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56" r:id="rId5"/>
    <p:sldId id="257" r:id="rId6"/>
    <p:sldId id="276" r:id="rId7"/>
    <p:sldId id="258" r:id="rId8"/>
    <p:sldId id="259" r:id="rId9"/>
    <p:sldId id="266" r:id="rId10"/>
    <p:sldId id="262" r:id="rId11"/>
    <p:sldId id="265" r:id="rId12"/>
    <p:sldId id="267" r:id="rId13"/>
    <p:sldId id="263" r:id="rId14"/>
    <p:sldId id="269" r:id="rId15"/>
    <p:sldId id="268" r:id="rId16"/>
    <p:sldId id="264" r:id="rId17"/>
    <p:sldId id="277" r:id="rId18"/>
    <p:sldId id="271" r:id="rId19"/>
    <p:sldId id="273" r:id="rId20"/>
    <p:sldId id="274" r:id="rId21"/>
    <p:sldId id="272" r:id="rId22"/>
    <p:sldId id="260" r:id="rId23"/>
    <p:sldId id="261" r:id="rId24"/>
  </p:sldIdLst>
  <p:sldSz cx="12192000" cy="6858000"/>
  <p:notesSz cx="6858000" cy="9144000"/>
  <p:defaultTex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C3B21F-8E93-16B6-013D-846A33B42ABA}" name="Eva Zimmer (North Sea Transition Authority)" initials="EZ" userId="S::Eva.Zimmer@nstauthority.co.uk::4155562f-d265-411c-b3a9-e417b503ca76" providerId="AD"/>
  <p188:author id="{EA604540-2A24-1F92-3034-D8EF58080685}" name="Rebecca Taylor (North Sea Transition Authority)" initials="RA" userId="S::rebecca.taylor@nstauthority.co.uk::2fc095fe-408f-40fa-a611-adce1af0ed5e" providerId="AD"/>
  <p188:author id="{2E02B86F-EC73-D391-8185-F80738E60A34}" name="Phil Harrison (North Sea Transition Authority)" initials="" userId="S::Phil.Harrison@nstauthority.co.uk::2f2452eb-3f1c-4210-bbe4-45b3170fb3aa" providerId="AD"/>
  <p188:author id="{4169E771-9647-80B0-99B4-535083386B97}" name="David Lecore (North Sea Transition Authority)" initials="DL(STA" userId="S::David.Lecore@nstauthority.co.uk::5a63dd3c-845b-4393-8a87-75039c82e63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F71CA-0975-4FA1-B1A1-15931F0BE273}" v="11" dt="2024-03-20T14:13:41.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31" autoAdjust="0"/>
  </p:normalViewPr>
  <p:slideViewPr>
    <p:cSldViewPr snapToGrid="0">
      <p:cViewPr varScale="1">
        <p:scale>
          <a:sx n="50" d="100"/>
          <a:sy n="50" d="100"/>
        </p:scale>
        <p:origin x="24" y="144"/>
      </p:cViewPr>
      <p:guideLst/>
    </p:cSldViewPr>
  </p:slideViewPr>
  <p:outlineViewPr>
    <p:cViewPr>
      <p:scale>
        <a:sx n="33" d="100"/>
        <a:sy n="33" d="100"/>
      </p:scale>
      <p:origin x="0" y="-2116"/>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0F2D74-7DBA-4D13-ABA9-94CE94144455}" type="datetimeFigureOut">
              <a:rPr lang="en-GB" smtClean="0"/>
              <a:t>20/03/2024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BCADE-5EC3-4793-A760-E3CF353DE905}" type="slidenum">
              <a:rPr lang="en-GB" smtClean="0"/>
              <a:t>‹#›</a:t>
            </a:fld>
            <a:endParaRPr lang="en-GB"/>
          </a:p>
        </p:txBody>
      </p:sp>
    </p:spTree>
    <p:extLst>
      <p:ext uri="{BB962C8B-B14F-4D97-AF65-F5344CB8AC3E}">
        <p14:creationId xmlns:p14="http://schemas.microsoft.com/office/powerpoint/2010/main" val="109508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6DBCADE-5EC3-4793-A760-E3CF353DE905}" type="slidenum">
              <a:rPr lang="en-GB" smtClean="0"/>
              <a:t>8</a:t>
            </a:fld>
            <a:endParaRPr lang="en-GB"/>
          </a:p>
        </p:txBody>
      </p:sp>
    </p:spTree>
    <p:extLst>
      <p:ext uri="{BB962C8B-B14F-4D97-AF65-F5344CB8AC3E}">
        <p14:creationId xmlns:p14="http://schemas.microsoft.com/office/powerpoint/2010/main" val="36301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p:nvPicPr>
        <p:blipFill>
          <a:blip r:embed="rId2"/>
          <a:srcRect/>
          <a:stretch/>
        </p:blipFill>
        <p:spPr>
          <a:xfrm>
            <a:off x="718914" y="253214"/>
            <a:ext cx="1466032" cy="1470484"/>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5486"/>
            <a:ext cx="11184467" cy="997751"/>
          </a:xfrm>
          <a:prstGeom prst="rect">
            <a:avLst/>
          </a:prstGeom>
        </p:spPr>
        <p:txBody>
          <a:bodyPr lIns="0" anchor="b"/>
          <a:lstStyle>
            <a:lvl1pPr marL="0" indent="0">
              <a:buNone/>
              <a:defRPr sz="5333">
                <a:solidFill>
                  <a:srgbClr val="193768"/>
                </a:solidFill>
              </a:defRPr>
            </a:lvl1pPr>
          </a:lstStyle>
          <a:p>
            <a:pPr lvl="0"/>
            <a:r>
              <a:rPr lang="en-US"/>
              <a:t>Here comes your title</a:t>
            </a:r>
          </a:p>
        </p:txBody>
      </p:sp>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p:nvCxnSpPr>
        <p:spPr>
          <a:xfrm>
            <a:off x="575733" y="3636581"/>
            <a:ext cx="111844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p:nvSpPr>
        <p:spPr>
          <a:xfrm>
            <a:off x="454823" y="5907161"/>
            <a:ext cx="10984702" cy="810158"/>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2024</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 The North Sea Transition Authority is the business name for the Oil &amp; Gas Authority, a limited company registered in England and Wales with registered number 09666504 and VAT registered number 249433979. Our registered office is at Sanctuary Buildings, 20 Great Smith Street, London, United Kingdom, SW1P 3BT.</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Tree>
    <p:extLst>
      <p:ext uri="{BB962C8B-B14F-4D97-AF65-F5344CB8AC3E}">
        <p14:creationId xmlns:p14="http://schemas.microsoft.com/office/powerpoint/2010/main" val="69066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DB2A062-E898-4E6D-ACC8-E654FB12AD2A}"/>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070806137"/>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r>
              <a:rPr lang="en-US"/>
              <a:t>Click icon to add picture</a:t>
            </a:r>
            <a:endParaRPr lang="en-GB"/>
          </a:p>
        </p:txBody>
      </p:sp>
      <p:pic>
        <p:nvPicPr>
          <p:cNvPr id="12" name="Picture 11">
            <a:extLst>
              <a:ext uri="{FF2B5EF4-FFF2-40B4-BE49-F238E27FC236}">
                <a16:creationId xmlns:a16="http://schemas.microsoft.com/office/drawing/2014/main" id="{ABDE1382-362C-48CB-8DED-292C21ADE7AC}"/>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93138006"/>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r>
              <a:rPr lang="en-US"/>
              <a:t>Click icon to add picture</a:t>
            </a:r>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5" name="Picture 4">
            <a:extLst>
              <a:ext uri="{FF2B5EF4-FFF2-40B4-BE49-F238E27FC236}">
                <a16:creationId xmlns:a16="http://schemas.microsoft.com/office/drawing/2014/main" id="{AC484896-060F-4DC4-BCF0-3639C3EDCAB8}"/>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249034186"/>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ogo only">
    <p:spTree>
      <p:nvGrpSpPr>
        <p:cNvPr id="1" name=""/>
        <p:cNvGrpSpPr/>
        <p:nvPr/>
      </p:nvGrpSpPr>
      <p:grpSpPr>
        <a:xfrm>
          <a:off x="0" y="0"/>
          <a:ext cx="0" cy="0"/>
          <a:chOff x="0" y="0"/>
          <a:chExt cx="0" cy="0"/>
        </a:xfrm>
      </p:grpSpPr>
      <p:pic>
        <p:nvPicPr>
          <p:cNvPr id="4" name="Picture 3" descr="North Sea Transition Authority logo">
            <a:extLst>
              <a:ext uri="{FF2B5EF4-FFF2-40B4-BE49-F238E27FC236}">
                <a16:creationId xmlns:a16="http://schemas.microsoft.com/office/drawing/2014/main" id="{8CEED72F-95CF-491E-A563-2CECB9C8352E}"/>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326345773"/>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_page">
    <p:bg>
      <p:bgPr>
        <a:solidFill>
          <a:srgbClr val="002060"/>
        </a:solidFill>
        <a:effectLst/>
      </p:bgPr>
    </p:bg>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p:nvPicPr>
        <p:blipFill>
          <a:blip r:embed="rId2"/>
          <a:srcRect/>
          <a:stretch/>
        </p:blipFill>
        <p:spPr>
          <a:xfrm>
            <a:off x="8463280" y="418039"/>
            <a:ext cx="3296920" cy="310617"/>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2613758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7" name="object 2"/>
          <p:cNvSpPr txBox="1"/>
          <p:nvPr/>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002060"/>
                </a:solidFill>
                <a:latin typeface="Arial"/>
                <a:cs typeface="Arial"/>
              </a:rPr>
              <a:t>Thank you</a:t>
            </a:r>
          </a:p>
        </p:txBody>
      </p:sp>
      <p:sp>
        <p:nvSpPr>
          <p:cNvPr id="8" name="object 3"/>
          <p:cNvSpPr/>
          <p:nvPr/>
        </p:nvSpPr>
        <p:spPr>
          <a:xfrm>
            <a:off x="1016003" y="3861127"/>
            <a:ext cx="11136207" cy="0"/>
          </a:xfrm>
          <a:custGeom>
            <a:avLst/>
            <a:gdLst/>
            <a:ahLst/>
            <a:cxnLst/>
            <a:rect l="l" t="t" r="r" b="b"/>
            <a:pathLst>
              <a:path w="8352155">
                <a:moveTo>
                  <a:pt x="0" y="0"/>
                </a:moveTo>
                <a:lnTo>
                  <a:pt x="8352002" y="0"/>
                </a:lnTo>
              </a:path>
            </a:pathLst>
          </a:custGeom>
          <a:ln w="12700">
            <a:solidFill>
              <a:srgbClr val="002060"/>
            </a:solidFill>
          </a:ln>
        </p:spPr>
        <p:txBody>
          <a:bodyPr wrap="square" lIns="0" tIns="0" rIns="0" bIns="0" rtlCol="0"/>
          <a:lstStyle/>
          <a:p>
            <a:endParaRPr sz="3200">
              <a:solidFill>
                <a:prstClr val="black"/>
              </a:solidFill>
            </a:endParaRPr>
          </a:p>
        </p:txBody>
      </p:sp>
      <p:pic>
        <p:nvPicPr>
          <p:cNvPr id="9" name="Picture 8" descr="North Sea Transition Authority logo&#10;"/>
          <p:cNvPicPr>
            <a:picLocks noChangeAspect="1"/>
          </p:cNvPicPr>
          <p:nvPr/>
        </p:nvPicPr>
        <p:blipFill>
          <a:blip r:embed="rId2"/>
          <a:srcRect/>
          <a:stretch/>
        </p:blipFill>
        <p:spPr>
          <a:xfrm>
            <a:off x="1016003" y="486235"/>
            <a:ext cx="1725476" cy="1730716"/>
          </a:xfrm>
          <a:prstGeom prst="rect">
            <a:avLst/>
          </a:prstGeom>
        </p:spPr>
      </p:pic>
    </p:spTree>
    <p:extLst>
      <p:ext uri="{BB962C8B-B14F-4D97-AF65-F5344CB8AC3E}">
        <p14:creationId xmlns:p14="http://schemas.microsoft.com/office/powerpoint/2010/main" val="744394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Divider_page">
    <p:bg>
      <p:bgPr>
        <a:solidFill>
          <a:srgbClr val="00AEE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pic>
        <p:nvPicPr>
          <p:cNvPr id="9" name="Graphic 3" descr="North Sea Transition Authority logo">
            <a:extLst>
              <a:ext uri="{FF2B5EF4-FFF2-40B4-BE49-F238E27FC236}">
                <a16:creationId xmlns:a16="http://schemas.microsoft.com/office/drawing/2014/main" id="{EE0955F7-3A2A-49E8-9AB9-3BAD2435F342}"/>
              </a:ext>
            </a:extLst>
          </p:cNvPr>
          <p:cNvPicPr>
            <a:picLocks noChangeAspect="1"/>
          </p:cNvPicPr>
          <p:nvPr/>
        </p:nvPicPr>
        <p:blipFill>
          <a:blip r:embed="rId2"/>
          <a:srcRect/>
          <a:stretch/>
        </p:blipFill>
        <p:spPr>
          <a:xfrm>
            <a:off x="8463280" y="418039"/>
            <a:ext cx="3296920" cy="310617"/>
          </a:xfrm>
          <a:prstGeom prst="rect">
            <a:avLst/>
          </a:prstGeom>
        </p:spPr>
      </p:pic>
    </p:spTree>
    <p:extLst>
      <p:ext uri="{BB962C8B-B14F-4D97-AF65-F5344CB8AC3E}">
        <p14:creationId xmlns:p14="http://schemas.microsoft.com/office/powerpoint/2010/main" val="4224841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p:nvCxnSpPr>
        <p:spPr>
          <a:xfrm>
            <a:off x="575733" y="3636581"/>
            <a:ext cx="11184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p:nvSpPr>
        <p:spPr>
          <a:xfrm>
            <a:off x="454823" y="5907161"/>
            <a:ext cx="10800108" cy="66659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pic>
        <p:nvPicPr>
          <p:cNvPr id="9" name="Graphic 9">
            <a:extLst>
              <a:ext uri="{FF2B5EF4-FFF2-40B4-BE49-F238E27FC236}">
                <a16:creationId xmlns:a16="http://schemas.microsoft.com/office/drawing/2014/main" id="{699ABB32-C9E6-4F20-A59C-567C98A9F4F2}"/>
              </a:ext>
            </a:extLst>
          </p:cNvPr>
          <p:cNvPicPr>
            <a:picLocks noChangeAspect="1"/>
          </p:cNvPicPr>
          <p:nvPr/>
        </p:nvPicPr>
        <p:blipFill>
          <a:blip r:embed="rId2"/>
          <a:srcRect/>
          <a:stretch/>
        </p:blipFill>
        <p:spPr>
          <a:xfrm>
            <a:off x="718914" y="253214"/>
            <a:ext cx="1466032" cy="1470484"/>
          </a:xfrm>
          <a:prstGeom prst="rect">
            <a:avLst/>
          </a:prstGeom>
        </p:spPr>
      </p:pic>
    </p:spTree>
    <p:extLst>
      <p:ext uri="{BB962C8B-B14F-4D97-AF65-F5344CB8AC3E}">
        <p14:creationId xmlns:p14="http://schemas.microsoft.com/office/powerpoint/2010/main" val="340234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7EAE7A1-A6FB-486D-AFE1-F6A9D1AB6FA1}"/>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628794226"/>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r>
              <a:rPr lang="en-US"/>
              <a:t>Click icon to add picture</a:t>
            </a:r>
            <a:endParaRPr lang="en-GB"/>
          </a:p>
        </p:txBody>
      </p:sp>
      <p:pic>
        <p:nvPicPr>
          <p:cNvPr id="8" name="Picture 7">
            <a:extLst>
              <a:ext uri="{FF2B5EF4-FFF2-40B4-BE49-F238E27FC236}">
                <a16:creationId xmlns:a16="http://schemas.microsoft.com/office/drawing/2014/main" id="{975DB60A-984E-4696-B0D8-AD8DF3E9983E}"/>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453220248"/>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426648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r>
              <a:rPr lang="en-US"/>
              <a:t>Click icon to add picture</a:t>
            </a:r>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r>
              <a:rPr lang="en-US"/>
              <a:t>Click icon to add picture</a:t>
            </a:r>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r>
              <a:rPr lang="en-US"/>
              <a:t>Click icon to add picture</a:t>
            </a:r>
            <a:endParaRPr lang="en-GB"/>
          </a:p>
        </p:txBody>
      </p:sp>
      <p:pic>
        <p:nvPicPr>
          <p:cNvPr id="9" name="Picture 8">
            <a:extLst>
              <a:ext uri="{FF2B5EF4-FFF2-40B4-BE49-F238E27FC236}">
                <a16:creationId xmlns:a16="http://schemas.microsoft.com/office/drawing/2014/main" id="{B41974E5-F760-48A2-BE37-625B777BE9F7}"/>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023296681"/>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pic>
        <p:nvPicPr>
          <p:cNvPr id="9" name="Picture 8">
            <a:extLst>
              <a:ext uri="{FF2B5EF4-FFF2-40B4-BE49-F238E27FC236}">
                <a16:creationId xmlns:a16="http://schemas.microsoft.com/office/drawing/2014/main" id="{27111304-7821-4418-B027-779923D0DC69}"/>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59980415"/>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r>
              <a:rPr lang="en-US"/>
              <a:t>Click icon to add picture</a:t>
            </a:r>
            <a:endParaRPr lang="en-GB"/>
          </a:p>
        </p:txBody>
      </p:sp>
      <p:pic>
        <p:nvPicPr>
          <p:cNvPr id="12" name="Picture 11">
            <a:extLst>
              <a:ext uri="{FF2B5EF4-FFF2-40B4-BE49-F238E27FC236}">
                <a16:creationId xmlns:a16="http://schemas.microsoft.com/office/drawing/2014/main" id="{C82565F1-28E3-42E8-B432-DA307BF094F8}"/>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855097374"/>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r>
              <a:rPr lang="en-US"/>
              <a:t>Click icon to add picture</a:t>
            </a:r>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7" name="Picture 6">
            <a:extLst>
              <a:ext uri="{FF2B5EF4-FFF2-40B4-BE49-F238E27FC236}">
                <a16:creationId xmlns:a16="http://schemas.microsoft.com/office/drawing/2014/main" id="{03E89127-E7C3-4C33-A507-6221EB3FDB5C}"/>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068426954"/>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457FAE4-278F-4652-9356-F77A74BD1074}"/>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824849578"/>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A973239A-163C-4B8E-AC14-CE0E06C1F5E8}"/>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011283577"/>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5B7440A-22B6-49A2-AB6C-A8B30DCEB003}"/>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335604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lvl1pPr>
          </a:lstStyle>
          <a:p>
            <a:r>
              <a:rPr lang="en-US"/>
              <a:t>Click to edit Master title style</a:t>
            </a:r>
            <a:endParaRPr lang="en-GB"/>
          </a:p>
        </p:txBody>
      </p:sp>
      <p:pic>
        <p:nvPicPr>
          <p:cNvPr id="4" name="Picture 3">
            <a:extLst>
              <a:ext uri="{FF2B5EF4-FFF2-40B4-BE49-F238E27FC236}">
                <a16:creationId xmlns:a16="http://schemas.microsoft.com/office/drawing/2014/main" id="{5CB473AA-56B1-40B9-863A-11F0A7A94718}"/>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116500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Logo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CE864-0CD9-4B4B-9B2E-3141E737DA13}"/>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077064435"/>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hank you slide">
    <p:spTree>
      <p:nvGrpSpPr>
        <p:cNvPr id="1" name=""/>
        <p:cNvGrpSpPr/>
        <p:nvPr/>
      </p:nvGrpSpPr>
      <p:grpSpPr>
        <a:xfrm>
          <a:off x="0" y="0"/>
          <a:ext cx="0" cy="0"/>
          <a:chOff x="0" y="0"/>
          <a:chExt cx="0" cy="0"/>
        </a:xfrm>
      </p:grpSpPr>
      <p:sp>
        <p:nvSpPr>
          <p:cNvPr id="7" name="object 2"/>
          <p:cNvSpPr txBox="1"/>
          <p:nvPr/>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193768"/>
                </a:solidFill>
                <a:latin typeface="Arial"/>
                <a:cs typeface="Arial"/>
              </a:rPr>
              <a:t>Thank you</a:t>
            </a:r>
          </a:p>
        </p:txBody>
      </p:sp>
      <p:sp>
        <p:nvSpPr>
          <p:cNvPr id="8" name="object 3">
            <a:extLst>
              <a:ext uri="{C183D7F6-B498-43B3-948B-1728B52AA6E4}">
                <adec:decorative xmlns:adec="http://schemas.microsoft.com/office/drawing/2017/decorative" val="1"/>
              </a:ext>
            </a:extLst>
          </p:cNvPr>
          <p:cNvSpPr/>
          <p:nvPr/>
        </p:nvSpPr>
        <p:spPr>
          <a:xfrm>
            <a:off x="1016003" y="3861127"/>
            <a:ext cx="11136207" cy="0"/>
          </a:xfrm>
          <a:custGeom>
            <a:avLst/>
            <a:gdLst/>
            <a:ahLst/>
            <a:cxnLst/>
            <a:rect l="l" t="t" r="r" b="b"/>
            <a:pathLst>
              <a:path w="8352155">
                <a:moveTo>
                  <a:pt x="0" y="0"/>
                </a:moveTo>
                <a:lnTo>
                  <a:pt x="8352002" y="0"/>
                </a:lnTo>
              </a:path>
            </a:pathLst>
          </a:custGeom>
          <a:ln w="12700">
            <a:solidFill>
              <a:srgbClr val="193768"/>
            </a:solidFill>
          </a:ln>
        </p:spPr>
        <p:txBody>
          <a:bodyPr wrap="square" lIns="0" tIns="0" rIns="0" bIns="0" rtlCol="0"/>
          <a:lstStyle/>
          <a:p>
            <a:endParaRPr sz="3200">
              <a:solidFill>
                <a:prstClr val="black"/>
              </a:solidFill>
            </a:endParaRPr>
          </a:p>
        </p:txBody>
      </p:sp>
      <p:pic>
        <p:nvPicPr>
          <p:cNvPr id="5" name="Picture 4" descr="North Sea Transition authority logo&#10;">
            <a:extLst>
              <a:ext uri="{FF2B5EF4-FFF2-40B4-BE49-F238E27FC236}">
                <a16:creationId xmlns:a16="http://schemas.microsoft.com/office/drawing/2014/main" id="{D22B4265-156C-4F8A-AE7C-96BE7DC5503A}"/>
              </a:ext>
            </a:extLst>
          </p:cNvPr>
          <p:cNvPicPr>
            <a:picLocks noChangeAspect="1"/>
          </p:cNvPicPr>
          <p:nvPr/>
        </p:nvPicPr>
        <p:blipFill>
          <a:blip r:embed="rId2"/>
          <a:srcRect/>
          <a:stretch/>
        </p:blipFill>
        <p:spPr>
          <a:xfrm>
            <a:off x="1016003" y="486235"/>
            <a:ext cx="1725476" cy="1730716"/>
          </a:xfrm>
          <a:prstGeom prst="rect">
            <a:avLst/>
          </a:prstGeom>
        </p:spPr>
      </p:pic>
    </p:spTree>
    <p:extLst>
      <p:ext uri="{BB962C8B-B14F-4D97-AF65-F5344CB8AC3E}">
        <p14:creationId xmlns:p14="http://schemas.microsoft.com/office/powerpoint/2010/main" val="122184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565229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20/03/2024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2369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ogo, OGA blue heading and dark blue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p:nvSpPr>
        <p:spPr>
          <a:xfrm>
            <a:off x="0" y="6488893"/>
            <a:ext cx="12192000" cy="369176"/>
          </a:xfrm>
          <a:prstGeom prst="rect">
            <a:avLst/>
          </a:prstGeom>
          <a:solidFill>
            <a:srgbClr val="002060"/>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7" name="Picture 6" descr="North Sea Transition Authority logo">
            <a:extLst>
              <a:ext uri="{FF2B5EF4-FFF2-40B4-BE49-F238E27FC236}">
                <a16:creationId xmlns:a16="http://schemas.microsoft.com/office/drawing/2014/main" id="{51E4637B-B1BC-44B2-947E-C1FF8A056AC3}"/>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72382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DD066B03-A6C0-4E11-962A-031938217856}"/>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412467790"/>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2FFC40AA-9874-4E4D-A2FD-54DF1843F073}"/>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179344007"/>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r>
              <a:rPr lang="en-US"/>
              <a:t>Click icon to add picture</a:t>
            </a: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487622682"/>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r>
              <a:rPr lang="en-US"/>
              <a:t>Click icon to add picture</a:t>
            </a:r>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r>
              <a:rPr lang="en-US"/>
              <a:t>Click icon to add picture</a:t>
            </a:r>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r>
              <a:rPr lang="en-US"/>
              <a:t>Click icon to add picture</a:t>
            </a:r>
            <a:endParaRPr lang="en-GB"/>
          </a:p>
        </p:txBody>
      </p:sp>
      <p:pic>
        <p:nvPicPr>
          <p:cNvPr id="9" name="Picture 8">
            <a:extLst>
              <a:ext uri="{FF2B5EF4-FFF2-40B4-BE49-F238E27FC236}">
                <a16:creationId xmlns:a16="http://schemas.microsoft.com/office/drawing/2014/main" id="{4E4F3D03-A129-4FD5-AD1B-838EFB37B462}"/>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971622562"/>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pic>
        <p:nvPicPr>
          <p:cNvPr id="9" name="Picture 8">
            <a:extLst>
              <a:ext uri="{FF2B5EF4-FFF2-40B4-BE49-F238E27FC236}">
                <a16:creationId xmlns:a16="http://schemas.microsoft.com/office/drawing/2014/main" id="{DF8EF882-275C-4D1D-9FAA-B0EC1074E50E}"/>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026370528"/>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p:nvSpPr>
        <p:spPr>
          <a:xfrm>
            <a:off x="-2702557" y="2449597"/>
            <a:ext cx="2533225" cy="304800"/>
          </a:xfrm>
          <a:prstGeom prst="rect">
            <a:avLst/>
          </a:prstGeom>
          <a:solidFill>
            <a:srgbClr val="8531A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p:nvSpPr>
        <p:spPr>
          <a:xfrm>
            <a:off x="-2702557" y="2106367"/>
            <a:ext cx="2533225" cy="304800"/>
          </a:xfrm>
          <a:prstGeom prst="rect">
            <a:avLst/>
          </a:prstGeom>
          <a:solidFill>
            <a:srgbClr val="0065A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p:nvSpPr>
        <p:spPr>
          <a:xfrm>
            <a:off x="-2702557" y="1763136"/>
            <a:ext cx="2533225" cy="304800"/>
          </a:xfrm>
          <a:prstGeom prst="rect">
            <a:avLst/>
          </a:prstGeom>
          <a:solidFill>
            <a:srgbClr val="00AEE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p:nvSpPr>
        <p:spPr>
          <a:xfrm>
            <a:off x="-2702557" y="3479289"/>
            <a:ext cx="2533225" cy="304800"/>
          </a:xfrm>
          <a:prstGeom prst="rect">
            <a:avLst/>
          </a:prstGeom>
          <a:solidFill>
            <a:srgbClr val="008624"/>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p:nvSpPr>
        <p:spPr>
          <a:xfrm>
            <a:off x="-2702557" y="3136059"/>
            <a:ext cx="2533225" cy="304800"/>
          </a:xfrm>
          <a:prstGeom prst="rect">
            <a:avLst/>
          </a:prstGeom>
          <a:solidFill>
            <a:srgbClr val="003E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p:nvSpPr>
        <p:spPr>
          <a:xfrm>
            <a:off x="-2702557" y="2792828"/>
            <a:ext cx="2533225" cy="304800"/>
          </a:xfrm>
          <a:prstGeom prst="rect">
            <a:avLst/>
          </a:prstGeom>
          <a:solidFill>
            <a:srgbClr val="BE4D0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p:nvSpPr>
        <p:spPr>
          <a:xfrm>
            <a:off x="-2702557" y="5195442"/>
            <a:ext cx="2533225" cy="304800"/>
          </a:xfrm>
          <a:prstGeom prst="rect">
            <a:avLst/>
          </a:prstGeom>
          <a:solidFill>
            <a:srgbClr val="5F52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p:nvSpPr>
        <p:spPr>
          <a:xfrm>
            <a:off x="-2702557" y="4508981"/>
            <a:ext cx="2533225" cy="304800"/>
          </a:xfrm>
          <a:prstGeom prst="rect">
            <a:avLst/>
          </a:prstGeom>
          <a:solidFill>
            <a:srgbClr val="00737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p:nvSpPr>
        <p:spPr>
          <a:xfrm>
            <a:off x="-2702557" y="4165750"/>
            <a:ext cx="2533225" cy="304800"/>
          </a:xfrm>
          <a:prstGeom prst="rect">
            <a:avLst/>
          </a:prstGeom>
          <a:solidFill>
            <a:srgbClr val="CF0C7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p:nvSpPr>
        <p:spPr>
          <a:xfrm>
            <a:off x="-2702557" y="948378"/>
            <a:ext cx="2348140" cy="335297"/>
          </a:xfrm>
          <a:prstGeom prst="rect">
            <a:avLst/>
          </a:prstGeom>
          <a:no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NSTA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p:nvSpPr>
        <p:spPr>
          <a:xfrm>
            <a:off x="-2702557" y="164117"/>
            <a:ext cx="2089401" cy="1081129"/>
          </a:xfrm>
          <a:prstGeom prst="rect">
            <a:avLst/>
          </a:prstGeom>
          <a:noFill/>
          <a:ln w="9525" cap="flat" cmpd="sng" algn="ctr">
            <a:noFill/>
            <a:prstDash val="solid"/>
          </a:ln>
          <a:effectLst/>
        </p:spPr>
        <p:txBody>
          <a:bodyPr rtlCol="0" anchor="t"/>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Use the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a:t>
            </a:r>
          </a:p>
        </p:txBody>
      </p:sp>
      <p:sp>
        <p:nvSpPr>
          <p:cNvPr id="14" name="Rectangle 13">
            <a:extLst>
              <a:ext uri="{FF2B5EF4-FFF2-40B4-BE49-F238E27FC236}">
                <a16:creationId xmlns:a16="http://schemas.microsoft.com/office/drawing/2014/main" id="{C3A3191C-F30C-4085-BDE6-F7F396268479}"/>
              </a:ext>
            </a:extLst>
          </p:cNvPr>
          <p:cNvSpPr/>
          <p:nvPr/>
        </p:nvSpPr>
        <p:spPr>
          <a:xfrm>
            <a:off x="-2702557" y="3822520"/>
            <a:ext cx="2533225" cy="304800"/>
          </a:xfrm>
          <a:prstGeom prst="rect">
            <a:avLst/>
          </a:prstGeom>
          <a:solidFill>
            <a:srgbClr val="776CB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p:nvSpPr>
        <p:spPr>
          <a:xfrm>
            <a:off x="-2702557" y="4852212"/>
            <a:ext cx="2533225" cy="304800"/>
          </a:xfrm>
          <a:prstGeom prst="rect">
            <a:avLst/>
          </a:prstGeom>
          <a:solidFill>
            <a:srgbClr val="CB334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p:nvSpPr>
        <p:spPr>
          <a:xfrm>
            <a:off x="-2702557" y="5538673"/>
            <a:ext cx="2533225" cy="304800"/>
          </a:xfrm>
          <a:prstGeom prst="rect">
            <a:avLst/>
          </a:prstGeom>
          <a:solidFill>
            <a:srgbClr val="906A2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p:nvSpPr>
        <p:spPr>
          <a:xfrm>
            <a:off x="-2702557" y="5881897"/>
            <a:ext cx="2533225" cy="304800"/>
          </a:xfrm>
          <a:prstGeom prst="rect">
            <a:avLst/>
          </a:prstGeom>
          <a:solidFill>
            <a:srgbClr val="4F2D1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18" name="Rectangle 17">
            <a:extLst>
              <a:ext uri="{FF2B5EF4-FFF2-40B4-BE49-F238E27FC236}">
                <a16:creationId xmlns:a16="http://schemas.microsoft.com/office/drawing/2014/main" id="{7E27BB9B-F927-4B45-8B97-6B48E4BB243E}"/>
              </a:ext>
            </a:extLst>
          </p:cNvPr>
          <p:cNvSpPr/>
          <p:nvPr/>
        </p:nvSpPr>
        <p:spPr>
          <a:xfrm>
            <a:off x="-2702557" y="1410380"/>
            <a:ext cx="2533225" cy="304800"/>
          </a:xfrm>
          <a:prstGeom prst="rect">
            <a:avLst/>
          </a:prstGeom>
          <a:solidFill>
            <a:srgbClr val="00206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BEIS blue: R25 G55 B104  </a:t>
            </a:r>
          </a:p>
        </p:txBody>
      </p:sp>
    </p:spTree>
    <p:extLst>
      <p:ext uri="{BB962C8B-B14F-4D97-AF65-F5344CB8AC3E}">
        <p14:creationId xmlns:p14="http://schemas.microsoft.com/office/powerpoint/2010/main" val="3728673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7408">
          <p15:clr>
            <a:srgbClr val="F26B43"/>
          </p15:clr>
        </p15:guide>
        <p15:guide id="3" orient="horz" pos="1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hyperlink" Target="mailto:informationandsamples.consultation@nstauthority.co.uk"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hyperlink" Target="mailto:informationandsamples.consultation@nstauthority.co.uk"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C18817-840C-3BD6-2614-79F14F3E0836}"/>
              </a:ext>
            </a:extLst>
          </p:cNvPr>
          <p:cNvSpPr>
            <a:spLocks noGrp="1"/>
          </p:cNvSpPr>
          <p:nvPr>
            <p:ph type="title" idx="4294967295"/>
          </p:nvPr>
        </p:nvSpPr>
        <p:spPr>
          <a:xfrm>
            <a:off x="575733" y="2635486"/>
            <a:ext cx="11184467" cy="997751"/>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p>
            <a:pPr marL="0" marR="0" lvl="0" indent="0" algn="l"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srgbClr val="193768"/>
                </a:solidFill>
                <a:effectLst/>
                <a:uLnTx/>
                <a:uFillTx/>
                <a:latin typeface="Segoe UI" panose="020B0502040204020203" pitchFamily="34" charset="0"/>
                <a:ea typeface="+mn-ea"/>
                <a:cs typeface="+mn-cs"/>
              </a:rPr>
              <a:t>Consultation on the disclosure of </a:t>
            </a:r>
            <a:br>
              <a:rPr kumimoji="0" lang="en-GB" sz="4400" b="1" i="0" u="none" strike="noStrike" kern="1200" cap="none" spc="0" normalizeH="0" baseline="0" noProof="0" dirty="0">
                <a:ln>
                  <a:noFill/>
                </a:ln>
                <a:solidFill>
                  <a:srgbClr val="193768"/>
                </a:solidFill>
                <a:effectLst/>
                <a:uLnTx/>
                <a:uFillTx/>
                <a:latin typeface="Segoe UI" panose="020B0502040204020203" pitchFamily="34" charset="0"/>
                <a:ea typeface="+mn-ea"/>
                <a:cs typeface="+mn-cs"/>
              </a:rPr>
            </a:br>
            <a:r>
              <a:rPr kumimoji="0" lang="en-GB" sz="4400" b="1" i="0" u="none" strike="noStrike" kern="1200" cap="none" spc="0" normalizeH="0" baseline="0" noProof="0" dirty="0">
                <a:ln>
                  <a:noFill/>
                </a:ln>
                <a:solidFill>
                  <a:srgbClr val="193768"/>
                </a:solidFill>
                <a:effectLst/>
                <a:uLnTx/>
                <a:uFillTx/>
                <a:latin typeface="Segoe UI" panose="020B0502040204020203" pitchFamily="34" charset="0"/>
                <a:ea typeface="+mn-ea"/>
                <a:cs typeface="+mn-cs"/>
              </a:rPr>
              <a:t>carbon storage information and samples</a:t>
            </a:r>
          </a:p>
        </p:txBody>
      </p:sp>
      <p:sp>
        <p:nvSpPr>
          <p:cNvPr id="5" name="Text Placeholder 4">
            <a:extLst>
              <a:ext uri="{FF2B5EF4-FFF2-40B4-BE49-F238E27FC236}">
                <a16:creationId xmlns:a16="http://schemas.microsoft.com/office/drawing/2014/main" id="{F4E64217-4A63-E9C3-2A7E-23C1A08C5CAB}"/>
              </a:ext>
            </a:extLst>
          </p:cNvPr>
          <p:cNvSpPr>
            <a:spLocks noGrp="1"/>
          </p:cNvSpPr>
          <p:nvPr>
            <p:ph type="body" sz="quarter" idx="13"/>
          </p:nvPr>
        </p:nvSpPr>
        <p:spPr/>
        <p:txBody>
          <a:bodyPr/>
          <a:lstStyle/>
          <a:p>
            <a:r>
              <a:rPr lang="en-GB"/>
              <a:t>Public engagement session</a:t>
            </a:r>
          </a:p>
        </p:txBody>
      </p:sp>
      <p:sp>
        <p:nvSpPr>
          <p:cNvPr id="7" name="Text Placeholder 6">
            <a:extLst>
              <a:ext uri="{FF2B5EF4-FFF2-40B4-BE49-F238E27FC236}">
                <a16:creationId xmlns:a16="http://schemas.microsoft.com/office/drawing/2014/main" id="{08A4478E-589F-E866-B23A-CF867B37185B}"/>
              </a:ext>
            </a:extLst>
          </p:cNvPr>
          <p:cNvSpPr>
            <a:spLocks noGrp="1"/>
          </p:cNvSpPr>
          <p:nvPr>
            <p:ph type="body" sz="quarter" idx="15"/>
          </p:nvPr>
        </p:nvSpPr>
        <p:spPr>
          <a:xfrm>
            <a:off x="588433" y="4771787"/>
            <a:ext cx="6273840" cy="997752"/>
          </a:xfrm>
        </p:spPr>
        <p:txBody>
          <a:bodyPr numCol="3"/>
          <a:lstStyle/>
          <a:p>
            <a:r>
              <a:rPr lang="en-GB" sz="1600"/>
              <a:t>Ian Hill </a:t>
            </a:r>
          </a:p>
          <a:p>
            <a:r>
              <a:rPr lang="en-GB" sz="1600"/>
              <a:t>Eva Zimmer</a:t>
            </a:r>
          </a:p>
          <a:p>
            <a:r>
              <a:rPr lang="en-GB" sz="1600"/>
              <a:t>David Lecore</a:t>
            </a:r>
          </a:p>
          <a:p>
            <a:r>
              <a:rPr lang="en-GB" sz="1600"/>
              <a:t>Phil Harrison</a:t>
            </a:r>
          </a:p>
        </p:txBody>
      </p:sp>
      <p:sp>
        <p:nvSpPr>
          <p:cNvPr id="6" name="Text Placeholder 5">
            <a:extLst>
              <a:ext uri="{FF2B5EF4-FFF2-40B4-BE49-F238E27FC236}">
                <a16:creationId xmlns:a16="http://schemas.microsoft.com/office/drawing/2014/main" id="{B557AAF3-B8EA-0A4F-2D0A-57356F8D8475}"/>
              </a:ext>
            </a:extLst>
          </p:cNvPr>
          <p:cNvSpPr>
            <a:spLocks noGrp="1"/>
          </p:cNvSpPr>
          <p:nvPr>
            <p:ph type="body" sz="quarter" idx="14"/>
          </p:nvPr>
        </p:nvSpPr>
        <p:spPr/>
        <p:txBody>
          <a:bodyPr/>
          <a:lstStyle/>
          <a:p>
            <a:r>
              <a:rPr lang="en-GB"/>
              <a:t>2</a:t>
            </a:r>
            <a:r>
              <a:rPr lang="en-GB" dirty="0"/>
              <a:t>0</a:t>
            </a:r>
            <a:r>
              <a:rPr lang="en-GB"/>
              <a:t>/03/2024</a:t>
            </a:r>
            <a:endParaRPr lang="en-GB"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A2A647-D35B-716A-1FE0-0CA9A32B8502}"/>
              </a:ext>
            </a:extLst>
          </p:cNvPr>
          <p:cNvSpPr>
            <a:spLocks noGrp="1"/>
          </p:cNvSpPr>
          <p:nvPr>
            <p:ph type="title"/>
          </p:nvPr>
        </p:nvSpPr>
        <p:spPr>
          <a:xfrm>
            <a:off x="575733" y="260353"/>
            <a:ext cx="7036531" cy="501649"/>
          </a:xfrm>
        </p:spPr>
        <p:txBody>
          <a:bodyPr/>
          <a:lstStyle/>
          <a:p>
            <a:r>
              <a:rPr lang="en-GB" sz="2400"/>
              <a:t>Injection, resource and site information - Summary of proposals</a:t>
            </a:r>
          </a:p>
        </p:txBody>
      </p:sp>
      <p:graphicFrame>
        <p:nvGraphicFramePr>
          <p:cNvPr id="4" name="Table 3">
            <a:extLst>
              <a:ext uri="{FF2B5EF4-FFF2-40B4-BE49-F238E27FC236}">
                <a16:creationId xmlns:a16="http://schemas.microsoft.com/office/drawing/2014/main" id="{87F7655F-E82B-756D-3F23-4B87185B9AF5}"/>
              </a:ext>
            </a:extLst>
          </p:cNvPr>
          <p:cNvGraphicFramePr>
            <a:graphicFrameLocks noGrp="1"/>
          </p:cNvGraphicFramePr>
          <p:nvPr>
            <p:extLst>
              <p:ext uri="{D42A27DB-BD31-4B8C-83A1-F6EECF244321}">
                <p14:modId xmlns:p14="http://schemas.microsoft.com/office/powerpoint/2010/main" val="3893307078"/>
              </p:ext>
            </p:extLst>
          </p:nvPr>
        </p:nvGraphicFramePr>
        <p:xfrm>
          <a:off x="196495" y="1109884"/>
          <a:ext cx="11799009" cy="4851400"/>
        </p:xfrm>
        <a:graphic>
          <a:graphicData uri="http://schemas.openxmlformats.org/drawingml/2006/table">
            <a:tbl>
              <a:tblPr firstRow="1" bandRow="1">
                <a:tableStyleId>{5C22544A-7EE6-4342-B048-85BDC9FD1C3A}</a:tableStyleId>
              </a:tblPr>
              <a:tblGrid>
                <a:gridCol w="3027371">
                  <a:extLst>
                    <a:ext uri="{9D8B030D-6E8A-4147-A177-3AD203B41FA5}">
                      <a16:colId xmlns:a16="http://schemas.microsoft.com/office/drawing/2014/main" val="2284869377"/>
                    </a:ext>
                  </a:extLst>
                </a:gridCol>
                <a:gridCol w="5183664">
                  <a:extLst>
                    <a:ext uri="{9D8B030D-6E8A-4147-A177-3AD203B41FA5}">
                      <a16:colId xmlns:a16="http://schemas.microsoft.com/office/drawing/2014/main" val="115378395"/>
                    </a:ext>
                  </a:extLst>
                </a:gridCol>
                <a:gridCol w="3587974">
                  <a:extLst>
                    <a:ext uri="{9D8B030D-6E8A-4147-A177-3AD203B41FA5}">
                      <a16:colId xmlns:a16="http://schemas.microsoft.com/office/drawing/2014/main" val="2085879590"/>
                    </a:ext>
                  </a:extLst>
                </a:gridCol>
              </a:tblGrid>
              <a:tr h="370840">
                <a:tc>
                  <a:txBody>
                    <a:bodyPr/>
                    <a:lstStyle/>
                    <a:p>
                      <a:endParaRPr lang="en-GB" sz="1800"/>
                    </a:p>
                  </a:txBody>
                  <a:tcPr>
                    <a:solidFill>
                      <a:schemeClr val="bg1">
                        <a:lumMod val="10000"/>
                        <a:lumOff val="90000"/>
                      </a:schemeClr>
                    </a:solidFill>
                  </a:tcPr>
                </a:tc>
                <a:tc>
                  <a:txBody>
                    <a:bodyPr/>
                    <a:lstStyle/>
                    <a:p>
                      <a:r>
                        <a:rPr lang="en-GB" sz="1800"/>
                        <a:t>Trigger date for commencement of time period</a:t>
                      </a:r>
                    </a:p>
                  </a:txBody>
                  <a:tcPr>
                    <a:solidFill>
                      <a:schemeClr val="bg1">
                        <a:lumMod val="10000"/>
                        <a:lumOff val="90000"/>
                      </a:schemeClr>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800">
                          <a:effectLst/>
                        </a:rPr>
                        <a:t>Time period after which information may be disclosed</a:t>
                      </a:r>
                      <a:endParaRPr lang="en-GB" sz="1800">
                        <a:effectLst/>
                        <a:latin typeface="+mn-lt"/>
                        <a:ea typeface="Calibri"/>
                        <a:cs typeface="Arial"/>
                      </a:endParaRPr>
                    </a:p>
                  </a:txBody>
                  <a:tcPr>
                    <a:solidFill>
                      <a:schemeClr val="bg1">
                        <a:lumMod val="10000"/>
                        <a:lumOff val="90000"/>
                      </a:schemeClr>
                    </a:solidFill>
                  </a:tcPr>
                </a:tc>
                <a:extLst>
                  <a:ext uri="{0D108BD9-81ED-4DB2-BD59-A6C34878D82A}">
                    <a16:rowId xmlns:a16="http://schemas.microsoft.com/office/drawing/2014/main" val="3154000328"/>
                  </a:ext>
                </a:extLst>
              </a:tr>
              <a:tr h="370840">
                <a:tc>
                  <a:txBody>
                    <a:bodyPr/>
                    <a:lstStyle/>
                    <a:p>
                      <a:r>
                        <a:rPr lang="en-GB" sz="1800">
                          <a:solidFill>
                            <a:srgbClr val="002060"/>
                          </a:solidFill>
                        </a:rPr>
                        <a:t>Injection information </a:t>
                      </a:r>
                      <a:br>
                        <a:rPr lang="en-GB" sz="1800">
                          <a:solidFill>
                            <a:srgbClr val="002060"/>
                          </a:solidFill>
                        </a:rPr>
                      </a:br>
                      <a:r>
                        <a:rPr lang="en-GB" sz="1800">
                          <a:solidFill>
                            <a:srgbClr val="002060"/>
                          </a:solidFill>
                        </a:rPr>
                        <a:t>(per well/per day)</a:t>
                      </a:r>
                    </a:p>
                  </a:txBody>
                  <a:tcPr>
                    <a:solidFill>
                      <a:schemeClr val="bg1">
                        <a:lumMod val="10000"/>
                        <a:lumOff val="90000"/>
                      </a:schemeClr>
                    </a:solidFill>
                  </a:tcPr>
                </a:tc>
                <a:tc>
                  <a:txBody>
                    <a:bodyPr/>
                    <a:lstStyle/>
                    <a:p>
                      <a:r>
                        <a:rPr lang="en-GB" sz="1400"/>
                        <a:t>End of the month to which the injection information relates</a:t>
                      </a:r>
                    </a:p>
                  </a:txBody>
                  <a:tcPr>
                    <a:solidFill>
                      <a:schemeClr val="bg1">
                        <a:lumMod val="10000"/>
                        <a:lumOff val="90000"/>
                      </a:schemeClr>
                    </a:solidFill>
                  </a:tcPr>
                </a:tc>
                <a:tc>
                  <a:txBody>
                    <a:bodyPr/>
                    <a:lstStyle/>
                    <a:p>
                      <a:r>
                        <a:rPr lang="en-GB" sz="1400"/>
                        <a:t>2 months</a:t>
                      </a:r>
                    </a:p>
                  </a:txBody>
                  <a:tcPr>
                    <a:solidFill>
                      <a:schemeClr val="bg1">
                        <a:lumMod val="10000"/>
                        <a:lumOff val="90000"/>
                      </a:schemeClr>
                    </a:solidFill>
                  </a:tcPr>
                </a:tc>
                <a:extLst>
                  <a:ext uri="{0D108BD9-81ED-4DB2-BD59-A6C34878D82A}">
                    <a16:rowId xmlns:a16="http://schemas.microsoft.com/office/drawing/2014/main" val="843379921"/>
                  </a:ext>
                </a:extLst>
              </a:tr>
              <a:tr h="370840">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800">
                          <a:solidFill>
                            <a:srgbClr val="002060"/>
                          </a:solidFill>
                        </a:rPr>
                        <a:t>Injection information </a:t>
                      </a:r>
                      <a:br>
                        <a:rPr lang="en-GB" sz="1800">
                          <a:solidFill>
                            <a:srgbClr val="002060"/>
                          </a:solidFill>
                        </a:rPr>
                      </a:br>
                      <a:r>
                        <a:rPr lang="en-GB" sz="1800">
                          <a:solidFill>
                            <a:srgbClr val="002060"/>
                          </a:solidFill>
                        </a:rPr>
                        <a:t>(any other granularity)</a:t>
                      </a:r>
                    </a:p>
                  </a:txBody>
                  <a:tcPr>
                    <a:solidFill>
                      <a:schemeClr val="bg1">
                        <a:lumMod val="10000"/>
                        <a:lumOff val="90000"/>
                      </a:schemeClr>
                    </a:solidFill>
                  </a:tcPr>
                </a:tc>
                <a:tc>
                  <a:txBody>
                    <a:bodyPr/>
                    <a:lstStyle/>
                    <a:p>
                      <a:pPr marL="0" indent="0">
                        <a:buFont typeface="Arial" panose="020B0604020202020204" pitchFamily="34" charset="0"/>
                        <a:buNone/>
                      </a:pPr>
                      <a:r>
                        <a:rPr lang="en-GB" sz="1400"/>
                        <a:t>End of Operational Term</a:t>
                      </a:r>
                    </a:p>
                  </a:txBody>
                  <a:tcPr>
                    <a:solidFill>
                      <a:schemeClr val="bg1">
                        <a:lumMod val="10000"/>
                        <a:lumOff val="90000"/>
                      </a:schemeClr>
                    </a:solidFill>
                  </a:tcPr>
                </a:tc>
                <a:tc>
                  <a:txBody>
                    <a:bodyPr/>
                    <a:lstStyle/>
                    <a:p>
                      <a:r>
                        <a:rPr lang="en-GB" sz="1400"/>
                        <a:t>Immediately</a:t>
                      </a:r>
                    </a:p>
                  </a:txBody>
                  <a:tcPr>
                    <a:solidFill>
                      <a:schemeClr val="bg1">
                        <a:lumMod val="10000"/>
                        <a:lumOff val="90000"/>
                      </a:schemeClr>
                    </a:solidFill>
                  </a:tcPr>
                </a:tc>
                <a:extLst>
                  <a:ext uri="{0D108BD9-81ED-4DB2-BD59-A6C34878D82A}">
                    <a16:rowId xmlns:a16="http://schemas.microsoft.com/office/drawing/2014/main" val="321073787"/>
                  </a:ext>
                </a:extLst>
              </a:tr>
              <a:tr h="370840">
                <a:tc>
                  <a:txBody>
                    <a:bodyPr/>
                    <a:lstStyle/>
                    <a:p>
                      <a:r>
                        <a:rPr lang="en-GB" sz="1800">
                          <a:solidFill>
                            <a:srgbClr val="002060"/>
                          </a:solidFill>
                        </a:rPr>
                        <a:t>Summary storage site information</a:t>
                      </a:r>
                    </a:p>
                  </a:txBody>
                  <a:tcPr>
                    <a:solidFill>
                      <a:schemeClr val="bg1">
                        <a:lumMod val="10000"/>
                        <a:lumOff val="90000"/>
                      </a:schemeClr>
                    </a:solidFill>
                  </a:tcPr>
                </a:tc>
                <a:tc>
                  <a:txBody>
                    <a:bodyPr/>
                    <a:lstStyle/>
                    <a:p>
                      <a:r>
                        <a:rPr lang="en-GB" sz="1400"/>
                        <a:t>When information is obtained by NSTA</a:t>
                      </a:r>
                    </a:p>
                  </a:txBody>
                  <a:tcPr>
                    <a:solidFill>
                      <a:schemeClr val="bg1">
                        <a:lumMod val="10000"/>
                        <a:lumOff val="90000"/>
                      </a:schemeClr>
                    </a:solidFill>
                  </a:tcPr>
                </a:tc>
                <a:tc>
                  <a:txBody>
                    <a:bodyPr/>
                    <a:lstStyle/>
                    <a:p>
                      <a:r>
                        <a:rPr lang="en-GB" sz="1400"/>
                        <a:t>Immediately</a:t>
                      </a:r>
                    </a:p>
                  </a:txBody>
                  <a:tcPr>
                    <a:solidFill>
                      <a:schemeClr val="bg1">
                        <a:lumMod val="10000"/>
                        <a:lumOff val="90000"/>
                      </a:schemeClr>
                    </a:solidFill>
                  </a:tcPr>
                </a:tc>
                <a:extLst>
                  <a:ext uri="{0D108BD9-81ED-4DB2-BD59-A6C34878D82A}">
                    <a16:rowId xmlns:a16="http://schemas.microsoft.com/office/drawing/2014/main" val="1147480582"/>
                  </a:ext>
                </a:extLst>
              </a:tr>
              <a:tr h="370840">
                <a:tc>
                  <a:txBody>
                    <a:bodyPr/>
                    <a:lstStyle/>
                    <a:p>
                      <a:r>
                        <a:rPr lang="en-GB" sz="1800">
                          <a:solidFill>
                            <a:srgbClr val="002060"/>
                          </a:solidFill>
                        </a:rPr>
                        <a:t>Total storage resources information</a:t>
                      </a:r>
                    </a:p>
                  </a:txBody>
                  <a:tcPr>
                    <a:solidFill>
                      <a:schemeClr val="bg1">
                        <a:lumMod val="10000"/>
                        <a:lumOff val="90000"/>
                      </a:schemeClr>
                    </a:solidFill>
                  </a:tcPr>
                </a:tc>
                <a:tc>
                  <a:txBody>
                    <a:bodyPr/>
                    <a:lstStyle/>
                    <a:p>
                      <a:r>
                        <a:rPr lang="en-GB" sz="1400"/>
                        <a:t>n/a – disclosure defined by licence lifecycle</a:t>
                      </a:r>
                    </a:p>
                  </a:txBody>
                  <a:tcPr>
                    <a:solidFill>
                      <a:schemeClr val="bg1">
                        <a:lumMod val="10000"/>
                        <a:lumOff val="90000"/>
                      </a:schemeClr>
                    </a:solidFill>
                  </a:tcPr>
                </a:tc>
                <a:tc>
                  <a:txBody>
                    <a:bodyPr/>
                    <a:lstStyle/>
                    <a:p>
                      <a:r>
                        <a:rPr lang="en-GB" sz="1200">
                          <a:effectLst/>
                          <a:latin typeface="Arial" panose="020B0604020202020204" pitchFamily="34" charset="0"/>
                          <a:ea typeface="Calibri" panose="020F0502020204030204" pitchFamily="34" charset="0"/>
                          <a:cs typeface="Arial" panose="020B0604020202020204" pitchFamily="34" charset="0"/>
                        </a:rPr>
                        <a:t>Disclosure upon granting of a Storage Permit, at the end of the Operational Term, at the end of the Post-Closure Period</a:t>
                      </a:r>
                    </a:p>
                  </a:txBody>
                  <a:tcPr marL="68580" marR="68580" marT="0" marB="0">
                    <a:solidFill>
                      <a:schemeClr val="bg1">
                        <a:lumMod val="10000"/>
                        <a:lumOff val="90000"/>
                      </a:schemeClr>
                    </a:solidFill>
                  </a:tcPr>
                </a:tc>
                <a:extLst>
                  <a:ext uri="{0D108BD9-81ED-4DB2-BD59-A6C34878D82A}">
                    <a16:rowId xmlns:a16="http://schemas.microsoft.com/office/drawing/2014/main" val="1514182814"/>
                  </a:ext>
                </a:extLst>
              </a:tr>
              <a:tr h="370840">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800">
                          <a:solidFill>
                            <a:srgbClr val="002060"/>
                          </a:solidFill>
                        </a:rPr>
                        <a:t>Geotechnical storage site development information</a:t>
                      </a:r>
                    </a:p>
                  </a:txBody>
                  <a:tcPr>
                    <a:solidFill>
                      <a:schemeClr val="bg1">
                        <a:lumMod val="10000"/>
                        <a:lumOff val="90000"/>
                      </a:schemeClr>
                    </a:solidFill>
                  </a:tcPr>
                </a:tc>
                <a:tc>
                  <a:txBody>
                    <a:bodyPr/>
                    <a:lstStyle/>
                    <a:p>
                      <a:r>
                        <a:rPr lang="en-GB" sz="1400"/>
                        <a:t>First injection</a:t>
                      </a:r>
                    </a:p>
                  </a:txBody>
                  <a:tcPr>
                    <a:solidFill>
                      <a:schemeClr val="bg1">
                        <a:lumMod val="10000"/>
                        <a:lumOff val="90000"/>
                      </a:schemeClr>
                    </a:solidFill>
                  </a:tcPr>
                </a:tc>
                <a:tc>
                  <a:txBody>
                    <a:bodyPr/>
                    <a:lstStyle/>
                    <a:p>
                      <a:r>
                        <a:rPr lang="en-GB" sz="1400"/>
                        <a:t>5 years</a:t>
                      </a:r>
                    </a:p>
                  </a:txBody>
                  <a:tcPr>
                    <a:solidFill>
                      <a:schemeClr val="bg1">
                        <a:lumMod val="10000"/>
                        <a:lumOff val="90000"/>
                      </a:schemeClr>
                    </a:solidFill>
                  </a:tcPr>
                </a:tc>
                <a:extLst>
                  <a:ext uri="{0D108BD9-81ED-4DB2-BD59-A6C34878D82A}">
                    <a16:rowId xmlns:a16="http://schemas.microsoft.com/office/drawing/2014/main" val="1367608766"/>
                  </a:ext>
                </a:extLst>
              </a:tr>
              <a:tr h="370840">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800">
                          <a:solidFill>
                            <a:srgbClr val="002060"/>
                          </a:solidFill>
                        </a:rPr>
                        <a:t>Storage formation information</a:t>
                      </a:r>
                    </a:p>
                  </a:txBody>
                  <a:tcPr>
                    <a:solidFill>
                      <a:schemeClr val="bg1">
                        <a:lumMod val="10000"/>
                        <a:lumOff val="90000"/>
                      </a:schemeClr>
                    </a:solidFill>
                  </a:tcPr>
                </a:tc>
                <a:tc>
                  <a:txBody>
                    <a:bodyPr/>
                    <a:lstStyle/>
                    <a:p>
                      <a:r>
                        <a:rPr lang="en-GB" sz="1400"/>
                        <a:t>n/a – disclosure defined by licence lifecycle</a:t>
                      </a:r>
                    </a:p>
                  </a:txBody>
                  <a:tcPr>
                    <a:solidFill>
                      <a:schemeClr val="bg1">
                        <a:lumMod val="10000"/>
                        <a:lumOff val="90000"/>
                      </a:schemeClr>
                    </a:solidFill>
                  </a:tcPr>
                </a:tc>
                <a:tc>
                  <a:txBody>
                    <a:bodyPr/>
                    <a:lstStyle/>
                    <a:p>
                      <a:r>
                        <a:rPr lang="en-GB" sz="1400"/>
                        <a:t>After determination of the subject licence</a:t>
                      </a:r>
                    </a:p>
                  </a:txBody>
                  <a:tcPr>
                    <a:solidFill>
                      <a:schemeClr val="bg1">
                        <a:lumMod val="10000"/>
                        <a:lumOff val="90000"/>
                      </a:schemeClr>
                    </a:solidFill>
                  </a:tcPr>
                </a:tc>
                <a:extLst>
                  <a:ext uri="{0D108BD9-81ED-4DB2-BD59-A6C34878D82A}">
                    <a16:rowId xmlns:a16="http://schemas.microsoft.com/office/drawing/2014/main" val="3043581758"/>
                  </a:ext>
                </a:extLst>
              </a:tr>
              <a:tr h="370840">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800">
                          <a:solidFill>
                            <a:srgbClr val="002060"/>
                          </a:solidFill>
                        </a:rPr>
                        <a:t>Computerised model inputs</a:t>
                      </a:r>
                    </a:p>
                  </a:txBody>
                  <a:tcPr>
                    <a:solidFill>
                      <a:schemeClr val="bg1">
                        <a:lumMod val="10000"/>
                        <a:lumOff val="90000"/>
                      </a:schemeClr>
                    </a:solidFill>
                  </a:tcPr>
                </a:tc>
                <a:tc>
                  <a:txBody>
                    <a:bodyPr/>
                    <a:lstStyle/>
                    <a:p>
                      <a:r>
                        <a:rPr lang="en-GB" sz="1400"/>
                        <a:t>n/a – disclosure defined by licence lifecycle</a:t>
                      </a:r>
                    </a:p>
                  </a:txBody>
                  <a:tcPr>
                    <a:solidFill>
                      <a:schemeClr val="bg1">
                        <a:lumMod val="10000"/>
                        <a:lumOff val="90000"/>
                      </a:schemeClr>
                    </a:solidFill>
                  </a:tcPr>
                </a:tc>
                <a:tc>
                  <a:txBody>
                    <a:bodyPr/>
                    <a:lstStyle/>
                    <a:p>
                      <a:r>
                        <a:rPr lang="en-GB" sz="1400" kern="1200">
                          <a:solidFill>
                            <a:schemeClr val="dk1"/>
                          </a:solidFill>
                          <a:effectLst/>
                          <a:latin typeface="+mn-lt"/>
                          <a:ea typeface="+mn-ea"/>
                          <a:cs typeface="+mn-cs"/>
                        </a:rPr>
                        <a:t>Upon entry into Operational Term</a:t>
                      </a:r>
                      <a:endParaRPr lang="en-GB" sz="1400"/>
                    </a:p>
                  </a:txBody>
                  <a:tcPr>
                    <a:solidFill>
                      <a:schemeClr val="bg1">
                        <a:lumMod val="10000"/>
                        <a:lumOff val="90000"/>
                      </a:schemeClr>
                    </a:solidFill>
                  </a:tcPr>
                </a:tc>
                <a:extLst>
                  <a:ext uri="{0D108BD9-81ED-4DB2-BD59-A6C34878D82A}">
                    <a16:rowId xmlns:a16="http://schemas.microsoft.com/office/drawing/2014/main" val="3264049447"/>
                  </a:ext>
                </a:extLst>
              </a:tr>
            </a:tbl>
          </a:graphicData>
        </a:graphic>
      </p:graphicFrame>
      <p:sp>
        <p:nvSpPr>
          <p:cNvPr id="2" name="Text Placeholder 1">
            <a:extLst>
              <a:ext uri="{FF2B5EF4-FFF2-40B4-BE49-F238E27FC236}">
                <a16:creationId xmlns:a16="http://schemas.microsoft.com/office/drawing/2014/main" id="{A086C7E1-1ADC-305A-DC55-C77493627E47}"/>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58443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03A387-622F-9457-1C98-AEBC51A5E27B}"/>
              </a:ext>
            </a:extLst>
          </p:cNvPr>
          <p:cNvSpPr>
            <a:spLocks noGrp="1"/>
          </p:cNvSpPr>
          <p:nvPr>
            <p:ph type="title"/>
          </p:nvPr>
        </p:nvSpPr>
        <p:spPr/>
        <p:txBody>
          <a:bodyPr/>
          <a:lstStyle/>
          <a:p>
            <a:r>
              <a:rPr lang="en-GB" sz="2400"/>
              <a:t>Injection, resource and site information  </a:t>
            </a:r>
          </a:p>
        </p:txBody>
      </p:sp>
      <p:sp>
        <p:nvSpPr>
          <p:cNvPr id="7" name="TextBox 6">
            <a:extLst>
              <a:ext uri="{FF2B5EF4-FFF2-40B4-BE49-F238E27FC236}">
                <a16:creationId xmlns:a16="http://schemas.microsoft.com/office/drawing/2014/main" id="{116C7F64-FC18-4493-183C-E49DB93BA654}"/>
              </a:ext>
            </a:extLst>
          </p:cNvPr>
          <p:cNvSpPr txBox="1"/>
          <p:nvPr/>
        </p:nvSpPr>
        <p:spPr>
          <a:xfrm>
            <a:off x="486210" y="1296262"/>
            <a:ext cx="10862562" cy="707886"/>
          </a:xfrm>
          <a:prstGeom prst="rect">
            <a:avLst/>
          </a:prstGeom>
          <a:noFill/>
        </p:spPr>
        <p:txBody>
          <a:bodyPr wrap="square">
            <a:spAutoFit/>
          </a:bodyPr>
          <a:lstStyle/>
          <a:p>
            <a:r>
              <a:rPr lang="en-GB" sz="2000"/>
              <a:t>Notable differences concern the type of information that may be disclosed and the introduction of disclosure before licence determination</a:t>
            </a:r>
          </a:p>
        </p:txBody>
      </p:sp>
      <p:graphicFrame>
        <p:nvGraphicFramePr>
          <p:cNvPr id="6" name="Table 5">
            <a:extLst>
              <a:ext uri="{FF2B5EF4-FFF2-40B4-BE49-F238E27FC236}">
                <a16:creationId xmlns:a16="http://schemas.microsoft.com/office/drawing/2014/main" id="{46C0F39F-B444-6FA5-EE8D-CF22A9D4B125}"/>
              </a:ext>
            </a:extLst>
          </p:cNvPr>
          <p:cNvGraphicFramePr>
            <a:graphicFrameLocks noGrp="1"/>
          </p:cNvGraphicFramePr>
          <p:nvPr>
            <p:extLst>
              <p:ext uri="{D42A27DB-BD31-4B8C-83A1-F6EECF244321}">
                <p14:modId xmlns:p14="http://schemas.microsoft.com/office/powerpoint/2010/main" val="2424267376"/>
              </p:ext>
            </p:extLst>
          </p:nvPr>
        </p:nvGraphicFramePr>
        <p:xfrm>
          <a:off x="196495" y="2144969"/>
          <a:ext cx="11799009" cy="2987040"/>
        </p:xfrm>
        <a:graphic>
          <a:graphicData uri="http://schemas.openxmlformats.org/drawingml/2006/table">
            <a:tbl>
              <a:tblPr firstRow="1" bandRow="1">
                <a:tableStyleId>{5940675A-B579-460E-94D1-54222C63F5DA}</a:tableStyleId>
              </a:tblPr>
              <a:tblGrid>
                <a:gridCol w="3027371">
                  <a:extLst>
                    <a:ext uri="{9D8B030D-6E8A-4147-A177-3AD203B41FA5}">
                      <a16:colId xmlns:a16="http://schemas.microsoft.com/office/drawing/2014/main" val="2284869377"/>
                    </a:ext>
                  </a:extLst>
                </a:gridCol>
                <a:gridCol w="4216658">
                  <a:extLst>
                    <a:ext uri="{9D8B030D-6E8A-4147-A177-3AD203B41FA5}">
                      <a16:colId xmlns:a16="http://schemas.microsoft.com/office/drawing/2014/main" val="115378395"/>
                    </a:ext>
                  </a:extLst>
                </a:gridCol>
                <a:gridCol w="4554980">
                  <a:extLst>
                    <a:ext uri="{9D8B030D-6E8A-4147-A177-3AD203B41FA5}">
                      <a16:colId xmlns:a16="http://schemas.microsoft.com/office/drawing/2014/main" val="2085879590"/>
                    </a:ext>
                  </a:extLst>
                </a:gridCol>
              </a:tblGrid>
              <a:tr h="370840">
                <a:tc>
                  <a:txBody>
                    <a:bodyPr/>
                    <a:lstStyle/>
                    <a:p>
                      <a:endParaRPr lang="en-GB" sz="1800"/>
                    </a:p>
                  </a:txBody>
                  <a:tcPr/>
                </a:tc>
                <a:tc>
                  <a:txBody>
                    <a:bodyPr/>
                    <a:lstStyle/>
                    <a:p>
                      <a:r>
                        <a:rPr lang="en-GB" sz="1800" b="1"/>
                        <a:t>Energy Act 2023</a:t>
                      </a:r>
                    </a:p>
                    <a:p>
                      <a:r>
                        <a:rPr lang="en-GB" sz="1800" b="1"/>
                        <a:t>Proposals for disclosure regulations</a:t>
                      </a:r>
                    </a:p>
                  </a:txBody>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800" b="1">
                          <a:effectLst/>
                        </a:rPr>
                        <a:t>The Oil and Gas Authority (Offshore Petroleum) (Disclosure of Protected Material after Specified Period) Regulations 2018</a:t>
                      </a:r>
                      <a:endParaRPr lang="en-GB" sz="1800" b="1">
                        <a:effectLst/>
                        <a:latin typeface="+mn-lt"/>
                        <a:ea typeface="Calibri"/>
                        <a:cs typeface="Arial"/>
                      </a:endParaRPr>
                    </a:p>
                  </a:txBody>
                  <a:tcPr/>
                </a:tc>
                <a:extLst>
                  <a:ext uri="{0D108BD9-81ED-4DB2-BD59-A6C34878D82A}">
                    <a16:rowId xmlns:a16="http://schemas.microsoft.com/office/drawing/2014/main" val="3154000328"/>
                  </a:ext>
                </a:extLst>
              </a:tr>
              <a:tr h="370840">
                <a:tc>
                  <a:txBody>
                    <a:bodyPr/>
                    <a:lstStyle/>
                    <a:p>
                      <a:r>
                        <a:rPr lang="en-GB" sz="1800" b="1"/>
                        <a:t>Injection information</a:t>
                      </a:r>
                    </a:p>
                    <a:p>
                      <a:r>
                        <a:rPr lang="en-GB" sz="1800" b="0"/>
                        <a:t>During injection/production</a:t>
                      </a:r>
                    </a:p>
                  </a:txBody>
                  <a:tcPr/>
                </a:tc>
                <a:tc>
                  <a:txBody>
                    <a:bodyPr/>
                    <a:lstStyle/>
                    <a:p>
                      <a:r>
                        <a:rPr lang="en-GB" sz="1400"/>
                        <a:t>Disclosure on a “per well/per day” basis</a:t>
                      </a:r>
                    </a:p>
                  </a:txBody>
                  <a:tcPr/>
                </a:tc>
                <a:tc>
                  <a:txBody>
                    <a:bodyPr/>
                    <a:lstStyle/>
                    <a:p>
                      <a:r>
                        <a:rPr lang="en-GB" sz="1400"/>
                        <a:t>Disclosure of production data on a “per month/per field” basis</a:t>
                      </a:r>
                    </a:p>
                  </a:txBody>
                  <a:tcPr/>
                </a:tc>
                <a:extLst>
                  <a:ext uri="{0D108BD9-81ED-4DB2-BD59-A6C34878D82A}">
                    <a16:rowId xmlns:a16="http://schemas.microsoft.com/office/drawing/2014/main" val="1147480582"/>
                  </a:ext>
                </a:extLst>
              </a:tr>
              <a:tr h="370840">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800" b="1"/>
                        <a:t>Total storage resources</a:t>
                      </a:r>
                    </a:p>
                  </a:txBody>
                  <a:tcPr/>
                </a:tc>
                <a:tc>
                  <a:txBody>
                    <a:bodyPr/>
                    <a:lstStyle/>
                    <a:p>
                      <a:r>
                        <a:rPr lang="en-GB" sz="1400"/>
                        <a:t>Proposed to be disclosed at certain points within the licence lifecycle</a:t>
                      </a:r>
                    </a:p>
                  </a:txBody>
                  <a:tcPr/>
                </a:tc>
                <a:tc>
                  <a:txBody>
                    <a:bodyPr/>
                    <a:lstStyle/>
                    <a:p>
                      <a:r>
                        <a:rPr lang="en-GB" sz="1400"/>
                        <a:t>No disclosure before licence determines</a:t>
                      </a:r>
                    </a:p>
                  </a:txBody>
                  <a:tcPr/>
                </a:tc>
                <a:extLst>
                  <a:ext uri="{0D108BD9-81ED-4DB2-BD59-A6C34878D82A}">
                    <a16:rowId xmlns:a16="http://schemas.microsoft.com/office/drawing/2014/main" val="3043581758"/>
                  </a:ext>
                </a:extLst>
              </a:tr>
              <a:tr h="370840">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800" b="1"/>
                        <a:t>Computerised model inputs</a:t>
                      </a:r>
                    </a:p>
                  </a:txBody>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400"/>
                        <a:t>Proposed to be disclosed at a certain point within the licence lifecycle (start of operational term)</a:t>
                      </a:r>
                    </a:p>
                  </a:txBody>
                  <a:tcPr/>
                </a:tc>
                <a:tc>
                  <a:txBody>
                    <a:bodyPr/>
                    <a:lstStyle/>
                    <a:p>
                      <a:r>
                        <a:rPr lang="en-GB" sz="1400"/>
                        <a:t>No disclosure before licence determines</a:t>
                      </a:r>
                    </a:p>
                  </a:txBody>
                  <a:tcPr/>
                </a:tc>
                <a:extLst>
                  <a:ext uri="{0D108BD9-81ED-4DB2-BD59-A6C34878D82A}">
                    <a16:rowId xmlns:a16="http://schemas.microsoft.com/office/drawing/2014/main" val="2735440890"/>
                  </a:ext>
                </a:extLst>
              </a:tr>
            </a:tbl>
          </a:graphicData>
        </a:graphic>
      </p:graphicFrame>
      <p:sp>
        <p:nvSpPr>
          <p:cNvPr id="2" name="Text Placeholder 1">
            <a:extLst>
              <a:ext uri="{FF2B5EF4-FFF2-40B4-BE49-F238E27FC236}">
                <a16:creationId xmlns:a16="http://schemas.microsoft.com/office/drawing/2014/main" id="{9FC67766-78B5-E8C3-8D8A-F08F8989E551}"/>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972294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4C24E0-4078-9429-BF93-9CD85C2D3B11}"/>
              </a:ext>
            </a:extLst>
          </p:cNvPr>
          <p:cNvSpPr>
            <a:spLocks noGrp="1"/>
          </p:cNvSpPr>
          <p:nvPr>
            <p:ph type="title" idx="4294967295"/>
          </p:nvPr>
        </p:nvSpPr>
        <p:spPr>
          <a:xfrm>
            <a:off x="575733" y="2813052"/>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6600" b="0" i="0" u="none" strike="noStrike" kern="1200" cap="none" spc="-267" normalizeH="0" baseline="0" noProof="0">
                <a:ln>
                  <a:noFill/>
                </a:ln>
                <a:solidFill>
                  <a:srgbClr val="FFFFFF"/>
                </a:solidFill>
                <a:effectLst/>
                <a:uLnTx/>
                <a:uFillTx/>
                <a:latin typeface="+mn-lt"/>
                <a:ea typeface="+mn-ea"/>
                <a:cs typeface="+mn-cs"/>
              </a:rPr>
              <a:t>Monitoring information and samples &amp; installation information</a:t>
            </a:r>
          </a:p>
        </p:txBody>
      </p:sp>
    </p:spTree>
    <p:extLst>
      <p:ext uri="{BB962C8B-B14F-4D97-AF65-F5344CB8AC3E}">
        <p14:creationId xmlns:p14="http://schemas.microsoft.com/office/powerpoint/2010/main" val="1216597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A2A647-D35B-716A-1FE0-0CA9A32B8502}"/>
              </a:ext>
            </a:extLst>
          </p:cNvPr>
          <p:cNvSpPr>
            <a:spLocks noGrp="1"/>
          </p:cNvSpPr>
          <p:nvPr>
            <p:ph type="title"/>
          </p:nvPr>
        </p:nvSpPr>
        <p:spPr>
          <a:xfrm>
            <a:off x="575733" y="260353"/>
            <a:ext cx="7458919" cy="501649"/>
          </a:xfrm>
        </p:spPr>
        <p:txBody>
          <a:bodyPr/>
          <a:lstStyle/>
          <a:p>
            <a:r>
              <a:rPr lang="en-GB" sz="2400"/>
              <a:t>Summary of proposals – Monitoring information and samples &amp; installation information</a:t>
            </a:r>
          </a:p>
        </p:txBody>
      </p:sp>
      <p:graphicFrame>
        <p:nvGraphicFramePr>
          <p:cNvPr id="4" name="Table 3">
            <a:extLst>
              <a:ext uri="{FF2B5EF4-FFF2-40B4-BE49-F238E27FC236}">
                <a16:creationId xmlns:a16="http://schemas.microsoft.com/office/drawing/2014/main" id="{87F7655F-E82B-756D-3F23-4B87185B9AF5}"/>
              </a:ext>
            </a:extLst>
          </p:cNvPr>
          <p:cNvGraphicFramePr>
            <a:graphicFrameLocks noGrp="1"/>
          </p:cNvGraphicFramePr>
          <p:nvPr>
            <p:extLst>
              <p:ext uri="{D42A27DB-BD31-4B8C-83A1-F6EECF244321}">
                <p14:modId xmlns:p14="http://schemas.microsoft.com/office/powerpoint/2010/main" val="2145897616"/>
              </p:ext>
            </p:extLst>
          </p:nvPr>
        </p:nvGraphicFramePr>
        <p:xfrm>
          <a:off x="196495" y="1109884"/>
          <a:ext cx="11799009" cy="2931160"/>
        </p:xfrm>
        <a:graphic>
          <a:graphicData uri="http://schemas.openxmlformats.org/drawingml/2006/table">
            <a:tbl>
              <a:tblPr firstRow="1" bandRow="1">
                <a:tableStyleId>{5C22544A-7EE6-4342-B048-85BDC9FD1C3A}</a:tableStyleId>
              </a:tblPr>
              <a:tblGrid>
                <a:gridCol w="3027371">
                  <a:extLst>
                    <a:ext uri="{9D8B030D-6E8A-4147-A177-3AD203B41FA5}">
                      <a16:colId xmlns:a16="http://schemas.microsoft.com/office/drawing/2014/main" val="2284869377"/>
                    </a:ext>
                  </a:extLst>
                </a:gridCol>
                <a:gridCol w="5183664">
                  <a:extLst>
                    <a:ext uri="{9D8B030D-6E8A-4147-A177-3AD203B41FA5}">
                      <a16:colId xmlns:a16="http://schemas.microsoft.com/office/drawing/2014/main" val="115378395"/>
                    </a:ext>
                  </a:extLst>
                </a:gridCol>
                <a:gridCol w="3587974">
                  <a:extLst>
                    <a:ext uri="{9D8B030D-6E8A-4147-A177-3AD203B41FA5}">
                      <a16:colId xmlns:a16="http://schemas.microsoft.com/office/drawing/2014/main" val="2085879590"/>
                    </a:ext>
                  </a:extLst>
                </a:gridCol>
              </a:tblGrid>
              <a:tr h="370840">
                <a:tc>
                  <a:txBody>
                    <a:bodyPr/>
                    <a:lstStyle/>
                    <a:p>
                      <a:endParaRPr lang="en-GB" sz="1800"/>
                    </a:p>
                  </a:txBody>
                  <a:tcPr>
                    <a:solidFill>
                      <a:schemeClr val="bg1">
                        <a:lumMod val="10000"/>
                        <a:lumOff val="90000"/>
                      </a:schemeClr>
                    </a:solidFill>
                  </a:tcPr>
                </a:tc>
                <a:tc>
                  <a:txBody>
                    <a:bodyPr/>
                    <a:lstStyle/>
                    <a:p>
                      <a:r>
                        <a:rPr lang="en-GB" sz="1800"/>
                        <a:t>Trigger date for commencement of time period</a:t>
                      </a:r>
                    </a:p>
                  </a:txBody>
                  <a:tcPr>
                    <a:solidFill>
                      <a:schemeClr val="bg1">
                        <a:lumMod val="10000"/>
                        <a:lumOff val="90000"/>
                      </a:schemeClr>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800">
                          <a:effectLst/>
                        </a:rPr>
                        <a:t>Time period after which information may be disclosed</a:t>
                      </a:r>
                      <a:endParaRPr lang="en-GB" sz="1800">
                        <a:effectLst/>
                        <a:latin typeface="+mn-lt"/>
                        <a:ea typeface="Calibri"/>
                        <a:cs typeface="Arial"/>
                      </a:endParaRPr>
                    </a:p>
                  </a:txBody>
                  <a:tcPr>
                    <a:solidFill>
                      <a:schemeClr val="bg1">
                        <a:lumMod val="10000"/>
                        <a:lumOff val="90000"/>
                      </a:schemeClr>
                    </a:solidFill>
                  </a:tcPr>
                </a:tc>
                <a:extLst>
                  <a:ext uri="{0D108BD9-81ED-4DB2-BD59-A6C34878D82A}">
                    <a16:rowId xmlns:a16="http://schemas.microsoft.com/office/drawing/2014/main" val="3154000328"/>
                  </a:ext>
                </a:extLst>
              </a:tr>
              <a:tr h="370840">
                <a:tc>
                  <a:txBody>
                    <a:bodyPr/>
                    <a:lstStyle/>
                    <a:p>
                      <a:r>
                        <a:rPr lang="en-GB" sz="1800">
                          <a:solidFill>
                            <a:srgbClr val="002060"/>
                          </a:solidFill>
                        </a:rPr>
                        <a:t>Monitoring report</a:t>
                      </a:r>
                    </a:p>
                  </a:txBody>
                  <a:tcPr>
                    <a:solidFill>
                      <a:schemeClr val="bg1">
                        <a:lumMod val="10000"/>
                        <a:lumOff val="90000"/>
                      </a:schemeClr>
                    </a:solidFill>
                  </a:tcPr>
                </a:tc>
                <a:tc>
                  <a:txBody>
                    <a:bodyPr/>
                    <a:lstStyle/>
                    <a:p>
                      <a:r>
                        <a:rPr lang="en-GB" sz="1400"/>
                        <a:t>When information is obtained by NSTA</a:t>
                      </a:r>
                    </a:p>
                  </a:txBody>
                  <a:tcPr>
                    <a:solidFill>
                      <a:schemeClr val="bg1">
                        <a:lumMod val="10000"/>
                        <a:lumOff val="90000"/>
                      </a:schemeClr>
                    </a:solidFill>
                  </a:tcPr>
                </a:tc>
                <a:tc>
                  <a:txBody>
                    <a:bodyPr/>
                    <a:lstStyle/>
                    <a:p>
                      <a:r>
                        <a:rPr lang="en-GB" sz="1400"/>
                        <a:t>Immediately</a:t>
                      </a:r>
                    </a:p>
                  </a:txBody>
                  <a:tcPr>
                    <a:solidFill>
                      <a:schemeClr val="bg1">
                        <a:lumMod val="10000"/>
                        <a:lumOff val="90000"/>
                      </a:schemeClr>
                    </a:solidFill>
                  </a:tcPr>
                </a:tc>
                <a:extLst>
                  <a:ext uri="{0D108BD9-81ED-4DB2-BD59-A6C34878D82A}">
                    <a16:rowId xmlns:a16="http://schemas.microsoft.com/office/drawing/2014/main" val="2872289351"/>
                  </a:ext>
                </a:extLst>
              </a:tr>
              <a:tr h="370840">
                <a:tc>
                  <a:txBody>
                    <a:bodyPr/>
                    <a:lstStyle/>
                    <a:p>
                      <a:r>
                        <a:rPr lang="en-GB" sz="1800">
                          <a:solidFill>
                            <a:srgbClr val="002060"/>
                          </a:solidFill>
                        </a:rPr>
                        <a:t>Monitoring information and samples</a:t>
                      </a:r>
                    </a:p>
                  </a:txBody>
                  <a:tcPr>
                    <a:solidFill>
                      <a:schemeClr val="bg1">
                        <a:lumMod val="10000"/>
                        <a:lumOff val="90000"/>
                      </a:schemeClr>
                    </a:solidFill>
                  </a:tcPr>
                </a:tc>
                <a:tc>
                  <a:txBody>
                    <a:bodyPr/>
                    <a:lstStyle/>
                    <a:p>
                      <a:r>
                        <a:rPr lang="en-GB" sz="1400"/>
                        <a:t>When monitoring report that discusses these information and samples is disclosed</a:t>
                      </a:r>
                    </a:p>
                  </a:txBody>
                  <a:tcPr>
                    <a:solidFill>
                      <a:schemeClr val="bg1">
                        <a:lumMod val="10000"/>
                        <a:lumOff val="90000"/>
                      </a:schemeClr>
                    </a:solidFill>
                  </a:tcPr>
                </a:tc>
                <a:tc>
                  <a:txBody>
                    <a:bodyPr/>
                    <a:lstStyle/>
                    <a:p>
                      <a:r>
                        <a:rPr lang="en-GB" sz="1400"/>
                        <a:t>Immediately</a:t>
                      </a:r>
                    </a:p>
                  </a:txBody>
                  <a:tcPr>
                    <a:solidFill>
                      <a:schemeClr val="bg1">
                        <a:lumMod val="10000"/>
                        <a:lumOff val="90000"/>
                      </a:schemeClr>
                    </a:solidFill>
                  </a:tcPr>
                </a:tc>
                <a:extLst>
                  <a:ext uri="{0D108BD9-81ED-4DB2-BD59-A6C34878D82A}">
                    <a16:rowId xmlns:a16="http://schemas.microsoft.com/office/drawing/2014/main" val="843379921"/>
                  </a:ext>
                </a:extLst>
              </a:tr>
              <a:tr h="370840">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800">
                          <a:solidFill>
                            <a:srgbClr val="002060"/>
                          </a:solidFill>
                        </a:rPr>
                        <a:t>Summary carbon storage installation information</a:t>
                      </a:r>
                    </a:p>
                  </a:txBody>
                  <a:tcPr>
                    <a:solidFill>
                      <a:schemeClr val="bg1">
                        <a:lumMod val="10000"/>
                        <a:lumOff val="90000"/>
                      </a:schemeClr>
                    </a:solidFill>
                  </a:tcPr>
                </a:tc>
                <a:tc>
                  <a:txBody>
                    <a:bodyPr/>
                    <a:lstStyle/>
                    <a:p>
                      <a:r>
                        <a:rPr lang="en-GB" sz="1400"/>
                        <a:t>When information is obtained by NSTA</a:t>
                      </a:r>
                    </a:p>
                  </a:txBody>
                  <a:tcPr>
                    <a:solidFill>
                      <a:schemeClr val="bg1">
                        <a:lumMod val="10000"/>
                        <a:lumOff val="90000"/>
                      </a:schemeClr>
                    </a:solidFill>
                  </a:tcPr>
                </a:tc>
                <a:tc>
                  <a:txBody>
                    <a:bodyPr/>
                    <a:lstStyle/>
                    <a:p>
                      <a:r>
                        <a:rPr lang="en-GB" sz="1400"/>
                        <a:t>Immediately</a:t>
                      </a:r>
                    </a:p>
                  </a:txBody>
                  <a:tcPr>
                    <a:solidFill>
                      <a:schemeClr val="bg1">
                        <a:lumMod val="10000"/>
                        <a:lumOff val="90000"/>
                      </a:schemeClr>
                    </a:solidFill>
                  </a:tcPr>
                </a:tc>
                <a:extLst>
                  <a:ext uri="{0D108BD9-81ED-4DB2-BD59-A6C34878D82A}">
                    <a16:rowId xmlns:a16="http://schemas.microsoft.com/office/drawing/2014/main" val="321073787"/>
                  </a:ext>
                </a:extLst>
              </a:tr>
              <a:tr h="370840">
                <a:tc>
                  <a:txBody>
                    <a:bodyPr/>
                    <a:lstStyle/>
                    <a:p>
                      <a:r>
                        <a:rPr lang="en-GB" sz="1800">
                          <a:solidFill>
                            <a:srgbClr val="002060"/>
                          </a:solidFill>
                        </a:rPr>
                        <a:t>Other carbon storage installation information</a:t>
                      </a:r>
                    </a:p>
                  </a:txBody>
                  <a:tcPr>
                    <a:solidFill>
                      <a:schemeClr val="bg1">
                        <a:lumMod val="10000"/>
                        <a:lumOff val="90000"/>
                      </a:schemeClr>
                    </a:solidFill>
                  </a:tcPr>
                </a:tc>
                <a:tc>
                  <a:txBody>
                    <a:bodyPr/>
                    <a:lstStyle/>
                    <a:p>
                      <a:r>
                        <a:rPr lang="en-GB" sz="1400"/>
                        <a:t>n/a – disclosure defined by installation lifecycle</a:t>
                      </a:r>
                    </a:p>
                  </a:txBody>
                  <a:tcPr>
                    <a:solidFill>
                      <a:schemeClr val="bg1">
                        <a:lumMod val="10000"/>
                        <a:lumOff val="90000"/>
                      </a:schemeClr>
                    </a:solidFill>
                  </a:tcPr>
                </a:tc>
                <a:tc>
                  <a:txBody>
                    <a:bodyPr/>
                    <a:lstStyle/>
                    <a:p>
                      <a:r>
                        <a:rPr lang="en-GB" sz="1400"/>
                        <a:t>After decommissioning of the installation</a:t>
                      </a:r>
                    </a:p>
                  </a:txBody>
                  <a:tcPr>
                    <a:solidFill>
                      <a:schemeClr val="bg1">
                        <a:lumMod val="10000"/>
                        <a:lumOff val="90000"/>
                      </a:schemeClr>
                    </a:solidFill>
                  </a:tcPr>
                </a:tc>
                <a:extLst>
                  <a:ext uri="{0D108BD9-81ED-4DB2-BD59-A6C34878D82A}">
                    <a16:rowId xmlns:a16="http://schemas.microsoft.com/office/drawing/2014/main" val="1147480582"/>
                  </a:ext>
                </a:extLst>
              </a:tr>
            </a:tbl>
          </a:graphicData>
        </a:graphic>
      </p:graphicFrame>
      <p:sp>
        <p:nvSpPr>
          <p:cNvPr id="5" name="TextBox 4">
            <a:extLst>
              <a:ext uri="{FF2B5EF4-FFF2-40B4-BE49-F238E27FC236}">
                <a16:creationId xmlns:a16="http://schemas.microsoft.com/office/drawing/2014/main" id="{607E4071-84F2-3514-6002-FF05F4B49569}"/>
              </a:ext>
            </a:extLst>
          </p:cNvPr>
          <p:cNvSpPr txBox="1"/>
          <p:nvPr/>
        </p:nvSpPr>
        <p:spPr>
          <a:xfrm>
            <a:off x="431889" y="4388926"/>
            <a:ext cx="10862562" cy="1323439"/>
          </a:xfrm>
          <a:prstGeom prst="rect">
            <a:avLst/>
          </a:prstGeom>
          <a:noFill/>
        </p:spPr>
        <p:txBody>
          <a:bodyPr wrap="square">
            <a:spAutoFit/>
          </a:bodyPr>
          <a:lstStyle/>
          <a:p>
            <a:r>
              <a:rPr lang="en-GB" sz="2000"/>
              <a:t>Installation information disclosure proposed for these regulations does not differ from the disclosure arranged under the 2018 petroleum-related regulations</a:t>
            </a:r>
          </a:p>
          <a:p>
            <a:endParaRPr lang="en-GB" sz="2000"/>
          </a:p>
          <a:p>
            <a:r>
              <a:rPr lang="en-GB" sz="2000"/>
              <a:t>Monitoring information is a new type of information</a:t>
            </a:r>
          </a:p>
        </p:txBody>
      </p:sp>
      <p:sp>
        <p:nvSpPr>
          <p:cNvPr id="2" name="Text Placeholder 1">
            <a:extLst>
              <a:ext uri="{FF2B5EF4-FFF2-40B4-BE49-F238E27FC236}">
                <a16:creationId xmlns:a16="http://schemas.microsoft.com/office/drawing/2014/main" id="{A086C7E1-1ADC-305A-DC55-C77493627E47}"/>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235219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Connector 86">
            <a:extLst>
              <a:ext uri="{FF2B5EF4-FFF2-40B4-BE49-F238E27FC236}">
                <a16:creationId xmlns:a16="http://schemas.microsoft.com/office/drawing/2014/main" id="{B1876171-01F1-5A5C-2046-1B5F2650C7A5}"/>
              </a:ext>
              <a:ext uri="{C183D7F6-B498-43B3-948B-1728B52AA6E4}">
                <adec:decorative xmlns:adec="http://schemas.microsoft.com/office/drawing/2017/decorative" val="1"/>
              </a:ext>
            </a:extLst>
          </p:cNvPr>
          <p:cNvCxnSpPr>
            <a:cxnSpLocks/>
          </p:cNvCxnSpPr>
          <p:nvPr/>
        </p:nvCxnSpPr>
        <p:spPr>
          <a:xfrm>
            <a:off x="335121" y="4581966"/>
            <a:ext cx="11348814" cy="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AC1DB57-8770-60DD-D0A8-FDD3BA61FCD9}"/>
              </a:ext>
            </a:extLst>
          </p:cNvPr>
          <p:cNvSpPr>
            <a:spLocks noGrp="1"/>
          </p:cNvSpPr>
          <p:nvPr>
            <p:ph type="title"/>
          </p:nvPr>
        </p:nvSpPr>
        <p:spPr>
          <a:xfrm>
            <a:off x="575733" y="260353"/>
            <a:ext cx="7309530" cy="501649"/>
          </a:xfrm>
        </p:spPr>
        <p:txBody>
          <a:bodyPr/>
          <a:lstStyle/>
          <a:p>
            <a:r>
              <a:rPr lang="en-GB" sz="2200" dirty="0"/>
              <a:t>Proposed monitoring information </a:t>
            </a:r>
            <a:br>
              <a:rPr lang="en-GB" sz="2200" dirty="0"/>
            </a:br>
            <a:r>
              <a:rPr lang="en-GB" sz="2200" dirty="0"/>
              <a:t>disclosure timeline examples</a:t>
            </a:r>
          </a:p>
        </p:txBody>
      </p:sp>
      <p:sp>
        <p:nvSpPr>
          <p:cNvPr id="4" name="TextBox 3">
            <a:extLst>
              <a:ext uri="{FF2B5EF4-FFF2-40B4-BE49-F238E27FC236}">
                <a16:creationId xmlns:a16="http://schemas.microsoft.com/office/drawing/2014/main" id="{66BEBF0F-4807-CD17-6F70-EEC9C07A2C15}"/>
              </a:ext>
            </a:extLst>
          </p:cNvPr>
          <p:cNvSpPr txBox="1"/>
          <p:nvPr/>
        </p:nvSpPr>
        <p:spPr>
          <a:xfrm>
            <a:off x="491781" y="897029"/>
            <a:ext cx="9446116" cy="523220"/>
          </a:xfrm>
          <a:prstGeom prst="rect">
            <a:avLst/>
          </a:prstGeom>
          <a:noFill/>
        </p:spPr>
        <p:txBody>
          <a:bodyPr wrap="square" rtlCol="0">
            <a:spAutoFit/>
          </a:bodyPr>
          <a:lstStyle/>
          <a:p>
            <a:r>
              <a:rPr lang="en-GB" sz="1400" b="1"/>
              <a:t>First example: Period before disclosure of baseline survey is shorter than period until 1</a:t>
            </a:r>
            <a:r>
              <a:rPr lang="en-GB" sz="1400" b="1" baseline="30000"/>
              <a:t>st</a:t>
            </a:r>
            <a:r>
              <a:rPr lang="en-GB" sz="1400" b="1"/>
              <a:t> repeat survey</a:t>
            </a:r>
          </a:p>
          <a:p>
            <a:r>
              <a:rPr lang="en-GB" sz="1400" b="1"/>
              <a:t>Assumes acquisition under CS licence</a:t>
            </a:r>
          </a:p>
        </p:txBody>
      </p:sp>
      <p:sp>
        <p:nvSpPr>
          <p:cNvPr id="129" name="TextBox 128">
            <a:extLst>
              <a:ext uri="{FF2B5EF4-FFF2-40B4-BE49-F238E27FC236}">
                <a16:creationId xmlns:a16="http://schemas.microsoft.com/office/drawing/2014/main" id="{732B2A31-216B-FB26-BEBF-17D4A46B7ADD}"/>
              </a:ext>
            </a:extLst>
          </p:cNvPr>
          <p:cNvSpPr txBox="1"/>
          <p:nvPr/>
        </p:nvSpPr>
        <p:spPr>
          <a:xfrm>
            <a:off x="6269858" y="1310346"/>
            <a:ext cx="1525405" cy="646331"/>
          </a:xfrm>
          <a:prstGeom prst="rect">
            <a:avLst/>
          </a:prstGeom>
          <a:noFill/>
        </p:spPr>
        <p:txBody>
          <a:bodyPr wrap="square" rtlCol="0">
            <a:spAutoFit/>
          </a:bodyPr>
          <a:lstStyle/>
          <a:p>
            <a:pPr marL="0" marR="0" lvl="0" indent="0"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Disclosure of </a:t>
            </a:r>
            <a:b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reprocessed baseline survey</a:t>
            </a:r>
          </a:p>
        </p:txBody>
      </p:sp>
      <p:sp>
        <p:nvSpPr>
          <p:cNvPr id="51" name="TextBox 50">
            <a:extLst>
              <a:ext uri="{FF2B5EF4-FFF2-40B4-BE49-F238E27FC236}">
                <a16:creationId xmlns:a16="http://schemas.microsoft.com/office/drawing/2014/main" id="{318D9806-7E99-2AD5-94DC-C72A85A25668}"/>
              </a:ext>
            </a:extLst>
          </p:cNvPr>
          <p:cNvSpPr txBox="1"/>
          <p:nvPr/>
        </p:nvSpPr>
        <p:spPr>
          <a:xfrm>
            <a:off x="9699893" y="1314265"/>
            <a:ext cx="1379021" cy="646331"/>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Disclosure of reprocessed baseline survey</a:t>
            </a:r>
          </a:p>
        </p:txBody>
      </p:sp>
      <p:cxnSp>
        <p:nvCxnSpPr>
          <p:cNvPr id="88" name="Straight Connector 87">
            <a:extLst>
              <a:ext uri="{FF2B5EF4-FFF2-40B4-BE49-F238E27FC236}">
                <a16:creationId xmlns:a16="http://schemas.microsoft.com/office/drawing/2014/main" id="{3C5D140B-9160-DA2D-1447-B5D1A28985A3}"/>
              </a:ext>
              <a:ext uri="{C183D7F6-B498-43B3-948B-1728B52AA6E4}">
                <adec:decorative xmlns:adec="http://schemas.microsoft.com/office/drawing/2017/decorative" val="1"/>
              </a:ext>
            </a:extLst>
          </p:cNvPr>
          <p:cNvCxnSpPr>
            <a:cxnSpLocks/>
          </p:cNvCxnSpPr>
          <p:nvPr/>
        </p:nvCxnSpPr>
        <p:spPr>
          <a:xfrm>
            <a:off x="267190" y="3103365"/>
            <a:ext cx="11348814" cy="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FCC76D7D-537A-7CCE-FCF8-DD856415FC58}"/>
              </a:ext>
              <a:ext uri="{C183D7F6-B498-43B3-948B-1728B52AA6E4}">
                <adec:decorative xmlns:adec="http://schemas.microsoft.com/office/drawing/2017/decorative" val="1"/>
              </a:ext>
            </a:extLst>
          </p:cNvPr>
          <p:cNvSpPr/>
          <p:nvPr/>
        </p:nvSpPr>
        <p:spPr>
          <a:xfrm>
            <a:off x="1207668" y="1643017"/>
            <a:ext cx="10543730" cy="10476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CF40E4CB-326A-B84E-BD39-C80B4764CCDC}"/>
              </a:ext>
            </a:extLst>
          </p:cNvPr>
          <p:cNvSpPr txBox="1"/>
          <p:nvPr/>
        </p:nvSpPr>
        <p:spPr>
          <a:xfrm>
            <a:off x="82183" y="1775531"/>
            <a:ext cx="1301274" cy="954107"/>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Monitoring:</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Baseline survey information</a:t>
            </a:r>
          </a:p>
        </p:txBody>
      </p:sp>
      <p:sp>
        <p:nvSpPr>
          <p:cNvPr id="65" name="Oval 64">
            <a:extLst>
              <a:ext uri="{FF2B5EF4-FFF2-40B4-BE49-F238E27FC236}">
                <a16:creationId xmlns:a16="http://schemas.microsoft.com/office/drawing/2014/main" id="{D63A0609-6F1B-3966-B298-07DDCE849787}"/>
              </a:ext>
              <a:ext uri="{C183D7F6-B498-43B3-948B-1728B52AA6E4}">
                <adec:decorative xmlns:adec="http://schemas.microsoft.com/office/drawing/2017/decorative" val="1"/>
              </a:ext>
            </a:extLst>
          </p:cNvPr>
          <p:cNvSpPr/>
          <p:nvPr/>
        </p:nvSpPr>
        <p:spPr>
          <a:xfrm>
            <a:off x="1501690" y="2080598"/>
            <a:ext cx="180000" cy="180000"/>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0" name="TextBox 69">
            <a:extLst>
              <a:ext uri="{FF2B5EF4-FFF2-40B4-BE49-F238E27FC236}">
                <a16:creationId xmlns:a16="http://schemas.microsoft.com/office/drawing/2014/main" id="{C94F9257-E189-3C7C-2111-ED4F967E24BE}"/>
              </a:ext>
            </a:extLst>
          </p:cNvPr>
          <p:cNvSpPr txBox="1"/>
          <p:nvPr/>
        </p:nvSpPr>
        <p:spPr>
          <a:xfrm>
            <a:off x="1100955" y="2470704"/>
            <a:ext cx="1436873" cy="261610"/>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End of acquisition</a:t>
            </a:r>
          </a:p>
        </p:txBody>
      </p:sp>
      <p:sp>
        <p:nvSpPr>
          <p:cNvPr id="109" name="TextBox 108">
            <a:extLst>
              <a:ext uri="{FF2B5EF4-FFF2-40B4-BE49-F238E27FC236}">
                <a16:creationId xmlns:a16="http://schemas.microsoft.com/office/drawing/2014/main" id="{22F80465-FB32-2B11-9A62-536590CCFE59}"/>
              </a:ext>
            </a:extLst>
          </p:cNvPr>
          <p:cNvSpPr txBox="1"/>
          <p:nvPr/>
        </p:nvSpPr>
        <p:spPr>
          <a:xfrm>
            <a:off x="89165" y="3283958"/>
            <a:ext cx="1301274" cy="954107"/>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Monitoring:</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1</a:t>
            </a:r>
            <a:r>
              <a:rPr kumimoji="0" lang="en-GB" sz="1400" b="0" i="0" u="none" strike="noStrike" kern="1200" cap="none" spc="0" normalizeH="0" baseline="30000" noProof="0">
                <a:ln>
                  <a:noFill/>
                </a:ln>
                <a:solidFill>
                  <a:srgbClr val="000000"/>
                </a:solidFill>
                <a:effectLst/>
                <a:uLnTx/>
                <a:uFillTx/>
                <a:latin typeface="Arial" panose="020B0604020202020204"/>
                <a:ea typeface="+mn-ea"/>
                <a:cs typeface="+mn-cs"/>
              </a:rPr>
              <a:t>st</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 repeat survey information</a:t>
            </a:r>
          </a:p>
        </p:txBody>
      </p:sp>
      <p:sp>
        <p:nvSpPr>
          <p:cNvPr id="110" name="Arrow: Right 109">
            <a:extLst>
              <a:ext uri="{FF2B5EF4-FFF2-40B4-BE49-F238E27FC236}">
                <a16:creationId xmlns:a16="http://schemas.microsoft.com/office/drawing/2014/main" id="{BAA74E39-F0C8-BA74-DCC3-9714B6C58203}"/>
              </a:ext>
              <a:ext uri="{C183D7F6-B498-43B3-948B-1728B52AA6E4}">
                <adec:decorative xmlns:adec="http://schemas.microsoft.com/office/drawing/2017/decorative" val="1"/>
              </a:ext>
            </a:extLst>
          </p:cNvPr>
          <p:cNvSpPr/>
          <p:nvPr/>
        </p:nvSpPr>
        <p:spPr>
          <a:xfrm>
            <a:off x="4062419" y="3243204"/>
            <a:ext cx="7688979" cy="10476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11" name="Oval 110">
            <a:extLst>
              <a:ext uri="{FF2B5EF4-FFF2-40B4-BE49-F238E27FC236}">
                <a16:creationId xmlns:a16="http://schemas.microsoft.com/office/drawing/2014/main" id="{DE173A9C-53CE-EB11-B419-11477A7489B2}"/>
              </a:ext>
              <a:ext uri="{C183D7F6-B498-43B3-948B-1728B52AA6E4}">
                <adec:decorative xmlns:adec="http://schemas.microsoft.com/office/drawing/2017/decorative" val="1"/>
              </a:ext>
            </a:extLst>
          </p:cNvPr>
          <p:cNvSpPr/>
          <p:nvPr/>
        </p:nvSpPr>
        <p:spPr>
          <a:xfrm>
            <a:off x="4356441" y="3667357"/>
            <a:ext cx="180000" cy="180000"/>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22" name="TextBox 121">
            <a:extLst>
              <a:ext uri="{FF2B5EF4-FFF2-40B4-BE49-F238E27FC236}">
                <a16:creationId xmlns:a16="http://schemas.microsoft.com/office/drawing/2014/main" id="{BCA3900B-A3B2-5B38-122F-8D53456F1142}"/>
              </a:ext>
            </a:extLst>
          </p:cNvPr>
          <p:cNvSpPr txBox="1"/>
          <p:nvPr/>
        </p:nvSpPr>
        <p:spPr>
          <a:xfrm>
            <a:off x="3866122" y="4009429"/>
            <a:ext cx="1100227" cy="430887"/>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End of acquisition</a:t>
            </a:r>
          </a:p>
        </p:txBody>
      </p:sp>
      <p:sp>
        <p:nvSpPr>
          <p:cNvPr id="3" name="TextBox 2">
            <a:extLst>
              <a:ext uri="{FF2B5EF4-FFF2-40B4-BE49-F238E27FC236}">
                <a16:creationId xmlns:a16="http://schemas.microsoft.com/office/drawing/2014/main" id="{8C802070-188A-4110-8D1C-892BBF395A13}"/>
              </a:ext>
            </a:extLst>
          </p:cNvPr>
          <p:cNvSpPr txBox="1"/>
          <p:nvPr/>
        </p:nvSpPr>
        <p:spPr>
          <a:xfrm>
            <a:off x="93774" y="4685889"/>
            <a:ext cx="1301274" cy="954107"/>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Monitoring:</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further repeat survey information</a:t>
            </a:r>
          </a:p>
        </p:txBody>
      </p:sp>
      <p:sp>
        <p:nvSpPr>
          <p:cNvPr id="7" name="Arrow: Right 6">
            <a:extLst>
              <a:ext uri="{FF2B5EF4-FFF2-40B4-BE49-F238E27FC236}">
                <a16:creationId xmlns:a16="http://schemas.microsoft.com/office/drawing/2014/main" id="{35606DA2-91A2-9AF4-8F10-0DE1F08F3EEB}"/>
              </a:ext>
              <a:ext uri="{C183D7F6-B498-43B3-948B-1728B52AA6E4}">
                <adec:decorative xmlns:adec="http://schemas.microsoft.com/office/drawing/2017/decorative" val="1"/>
              </a:ext>
            </a:extLst>
          </p:cNvPr>
          <p:cNvSpPr/>
          <p:nvPr/>
        </p:nvSpPr>
        <p:spPr>
          <a:xfrm>
            <a:off x="7411241" y="4902826"/>
            <a:ext cx="4367866" cy="10476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15A6D532-4CB7-7613-F336-C98FA985EE83}"/>
              </a:ext>
              <a:ext uri="{C183D7F6-B498-43B3-948B-1728B52AA6E4}">
                <adec:decorative xmlns:adec="http://schemas.microsoft.com/office/drawing/2017/decorative" val="1"/>
              </a:ext>
            </a:extLst>
          </p:cNvPr>
          <p:cNvSpPr/>
          <p:nvPr/>
        </p:nvSpPr>
        <p:spPr>
          <a:xfrm>
            <a:off x="7705263" y="5326985"/>
            <a:ext cx="180000" cy="180000"/>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2BCF93F9-5A50-7957-10E5-4ACCF7286ABA}"/>
              </a:ext>
            </a:extLst>
          </p:cNvPr>
          <p:cNvSpPr txBox="1"/>
          <p:nvPr/>
        </p:nvSpPr>
        <p:spPr>
          <a:xfrm>
            <a:off x="7219337" y="5709580"/>
            <a:ext cx="1100227" cy="430887"/>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End of acquisition</a:t>
            </a:r>
          </a:p>
        </p:txBody>
      </p:sp>
      <p:sp>
        <p:nvSpPr>
          <p:cNvPr id="22" name="Arrow: Right 21">
            <a:extLst>
              <a:ext uri="{FF2B5EF4-FFF2-40B4-BE49-F238E27FC236}">
                <a16:creationId xmlns:a16="http://schemas.microsoft.com/office/drawing/2014/main" id="{F7AAD999-5E04-03F5-AE78-756AC08608F1}"/>
              </a:ext>
              <a:ext uri="{C183D7F6-B498-43B3-948B-1728B52AA6E4}">
                <adec:decorative xmlns:adec="http://schemas.microsoft.com/office/drawing/2017/decorative" val="1"/>
              </a:ext>
            </a:extLst>
          </p:cNvPr>
          <p:cNvSpPr/>
          <p:nvPr/>
        </p:nvSpPr>
        <p:spPr>
          <a:xfrm>
            <a:off x="8057510" y="1643000"/>
            <a:ext cx="3693888" cy="1047600"/>
          </a:xfrm>
          <a:prstGeom prst="rightArrow">
            <a:avLst/>
          </a:prstGeom>
          <a:gradFill flip="none" rotWithShape="1">
            <a:gsLst>
              <a:gs pos="0">
                <a:schemeClr val="bg1">
                  <a:lumMod val="10000"/>
                  <a:lumOff val="90000"/>
                </a:schemeClr>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7FAAEBE4-F83C-7093-7ADB-5921F6562308}"/>
              </a:ext>
              <a:ext uri="{C183D7F6-B498-43B3-948B-1728B52AA6E4}">
                <adec:decorative xmlns:adec="http://schemas.microsoft.com/office/drawing/2017/decorative" val="1"/>
              </a:ext>
            </a:extLst>
          </p:cNvPr>
          <p:cNvCxnSpPr>
            <a:cxnSpLocks/>
          </p:cNvCxnSpPr>
          <p:nvPr/>
        </p:nvCxnSpPr>
        <p:spPr>
          <a:xfrm flipV="1">
            <a:off x="6746139" y="1906574"/>
            <a:ext cx="0" cy="216000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7989E5A6-4E79-7D1B-4E9C-BE52EE737DDC}"/>
              </a:ext>
            </a:extLst>
          </p:cNvPr>
          <p:cNvSpPr txBox="1"/>
          <p:nvPr/>
        </p:nvSpPr>
        <p:spPr>
          <a:xfrm>
            <a:off x="6824953" y="3974004"/>
            <a:ext cx="1446025" cy="646331"/>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Disclosure of</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raw + processed information</a:t>
            </a:r>
          </a:p>
        </p:txBody>
      </p:sp>
      <p:sp>
        <p:nvSpPr>
          <p:cNvPr id="38" name="Arrow: Right 37">
            <a:extLst>
              <a:ext uri="{FF2B5EF4-FFF2-40B4-BE49-F238E27FC236}">
                <a16:creationId xmlns:a16="http://schemas.microsoft.com/office/drawing/2014/main" id="{DE2257D5-C482-D74D-607C-C711955D3952}"/>
              </a:ext>
              <a:ext uri="{C183D7F6-B498-43B3-948B-1728B52AA6E4}">
                <adec:decorative xmlns:adec="http://schemas.microsoft.com/office/drawing/2017/decorative" val="1"/>
              </a:ext>
            </a:extLst>
          </p:cNvPr>
          <p:cNvSpPr/>
          <p:nvPr/>
        </p:nvSpPr>
        <p:spPr>
          <a:xfrm>
            <a:off x="9622542" y="3243204"/>
            <a:ext cx="2128855" cy="1047600"/>
          </a:xfrm>
          <a:prstGeom prst="rightArrow">
            <a:avLst/>
          </a:prstGeom>
          <a:gradFill flip="none" rotWithShape="1">
            <a:gsLst>
              <a:gs pos="0">
                <a:schemeClr val="bg1">
                  <a:lumMod val="10000"/>
                  <a:lumOff val="90000"/>
                </a:schemeClr>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42" name="Arrow: Right 41">
            <a:extLst>
              <a:ext uri="{FF2B5EF4-FFF2-40B4-BE49-F238E27FC236}">
                <a16:creationId xmlns:a16="http://schemas.microsoft.com/office/drawing/2014/main" id="{C79A71EC-FB9C-98B4-041A-855DDBACC1A6}"/>
              </a:ext>
              <a:ext uri="{C183D7F6-B498-43B3-948B-1728B52AA6E4}">
                <adec:decorative xmlns:adec="http://schemas.microsoft.com/office/drawing/2017/decorative" val="1"/>
              </a:ext>
            </a:extLst>
          </p:cNvPr>
          <p:cNvSpPr/>
          <p:nvPr/>
        </p:nvSpPr>
        <p:spPr>
          <a:xfrm>
            <a:off x="10732354" y="4902826"/>
            <a:ext cx="1046751" cy="1047600"/>
          </a:xfrm>
          <a:prstGeom prst="rightArrow">
            <a:avLst/>
          </a:prstGeom>
          <a:gradFill flip="none" rotWithShape="1">
            <a:gsLst>
              <a:gs pos="0">
                <a:schemeClr val="bg1">
                  <a:lumMod val="10000"/>
                  <a:lumOff val="90000"/>
                </a:schemeClr>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cxnSp>
        <p:nvCxnSpPr>
          <p:cNvPr id="43" name="Straight Connector 42">
            <a:extLst>
              <a:ext uri="{FF2B5EF4-FFF2-40B4-BE49-F238E27FC236}">
                <a16:creationId xmlns:a16="http://schemas.microsoft.com/office/drawing/2014/main" id="{C8E41B73-7CAC-0279-9F5E-CE214DD5EE75}"/>
              </a:ext>
              <a:ext uri="{C183D7F6-B498-43B3-948B-1728B52AA6E4}">
                <adec:decorative xmlns:adec="http://schemas.microsoft.com/office/drawing/2017/decorative" val="1"/>
              </a:ext>
            </a:extLst>
          </p:cNvPr>
          <p:cNvCxnSpPr>
            <a:cxnSpLocks/>
          </p:cNvCxnSpPr>
          <p:nvPr/>
        </p:nvCxnSpPr>
        <p:spPr>
          <a:xfrm flipV="1">
            <a:off x="10175901" y="1904723"/>
            <a:ext cx="1226" cy="381600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66500B0-B097-794F-67E8-82EAFA02274F}"/>
              </a:ext>
            </a:extLst>
          </p:cNvPr>
          <p:cNvSpPr txBox="1"/>
          <p:nvPr/>
        </p:nvSpPr>
        <p:spPr>
          <a:xfrm>
            <a:off x="10221167" y="5661177"/>
            <a:ext cx="1603823" cy="646331"/>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Disclosure of</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raw + processed information</a:t>
            </a:r>
          </a:p>
        </p:txBody>
      </p:sp>
      <p:sp>
        <p:nvSpPr>
          <p:cNvPr id="54" name="TextBox 53">
            <a:extLst>
              <a:ext uri="{FF2B5EF4-FFF2-40B4-BE49-F238E27FC236}">
                <a16:creationId xmlns:a16="http://schemas.microsoft.com/office/drawing/2014/main" id="{0E185D5C-C797-CA19-95D0-B0EACAACAD96}"/>
              </a:ext>
            </a:extLst>
          </p:cNvPr>
          <p:cNvSpPr txBox="1"/>
          <p:nvPr/>
        </p:nvSpPr>
        <p:spPr>
          <a:xfrm>
            <a:off x="9133230" y="3055135"/>
            <a:ext cx="2013981" cy="461665"/>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Disclosure of reprocessed 1</a:t>
            </a:r>
            <a:r>
              <a:rPr kumimoji="0" lang="en-GB" sz="1200" b="0" i="0" u="none" strike="noStrike" kern="1200" cap="none" spc="0" normalizeH="0" baseline="30000" noProof="0">
                <a:ln>
                  <a:noFill/>
                </a:ln>
                <a:solidFill>
                  <a:srgbClr val="000000"/>
                </a:solidFill>
                <a:effectLst/>
                <a:uLnTx/>
                <a:uFillTx/>
                <a:latin typeface="Arial" panose="020B0604020202020204"/>
                <a:ea typeface="+mn-ea"/>
                <a:cs typeface="+mn-cs"/>
              </a:rPr>
              <a:t>st</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 repeat survey</a:t>
            </a:r>
          </a:p>
        </p:txBody>
      </p:sp>
      <p:sp>
        <p:nvSpPr>
          <p:cNvPr id="79" name="Flowchart: Extract 78">
            <a:extLst>
              <a:ext uri="{FF2B5EF4-FFF2-40B4-BE49-F238E27FC236}">
                <a16:creationId xmlns:a16="http://schemas.microsoft.com/office/drawing/2014/main" id="{182E657A-667D-242B-A913-6ADD5F7151C1}"/>
              </a:ext>
              <a:ext uri="{C183D7F6-B498-43B3-948B-1728B52AA6E4}">
                <adec:decorative xmlns:adec="http://schemas.microsoft.com/office/drawing/2017/decorative" val="1"/>
              </a:ext>
            </a:extLst>
          </p:cNvPr>
          <p:cNvSpPr/>
          <p:nvPr/>
        </p:nvSpPr>
        <p:spPr>
          <a:xfrm>
            <a:off x="6655132" y="2447765"/>
            <a:ext cx="185134" cy="209118"/>
          </a:xfrm>
          <a:prstGeom prst="flowChartExtract">
            <a:avLst/>
          </a:prstGeom>
          <a:solidFill>
            <a:srgbClr val="E6596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81" name="Flowchart: Extract 80">
            <a:extLst>
              <a:ext uri="{FF2B5EF4-FFF2-40B4-BE49-F238E27FC236}">
                <a16:creationId xmlns:a16="http://schemas.microsoft.com/office/drawing/2014/main" id="{42591A4E-B115-D708-A20D-728A1845F003}"/>
              </a:ext>
              <a:ext uri="{C183D7F6-B498-43B3-948B-1728B52AA6E4}">
                <adec:decorative xmlns:adec="http://schemas.microsoft.com/office/drawing/2017/decorative" val="1"/>
              </a:ext>
            </a:extLst>
          </p:cNvPr>
          <p:cNvSpPr/>
          <p:nvPr/>
        </p:nvSpPr>
        <p:spPr>
          <a:xfrm>
            <a:off x="10086959" y="2462806"/>
            <a:ext cx="185134" cy="209118"/>
          </a:xfrm>
          <a:prstGeom prst="flowChartExtract">
            <a:avLst/>
          </a:prstGeom>
          <a:solidFill>
            <a:srgbClr val="E6596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86" name="Flowchart: Extract 85">
            <a:extLst>
              <a:ext uri="{FF2B5EF4-FFF2-40B4-BE49-F238E27FC236}">
                <a16:creationId xmlns:a16="http://schemas.microsoft.com/office/drawing/2014/main" id="{1405532B-B715-F2D5-4390-2BB3D98A4660}"/>
              </a:ext>
              <a:ext uri="{C183D7F6-B498-43B3-948B-1728B52AA6E4}">
                <adec:decorative xmlns:adec="http://schemas.microsoft.com/office/drawing/2017/decorative" val="1"/>
              </a:ext>
            </a:extLst>
          </p:cNvPr>
          <p:cNvSpPr/>
          <p:nvPr/>
        </p:nvSpPr>
        <p:spPr>
          <a:xfrm>
            <a:off x="10086960" y="5678463"/>
            <a:ext cx="185134" cy="209118"/>
          </a:xfrm>
          <a:prstGeom prst="flowChartExtract">
            <a:avLst/>
          </a:prstGeom>
          <a:solidFill>
            <a:srgbClr val="E6596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cxnSp>
        <p:nvCxnSpPr>
          <p:cNvPr id="113" name="Straight Arrow Connector 112">
            <a:extLst>
              <a:ext uri="{FF2B5EF4-FFF2-40B4-BE49-F238E27FC236}">
                <a16:creationId xmlns:a16="http://schemas.microsoft.com/office/drawing/2014/main" id="{AE2EB4A7-338B-BE9C-9E27-0EF41A3D5B0F}"/>
              </a:ext>
              <a:ext uri="{C183D7F6-B498-43B3-948B-1728B52AA6E4}">
                <adec:decorative xmlns:adec="http://schemas.microsoft.com/office/drawing/2017/decorative" val="1"/>
              </a:ext>
            </a:extLst>
          </p:cNvPr>
          <p:cNvCxnSpPr>
            <a:cxnSpLocks/>
            <a:stCxn id="111" idx="6"/>
          </p:cNvCxnSpPr>
          <p:nvPr/>
        </p:nvCxnSpPr>
        <p:spPr>
          <a:xfrm flipV="1">
            <a:off x="4536441" y="3749172"/>
            <a:ext cx="2209697" cy="8185"/>
          </a:xfrm>
          <a:prstGeom prst="straightConnector1">
            <a:avLst/>
          </a:prstGeom>
          <a:ln w="19050">
            <a:solidFill>
              <a:schemeClr val="accent3">
                <a:lumMod val="20000"/>
                <a:lumOff val="8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3E3F4D7F-98A7-1A87-420E-792A7669B542}"/>
              </a:ext>
            </a:extLst>
          </p:cNvPr>
          <p:cNvSpPr txBox="1"/>
          <p:nvPr/>
        </p:nvSpPr>
        <p:spPr>
          <a:xfrm>
            <a:off x="4667448" y="3558023"/>
            <a:ext cx="1791243" cy="400110"/>
          </a:xfrm>
          <a:prstGeom prst="rect">
            <a:avLst/>
          </a:prstGeom>
          <a:solidFill>
            <a:srgbClr val="002060"/>
          </a:solid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Until relevant monitoring report is </a:t>
            </a:r>
            <a:r>
              <a:rPr kumimoji="0" lang="en-GB" sz="1000" b="0" i="0" u="none" strike="noStrike" kern="1200" cap="none" spc="0" normalizeH="0" baseline="0" noProof="0" err="1">
                <a:ln>
                  <a:noFill/>
                </a:ln>
                <a:solidFill>
                  <a:srgbClr val="FFFFFF"/>
                </a:solidFill>
                <a:effectLst/>
                <a:uLnTx/>
                <a:uFillTx/>
                <a:latin typeface="Arial" panose="020B0604020202020204"/>
                <a:ea typeface="+mn-ea"/>
                <a:cs typeface="+mn-cs"/>
              </a:rPr>
              <a:t>reported+disclosed</a:t>
            </a:r>
            <a:endParaRPr kumimoji="0" lang="en-GB"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1" name="Straight Arrow Connector 10">
            <a:extLst>
              <a:ext uri="{FF2B5EF4-FFF2-40B4-BE49-F238E27FC236}">
                <a16:creationId xmlns:a16="http://schemas.microsoft.com/office/drawing/2014/main" id="{4BAAA9FD-252E-50DF-9361-598626B96F3A}"/>
              </a:ext>
              <a:ext uri="{C183D7F6-B498-43B3-948B-1728B52AA6E4}">
                <adec:decorative xmlns:adec="http://schemas.microsoft.com/office/drawing/2017/decorative" val="1"/>
              </a:ext>
            </a:extLst>
          </p:cNvPr>
          <p:cNvCxnSpPr>
            <a:cxnSpLocks/>
            <a:stCxn id="8" idx="6"/>
          </p:cNvCxnSpPr>
          <p:nvPr/>
        </p:nvCxnSpPr>
        <p:spPr>
          <a:xfrm>
            <a:off x="7885263" y="5416985"/>
            <a:ext cx="2290638" cy="0"/>
          </a:xfrm>
          <a:prstGeom prst="straightConnector1">
            <a:avLst/>
          </a:prstGeom>
          <a:ln w="19050">
            <a:solidFill>
              <a:schemeClr val="accent3">
                <a:lumMod val="20000"/>
                <a:lumOff val="8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2CD6D03-70DE-4BAA-A153-1D4D7A1E69B9}"/>
              </a:ext>
            </a:extLst>
          </p:cNvPr>
          <p:cNvSpPr txBox="1"/>
          <p:nvPr/>
        </p:nvSpPr>
        <p:spPr>
          <a:xfrm>
            <a:off x="8073627" y="5229833"/>
            <a:ext cx="1812994" cy="400110"/>
          </a:xfrm>
          <a:prstGeom prst="rect">
            <a:avLst/>
          </a:prstGeom>
          <a:solidFill>
            <a:srgbClr val="002060"/>
          </a:solid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Until relevant monitoring report is reported+ disclosed</a:t>
            </a:r>
          </a:p>
        </p:txBody>
      </p:sp>
      <p:sp>
        <p:nvSpPr>
          <p:cNvPr id="5" name="TextBox 4">
            <a:extLst>
              <a:ext uri="{FF2B5EF4-FFF2-40B4-BE49-F238E27FC236}">
                <a16:creationId xmlns:a16="http://schemas.microsoft.com/office/drawing/2014/main" id="{5C115D3E-0DD2-8BBF-7897-B0802DA7EEC4}"/>
              </a:ext>
            </a:extLst>
          </p:cNvPr>
          <p:cNvSpPr txBox="1"/>
          <p:nvPr/>
        </p:nvSpPr>
        <p:spPr>
          <a:xfrm>
            <a:off x="5519708" y="4005459"/>
            <a:ext cx="1421404" cy="60016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4D survey included in monitoring report</a:t>
            </a:r>
          </a:p>
        </p:txBody>
      </p:sp>
      <p:sp>
        <p:nvSpPr>
          <p:cNvPr id="18" name="TextBox 17">
            <a:extLst>
              <a:ext uri="{FF2B5EF4-FFF2-40B4-BE49-F238E27FC236}">
                <a16:creationId xmlns:a16="http://schemas.microsoft.com/office/drawing/2014/main" id="{67770BA7-331C-130A-4AAC-5754D91C239D}"/>
              </a:ext>
            </a:extLst>
          </p:cNvPr>
          <p:cNvSpPr txBox="1"/>
          <p:nvPr/>
        </p:nvSpPr>
        <p:spPr>
          <a:xfrm>
            <a:off x="8937283" y="5650344"/>
            <a:ext cx="1370518" cy="60016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4D survey included in monitoring report</a:t>
            </a:r>
          </a:p>
        </p:txBody>
      </p:sp>
      <p:sp>
        <p:nvSpPr>
          <p:cNvPr id="17" name="Flowchart: Extract 16">
            <a:extLst>
              <a:ext uri="{FF2B5EF4-FFF2-40B4-BE49-F238E27FC236}">
                <a16:creationId xmlns:a16="http://schemas.microsoft.com/office/drawing/2014/main" id="{2FA64BC4-5C13-E950-4955-4F7803608430}"/>
              </a:ext>
              <a:ext uri="{C183D7F6-B498-43B3-948B-1728B52AA6E4}">
                <adec:decorative xmlns:adec="http://schemas.microsoft.com/office/drawing/2017/decorative" val="1"/>
              </a:ext>
            </a:extLst>
          </p:cNvPr>
          <p:cNvSpPr/>
          <p:nvPr/>
        </p:nvSpPr>
        <p:spPr>
          <a:xfrm>
            <a:off x="6653572" y="4027017"/>
            <a:ext cx="185134" cy="209118"/>
          </a:xfrm>
          <a:prstGeom prst="flowChartExtract">
            <a:avLst/>
          </a:prstGeom>
          <a:solidFill>
            <a:srgbClr val="E6596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9" name="Flowchart: Extract 18">
            <a:extLst>
              <a:ext uri="{FF2B5EF4-FFF2-40B4-BE49-F238E27FC236}">
                <a16:creationId xmlns:a16="http://schemas.microsoft.com/office/drawing/2014/main" id="{0C9128E4-FF0F-6A6A-0991-096FE4C9ED1C}"/>
              </a:ext>
              <a:ext uri="{C183D7F6-B498-43B3-948B-1728B52AA6E4}">
                <adec:decorative xmlns:adec="http://schemas.microsoft.com/office/drawing/2017/decorative" val="1"/>
              </a:ext>
            </a:extLst>
          </p:cNvPr>
          <p:cNvSpPr/>
          <p:nvPr/>
        </p:nvSpPr>
        <p:spPr>
          <a:xfrm>
            <a:off x="10085399" y="4027017"/>
            <a:ext cx="185134" cy="209118"/>
          </a:xfrm>
          <a:prstGeom prst="flowChartExtract">
            <a:avLst/>
          </a:prstGeom>
          <a:solidFill>
            <a:srgbClr val="E6596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grpSp>
        <p:nvGrpSpPr>
          <p:cNvPr id="24" name="Group 23" descr="Key for the timeline">
            <a:extLst>
              <a:ext uri="{FF2B5EF4-FFF2-40B4-BE49-F238E27FC236}">
                <a16:creationId xmlns:a16="http://schemas.microsoft.com/office/drawing/2014/main" id="{7B5EA5D8-AB17-BE79-D870-933830A2DB57}"/>
              </a:ext>
            </a:extLst>
          </p:cNvPr>
          <p:cNvGrpSpPr/>
          <p:nvPr/>
        </p:nvGrpSpPr>
        <p:grpSpPr>
          <a:xfrm>
            <a:off x="82182" y="5743918"/>
            <a:ext cx="1950533" cy="1055235"/>
            <a:chOff x="82182" y="5743918"/>
            <a:chExt cx="1950533" cy="1055235"/>
          </a:xfrm>
        </p:grpSpPr>
        <p:grpSp>
          <p:nvGrpSpPr>
            <p:cNvPr id="28" name="Group 27">
              <a:extLst>
                <a:ext uri="{FF2B5EF4-FFF2-40B4-BE49-F238E27FC236}">
                  <a16:creationId xmlns:a16="http://schemas.microsoft.com/office/drawing/2014/main" id="{8D8B0E97-5FE3-73C1-8931-8C3A427613E2}"/>
                </a:ext>
              </a:extLst>
            </p:cNvPr>
            <p:cNvGrpSpPr/>
            <p:nvPr/>
          </p:nvGrpSpPr>
          <p:grpSpPr>
            <a:xfrm>
              <a:off x="82182" y="5743918"/>
              <a:ext cx="1950533" cy="1055235"/>
              <a:chOff x="82182" y="5743918"/>
              <a:chExt cx="1950533" cy="1055235"/>
            </a:xfrm>
          </p:grpSpPr>
          <p:grpSp>
            <p:nvGrpSpPr>
              <p:cNvPr id="29" name="Group 28">
                <a:extLst>
                  <a:ext uri="{FF2B5EF4-FFF2-40B4-BE49-F238E27FC236}">
                    <a16:creationId xmlns:a16="http://schemas.microsoft.com/office/drawing/2014/main" id="{7DB968F0-701B-454A-42D4-124EBF494C0C}"/>
                  </a:ext>
                </a:extLst>
              </p:cNvPr>
              <p:cNvGrpSpPr/>
              <p:nvPr/>
            </p:nvGrpSpPr>
            <p:grpSpPr>
              <a:xfrm>
                <a:off x="82182" y="5743918"/>
                <a:ext cx="1950533" cy="1055235"/>
                <a:chOff x="8521839" y="291787"/>
                <a:chExt cx="1950533" cy="1055235"/>
              </a:xfrm>
            </p:grpSpPr>
            <p:sp>
              <p:nvSpPr>
                <p:cNvPr id="40" name="TextBox 39">
                  <a:extLst>
                    <a:ext uri="{FF2B5EF4-FFF2-40B4-BE49-F238E27FC236}">
                      <a16:creationId xmlns:a16="http://schemas.microsoft.com/office/drawing/2014/main" id="{21E39B61-74AE-8FDF-688E-61E99C1E25F4}"/>
                    </a:ext>
                  </a:extLst>
                </p:cNvPr>
                <p:cNvSpPr txBox="1"/>
                <p:nvPr/>
              </p:nvSpPr>
              <p:spPr>
                <a:xfrm>
                  <a:off x="8934005" y="1040897"/>
                  <a:ext cx="1488338" cy="276999"/>
                </a:xfrm>
                <a:prstGeom prst="rect">
                  <a:avLst/>
                </a:prstGeom>
                <a:noFill/>
              </p:spPr>
              <p:txBody>
                <a:bodyPr wrap="square" rtlCol="0">
                  <a:spAutoFit/>
                </a:bodyPr>
                <a:lstStyle>
                  <a:defPPr>
                    <a:defRPr lang="en-US"/>
                  </a:defPPr>
                  <a:lvl1pPr>
                    <a:defRPr sz="1200"/>
                  </a:lvl1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Disclosure date</a:t>
                  </a:r>
                </a:p>
              </p:txBody>
            </p:sp>
            <p:sp>
              <p:nvSpPr>
                <p:cNvPr id="41" name="Flowchart: Extract 40">
                  <a:extLst>
                    <a:ext uri="{FF2B5EF4-FFF2-40B4-BE49-F238E27FC236}">
                      <a16:creationId xmlns:a16="http://schemas.microsoft.com/office/drawing/2014/main" id="{5659B6C0-DD1C-6A66-BD20-AF196F5C5649}"/>
                    </a:ext>
                  </a:extLst>
                </p:cNvPr>
                <p:cNvSpPr/>
                <p:nvPr/>
              </p:nvSpPr>
              <p:spPr>
                <a:xfrm>
                  <a:off x="8595918" y="1064599"/>
                  <a:ext cx="185134" cy="209118"/>
                </a:xfrm>
                <a:prstGeom prst="flowChartExtract">
                  <a:avLst/>
                </a:prstGeom>
                <a:solidFill>
                  <a:srgbClr val="E6596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44" name="Rectangle 43">
                  <a:extLst>
                    <a:ext uri="{FF2B5EF4-FFF2-40B4-BE49-F238E27FC236}">
                      <a16:creationId xmlns:a16="http://schemas.microsoft.com/office/drawing/2014/main" id="{BE52E048-F924-082E-4AFC-DDA37132C21E}"/>
                    </a:ext>
                  </a:extLst>
                </p:cNvPr>
                <p:cNvSpPr/>
                <p:nvPr/>
              </p:nvSpPr>
              <p:spPr>
                <a:xfrm>
                  <a:off x="8521839" y="291787"/>
                  <a:ext cx="1950533" cy="10552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grpSp>
          <p:sp>
            <p:nvSpPr>
              <p:cNvPr id="32" name="Oval 31">
                <a:extLst>
                  <a:ext uri="{FF2B5EF4-FFF2-40B4-BE49-F238E27FC236}">
                    <a16:creationId xmlns:a16="http://schemas.microsoft.com/office/drawing/2014/main" id="{B9ED57E6-CDE9-BFBA-D47C-E2A301C718C3}"/>
                  </a:ext>
                </a:extLst>
              </p:cNvPr>
              <p:cNvSpPr/>
              <p:nvPr/>
            </p:nvSpPr>
            <p:spPr>
              <a:xfrm>
                <a:off x="156261" y="5813527"/>
                <a:ext cx="180000" cy="180000"/>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002060"/>
                  </a:solidFill>
                  <a:effectLst/>
                  <a:uLnTx/>
                  <a:uFillTx/>
                  <a:latin typeface="Arial" panose="020B0604020202020204"/>
                  <a:ea typeface="+mn-ea"/>
                  <a:cs typeface="+mn-cs"/>
                </a:endParaRPr>
              </a:p>
            </p:txBody>
          </p:sp>
          <p:cxnSp>
            <p:nvCxnSpPr>
              <p:cNvPr id="34" name="Straight Arrow Connector 33">
                <a:extLst>
                  <a:ext uri="{FF2B5EF4-FFF2-40B4-BE49-F238E27FC236}">
                    <a16:creationId xmlns:a16="http://schemas.microsoft.com/office/drawing/2014/main" id="{EC14F328-2467-E603-9803-C11DD153CA97}"/>
                  </a:ext>
                </a:extLst>
              </p:cNvPr>
              <p:cNvCxnSpPr>
                <a:cxnSpLocks/>
              </p:cNvCxnSpPr>
              <p:nvPr/>
            </p:nvCxnSpPr>
            <p:spPr>
              <a:xfrm>
                <a:off x="134283" y="6255129"/>
                <a:ext cx="223956" cy="0"/>
              </a:xfrm>
              <a:prstGeom prst="straightConnector1">
                <a:avLst/>
              </a:prstGeom>
              <a:solidFill>
                <a:schemeClr val="accent3">
                  <a:lumMod val="20000"/>
                  <a:lumOff val="80000"/>
                </a:schemeClr>
              </a:solidFill>
              <a:ln w="19050">
                <a:solidFill>
                  <a:schemeClr val="accent3">
                    <a:lumMod val="20000"/>
                    <a:lumOff val="8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B775DC5-4948-1172-3ECA-AEB5074F7FE6}"/>
                  </a:ext>
                </a:extLst>
              </p:cNvPr>
              <p:cNvSpPr txBox="1"/>
              <p:nvPr/>
            </p:nvSpPr>
            <p:spPr>
              <a:xfrm>
                <a:off x="491781" y="5768323"/>
                <a:ext cx="1488338" cy="276999"/>
              </a:xfrm>
              <a:prstGeom prst="rect">
                <a:avLst/>
              </a:prstGeom>
              <a:noFill/>
            </p:spPr>
            <p:txBody>
              <a:bodyPr wrap="square" rtlCol="0">
                <a:spAutoFit/>
              </a:bodyPr>
              <a:lstStyle>
                <a:defPPr>
                  <a:defRPr lang="en-US"/>
                </a:defPPr>
                <a:lvl1pPr>
                  <a:defRPr sz="1200"/>
                </a:lvl1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Trigger date</a:t>
                </a:r>
              </a:p>
            </p:txBody>
          </p:sp>
        </p:grpSp>
        <p:sp>
          <p:nvSpPr>
            <p:cNvPr id="23" name="TextBox 22">
              <a:extLst>
                <a:ext uri="{FF2B5EF4-FFF2-40B4-BE49-F238E27FC236}">
                  <a16:creationId xmlns:a16="http://schemas.microsoft.com/office/drawing/2014/main" id="{EE7CFB97-6AD1-FB59-A1EF-4B669B93225E}"/>
                </a:ext>
              </a:extLst>
            </p:cNvPr>
            <p:cNvSpPr txBox="1"/>
            <p:nvPr/>
          </p:nvSpPr>
          <p:spPr>
            <a:xfrm>
              <a:off x="491781" y="6057166"/>
              <a:ext cx="1372741" cy="461665"/>
            </a:xfrm>
            <a:prstGeom prst="rect">
              <a:avLst/>
            </a:prstGeom>
            <a:noFill/>
          </p:spPr>
          <p:txBody>
            <a:bodyPr wrap="square" rtlCol="0">
              <a:spAutoFit/>
            </a:bodyPr>
            <a:lstStyle>
              <a:defPPr>
                <a:defRPr lang="en-US"/>
              </a:defPPr>
              <a:lvl1pPr>
                <a:defRPr sz="1200"/>
              </a:lvl1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Time period before disclosure</a:t>
              </a:r>
            </a:p>
          </p:txBody>
        </p:sp>
      </p:grpSp>
      <p:cxnSp>
        <p:nvCxnSpPr>
          <p:cNvPr id="53" name="Straight Connector 52">
            <a:extLst>
              <a:ext uri="{FF2B5EF4-FFF2-40B4-BE49-F238E27FC236}">
                <a16:creationId xmlns:a16="http://schemas.microsoft.com/office/drawing/2014/main" id="{453B0266-37B4-5EAA-2F75-CDF4637E5E85}"/>
              </a:ext>
              <a:ext uri="{C183D7F6-B498-43B3-948B-1728B52AA6E4}">
                <adec:decorative xmlns:adec="http://schemas.microsoft.com/office/drawing/2017/decorative" val="1"/>
              </a:ext>
            </a:extLst>
          </p:cNvPr>
          <p:cNvCxnSpPr>
            <a:cxnSpLocks/>
          </p:cNvCxnSpPr>
          <p:nvPr/>
        </p:nvCxnSpPr>
        <p:spPr>
          <a:xfrm flipV="1">
            <a:off x="3772964" y="1904723"/>
            <a:ext cx="0" cy="54000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96F7F90-0031-E996-5754-4FAA42216058}"/>
              </a:ext>
              <a:ext uri="{C183D7F6-B498-43B3-948B-1728B52AA6E4}">
                <adec:decorative xmlns:adec="http://schemas.microsoft.com/office/drawing/2017/decorative" val="1"/>
              </a:ext>
            </a:extLst>
          </p:cNvPr>
          <p:cNvCxnSpPr>
            <a:cxnSpLocks/>
            <a:stCxn id="65" idx="6"/>
          </p:cNvCxnSpPr>
          <p:nvPr/>
        </p:nvCxnSpPr>
        <p:spPr>
          <a:xfrm>
            <a:off x="1681690" y="2170598"/>
            <a:ext cx="2093605" cy="0"/>
          </a:xfrm>
          <a:prstGeom prst="straightConnector1">
            <a:avLst/>
          </a:prstGeom>
          <a:ln w="19050">
            <a:solidFill>
              <a:schemeClr val="accent3">
                <a:lumMod val="20000"/>
                <a:lumOff val="8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5" name="Flowchart: Extract 44">
            <a:extLst>
              <a:ext uri="{FF2B5EF4-FFF2-40B4-BE49-F238E27FC236}">
                <a16:creationId xmlns:a16="http://schemas.microsoft.com/office/drawing/2014/main" id="{281784D9-7E7F-B244-564A-E8C6F3280555}"/>
              </a:ext>
              <a:ext uri="{C183D7F6-B498-43B3-948B-1728B52AA6E4}">
                <adec:decorative xmlns:adec="http://schemas.microsoft.com/office/drawing/2017/decorative" val="1"/>
              </a:ext>
            </a:extLst>
          </p:cNvPr>
          <p:cNvSpPr/>
          <p:nvPr/>
        </p:nvSpPr>
        <p:spPr>
          <a:xfrm>
            <a:off x="3681468" y="2447765"/>
            <a:ext cx="185134" cy="209118"/>
          </a:xfrm>
          <a:prstGeom prst="flowChartExtract">
            <a:avLst/>
          </a:prstGeom>
          <a:solidFill>
            <a:srgbClr val="E6596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1BE52733-613C-EE13-786E-0C86342BFC84}"/>
              </a:ext>
            </a:extLst>
          </p:cNvPr>
          <p:cNvSpPr txBox="1"/>
          <p:nvPr/>
        </p:nvSpPr>
        <p:spPr>
          <a:xfrm>
            <a:off x="2881043" y="1420249"/>
            <a:ext cx="1998613" cy="461665"/>
          </a:xfrm>
          <a:prstGeom prst="rect">
            <a:avLst/>
          </a:prstGeom>
          <a:noFill/>
        </p:spPr>
        <p:txBody>
          <a:bodyPr wrap="square" rtlCol="0">
            <a:spAutoFit/>
          </a:bodyPr>
          <a:lstStyle/>
          <a:p>
            <a:pPr marL="0" marR="0" lvl="0" indent="0"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Disclosure of raw/ processed baseline survey</a:t>
            </a:r>
          </a:p>
        </p:txBody>
      </p:sp>
      <p:sp>
        <p:nvSpPr>
          <p:cNvPr id="9" name="TextBox 8">
            <a:extLst>
              <a:ext uri="{FF2B5EF4-FFF2-40B4-BE49-F238E27FC236}">
                <a16:creationId xmlns:a16="http://schemas.microsoft.com/office/drawing/2014/main" id="{76F25492-C5C0-ADC6-BCD4-14612F11D72B}"/>
              </a:ext>
            </a:extLst>
          </p:cNvPr>
          <p:cNvSpPr txBox="1"/>
          <p:nvPr/>
        </p:nvSpPr>
        <p:spPr>
          <a:xfrm>
            <a:off x="2789175" y="2386974"/>
            <a:ext cx="625004" cy="253916"/>
          </a:xfrm>
          <a:prstGeom prst="rect">
            <a:avLst/>
          </a:prstGeom>
          <a:noFill/>
        </p:spPr>
        <p:txBody>
          <a:bodyPr wrap="square" rtlCol="0">
            <a:spAutoFit/>
          </a:bodyPr>
          <a:lstStyle>
            <a:defPPr>
              <a:defRPr lang="en-US"/>
            </a:defPPr>
            <a:lvl1pPr marR="0" lvl="0" indent="0" algn="r" fontAlgn="auto">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LnTx/>
                <a:uFillTx/>
                <a:latin typeface="Arial" panose="020B0604020202020204"/>
              </a:defRPr>
            </a:lvl1pPr>
          </a:lstStyle>
          <a:p>
            <a:r>
              <a:rPr lang="en-GB" sz="1050"/>
              <a:t>5 years</a:t>
            </a:r>
          </a:p>
        </p:txBody>
      </p:sp>
      <p:sp>
        <p:nvSpPr>
          <p:cNvPr id="14" name="Right Brace 13">
            <a:extLst>
              <a:ext uri="{FF2B5EF4-FFF2-40B4-BE49-F238E27FC236}">
                <a16:creationId xmlns:a16="http://schemas.microsoft.com/office/drawing/2014/main" id="{5B609F17-6FA8-9600-B855-507D708B94C9}"/>
              </a:ext>
              <a:ext uri="{C183D7F6-B498-43B3-948B-1728B52AA6E4}">
                <adec:decorative xmlns:adec="http://schemas.microsoft.com/office/drawing/2017/decorative" val="1"/>
              </a:ext>
            </a:extLst>
          </p:cNvPr>
          <p:cNvSpPr/>
          <p:nvPr/>
        </p:nvSpPr>
        <p:spPr>
          <a:xfrm rot="5400000">
            <a:off x="2595124" y="1275586"/>
            <a:ext cx="141569" cy="2134944"/>
          </a:xfrm>
          <a:prstGeom prst="rightBrace">
            <a:avLst>
              <a:gd name="adj1" fmla="val 8333"/>
              <a:gd name="adj2" fmla="val 31557"/>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highlight>
                <a:srgbClr val="FFFF00"/>
              </a:highlight>
            </a:endParaRPr>
          </a:p>
        </p:txBody>
      </p:sp>
    </p:spTree>
    <p:extLst>
      <p:ext uri="{BB962C8B-B14F-4D97-AF65-F5344CB8AC3E}">
        <p14:creationId xmlns:p14="http://schemas.microsoft.com/office/powerpoint/2010/main" val="424137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51" grpId="0"/>
      <p:bldP spid="109" grpId="0"/>
      <p:bldP spid="110" grpId="0" animBg="1"/>
      <p:bldP spid="111" grpId="0" animBg="1"/>
      <p:bldP spid="122" grpId="0"/>
      <p:bldP spid="3" grpId="0"/>
      <p:bldP spid="7" grpId="0" animBg="1"/>
      <p:bldP spid="8" grpId="0" animBg="1"/>
      <p:bldP spid="21" grpId="0"/>
      <p:bldP spid="115" grpId="0"/>
      <p:bldP spid="38" grpId="0" animBg="1"/>
      <p:bldP spid="42" grpId="0" animBg="1"/>
      <p:bldP spid="13" grpId="0"/>
      <p:bldP spid="54" grpId="0"/>
      <p:bldP spid="79" grpId="0" animBg="1"/>
      <p:bldP spid="81" grpId="0" animBg="1"/>
      <p:bldP spid="86" grpId="0" animBg="1"/>
      <p:bldP spid="119" grpId="0" animBg="1"/>
      <p:bldP spid="12" grpId="0" animBg="1"/>
      <p:bldP spid="5" grpId="0"/>
      <p:bldP spid="18" grpId="0"/>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Arrow: Right 59">
            <a:extLst>
              <a:ext uri="{FF2B5EF4-FFF2-40B4-BE49-F238E27FC236}">
                <a16:creationId xmlns:a16="http://schemas.microsoft.com/office/drawing/2014/main" id="{FCC76D7D-537A-7CCE-FCF8-DD856415FC58}"/>
              </a:ext>
              <a:ext uri="{C183D7F6-B498-43B3-948B-1728B52AA6E4}">
                <adec:decorative xmlns:adec="http://schemas.microsoft.com/office/drawing/2017/decorative" val="1"/>
              </a:ext>
            </a:extLst>
          </p:cNvPr>
          <p:cNvSpPr/>
          <p:nvPr/>
        </p:nvSpPr>
        <p:spPr>
          <a:xfrm>
            <a:off x="1207668" y="1643017"/>
            <a:ext cx="10543730" cy="10476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5AC1DB57-8770-60DD-D0A8-FDD3BA61FCD9}"/>
              </a:ext>
            </a:extLst>
          </p:cNvPr>
          <p:cNvSpPr>
            <a:spLocks noGrp="1"/>
          </p:cNvSpPr>
          <p:nvPr>
            <p:ph type="title"/>
          </p:nvPr>
        </p:nvSpPr>
        <p:spPr>
          <a:xfrm>
            <a:off x="575733" y="260353"/>
            <a:ext cx="7309530" cy="501649"/>
          </a:xfrm>
        </p:spPr>
        <p:txBody>
          <a:bodyPr/>
          <a:lstStyle/>
          <a:p>
            <a:r>
              <a:rPr lang="en-GB" sz="2200" dirty="0"/>
              <a:t>Proposed monitoring information </a:t>
            </a:r>
            <a:br>
              <a:rPr lang="en-GB" sz="2200" dirty="0"/>
            </a:br>
            <a:r>
              <a:rPr lang="en-GB" sz="2200" dirty="0"/>
              <a:t>disclosure timeline examples  </a:t>
            </a:r>
          </a:p>
        </p:txBody>
      </p:sp>
      <p:sp>
        <p:nvSpPr>
          <p:cNvPr id="22" name="Arrow: Right 21">
            <a:extLst>
              <a:ext uri="{FF2B5EF4-FFF2-40B4-BE49-F238E27FC236}">
                <a16:creationId xmlns:a16="http://schemas.microsoft.com/office/drawing/2014/main" id="{F7AAD999-5E04-03F5-AE78-756AC08608F1}"/>
              </a:ext>
              <a:ext uri="{C183D7F6-B498-43B3-948B-1728B52AA6E4}">
                <adec:decorative xmlns:adec="http://schemas.microsoft.com/office/drawing/2017/decorative" val="1"/>
              </a:ext>
            </a:extLst>
          </p:cNvPr>
          <p:cNvSpPr/>
          <p:nvPr/>
        </p:nvSpPr>
        <p:spPr>
          <a:xfrm>
            <a:off x="8057510" y="1643000"/>
            <a:ext cx="3693888" cy="1047600"/>
          </a:xfrm>
          <a:prstGeom prst="rightArrow">
            <a:avLst/>
          </a:prstGeom>
          <a:gradFill flip="none" rotWithShape="1">
            <a:gsLst>
              <a:gs pos="0">
                <a:schemeClr val="bg1">
                  <a:lumMod val="10000"/>
                  <a:lumOff val="90000"/>
                </a:schemeClr>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C00875A8-CD27-17E8-6F7B-79238C3BE433}"/>
              </a:ext>
            </a:extLst>
          </p:cNvPr>
          <p:cNvSpPr txBox="1"/>
          <p:nvPr/>
        </p:nvSpPr>
        <p:spPr>
          <a:xfrm>
            <a:off x="491781" y="897029"/>
            <a:ext cx="9446116" cy="523220"/>
          </a:xfrm>
          <a:prstGeom prst="rect">
            <a:avLst/>
          </a:prstGeom>
          <a:noFill/>
        </p:spPr>
        <p:txBody>
          <a:bodyPr wrap="square" rtlCol="0">
            <a:spAutoFit/>
          </a:bodyPr>
          <a:lstStyle/>
          <a:p>
            <a:r>
              <a:rPr lang="en-GB" sz="1400" b="1"/>
              <a:t>Second example: Period before disclosure of baseline survey is longer than period until 1</a:t>
            </a:r>
            <a:r>
              <a:rPr lang="en-GB" sz="1400" b="1" baseline="30000"/>
              <a:t>st</a:t>
            </a:r>
            <a:r>
              <a:rPr lang="en-GB" sz="1400" b="1"/>
              <a:t> repeat survey</a:t>
            </a:r>
          </a:p>
          <a:p>
            <a:r>
              <a:rPr lang="en-GB" sz="1400" b="1"/>
              <a:t>Assumes acquisition under CS licence</a:t>
            </a:r>
          </a:p>
        </p:txBody>
      </p:sp>
      <p:sp>
        <p:nvSpPr>
          <p:cNvPr id="13" name="TextBox 12">
            <a:extLst>
              <a:ext uri="{FF2B5EF4-FFF2-40B4-BE49-F238E27FC236}">
                <a16:creationId xmlns:a16="http://schemas.microsoft.com/office/drawing/2014/main" id="{D66500B0-B097-794F-67E8-82EAFA02274F}"/>
              </a:ext>
            </a:extLst>
          </p:cNvPr>
          <p:cNvSpPr txBox="1"/>
          <p:nvPr/>
        </p:nvSpPr>
        <p:spPr>
          <a:xfrm>
            <a:off x="10221167" y="5661177"/>
            <a:ext cx="1603823" cy="646331"/>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Disclosure of</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raw + processed information</a:t>
            </a:r>
          </a:p>
        </p:txBody>
      </p:sp>
      <p:cxnSp>
        <p:nvCxnSpPr>
          <p:cNvPr id="87" name="Straight Connector 86">
            <a:extLst>
              <a:ext uri="{FF2B5EF4-FFF2-40B4-BE49-F238E27FC236}">
                <a16:creationId xmlns:a16="http://schemas.microsoft.com/office/drawing/2014/main" id="{B1876171-01F1-5A5C-2046-1B5F2650C7A5}"/>
              </a:ext>
              <a:ext uri="{C183D7F6-B498-43B3-948B-1728B52AA6E4}">
                <adec:decorative xmlns:adec="http://schemas.microsoft.com/office/drawing/2017/decorative" val="1"/>
              </a:ext>
            </a:extLst>
          </p:cNvPr>
          <p:cNvCxnSpPr>
            <a:cxnSpLocks/>
          </p:cNvCxnSpPr>
          <p:nvPr/>
        </p:nvCxnSpPr>
        <p:spPr>
          <a:xfrm>
            <a:off x="335121" y="4581966"/>
            <a:ext cx="11348814" cy="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C5D140B-9160-DA2D-1447-B5D1A28985A3}"/>
              </a:ext>
              <a:ext uri="{C183D7F6-B498-43B3-948B-1728B52AA6E4}">
                <adec:decorative xmlns:adec="http://schemas.microsoft.com/office/drawing/2017/decorative" val="1"/>
              </a:ext>
            </a:extLst>
          </p:cNvPr>
          <p:cNvCxnSpPr>
            <a:cxnSpLocks/>
          </p:cNvCxnSpPr>
          <p:nvPr/>
        </p:nvCxnSpPr>
        <p:spPr>
          <a:xfrm>
            <a:off x="267190" y="3103365"/>
            <a:ext cx="11348814" cy="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F40E4CB-326A-B84E-BD39-C80B4764CCDC}"/>
              </a:ext>
            </a:extLst>
          </p:cNvPr>
          <p:cNvSpPr txBox="1"/>
          <p:nvPr/>
        </p:nvSpPr>
        <p:spPr>
          <a:xfrm>
            <a:off x="82183" y="1775531"/>
            <a:ext cx="1301274" cy="954107"/>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Monitoring:</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Baseline survey information</a:t>
            </a:r>
          </a:p>
        </p:txBody>
      </p:sp>
      <p:sp>
        <p:nvSpPr>
          <p:cNvPr id="65" name="Oval 64">
            <a:extLst>
              <a:ext uri="{FF2B5EF4-FFF2-40B4-BE49-F238E27FC236}">
                <a16:creationId xmlns:a16="http://schemas.microsoft.com/office/drawing/2014/main" id="{D63A0609-6F1B-3966-B298-07DDCE849787}"/>
              </a:ext>
              <a:ext uri="{C183D7F6-B498-43B3-948B-1728B52AA6E4}">
                <adec:decorative xmlns:adec="http://schemas.microsoft.com/office/drawing/2017/decorative" val="1"/>
              </a:ext>
            </a:extLst>
          </p:cNvPr>
          <p:cNvSpPr/>
          <p:nvPr/>
        </p:nvSpPr>
        <p:spPr>
          <a:xfrm>
            <a:off x="1501690" y="2080598"/>
            <a:ext cx="180000" cy="180000"/>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70" name="TextBox 69">
            <a:extLst>
              <a:ext uri="{FF2B5EF4-FFF2-40B4-BE49-F238E27FC236}">
                <a16:creationId xmlns:a16="http://schemas.microsoft.com/office/drawing/2014/main" id="{C94F9257-E189-3C7C-2111-ED4F967E24BE}"/>
              </a:ext>
            </a:extLst>
          </p:cNvPr>
          <p:cNvSpPr txBox="1"/>
          <p:nvPr/>
        </p:nvSpPr>
        <p:spPr>
          <a:xfrm>
            <a:off x="1100955" y="2470704"/>
            <a:ext cx="1436873" cy="261610"/>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End of acquisition</a:t>
            </a:r>
          </a:p>
        </p:txBody>
      </p:sp>
      <p:sp>
        <p:nvSpPr>
          <p:cNvPr id="109" name="TextBox 108">
            <a:extLst>
              <a:ext uri="{FF2B5EF4-FFF2-40B4-BE49-F238E27FC236}">
                <a16:creationId xmlns:a16="http://schemas.microsoft.com/office/drawing/2014/main" id="{22F80465-FB32-2B11-9A62-536590CCFE59}"/>
              </a:ext>
            </a:extLst>
          </p:cNvPr>
          <p:cNvSpPr txBox="1"/>
          <p:nvPr/>
        </p:nvSpPr>
        <p:spPr>
          <a:xfrm>
            <a:off x="89165" y="3283958"/>
            <a:ext cx="1301274" cy="954107"/>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Monitoring:</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1</a:t>
            </a:r>
            <a:r>
              <a:rPr kumimoji="0" lang="en-GB" sz="1400" b="0" i="0" u="none" strike="noStrike" kern="1200" cap="none" spc="0" normalizeH="0" baseline="30000" noProof="0">
                <a:ln>
                  <a:noFill/>
                </a:ln>
                <a:solidFill>
                  <a:srgbClr val="000000"/>
                </a:solidFill>
                <a:effectLst/>
                <a:uLnTx/>
                <a:uFillTx/>
                <a:latin typeface="Arial" panose="020B0604020202020204"/>
                <a:ea typeface="+mn-ea"/>
                <a:cs typeface="+mn-cs"/>
              </a:rPr>
              <a:t>st</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 repeat survey information</a:t>
            </a:r>
          </a:p>
        </p:txBody>
      </p:sp>
      <p:sp>
        <p:nvSpPr>
          <p:cNvPr id="110" name="Arrow: Right 109">
            <a:extLst>
              <a:ext uri="{FF2B5EF4-FFF2-40B4-BE49-F238E27FC236}">
                <a16:creationId xmlns:a16="http://schemas.microsoft.com/office/drawing/2014/main" id="{BAA74E39-F0C8-BA74-DCC3-9714B6C58203}"/>
              </a:ext>
              <a:ext uri="{C183D7F6-B498-43B3-948B-1728B52AA6E4}">
                <adec:decorative xmlns:adec="http://schemas.microsoft.com/office/drawing/2017/decorative" val="1"/>
              </a:ext>
            </a:extLst>
          </p:cNvPr>
          <p:cNvSpPr/>
          <p:nvPr/>
        </p:nvSpPr>
        <p:spPr>
          <a:xfrm>
            <a:off x="4062419" y="3243204"/>
            <a:ext cx="7688979" cy="10476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11" name="Oval 110">
            <a:extLst>
              <a:ext uri="{FF2B5EF4-FFF2-40B4-BE49-F238E27FC236}">
                <a16:creationId xmlns:a16="http://schemas.microsoft.com/office/drawing/2014/main" id="{DE173A9C-53CE-EB11-B419-11477A7489B2}"/>
              </a:ext>
              <a:ext uri="{C183D7F6-B498-43B3-948B-1728B52AA6E4}">
                <adec:decorative xmlns:adec="http://schemas.microsoft.com/office/drawing/2017/decorative" val="1"/>
              </a:ext>
            </a:extLst>
          </p:cNvPr>
          <p:cNvSpPr/>
          <p:nvPr/>
        </p:nvSpPr>
        <p:spPr>
          <a:xfrm>
            <a:off x="4356441" y="3667357"/>
            <a:ext cx="180000" cy="180000"/>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22" name="TextBox 121">
            <a:extLst>
              <a:ext uri="{FF2B5EF4-FFF2-40B4-BE49-F238E27FC236}">
                <a16:creationId xmlns:a16="http://schemas.microsoft.com/office/drawing/2014/main" id="{BCA3900B-A3B2-5B38-122F-8D53456F1142}"/>
              </a:ext>
            </a:extLst>
          </p:cNvPr>
          <p:cNvSpPr txBox="1"/>
          <p:nvPr/>
        </p:nvSpPr>
        <p:spPr>
          <a:xfrm>
            <a:off x="3866122" y="4009429"/>
            <a:ext cx="1100227" cy="430887"/>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End of acquisition</a:t>
            </a:r>
          </a:p>
        </p:txBody>
      </p:sp>
      <p:sp>
        <p:nvSpPr>
          <p:cNvPr id="129" name="TextBox 128">
            <a:extLst>
              <a:ext uri="{FF2B5EF4-FFF2-40B4-BE49-F238E27FC236}">
                <a16:creationId xmlns:a16="http://schemas.microsoft.com/office/drawing/2014/main" id="{732B2A31-216B-FB26-BEBF-17D4A46B7ADD}"/>
              </a:ext>
            </a:extLst>
          </p:cNvPr>
          <p:cNvSpPr txBox="1"/>
          <p:nvPr/>
        </p:nvSpPr>
        <p:spPr>
          <a:xfrm>
            <a:off x="4751609" y="1310346"/>
            <a:ext cx="2259087" cy="646331"/>
          </a:xfrm>
          <a:prstGeom prst="rect">
            <a:avLst/>
          </a:prstGeom>
          <a:noFill/>
        </p:spPr>
        <p:txBody>
          <a:bodyPr wrap="square" rtlCol="0">
            <a:sp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Disclosure of </a:t>
            </a:r>
            <a:b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raw/processed/reprocessed baseline survey</a:t>
            </a:r>
          </a:p>
        </p:txBody>
      </p:sp>
      <p:sp>
        <p:nvSpPr>
          <p:cNvPr id="3" name="TextBox 2">
            <a:extLst>
              <a:ext uri="{FF2B5EF4-FFF2-40B4-BE49-F238E27FC236}">
                <a16:creationId xmlns:a16="http://schemas.microsoft.com/office/drawing/2014/main" id="{8C802070-188A-4110-8D1C-892BBF395A13}"/>
              </a:ext>
            </a:extLst>
          </p:cNvPr>
          <p:cNvSpPr txBox="1"/>
          <p:nvPr/>
        </p:nvSpPr>
        <p:spPr>
          <a:xfrm>
            <a:off x="93774" y="4685889"/>
            <a:ext cx="1301274" cy="954107"/>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Monitoring:</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further repeat survey information</a:t>
            </a:r>
          </a:p>
        </p:txBody>
      </p:sp>
      <p:sp>
        <p:nvSpPr>
          <p:cNvPr id="7" name="Arrow: Right 6">
            <a:extLst>
              <a:ext uri="{FF2B5EF4-FFF2-40B4-BE49-F238E27FC236}">
                <a16:creationId xmlns:a16="http://schemas.microsoft.com/office/drawing/2014/main" id="{35606DA2-91A2-9AF4-8F10-0DE1F08F3EEB}"/>
              </a:ext>
              <a:ext uri="{C183D7F6-B498-43B3-948B-1728B52AA6E4}">
                <adec:decorative xmlns:adec="http://schemas.microsoft.com/office/drawing/2017/decorative" val="1"/>
              </a:ext>
            </a:extLst>
          </p:cNvPr>
          <p:cNvSpPr/>
          <p:nvPr/>
        </p:nvSpPr>
        <p:spPr>
          <a:xfrm>
            <a:off x="7411241" y="4902826"/>
            <a:ext cx="4367866" cy="10476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15A6D532-4CB7-7613-F336-C98FA985EE83}"/>
              </a:ext>
              <a:ext uri="{C183D7F6-B498-43B3-948B-1728B52AA6E4}">
                <adec:decorative xmlns:adec="http://schemas.microsoft.com/office/drawing/2017/decorative" val="1"/>
              </a:ext>
            </a:extLst>
          </p:cNvPr>
          <p:cNvSpPr/>
          <p:nvPr/>
        </p:nvSpPr>
        <p:spPr>
          <a:xfrm>
            <a:off x="7705263" y="5326985"/>
            <a:ext cx="180000" cy="180000"/>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2BCF93F9-5A50-7957-10E5-4ACCF7286ABA}"/>
              </a:ext>
            </a:extLst>
          </p:cNvPr>
          <p:cNvSpPr txBox="1"/>
          <p:nvPr/>
        </p:nvSpPr>
        <p:spPr>
          <a:xfrm>
            <a:off x="7219337" y="5709580"/>
            <a:ext cx="1100227" cy="430887"/>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End of acquisition</a:t>
            </a:r>
          </a:p>
        </p:txBody>
      </p:sp>
      <p:sp>
        <p:nvSpPr>
          <p:cNvPr id="115" name="TextBox 114">
            <a:extLst>
              <a:ext uri="{FF2B5EF4-FFF2-40B4-BE49-F238E27FC236}">
                <a16:creationId xmlns:a16="http://schemas.microsoft.com/office/drawing/2014/main" id="{7989E5A6-4E79-7D1B-4E9C-BE52EE737DDC}"/>
              </a:ext>
            </a:extLst>
          </p:cNvPr>
          <p:cNvSpPr txBox="1"/>
          <p:nvPr/>
        </p:nvSpPr>
        <p:spPr>
          <a:xfrm>
            <a:off x="6824953" y="3974004"/>
            <a:ext cx="1446025" cy="646331"/>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Disclosure of</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raw + processed information</a:t>
            </a:r>
          </a:p>
        </p:txBody>
      </p:sp>
      <p:sp>
        <p:nvSpPr>
          <p:cNvPr id="38" name="Arrow: Right 37">
            <a:extLst>
              <a:ext uri="{FF2B5EF4-FFF2-40B4-BE49-F238E27FC236}">
                <a16:creationId xmlns:a16="http://schemas.microsoft.com/office/drawing/2014/main" id="{DE2257D5-C482-D74D-607C-C711955D3952}"/>
              </a:ext>
              <a:ext uri="{C183D7F6-B498-43B3-948B-1728B52AA6E4}">
                <adec:decorative xmlns:adec="http://schemas.microsoft.com/office/drawing/2017/decorative" val="1"/>
              </a:ext>
            </a:extLst>
          </p:cNvPr>
          <p:cNvSpPr/>
          <p:nvPr/>
        </p:nvSpPr>
        <p:spPr>
          <a:xfrm>
            <a:off x="9622542" y="3243204"/>
            <a:ext cx="2128855" cy="1047600"/>
          </a:xfrm>
          <a:prstGeom prst="rightArrow">
            <a:avLst/>
          </a:prstGeom>
          <a:gradFill flip="none" rotWithShape="1">
            <a:gsLst>
              <a:gs pos="0">
                <a:schemeClr val="bg1">
                  <a:lumMod val="10000"/>
                  <a:lumOff val="90000"/>
                </a:schemeClr>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42" name="Arrow: Right 41">
            <a:extLst>
              <a:ext uri="{FF2B5EF4-FFF2-40B4-BE49-F238E27FC236}">
                <a16:creationId xmlns:a16="http://schemas.microsoft.com/office/drawing/2014/main" id="{C79A71EC-FB9C-98B4-041A-855DDBACC1A6}"/>
              </a:ext>
              <a:ext uri="{C183D7F6-B498-43B3-948B-1728B52AA6E4}">
                <adec:decorative xmlns:adec="http://schemas.microsoft.com/office/drawing/2017/decorative" val="1"/>
              </a:ext>
            </a:extLst>
          </p:cNvPr>
          <p:cNvSpPr/>
          <p:nvPr/>
        </p:nvSpPr>
        <p:spPr>
          <a:xfrm>
            <a:off x="10732354" y="4902826"/>
            <a:ext cx="1046751" cy="1047600"/>
          </a:xfrm>
          <a:prstGeom prst="rightArrow">
            <a:avLst/>
          </a:prstGeom>
          <a:gradFill flip="none" rotWithShape="1">
            <a:gsLst>
              <a:gs pos="0">
                <a:schemeClr val="bg1">
                  <a:lumMod val="10000"/>
                  <a:lumOff val="90000"/>
                </a:schemeClr>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cxnSp>
        <p:nvCxnSpPr>
          <p:cNvPr id="43" name="Straight Connector 42">
            <a:extLst>
              <a:ext uri="{FF2B5EF4-FFF2-40B4-BE49-F238E27FC236}">
                <a16:creationId xmlns:a16="http://schemas.microsoft.com/office/drawing/2014/main" id="{C8E41B73-7CAC-0279-9F5E-CE214DD5EE75}"/>
              </a:ext>
              <a:ext uri="{C183D7F6-B498-43B3-948B-1728B52AA6E4}">
                <adec:decorative xmlns:adec="http://schemas.microsoft.com/office/drawing/2017/decorative" val="1"/>
              </a:ext>
            </a:extLst>
          </p:cNvPr>
          <p:cNvCxnSpPr>
            <a:cxnSpLocks/>
          </p:cNvCxnSpPr>
          <p:nvPr/>
        </p:nvCxnSpPr>
        <p:spPr>
          <a:xfrm flipV="1">
            <a:off x="10175901" y="1904723"/>
            <a:ext cx="1226" cy="381600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18D9806-7E99-2AD5-94DC-C72A85A25668}"/>
              </a:ext>
            </a:extLst>
          </p:cNvPr>
          <p:cNvSpPr txBox="1"/>
          <p:nvPr/>
        </p:nvSpPr>
        <p:spPr>
          <a:xfrm>
            <a:off x="9699893" y="1314265"/>
            <a:ext cx="1379021" cy="646331"/>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Disclosure of reprocessed baseline survey</a:t>
            </a:r>
          </a:p>
        </p:txBody>
      </p:sp>
      <p:sp>
        <p:nvSpPr>
          <p:cNvPr id="54" name="TextBox 53">
            <a:extLst>
              <a:ext uri="{FF2B5EF4-FFF2-40B4-BE49-F238E27FC236}">
                <a16:creationId xmlns:a16="http://schemas.microsoft.com/office/drawing/2014/main" id="{0E185D5C-C797-CA19-95D0-B0EACAACAD96}"/>
              </a:ext>
            </a:extLst>
          </p:cNvPr>
          <p:cNvSpPr txBox="1"/>
          <p:nvPr/>
        </p:nvSpPr>
        <p:spPr>
          <a:xfrm>
            <a:off x="9133230" y="3055135"/>
            <a:ext cx="2013981" cy="461665"/>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Disclosure of reprocessed 1</a:t>
            </a:r>
            <a:r>
              <a:rPr kumimoji="0" lang="en-GB" sz="1200" b="0" i="0" u="none" strike="noStrike" kern="1200" cap="none" spc="0" normalizeH="0" baseline="30000" noProof="0">
                <a:ln>
                  <a:noFill/>
                </a:ln>
                <a:solidFill>
                  <a:srgbClr val="000000"/>
                </a:solidFill>
                <a:effectLst/>
                <a:uLnTx/>
                <a:uFillTx/>
                <a:latin typeface="Arial" panose="020B0604020202020204"/>
                <a:ea typeface="+mn-ea"/>
                <a:cs typeface="+mn-cs"/>
              </a:rPr>
              <a:t>st</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 repeat survey</a:t>
            </a:r>
          </a:p>
        </p:txBody>
      </p:sp>
      <p:sp>
        <p:nvSpPr>
          <p:cNvPr id="81" name="Flowchart: Extract 80">
            <a:extLst>
              <a:ext uri="{FF2B5EF4-FFF2-40B4-BE49-F238E27FC236}">
                <a16:creationId xmlns:a16="http://schemas.microsoft.com/office/drawing/2014/main" id="{42591A4E-B115-D708-A20D-728A1845F003}"/>
              </a:ext>
              <a:ext uri="{C183D7F6-B498-43B3-948B-1728B52AA6E4}">
                <adec:decorative xmlns:adec="http://schemas.microsoft.com/office/drawing/2017/decorative" val="1"/>
              </a:ext>
            </a:extLst>
          </p:cNvPr>
          <p:cNvSpPr/>
          <p:nvPr/>
        </p:nvSpPr>
        <p:spPr>
          <a:xfrm>
            <a:off x="10086959" y="2462806"/>
            <a:ext cx="185134" cy="209118"/>
          </a:xfrm>
          <a:prstGeom prst="flowChartExtract">
            <a:avLst/>
          </a:prstGeom>
          <a:solidFill>
            <a:srgbClr val="E6596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86" name="Flowchart: Extract 85">
            <a:extLst>
              <a:ext uri="{FF2B5EF4-FFF2-40B4-BE49-F238E27FC236}">
                <a16:creationId xmlns:a16="http://schemas.microsoft.com/office/drawing/2014/main" id="{1405532B-B715-F2D5-4390-2BB3D98A4660}"/>
              </a:ext>
              <a:ext uri="{C183D7F6-B498-43B3-948B-1728B52AA6E4}">
                <adec:decorative xmlns:adec="http://schemas.microsoft.com/office/drawing/2017/decorative" val="1"/>
              </a:ext>
            </a:extLst>
          </p:cNvPr>
          <p:cNvSpPr/>
          <p:nvPr/>
        </p:nvSpPr>
        <p:spPr>
          <a:xfrm>
            <a:off x="10086960" y="5678463"/>
            <a:ext cx="185134" cy="209118"/>
          </a:xfrm>
          <a:prstGeom prst="flowChartExtract">
            <a:avLst/>
          </a:prstGeom>
          <a:solidFill>
            <a:srgbClr val="E6596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cxnSp>
        <p:nvCxnSpPr>
          <p:cNvPr id="113" name="Straight Arrow Connector 112">
            <a:extLst>
              <a:ext uri="{FF2B5EF4-FFF2-40B4-BE49-F238E27FC236}">
                <a16:creationId xmlns:a16="http://schemas.microsoft.com/office/drawing/2014/main" id="{AE2EB4A7-338B-BE9C-9E27-0EF41A3D5B0F}"/>
              </a:ext>
              <a:ext uri="{C183D7F6-B498-43B3-948B-1728B52AA6E4}">
                <adec:decorative xmlns:adec="http://schemas.microsoft.com/office/drawing/2017/decorative" val="1"/>
              </a:ext>
            </a:extLst>
          </p:cNvPr>
          <p:cNvCxnSpPr>
            <a:cxnSpLocks/>
            <a:stCxn id="111" idx="6"/>
          </p:cNvCxnSpPr>
          <p:nvPr/>
        </p:nvCxnSpPr>
        <p:spPr>
          <a:xfrm flipV="1">
            <a:off x="4536441" y="3749172"/>
            <a:ext cx="2209697" cy="8185"/>
          </a:xfrm>
          <a:prstGeom prst="straightConnector1">
            <a:avLst/>
          </a:prstGeom>
          <a:ln w="19050">
            <a:solidFill>
              <a:schemeClr val="accent3">
                <a:lumMod val="20000"/>
                <a:lumOff val="8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3E3F4D7F-98A7-1A87-420E-792A7669B542}"/>
              </a:ext>
            </a:extLst>
          </p:cNvPr>
          <p:cNvSpPr txBox="1"/>
          <p:nvPr/>
        </p:nvSpPr>
        <p:spPr>
          <a:xfrm>
            <a:off x="4667448" y="3558023"/>
            <a:ext cx="1791243" cy="400110"/>
          </a:xfrm>
          <a:prstGeom prst="rect">
            <a:avLst/>
          </a:prstGeom>
          <a:solidFill>
            <a:srgbClr val="002060"/>
          </a:solid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Until relevant monitoring report is reported+disclosed</a:t>
            </a:r>
          </a:p>
        </p:txBody>
      </p:sp>
      <p:cxnSp>
        <p:nvCxnSpPr>
          <p:cNvPr id="11" name="Straight Arrow Connector 10">
            <a:extLst>
              <a:ext uri="{FF2B5EF4-FFF2-40B4-BE49-F238E27FC236}">
                <a16:creationId xmlns:a16="http://schemas.microsoft.com/office/drawing/2014/main" id="{4BAAA9FD-252E-50DF-9361-598626B96F3A}"/>
              </a:ext>
              <a:ext uri="{C183D7F6-B498-43B3-948B-1728B52AA6E4}">
                <adec:decorative xmlns:adec="http://schemas.microsoft.com/office/drawing/2017/decorative" val="1"/>
              </a:ext>
            </a:extLst>
          </p:cNvPr>
          <p:cNvCxnSpPr>
            <a:cxnSpLocks/>
            <a:stCxn id="8" idx="6"/>
          </p:cNvCxnSpPr>
          <p:nvPr/>
        </p:nvCxnSpPr>
        <p:spPr>
          <a:xfrm>
            <a:off x="7885263" y="5416985"/>
            <a:ext cx="2290638" cy="0"/>
          </a:xfrm>
          <a:prstGeom prst="straightConnector1">
            <a:avLst/>
          </a:prstGeom>
          <a:ln w="19050">
            <a:solidFill>
              <a:schemeClr val="accent3">
                <a:lumMod val="20000"/>
                <a:lumOff val="8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2CD6D03-70DE-4BAA-A153-1D4D7A1E69B9}"/>
              </a:ext>
            </a:extLst>
          </p:cNvPr>
          <p:cNvSpPr txBox="1"/>
          <p:nvPr/>
        </p:nvSpPr>
        <p:spPr>
          <a:xfrm>
            <a:off x="8073627" y="5229833"/>
            <a:ext cx="1812994" cy="400110"/>
          </a:xfrm>
          <a:prstGeom prst="rect">
            <a:avLst/>
          </a:prstGeom>
          <a:solidFill>
            <a:srgbClr val="002060"/>
          </a:solid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Until relevant monitoring report is reported+ disclosed</a:t>
            </a:r>
          </a:p>
        </p:txBody>
      </p:sp>
      <p:sp>
        <p:nvSpPr>
          <p:cNvPr id="5" name="TextBox 4">
            <a:extLst>
              <a:ext uri="{FF2B5EF4-FFF2-40B4-BE49-F238E27FC236}">
                <a16:creationId xmlns:a16="http://schemas.microsoft.com/office/drawing/2014/main" id="{5C115D3E-0DD2-8BBF-7897-B0802DA7EEC4}"/>
              </a:ext>
            </a:extLst>
          </p:cNvPr>
          <p:cNvSpPr txBox="1"/>
          <p:nvPr/>
        </p:nvSpPr>
        <p:spPr>
          <a:xfrm>
            <a:off x="5519708" y="4005459"/>
            <a:ext cx="1421404" cy="60016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4D survey included in monitoring report</a:t>
            </a:r>
          </a:p>
        </p:txBody>
      </p:sp>
      <p:sp>
        <p:nvSpPr>
          <p:cNvPr id="18" name="TextBox 17">
            <a:extLst>
              <a:ext uri="{FF2B5EF4-FFF2-40B4-BE49-F238E27FC236}">
                <a16:creationId xmlns:a16="http://schemas.microsoft.com/office/drawing/2014/main" id="{67770BA7-331C-130A-4AAC-5754D91C239D}"/>
              </a:ext>
            </a:extLst>
          </p:cNvPr>
          <p:cNvSpPr txBox="1"/>
          <p:nvPr/>
        </p:nvSpPr>
        <p:spPr>
          <a:xfrm>
            <a:off x="8937283" y="5650344"/>
            <a:ext cx="1370518" cy="60016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Arial" panose="020B0604020202020204"/>
                <a:ea typeface="+mn-ea"/>
                <a:cs typeface="+mn-cs"/>
              </a:rPr>
              <a:t>4D survey included in monitoring report</a:t>
            </a:r>
          </a:p>
        </p:txBody>
      </p:sp>
      <p:sp>
        <p:nvSpPr>
          <p:cNvPr id="19" name="Flowchart: Extract 18">
            <a:extLst>
              <a:ext uri="{FF2B5EF4-FFF2-40B4-BE49-F238E27FC236}">
                <a16:creationId xmlns:a16="http://schemas.microsoft.com/office/drawing/2014/main" id="{0C9128E4-FF0F-6A6A-0991-096FE4C9ED1C}"/>
              </a:ext>
              <a:ext uri="{C183D7F6-B498-43B3-948B-1728B52AA6E4}">
                <adec:decorative xmlns:adec="http://schemas.microsoft.com/office/drawing/2017/decorative" val="1"/>
              </a:ext>
            </a:extLst>
          </p:cNvPr>
          <p:cNvSpPr/>
          <p:nvPr/>
        </p:nvSpPr>
        <p:spPr>
          <a:xfrm>
            <a:off x="10085399" y="4027017"/>
            <a:ext cx="185134" cy="209118"/>
          </a:xfrm>
          <a:prstGeom prst="flowChartExtract">
            <a:avLst/>
          </a:prstGeom>
          <a:solidFill>
            <a:srgbClr val="E6596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cxnSp>
        <p:nvCxnSpPr>
          <p:cNvPr id="71" name="Straight Arrow Connector 70">
            <a:extLst>
              <a:ext uri="{FF2B5EF4-FFF2-40B4-BE49-F238E27FC236}">
                <a16:creationId xmlns:a16="http://schemas.microsoft.com/office/drawing/2014/main" id="{77CA2920-D0B9-2CEB-D755-5841683F6788}"/>
              </a:ext>
              <a:ext uri="{C183D7F6-B498-43B3-948B-1728B52AA6E4}">
                <adec:decorative xmlns:adec="http://schemas.microsoft.com/office/drawing/2017/decorative" val="1"/>
              </a:ext>
            </a:extLst>
          </p:cNvPr>
          <p:cNvCxnSpPr>
            <a:cxnSpLocks/>
            <a:stCxn id="65" idx="6"/>
          </p:cNvCxnSpPr>
          <p:nvPr/>
        </p:nvCxnSpPr>
        <p:spPr>
          <a:xfrm>
            <a:off x="1681690" y="2170598"/>
            <a:ext cx="5729551" cy="0"/>
          </a:xfrm>
          <a:prstGeom prst="straightConnector1">
            <a:avLst/>
          </a:prstGeom>
          <a:ln w="19050">
            <a:solidFill>
              <a:schemeClr val="accent3">
                <a:lumMod val="20000"/>
                <a:lumOff val="8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9608984-C744-1BC8-96A7-48637F0A6A93}"/>
              </a:ext>
            </a:extLst>
          </p:cNvPr>
          <p:cNvSpPr txBox="1"/>
          <p:nvPr/>
        </p:nvSpPr>
        <p:spPr>
          <a:xfrm>
            <a:off x="7037856" y="1312187"/>
            <a:ext cx="2259088" cy="646331"/>
          </a:xfrm>
          <a:prstGeom prst="rect">
            <a:avLst/>
          </a:prstGeom>
          <a:noFill/>
        </p:spPr>
        <p:txBody>
          <a:bodyPr wrap="square" rtlCol="0">
            <a:spAutoFit/>
          </a:bodyPr>
          <a:lstStyle/>
          <a:p>
            <a:pPr marL="0" marR="0" lvl="0" indent="0" defTabSz="609570" rtl="0" eaLnBrk="1" fontAlgn="auto" latinLnBrk="0" hangingPunct="1">
              <a:lnSpc>
                <a:spcPct val="100000"/>
              </a:lnSpc>
              <a:spcBef>
                <a:spcPts val="0"/>
              </a:spcBef>
              <a:spcAft>
                <a:spcPts val="0"/>
              </a:spcAft>
              <a:buClrTx/>
              <a:buSzTx/>
              <a:buFontTx/>
              <a:buNone/>
              <a:tabLst/>
              <a:defRPr/>
            </a:pPr>
            <a:r>
              <a:rPr lang="en-GB" sz="1200">
                <a:solidFill>
                  <a:srgbClr val="000000"/>
                </a:solidFill>
                <a:latin typeface="Arial" panose="020B0604020202020204"/>
              </a:rPr>
              <a:t>Initially planned d</a:t>
            </a:r>
            <a:r>
              <a:rPr kumimoji="0" lang="en-GB" sz="1200" b="0" i="0" u="none" strike="noStrike" kern="1200" cap="none" spc="0" normalizeH="0" baseline="0" noProof="0" err="1">
                <a:ln>
                  <a:noFill/>
                </a:ln>
                <a:solidFill>
                  <a:srgbClr val="000000"/>
                </a:solidFill>
                <a:effectLst/>
                <a:uLnTx/>
                <a:uFillTx/>
                <a:latin typeface="Arial" panose="020B0604020202020204"/>
                <a:ea typeface="+mn-ea"/>
                <a:cs typeface="+mn-cs"/>
              </a:rPr>
              <a:t>isclosure</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 of </a:t>
            </a:r>
            <a:b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raw/processed baseline survey</a:t>
            </a:r>
          </a:p>
        </p:txBody>
      </p:sp>
      <p:cxnSp>
        <p:nvCxnSpPr>
          <p:cNvPr id="35" name="Straight Connector 34">
            <a:extLst>
              <a:ext uri="{FF2B5EF4-FFF2-40B4-BE49-F238E27FC236}">
                <a16:creationId xmlns:a16="http://schemas.microsoft.com/office/drawing/2014/main" id="{A9FA836E-6A32-DE12-06EB-906FD438DCB0}"/>
              </a:ext>
              <a:ext uri="{C183D7F6-B498-43B3-948B-1728B52AA6E4}">
                <adec:decorative xmlns:adec="http://schemas.microsoft.com/office/drawing/2017/decorative" val="1"/>
              </a:ext>
            </a:extLst>
          </p:cNvPr>
          <p:cNvCxnSpPr>
            <a:cxnSpLocks/>
          </p:cNvCxnSpPr>
          <p:nvPr/>
        </p:nvCxnSpPr>
        <p:spPr>
          <a:xfrm flipV="1">
            <a:off x="7412457" y="1896951"/>
            <a:ext cx="0" cy="54000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7" name="Flowchart: Extract 36">
            <a:extLst>
              <a:ext uri="{FF2B5EF4-FFF2-40B4-BE49-F238E27FC236}">
                <a16:creationId xmlns:a16="http://schemas.microsoft.com/office/drawing/2014/main" id="{8CCB7E8F-B025-4BBD-FF92-429B35DCC7DF}"/>
              </a:ext>
              <a:ext uri="{C183D7F6-B498-43B3-948B-1728B52AA6E4}">
                <adec:decorative xmlns:adec="http://schemas.microsoft.com/office/drawing/2017/decorative" val="1"/>
              </a:ext>
            </a:extLst>
          </p:cNvPr>
          <p:cNvSpPr/>
          <p:nvPr/>
        </p:nvSpPr>
        <p:spPr>
          <a:xfrm>
            <a:off x="7322316" y="2446033"/>
            <a:ext cx="185134" cy="209118"/>
          </a:xfrm>
          <a:prstGeom prst="flowChartExtract">
            <a:avLst/>
          </a:prstGeom>
          <a:solidFill>
            <a:srgbClr val="E6596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800" b="1">
              <a:solidFill>
                <a:schemeClr val="tx1"/>
              </a:solidFill>
              <a:latin typeface="Arial" panose="020B0604020202020204"/>
            </a:endParaRPr>
          </a:p>
        </p:txBody>
      </p:sp>
      <p:grpSp>
        <p:nvGrpSpPr>
          <p:cNvPr id="33" name="Group 32" descr="key for timeline">
            <a:extLst>
              <a:ext uri="{FF2B5EF4-FFF2-40B4-BE49-F238E27FC236}">
                <a16:creationId xmlns:a16="http://schemas.microsoft.com/office/drawing/2014/main" id="{9BD7BD6F-4919-690E-FA9F-A8C13A070A2A}"/>
              </a:ext>
            </a:extLst>
          </p:cNvPr>
          <p:cNvGrpSpPr/>
          <p:nvPr/>
        </p:nvGrpSpPr>
        <p:grpSpPr>
          <a:xfrm>
            <a:off x="82182" y="5743918"/>
            <a:ext cx="3557311" cy="1055235"/>
            <a:chOff x="82182" y="5743918"/>
            <a:chExt cx="3557311" cy="1055235"/>
          </a:xfrm>
        </p:grpSpPr>
        <p:grpSp>
          <p:nvGrpSpPr>
            <p:cNvPr id="24" name="Group 23">
              <a:extLst>
                <a:ext uri="{FF2B5EF4-FFF2-40B4-BE49-F238E27FC236}">
                  <a16:creationId xmlns:a16="http://schemas.microsoft.com/office/drawing/2014/main" id="{7B5EA5D8-AB17-BE79-D870-933830A2DB57}"/>
                </a:ext>
              </a:extLst>
            </p:cNvPr>
            <p:cNvGrpSpPr/>
            <p:nvPr/>
          </p:nvGrpSpPr>
          <p:grpSpPr>
            <a:xfrm>
              <a:off x="82182" y="5743918"/>
              <a:ext cx="3557311" cy="1055235"/>
              <a:chOff x="82182" y="5743918"/>
              <a:chExt cx="3557311" cy="1055235"/>
            </a:xfrm>
          </p:grpSpPr>
          <p:grpSp>
            <p:nvGrpSpPr>
              <p:cNvPr id="28" name="Group 27">
                <a:extLst>
                  <a:ext uri="{FF2B5EF4-FFF2-40B4-BE49-F238E27FC236}">
                    <a16:creationId xmlns:a16="http://schemas.microsoft.com/office/drawing/2014/main" id="{8D8B0E97-5FE3-73C1-8931-8C3A427613E2}"/>
                  </a:ext>
                </a:extLst>
              </p:cNvPr>
              <p:cNvGrpSpPr/>
              <p:nvPr/>
            </p:nvGrpSpPr>
            <p:grpSpPr>
              <a:xfrm>
                <a:off x="82182" y="5743918"/>
                <a:ext cx="3557311" cy="1055235"/>
                <a:chOff x="82182" y="5743918"/>
                <a:chExt cx="3557311" cy="1055235"/>
              </a:xfrm>
            </p:grpSpPr>
            <p:grpSp>
              <p:nvGrpSpPr>
                <p:cNvPr id="29" name="Group 28">
                  <a:extLst>
                    <a:ext uri="{FF2B5EF4-FFF2-40B4-BE49-F238E27FC236}">
                      <a16:creationId xmlns:a16="http://schemas.microsoft.com/office/drawing/2014/main" id="{7DB968F0-701B-454A-42D4-124EBF494C0C}"/>
                    </a:ext>
                  </a:extLst>
                </p:cNvPr>
                <p:cNvGrpSpPr/>
                <p:nvPr/>
              </p:nvGrpSpPr>
              <p:grpSpPr>
                <a:xfrm>
                  <a:off x="82182" y="5743918"/>
                  <a:ext cx="3557311" cy="1055235"/>
                  <a:chOff x="8521839" y="291787"/>
                  <a:chExt cx="3557311" cy="1055235"/>
                </a:xfrm>
              </p:grpSpPr>
              <p:sp>
                <p:nvSpPr>
                  <p:cNvPr id="40" name="TextBox 39">
                    <a:extLst>
                      <a:ext uri="{FF2B5EF4-FFF2-40B4-BE49-F238E27FC236}">
                        <a16:creationId xmlns:a16="http://schemas.microsoft.com/office/drawing/2014/main" id="{21E39B61-74AE-8FDF-688E-61E99C1E25F4}"/>
                      </a:ext>
                    </a:extLst>
                  </p:cNvPr>
                  <p:cNvSpPr txBox="1"/>
                  <p:nvPr/>
                </p:nvSpPr>
                <p:spPr>
                  <a:xfrm>
                    <a:off x="8934005" y="1040897"/>
                    <a:ext cx="1488338" cy="276999"/>
                  </a:xfrm>
                  <a:prstGeom prst="rect">
                    <a:avLst/>
                  </a:prstGeom>
                  <a:noFill/>
                </p:spPr>
                <p:txBody>
                  <a:bodyPr wrap="square" rtlCol="0">
                    <a:spAutoFit/>
                  </a:bodyPr>
                  <a:lstStyle>
                    <a:defPPr>
                      <a:defRPr lang="en-US"/>
                    </a:defPPr>
                    <a:lvl1pPr>
                      <a:defRPr sz="1200"/>
                    </a:lvl1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Disclosure date</a:t>
                    </a:r>
                  </a:p>
                </p:txBody>
              </p:sp>
              <p:sp>
                <p:nvSpPr>
                  <p:cNvPr id="41" name="Flowchart: Extract 40">
                    <a:extLst>
                      <a:ext uri="{FF2B5EF4-FFF2-40B4-BE49-F238E27FC236}">
                        <a16:creationId xmlns:a16="http://schemas.microsoft.com/office/drawing/2014/main" id="{5659B6C0-DD1C-6A66-BD20-AF196F5C5649}"/>
                      </a:ext>
                    </a:extLst>
                  </p:cNvPr>
                  <p:cNvSpPr/>
                  <p:nvPr/>
                </p:nvSpPr>
                <p:spPr>
                  <a:xfrm>
                    <a:off x="8595918" y="1064599"/>
                    <a:ext cx="185134" cy="209118"/>
                  </a:xfrm>
                  <a:prstGeom prst="flowChartExtract">
                    <a:avLst/>
                  </a:prstGeom>
                  <a:solidFill>
                    <a:srgbClr val="E6596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44" name="Rectangle 43">
                    <a:extLst>
                      <a:ext uri="{FF2B5EF4-FFF2-40B4-BE49-F238E27FC236}">
                        <a16:creationId xmlns:a16="http://schemas.microsoft.com/office/drawing/2014/main" id="{BE52E048-F924-082E-4AFC-DDA37132C21E}"/>
                      </a:ext>
                    </a:extLst>
                  </p:cNvPr>
                  <p:cNvSpPr/>
                  <p:nvPr/>
                </p:nvSpPr>
                <p:spPr>
                  <a:xfrm>
                    <a:off x="8521839" y="291787"/>
                    <a:ext cx="3557311" cy="10552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grpSp>
            <p:sp>
              <p:nvSpPr>
                <p:cNvPr id="32" name="Oval 31">
                  <a:extLst>
                    <a:ext uri="{FF2B5EF4-FFF2-40B4-BE49-F238E27FC236}">
                      <a16:creationId xmlns:a16="http://schemas.microsoft.com/office/drawing/2014/main" id="{B9ED57E6-CDE9-BFBA-D47C-E2A301C718C3}"/>
                    </a:ext>
                  </a:extLst>
                </p:cNvPr>
                <p:cNvSpPr/>
                <p:nvPr/>
              </p:nvSpPr>
              <p:spPr>
                <a:xfrm>
                  <a:off x="156261" y="5813527"/>
                  <a:ext cx="180000" cy="180000"/>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002060"/>
                    </a:solidFill>
                    <a:effectLst/>
                    <a:uLnTx/>
                    <a:uFillTx/>
                    <a:latin typeface="Arial" panose="020B0604020202020204"/>
                    <a:ea typeface="+mn-ea"/>
                    <a:cs typeface="+mn-cs"/>
                  </a:endParaRPr>
                </a:p>
              </p:txBody>
            </p:sp>
            <p:cxnSp>
              <p:nvCxnSpPr>
                <p:cNvPr id="34" name="Straight Arrow Connector 33">
                  <a:extLst>
                    <a:ext uri="{FF2B5EF4-FFF2-40B4-BE49-F238E27FC236}">
                      <a16:creationId xmlns:a16="http://schemas.microsoft.com/office/drawing/2014/main" id="{EC14F328-2467-E603-9803-C11DD153CA97}"/>
                    </a:ext>
                  </a:extLst>
                </p:cNvPr>
                <p:cNvCxnSpPr>
                  <a:cxnSpLocks/>
                </p:cNvCxnSpPr>
                <p:nvPr/>
              </p:nvCxnSpPr>
              <p:spPr>
                <a:xfrm>
                  <a:off x="134283" y="6255129"/>
                  <a:ext cx="223956" cy="0"/>
                </a:xfrm>
                <a:prstGeom prst="straightConnector1">
                  <a:avLst/>
                </a:prstGeom>
                <a:solidFill>
                  <a:schemeClr val="accent3">
                    <a:lumMod val="20000"/>
                    <a:lumOff val="80000"/>
                  </a:schemeClr>
                </a:solidFill>
                <a:ln w="19050">
                  <a:solidFill>
                    <a:schemeClr val="accent3">
                      <a:lumMod val="20000"/>
                      <a:lumOff val="8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B775DC5-4948-1172-3ECA-AEB5074F7FE6}"/>
                    </a:ext>
                  </a:extLst>
                </p:cNvPr>
                <p:cNvSpPr txBox="1"/>
                <p:nvPr/>
              </p:nvSpPr>
              <p:spPr>
                <a:xfrm>
                  <a:off x="491781" y="5768323"/>
                  <a:ext cx="1488338" cy="276999"/>
                </a:xfrm>
                <a:prstGeom prst="rect">
                  <a:avLst/>
                </a:prstGeom>
                <a:noFill/>
              </p:spPr>
              <p:txBody>
                <a:bodyPr wrap="square" rtlCol="0">
                  <a:spAutoFit/>
                </a:bodyPr>
                <a:lstStyle>
                  <a:defPPr>
                    <a:defRPr lang="en-US"/>
                  </a:defPPr>
                  <a:lvl1pPr>
                    <a:defRPr sz="1200"/>
                  </a:lvl1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Trigger date</a:t>
                  </a:r>
                </a:p>
              </p:txBody>
            </p:sp>
          </p:grpSp>
          <p:sp>
            <p:nvSpPr>
              <p:cNvPr id="23" name="TextBox 22">
                <a:extLst>
                  <a:ext uri="{FF2B5EF4-FFF2-40B4-BE49-F238E27FC236}">
                    <a16:creationId xmlns:a16="http://schemas.microsoft.com/office/drawing/2014/main" id="{EE7CFB97-6AD1-FB59-A1EF-4B669B93225E}"/>
                  </a:ext>
                </a:extLst>
              </p:cNvPr>
              <p:cNvSpPr txBox="1"/>
              <p:nvPr/>
            </p:nvSpPr>
            <p:spPr>
              <a:xfrm>
                <a:off x="491781" y="6057166"/>
                <a:ext cx="1372741" cy="461665"/>
              </a:xfrm>
              <a:prstGeom prst="rect">
                <a:avLst/>
              </a:prstGeom>
              <a:noFill/>
            </p:spPr>
            <p:txBody>
              <a:bodyPr wrap="square" rtlCol="0">
                <a:spAutoFit/>
              </a:bodyPr>
              <a:lstStyle>
                <a:defPPr>
                  <a:defRPr lang="en-US"/>
                </a:defPPr>
                <a:lvl1pPr>
                  <a:defRPr sz="1200"/>
                </a:lvl1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Time period before disclosure</a:t>
                </a:r>
              </a:p>
            </p:txBody>
          </p:sp>
        </p:grpSp>
        <p:sp>
          <p:nvSpPr>
            <p:cNvPr id="26" name="TextBox 25">
              <a:extLst>
                <a:ext uri="{FF2B5EF4-FFF2-40B4-BE49-F238E27FC236}">
                  <a16:creationId xmlns:a16="http://schemas.microsoft.com/office/drawing/2014/main" id="{4A715743-7AF6-4D72-5B22-090789224AC7}"/>
                </a:ext>
              </a:extLst>
            </p:cNvPr>
            <p:cNvSpPr txBox="1"/>
            <p:nvPr/>
          </p:nvSpPr>
          <p:spPr>
            <a:xfrm>
              <a:off x="2318206" y="5811926"/>
              <a:ext cx="1321287" cy="461665"/>
            </a:xfrm>
            <a:prstGeom prst="rect">
              <a:avLst/>
            </a:prstGeom>
            <a:noFill/>
          </p:spPr>
          <p:txBody>
            <a:bodyPr wrap="square" rtlCol="0">
              <a:spAutoFit/>
            </a:bodyPr>
            <a:lstStyle>
              <a:defPPr>
                <a:defRPr lang="en-US"/>
              </a:defPPr>
              <a:lvl1pPr>
                <a:defRPr sz="1200"/>
              </a:lvl1p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GB">
                  <a:solidFill>
                    <a:srgbClr val="000000"/>
                  </a:solidFill>
                  <a:latin typeface="Arial" panose="020B0604020202020204"/>
                </a:rPr>
                <a:t>Disclosure date not in effect</a:t>
              </a: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Flowchart: Extract 29">
              <a:extLst>
                <a:ext uri="{FF2B5EF4-FFF2-40B4-BE49-F238E27FC236}">
                  <a16:creationId xmlns:a16="http://schemas.microsoft.com/office/drawing/2014/main" id="{796ABAFE-0461-B9C3-C486-0E3AAABB0D3D}"/>
                </a:ext>
              </a:extLst>
            </p:cNvPr>
            <p:cNvSpPr/>
            <p:nvPr/>
          </p:nvSpPr>
          <p:spPr>
            <a:xfrm>
              <a:off x="2052543" y="5917105"/>
              <a:ext cx="185134" cy="209118"/>
            </a:xfrm>
            <a:prstGeom prst="flowChartExtract">
              <a:avLst/>
            </a:prstGeom>
            <a:solidFill>
              <a:schemeClr val="bg2">
                <a:lumMod val="60000"/>
                <a:lumOff val="4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800" b="1">
                <a:solidFill>
                  <a:schemeClr val="tx1"/>
                </a:solidFill>
                <a:latin typeface="Arial" panose="020B0604020202020204"/>
              </a:endParaRPr>
            </a:p>
          </p:txBody>
        </p:sp>
      </p:grpSp>
      <p:cxnSp>
        <p:nvCxnSpPr>
          <p:cNvPr id="53" name="Straight Connector 52">
            <a:extLst>
              <a:ext uri="{FF2B5EF4-FFF2-40B4-BE49-F238E27FC236}">
                <a16:creationId xmlns:a16="http://schemas.microsoft.com/office/drawing/2014/main" id="{453B0266-37B4-5EAA-2F75-CDF4637E5E85}"/>
              </a:ext>
              <a:ext uri="{C183D7F6-B498-43B3-948B-1728B52AA6E4}">
                <adec:decorative xmlns:adec="http://schemas.microsoft.com/office/drawing/2017/decorative" val="1"/>
              </a:ext>
            </a:extLst>
          </p:cNvPr>
          <p:cNvCxnSpPr>
            <a:cxnSpLocks/>
          </p:cNvCxnSpPr>
          <p:nvPr/>
        </p:nvCxnSpPr>
        <p:spPr>
          <a:xfrm flipV="1">
            <a:off x="7412457" y="1896049"/>
            <a:ext cx="0" cy="540000"/>
          </a:xfrm>
          <a:prstGeom prst="line">
            <a:avLst/>
          </a:prstGeom>
          <a:ln w="285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Flowchart: Extract 44">
            <a:extLst>
              <a:ext uri="{FF2B5EF4-FFF2-40B4-BE49-F238E27FC236}">
                <a16:creationId xmlns:a16="http://schemas.microsoft.com/office/drawing/2014/main" id="{281784D9-7E7F-B244-564A-E8C6F3280555}"/>
              </a:ext>
              <a:ext uri="{C183D7F6-B498-43B3-948B-1728B52AA6E4}">
                <adec:decorative xmlns:adec="http://schemas.microsoft.com/office/drawing/2017/decorative" val="1"/>
              </a:ext>
            </a:extLst>
          </p:cNvPr>
          <p:cNvSpPr/>
          <p:nvPr/>
        </p:nvSpPr>
        <p:spPr>
          <a:xfrm>
            <a:off x="7322316" y="2440166"/>
            <a:ext cx="185134" cy="209118"/>
          </a:xfrm>
          <a:prstGeom prst="flowChartExtract">
            <a:avLst/>
          </a:prstGeom>
          <a:solidFill>
            <a:schemeClr val="bg2">
              <a:lumMod val="60000"/>
              <a:lumOff val="4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97FBA614-B217-3BED-A036-56D614E7C29A}"/>
              </a:ext>
            </a:extLst>
          </p:cNvPr>
          <p:cNvSpPr txBox="1"/>
          <p:nvPr/>
        </p:nvSpPr>
        <p:spPr>
          <a:xfrm>
            <a:off x="4062419" y="2364385"/>
            <a:ext cx="762794" cy="253916"/>
          </a:xfrm>
          <a:prstGeom prst="rect">
            <a:avLst/>
          </a:prstGeom>
          <a:noFill/>
        </p:spPr>
        <p:txBody>
          <a:bodyPr wrap="square" rtlCol="0">
            <a:spAutoFit/>
          </a:bodyPr>
          <a:lstStyle>
            <a:defPPr>
              <a:defRPr lang="en-US"/>
            </a:defPPr>
            <a:lvl1pPr marR="0" lvl="0" indent="0" algn="r" fontAlgn="auto">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LnTx/>
                <a:uFillTx/>
                <a:latin typeface="Arial" panose="020B0604020202020204"/>
              </a:defRPr>
            </a:lvl1pPr>
          </a:lstStyle>
          <a:p>
            <a:r>
              <a:rPr lang="en-GB" sz="1050"/>
              <a:t>5 years</a:t>
            </a:r>
          </a:p>
        </p:txBody>
      </p:sp>
      <p:cxnSp>
        <p:nvCxnSpPr>
          <p:cNvPr id="50" name="Straight Arrow Connector 49">
            <a:extLst>
              <a:ext uri="{FF2B5EF4-FFF2-40B4-BE49-F238E27FC236}">
                <a16:creationId xmlns:a16="http://schemas.microsoft.com/office/drawing/2014/main" id="{896F7F90-0031-E996-5754-4FAA42216058}"/>
              </a:ext>
              <a:ext uri="{C183D7F6-B498-43B3-948B-1728B52AA6E4}">
                <adec:decorative xmlns:adec="http://schemas.microsoft.com/office/drawing/2017/decorative" val="1"/>
              </a:ext>
            </a:extLst>
          </p:cNvPr>
          <p:cNvCxnSpPr>
            <a:cxnSpLocks/>
            <a:stCxn id="65" idx="6"/>
          </p:cNvCxnSpPr>
          <p:nvPr/>
        </p:nvCxnSpPr>
        <p:spPr>
          <a:xfrm flipV="1">
            <a:off x="1681690" y="2166049"/>
            <a:ext cx="5063233" cy="4549"/>
          </a:xfrm>
          <a:prstGeom prst="straightConnector1">
            <a:avLst/>
          </a:prstGeom>
          <a:ln w="19050">
            <a:solidFill>
              <a:schemeClr val="accent3">
                <a:lumMod val="20000"/>
                <a:lumOff val="8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Right Brace 8">
            <a:extLst>
              <a:ext uri="{FF2B5EF4-FFF2-40B4-BE49-F238E27FC236}">
                <a16:creationId xmlns:a16="http://schemas.microsoft.com/office/drawing/2014/main" id="{26508B37-B347-B367-665E-20D307BD89D1}"/>
              </a:ext>
              <a:ext uri="{C183D7F6-B498-43B3-948B-1728B52AA6E4}">
                <adec:decorative xmlns:adec="http://schemas.microsoft.com/office/drawing/2017/decorative" val="1"/>
              </a:ext>
            </a:extLst>
          </p:cNvPr>
          <p:cNvSpPr/>
          <p:nvPr/>
        </p:nvSpPr>
        <p:spPr>
          <a:xfrm rot="5400000">
            <a:off x="4424960" y="-565455"/>
            <a:ext cx="135086" cy="5797052"/>
          </a:xfrm>
          <a:prstGeom prst="rightBrace">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highlight>
                <a:srgbClr val="FFFF00"/>
              </a:highlight>
            </a:endParaRPr>
          </a:p>
        </p:txBody>
      </p:sp>
      <p:cxnSp>
        <p:nvCxnSpPr>
          <p:cNvPr id="27" name="Straight Connector 26">
            <a:extLst>
              <a:ext uri="{FF2B5EF4-FFF2-40B4-BE49-F238E27FC236}">
                <a16:creationId xmlns:a16="http://schemas.microsoft.com/office/drawing/2014/main" id="{7FAAEBE4-F83C-7093-7ADB-5921F6562308}"/>
              </a:ext>
              <a:ext uri="{C183D7F6-B498-43B3-948B-1728B52AA6E4}">
                <adec:decorative xmlns:adec="http://schemas.microsoft.com/office/drawing/2017/decorative" val="1"/>
              </a:ext>
            </a:extLst>
          </p:cNvPr>
          <p:cNvCxnSpPr>
            <a:cxnSpLocks/>
          </p:cNvCxnSpPr>
          <p:nvPr/>
        </p:nvCxnSpPr>
        <p:spPr>
          <a:xfrm flipV="1">
            <a:off x="6746139" y="1906574"/>
            <a:ext cx="0" cy="216000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Flowchart: Extract 78">
            <a:extLst>
              <a:ext uri="{FF2B5EF4-FFF2-40B4-BE49-F238E27FC236}">
                <a16:creationId xmlns:a16="http://schemas.microsoft.com/office/drawing/2014/main" id="{182E657A-667D-242B-A913-6ADD5F7151C1}"/>
              </a:ext>
              <a:ext uri="{C183D7F6-B498-43B3-948B-1728B52AA6E4}">
                <adec:decorative xmlns:adec="http://schemas.microsoft.com/office/drawing/2017/decorative" val="1"/>
              </a:ext>
            </a:extLst>
          </p:cNvPr>
          <p:cNvSpPr/>
          <p:nvPr/>
        </p:nvSpPr>
        <p:spPr>
          <a:xfrm>
            <a:off x="6655132" y="2447765"/>
            <a:ext cx="185134" cy="209118"/>
          </a:xfrm>
          <a:prstGeom prst="flowChartExtract">
            <a:avLst/>
          </a:prstGeom>
          <a:solidFill>
            <a:srgbClr val="E6596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17" name="Flowchart: Extract 16">
            <a:extLst>
              <a:ext uri="{FF2B5EF4-FFF2-40B4-BE49-F238E27FC236}">
                <a16:creationId xmlns:a16="http://schemas.microsoft.com/office/drawing/2014/main" id="{2FA64BC4-5C13-E950-4955-4F7803608430}"/>
              </a:ext>
              <a:ext uri="{C183D7F6-B498-43B3-948B-1728B52AA6E4}">
                <adec:decorative xmlns:adec="http://schemas.microsoft.com/office/drawing/2017/decorative" val="1"/>
              </a:ext>
            </a:extLst>
          </p:cNvPr>
          <p:cNvSpPr/>
          <p:nvPr/>
        </p:nvSpPr>
        <p:spPr>
          <a:xfrm>
            <a:off x="6653572" y="4027017"/>
            <a:ext cx="185134" cy="209118"/>
          </a:xfrm>
          <a:prstGeom prst="flowChartExtract">
            <a:avLst/>
          </a:prstGeom>
          <a:solidFill>
            <a:srgbClr val="E6596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4525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8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8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4"/>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9" grpId="0"/>
      <p:bldP spid="110" grpId="0" animBg="1"/>
      <p:bldP spid="111" grpId="0" animBg="1"/>
      <p:bldP spid="122" grpId="0"/>
      <p:bldP spid="129" grpId="0"/>
      <p:bldP spid="3" grpId="0"/>
      <p:bldP spid="7" grpId="0" animBg="1"/>
      <p:bldP spid="8" grpId="0" animBg="1"/>
      <p:bldP spid="21" grpId="0"/>
      <p:bldP spid="115" grpId="0"/>
      <p:bldP spid="38" grpId="0" animBg="1"/>
      <p:bldP spid="42" grpId="0" animBg="1"/>
      <p:bldP spid="51" grpId="0"/>
      <p:bldP spid="54" grpId="0"/>
      <p:bldP spid="81" grpId="0" animBg="1"/>
      <p:bldP spid="86" grpId="0" animBg="1"/>
      <p:bldP spid="119" grpId="0" animBg="1"/>
      <p:bldP spid="12" grpId="0" animBg="1"/>
      <p:bldP spid="5" grpId="0"/>
      <p:bldP spid="18" grpId="0"/>
      <p:bldP spid="19" grpId="0" animBg="1"/>
      <p:bldP spid="45" grpId="0" animBg="1"/>
      <p:bldP spid="79"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4C24E0-4078-9429-BF93-9CD85C2D3B11}"/>
              </a:ext>
            </a:extLst>
          </p:cNvPr>
          <p:cNvSpPr>
            <a:spLocks noGrp="1"/>
          </p:cNvSpPr>
          <p:nvPr>
            <p:ph type="title" idx="4294967295"/>
          </p:nvPr>
        </p:nvSpPr>
        <p:spPr>
          <a:xfrm>
            <a:off x="575733" y="2813052"/>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6600" b="0" i="0" u="none" strike="noStrike" kern="1200" cap="none" spc="-267" normalizeH="0" baseline="0" noProof="0">
                <a:ln>
                  <a:noFill/>
                </a:ln>
                <a:solidFill>
                  <a:srgbClr val="FFFFFF"/>
                </a:solidFill>
                <a:effectLst/>
                <a:uLnTx/>
                <a:uFillTx/>
                <a:latin typeface="+mn-lt"/>
                <a:ea typeface="+mn-ea"/>
                <a:cs typeface="+mn-cs"/>
              </a:rPr>
              <a:t>General disclosure proposals</a:t>
            </a:r>
          </a:p>
        </p:txBody>
      </p:sp>
    </p:spTree>
    <p:extLst>
      <p:ext uri="{BB962C8B-B14F-4D97-AF65-F5344CB8AC3E}">
        <p14:creationId xmlns:p14="http://schemas.microsoft.com/office/powerpoint/2010/main" val="4093335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A2A647-D35B-716A-1FE0-0CA9A32B8502}"/>
              </a:ext>
            </a:extLst>
          </p:cNvPr>
          <p:cNvSpPr>
            <a:spLocks noGrp="1"/>
          </p:cNvSpPr>
          <p:nvPr>
            <p:ph type="title"/>
          </p:nvPr>
        </p:nvSpPr>
        <p:spPr>
          <a:xfrm>
            <a:off x="575733" y="260353"/>
            <a:ext cx="7458919" cy="501649"/>
          </a:xfrm>
        </p:spPr>
        <p:txBody>
          <a:bodyPr/>
          <a:lstStyle/>
          <a:p>
            <a:r>
              <a:rPr lang="en-GB" sz="2400"/>
              <a:t>Summary of proposals – General</a:t>
            </a:r>
          </a:p>
        </p:txBody>
      </p:sp>
      <p:graphicFrame>
        <p:nvGraphicFramePr>
          <p:cNvPr id="4" name="Table 3">
            <a:extLst>
              <a:ext uri="{FF2B5EF4-FFF2-40B4-BE49-F238E27FC236}">
                <a16:creationId xmlns:a16="http://schemas.microsoft.com/office/drawing/2014/main" id="{87F7655F-E82B-756D-3F23-4B87185B9AF5}"/>
              </a:ext>
            </a:extLst>
          </p:cNvPr>
          <p:cNvGraphicFramePr>
            <a:graphicFrameLocks noGrp="1"/>
          </p:cNvGraphicFramePr>
          <p:nvPr>
            <p:extLst>
              <p:ext uri="{D42A27DB-BD31-4B8C-83A1-F6EECF244321}">
                <p14:modId xmlns:p14="http://schemas.microsoft.com/office/powerpoint/2010/main" val="2232621343"/>
              </p:ext>
            </p:extLst>
          </p:nvPr>
        </p:nvGraphicFramePr>
        <p:xfrm>
          <a:off x="196495" y="1109884"/>
          <a:ext cx="11799009" cy="1280160"/>
        </p:xfrm>
        <a:graphic>
          <a:graphicData uri="http://schemas.openxmlformats.org/drawingml/2006/table">
            <a:tbl>
              <a:tblPr firstRow="1" bandRow="1">
                <a:tableStyleId>{5C22544A-7EE6-4342-B048-85BDC9FD1C3A}</a:tableStyleId>
              </a:tblPr>
              <a:tblGrid>
                <a:gridCol w="3027371">
                  <a:extLst>
                    <a:ext uri="{9D8B030D-6E8A-4147-A177-3AD203B41FA5}">
                      <a16:colId xmlns:a16="http://schemas.microsoft.com/office/drawing/2014/main" val="2284869377"/>
                    </a:ext>
                  </a:extLst>
                </a:gridCol>
                <a:gridCol w="5183664">
                  <a:extLst>
                    <a:ext uri="{9D8B030D-6E8A-4147-A177-3AD203B41FA5}">
                      <a16:colId xmlns:a16="http://schemas.microsoft.com/office/drawing/2014/main" val="115378395"/>
                    </a:ext>
                  </a:extLst>
                </a:gridCol>
                <a:gridCol w="3587974">
                  <a:extLst>
                    <a:ext uri="{9D8B030D-6E8A-4147-A177-3AD203B41FA5}">
                      <a16:colId xmlns:a16="http://schemas.microsoft.com/office/drawing/2014/main" val="2085879590"/>
                    </a:ext>
                  </a:extLst>
                </a:gridCol>
              </a:tblGrid>
              <a:tr h="370840">
                <a:tc>
                  <a:txBody>
                    <a:bodyPr/>
                    <a:lstStyle/>
                    <a:p>
                      <a:endParaRPr lang="en-GB" sz="1800"/>
                    </a:p>
                  </a:txBody>
                  <a:tcPr>
                    <a:solidFill>
                      <a:schemeClr val="bg1">
                        <a:lumMod val="10000"/>
                        <a:lumOff val="90000"/>
                      </a:schemeClr>
                    </a:solidFill>
                  </a:tcPr>
                </a:tc>
                <a:tc>
                  <a:txBody>
                    <a:bodyPr/>
                    <a:lstStyle/>
                    <a:p>
                      <a:r>
                        <a:rPr lang="en-GB" sz="1800"/>
                        <a:t>Trigger date for commencement of time period</a:t>
                      </a:r>
                    </a:p>
                  </a:txBody>
                  <a:tcPr>
                    <a:solidFill>
                      <a:schemeClr val="bg1">
                        <a:lumMod val="10000"/>
                        <a:lumOff val="90000"/>
                      </a:schemeClr>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800">
                          <a:effectLst/>
                        </a:rPr>
                        <a:t>Time period after which information may be disclosed</a:t>
                      </a:r>
                      <a:endParaRPr lang="en-GB" sz="1800">
                        <a:effectLst/>
                        <a:latin typeface="+mn-lt"/>
                        <a:ea typeface="Calibri"/>
                        <a:cs typeface="Arial"/>
                      </a:endParaRPr>
                    </a:p>
                  </a:txBody>
                  <a:tcPr>
                    <a:solidFill>
                      <a:schemeClr val="bg1">
                        <a:lumMod val="10000"/>
                        <a:lumOff val="90000"/>
                      </a:schemeClr>
                    </a:solidFill>
                  </a:tcPr>
                </a:tc>
                <a:extLst>
                  <a:ext uri="{0D108BD9-81ED-4DB2-BD59-A6C34878D82A}">
                    <a16:rowId xmlns:a16="http://schemas.microsoft.com/office/drawing/2014/main" val="3154000328"/>
                  </a:ext>
                </a:extLst>
              </a:tr>
              <a:tr h="370840">
                <a:tc>
                  <a:txBody>
                    <a:bodyPr/>
                    <a:lstStyle/>
                    <a:p>
                      <a:r>
                        <a:rPr lang="en-GB" sz="1800">
                          <a:solidFill>
                            <a:srgbClr val="002060"/>
                          </a:solidFill>
                        </a:rPr>
                        <a:t>Any licence information and samples</a:t>
                      </a:r>
                    </a:p>
                  </a:txBody>
                  <a:tcPr>
                    <a:solidFill>
                      <a:schemeClr val="bg1">
                        <a:lumMod val="10000"/>
                        <a:lumOff val="90000"/>
                      </a:schemeClr>
                    </a:solidFill>
                  </a:tcPr>
                </a:tc>
                <a:tc>
                  <a:txBody>
                    <a:bodyPr/>
                    <a:lstStyle/>
                    <a:p>
                      <a:r>
                        <a:rPr lang="en-GB" sz="1400"/>
                        <a:t>Upon CS licence surrender, expiry, termination, or revocation</a:t>
                      </a:r>
                    </a:p>
                  </a:txBody>
                  <a:tcPr>
                    <a:solidFill>
                      <a:schemeClr val="bg1">
                        <a:lumMod val="10000"/>
                        <a:lumOff val="90000"/>
                      </a:schemeClr>
                    </a:solidFill>
                  </a:tcPr>
                </a:tc>
                <a:tc>
                  <a:txBody>
                    <a:bodyPr/>
                    <a:lstStyle/>
                    <a:p>
                      <a:r>
                        <a:rPr lang="en-GB" sz="1400"/>
                        <a:t>Immediately</a:t>
                      </a:r>
                    </a:p>
                  </a:txBody>
                  <a:tcPr>
                    <a:solidFill>
                      <a:schemeClr val="bg1">
                        <a:lumMod val="10000"/>
                        <a:lumOff val="90000"/>
                      </a:schemeClr>
                    </a:solidFill>
                  </a:tcPr>
                </a:tc>
                <a:extLst>
                  <a:ext uri="{0D108BD9-81ED-4DB2-BD59-A6C34878D82A}">
                    <a16:rowId xmlns:a16="http://schemas.microsoft.com/office/drawing/2014/main" val="2872289351"/>
                  </a:ext>
                </a:extLst>
              </a:tr>
            </a:tbl>
          </a:graphicData>
        </a:graphic>
      </p:graphicFrame>
      <p:sp>
        <p:nvSpPr>
          <p:cNvPr id="2" name="Text Placeholder 1">
            <a:extLst>
              <a:ext uri="{FF2B5EF4-FFF2-40B4-BE49-F238E27FC236}">
                <a16:creationId xmlns:a16="http://schemas.microsoft.com/office/drawing/2014/main" id="{A086C7E1-1ADC-305A-DC55-C77493627E47}"/>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022340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4C24E0-4078-9429-BF93-9CD85C2D3B11}"/>
              </a:ext>
            </a:extLst>
          </p:cNvPr>
          <p:cNvSpPr>
            <a:spLocks noGrp="1"/>
          </p:cNvSpPr>
          <p:nvPr>
            <p:ph type="title" idx="4294967295"/>
          </p:nvPr>
        </p:nvSpPr>
        <p:spPr>
          <a:xfrm>
            <a:off x="575733" y="2813052"/>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6600" b="0" i="0" u="none" strike="noStrike" kern="1200" cap="none" spc="-267" normalizeH="0" baseline="0" noProof="0">
                <a:ln>
                  <a:noFill/>
                </a:ln>
                <a:solidFill>
                  <a:srgbClr val="FFFFFF"/>
                </a:solidFill>
                <a:effectLst/>
                <a:uLnTx/>
                <a:uFillTx/>
                <a:latin typeface="+mn-lt"/>
                <a:ea typeface="+mn-ea"/>
                <a:cs typeface="+mn-cs"/>
              </a:rPr>
              <a:t>Next steps</a:t>
            </a:r>
          </a:p>
        </p:txBody>
      </p:sp>
    </p:spTree>
    <p:extLst>
      <p:ext uri="{BB962C8B-B14F-4D97-AF65-F5344CB8AC3E}">
        <p14:creationId xmlns:p14="http://schemas.microsoft.com/office/powerpoint/2010/main" val="1425186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69038B-6500-DC54-0044-60E8265F0CC5}"/>
              </a:ext>
            </a:extLst>
          </p:cNvPr>
          <p:cNvSpPr>
            <a:spLocks noGrp="1"/>
          </p:cNvSpPr>
          <p:nvPr>
            <p:ph type="title"/>
          </p:nvPr>
        </p:nvSpPr>
        <p:spPr/>
        <p:txBody>
          <a:bodyPr/>
          <a:lstStyle/>
          <a:p>
            <a:r>
              <a:rPr lang="en-GB"/>
              <a:t>Next steps  </a:t>
            </a:r>
          </a:p>
        </p:txBody>
      </p:sp>
      <p:pic>
        <p:nvPicPr>
          <p:cNvPr id="9" name="Graphic 8">
            <a:extLst>
              <a:ext uri="{FF2B5EF4-FFF2-40B4-BE49-F238E27FC236}">
                <a16:creationId xmlns:a16="http://schemas.microsoft.com/office/drawing/2014/main" id="{1DFC5BDD-9E33-4F6A-D334-F4C1B92B870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7437" y="1414636"/>
            <a:ext cx="1014896" cy="1078480"/>
          </a:xfrm>
          <a:prstGeom prst="rect">
            <a:avLst/>
          </a:prstGeom>
        </p:spPr>
      </p:pic>
      <p:sp>
        <p:nvSpPr>
          <p:cNvPr id="10" name="TextBox 9">
            <a:extLst>
              <a:ext uri="{FF2B5EF4-FFF2-40B4-BE49-F238E27FC236}">
                <a16:creationId xmlns:a16="http://schemas.microsoft.com/office/drawing/2014/main" id="{D119EC10-5F2F-CC51-6A91-CF2BF5D8BC27}"/>
              </a:ext>
            </a:extLst>
          </p:cNvPr>
          <p:cNvSpPr txBox="1"/>
          <p:nvPr/>
        </p:nvSpPr>
        <p:spPr>
          <a:xfrm>
            <a:off x="600682" y="2493116"/>
            <a:ext cx="2056240" cy="707886"/>
          </a:xfrm>
          <a:prstGeom prst="rect">
            <a:avLst/>
          </a:prstGeom>
          <a:noFill/>
        </p:spPr>
        <p:txBody>
          <a:bodyPr wrap="square" rtlCol="0">
            <a:spAutoFit/>
          </a:bodyPr>
          <a:lstStyle/>
          <a:p>
            <a:pPr algn="ctr"/>
            <a:r>
              <a:rPr lang="en-GB" sz="2000"/>
              <a:t>Consultation closes </a:t>
            </a:r>
            <a:r>
              <a:rPr lang="en-GB" sz="1800"/>
              <a:t>12</a:t>
            </a:r>
            <a:r>
              <a:rPr lang="en-GB" sz="1800" baseline="30000"/>
              <a:t>th</a:t>
            </a:r>
            <a:r>
              <a:rPr lang="en-GB" sz="2000"/>
              <a:t> April</a:t>
            </a:r>
          </a:p>
        </p:txBody>
      </p:sp>
      <p:sp>
        <p:nvSpPr>
          <p:cNvPr id="11" name="Arrow: Right 10">
            <a:extLst>
              <a:ext uri="{FF2B5EF4-FFF2-40B4-BE49-F238E27FC236}">
                <a16:creationId xmlns:a16="http://schemas.microsoft.com/office/drawing/2014/main" id="{802E9653-4186-7773-FE6D-2778C7E40268}"/>
              </a:ext>
              <a:ext uri="{C183D7F6-B498-43B3-948B-1728B52AA6E4}">
                <adec:decorative xmlns:adec="http://schemas.microsoft.com/office/drawing/2017/decorative" val="1"/>
              </a:ext>
            </a:extLst>
          </p:cNvPr>
          <p:cNvSpPr/>
          <p:nvPr/>
        </p:nvSpPr>
        <p:spPr>
          <a:xfrm>
            <a:off x="2635717" y="1756419"/>
            <a:ext cx="673036" cy="5616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3" name="TextBox 12">
            <a:extLst>
              <a:ext uri="{FF2B5EF4-FFF2-40B4-BE49-F238E27FC236}">
                <a16:creationId xmlns:a16="http://schemas.microsoft.com/office/drawing/2014/main" id="{D75046C1-A173-9FEE-1085-1128A67F63D4}"/>
              </a:ext>
            </a:extLst>
          </p:cNvPr>
          <p:cNvSpPr txBox="1"/>
          <p:nvPr/>
        </p:nvSpPr>
        <p:spPr>
          <a:xfrm>
            <a:off x="3467100" y="1414636"/>
            <a:ext cx="3810000" cy="1877437"/>
          </a:xfrm>
          <a:prstGeom prst="rect">
            <a:avLst/>
          </a:prstGeom>
          <a:noFill/>
        </p:spPr>
        <p:txBody>
          <a:bodyPr wrap="square">
            <a:spAutoFit/>
          </a:bodyPr>
          <a:lstStyle/>
          <a:p>
            <a:pPr marL="285750" indent="-285750">
              <a:buFont typeface="Arial" panose="020B0604020202020204" pitchFamily="34" charset="0"/>
              <a:buChar char="•"/>
            </a:pPr>
            <a:r>
              <a:rPr lang="en-GB" sz="1800">
                <a:latin typeface="Arial" panose="020B0604020202020204" pitchFamily="34" charset="0"/>
                <a:cs typeface="Arial" panose="020B0604020202020204" pitchFamily="34" charset="0"/>
              </a:rPr>
              <a:t>The NSTA will consider the responses and propose a final policy to DESNZ</a:t>
            </a:r>
          </a:p>
          <a:p>
            <a:pPr marL="285750" indent="-285750">
              <a:buFont typeface="Arial" panose="020B0604020202020204" pitchFamily="34" charset="0"/>
              <a:buChar char="•"/>
            </a:pPr>
            <a:endParaRPr lang="en-GB" sz="8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a:latin typeface="Arial" panose="020B0604020202020204" pitchFamily="34" charset="0"/>
                <a:cs typeface="Arial" panose="020B0604020202020204" pitchFamily="34" charset="0"/>
              </a:rPr>
              <a:t>The proposals will be subject to government and parliamentary approval</a:t>
            </a:r>
          </a:p>
        </p:txBody>
      </p:sp>
      <p:sp>
        <p:nvSpPr>
          <p:cNvPr id="14" name="Arrow: Right 13">
            <a:extLst>
              <a:ext uri="{FF2B5EF4-FFF2-40B4-BE49-F238E27FC236}">
                <a16:creationId xmlns:a16="http://schemas.microsoft.com/office/drawing/2014/main" id="{1EEEDD8B-BBCE-3051-50C2-7506D8C80DBA}"/>
              </a:ext>
              <a:ext uri="{C183D7F6-B498-43B3-948B-1728B52AA6E4}">
                <adec:decorative xmlns:adec="http://schemas.microsoft.com/office/drawing/2017/decorative" val="1"/>
              </a:ext>
            </a:extLst>
          </p:cNvPr>
          <p:cNvSpPr/>
          <p:nvPr/>
        </p:nvSpPr>
        <p:spPr>
          <a:xfrm>
            <a:off x="7505175" y="1751290"/>
            <a:ext cx="673036" cy="5616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pic>
        <p:nvPicPr>
          <p:cNvPr id="17" name="Graphic 16">
            <a:extLst>
              <a:ext uri="{FF2B5EF4-FFF2-40B4-BE49-F238E27FC236}">
                <a16:creationId xmlns:a16="http://schemas.microsoft.com/office/drawing/2014/main" id="{51623CB7-3EAD-2BD4-E9DB-4FE078B911A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3176" y="1319597"/>
            <a:ext cx="1165013" cy="1112056"/>
          </a:xfrm>
          <a:prstGeom prst="rect">
            <a:avLst/>
          </a:prstGeom>
        </p:spPr>
      </p:pic>
      <p:sp>
        <p:nvSpPr>
          <p:cNvPr id="19" name="TextBox 18">
            <a:extLst>
              <a:ext uri="{FF2B5EF4-FFF2-40B4-BE49-F238E27FC236}">
                <a16:creationId xmlns:a16="http://schemas.microsoft.com/office/drawing/2014/main" id="{9A1D2B31-97E4-7DFC-8C52-EBCDA9433ECB}"/>
              </a:ext>
            </a:extLst>
          </p:cNvPr>
          <p:cNvSpPr txBox="1"/>
          <p:nvPr/>
        </p:nvSpPr>
        <p:spPr>
          <a:xfrm>
            <a:off x="8235665" y="2426290"/>
            <a:ext cx="3080035" cy="923330"/>
          </a:xfrm>
          <a:prstGeom prst="rect">
            <a:avLst/>
          </a:prstGeom>
          <a:noFill/>
        </p:spPr>
        <p:txBody>
          <a:bodyPr wrap="square">
            <a:spAutoFit/>
          </a:bodyPr>
          <a:lstStyle/>
          <a:p>
            <a:pPr algn="ctr"/>
            <a:r>
              <a:rPr lang="en-GB" sz="1800"/>
              <a:t>NSTA to issue consultation response before regulations are laid in parliament</a:t>
            </a:r>
          </a:p>
        </p:txBody>
      </p:sp>
      <p:sp>
        <p:nvSpPr>
          <p:cNvPr id="5" name="TextBox 4">
            <a:extLst>
              <a:ext uri="{FF2B5EF4-FFF2-40B4-BE49-F238E27FC236}">
                <a16:creationId xmlns:a16="http://schemas.microsoft.com/office/drawing/2014/main" id="{6176BA75-DA0B-5993-F54A-9C43334085D5}"/>
              </a:ext>
            </a:extLst>
          </p:cNvPr>
          <p:cNvSpPr txBox="1"/>
          <p:nvPr/>
        </p:nvSpPr>
        <p:spPr>
          <a:xfrm>
            <a:off x="1289956" y="4298846"/>
            <a:ext cx="9854293" cy="1754326"/>
          </a:xfrm>
          <a:prstGeom prst="rect">
            <a:avLst/>
          </a:prstGeom>
          <a:noFill/>
        </p:spPr>
        <p:txBody>
          <a:bodyPr wrap="square">
            <a:spAutoFit/>
          </a:bodyPr>
          <a:lstStyle/>
          <a:p>
            <a:r>
              <a:rPr lang="en-GB" sz="1800"/>
              <a:t>Any questions or points raised by attendees in this meeting will not be seen as a formal response to the consultation.</a:t>
            </a:r>
          </a:p>
          <a:p>
            <a:endParaRPr lang="en-GB" sz="1800"/>
          </a:p>
          <a:p>
            <a:r>
              <a:rPr lang="en-GB" sz="1800"/>
              <a:t>Please send your formal response to the consultation to </a:t>
            </a:r>
            <a:r>
              <a:rPr lang="en-GB" sz="1800">
                <a:hlinkClick r:id="rId6"/>
              </a:rPr>
              <a:t>informationandsamples.consultation@nstauthority.co.uk</a:t>
            </a:r>
            <a:r>
              <a:rPr lang="en-GB" sz="1800"/>
              <a:t> </a:t>
            </a:r>
            <a:br>
              <a:rPr lang="en-GB" sz="1800"/>
            </a:br>
            <a:r>
              <a:rPr lang="en-GB" sz="1800"/>
              <a:t>by 12</a:t>
            </a:r>
            <a:r>
              <a:rPr lang="en-GB" sz="1800" baseline="30000"/>
              <a:t>th</a:t>
            </a:r>
            <a:r>
              <a:rPr lang="en-GB" sz="1800"/>
              <a:t> April 2024 </a:t>
            </a:r>
          </a:p>
        </p:txBody>
      </p:sp>
      <p:sp>
        <p:nvSpPr>
          <p:cNvPr id="4" name="Text Placeholder 3">
            <a:extLst>
              <a:ext uri="{FF2B5EF4-FFF2-40B4-BE49-F238E27FC236}">
                <a16:creationId xmlns:a16="http://schemas.microsoft.com/office/drawing/2014/main" id="{B5A6FEB8-8D68-1887-B3BA-D4FF401F0433}"/>
              </a:ext>
            </a:extLst>
          </p:cNvPr>
          <p:cNvSpPr>
            <a:spLocks noGrp="1"/>
          </p:cNvSpPr>
          <p:nvPr>
            <p:ph type="body" sz="quarter" idx="10"/>
          </p:nvPr>
        </p:nvSpPr>
        <p:spPr/>
        <p:txBody>
          <a:bodyPr/>
          <a:lstStyle/>
          <a:p>
            <a:endParaRPr lang="en-GB" sz="1400"/>
          </a:p>
        </p:txBody>
      </p:sp>
    </p:spTree>
    <p:extLst>
      <p:ext uri="{BB962C8B-B14F-4D97-AF65-F5344CB8AC3E}">
        <p14:creationId xmlns:p14="http://schemas.microsoft.com/office/powerpoint/2010/main" val="3070663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92D85A-2C1F-9AD4-3B52-ED7AFD733258}"/>
              </a:ext>
            </a:extLst>
          </p:cNvPr>
          <p:cNvSpPr>
            <a:spLocks noGrp="1"/>
          </p:cNvSpPr>
          <p:nvPr>
            <p:ph type="title"/>
          </p:nvPr>
        </p:nvSpPr>
        <p:spPr/>
        <p:txBody>
          <a:bodyPr/>
          <a:lstStyle/>
          <a:p>
            <a:r>
              <a:rPr lang="en-GB"/>
              <a:t>NSTA Speakers</a:t>
            </a:r>
          </a:p>
        </p:txBody>
      </p:sp>
      <p:sp>
        <p:nvSpPr>
          <p:cNvPr id="24" name="TextBox 23">
            <a:extLst>
              <a:ext uri="{FF2B5EF4-FFF2-40B4-BE49-F238E27FC236}">
                <a16:creationId xmlns:a16="http://schemas.microsoft.com/office/drawing/2014/main" id="{61B2D20D-A1AD-64AE-871D-938F39036F43}"/>
              </a:ext>
            </a:extLst>
          </p:cNvPr>
          <p:cNvSpPr txBox="1"/>
          <p:nvPr/>
        </p:nvSpPr>
        <p:spPr>
          <a:xfrm>
            <a:off x="334135" y="963386"/>
            <a:ext cx="1423788" cy="400110"/>
          </a:xfrm>
          <a:prstGeom prst="rect">
            <a:avLst/>
          </a:prstGeom>
          <a:noFill/>
        </p:spPr>
        <p:txBody>
          <a:bodyPr wrap="none" rtlCol="0">
            <a:spAutoFit/>
          </a:bodyPr>
          <a:lstStyle/>
          <a:p>
            <a:r>
              <a:rPr lang="en-GB" sz="2000">
                <a:solidFill>
                  <a:schemeClr val="bg2"/>
                </a:solidFill>
              </a:rPr>
              <a:t>Presenters</a:t>
            </a:r>
          </a:p>
        </p:txBody>
      </p:sp>
      <p:sp>
        <p:nvSpPr>
          <p:cNvPr id="11" name="TextBox 10">
            <a:extLst>
              <a:ext uri="{FF2B5EF4-FFF2-40B4-BE49-F238E27FC236}">
                <a16:creationId xmlns:a16="http://schemas.microsoft.com/office/drawing/2014/main" id="{B4A137FC-15A6-246B-947B-BCDF3D12E1CB}"/>
              </a:ext>
            </a:extLst>
          </p:cNvPr>
          <p:cNvSpPr txBox="1"/>
          <p:nvPr/>
        </p:nvSpPr>
        <p:spPr>
          <a:xfrm>
            <a:off x="3330274" y="2830877"/>
            <a:ext cx="1824159" cy="646331"/>
          </a:xfrm>
          <a:prstGeom prst="rect">
            <a:avLst/>
          </a:prstGeom>
          <a:noFill/>
        </p:spPr>
        <p:txBody>
          <a:bodyPr wrap="square" rtlCol="0">
            <a:spAutoFit/>
          </a:bodyPr>
          <a:lstStyle/>
          <a:p>
            <a:pPr algn="ctr"/>
            <a:r>
              <a:rPr lang="en-GB" sz="1200"/>
              <a:t>Ian Hill</a:t>
            </a:r>
          </a:p>
          <a:p>
            <a:pPr algn="ctr"/>
            <a:r>
              <a:rPr lang="en-GB" sz="1200"/>
              <a:t>Head of Strategy Projects</a:t>
            </a:r>
          </a:p>
        </p:txBody>
      </p:sp>
      <p:sp>
        <p:nvSpPr>
          <p:cNvPr id="5" name="TextBox 4">
            <a:extLst>
              <a:ext uri="{FF2B5EF4-FFF2-40B4-BE49-F238E27FC236}">
                <a16:creationId xmlns:a16="http://schemas.microsoft.com/office/drawing/2014/main" id="{2752A789-2F6D-DC9A-25EF-7A6F0C37A46A}"/>
              </a:ext>
            </a:extLst>
          </p:cNvPr>
          <p:cNvSpPr txBox="1"/>
          <p:nvPr/>
        </p:nvSpPr>
        <p:spPr>
          <a:xfrm>
            <a:off x="6255182" y="2830877"/>
            <a:ext cx="1824159" cy="646331"/>
          </a:xfrm>
          <a:prstGeom prst="rect">
            <a:avLst/>
          </a:prstGeom>
          <a:noFill/>
        </p:spPr>
        <p:txBody>
          <a:bodyPr wrap="square" rtlCol="0">
            <a:spAutoFit/>
          </a:bodyPr>
          <a:lstStyle/>
          <a:p>
            <a:pPr algn="ctr"/>
            <a:r>
              <a:rPr lang="en-GB" sz="1200"/>
              <a:t>Eva Zimmer</a:t>
            </a:r>
          </a:p>
          <a:p>
            <a:pPr algn="ctr"/>
            <a:r>
              <a:rPr lang="en-GB" sz="1200"/>
              <a:t>Energy Transition Technical Data Manager</a:t>
            </a:r>
          </a:p>
        </p:txBody>
      </p:sp>
      <p:sp>
        <p:nvSpPr>
          <p:cNvPr id="28" name="TextBox 27">
            <a:extLst>
              <a:ext uri="{FF2B5EF4-FFF2-40B4-BE49-F238E27FC236}">
                <a16:creationId xmlns:a16="http://schemas.microsoft.com/office/drawing/2014/main" id="{D3E1AF17-141D-DACB-BCF6-08FF37BAEA92}"/>
              </a:ext>
            </a:extLst>
          </p:cNvPr>
          <p:cNvSpPr txBox="1"/>
          <p:nvPr/>
        </p:nvSpPr>
        <p:spPr>
          <a:xfrm>
            <a:off x="412296" y="3656145"/>
            <a:ext cx="2379177" cy="400110"/>
          </a:xfrm>
          <a:prstGeom prst="rect">
            <a:avLst/>
          </a:prstGeom>
          <a:noFill/>
        </p:spPr>
        <p:txBody>
          <a:bodyPr wrap="none" rtlCol="0">
            <a:spAutoFit/>
          </a:bodyPr>
          <a:lstStyle/>
          <a:p>
            <a:r>
              <a:rPr lang="en-GB" sz="2000">
                <a:solidFill>
                  <a:schemeClr val="bg2"/>
                </a:solidFill>
              </a:rPr>
              <a:t>Providing comment</a:t>
            </a:r>
          </a:p>
        </p:txBody>
      </p:sp>
      <p:sp>
        <p:nvSpPr>
          <p:cNvPr id="7" name="TextBox 6">
            <a:extLst>
              <a:ext uri="{FF2B5EF4-FFF2-40B4-BE49-F238E27FC236}">
                <a16:creationId xmlns:a16="http://schemas.microsoft.com/office/drawing/2014/main" id="{00EA40C3-CCE9-369A-E5EC-3975F9E97782}"/>
              </a:ext>
            </a:extLst>
          </p:cNvPr>
          <p:cNvSpPr txBox="1"/>
          <p:nvPr/>
        </p:nvSpPr>
        <p:spPr>
          <a:xfrm>
            <a:off x="3330274" y="5503212"/>
            <a:ext cx="1824159" cy="646331"/>
          </a:xfrm>
          <a:prstGeom prst="rect">
            <a:avLst/>
          </a:prstGeom>
          <a:noFill/>
        </p:spPr>
        <p:txBody>
          <a:bodyPr wrap="square" rtlCol="0">
            <a:spAutoFit/>
          </a:bodyPr>
          <a:lstStyle/>
          <a:p>
            <a:pPr algn="ctr"/>
            <a:r>
              <a:rPr lang="en-GB" sz="1200"/>
              <a:t>David Lecore</a:t>
            </a:r>
          </a:p>
          <a:p>
            <a:pPr algn="ctr"/>
            <a:r>
              <a:rPr lang="en-GB" sz="1200"/>
              <a:t>Head of Data Services and Compliance</a:t>
            </a:r>
          </a:p>
        </p:txBody>
      </p:sp>
      <p:sp>
        <p:nvSpPr>
          <p:cNvPr id="9" name="TextBox 8">
            <a:extLst>
              <a:ext uri="{FF2B5EF4-FFF2-40B4-BE49-F238E27FC236}">
                <a16:creationId xmlns:a16="http://schemas.microsoft.com/office/drawing/2014/main" id="{882B0C2C-150A-5959-E77D-7F7B3D554736}"/>
              </a:ext>
            </a:extLst>
          </p:cNvPr>
          <p:cNvSpPr txBox="1"/>
          <p:nvPr/>
        </p:nvSpPr>
        <p:spPr>
          <a:xfrm>
            <a:off x="6255182" y="5503212"/>
            <a:ext cx="1824159" cy="461665"/>
          </a:xfrm>
          <a:prstGeom prst="rect">
            <a:avLst/>
          </a:prstGeom>
          <a:noFill/>
        </p:spPr>
        <p:txBody>
          <a:bodyPr wrap="square" rtlCol="0">
            <a:spAutoFit/>
          </a:bodyPr>
          <a:lstStyle/>
          <a:p>
            <a:pPr algn="ctr"/>
            <a:r>
              <a:rPr lang="en-GB" sz="1200"/>
              <a:t>Phil Harrison</a:t>
            </a:r>
          </a:p>
          <a:p>
            <a:pPr algn="ctr"/>
            <a:r>
              <a:rPr lang="en-GB" sz="1200"/>
              <a:t>Head of Technical Data</a:t>
            </a:r>
          </a:p>
        </p:txBody>
      </p:sp>
      <p:pic>
        <p:nvPicPr>
          <p:cNvPr id="20" name="Picture 19">
            <a:extLst>
              <a:ext uri="{FF2B5EF4-FFF2-40B4-BE49-F238E27FC236}">
                <a16:creationId xmlns:a16="http://schemas.microsoft.com/office/drawing/2014/main" id="{73C4EBFA-75CA-2B34-DA72-7155D301C81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417086" y="3836868"/>
            <a:ext cx="1650535" cy="1650535"/>
          </a:xfrm>
          <a:prstGeom prst="rect">
            <a:avLst/>
          </a:prstGeom>
        </p:spPr>
      </p:pic>
      <p:cxnSp>
        <p:nvCxnSpPr>
          <p:cNvPr id="27" name="Straight Connector 26">
            <a:extLst>
              <a:ext uri="{FF2B5EF4-FFF2-40B4-BE49-F238E27FC236}">
                <a16:creationId xmlns:a16="http://schemas.microsoft.com/office/drawing/2014/main" id="{462FBA29-61BB-0365-6E2A-63D4EDA39D77}"/>
              </a:ext>
              <a:ext uri="{C183D7F6-B498-43B3-948B-1728B52AA6E4}">
                <adec:decorative xmlns:adec="http://schemas.microsoft.com/office/drawing/2017/decorative" val="1"/>
              </a:ext>
            </a:extLst>
          </p:cNvPr>
          <p:cNvCxnSpPr/>
          <p:nvPr/>
        </p:nvCxnSpPr>
        <p:spPr>
          <a:xfrm>
            <a:off x="412296" y="963386"/>
            <a:ext cx="1144556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2420D37-1E07-D1DB-C6E5-7F9A2B3B1149}"/>
              </a:ext>
              <a:ext uri="{C183D7F6-B498-43B3-948B-1728B52AA6E4}">
                <adec:decorative xmlns:adec="http://schemas.microsoft.com/office/drawing/2017/decorative" val="1"/>
              </a:ext>
            </a:extLst>
          </p:cNvPr>
          <p:cNvCxnSpPr/>
          <p:nvPr/>
        </p:nvCxnSpPr>
        <p:spPr>
          <a:xfrm>
            <a:off x="490457" y="3656145"/>
            <a:ext cx="1144556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F56F296-0CEF-DB73-FCA2-C9F691845BF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546"/>
          <a:stretch/>
        </p:blipFill>
        <p:spPr>
          <a:xfrm>
            <a:off x="6341994" y="3836869"/>
            <a:ext cx="1650535" cy="1650534"/>
          </a:xfrm>
          <a:prstGeom prst="rect">
            <a:avLst/>
          </a:prstGeom>
        </p:spPr>
      </p:pic>
      <p:pic>
        <p:nvPicPr>
          <p:cNvPr id="17" name="Picture 16">
            <a:extLst>
              <a:ext uri="{FF2B5EF4-FFF2-40B4-BE49-F238E27FC236}">
                <a16:creationId xmlns:a16="http://schemas.microsoft.com/office/drawing/2014/main" id="{10A0FD65-72FE-0C92-A86D-1994C1787F7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545" y="1122449"/>
            <a:ext cx="1801616" cy="1703209"/>
          </a:xfrm>
          <a:prstGeom prst="rect">
            <a:avLst/>
          </a:prstGeom>
        </p:spPr>
      </p:pic>
      <p:pic>
        <p:nvPicPr>
          <p:cNvPr id="19" name="Picture 18">
            <a:extLst>
              <a:ext uri="{FF2B5EF4-FFF2-40B4-BE49-F238E27FC236}">
                <a16:creationId xmlns:a16="http://schemas.microsoft.com/office/drawing/2014/main" id="{5774022E-B04A-4225-79DB-398E5A4D9AE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7485" y="1157529"/>
            <a:ext cx="1479553" cy="1668129"/>
          </a:xfrm>
          <a:prstGeom prst="rect">
            <a:avLst/>
          </a:prstGeom>
        </p:spPr>
      </p:pic>
      <p:sp>
        <p:nvSpPr>
          <p:cNvPr id="2" name="Text Placeholder 1">
            <a:extLst>
              <a:ext uri="{FF2B5EF4-FFF2-40B4-BE49-F238E27FC236}">
                <a16:creationId xmlns:a16="http://schemas.microsoft.com/office/drawing/2014/main" id="{825A9245-D292-0183-FA3A-369DF863908C}"/>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6260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9B2D8A-4157-ECB3-F86A-8A86FFF0EB6C}"/>
              </a:ext>
              <a:ext uri="{C183D7F6-B498-43B3-948B-1728B52AA6E4}">
                <adec:decorative xmlns:adec="http://schemas.microsoft.com/office/drawing/2017/decorative" val="1"/>
              </a:ext>
            </a:extLst>
          </p:cNvPr>
          <p:cNvSpPr txBox="1"/>
          <p:nvPr/>
        </p:nvSpPr>
        <p:spPr>
          <a:xfrm>
            <a:off x="942421" y="3789167"/>
            <a:ext cx="10723314" cy="830997"/>
          </a:xfrm>
          <a:prstGeom prst="rect">
            <a:avLst/>
          </a:prstGeom>
          <a:noFill/>
        </p:spPr>
        <p:txBody>
          <a:bodyPr wrap="square">
            <a:spAutoFit/>
          </a:bodyPr>
          <a:lstStyle/>
          <a:p>
            <a:endParaRPr lang="en-GB"/>
          </a:p>
          <a:p>
            <a:endParaRPr lang="en-GB"/>
          </a:p>
        </p:txBody>
      </p:sp>
    </p:spTree>
    <p:extLst>
      <p:ext uri="{BB962C8B-B14F-4D97-AF65-F5344CB8AC3E}">
        <p14:creationId xmlns:p14="http://schemas.microsoft.com/office/powerpoint/2010/main" val="363263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E70C9B-8E03-8E7E-A213-72ADE6807009}"/>
              </a:ext>
            </a:extLst>
          </p:cNvPr>
          <p:cNvSpPr>
            <a:spLocks noGrp="1"/>
          </p:cNvSpPr>
          <p:nvPr>
            <p:ph type="title"/>
          </p:nvPr>
        </p:nvSpPr>
        <p:spPr/>
        <p:txBody>
          <a:bodyPr/>
          <a:lstStyle/>
          <a:p>
            <a:r>
              <a:rPr lang="en-GB"/>
              <a:t>Housekeeping</a:t>
            </a:r>
          </a:p>
        </p:txBody>
      </p:sp>
      <p:sp>
        <p:nvSpPr>
          <p:cNvPr id="5" name="TextBox 4">
            <a:extLst>
              <a:ext uri="{FF2B5EF4-FFF2-40B4-BE49-F238E27FC236}">
                <a16:creationId xmlns:a16="http://schemas.microsoft.com/office/drawing/2014/main" id="{8DC46FED-C83A-045B-326C-AE6C6ABB367F}"/>
              </a:ext>
            </a:extLst>
          </p:cNvPr>
          <p:cNvSpPr txBox="1"/>
          <p:nvPr/>
        </p:nvSpPr>
        <p:spPr>
          <a:xfrm>
            <a:off x="575733" y="1179925"/>
            <a:ext cx="10248535" cy="4524315"/>
          </a:xfrm>
          <a:prstGeom prst="rect">
            <a:avLst/>
          </a:prstGeom>
          <a:noFill/>
        </p:spPr>
        <p:txBody>
          <a:bodyPr wrap="square">
            <a:spAutoFit/>
          </a:bodyPr>
          <a:lstStyle/>
          <a:p>
            <a:pPr marL="342900" lvl="0" indent="-342900">
              <a:spcAft>
                <a:spcPts val="0"/>
              </a:spcAft>
              <a:buFont typeface="Arial"/>
              <a:buChar char="•"/>
              <a:tabLst>
                <a:tab pos="457200" algn="l"/>
              </a:tabLst>
            </a:pPr>
            <a:r>
              <a:rPr lang="en-GB" b="1">
                <a:ea typeface="Calibri"/>
                <a:cs typeface="Times New Roman"/>
              </a:rPr>
              <a:t>The chat function is enabled</a:t>
            </a:r>
          </a:p>
          <a:p>
            <a:pPr marL="342900" lvl="0" indent="-342900">
              <a:spcAft>
                <a:spcPts val="0"/>
              </a:spcAft>
              <a:buFont typeface="Arial"/>
              <a:buChar char="•"/>
              <a:tabLst>
                <a:tab pos="457200" algn="l"/>
              </a:tabLst>
            </a:pPr>
            <a:endParaRPr lang="en-GB" b="1">
              <a:ea typeface="Calibri"/>
              <a:cs typeface="Times New Roman"/>
            </a:endParaRPr>
          </a:p>
          <a:p>
            <a:pPr marL="342900" lvl="0" indent="-342900">
              <a:spcAft>
                <a:spcPts val="0"/>
              </a:spcAft>
              <a:buFont typeface="Arial"/>
              <a:buChar char="•"/>
              <a:tabLst>
                <a:tab pos="457200" algn="l"/>
              </a:tabLst>
            </a:pPr>
            <a:r>
              <a:rPr lang="en-GB" b="1">
                <a:ea typeface="Calibri"/>
                <a:cs typeface="Times New Roman"/>
              </a:rPr>
              <a:t>For spoken questions: please use the “raise hand” function,</a:t>
            </a:r>
            <a:br>
              <a:rPr lang="en-GB" b="1">
                <a:ea typeface="Calibri"/>
                <a:cs typeface="Times New Roman"/>
              </a:rPr>
            </a:br>
            <a:r>
              <a:rPr lang="en-GB" b="1">
                <a:ea typeface="Calibri"/>
                <a:cs typeface="Times New Roman"/>
              </a:rPr>
              <a:t>we will then enable your microphone</a:t>
            </a:r>
          </a:p>
          <a:p>
            <a:pPr marL="342900" lvl="0" indent="-342900">
              <a:spcAft>
                <a:spcPts val="0"/>
              </a:spcAft>
              <a:buFont typeface="Arial" panose="020B0604020202020204" pitchFamily="34" charset="0"/>
              <a:buChar char="•"/>
              <a:tabLst>
                <a:tab pos="457200" algn="l"/>
              </a:tabLst>
            </a:pPr>
            <a:endParaRPr lang="en-GB" b="1">
              <a:ea typeface="Calibri"/>
              <a:cs typeface="Times New Roman"/>
            </a:endParaRPr>
          </a:p>
          <a:p>
            <a:pPr marL="342900" lvl="0" indent="-342900">
              <a:spcAft>
                <a:spcPts val="0"/>
              </a:spcAft>
              <a:buFont typeface="Arial" panose="020B0604020202020204" pitchFamily="34" charset="0"/>
              <a:buChar char="•"/>
              <a:tabLst>
                <a:tab pos="457200" algn="l"/>
              </a:tabLst>
            </a:pPr>
            <a:r>
              <a:rPr lang="en-GB" b="1">
                <a:ea typeface="Calibri"/>
                <a:cs typeface="Times New Roman"/>
              </a:rPr>
              <a:t>Any questions or points raised by attendees in this meeting will not be seen as a formal response to the consultation</a:t>
            </a:r>
            <a:br>
              <a:rPr lang="en-GB" b="1">
                <a:ea typeface="Calibri"/>
                <a:cs typeface="Times New Roman"/>
              </a:rPr>
            </a:br>
            <a:br>
              <a:rPr lang="en-GB" b="1">
                <a:ea typeface="Calibri"/>
                <a:cs typeface="Times New Roman"/>
              </a:rPr>
            </a:br>
            <a:r>
              <a:rPr lang="en-GB" b="1">
                <a:ea typeface="Calibri"/>
                <a:cs typeface="Times New Roman"/>
              </a:rPr>
              <a:t>Please send your formal response to the consultation to </a:t>
            </a:r>
            <a:r>
              <a:rPr lang="en-GB" b="1">
                <a:ea typeface="Calibri"/>
                <a:cs typeface="Times New Roman"/>
                <a:hlinkClick r:id="rId2"/>
              </a:rPr>
              <a:t>informationandsamples.consultation@nstauthority.co.uk</a:t>
            </a:r>
            <a:r>
              <a:rPr lang="en-GB" b="1">
                <a:ea typeface="Calibri"/>
                <a:cs typeface="Times New Roman"/>
              </a:rPr>
              <a:t>  </a:t>
            </a:r>
            <a:br>
              <a:rPr lang="en-GB" b="1">
                <a:ea typeface="Calibri"/>
                <a:cs typeface="Times New Roman"/>
              </a:rPr>
            </a:br>
            <a:r>
              <a:rPr lang="en-GB" b="1">
                <a:ea typeface="Calibri"/>
                <a:cs typeface="Times New Roman"/>
              </a:rPr>
              <a:t>by 12th April 2024</a:t>
            </a:r>
          </a:p>
          <a:p>
            <a:pPr marL="342900" lvl="0" indent="-342900">
              <a:spcAft>
                <a:spcPts val="0"/>
              </a:spcAft>
              <a:buFont typeface="Arial" panose="020B0604020202020204" pitchFamily="34" charset="0"/>
              <a:buChar char="•"/>
              <a:tabLst>
                <a:tab pos="457200" algn="l"/>
              </a:tabLst>
            </a:pPr>
            <a:endParaRPr lang="en-GB" b="1">
              <a:ea typeface="Calibri"/>
              <a:cs typeface="Times New Roman"/>
            </a:endParaRPr>
          </a:p>
        </p:txBody>
      </p:sp>
      <p:sp>
        <p:nvSpPr>
          <p:cNvPr id="2" name="Text Placeholder 1">
            <a:extLst>
              <a:ext uri="{FF2B5EF4-FFF2-40B4-BE49-F238E27FC236}">
                <a16:creationId xmlns:a16="http://schemas.microsoft.com/office/drawing/2014/main" id="{6E67A5B2-80E1-844F-0536-FD0B92EB16A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62955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E70C9B-8E03-8E7E-A213-72ADE6807009}"/>
              </a:ext>
            </a:extLst>
          </p:cNvPr>
          <p:cNvSpPr>
            <a:spLocks noGrp="1"/>
          </p:cNvSpPr>
          <p:nvPr>
            <p:ph type="title"/>
          </p:nvPr>
        </p:nvSpPr>
        <p:spPr/>
        <p:txBody>
          <a:bodyPr/>
          <a:lstStyle/>
          <a:p>
            <a:r>
              <a:rPr lang="en-GB"/>
              <a:t>Meeting purpose</a:t>
            </a:r>
          </a:p>
        </p:txBody>
      </p:sp>
      <p:sp>
        <p:nvSpPr>
          <p:cNvPr id="5" name="TextBox 4">
            <a:extLst>
              <a:ext uri="{FF2B5EF4-FFF2-40B4-BE49-F238E27FC236}">
                <a16:creationId xmlns:a16="http://schemas.microsoft.com/office/drawing/2014/main" id="{8DC46FED-C83A-045B-326C-AE6C6ABB367F}"/>
              </a:ext>
            </a:extLst>
          </p:cNvPr>
          <p:cNvSpPr txBox="1"/>
          <p:nvPr/>
        </p:nvSpPr>
        <p:spPr>
          <a:xfrm>
            <a:off x="575733" y="1179925"/>
            <a:ext cx="10248535" cy="3046988"/>
          </a:xfrm>
          <a:prstGeom prst="rect">
            <a:avLst/>
          </a:prstGeom>
          <a:noFill/>
        </p:spPr>
        <p:txBody>
          <a:bodyPr wrap="square">
            <a:spAutoFit/>
          </a:bodyPr>
          <a:lstStyle/>
          <a:p>
            <a:pPr marL="342900" lvl="0" indent="-342900">
              <a:spcAft>
                <a:spcPts val="0"/>
              </a:spcAft>
              <a:buFont typeface="Arial"/>
              <a:buChar char="•"/>
              <a:tabLst>
                <a:tab pos="457200" algn="l"/>
              </a:tabLst>
            </a:pPr>
            <a:r>
              <a:rPr lang="en-GB" b="1">
                <a:ea typeface="Calibri"/>
                <a:cs typeface="Times New Roman"/>
              </a:rPr>
              <a:t>Outline proposals for the disclosure of carbon storage information and samples</a:t>
            </a:r>
          </a:p>
          <a:p>
            <a:pPr marL="342900" lvl="0" indent="-342900">
              <a:spcAft>
                <a:spcPts val="0"/>
              </a:spcAft>
              <a:buFont typeface="Arial"/>
              <a:buChar char="•"/>
              <a:tabLst>
                <a:tab pos="457200" algn="l"/>
              </a:tabLst>
            </a:pPr>
            <a:endParaRPr lang="en-GB" b="1">
              <a:ea typeface="Calibri"/>
              <a:cs typeface="Times New Roman"/>
            </a:endParaRPr>
          </a:p>
          <a:p>
            <a:pPr marL="342900" lvl="0" indent="-342900">
              <a:spcAft>
                <a:spcPts val="0"/>
              </a:spcAft>
              <a:buFont typeface="Arial"/>
              <a:buChar char="•"/>
              <a:tabLst>
                <a:tab pos="457200" algn="l"/>
              </a:tabLst>
            </a:pPr>
            <a:r>
              <a:rPr lang="en-GB" b="1">
                <a:ea typeface="Calibri"/>
                <a:cs typeface="Times New Roman"/>
              </a:rPr>
              <a:t>P</a:t>
            </a:r>
            <a:r>
              <a:rPr lang="en-GB" sz="2400" b="1">
                <a:ea typeface="Calibri"/>
                <a:cs typeface="Times New Roman"/>
              </a:rPr>
              <a:t>rovide general clarifications and/or additional commentary on the proposals, as may be requested</a:t>
            </a:r>
          </a:p>
          <a:p>
            <a:pPr marL="342900" lvl="0" indent="-342900">
              <a:spcAft>
                <a:spcPts val="0"/>
              </a:spcAft>
              <a:buFont typeface="Arial"/>
              <a:buChar char="•"/>
              <a:tabLst>
                <a:tab pos="457200" algn="l"/>
              </a:tabLst>
            </a:pPr>
            <a:endParaRPr lang="en-GB" b="1">
              <a:ea typeface="Calibri"/>
              <a:cs typeface="Times New Roman"/>
            </a:endParaRPr>
          </a:p>
          <a:p>
            <a:pPr marL="342900" indent="-342900">
              <a:spcAft>
                <a:spcPts val="0"/>
              </a:spcAft>
              <a:buFont typeface="Arial" panose="020B0604020202020204" pitchFamily="34" charset="0"/>
              <a:buChar char="•"/>
            </a:pPr>
            <a:r>
              <a:rPr lang="en-GB" sz="2400" b="1">
                <a:ea typeface="Calibri"/>
                <a:cs typeface="Times New Roman"/>
              </a:rPr>
              <a:t>Please note that the NSTA will not provide any formal response to the consultation during the meeting</a:t>
            </a:r>
          </a:p>
        </p:txBody>
      </p:sp>
      <p:sp>
        <p:nvSpPr>
          <p:cNvPr id="2" name="Text Placeholder 1">
            <a:extLst>
              <a:ext uri="{FF2B5EF4-FFF2-40B4-BE49-F238E27FC236}">
                <a16:creationId xmlns:a16="http://schemas.microsoft.com/office/drawing/2014/main" id="{6E67A5B2-80E1-844F-0536-FD0B92EB16A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217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4EAC4-ADEC-536C-234F-6921034CECF6}"/>
              </a:ext>
            </a:extLst>
          </p:cNvPr>
          <p:cNvSpPr>
            <a:spLocks noGrp="1"/>
          </p:cNvSpPr>
          <p:nvPr>
            <p:ph type="title"/>
          </p:nvPr>
        </p:nvSpPr>
        <p:spPr/>
        <p:txBody>
          <a:bodyPr/>
          <a:lstStyle/>
          <a:p>
            <a:r>
              <a:rPr lang="en-GB"/>
              <a:t>Background</a:t>
            </a:r>
          </a:p>
        </p:txBody>
      </p:sp>
      <p:grpSp>
        <p:nvGrpSpPr>
          <p:cNvPr id="14" name="Group 13" descr="OGA/NSTA timeline history">
            <a:extLst>
              <a:ext uri="{FF2B5EF4-FFF2-40B4-BE49-F238E27FC236}">
                <a16:creationId xmlns:a16="http://schemas.microsoft.com/office/drawing/2014/main" id="{EDF31DD5-543C-6CF7-BFE1-19C83EC304A3}"/>
              </a:ext>
            </a:extLst>
          </p:cNvPr>
          <p:cNvGrpSpPr/>
          <p:nvPr/>
        </p:nvGrpSpPr>
        <p:grpSpPr>
          <a:xfrm>
            <a:off x="364951" y="494447"/>
            <a:ext cx="11616827" cy="2485102"/>
            <a:chOff x="364951" y="494447"/>
            <a:chExt cx="11616827" cy="2485102"/>
          </a:xfrm>
        </p:grpSpPr>
        <p:sp>
          <p:nvSpPr>
            <p:cNvPr id="20" name="Arrow: Notched Right 19">
              <a:extLst>
                <a:ext uri="{FF2B5EF4-FFF2-40B4-BE49-F238E27FC236}">
                  <a16:creationId xmlns:a16="http://schemas.microsoft.com/office/drawing/2014/main" id="{FE86C7D8-AB69-F428-C9E2-1EFB084C28C2}"/>
                </a:ext>
                <a:ext uri="{C183D7F6-B498-43B3-948B-1728B52AA6E4}">
                  <adec:decorative xmlns:adec="http://schemas.microsoft.com/office/drawing/2017/decorative" val="1"/>
                </a:ext>
              </a:extLst>
            </p:cNvPr>
            <p:cNvSpPr/>
            <p:nvPr/>
          </p:nvSpPr>
          <p:spPr>
            <a:xfrm>
              <a:off x="5167941" y="1259235"/>
              <a:ext cx="5482853" cy="1061485"/>
            </a:xfrm>
            <a:prstGeom prst="notchedRightArrow">
              <a:avLst/>
            </a:prstGeom>
            <a:solidFill>
              <a:schemeClr val="bg1">
                <a:lumMod val="10000"/>
                <a:lumOff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Chevron 39">
              <a:extLst>
                <a:ext uri="{FF2B5EF4-FFF2-40B4-BE49-F238E27FC236}">
                  <a16:creationId xmlns:a16="http://schemas.microsoft.com/office/drawing/2014/main" id="{35371F20-386B-3CE6-FD1C-C52D93BFF0FF}"/>
                </a:ext>
                <a:ext uri="{C183D7F6-B498-43B3-948B-1728B52AA6E4}">
                  <adec:decorative xmlns:adec="http://schemas.microsoft.com/office/drawing/2017/decorative" val="1"/>
                </a:ext>
              </a:extLst>
            </p:cNvPr>
            <p:cNvSpPr/>
            <p:nvPr/>
          </p:nvSpPr>
          <p:spPr>
            <a:xfrm>
              <a:off x="1707454" y="1522214"/>
              <a:ext cx="4349865" cy="532257"/>
            </a:xfrm>
            <a:prstGeom prst="chevron">
              <a:avLst/>
            </a:prstGeom>
            <a:solidFill>
              <a:schemeClr val="bg1">
                <a:lumMod val="10000"/>
                <a:lumOff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9" name="Picture 8" descr="Energy Act 2023">
              <a:extLst>
                <a:ext uri="{FF2B5EF4-FFF2-40B4-BE49-F238E27FC236}">
                  <a16:creationId xmlns:a16="http://schemas.microsoft.com/office/drawing/2014/main" id="{630FF82E-799B-C7C2-53FE-CE8FBEBB0980}"/>
                </a:ext>
              </a:extLst>
            </p:cNvPr>
            <p:cNvPicPr>
              <a:picLocks noChangeAspect="1"/>
            </p:cNvPicPr>
            <p:nvPr/>
          </p:nvPicPr>
          <p:blipFill>
            <a:blip r:embed="rId2"/>
            <a:stretch>
              <a:fillRect/>
            </a:stretch>
          </p:blipFill>
          <p:spPr>
            <a:xfrm>
              <a:off x="10738200" y="833002"/>
              <a:ext cx="1243578" cy="1855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4F3E8A14-39CE-6957-3215-FDC687D91A5A}"/>
                </a:ext>
              </a:extLst>
            </p:cNvPr>
            <p:cNvSpPr txBox="1"/>
            <p:nvPr/>
          </p:nvSpPr>
          <p:spPr>
            <a:xfrm>
              <a:off x="6708882" y="1557451"/>
              <a:ext cx="449206" cy="430887"/>
            </a:xfrm>
            <a:prstGeom prst="rect">
              <a:avLst/>
            </a:prstGeom>
            <a:noFill/>
          </p:spPr>
          <p:txBody>
            <a:bodyPr wrap="square" rtlCol="0">
              <a:spAutoFit/>
            </a:bodyPr>
            <a:lstStyle>
              <a:defPPr>
                <a:defRPr lang="en-US"/>
              </a:defPPr>
              <a:lvl1pPr>
                <a:defRPr sz="1100"/>
              </a:lvl1pPr>
            </a:lstStyle>
            <a:p>
              <a:r>
                <a:rPr lang="en-GB"/>
                <a:t>Jan ‘23</a:t>
              </a:r>
            </a:p>
          </p:txBody>
        </p:sp>
        <p:sp>
          <p:nvSpPr>
            <p:cNvPr id="11" name="TextBox 10">
              <a:extLst>
                <a:ext uri="{FF2B5EF4-FFF2-40B4-BE49-F238E27FC236}">
                  <a16:creationId xmlns:a16="http://schemas.microsoft.com/office/drawing/2014/main" id="{435A6CB1-61F3-FDB8-3783-16ED4116E5A3}"/>
                </a:ext>
              </a:extLst>
            </p:cNvPr>
            <p:cNvSpPr txBox="1"/>
            <p:nvPr/>
          </p:nvSpPr>
          <p:spPr>
            <a:xfrm>
              <a:off x="7803091" y="1557451"/>
              <a:ext cx="467902" cy="430887"/>
            </a:xfrm>
            <a:prstGeom prst="rect">
              <a:avLst/>
            </a:prstGeom>
            <a:noFill/>
          </p:spPr>
          <p:txBody>
            <a:bodyPr wrap="square" rtlCol="0">
              <a:spAutoFit/>
            </a:bodyPr>
            <a:lstStyle/>
            <a:p>
              <a:r>
                <a:rPr lang="en-GB" sz="1100"/>
                <a:t>May ‘23</a:t>
              </a:r>
            </a:p>
          </p:txBody>
        </p:sp>
        <p:sp>
          <p:nvSpPr>
            <p:cNvPr id="12" name="TextBox 11">
              <a:extLst>
                <a:ext uri="{FF2B5EF4-FFF2-40B4-BE49-F238E27FC236}">
                  <a16:creationId xmlns:a16="http://schemas.microsoft.com/office/drawing/2014/main" id="{71486393-6504-BAAE-4B85-BB25D76CA6EB}"/>
                </a:ext>
              </a:extLst>
            </p:cNvPr>
            <p:cNvSpPr txBox="1"/>
            <p:nvPr/>
          </p:nvSpPr>
          <p:spPr>
            <a:xfrm>
              <a:off x="9324164" y="1572900"/>
              <a:ext cx="563149" cy="430887"/>
            </a:xfrm>
            <a:prstGeom prst="rect">
              <a:avLst/>
            </a:prstGeom>
            <a:noFill/>
          </p:spPr>
          <p:txBody>
            <a:bodyPr wrap="square" rtlCol="0">
              <a:spAutoFit/>
            </a:bodyPr>
            <a:lstStyle>
              <a:defPPr>
                <a:defRPr lang="en-US"/>
              </a:defPPr>
              <a:lvl1pPr>
                <a:defRPr sz="1100"/>
              </a:lvl1pPr>
            </a:lstStyle>
            <a:p>
              <a:r>
                <a:rPr lang="en-GB"/>
                <a:t>Dec ‘23</a:t>
              </a:r>
            </a:p>
          </p:txBody>
        </p:sp>
        <p:pic>
          <p:nvPicPr>
            <p:cNvPr id="18" name="Picture 17" descr="Energy Act 2008">
              <a:extLst>
                <a:ext uri="{FF2B5EF4-FFF2-40B4-BE49-F238E27FC236}">
                  <a16:creationId xmlns:a16="http://schemas.microsoft.com/office/drawing/2014/main" id="{D5CDB2C4-290B-338A-D250-5F7CE2FC748B}"/>
                </a:ext>
              </a:extLst>
            </p:cNvPr>
            <p:cNvPicPr>
              <a:picLocks noChangeAspect="1"/>
            </p:cNvPicPr>
            <p:nvPr/>
          </p:nvPicPr>
          <p:blipFill>
            <a:blip r:embed="rId3"/>
            <a:stretch>
              <a:fillRect/>
            </a:stretch>
          </p:blipFill>
          <p:spPr>
            <a:xfrm>
              <a:off x="364951" y="833002"/>
              <a:ext cx="1267763" cy="1853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TextBox 21">
              <a:extLst>
                <a:ext uri="{FF2B5EF4-FFF2-40B4-BE49-F238E27FC236}">
                  <a16:creationId xmlns:a16="http://schemas.microsoft.com/office/drawing/2014/main" id="{3B497577-0EBC-CD89-3A6F-5333163D8B8D}"/>
                </a:ext>
              </a:extLst>
            </p:cNvPr>
            <p:cNvSpPr txBox="1"/>
            <p:nvPr/>
          </p:nvSpPr>
          <p:spPr>
            <a:xfrm>
              <a:off x="6288166" y="494447"/>
              <a:ext cx="1660716" cy="954107"/>
            </a:xfrm>
            <a:prstGeom prst="rect">
              <a:avLst/>
            </a:prstGeom>
            <a:noFill/>
          </p:spPr>
          <p:txBody>
            <a:bodyPr wrap="square">
              <a:spAutoFit/>
            </a:bodyPr>
            <a:lstStyle/>
            <a:p>
              <a:pPr lvl="0" algn="ctr"/>
              <a:r>
                <a:rPr lang="en-GB" sz="1400"/>
                <a:t>Consultation on the principle of CS data powers for NSTA</a:t>
              </a:r>
            </a:p>
          </p:txBody>
        </p:sp>
        <p:sp>
          <p:nvSpPr>
            <p:cNvPr id="24" name="TextBox 23">
              <a:extLst>
                <a:ext uri="{FF2B5EF4-FFF2-40B4-BE49-F238E27FC236}">
                  <a16:creationId xmlns:a16="http://schemas.microsoft.com/office/drawing/2014/main" id="{8E0E116D-56B0-94FB-22AC-4933A823DAAA}"/>
                </a:ext>
              </a:extLst>
            </p:cNvPr>
            <p:cNvSpPr txBox="1"/>
            <p:nvPr/>
          </p:nvSpPr>
          <p:spPr>
            <a:xfrm>
              <a:off x="8424928" y="741002"/>
              <a:ext cx="1855731" cy="738664"/>
            </a:xfrm>
            <a:prstGeom prst="rect">
              <a:avLst/>
            </a:prstGeom>
            <a:noFill/>
          </p:spPr>
          <p:txBody>
            <a:bodyPr wrap="square">
              <a:spAutoFit/>
            </a:bodyPr>
            <a:lstStyle/>
            <a:p>
              <a:pPr lvl="0" algn="ctr"/>
              <a:r>
                <a:rPr lang="en-GB" sz="1400"/>
                <a:t>Relevant powers in the Energy Act 2023 come into force </a:t>
              </a:r>
            </a:p>
          </p:txBody>
        </p:sp>
        <p:sp>
          <p:nvSpPr>
            <p:cNvPr id="28" name="TextBox 27">
              <a:extLst>
                <a:ext uri="{FF2B5EF4-FFF2-40B4-BE49-F238E27FC236}">
                  <a16:creationId xmlns:a16="http://schemas.microsoft.com/office/drawing/2014/main" id="{D5FDECD1-F13F-EFF4-2F46-79742A17FC16}"/>
                </a:ext>
              </a:extLst>
            </p:cNvPr>
            <p:cNvSpPr txBox="1"/>
            <p:nvPr/>
          </p:nvSpPr>
          <p:spPr>
            <a:xfrm>
              <a:off x="7459334" y="2025442"/>
              <a:ext cx="1557509" cy="954107"/>
            </a:xfrm>
            <a:prstGeom prst="rect">
              <a:avLst/>
            </a:prstGeom>
            <a:noFill/>
          </p:spPr>
          <p:txBody>
            <a:bodyPr wrap="square">
              <a:spAutoFit/>
            </a:bodyPr>
            <a:lstStyle/>
            <a:p>
              <a:pPr lvl="0" algn="ctr"/>
              <a:r>
                <a:rPr lang="en-GB" sz="1400"/>
                <a:t>Information and samples powers included in the Energy Bill</a:t>
              </a:r>
            </a:p>
          </p:txBody>
        </p:sp>
        <p:sp>
          <p:nvSpPr>
            <p:cNvPr id="29" name="Oval 28">
              <a:extLst>
                <a:ext uri="{FF2B5EF4-FFF2-40B4-BE49-F238E27FC236}">
                  <a16:creationId xmlns:a16="http://schemas.microsoft.com/office/drawing/2014/main" id="{07D1031C-69D0-D7D9-2659-5D4DA16C4267}"/>
                </a:ext>
                <a:ext uri="{C183D7F6-B498-43B3-948B-1728B52AA6E4}">
                  <adec:decorative xmlns:adec="http://schemas.microsoft.com/office/drawing/2017/decorative" val="1"/>
                </a:ext>
              </a:extLst>
            </p:cNvPr>
            <p:cNvSpPr/>
            <p:nvPr/>
          </p:nvSpPr>
          <p:spPr>
            <a:xfrm>
              <a:off x="9747982" y="1600693"/>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2470A71-6364-8746-9C36-B25CBE274D51}"/>
                </a:ext>
                <a:ext uri="{C183D7F6-B498-43B3-948B-1728B52AA6E4}">
                  <adec:decorative xmlns:adec="http://schemas.microsoft.com/office/drawing/2017/decorative" val="1"/>
                </a:ext>
              </a:extLst>
            </p:cNvPr>
            <p:cNvSpPr/>
            <p:nvPr/>
          </p:nvSpPr>
          <p:spPr>
            <a:xfrm>
              <a:off x="8203255" y="1600693"/>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43DDD998-2DFE-E006-612F-27DDFA4723BB}"/>
                </a:ext>
                <a:ext uri="{C183D7F6-B498-43B3-948B-1728B52AA6E4}">
                  <adec:decorative xmlns:adec="http://schemas.microsoft.com/office/drawing/2017/decorative" val="1"/>
                </a:ext>
              </a:extLst>
            </p:cNvPr>
            <p:cNvSpPr/>
            <p:nvPr/>
          </p:nvSpPr>
          <p:spPr>
            <a:xfrm>
              <a:off x="7088423" y="1600693"/>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0956CCFA-1E12-F59F-4B93-D52AB7E2763C}"/>
                </a:ext>
                <a:ext uri="{C183D7F6-B498-43B3-948B-1728B52AA6E4}">
                  <adec:decorative xmlns:adec="http://schemas.microsoft.com/office/drawing/2017/decorative" val="1"/>
                </a:ext>
              </a:extLst>
            </p:cNvPr>
            <p:cNvSpPr/>
            <p:nvPr/>
          </p:nvSpPr>
          <p:spPr>
            <a:xfrm>
              <a:off x="4413342" y="1600693"/>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6A7710A5-990F-021C-A452-C6DA29B1D20D}"/>
                </a:ext>
              </a:extLst>
            </p:cNvPr>
            <p:cNvSpPr txBox="1"/>
            <p:nvPr/>
          </p:nvSpPr>
          <p:spPr>
            <a:xfrm>
              <a:off x="4035731" y="1524074"/>
              <a:ext cx="449206" cy="430887"/>
            </a:xfrm>
            <a:prstGeom prst="rect">
              <a:avLst/>
            </a:prstGeom>
            <a:noFill/>
          </p:spPr>
          <p:txBody>
            <a:bodyPr wrap="square" rtlCol="0">
              <a:spAutoFit/>
            </a:bodyPr>
            <a:lstStyle>
              <a:defPPr>
                <a:defRPr lang="en-US"/>
              </a:defPPr>
              <a:lvl1pPr>
                <a:defRPr sz="1100"/>
              </a:lvl1pPr>
            </a:lstStyle>
            <a:p>
              <a:r>
                <a:rPr lang="en-GB"/>
                <a:t>Jan ‘18</a:t>
              </a:r>
            </a:p>
          </p:txBody>
        </p:sp>
        <p:sp>
          <p:nvSpPr>
            <p:cNvPr id="39" name="TextBox 38">
              <a:extLst>
                <a:ext uri="{FF2B5EF4-FFF2-40B4-BE49-F238E27FC236}">
                  <a16:creationId xmlns:a16="http://schemas.microsoft.com/office/drawing/2014/main" id="{18EFBB72-3B9A-1C03-AC56-C6BA38C8B12D}"/>
                </a:ext>
              </a:extLst>
            </p:cNvPr>
            <p:cNvSpPr txBox="1"/>
            <p:nvPr/>
          </p:nvSpPr>
          <p:spPr>
            <a:xfrm>
              <a:off x="3700847" y="2090550"/>
              <a:ext cx="1809656" cy="738664"/>
            </a:xfrm>
            <a:prstGeom prst="rect">
              <a:avLst/>
            </a:prstGeom>
            <a:noFill/>
          </p:spPr>
          <p:txBody>
            <a:bodyPr wrap="square">
              <a:spAutoFit/>
            </a:bodyPr>
            <a:lstStyle/>
            <a:p>
              <a:pPr lvl="0" algn="ctr"/>
              <a:r>
                <a:rPr lang="en-GB" sz="1400"/>
                <a:t>First CS licence awarded by the OGA/NSTA</a:t>
              </a:r>
            </a:p>
          </p:txBody>
        </p:sp>
        <p:pic>
          <p:nvPicPr>
            <p:cNvPr id="16" name="Picture 15" descr="Consultation document on carbon storage information and samples">
              <a:extLst>
                <a:ext uri="{FF2B5EF4-FFF2-40B4-BE49-F238E27FC236}">
                  <a16:creationId xmlns:a16="http://schemas.microsoft.com/office/drawing/2014/main" id="{4D4BEF1E-31DD-B8CD-4854-D86C10E3B20B}"/>
                </a:ext>
              </a:extLst>
            </p:cNvPr>
            <p:cNvPicPr>
              <a:picLocks noChangeAspect="1"/>
            </p:cNvPicPr>
            <p:nvPr/>
          </p:nvPicPr>
          <p:blipFill>
            <a:blip r:embed="rId4"/>
            <a:stretch>
              <a:fillRect/>
            </a:stretch>
          </p:blipFill>
          <p:spPr>
            <a:xfrm>
              <a:off x="5577864" y="1262384"/>
              <a:ext cx="1022441" cy="1402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FD6533DE-CAFC-082A-0E55-5A8CCB50884E}"/>
                </a:ext>
              </a:extLst>
            </p:cNvPr>
            <p:cNvSpPr txBox="1"/>
            <p:nvPr/>
          </p:nvSpPr>
          <p:spPr>
            <a:xfrm>
              <a:off x="2521456" y="581829"/>
              <a:ext cx="1809656" cy="954107"/>
            </a:xfrm>
            <a:prstGeom prst="rect">
              <a:avLst/>
            </a:prstGeom>
            <a:noFill/>
          </p:spPr>
          <p:txBody>
            <a:bodyPr wrap="square">
              <a:spAutoFit/>
            </a:bodyPr>
            <a:lstStyle/>
            <a:p>
              <a:pPr lvl="0" algn="ctr"/>
              <a:r>
                <a:rPr lang="en-GB" sz="1400"/>
                <a:t>OGA/NSTA becomes licensing authority for offshore carbon storage</a:t>
              </a:r>
            </a:p>
          </p:txBody>
        </p:sp>
        <p:sp>
          <p:nvSpPr>
            <p:cNvPr id="3" name="TextBox 2">
              <a:extLst>
                <a:ext uri="{FF2B5EF4-FFF2-40B4-BE49-F238E27FC236}">
                  <a16:creationId xmlns:a16="http://schemas.microsoft.com/office/drawing/2014/main" id="{A124CDBB-363F-63D2-5193-764B9AF8EB18}"/>
                </a:ext>
              </a:extLst>
            </p:cNvPr>
            <p:cNvSpPr txBox="1"/>
            <p:nvPr/>
          </p:nvSpPr>
          <p:spPr>
            <a:xfrm>
              <a:off x="1756779" y="2068992"/>
              <a:ext cx="1440692" cy="769441"/>
            </a:xfrm>
            <a:prstGeom prst="rect">
              <a:avLst/>
            </a:prstGeom>
            <a:noFill/>
          </p:spPr>
          <p:txBody>
            <a:bodyPr wrap="square">
              <a:spAutoFit/>
            </a:bodyPr>
            <a:lstStyle/>
            <a:p>
              <a:pPr lvl="0"/>
              <a:r>
                <a:rPr lang="en-GB" sz="1100"/>
                <a:t>First two CS licences awarded by Secretary of State</a:t>
              </a:r>
            </a:p>
          </p:txBody>
        </p:sp>
        <p:sp>
          <p:nvSpPr>
            <p:cNvPr id="35" name="Oval 34">
              <a:extLst>
                <a:ext uri="{FF2B5EF4-FFF2-40B4-BE49-F238E27FC236}">
                  <a16:creationId xmlns:a16="http://schemas.microsoft.com/office/drawing/2014/main" id="{8530EDF1-CE69-4AA5-13E7-E4537474E4F4}"/>
                </a:ext>
                <a:ext uri="{C183D7F6-B498-43B3-948B-1728B52AA6E4}">
                  <adec:decorative xmlns:adec="http://schemas.microsoft.com/office/drawing/2017/decorative" val="1"/>
                </a:ext>
              </a:extLst>
            </p:cNvPr>
            <p:cNvSpPr/>
            <p:nvPr/>
          </p:nvSpPr>
          <p:spPr>
            <a:xfrm>
              <a:off x="2436154" y="1686383"/>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D5AFB35D-DEBA-6672-C574-34AA47C8D3F2}"/>
                </a:ext>
              </a:extLst>
            </p:cNvPr>
            <p:cNvSpPr txBox="1"/>
            <p:nvPr/>
          </p:nvSpPr>
          <p:spPr>
            <a:xfrm>
              <a:off x="1838846" y="1498102"/>
              <a:ext cx="640657" cy="246221"/>
            </a:xfrm>
            <a:prstGeom prst="rect">
              <a:avLst/>
            </a:prstGeom>
            <a:noFill/>
          </p:spPr>
          <p:txBody>
            <a:bodyPr wrap="square" rtlCol="0">
              <a:spAutoFit/>
            </a:bodyPr>
            <a:lstStyle>
              <a:defPPr>
                <a:defRPr lang="en-US"/>
              </a:defPPr>
              <a:lvl1pPr>
                <a:defRPr sz="1100"/>
              </a:lvl1pPr>
            </a:lstStyle>
            <a:p>
              <a:r>
                <a:rPr lang="en-GB" sz="1000"/>
                <a:t>Nov ‘12</a:t>
              </a:r>
            </a:p>
          </p:txBody>
        </p:sp>
        <p:sp>
          <p:nvSpPr>
            <p:cNvPr id="37" name="Oval 36">
              <a:extLst>
                <a:ext uri="{FF2B5EF4-FFF2-40B4-BE49-F238E27FC236}">
                  <a16:creationId xmlns:a16="http://schemas.microsoft.com/office/drawing/2014/main" id="{27D6AD49-0970-FE9C-522F-495783BB9EDD}"/>
                </a:ext>
                <a:ext uri="{C183D7F6-B498-43B3-948B-1728B52AA6E4}">
                  <adec:decorative xmlns:adec="http://schemas.microsoft.com/office/drawing/2017/decorative" val="1"/>
                </a:ext>
              </a:extLst>
            </p:cNvPr>
            <p:cNvSpPr/>
            <p:nvPr/>
          </p:nvSpPr>
          <p:spPr>
            <a:xfrm>
              <a:off x="2058058" y="1686383"/>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3501B068-3E77-2223-45EE-F38B74FE31FE}"/>
                </a:ext>
              </a:extLst>
            </p:cNvPr>
            <p:cNvSpPr txBox="1"/>
            <p:nvPr/>
          </p:nvSpPr>
          <p:spPr>
            <a:xfrm>
              <a:off x="2302804" y="1812184"/>
              <a:ext cx="640657" cy="246221"/>
            </a:xfrm>
            <a:prstGeom prst="rect">
              <a:avLst/>
            </a:prstGeom>
            <a:noFill/>
          </p:spPr>
          <p:txBody>
            <a:bodyPr wrap="square" rtlCol="0">
              <a:spAutoFit/>
            </a:bodyPr>
            <a:lstStyle>
              <a:defPPr>
                <a:defRPr lang="en-US"/>
              </a:defPPr>
              <a:lvl1pPr>
                <a:defRPr sz="1100"/>
              </a:lvl1pPr>
            </a:lstStyle>
            <a:p>
              <a:r>
                <a:rPr lang="en-GB" sz="1000"/>
                <a:t>Jul ‘13</a:t>
              </a:r>
            </a:p>
          </p:txBody>
        </p:sp>
        <p:sp>
          <p:nvSpPr>
            <p:cNvPr id="44" name="TextBox 43">
              <a:extLst>
                <a:ext uri="{FF2B5EF4-FFF2-40B4-BE49-F238E27FC236}">
                  <a16:creationId xmlns:a16="http://schemas.microsoft.com/office/drawing/2014/main" id="{68CBA9F9-0988-17DC-01C0-734A65DBAB26}"/>
                </a:ext>
              </a:extLst>
            </p:cNvPr>
            <p:cNvSpPr txBox="1"/>
            <p:nvPr/>
          </p:nvSpPr>
          <p:spPr>
            <a:xfrm>
              <a:off x="2962582" y="1557451"/>
              <a:ext cx="449206" cy="430887"/>
            </a:xfrm>
            <a:prstGeom prst="rect">
              <a:avLst/>
            </a:prstGeom>
            <a:noFill/>
          </p:spPr>
          <p:txBody>
            <a:bodyPr wrap="square" rtlCol="0">
              <a:spAutoFit/>
            </a:bodyPr>
            <a:lstStyle>
              <a:defPPr>
                <a:defRPr lang="en-US"/>
              </a:defPPr>
              <a:lvl1pPr>
                <a:defRPr sz="1100"/>
              </a:lvl1pPr>
            </a:lstStyle>
            <a:p>
              <a:r>
                <a:rPr lang="en-GB"/>
                <a:t>Nov ‘16</a:t>
              </a:r>
            </a:p>
          </p:txBody>
        </p:sp>
        <p:sp>
          <p:nvSpPr>
            <p:cNvPr id="45" name="Oval 44">
              <a:extLst>
                <a:ext uri="{FF2B5EF4-FFF2-40B4-BE49-F238E27FC236}">
                  <a16:creationId xmlns:a16="http://schemas.microsoft.com/office/drawing/2014/main" id="{3384E58C-E424-37FD-753C-192533786247}"/>
                </a:ext>
                <a:ext uri="{C183D7F6-B498-43B3-948B-1728B52AA6E4}">
                  <adec:decorative xmlns:adec="http://schemas.microsoft.com/office/drawing/2017/decorative" val="1"/>
                </a:ext>
              </a:extLst>
            </p:cNvPr>
            <p:cNvSpPr/>
            <p:nvPr/>
          </p:nvSpPr>
          <p:spPr>
            <a:xfrm>
              <a:off x="3326628" y="1600693"/>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Graphic 14">
            <a:extLst>
              <a:ext uri="{FF2B5EF4-FFF2-40B4-BE49-F238E27FC236}">
                <a16:creationId xmlns:a16="http://schemas.microsoft.com/office/drawing/2014/main" id="{9B0EAA8C-A847-5007-ADA3-6730CE07085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35154" y="3738520"/>
            <a:ext cx="839111" cy="908651"/>
          </a:xfrm>
          <a:prstGeom prst="rect">
            <a:avLst/>
          </a:prstGeom>
        </p:spPr>
      </p:pic>
      <p:sp>
        <p:nvSpPr>
          <p:cNvPr id="13" name="Title 1">
            <a:extLst>
              <a:ext uri="{FF2B5EF4-FFF2-40B4-BE49-F238E27FC236}">
                <a16:creationId xmlns:a16="http://schemas.microsoft.com/office/drawing/2014/main" id="{CD13596B-1420-C145-48AF-2523D61170C6}"/>
              </a:ext>
            </a:extLst>
          </p:cNvPr>
          <p:cNvSpPr txBox="1">
            <a:spLocks/>
          </p:cNvSpPr>
          <p:nvPr/>
        </p:nvSpPr>
        <p:spPr>
          <a:xfrm>
            <a:off x="329862" y="3393145"/>
            <a:ext cx="7095435" cy="501649"/>
          </a:xfrm>
          <a:prstGeom prst="rect">
            <a:avLst/>
          </a:prstGeom>
        </p:spPr>
        <p:txBody>
          <a:bodyPr lIns="0" tIns="0"/>
          <a:lstStyle>
            <a:lvl1pPr algn="l" defTabSz="1219140" rtl="0" eaLnBrk="1" latinLnBrk="0" hangingPunct="1">
              <a:lnSpc>
                <a:spcPct val="90000"/>
              </a:lnSpc>
              <a:spcBef>
                <a:spcPct val="0"/>
              </a:spcBef>
              <a:buNone/>
              <a:defRPr sz="2800" b="1" kern="1200">
                <a:solidFill>
                  <a:srgbClr val="002060"/>
                </a:solidFill>
                <a:latin typeface="Arial" panose="020B0604020202020204" pitchFamily="34" charset="0"/>
                <a:ea typeface="+mj-ea"/>
                <a:cs typeface="Arial" panose="020B0604020202020204" pitchFamily="34" charset="0"/>
              </a:defRPr>
            </a:lvl1pPr>
          </a:lstStyle>
          <a:p>
            <a:r>
              <a:rPr lang="en-GB" sz="1800"/>
              <a:t>New powers in the Energy Act 2023</a:t>
            </a:r>
          </a:p>
        </p:txBody>
      </p:sp>
      <p:grpSp>
        <p:nvGrpSpPr>
          <p:cNvPr id="42" name="Group 41" descr="Retention (section 108)&#10;Information and samples need to be retained by licensees/expl. operators&#10;No obligation to create information and samples&#10;Awaiting regulations">
            <a:extLst>
              <a:ext uri="{FF2B5EF4-FFF2-40B4-BE49-F238E27FC236}">
                <a16:creationId xmlns:a16="http://schemas.microsoft.com/office/drawing/2014/main" id="{865440D8-DF14-1BA4-3148-C756E8BAE9BC}"/>
              </a:ext>
            </a:extLst>
          </p:cNvPr>
          <p:cNvGrpSpPr/>
          <p:nvPr/>
        </p:nvGrpSpPr>
        <p:grpSpPr>
          <a:xfrm>
            <a:off x="329862" y="3738520"/>
            <a:ext cx="3690365" cy="1205440"/>
            <a:chOff x="329862" y="3738520"/>
            <a:chExt cx="3690365" cy="1205440"/>
          </a:xfrm>
        </p:grpSpPr>
        <p:sp>
          <p:nvSpPr>
            <p:cNvPr id="5" name="Rectangle 4">
              <a:extLst>
                <a:ext uri="{FF2B5EF4-FFF2-40B4-BE49-F238E27FC236}">
                  <a16:creationId xmlns:a16="http://schemas.microsoft.com/office/drawing/2014/main" id="{63F033A4-45D7-FE65-E741-504B6D16F279}"/>
                </a:ext>
              </a:extLst>
            </p:cNvPr>
            <p:cNvSpPr/>
            <p:nvPr/>
          </p:nvSpPr>
          <p:spPr>
            <a:xfrm>
              <a:off x="329862" y="3738520"/>
              <a:ext cx="3596952" cy="120262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a:ea typeface="+mn-ea"/>
                  <a:cs typeface="+mn-cs"/>
                </a:rPr>
                <a:t>Retention (section 108)</a:t>
              </a:r>
            </a:p>
            <a:p>
              <a:pPr marL="285750" indent="-285750">
                <a:buFont typeface="Arial" panose="020B0604020202020204" pitchFamily="34" charset="0"/>
                <a:buChar char="•"/>
              </a:pPr>
              <a:r>
                <a:rPr lang="en-GB" sz="1400">
                  <a:solidFill>
                    <a:schemeClr val="tx1"/>
                  </a:solidFill>
                </a:rPr>
                <a:t>Information and samples need to be retained by licensees/</a:t>
              </a:r>
              <a:r>
                <a:rPr lang="en-GB" sz="1400" err="1">
                  <a:solidFill>
                    <a:schemeClr val="tx1"/>
                  </a:solidFill>
                </a:rPr>
                <a:t>expl</a:t>
              </a:r>
              <a:r>
                <a:rPr lang="en-GB" sz="1400">
                  <a:solidFill>
                    <a:schemeClr val="tx1"/>
                  </a:solidFill>
                </a:rPr>
                <a:t>. operators</a:t>
              </a:r>
            </a:p>
            <a:p>
              <a:pPr marL="285750" indent="-285750">
                <a:buFont typeface="Arial" panose="020B0604020202020204" pitchFamily="34" charset="0"/>
                <a:buChar char="•"/>
              </a:pPr>
              <a:r>
                <a:rPr lang="en-GB" sz="1400">
                  <a:solidFill>
                    <a:schemeClr val="tx1"/>
                  </a:solidFill>
                </a:rPr>
                <a:t>No obligation to create information and samples</a:t>
              </a:r>
            </a:p>
          </p:txBody>
        </p:sp>
        <p:sp>
          <p:nvSpPr>
            <p:cNvPr id="23" name="TextBox 22">
              <a:extLst>
                <a:ext uri="{FF2B5EF4-FFF2-40B4-BE49-F238E27FC236}">
                  <a16:creationId xmlns:a16="http://schemas.microsoft.com/office/drawing/2014/main" id="{9F4B1243-BB57-ECDB-CE08-F3F98A3FD970}"/>
                </a:ext>
              </a:extLst>
            </p:cNvPr>
            <p:cNvSpPr txBox="1"/>
            <p:nvPr/>
          </p:nvSpPr>
          <p:spPr>
            <a:xfrm>
              <a:off x="1888894" y="4666961"/>
              <a:ext cx="2131333" cy="276999"/>
            </a:xfrm>
            <a:prstGeom prst="rect">
              <a:avLst/>
            </a:prstGeom>
            <a:noFill/>
          </p:spPr>
          <p:txBody>
            <a:bodyPr wrap="square" rtlCol="0">
              <a:spAutoFit/>
            </a:bodyPr>
            <a:lstStyle/>
            <a:p>
              <a:r>
                <a:rPr lang="en-GB" sz="1200" b="1">
                  <a:highlight>
                    <a:srgbClr val="FFFF00"/>
                  </a:highlight>
                </a:rPr>
                <a:t>AWAITING REGULATIONS</a:t>
              </a:r>
            </a:p>
          </p:txBody>
        </p:sp>
      </p:grpSp>
      <p:grpSp>
        <p:nvGrpSpPr>
          <p:cNvPr id="19" name="Group 18" descr="Disclosure (section 113, schedule 7)&#10;What information and samples may be disclosed; when they may be disclosed&#10;Regulations are made by the Secretary of State for Energy Security and Net Zero (DESNZ)&#10;The NSTA’s role, following consultation, is to make recommendations to DESNZ on the content of those regulations&#10;">
            <a:extLst>
              <a:ext uri="{FF2B5EF4-FFF2-40B4-BE49-F238E27FC236}">
                <a16:creationId xmlns:a16="http://schemas.microsoft.com/office/drawing/2014/main" id="{6D9A6E7D-5EC6-5429-26C9-A2F187A5AC5F}"/>
              </a:ext>
            </a:extLst>
          </p:cNvPr>
          <p:cNvGrpSpPr/>
          <p:nvPr/>
        </p:nvGrpSpPr>
        <p:grpSpPr>
          <a:xfrm>
            <a:off x="4041480" y="3740988"/>
            <a:ext cx="4295265" cy="2710251"/>
            <a:chOff x="4041480" y="3740988"/>
            <a:chExt cx="4295265" cy="2710251"/>
          </a:xfrm>
        </p:grpSpPr>
        <p:sp>
          <p:nvSpPr>
            <p:cNvPr id="7" name="Rectangle 6">
              <a:extLst>
                <a:ext uri="{FF2B5EF4-FFF2-40B4-BE49-F238E27FC236}">
                  <a16:creationId xmlns:a16="http://schemas.microsoft.com/office/drawing/2014/main" id="{B0001200-9218-3F59-88F0-E34339B724A5}"/>
                </a:ext>
              </a:extLst>
            </p:cNvPr>
            <p:cNvSpPr/>
            <p:nvPr/>
          </p:nvSpPr>
          <p:spPr>
            <a:xfrm>
              <a:off x="4041480" y="3740988"/>
              <a:ext cx="4222240" cy="2710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800" b="1">
                  <a:solidFill>
                    <a:srgbClr val="FFFFFF"/>
                  </a:solidFill>
                </a:rPr>
                <a:t>Disclosure (section 113, schedule 7)</a:t>
              </a:r>
            </a:p>
            <a:p>
              <a:pPr marL="285750" indent="-285750">
                <a:buFont typeface="Arial" panose="020B0604020202020204" pitchFamily="34" charset="0"/>
                <a:buChar char="•"/>
              </a:pPr>
              <a:r>
                <a:rPr lang="en-GB" sz="1600">
                  <a:solidFill>
                    <a:srgbClr val="FFFFFF"/>
                  </a:solidFill>
                </a:rPr>
                <a:t>What information and samples may be disclosed; when they may be disclosed</a:t>
              </a:r>
            </a:p>
            <a:p>
              <a:pPr marL="285750" indent="-285750">
                <a:buFont typeface="Arial" panose="020B0604020202020204" pitchFamily="34" charset="0"/>
                <a:buChar char="•"/>
              </a:pPr>
              <a:r>
                <a:rPr lang="en-GB" sz="1600">
                  <a:solidFill>
                    <a:srgbClr val="FFFFFF"/>
                  </a:solidFill>
                  <a:latin typeface="Arial" panose="020B0604020202020204" pitchFamily="34" charset="0"/>
                  <a:cs typeface="Arial" panose="020B0604020202020204" pitchFamily="34" charset="0"/>
                </a:rPr>
                <a:t>Regulations are made by the Secretary of State for Energy Security and Net Zero (DESNZ)</a:t>
              </a:r>
            </a:p>
            <a:p>
              <a:pPr marL="285750" indent="-285750">
                <a:buFont typeface="Arial" panose="020B0604020202020204" pitchFamily="34" charset="0"/>
                <a:buChar char="•"/>
              </a:pPr>
              <a:r>
                <a:rPr lang="en-GB" sz="1600">
                  <a:solidFill>
                    <a:srgbClr val="FFFFFF"/>
                  </a:solidFill>
                  <a:latin typeface="Arial" panose="020B0604020202020204" pitchFamily="34" charset="0"/>
                  <a:cs typeface="Arial" panose="020B0604020202020204" pitchFamily="34" charset="0"/>
                </a:rPr>
                <a:t>The NSTA’s role, following consultation, is to make recommendations to DESNZ on the content of those regulations</a:t>
              </a:r>
              <a:endParaRPr lang="en-GB" sz="1600" b="1">
                <a:solidFill>
                  <a:srgbClr val="FFFFF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solidFill>
                  <a:srgbClr val="FFFFFF"/>
                </a:solidFill>
              </a:endParaRPr>
            </a:p>
          </p:txBody>
        </p:sp>
        <p:sp>
          <p:nvSpPr>
            <p:cNvPr id="32" name="TextBox 31">
              <a:extLst>
                <a:ext uri="{FF2B5EF4-FFF2-40B4-BE49-F238E27FC236}">
                  <a16:creationId xmlns:a16="http://schemas.microsoft.com/office/drawing/2014/main" id="{66E3A937-667D-D917-8E79-0D04EDEAEAD8}"/>
                </a:ext>
              </a:extLst>
            </p:cNvPr>
            <p:cNvSpPr txBox="1"/>
            <p:nvPr/>
          </p:nvSpPr>
          <p:spPr>
            <a:xfrm>
              <a:off x="6205412" y="6173681"/>
              <a:ext cx="2131333" cy="276999"/>
            </a:xfrm>
            <a:prstGeom prst="rect">
              <a:avLst/>
            </a:prstGeom>
            <a:noFill/>
          </p:spPr>
          <p:txBody>
            <a:bodyPr wrap="square" rtlCol="0">
              <a:spAutoFit/>
            </a:bodyPr>
            <a:lstStyle/>
            <a:p>
              <a:r>
                <a:rPr lang="en-GB" sz="1200" b="1">
                  <a:highlight>
                    <a:srgbClr val="FFFF00"/>
                  </a:highlight>
                </a:rPr>
                <a:t>AWAITING REGULATIONS</a:t>
              </a:r>
            </a:p>
          </p:txBody>
        </p:sp>
      </p:grpSp>
      <p:grpSp>
        <p:nvGrpSpPr>
          <p:cNvPr id="25" name="Group 24" descr="Information and Samples Plans (ISPs, sections 109-110)&#10;Required at certain licence events&#10;Ensuring information and samples are transferred or reported&#10;&#10;In Force">
            <a:extLst>
              <a:ext uri="{FF2B5EF4-FFF2-40B4-BE49-F238E27FC236}">
                <a16:creationId xmlns:a16="http://schemas.microsoft.com/office/drawing/2014/main" id="{4681E91A-A0FF-3928-3BAE-7657915C2150}"/>
              </a:ext>
            </a:extLst>
          </p:cNvPr>
          <p:cNvGrpSpPr/>
          <p:nvPr/>
        </p:nvGrpSpPr>
        <p:grpSpPr>
          <a:xfrm>
            <a:off x="8424928" y="3738520"/>
            <a:ext cx="3631884" cy="1208326"/>
            <a:chOff x="8424928" y="3738520"/>
            <a:chExt cx="3631884" cy="1208326"/>
          </a:xfrm>
        </p:grpSpPr>
        <p:sp>
          <p:nvSpPr>
            <p:cNvPr id="26" name="Rectangle 25">
              <a:extLst>
                <a:ext uri="{FF2B5EF4-FFF2-40B4-BE49-F238E27FC236}">
                  <a16:creationId xmlns:a16="http://schemas.microsoft.com/office/drawing/2014/main" id="{ACC5395F-7F69-B8CB-5C78-AF39EE1259A8}"/>
                </a:ext>
              </a:extLst>
            </p:cNvPr>
            <p:cNvSpPr/>
            <p:nvPr/>
          </p:nvSpPr>
          <p:spPr>
            <a:xfrm>
              <a:off x="8424928" y="3738520"/>
              <a:ext cx="3596952" cy="120262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a:ea typeface="+mn-ea"/>
                  <a:cs typeface="+mn-cs"/>
                </a:rPr>
                <a:t>Information and Samples Plans (ISPs, sections 109-110)</a:t>
              </a:r>
            </a:p>
            <a:p>
              <a:pPr marL="342900" marR="0" lvl="0" indent="-342900" algn="l" defTabSz="609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tx1"/>
                  </a:solidFill>
                  <a:effectLst/>
                  <a:uLnTx/>
                  <a:uFillTx/>
                  <a:latin typeface="Arial" panose="020B0604020202020204"/>
                  <a:ea typeface="+mn-ea"/>
                  <a:cs typeface="+mn-cs"/>
                </a:rPr>
                <a:t>Required at certain licence events</a:t>
              </a:r>
            </a:p>
            <a:p>
              <a:pPr marL="342900" marR="0" lvl="0" indent="-342900" algn="l" defTabSz="609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tx1"/>
                  </a:solidFill>
                  <a:effectLst/>
                  <a:uLnTx/>
                  <a:uFillTx/>
                  <a:latin typeface="Arial" panose="020B0604020202020204"/>
                  <a:ea typeface="+mn-ea"/>
                  <a:cs typeface="+mn-cs"/>
                </a:rPr>
                <a:t>Ensuring information and samples are transferred or reported</a:t>
              </a:r>
            </a:p>
          </p:txBody>
        </p:sp>
        <p:sp>
          <p:nvSpPr>
            <p:cNvPr id="8" name="TextBox 7">
              <a:extLst>
                <a:ext uri="{FF2B5EF4-FFF2-40B4-BE49-F238E27FC236}">
                  <a16:creationId xmlns:a16="http://schemas.microsoft.com/office/drawing/2014/main" id="{83CE39F5-8E3E-9681-2BFD-872F0B16385F}"/>
                </a:ext>
              </a:extLst>
            </p:cNvPr>
            <p:cNvSpPr txBox="1"/>
            <p:nvPr/>
          </p:nvSpPr>
          <p:spPr>
            <a:xfrm>
              <a:off x="11016100" y="4639069"/>
              <a:ext cx="1040712" cy="307777"/>
            </a:xfrm>
            <a:prstGeom prst="rect">
              <a:avLst/>
            </a:prstGeom>
            <a:noFill/>
          </p:spPr>
          <p:txBody>
            <a:bodyPr wrap="square" rtlCol="0">
              <a:spAutoFit/>
            </a:bodyPr>
            <a:lstStyle/>
            <a:p>
              <a:r>
                <a:rPr lang="en-GB" sz="1400" b="1">
                  <a:highlight>
                    <a:srgbClr val="00FF00"/>
                  </a:highlight>
                </a:rPr>
                <a:t>IN FORCE</a:t>
              </a:r>
            </a:p>
          </p:txBody>
        </p:sp>
      </p:grpSp>
      <p:grpSp>
        <p:nvGrpSpPr>
          <p:cNvPr id="41" name="Group 40" descr="Reporting (section 112)&#10;Reporting of information to the NSTA&#10;Requested through a routine or ad-hoc reporting notice&#10;Guidance: form and manner&#10;In force">
            <a:extLst>
              <a:ext uri="{FF2B5EF4-FFF2-40B4-BE49-F238E27FC236}">
                <a16:creationId xmlns:a16="http://schemas.microsoft.com/office/drawing/2014/main" id="{62062E01-57EF-4833-FCA4-6C5CBF705B3E}"/>
              </a:ext>
            </a:extLst>
          </p:cNvPr>
          <p:cNvGrpSpPr/>
          <p:nvPr/>
        </p:nvGrpSpPr>
        <p:grpSpPr>
          <a:xfrm>
            <a:off x="329862" y="5057896"/>
            <a:ext cx="3897993" cy="1393344"/>
            <a:chOff x="329862" y="5057896"/>
            <a:chExt cx="3897993" cy="1393344"/>
          </a:xfrm>
        </p:grpSpPr>
        <p:sp>
          <p:nvSpPr>
            <p:cNvPr id="6" name="Rectangle 5">
              <a:extLst>
                <a:ext uri="{FF2B5EF4-FFF2-40B4-BE49-F238E27FC236}">
                  <a16:creationId xmlns:a16="http://schemas.microsoft.com/office/drawing/2014/main" id="{2A26D2C5-76E5-14F3-A94E-4854656C1FC4}"/>
                </a:ext>
              </a:extLst>
            </p:cNvPr>
            <p:cNvSpPr/>
            <p:nvPr/>
          </p:nvSpPr>
          <p:spPr>
            <a:xfrm>
              <a:off x="329862" y="5057896"/>
              <a:ext cx="3596952" cy="139334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a:solidFill>
                    <a:schemeClr val="tx1"/>
                  </a:solidFill>
                </a:rPr>
                <a:t>Reporting (section 112)</a:t>
              </a:r>
            </a:p>
            <a:p>
              <a:pPr marL="285750" indent="-285750">
                <a:buFont typeface="Arial" panose="020B0604020202020204" pitchFamily="34" charset="0"/>
                <a:buChar char="•"/>
              </a:pPr>
              <a:r>
                <a:rPr lang="en-GB" sz="1400">
                  <a:solidFill>
                    <a:schemeClr val="tx1"/>
                  </a:solidFill>
                </a:rPr>
                <a:t>Reporting of information to the NSTA</a:t>
              </a:r>
            </a:p>
            <a:p>
              <a:pPr marL="285750" indent="-285750">
                <a:buFont typeface="Arial" panose="020B0604020202020204" pitchFamily="34" charset="0"/>
                <a:buChar char="•"/>
              </a:pPr>
              <a:r>
                <a:rPr lang="en-GB" sz="1400">
                  <a:solidFill>
                    <a:schemeClr val="tx1"/>
                  </a:solidFill>
                </a:rPr>
                <a:t>Requested through a routine or ad-hoc reporting notice</a:t>
              </a:r>
            </a:p>
            <a:p>
              <a:pPr marL="285750" indent="-285750">
                <a:buFont typeface="Arial" panose="020B0604020202020204" pitchFamily="34" charset="0"/>
                <a:buChar char="•"/>
              </a:pPr>
              <a:r>
                <a:rPr lang="en-GB" sz="1400">
                  <a:solidFill>
                    <a:schemeClr val="tx1"/>
                  </a:solidFill>
                </a:rPr>
                <a:t>Guidance: form and manner</a:t>
              </a:r>
            </a:p>
          </p:txBody>
        </p:sp>
        <p:sp>
          <p:nvSpPr>
            <p:cNvPr id="17" name="TextBox 16">
              <a:extLst>
                <a:ext uri="{FF2B5EF4-FFF2-40B4-BE49-F238E27FC236}">
                  <a16:creationId xmlns:a16="http://schemas.microsoft.com/office/drawing/2014/main" id="{DF8E1746-C6CA-6B99-3F59-EF123063CCC2}"/>
                </a:ext>
              </a:extLst>
            </p:cNvPr>
            <p:cNvSpPr txBox="1"/>
            <p:nvPr/>
          </p:nvSpPr>
          <p:spPr>
            <a:xfrm>
              <a:off x="2920348" y="6138261"/>
              <a:ext cx="1307507" cy="307777"/>
            </a:xfrm>
            <a:prstGeom prst="rect">
              <a:avLst/>
            </a:prstGeom>
            <a:noFill/>
          </p:spPr>
          <p:txBody>
            <a:bodyPr wrap="square" rtlCol="0">
              <a:spAutoFit/>
            </a:bodyPr>
            <a:lstStyle/>
            <a:p>
              <a:r>
                <a:rPr lang="en-GB" sz="1400" b="1">
                  <a:highlight>
                    <a:srgbClr val="00FF00"/>
                  </a:highlight>
                </a:rPr>
                <a:t>IN FORCE</a:t>
              </a:r>
            </a:p>
          </p:txBody>
        </p:sp>
      </p:grpSp>
      <p:grpSp>
        <p:nvGrpSpPr>
          <p:cNvPr id="33" name="Group 32" descr="Information and Samples Coordinators (ISCs, section 111)&#10;Designated point of contact for information and samples in a company&#10;Monitors the company’s compliance&#10;In force">
            <a:extLst>
              <a:ext uri="{FF2B5EF4-FFF2-40B4-BE49-F238E27FC236}">
                <a16:creationId xmlns:a16="http://schemas.microsoft.com/office/drawing/2014/main" id="{5F70B0F2-1AD8-3965-1D3D-C1882F27D3C8}"/>
              </a:ext>
              <a:ext uri="{C183D7F6-B498-43B3-948B-1728B52AA6E4}">
                <adec:decorative xmlns:adec="http://schemas.microsoft.com/office/drawing/2017/decorative" val="0"/>
              </a:ext>
            </a:extLst>
          </p:cNvPr>
          <p:cNvGrpSpPr/>
          <p:nvPr/>
        </p:nvGrpSpPr>
        <p:grpSpPr>
          <a:xfrm>
            <a:off x="8424928" y="5057895"/>
            <a:ext cx="3648660" cy="1397427"/>
            <a:chOff x="8424928" y="5057895"/>
            <a:chExt cx="3648660" cy="1397427"/>
          </a:xfrm>
        </p:grpSpPr>
        <p:sp>
          <p:nvSpPr>
            <p:cNvPr id="27" name="Rectangle 26">
              <a:extLst>
                <a:ext uri="{FF2B5EF4-FFF2-40B4-BE49-F238E27FC236}">
                  <a16:creationId xmlns:a16="http://schemas.microsoft.com/office/drawing/2014/main" id="{0BC54E4F-30B1-3CAB-9C74-B6E7A5114E9A}"/>
                </a:ext>
              </a:extLst>
            </p:cNvPr>
            <p:cNvSpPr/>
            <p:nvPr/>
          </p:nvSpPr>
          <p:spPr>
            <a:xfrm>
              <a:off x="8424928" y="5057895"/>
              <a:ext cx="3596952" cy="138814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a:ea typeface="+mn-ea"/>
                  <a:cs typeface="+mn-cs"/>
                </a:rPr>
                <a:t>Information and Samples Coordinators (ISCs, section 111)</a:t>
              </a:r>
            </a:p>
            <a:p>
              <a:pPr marL="342900" marR="0" lvl="0" indent="-342900" algn="l" defTabSz="609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tx1"/>
                  </a:solidFill>
                  <a:effectLst/>
                  <a:uLnTx/>
                  <a:uFillTx/>
                  <a:latin typeface="Arial" panose="020B0604020202020204"/>
                  <a:ea typeface="+mn-ea"/>
                  <a:cs typeface="+mn-cs"/>
                </a:rPr>
                <a:t>Designated point of contact for information and samples in a company</a:t>
              </a:r>
            </a:p>
            <a:p>
              <a:pPr marL="342900" marR="0" lvl="0" indent="-342900" algn="l" defTabSz="6095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tx1"/>
                  </a:solidFill>
                  <a:effectLst/>
                  <a:uLnTx/>
                  <a:uFillTx/>
                  <a:latin typeface="Arial" panose="020B0604020202020204"/>
                  <a:ea typeface="+mn-ea"/>
                  <a:cs typeface="+mn-cs"/>
                </a:rPr>
                <a:t>Monitors the company’s compliance</a:t>
              </a:r>
            </a:p>
            <a:p>
              <a:pPr marR="0" lvl="0" algn="l" defTabSz="60957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DE67F1C6-4F12-9CE0-241A-C4EFFF90EAB7}"/>
                </a:ext>
              </a:extLst>
            </p:cNvPr>
            <p:cNvSpPr txBox="1"/>
            <p:nvPr/>
          </p:nvSpPr>
          <p:spPr>
            <a:xfrm>
              <a:off x="11015677" y="6147545"/>
              <a:ext cx="1057911" cy="307777"/>
            </a:xfrm>
            <a:prstGeom prst="rect">
              <a:avLst/>
            </a:prstGeom>
            <a:noFill/>
          </p:spPr>
          <p:txBody>
            <a:bodyPr wrap="square" rtlCol="0">
              <a:spAutoFit/>
            </a:bodyPr>
            <a:lstStyle/>
            <a:p>
              <a:r>
                <a:rPr lang="en-GB" sz="1400" b="1">
                  <a:highlight>
                    <a:srgbClr val="00FF00"/>
                  </a:highlight>
                </a:rPr>
                <a:t>IN FORCE</a:t>
              </a:r>
            </a:p>
          </p:txBody>
        </p:sp>
      </p:grpSp>
    </p:spTree>
    <p:extLst>
      <p:ext uri="{BB962C8B-B14F-4D97-AF65-F5344CB8AC3E}">
        <p14:creationId xmlns:p14="http://schemas.microsoft.com/office/powerpoint/2010/main" val="2478798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4C24E0-4078-9429-BF93-9CD85C2D3B11}"/>
              </a:ext>
            </a:extLst>
          </p:cNvPr>
          <p:cNvSpPr>
            <a:spLocks noGrp="1"/>
          </p:cNvSpPr>
          <p:nvPr>
            <p:ph type="title" idx="4294967295"/>
          </p:nvPr>
        </p:nvSpPr>
        <p:spPr>
          <a:xfrm>
            <a:off x="575733" y="2813052"/>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6600" b="0" i="0" u="none" strike="noStrike" kern="1200" cap="none" spc="-267" normalizeH="0" baseline="0" noProof="0">
                <a:ln>
                  <a:noFill/>
                </a:ln>
                <a:solidFill>
                  <a:srgbClr val="FFFFFF"/>
                </a:solidFill>
                <a:effectLst/>
                <a:uLnTx/>
                <a:uFillTx/>
                <a:latin typeface="+mn-lt"/>
                <a:ea typeface="+mn-ea"/>
                <a:cs typeface="+mn-cs"/>
              </a:rPr>
              <a:t>Well information and samples &amp; geophysical survey information</a:t>
            </a:r>
          </a:p>
        </p:txBody>
      </p:sp>
    </p:spTree>
    <p:extLst>
      <p:ext uri="{BB962C8B-B14F-4D97-AF65-F5344CB8AC3E}">
        <p14:creationId xmlns:p14="http://schemas.microsoft.com/office/powerpoint/2010/main" val="166927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A2A647-D35B-716A-1FE0-0CA9A32B8502}"/>
              </a:ext>
            </a:extLst>
          </p:cNvPr>
          <p:cNvSpPr>
            <a:spLocks noGrp="1"/>
          </p:cNvSpPr>
          <p:nvPr>
            <p:ph type="title"/>
          </p:nvPr>
        </p:nvSpPr>
        <p:spPr>
          <a:xfrm>
            <a:off x="575733" y="260353"/>
            <a:ext cx="7036531" cy="501649"/>
          </a:xfrm>
        </p:spPr>
        <p:txBody>
          <a:bodyPr/>
          <a:lstStyle/>
          <a:p>
            <a:r>
              <a:rPr lang="en-GB" sz="2400"/>
              <a:t>Well information and samples &amp; geophysical survey information - Summary of proposals</a:t>
            </a:r>
          </a:p>
        </p:txBody>
      </p:sp>
      <p:graphicFrame>
        <p:nvGraphicFramePr>
          <p:cNvPr id="4" name="Table 3">
            <a:extLst>
              <a:ext uri="{FF2B5EF4-FFF2-40B4-BE49-F238E27FC236}">
                <a16:creationId xmlns:a16="http://schemas.microsoft.com/office/drawing/2014/main" id="{87F7655F-E82B-756D-3F23-4B87185B9AF5}"/>
              </a:ext>
            </a:extLst>
          </p:cNvPr>
          <p:cNvGraphicFramePr>
            <a:graphicFrameLocks noGrp="1"/>
          </p:cNvGraphicFramePr>
          <p:nvPr>
            <p:extLst>
              <p:ext uri="{D42A27DB-BD31-4B8C-83A1-F6EECF244321}">
                <p14:modId xmlns:p14="http://schemas.microsoft.com/office/powerpoint/2010/main" val="3982992184"/>
              </p:ext>
            </p:extLst>
          </p:nvPr>
        </p:nvGraphicFramePr>
        <p:xfrm>
          <a:off x="196495" y="1109884"/>
          <a:ext cx="11799009" cy="5222240"/>
        </p:xfrm>
        <a:graphic>
          <a:graphicData uri="http://schemas.openxmlformats.org/drawingml/2006/table">
            <a:tbl>
              <a:tblPr firstRow="1" bandRow="1">
                <a:tableStyleId>{5C22544A-7EE6-4342-B048-85BDC9FD1C3A}</a:tableStyleId>
              </a:tblPr>
              <a:tblGrid>
                <a:gridCol w="3027371">
                  <a:extLst>
                    <a:ext uri="{9D8B030D-6E8A-4147-A177-3AD203B41FA5}">
                      <a16:colId xmlns:a16="http://schemas.microsoft.com/office/drawing/2014/main" val="2284869377"/>
                    </a:ext>
                  </a:extLst>
                </a:gridCol>
                <a:gridCol w="5183664">
                  <a:extLst>
                    <a:ext uri="{9D8B030D-6E8A-4147-A177-3AD203B41FA5}">
                      <a16:colId xmlns:a16="http://schemas.microsoft.com/office/drawing/2014/main" val="115378395"/>
                    </a:ext>
                  </a:extLst>
                </a:gridCol>
                <a:gridCol w="3587974">
                  <a:extLst>
                    <a:ext uri="{9D8B030D-6E8A-4147-A177-3AD203B41FA5}">
                      <a16:colId xmlns:a16="http://schemas.microsoft.com/office/drawing/2014/main" val="2085879590"/>
                    </a:ext>
                  </a:extLst>
                </a:gridCol>
              </a:tblGrid>
              <a:tr h="370840">
                <a:tc>
                  <a:txBody>
                    <a:bodyPr/>
                    <a:lstStyle/>
                    <a:p>
                      <a:endParaRPr lang="en-GB" sz="1800"/>
                    </a:p>
                  </a:txBody>
                  <a:tcPr>
                    <a:solidFill>
                      <a:schemeClr val="bg1">
                        <a:lumMod val="10000"/>
                        <a:lumOff val="90000"/>
                      </a:schemeClr>
                    </a:solidFill>
                  </a:tcPr>
                </a:tc>
                <a:tc>
                  <a:txBody>
                    <a:bodyPr/>
                    <a:lstStyle/>
                    <a:p>
                      <a:r>
                        <a:rPr lang="en-GB" sz="1800"/>
                        <a:t>Trigger date for commencement of time period</a:t>
                      </a:r>
                    </a:p>
                  </a:txBody>
                  <a:tcPr>
                    <a:solidFill>
                      <a:schemeClr val="bg1">
                        <a:lumMod val="10000"/>
                        <a:lumOff val="90000"/>
                      </a:schemeClr>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800">
                          <a:effectLst/>
                        </a:rPr>
                        <a:t>Time period after which information may be disclosed</a:t>
                      </a:r>
                      <a:endParaRPr lang="en-GB" sz="1800">
                        <a:effectLst/>
                        <a:latin typeface="+mn-lt"/>
                        <a:ea typeface="Calibri"/>
                        <a:cs typeface="Arial"/>
                      </a:endParaRPr>
                    </a:p>
                  </a:txBody>
                  <a:tcPr>
                    <a:solidFill>
                      <a:schemeClr val="bg1">
                        <a:lumMod val="10000"/>
                        <a:lumOff val="90000"/>
                      </a:schemeClr>
                    </a:solidFill>
                  </a:tcPr>
                </a:tc>
                <a:extLst>
                  <a:ext uri="{0D108BD9-81ED-4DB2-BD59-A6C34878D82A}">
                    <a16:rowId xmlns:a16="http://schemas.microsoft.com/office/drawing/2014/main" val="3154000328"/>
                  </a:ext>
                </a:extLst>
              </a:tr>
              <a:tr h="370840">
                <a:tc>
                  <a:txBody>
                    <a:bodyPr/>
                    <a:lstStyle/>
                    <a:p>
                      <a:r>
                        <a:rPr lang="en-GB" sz="1800">
                          <a:solidFill>
                            <a:srgbClr val="002060"/>
                          </a:solidFill>
                        </a:rPr>
                        <a:t>Well information</a:t>
                      </a:r>
                    </a:p>
                  </a:txBody>
                  <a:tcPr>
                    <a:solidFill>
                      <a:schemeClr val="bg1">
                        <a:lumMod val="10000"/>
                        <a:lumOff val="90000"/>
                      </a:schemeClr>
                    </a:solidFill>
                  </a:tcPr>
                </a:tc>
                <a:tc>
                  <a:txBody>
                    <a:bodyPr/>
                    <a:lstStyle/>
                    <a:p>
                      <a:r>
                        <a:rPr lang="en-GB" sz="1400"/>
                        <a:t>Date on which information was due to be reported. Planned reporting:</a:t>
                      </a:r>
                    </a:p>
                    <a:p>
                      <a:pPr marL="285750" indent="-285750">
                        <a:buFont typeface="Arial" panose="020B0604020202020204" pitchFamily="34" charset="0"/>
                        <a:buChar char="•"/>
                      </a:pPr>
                      <a:r>
                        <a:rPr lang="en-GB" sz="1400"/>
                        <a:t>6 months after the regulatory completion date for information created before that date</a:t>
                      </a:r>
                    </a:p>
                    <a:p>
                      <a:pPr marL="285750" indent="-285750">
                        <a:buFont typeface="Arial" panose="020B0604020202020204" pitchFamily="34" charset="0"/>
                        <a:buChar char="•"/>
                      </a:pPr>
                      <a:r>
                        <a:rPr lang="en-GB" sz="1400"/>
                        <a:t>6 months after the information was created for information created after the regulatory completion date</a:t>
                      </a:r>
                    </a:p>
                  </a:txBody>
                  <a:tcPr>
                    <a:solidFill>
                      <a:schemeClr val="bg1">
                        <a:lumMod val="10000"/>
                        <a:lumOff val="90000"/>
                      </a:schemeClr>
                    </a:solidFill>
                  </a:tcPr>
                </a:tc>
                <a:tc>
                  <a:txBody>
                    <a:bodyPr/>
                    <a:lstStyle/>
                    <a:p>
                      <a:r>
                        <a:rPr lang="en-GB" sz="1400"/>
                        <a:t>2 years</a:t>
                      </a:r>
                    </a:p>
                  </a:txBody>
                  <a:tcPr>
                    <a:solidFill>
                      <a:schemeClr val="bg1">
                        <a:lumMod val="10000"/>
                        <a:lumOff val="90000"/>
                      </a:schemeClr>
                    </a:solidFill>
                  </a:tcPr>
                </a:tc>
                <a:extLst>
                  <a:ext uri="{0D108BD9-81ED-4DB2-BD59-A6C34878D82A}">
                    <a16:rowId xmlns:a16="http://schemas.microsoft.com/office/drawing/2014/main" val="1147480582"/>
                  </a:ext>
                </a:extLst>
              </a:tr>
              <a:tr h="370840">
                <a:tc>
                  <a:txBody>
                    <a:bodyPr/>
                    <a:lstStyle/>
                    <a:p>
                      <a:r>
                        <a:rPr lang="en-GB" sz="1800">
                          <a:solidFill>
                            <a:srgbClr val="002060"/>
                          </a:solidFill>
                        </a:rPr>
                        <a:t>Summary well information</a:t>
                      </a:r>
                    </a:p>
                  </a:txBody>
                  <a:tcPr>
                    <a:solidFill>
                      <a:schemeClr val="bg1">
                        <a:lumMod val="10000"/>
                        <a:lumOff val="90000"/>
                      </a:schemeClr>
                    </a:solidFill>
                  </a:tcPr>
                </a:tc>
                <a:tc>
                  <a:txBody>
                    <a:bodyPr/>
                    <a:lstStyle/>
                    <a:p>
                      <a:r>
                        <a:rPr lang="en-GB" sz="1400"/>
                        <a:t>When information is obtained by NSTA</a:t>
                      </a:r>
                    </a:p>
                  </a:txBody>
                  <a:tcPr>
                    <a:solidFill>
                      <a:schemeClr val="bg1">
                        <a:lumMod val="10000"/>
                        <a:lumOff val="90000"/>
                      </a:schemeClr>
                    </a:solidFill>
                  </a:tcPr>
                </a:tc>
                <a:tc>
                  <a:txBody>
                    <a:bodyPr/>
                    <a:lstStyle/>
                    <a:p>
                      <a:r>
                        <a:rPr lang="en-GB" sz="1400"/>
                        <a:t>Immediately</a:t>
                      </a:r>
                    </a:p>
                  </a:txBody>
                  <a:tcPr>
                    <a:solidFill>
                      <a:schemeClr val="bg1">
                        <a:lumMod val="10000"/>
                        <a:lumOff val="90000"/>
                      </a:schemeClr>
                    </a:solidFill>
                  </a:tcPr>
                </a:tc>
                <a:extLst>
                  <a:ext uri="{0D108BD9-81ED-4DB2-BD59-A6C34878D82A}">
                    <a16:rowId xmlns:a16="http://schemas.microsoft.com/office/drawing/2014/main" val="2834072333"/>
                  </a:ext>
                </a:extLst>
              </a:tr>
              <a:tr h="370840">
                <a:tc>
                  <a:txBody>
                    <a:bodyPr/>
                    <a:lstStyle/>
                    <a:p>
                      <a:r>
                        <a:rPr lang="en-GB" sz="1800">
                          <a:solidFill>
                            <a:srgbClr val="002060"/>
                          </a:solidFill>
                        </a:rPr>
                        <a:t>Well samples</a:t>
                      </a:r>
                    </a:p>
                  </a:txBody>
                  <a:tcPr>
                    <a:solidFill>
                      <a:schemeClr val="bg1">
                        <a:lumMod val="10000"/>
                        <a:lumOff val="90000"/>
                      </a:schemeClr>
                    </a:solidFill>
                  </a:tcPr>
                </a:tc>
                <a:tc>
                  <a:txBody>
                    <a:bodyPr/>
                    <a:lstStyle/>
                    <a:p>
                      <a:r>
                        <a:rPr lang="en-GB" sz="1400"/>
                        <a:t>As “well information”</a:t>
                      </a:r>
                    </a:p>
                  </a:txBody>
                  <a:tcPr>
                    <a:solidFill>
                      <a:schemeClr val="bg1">
                        <a:lumMod val="10000"/>
                        <a:lumOff val="90000"/>
                      </a:schemeClr>
                    </a:solidFill>
                  </a:tcPr>
                </a:tc>
                <a:tc>
                  <a:txBody>
                    <a:bodyPr/>
                    <a:lstStyle/>
                    <a:p>
                      <a:r>
                        <a:rPr lang="en-GB" sz="1400"/>
                        <a:t>2 years</a:t>
                      </a:r>
                    </a:p>
                  </a:txBody>
                  <a:tcPr>
                    <a:solidFill>
                      <a:schemeClr val="bg1">
                        <a:lumMod val="10000"/>
                        <a:lumOff val="90000"/>
                      </a:schemeClr>
                    </a:solidFill>
                  </a:tcPr>
                </a:tc>
                <a:extLst>
                  <a:ext uri="{0D108BD9-81ED-4DB2-BD59-A6C34878D82A}">
                    <a16:rowId xmlns:a16="http://schemas.microsoft.com/office/drawing/2014/main" val="1514182814"/>
                  </a:ext>
                </a:extLst>
              </a:tr>
              <a:tr h="370840">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800">
                          <a:solidFill>
                            <a:srgbClr val="002060"/>
                          </a:solidFill>
                        </a:rPr>
                        <a:t>Geophysical survey information acquired under a CS licence</a:t>
                      </a:r>
                    </a:p>
                  </a:txBody>
                  <a:tcPr>
                    <a:solidFill>
                      <a:schemeClr val="bg1">
                        <a:lumMod val="10000"/>
                        <a:lumOff val="90000"/>
                      </a:schemeClr>
                    </a:solidFill>
                  </a:tcPr>
                </a:tc>
                <a:tc>
                  <a:txBody>
                    <a:bodyPr/>
                    <a:lstStyle/>
                    <a:p>
                      <a:r>
                        <a:rPr lang="en-GB" sz="1400"/>
                        <a:t>Date on which the acquisition was complete as stated in the summary information submission process</a:t>
                      </a:r>
                    </a:p>
                  </a:txBody>
                  <a:tcPr>
                    <a:solidFill>
                      <a:schemeClr val="bg1">
                        <a:lumMod val="10000"/>
                        <a:lumOff val="90000"/>
                      </a:schemeClr>
                    </a:solidFill>
                  </a:tcPr>
                </a:tc>
                <a:tc>
                  <a:txBody>
                    <a:bodyPr/>
                    <a:lstStyle/>
                    <a:p>
                      <a:r>
                        <a:rPr lang="en-GB" sz="1400"/>
                        <a:t>Raw and processed survey information: 5 years</a:t>
                      </a:r>
                    </a:p>
                  </a:txBody>
                  <a:tcPr>
                    <a:solidFill>
                      <a:schemeClr val="bg1">
                        <a:lumMod val="10000"/>
                        <a:lumOff val="90000"/>
                      </a:schemeClr>
                    </a:solidFill>
                  </a:tcPr>
                </a:tc>
                <a:extLst>
                  <a:ext uri="{0D108BD9-81ED-4DB2-BD59-A6C34878D82A}">
                    <a16:rowId xmlns:a16="http://schemas.microsoft.com/office/drawing/2014/main" val="3043581758"/>
                  </a:ext>
                </a:extLst>
              </a:tr>
              <a:tr h="370840">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800">
                          <a:solidFill>
                            <a:srgbClr val="002060"/>
                          </a:solidFill>
                        </a:rPr>
                        <a:t>Geophysical survey information acquired under an Exploration licence</a:t>
                      </a:r>
                    </a:p>
                  </a:txBody>
                  <a:tcPr>
                    <a:solidFill>
                      <a:schemeClr val="bg1">
                        <a:lumMod val="10000"/>
                        <a:lumOff val="90000"/>
                      </a:schemeClr>
                    </a:solidFill>
                  </a:tcPr>
                </a:tc>
                <a:tc>
                  <a:txBody>
                    <a:bodyPr/>
                    <a:lstStyle/>
                    <a:p>
                      <a:r>
                        <a:rPr lang="en-GB" sz="1400"/>
                        <a:t>Date on which processing was complete</a:t>
                      </a:r>
                    </a:p>
                  </a:txBody>
                  <a:tcPr>
                    <a:solidFill>
                      <a:schemeClr val="bg1">
                        <a:lumMod val="10000"/>
                        <a:lumOff val="90000"/>
                      </a:schemeClr>
                    </a:solidFill>
                  </a:tcPr>
                </a:tc>
                <a:tc>
                  <a:txBody>
                    <a:bodyPr/>
                    <a:lstStyle/>
                    <a:p>
                      <a:r>
                        <a:rPr lang="en-GB" sz="1400" kern="1200">
                          <a:solidFill>
                            <a:schemeClr val="dk1"/>
                          </a:solidFill>
                          <a:effectLst/>
                          <a:latin typeface="+mn-lt"/>
                          <a:ea typeface="+mn-ea"/>
                          <a:cs typeface="+mn-cs"/>
                        </a:rPr>
                        <a:t>Processed survey information: 10 years </a:t>
                      </a:r>
                    </a:p>
                    <a:p>
                      <a:r>
                        <a:rPr lang="en-GB" sz="1400" kern="1200">
                          <a:solidFill>
                            <a:schemeClr val="dk1"/>
                          </a:solidFill>
                          <a:effectLst/>
                          <a:latin typeface="+mn-lt"/>
                          <a:ea typeface="+mn-ea"/>
                          <a:cs typeface="+mn-cs"/>
                        </a:rPr>
                        <a:t>Raw or intermediate processed survey information: 15 years</a:t>
                      </a:r>
                      <a:endParaRPr lang="en-GB" sz="1400"/>
                    </a:p>
                  </a:txBody>
                  <a:tcPr>
                    <a:solidFill>
                      <a:schemeClr val="bg1">
                        <a:lumMod val="10000"/>
                        <a:lumOff val="90000"/>
                      </a:schemeClr>
                    </a:solidFill>
                  </a:tcPr>
                </a:tc>
                <a:extLst>
                  <a:ext uri="{0D108BD9-81ED-4DB2-BD59-A6C34878D82A}">
                    <a16:rowId xmlns:a16="http://schemas.microsoft.com/office/drawing/2014/main" val="3264049447"/>
                  </a:ext>
                </a:extLst>
              </a:tr>
              <a:tr h="370840">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800">
                          <a:solidFill>
                            <a:srgbClr val="002060"/>
                          </a:solidFill>
                        </a:rPr>
                        <a:t>Summary geophysical survey information</a:t>
                      </a:r>
                    </a:p>
                  </a:txBody>
                  <a:tcPr>
                    <a:solidFill>
                      <a:schemeClr val="bg1">
                        <a:lumMod val="10000"/>
                        <a:lumOff val="90000"/>
                      </a:schemeClr>
                    </a:solidFill>
                  </a:tcPr>
                </a:tc>
                <a:tc>
                  <a:txBody>
                    <a:bodyPr/>
                    <a:lstStyle/>
                    <a:p>
                      <a:r>
                        <a:rPr lang="en-GB" sz="1400"/>
                        <a:t>When information is obtained by NSTA</a:t>
                      </a:r>
                    </a:p>
                  </a:txBody>
                  <a:tcPr>
                    <a:solidFill>
                      <a:schemeClr val="bg1">
                        <a:lumMod val="10000"/>
                        <a:lumOff val="90000"/>
                      </a:schemeClr>
                    </a:solidFill>
                  </a:tcPr>
                </a:tc>
                <a:tc>
                  <a:txBody>
                    <a:bodyPr/>
                    <a:lstStyle/>
                    <a:p>
                      <a:r>
                        <a:rPr lang="en-GB" sz="1400"/>
                        <a:t>Immediately</a:t>
                      </a:r>
                    </a:p>
                  </a:txBody>
                  <a:tcPr>
                    <a:solidFill>
                      <a:schemeClr val="bg1">
                        <a:lumMod val="10000"/>
                        <a:lumOff val="90000"/>
                      </a:schemeClr>
                    </a:solidFill>
                  </a:tcPr>
                </a:tc>
                <a:extLst>
                  <a:ext uri="{0D108BD9-81ED-4DB2-BD59-A6C34878D82A}">
                    <a16:rowId xmlns:a16="http://schemas.microsoft.com/office/drawing/2014/main" val="787149949"/>
                  </a:ext>
                </a:extLst>
              </a:tr>
            </a:tbl>
          </a:graphicData>
        </a:graphic>
      </p:graphicFrame>
      <p:sp>
        <p:nvSpPr>
          <p:cNvPr id="2" name="Text Placeholder 1">
            <a:extLst>
              <a:ext uri="{FF2B5EF4-FFF2-40B4-BE49-F238E27FC236}">
                <a16:creationId xmlns:a16="http://schemas.microsoft.com/office/drawing/2014/main" id="{A086C7E1-1ADC-305A-DC55-C77493627E47}"/>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44400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03A387-622F-9457-1C98-AEBC51A5E27B}"/>
              </a:ext>
            </a:extLst>
          </p:cNvPr>
          <p:cNvSpPr>
            <a:spLocks noGrp="1"/>
          </p:cNvSpPr>
          <p:nvPr>
            <p:ph type="title"/>
          </p:nvPr>
        </p:nvSpPr>
        <p:spPr/>
        <p:txBody>
          <a:bodyPr/>
          <a:lstStyle/>
          <a:p>
            <a:r>
              <a:rPr lang="en-GB" sz="2400"/>
              <a:t>Well information and samples &amp; geophysical survey information  </a:t>
            </a:r>
          </a:p>
        </p:txBody>
      </p:sp>
      <p:sp>
        <p:nvSpPr>
          <p:cNvPr id="7" name="TextBox 6">
            <a:extLst>
              <a:ext uri="{FF2B5EF4-FFF2-40B4-BE49-F238E27FC236}">
                <a16:creationId xmlns:a16="http://schemas.microsoft.com/office/drawing/2014/main" id="{116C7F64-FC18-4493-183C-E49DB93BA654}"/>
              </a:ext>
            </a:extLst>
          </p:cNvPr>
          <p:cNvSpPr txBox="1"/>
          <p:nvPr/>
        </p:nvSpPr>
        <p:spPr>
          <a:xfrm>
            <a:off x="486210" y="1296262"/>
            <a:ext cx="10862562" cy="707886"/>
          </a:xfrm>
          <a:prstGeom prst="rect">
            <a:avLst/>
          </a:prstGeom>
          <a:noFill/>
        </p:spPr>
        <p:txBody>
          <a:bodyPr wrap="square">
            <a:spAutoFit/>
          </a:bodyPr>
          <a:lstStyle/>
          <a:p>
            <a:r>
              <a:rPr lang="en-GB" sz="2000"/>
              <a:t>Notable differences concern the trigger date; the period before disclosure has not been proposed to be different</a:t>
            </a:r>
          </a:p>
        </p:txBody>
      </p:sp>
      <p:graphicFrame>
        <p:nvGraphicFramePr>
          <p:cNvPr id="5" name="Table 4">
            <a:extLst>
              <a:ext uri="{FF2B5EF4-FFF2-40B4-BE49-F238E27FC236}">
                <a16:creationId xmlns:a16="http://schemas.microsoft.com/office/drawing/2014/main" id="{1CE1F816-6C76-7297-666B-3B22B2F3F12B}"/>
              </a:ext>
            </a:extLst>
          </p:cNvPr>
          <p:cNvGraphicFramePr>
            <a:graphicFrameLocks noGrp="1"/>
          </p:cNvGraphicFramePr>
          <p:nvPr>
            <p:extLst>
              <p:ext uri="{D42A27DB-BD31-4B8C-83A1-F6EECF244321}">
                <p14:modId xmlns:p14="http://schemas.microsoft.com/office/powerpoint/2010/main" val="2281670557"/>
              </p:ext>
            </p:extLst>
          </p:nvPr>
        </p:nvGraphicFramePr>
        <p:xfrm>
          <a:off x="196495" y="2144969"/>
          <a:ext cx="11799009" cy="3688080"/>
        </p:xfrm>
        <a:graphic>
          <a:graphicData uri="http://schemas.openxmlformats.org/drawingml/2006/table">
            <a:tbl>
              <a:tblPr firstRow="1" bandRow="1">
                <a:tableStyleId>{5940675A-B579-460E-94D1-54222C63F5DA}</a:tableStyleId>
              </a:tblPr>
              <a:tblGrid>
                <a:gridCol w="3027371">
                  <a:extLst>
                    <a:ext uri="{9D8B030D-6E8A-4147-A177-3AD203B41FA5}">
                      <a16:colId xmlns:a16="http://schemas.microsoft.com/office/drawing/2014/main" val="2284869377"/>
                    </a:ext>
                  </a:extLst>
                </a:gridCol>
                <a:gridCol w="4216658">
                  <a:extLst>
                    <a:ext uri="{9D8B030D-6E8A-4147-A177-3AD203B41FA5}">
                      <a16:colId xmlns:a16="http://schemas.microsoft.com/office/drawing/2014/main" val="115378395"/>
                    </a:ext>
                  </a:extLst>
                </a:gridCol>
                <a:gridCol w="4554980">
                  <a:extLst>
                    <a:ext uri="{9D8B030D-6E8A-4147-A177-3AD203B41FA5}">
                      <a16:colId xmlns:a16="http://schemas.microsoft.com/office/drawing/2014/main" val="2085879590"/>
                    </a:ext>
                  </a:extLst>
                </a:gridCol>
              </a:tblGrid>
              <a:tr h="370840">
                <a:tc>
                  <a:txBody>
                    <a:bodyPr/>
                    <a:lstStyle/>
                    <a:p>
                      <a:endParaRPr lang="en-GB" sz="1800"/>
                    </a:p>
                  </a:txBody>
                  <a:tcPr/>
                </a:tc>
                <a:tc>
                  <a:txBody>
                    <a:bodyPr/>
                    <a:lstStyle/>
                    <a:p>
                      <a:r>
                        <a:rPr lang="en-GB" sz="1800" b="1"/>
                        <a:t>Energy Act 2023</a:t>
                      </a:r>
                    </a:p>
                    <a:p>
                      <a:r>
                        <a:rPr lang="en-GB" sz="1800" b="1"/>
                        <a:t>Proposals for disclosure regulations</a:t>
                      </a:r>
                    </a:p>
                  </a:txBody>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800" b="1">
                          <a:effectLst/>
                        </a:rPr>
                        <a:t>The Oil and Gas Authority (Offshore Petroleum) (Disclosure of Protected Material after Specified Period) Regulations 2018</a:t>
                      </a:r>
                      <a:endParaRPr lang="en-GB" sz="1800" b="1">
                        <a:effectLst/>
                        <a:latin typeface="+mn-lt"/>
                        <a:ea typeface="Calibri"/>
                        <a:cs typeface="Arial"/>
                      </a:endParaRPr>
                    </a:p>
                  </a:txBody>
                  <a:tcPr/>
                </a:tc>
                <a:extLst>
                  <a:ext uri="{0D108BD9-81ED-4DB2-BD59-A6C34878D82A}">
                    <a16:rowId xmlns:a16="http://schemas.microsoft.com/office/drawing/2014/main" val="3154000328"/>
                  </a:ext>
                </a:extLst>
              </a:tr>
              <a:tr h="370840">
                <a:tc>
                  <a:txBody>
                    <a:bodyPr/>
                    <a:lstStyle/>
                    <a:p>
                      <a:r>
                        <a:rPr lang="en-GB" sz="1800" b="1"/>
                        <a:t>Well information</a:t>
                      </a:r>
                    </a:p>
                    <a:p>
                      <a:r>
                        <a:rPr lang="en-GB" sz="1800" b="1"/>
                        <a:t>Well samples</a:t>
                      </a:r>
                    </a:p>
                  </a:txBody>
                  <a:tcPr/>
                </a:tc>
                <a:tc>
                  <a:txBody>
                    <a:bodyPr/>
                    <a:lstStyle/>
                    <a:p>
                      <a:r>
                        <a:rPr lang="en-GB" sz="1400"/>
                        <a:t>Date on which information </a:t>
                      </a:r>
                      <a:r>
                        <a:rPr lang="en-GB" sz="1400" b="1"/>
                        <a:t>was due to be reported. </a:t>
                      </a:r>
                      <a:r>
                        <a:rPr lang="en-GB" sz="1400"/>
                        <a:t>Planned reporting:</a:t>
                      </a:r>
                    </a:p>
                    <a:p>
                      <a:pPr marL="285750" indent="-285750">
                        <a:buFont typeface="Arial" panose="020B0604020202020204" pitchFamily="34" charset="0"/>
                        <a:buChar char="•"/>
                      </a:pPr>
                      <a:r>
                        <a:rPr lang="en-GB" sz="1400"/>
                        <a:t>6 months after the regulatory completion date for information created before that date</a:t>
                      </a:r>
                    </a:p>
                    <a:p>
                      <a:pPr marL="285750" indent="-285750">
                        <a:buFont typeface="Arial" panose="020B0604020202020204" pitchFamily="34" charset="0"/>
                        <a:buChar char="•"/>
                      </a:pPr>
                      <a:r>
                        <a:rPr lang="en-GB" sz="1400"/>
                        <a:t>6 months after the information was created for information created after the regulatory completion date</a:t>
                      </a:r>
                    </a:p>
                  </a:txBody>
                  <a:tcPr/>
                </a:tc>
                <a:tc>
                  <a:txBody>
                    <a:bodyPr/>
                    <a:lstStyle/>
                    <a:p>
                      <a:r>
                        <a:rPr lang="en-GB" sz="1400"/>
                        <a:t>Date on which information </a:t>
                      </a:r>
                      <a:r>
                        <a:rPr lang="en-GB" sz="1400" b="1"/>
                        <a:t>was reported. </a:t>
                      </a:r>
                    </a:p>
                    <a:p>
                      <a:r>
                        <a:rPr lang="en-GB" sz="1400"/>
                        <a:t>Reporting:</a:t>
                      </a:r>
                    </a:p>
                    <a:p>
                      <a:pPr marL="285750" indent="-285750">
                        <a:buFont typeface="Arial" panose="020B0604020202020204" pitchFamily="34" charset="0"/>
                        <a:buChar char="•"/>
                      </a:pPr>
                      <a:r>
                        <a:rPr lang="en-GB" sz="1400"/>
                        <a:t>6 months after the regulatory completion date for information created before that date</a:t>
                      </a:r>
                    </a:p>
                    <a:p>
                      <a:pPr marL="285750" indent="-285750">
                        <a:buFont typeface="Arial" panose="020B0604020202020204" pitchFamily="34" charset="0"/>
                        <a:buChar char="•"/>
                      </a:pPr>
                      <a:r>
                        <a:rPr lang="en-GB" sz="1400"/>
                        <a:t>6 months after the information was created for information created after the regulatory completion date</a:t>
                      </a:r>
                    </a:p>
                  </a:txBody>
                  <a:tcPr/>
                </a:tc>
                <a:extLst>
                  <a:ext uri="{0D108BD9-81ED-4DB2-BD59-A6C34878D82A}">
                    <a16:rowId xmlns:a16="http://schemas.microsoft.com/office/drawing/2014/main" val="1147480582"/>
                  </a:ext>
                </a:extLst>
              </a:tr>
              <a:tr h="370840">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800" b="1"/>
                        <a:t>Geophysical survey information acquired under a CS licence</a:t>
                      </a:r>
                    </a:p>
                  </a:txBody>
                  <a:tcPr/>
                </a:tc>
                <a:tc>
                  <a:txBody>
                    <a:bodyPr/>
                    <a:lstStyle/>
                    <a:p>
                      <a:r>
                        <a:rPr lang="en-GB" sz="1400"/>
                        <a:t>Date on which the </a:t>
                      </a:r>
                      <a:r>
                        <a:rPr lang="en-GB" sz="1400" b="1"/>
                        <a:t>acquisition was complete </a:t>
                      </a:r>
                      <a:r>
                        <a:rPr lang="en-GB" sz="1400"/>
                        <a:t>as stated in the summary information submission process</a:t>
                      </a:r>
                    </a:p>
                  </a:txBody>
                  <a:tcPr/>
                </a:tc>
                <a:tc>
                  <a:txBody>
                    <a:bodyPr/>
                    <a:lstStyle/>
                    <a:p>
                      <a:r>
                        <a:rPr lang="en-GB" sz="1400"/>
                        <a:t>Date on which the </a:t>
                      </a:r>
                      <a:r>
                        <a:rPr lang="en-GB" sz="1400" b="1"/>
                        <a:t>processing was complete</a:t>
                      </a:r>
                      <a:endParaRPr lang="en-GB" sz="1400"/>
                    </a:p>
                  </a:txBody>
                  <a:tcPr/>
                </a:tc>
                <a:extLst>
                  <a:ext uri="{0D108BD9-81ED-4DB2-BD59-A6C34878D82A}">
                    <a16:rowId xmlns:a16="http://schemas.microsoft.com/office/drawing/2014/main" val="3043581758"/>
                  </a:ext>
                </a:extLst>
              </a:tr>
            </a:tbl>
          </a:graphicData>
        </a:graphic>
      </p:graphicFrame>
      <p:sp>
        <p:nvSpPr>
          <p:cNvPr id="2" name="Text Placeholder 1">
            <a:extLst>
              <a:ext uri="{FF2B5EF4-FFF2-40B4-BE49-F238E27FC236}">
                <a16:creationId xmlns:a16="http://schemas.microsoft.com/office/drawing/2014/main" id="{9FC67766-78B5-E8C3-8D8A-F08F8989E551}"/>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93718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4C24E0-4078-9429-BF93-9CD85C2D3B11}"/>
              </a:ext>
            </a:extLst>
          </p:cNvPr>
          <p:cNvSpPr>
            <a:spLocks noGrp="1"/>
          </p:cNvSpPr>
          <p:nvPr>
            <p:ph type="title" idx="4294967295"/>
          </p:nvPr>
        </p:nvSpPr>
        <p:spPr>
          <a:xfrm>
            <a:off x="575733" y="2813052"/>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6600" b="0" i="0" u="none" strike="noStrike" kern="1200" cap="none" spc="-267" normalizeH="0" baseline="0" noProof="0">
                <a:ln>
                  <a:noFill/>
                </a:ln>
                <a:solidFill>
                  <a:srgbClr val="FFFFFF"/>
                </a:solidFill>
                <a:effectLst/>
                <a:uLnTx/>
                <a:uFillTx/>
                <a:latin typeface="+mn-lt"/>
                <a:ea typeface="+mn-ea"/>
                <a:cs typeface="+mn-cs"/>
              </a:rPr>
              <a:t>Injection, resource and site information</a:t>
            </a:r>
          </a:p>
        </p:txBody>
      </p:sp>
    </p:spTree>
    <p:extLst>
      <p:ext uri="{BB962C8B-B14F-4D97-AF65-F5344CB8AC3E}">
        <p14:creationId xmlns:p14="http://schemas.microsoft.com/office/powerpoint/2010/main" val="4070757980"/>
      </p:ext>
    </p:extLst>
  </p:cSld>
  <p:clrMapOvr>
    <a:masterClrMapping/>
  </p:clrMapOvr>
</p:sld>
</file>

<file path=ppt/theme/theme1.xml><?xml version="1.0" encoding="utf-8"?>
<a:theme xmlns:a="http://schemas.openxmlformats.org/drawingml/2006/main" name="OGA_Master_template_16:9">
  <a:themeElements>
    <a:clrScheme name="Custom 1">
      <a:dk1>
        <a:srgbClr val="000000"/>
      </a:dk1>
      <a:lt1>
        <a:srgbClr val="002060"/>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4989242fc7b448d9ecb54fa9821cbc9 xmlns="b9854698-c5b5-4770-9bc9-3972e18e8881">
      <Terms xmlns="http://schemas.microsoft.com/office/infopath/2007/PartnerControls">
        <TermInfo xmlns="http://schemas.microsoft.com/office/infopath/2007/PartnerControls">
          <TermName xmlns="http://schemas.microsoft.com/office/infopath/2007/PartnerControls">Reference Material</TermName>
          <TermId xmlns="http://schemas.microsoft.com/office/infopath/2007/PartnerControls">9a4ef10b-71ff-4e05-b09d-99161d93d3d5</TermId>
        </TermInfo>
      </Terms>
    </d4989242fc7b448d9ecb54fa9821cbc9>
    <g7bf43cae7324245be91e727fcf749f5 xmlns="b9854698-c5b5-4770-9bc9-3972e18e8881">
      <Terms xmlns="http://schemas.microsoft.com/office/infopath/2007/PartnerControls"/>
    </g7bf43cae7324245be91e727fcf749f5>
    <TaxCatchAll xmlns="d4eccf46-0173-4174-babb-96bc09a6c260">
      <Value>3188</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D6F060326F39428ABE2B88622CCC60" ma:contentTypeVersion="11" ma:contentTypeDescription="Create a new document." ma:contentTypeScope="" ma:versionID="4508a824dde12f5e302b9ca674116ee3">
  <xsd:schema xmlns:xsd="http://www.w3.org/2001/XMLSchema" xmlns:xs="http://www.w3.org/2001/XMLSchema" xmlns:p="http://schemas.microsoft.com/office/2006/metadata/properties" xmlns:ns2="b9854698-c5b5-4770-9bc9-3972e18e8881" xmlns:ns3="d4eccf46-0173-4174-babb-96bc09a6c260" targetNamespace="http://schemas.microsoft.com/office/2006/metadata/properties" ma:root="true" ma:fieldsID="8bbd3e3e2fe1f754cc8f7042e3f09c46" ns2:_="" ns3:_="">
    <xsd:import namespace="b9854698-c5b5-4770-9bc9-3972e18e8881"/>
    <xsd:import namespace="d4eccf46-0173-4174-babb-96bc09a6c260"/>
    <xsd:element name="properties">
      <xsd:complexType>
        <xsd:sequence>
          <xsd:element name="documentManagement">
            <xsd:complexType>
              <xsd:all>
                <xsd:element ref="ns2:d4989242fc7b448d9ecb54fa9821cbc9" minOccurs="0"/>
                <xsd:element ref="ns3:TaxCatchAll" minOccurs="0"/>
                <xsd:element ref="ns2:MediaServiceMetadata" minOccurs="0"/>
                <xsd:element ref="ns2:MediaServiceFastMetadata" minOccurs="0"/>
                <xsd:element ref="ns3:SharedWithUsers" minOccurs="0"/>
                <xsd:element ref="ns3:SharedWithDetails" minOccurs="0"/>
                <xsd:element ref="ns2:MediaServiceObjectDetectorVersions" minOccurs="0"/>
                <xsd:element ref="ns2:g7bf43cae7324245be91e727fcf749f5"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854698-c5b5-4770-9bc9-3972e18e8881" elementFormDefault="qualified">
    <xsd:import namespace="http://schemas.microsoft.com/office/2006/documentManagement/types"/>
    <xsd:import namespace="http://schemas.microsoft.com/office/infopath/2007/PartnerControls"/>
    <xsd:element name="d4989242fc7b448d9ecb54fa9821cbc9" ma:index="9" ma:taxonomy="true" ma:internalName="d4989242fc7b448d9ecb54fa9821cbc9" ma:taxonomyFieldName="Category" ma:displayName="Category" ma:default="" ma:fieldId="{d4989242-fc7b-448d-9ecb-54fa9821cbc9}" ma:sspId="3110710f-af1f-4457-9596-69bff0e43749" ma:termSetId="d7a3f4c2-98c6-4f3b-8b00-9bfebdea6f07"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g7bf43cae7324245be91e727fcf749f5" ma:index="17" nillable="true" ma:taxonomy="true" ma:internalName="g7bf43cae7324245be91e727fcf749f5" ma:taxonomyFieldName="Company_x0020_Correspondence" ma:displayName="Sub Category" ma:default="" ma:fieldId="{07bf43ca-e732-4245-be91-e727fcf749f5}" ma:sspId="3110710f-af1f-4457-9596-69bff0e43749" ma:termSetId="b374b0d0-440e-476d-a738-d9383ef2666b" ma:anchorId="00000000-0000-0000-0000-000000000000"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eccf46-0173-4174-babb-96bc09a6c26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e4fcd28-8cde-437f-a59a-17c32a9e3ddd}" ma:internalName="TaxCatchAll" ma:showField="CatchAllData" ma:web="d4eccf46-0173-4174-babb-96bc09a6c260">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42AB7E-36FA-41BE-AA35-267073EA65EA}">
  <ds:schemaRefs>
    <ds:schemaRef ds:uri="http://schemas.microsoft.com/sharepoint/v3/contenttype/forms"/>
  </ds:schemaRefs>
</ds:datastoreItem>
</file>

<file path=customXml/itemProps2.xml><?xml version="1.0" encoding="utf-8"?>
<ds:datastoreItem xmlns:ds="http://schemas.openxmlformats.org/officeDocument/2006/customXml" ds:itemID="{13AA1126-CE05-4518-B9DA-4505106BC198}">
  <ds:schemaRefs>
    <ds:schemaRef ds:uri="http://schemas.microsoft.com/office/2006/metadata/properties"/>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d4eccf46-0173-4174-babb-96bc09a6c260"/>
    <ds:schemaRef ds:uri="http://schemas.openxmlformats.org/package/2006/metadata/core-properties"/>
    <ds:schemaRef ds:uri="b9854698-c5b5-4770-9bc9-3972e18e8881"/>
    <ds:schemaRef ds:uri="http://purl.org/dc/dcmitype/"/>
  </ds:schemaRefs>
</ds:datastoreItem>
</file>

<file path=customXml/itemProps3.xml><?xml version="1.0" encoding="utf-8"?>
<ds:datastoreItem xmlns:ds="http://schemas.openxmlformats.org/officeDocument/2006/customXml" ds:itemID="{9AA4DCDC-DB7A-403A-8E4F-E2DDA0AD135E}">
  <ds:schemaRefs>
    <ds:schemaRef ds:uri="b9854698-c5b5-4770-9bc9-3972e18e8881"/>
    <ds:schemaRef ds:uri="d4eccf46-0173-4174-babb-96bc09a6c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nsta_16_by_9_powerpoint_template</Template>
  <TotalTime>75</TotalTime>
  <Words>1557</Words>
  <Application>Microsoft Office PowerPoint</Application>
  <PresentationFormat>Widescreen</PresentationFormat>
  <Paragraphs>243</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Segoe UI</vt:lpstr>
      <vt:lpstr>OGA_Master_template_16:9</vt:lpstr>
      <vt:lpstr>Consultation on the disclosure of  carbon storage information and samples</vt:lpstr>
      <vt:lpstr>NSTA Speakers</vt:lpstr>
      <vt:lpstr>Housekeeping</vt:lpstr>
      <vt:lpstr>Meeting purpose</vt:lpstr>
      <vt:lpstr>Background</vt:lpstr>
      <vt:lpstr>Well information and samples &amp; geophysical survey information</vt:lpstr>
      <vt:lpstr>Well information and samples &amp; geophysical survey information - Summary of proposals</vt:lpstr>
      <vt:lpstr>Well information and samples &amp; geophysical survey information  </vt:lpstr>
      <vt:lpstr>Injection, resource and site information</vt:lpstr>
      <vt:lpstr>Injection, resource and site information - Summary of proposals</vt:lpstr>
      <vt:lpstr>Injection, resource and site information  </vt:lpstr>
      <vt:lpstr>Monitoring information and samples &amp; installation information</vt:lpstr>
      <vt:lpstr>Summary of proposals – Monitoring information and samples &amp; installation information</vt:lpstr>
      <vt:lpstr>Proposed monitoring information  disclosure timeline examples</vt:lpstr>
      <vt:lpstr>Proposed monitoring information  disclosure timeline examples  </vt:lpstr>
      <vt:lpstr>General disclosure proposals</vt:lpstr>
      <vt:lpstr>Summary of proposals – General</vt:lpstr>
      <vt:lpstr>Next steps</vt:lpstr>
      <vt:lpstr>Next steps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Stewart (North Sea Transition Authority)</dc:creator>
  <cp:lastModifiedBy>Ian Furneaux (North Sea Transition Authority)</cp:lastModifiedBy>
  <cp:revision>3</cp:revision>
  <dcterms:created xsi:type="dcterms:W3CDTF">2024-02-21T16:47:54Z</dcterms:created>
  <dcterms:modified xsi:type="dcterms:W3CDTF">2024-03-20T14:13:41Z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0x0101001BD6F060326F39428ABE2B88622CCC60</vt:lpwstr>
  </property>
  <property fmtid="{D5CDD505-2E9C-101B-9397-08002B2CF9AE}" pid="3" name="Company_x0020_Correspondence">
    <vt:lpwstr/>
  </property>
  <property fmtid="{D5CDD505-2E9C-101B-9397-08002B2CF9AE}" pid="4" name="Category">
    <vt:lpwstr>3188;#Reference Material|9a4ef10b-71ff-4e05-b09d-99161d93d3d5</vt:lpwstr>
  </property>
  <property fmtid="{D5CDD505-2E9C-101B-9397-08002B2CF9AE}" pid="5" name="Company Correspondence">
    <vt:lpwstr/>
  </property>
</Properties>
</file>