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61" r:id="rId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E4"/>
    <a:srgbClr val="242B56"/>
    <a:srgbClr val="338F95"/>
    <a:srgbClr val="33588A"/>
    <a:srgbClr val="00737A"/>
    <a:srgbClr val="0065A2"/>
    <a:srgbClr val="002E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1" autoAdjust="0"/>
  </p:normalViewPr>
  <p:slideViewPr>
    <p:cSldViewPr snapToGrid="0">
      <p:cViewPr varScale="1">
        <p:scale>
          <a:sx n="152" d="100"/>
          <a:sy n="152" d="100"/>
        </p:scale>
        <p:origin x="411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B306A-DBF1-438F-ABED-67820FD8AEB7}" type="datetimeFigureOut">
              <a:rPr lang="en-GB" smtClean="0"/>
              <a:t>08/01/2026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F6ADA-B333-47D0-B842-2436D26A0BF6}" type="slidenum">
              <a:rPr lang="en-GB" smtClean="0"/>
              <a:t>‹#›</a:t>
            </a:fld>
            <a:endParaRPr lang="en-GB"/>
          </a:p>
        </p:txBody>
      </p:sp>
    </p:spTree>
    <p:extLst>
      <p:ext uri="{BB962C8B-B14F-4D97-AF65-F5344CB8AC3E}">
        <p14:creationId xmlns:p14="http://schemas.microsoft.com/office/powerpoint/2010/main" val="84393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A74E2-6698-1E91-17BE-1AFD552B5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3EC36-0231-9035-379F-9AE4279C91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F13177-EE9E-E17D-5130-EAB5722E38D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A18D63-1252-BCA4-9389-83F7230ABCA2}"/>
              </a:ext>
            </a:extLst>
          </p:cNvPr>
          <p:cNvSpPr>
            <a:spLocks noGrp="1"/>
          </p:cNvSpPr>
          <p:nvPr>
            <p:ph type="sldNum" sz="quarter" idx="5"/>
          </p:nvPr>
        </p:nvSpPr>
        <p:spPr/>
        <p:txBody>
          <a:bodyPr/>
          <a:lstStyle/>
          <a:p>
            <a:fld id="{CEFF6ADA-B333-47D0-B842-2436D26A0BF6}" type="slidenum">
              <a:rPr lang="en-GB" smtClean="0"/>
              <a:t>1</a:t>
            </a:fld>
            <a:endParaRPr lang="en-GB"/>
          </a:p>
        </p:txBody>
      </p:sp>
    </p:spTree>
    <p:extLst>
      <p:ext uri="{BB962C8B-B14F-4D97-AF65-F5344CB8AC3E}">
        <p14:creationId xmlns:p14="http://schemas.microsoft.com/office/powerpoint/2010/main" val="301601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F5E7D-AA94-4D7D-83C0-87CB0F13817B}"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9FD1D-D2C2-49F9-9948-BEC55FA298E1}" type="slidenum">
              <a:rPr lang="en-GB" smtClean="0"/>
              <a:t>‹#›</a:t>
            </a:fld>
            <a:endParaRPr lang="en-GB"/>
          </a:p>
        </p:txBody>
      </p:sp>
    </p:spTree>
    <p:extLst>
      <p:ext uri="{BB962C8B-B14F-4D97-AF65-F5344CB8AC3E}">
        <p14:creationId xmlns:p14="http://schemas.microsoft.com/office/powerpoint/2010/main" val="3956534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F5E7D-AA94-4D7D-83C0-87CB0F13817B}"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9FD1D-D2C2-49F9-9948-BEC55FA298E1}" type="slidenum">
              <a:rPr lang="en-GB" smtClean="0"/>
              <a:t>‹#›</a:t>
            </a:fld>
            <a:endParaRPr lang="en-GB"/>
          </a:p>
        </p:txBody>
      </p:sp>
    </p:spTree>
    <p:extLst>
      <p:ext uri="{BB962C8B-B14F-4D97-AF65-F5344CB8AC3E}">
        <p14:creationId xmlns:p14="http://schemas.microsoft.com/office/powerpoint/2010/main" val="30011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F5E7D-AA94-4D7D-83C0-87CB0F13817B}"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9FD1D-D2C2-49F9-9948-BEC55FA298E1}" type="slidenum">
              <a:rPr lang="en-GB" smtClean="0"/>
              <a:t>‹#›</a:t>
            </a:fld>
            <a:endParaRPr lang="en-GB"/>
          </a:p>
        </p:txBody>
      </p:sp>
    </p:spTree>
    <p:extLst>
      <p:ext uri="{BB962C8B-B14F-4D97-AF65-F5344CB8AC3E}">
        <p14:creationId xmlns:p14="http://schemas.microsoft.com/office/powerpoint/2010/main" val="360630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F5E7D-AA94-4D7D-83C0-87CB0F13817B}"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9FD1D-D2C2-49F9-9948-BEC55FA298E1}" type="slidenum">
              <a:rPr lang="en-GB" smtClean="0"/>
              <a:t>‹#›</a:t>
            </a:fld>
            <a:endParaRPr lang="en-GB"/>
          </a:p>
        </p:txBody>
      </p:sp>
    </p:spTree>
    <p:extLst>
      <p:ext uri="{BB962C8B-B14F-4D97-AF65-F5344CB8AC3E}">
        <p14:creationId xmlns:p14="http://schemas.microsoft.com/office/powerpoint/2010/main" val="205484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4"/>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81" y="4589469"/>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F5E7D-AA94-4D7D-83C0-87CB0F13817B}"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9FD1D-D2C2-49F9-9948-BEC55FA298E1}" type="slidenum">
              <a:rPr lang="en-GB" smtClean="0"/>
              <a:t>‹#›</a:t>
            </a:fld>
            <a:endParaRPr lang="en-GB"/>
          </a:p>
        </p:txBody>
      </p:sp>
    </p:spTree>
    <p:extLst>
      <p:ext uri="{BB962C8B-B14F-4D97-AF65-F5344CB8AC3E}">
        <p14:creationId xmlns:p14="http://schemas.microsoft.com/office/powerpoint/2010/main" val="403117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F5E7D-AA94-4D7D-83C0-87CB0F13817B}"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99FD1D-D2C2-49F9-9948-BEC55FA298E1}" type="slidenum">
              <a:rPr lang="en-GB" smtClean="0"/>
              <a:t>‹#›</a:t>
            </a:fld>
            <a:endParaRPr lang="en-GB"/>
          </a:p>
        </p:txBody>
      </p:sp>
    </p:spTree>
    <p:extLst>
      <p:ext uri="{BB962C8B-B14F-4D97-AF65-F5344CB8AC3E}">
        <p14:creationId xmlns:p14="http://schemas.microsoft.com/office/powerpoint/2010/main" val="38098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F5E7D-AA94-4D7D-83C0-87CB0F13817B}" type="datetimeFigureOut">
              <a:rPr lang="en-GB" smtClean="0"/>
              <a:t>08/01/2026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99FD1D-D2C2-49F9-9948-BEC55FA298E1}" type="slidenum">
              <a:rPr lang="en-GB" smtClean="0"/>
              <a:t>‹#›</a:t>
            </a:fld>
            <a:endParaRPr lang="en-GB"/>
          </a:p>
        </p:txBody>
      </p:sp>
    </p:spTree>
    <p:extLst>
      <p:ext uri="{BB962C8B-B14F-4D97-AF65-F5344CB8AC3E}">
        <p14:creationId xmlns:p14="http://schemas.microsoft.com/office/powerpoint/2010/main" val="125926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F5E7D-AA94-4D7D-83C0-87CB0F13817B}" type="datetimeFigureOut">
              <a:rPr lang="en-GB" smtClean="0"/>
              <a:t>08/01/2026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99FD1D-D2C2-49F9-9948-BEC55FA298E1}" type="slidenum">
              <a:rPr lang="en-GB" smtClean="0"/>
              <a:t>‹#›</a:t>
            </a:fld>
            <a:endParaRPr lang="en-GB"/>
          </a:p>
        </p:txBody>
      </p:sp>
    </p:spTree>
    <p:extLst>
      <p:ext uri="{BB962C8B-B14F-4D97-AF65-F5344CB8AC3E}">
        <p14:creationId xmlns:p14="http://schemas.microsoft.com/office/powerpoint/2010/main" val="376372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F5E7D-AA94-4D7D-83C0-87CB0F13817B}" type="datetimeFigureOut">
              <a:rPr lang="en-GB" smtClean="0"/>
              <a:t>08/01/2026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99FD1D-D2C2-49F9-9948-BEC55FA298E1}" type="slidenum">
              <a:rPr lang="en-GB" smtClean="0"/>
              <a:t>‹#›</a:t>
            </a:fld>
            <a:endParaRPr lang="en-GB"/>
          </a:p>
        </p:txBody>
      </p:sp>
    </p:spTree>
    <p:extLst>
      <p:ext uri="{BB962C8B-B14F-4D97-AF65-F5344CB8AC3E}">
        <p14:creationId xmlns:p14="http://schemas.microsoft.com/office/powerpoint/2010/main" val="117563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BF5E7D-AA94-4D7D-83C0-87CB0F13817B}"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99FD1D-D2C2-49F9-9948-BEC55FA298E1}" type="slidenum">
              <a:rPr lang="en-GB" smtClean="0"/>
              <a:t>‹#›</a:t>
            </a:fld>
            <a:endParaRPr lang="en-GB"/>
          </a:p>
        </p:txBody>
      </p:sp>
    </p:spTree>
    <p:extLst>
      <p:ext uri="{BB962C8B-B14F-4D97-AF65-F5344CB8AC3E}">
        <p14:creationId xmlns:p14="http://schemas.microsoft.com/office/powerpoint/2010/main" val="8264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31"/>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BF5E7D-AA94-4D7D-83C0-87CB0F13817B}"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99FD1D-D2C2-49F9-9948-BEC55FA298E1}" type="slidenum">
              <a:rPr lang="en-GB" smtClean="0"/>
              <a:t>‹#›</a:t>
            </a:fld>
            <a:endParaRPr lang="en-GB"/>
          </a:p>
        </p:txBody>
      </p:sp>
    </p:spTree>
    <p:extLst>
      <p:ext uri="{BB962C8B-B14F-4D97-AF65-F5344CB8AC3E}">
        <p14:creationId xmlns:p14="http://schemas.microsoft.com/office/powerpoint/2010/main" val="213056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8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F5E7D-AA94-4D7D-83C0-87CB0F13817B}" type="datetimeFigureOut">
              <a:rPr lang="en-GB" smtClean="0"/>
              <a:t>08/01/2026</a:t>
            </a:fld>
            <a:endParaRPr lang="en-GB"/>
          </a:p>
        </p:txBody>
      </p:sp>
      <p:sp>
        <p:nvSpPr>
          <p:cNvPr id="5" name="Footer Placeholder 4"/>
          <p:cNvSpPr>
            <a:spLocks noGrp="1"/>
          </p:cNvSpPr>
          <p:nvPr>
            <p:ph type="ftr" sz="quarter" idx="3"/>
          </p:nvPr>
        </p:nvSpPr>
        <p:spPr>
          <a:xfrm>
            <a:off x="3281365" y="635635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9FD1D-D2C2-49F9-9948-BEC55FA298E1}" type="slidenum">
              <a:rPr lang="en-GB" smtClean="0"/>
              <a:t>‹#›</a:t>
            </a:fld>
            <a:endParaRPr lang="en-GB"/>
          </a:p>
        </p:txBody>
      </p:sp>
    </p:spTree>
    <p:extLst>
      <p:ext uri="{BB962C8B-B14F-4D97-AF65-F5344CB8AC3E}">
        <p14:creationId xmlns:p14="http://schemas.microsoft.com/office/powerpoint/2010/main" val="144957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stauthority.co.uk/data-and-insights/data/themes/" TargetMode="External"/><Relationship Id="rId13" Type="http://schemas.openxmlformats.org/officeDocument/2006/relationships/hyperlink" Target="https://www.nstauthority.co.uk/regulatory-information/exploration-and-production/wells/" TargetMode="External"/><Relationship Id="rId18" Type="http://schemas.openxmlformats.org/officeDocument/2006/relationships/image" Target="../media/image8.png"/><Relationship Id="rId26" Type="http://schemas.openxmlformats.org/officeDocument/2006/relationships/image" Target="../media/image15.png"/><Relationship Id="rId3" Type="http://schemas.openxmlformats.org/officeDocument/2006/relationships/hyperlink" Target="https://www.nstauthority.co.uk/data-and-insights/data/uk-national-data-repository/" TargetMode="External"/><Relationship Id="rId21"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hyperlink" Target="https://www.nstauthority.co.uk/regulatory-information/supporting-the-supply-chain/pathfinder/" TargetMode="External"/><Relationship Id="rId17" Type="http://schemas.openxmlformats.org/officeDocument/2006/relationships/hyperlink" Target="https://www.nstauthority.co.uk/regulatory-information/decommissioning-and-repurposing/decommissioning-data-visibility-dashboard/" TargetMode="External"/><Relationship Id="rId25"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hyperlink" Target="https://www.nstauthority.co.uk/regulatory-information/decommissioning/cost-estimate/" TargetMode="External"/><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itportal.nstauthority.co.uk/edufox5live/fox/edu/WONS_WELLBORE_SEARCH_PUBLIC" TargetMode="External"/><Relationship Id="rId11" Type="http://schemas.openxmlformats.org/officeDocument/2006/relationships/image" Target="../media/image6.png"/><Relationship Id="rId24" Type="http://schemas.openxmlformats.org/officeDocument/2006/relationships/image" Target="../media/image13.png"/><Relationship Id="rId5" Type="http://schemas.openxmlformats.org/officeDocument/2006/relationships/image" Target="../media/image3.png"/><Relationship Id="rId15" Type="http://schemas.openxmlformats.org/officeDocument/2006/relationships/hyperlink" Target="https://www.nstauthority.co.uk/regulatory-information/decommissioning/interactive-benchmarking-report/" TargetMode="External"/><Relationship Id="rId23" Type="http://schemas.openxmlformats.org/officeDocument/2006/relationships/image" Target="../media/image12.png"/><Relationship Id="rId28" Type="http://schemas.openxmlformats.org/officeDocument/2006/relationships/image" Target="../media/image17.jpeg"/><Relationship Id="rId10" Type="http://schemas.openxmlformats.org/officeDocument/2006/relationships/hyperlink" Target="https://wdsg.my.canva.site/#riserless-lwiv" TargetMode="External"/><Relationship Id="rId19" Type="http://schemas.openxmlformats.org/officeDocument/2006/relationships/hyperlink" Target="https://www.nstauthority.co.uk/regulatory-information/decommissioning/tree-and-wellhead-information-for-subsea-tooling/" TargetMode="Externa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300442-FAE1-6609-840F-384E6BD49F54}"/>
            </a:ext>
          </a:extLst>
        </p:cNvPr>
        <p:cNvGrpSpPr/>
        <p:nvPr/>
      </p:nvGrpSpPr>
      <p:grpSpPr>
        <a:xfrm>
          <a:off x="0" y="0"/>
          <a:ext cx="0" cy="0"/>
          <a:chOff x="0" y="0"/>
          <a:chExt cx="0" cy="0"/>
        </a:xfrm>
      </p:grpSpPr>
      <p:sp>
        <p:nvSpPr>
          <p:cNvPr id="29" name="TextBox 28">
            <a:extLst>
              <a:ext uri="{FF2B5EF4-FFF2-40B4-BE49-F238E27FC236}">
                <a16:creationId xmlns:a16="http://schemas.microsoft.com/office/drawing/2014/main" id="{4ABC7FE7-8F58-00CA-F9CF-FFE00612D08E}"/>
              </a:ext>
            </a:extLst>
          </p:cNvPr>
          <p:cNvSpPr txBox="1"/>
          <p:nvPr/>
        </p:nvSpPr>
        <p:spPr>
          <a:xfrm>
            <a:off x="157228" y="428947"/>
            <a:ext cx="3024000" cy="400110"/>
          </a:xfrm>
          <a:prstGeom prst="rect">
            <a:avLst/>
          </a:prstGeom>
          <a:noFill/>
        </p:spPr>
        <p:txBody>
          <a:bodyPr wrap="square" rtlCol="0">
            <a:spAutoFit/>
          </a:bodyPr>
          <a:lstStyle/>
          <a:p>
            <a:pPr algn="ctr"/>
            <a:r>
              <a:rPr lang="en-GB" sz="2000" b="1" dirty="0">
                <a:ln w="0"/>
                <a:solidFill>
                  <a:srgbClr val="002E6D"/>
                </a:solidFill>
                <a:latin typeface="Arial" panose="020B0604020202020204" pitchFamily="34" charset="0"/>
                <a:cs typeface="Arial" panose="020B0604020202020204" pitchFamily="34" charset="0"/>
              </a:rPr>
              <a:t>Decom Data Tools</a:t>
            </a:r>
          </a:p>
        </p:txBody>
      </p:sp>
      <p:grpSp>
        <p:nvGrpSpPr>
          <p:cNvPr id="2" name="Group 1">
            <a:extLst>
              <a:ext uri="{FF2B5EF4-FFF2-40B4-BE49-F238E27FC236}">
                <a16:creationId xmlns:a16="http://schemas.microsoft.com/office/drawing/2014/main" id="{93045701-150C-A480-5701-E6906FC15D72}"/>
              </a:ext>
            </a:extLst>
          </p:cNvPr>
          <p:cNvGrpSpPr/>
          <p:nvPr/>
        </p:nvGrpSpPr>
        <p:grpSpPr>
          <a:xfrm>
            <a:off x="144686" y="828778"/>
            <a:ext cx="3057757" cy="5880377"/>
            <a:chOff x="186721" y="719897"/>
            <a:chExt cx="3057757" cy="5880377"/>
          </a:xfrm>
        </p:grpSpPr>
        <p:sp>
          <p:nvSpPr>
            <p:cNvPr id="38" name="Rectangle 37">
              <a:extLst>
                <a:ext uri="{FF2B5EF4-FFF2-40B4-BE49-F238E27FC236}">
                  <a16:creationId xmlns:a16="http://schemas.microsoft.com/office/drawing/2014/main" id="{ADFE4232-10B6-3288-500F-2CEEBEBDD0B7}"/>
                </a:ext>
              </a:extLst>
            </p:cNvPr>
            <p:cNvSpPr/>
            <p:nvPr/>
          </p:nvSpPr>
          <p:spPr>
            <a:xfrm>
              <a:off x="186721" y="719897"/>
              <a:ext cx="3024000" cy="2567821"/>
            </a:xfrm>
            <a:prstGeom prst="rect">
              <a:avLst/>
            </a:prstGeom>
            <a:solidFill>
              <a:srgbClr val="CCE3E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solidFill>
                  <a:prstClr val="white"/>
                </a:solidFill>
                <a:latin typeface="Arial" panose="020B060402020202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id="{5F05D620-132F-1357-7239-BD3699FA6C2B}"/>
                </a:ext>
              </a:extLst>
            </p:cNvPr>
            <p:cNvSpPr/>
            <p:nvPr/>
          </p:nvSpPr>
          <p:spPr>
            <a:xfrm>
              <a:off x="186721" y="3359085"/>
              <a:ext cx="3024000" cy="1584000"/>
            </a:xfrm>
            <a:prstGeom prst="rect">
              <a:avLst/>
            </a:prstGeom>
            <a:solidFill>
              <a:srgbClr val="33588A"/>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prstClr val="white"/>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88EF6F1-E1D9-FEB3-9EE2-615D2C0F2CC4}"/>
                </a:ext>
              </a:extLst>
            </p:cNvPr>
            <p:cNvSpPr txBox="1"/>
            <p:nvPr/>
          </p:nvSpPr>
          <p:spPr>
            <a:xfrm>
              <a:off x="280702" y="4260098"/>
              <a:ext cx="1043204" cy="577081"/>
            </a:xfrm>
            <a:prstGeom prst="rect">
              <a:avLst/>
            </a:prstGeom>
            <a:noFill/>
          </p:spPr>
          <p:txBody>
            <a:bodyPr wrap="square" rtlCol="0">
              <a:spAutoFit/>
            </a:bodyPr>
            <a:lstStyle/>
            <a:p>
              <a:r>
                <a:rPr lang="en-GB" sz="1050" b="1" dirty="0">
                  <a:solidFill>
                    <a:prstClr val="whit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National Data Repository (NDR)</a:t>
              </a:r>
              <a:endParaRPr lang="en-GB" sz="1050" b="1" dirty="0">
                <a:solidFill>
                  <a:prstClr val="white"/>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AE5B3E4-279E-39F7-CA0F-81EF1AB3F0BD}"/>
                </a:ext>
              </a:extLst>
            </p:cNvPr>
            <p:cNvSpPr txBox="1"/>
            <p:nvPr/>
          </p:nvSpPr>
          <p:spPr>
            <a:xfrm>
              <a:off x="1289188" y="3418772"/>
              <a:ext cx="1955290" cy="1384995"/>
            </a:xfrm>
            <a:prstGeom prst="rect">
              <a:avLst/>
            </a:prstGeom>
            <a:noFill/>
          </p:spPr>
          <p:txBody>
            <a:bodyPr wrap="square" rtlCol="0">
              <a:spAutoFit/>
            </a:bodyPr>
            <a:lstStyle/>
            <a:p>
              <a:r>
                <a:rPr lang="en-GB" sz="1050" dirty="0">
                  <a:solidFill>
                    <a:prstClr val="white"/>
                  </a:solidFill>
                  <a:latin typeface="Arial" panose="020B0604020202020204" pitchFamily="34" charset="0"/>
                  <a:cs typeface="Arial" panose="020B0604020202020204" pitchFamily="34" charset="0"/>
                </a:rPr>
                <a:t>The NDR – a key component of our wider Digital Energy Platform – is a treasure </a:t>
              </a:r>
            </a:p>
            <a:p>
              <a:r>
                <a:rPr lang="en-GB" sz="1050" dirty="0">
                  <a:solidFill>
                    <a:prstClr val="white"/>
                  </a:solidFill>
                  <a:latin typeface="Arial" panose="020B0604020202020204" pitchFamily="34" charset="0"/>
                  <a:cs typeface="Arial" panose="020B0604020202020204" pitchFamily="34" charset="0"/>
                </a:rPr>
                <a:t>trove of offshore petroleum-</a:t>
              </a:r>
            </a:p>
            <a:p>
              <a:r>
                <a:rPr lang="en-GB" sz="1050" dirty="0">
                  <a:solidFill>
                    <a:prstClr val="white"/>
                  </a:solidFill>
                  <a:latin typeface="Arial" panose="020B0604020202020204" pitchFamily="34" charset="0"/>
                  <a:cs typeface="Arial" panose="020B0604020202020204" pitchFamily="34" charset="0"/>
                </a:rPr>
                <a:t>related licence information which, in time, will also host carbon dioxide appraisal</a:t>
              </a:r>
            </a:p>
            <a:p>
              <a:r>
                <a:rPr lang="en-GB" sz="1050" dirty="0">
                  <a:solidFill>
                    <a:prstClr val="white"/>
                  </a:solidFill>
                  <a:latin typeface="Arial" panose="020B0604020202020204" pitchFamily="34" charset="0"/>
                  <a:cs typeface="Arial" panose="020B0604020202020204" pitchFamily="34" charset="0"/>
                </a:rPr>
                <a:t>and storage licence records. </a:t>
              </a:r>
            </a:p>
          </p:txBody>
        </p:sp>
        <p:sp>
          <p:nvSpPr>
            <p:cNvPr id="43" name="Rectangle 42">
              <a:extLst>
                <a:ext uri="{FF2B5EF4-FFF2-40B4-BE49-F238E27FC236}">
                  <a16:creationId xmlns:a16="http://schemas.microsoft.com/office/drawing/2014/main" id="{E4BB73A8-7A66-53CB-26C9-FE9B41EC4B62}"/>
                </a:ext>
              </a:extLst>
            </p:cNvPr>
            <p:cNvSpPr/>
            <p:nvPr/>
          </p:nvSpPr>
          <p:spPr>
            <a:xfrm>
              <a:off x="186721" y="5016274"/>
              <a:ext cx="3024000" cy="1584000"/>
            </a:xfrm>
            <a:prstGeom prst="rect">
              <a:avLst/>
            </a:prstGeom>
            <a:solidFill>
              <a:srgbClr val="338F9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prstClr val="white"/>
                </a:solidFill>
                <a:latin typeface="Arial" panose="020B0604020202020204" pitchFamily="34" charset="0"/>
                <a:cs typeface="Arial" panose="020B0604020202020204" pitchFamily="34" charset="0"/>
              </a:endParaRPr>
            </a:p>
          </p:txBody>
        </p:sp>
      </p:grpSp>
      <p:pic>
        <p:nvPicPr>
          <p:cNvPr id="4" name="Picture 3">
            <a:extLst>
              <a:ext uri="{FF2B5EF4-FFF2-40B4-BE49-F238E27FC236}">
                <a16:creationId xmlns:a16="http://schemas.microsoft.com/office/drawing/2014/main" id="{05119B32-2AC4-1F3F-F6BD-7246595FC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423" y="180992"/>
            <a:ext cx="2828448" cy="266475"/>
          </a:xfrm>
          <a:prstGeom prst="rect">
            <a:avLst/>
          </a:prstGeom>
        </p:spPr>
      </p:pic>
      <p:pic>
        <p:nvPicPr>
          <p:cNvPr id="26" name="Picture 25">
            <a:extLst>
              <a:ext uri="{FF2B5EF4-FFF2-40B4-BE49-F238E27FC236}">
                <a16:creationId xmlns:a16="http://schemas.microsoft.com/office/drawing/2014/main" id="{A6BE5C40-9BD1-2EB9-B7B6-6FBA2AC647FD}"/>
              </a:ext>
            </a:extLst>
          </p:cNvPr>
          <p:cNvPicPr>
            <a:picLocks noChangeAspect="1"/>
          </p:cNvPicPr>
          <p:nvPr/>
        </p:nvPicPr>
        <p:blipFill>
          <a:blip r:embed="rId5"/>
          <a:stretch>
            <a:fillRect/>
          </a:stretch>
        </p:blipFill>
        <p:spPr>
          <a:xfrm>
            <a:off x="312791" y="3604807"/>
            <a:ext cx="713551" cy="713551"/>
          </a:xfrm>
          <a:prstGeom prst="rect">
            <a:avLst/>
          </a:prstGeom>
        </p:spPr>
      </p:pic>
      <p:sp>
        <p:nvSpPr>
          <p:cNvPr id="7" name="Rectangle: Rounded Corners 41">
            <a:extLst>
              <a:ext uri="{FF2B5EF4-FFF2-40B4-BE49-F238E27FC236}">
                <a16:creationId xmlns:a16="http://schemas.microsoft.com/office/drawing/2014/main" id="{2032C70E-8435-79CE-737C-E158C0B78AB2}"/>
              </a:ext>
            </a:extLst>
          </p:cNvPr>
          <p:cNvSpPr/>
          <p:nvPr/>
        </p:nvSpPr>
        <p:spPr>
          <a:xfrm>
            <a:off x="3437592" y="1811624"/>
            <a:ext cx="3024000" cy="1584000"/>
          </a:xfrm>
          <a:prstGeom prst="rect">
            <a:avLst/>
          </a:prstGeom>
          <a:solidFill>
            <a:srgbClr val="33588A"/>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prstClr val="white"/>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724CB99-25E6-7BCB-68DB-B29F31FC945D}"/>
              </a:ext>
            </a:extLst>
          </p:cNvPr>
          <p:cNvSpPr/>
          <p:nvPr/>
        </p:nvSpPr>
        <p:spPr>
          <a:xfrm>
            <a:off x="3437592" y="3468813"/>
            <a:ext cx="3024000" cy="1584000"/>
          </a:xfrm>
          <a:prstGeom prst="rect">
            <a:avLst/>
          </a:prstGeom>
          <a:solidFill>
            <a:srgbClr val="338F9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prstClr val="white"/>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76A0A50-8E95-1111-CB1A-2333570CD6A5}"/>
              </a:ext>
            </a:extLst>
          </p:cNvPr>
          <p:cNvSpPr/>
          <p:nvPr/>
        </p:nvSpPr>
        <p:spPr>
          <a:xfrm>
            <a:off x="6691502" y="1811624"/>
            <a:ext cx="3024000" cy="1584000"/>
          </a:xfrm>
          <a:prstGeom prst="rect">
            <a:avLst/>
          </a:prstGeom>
          <a:solidFill>
            <a:srgbClr val="338F95"/>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prstClr val="white"/>
              </a:solidFill>
              <a:latin typeface="Arial" panose="020B0604020202020204" pitchFamily="34" charset="0"/>
              <a:cs typeface="Arial" panose="020B0604020202020204" pitchFamily="34" charset="0"/>
            </a:endParaRPr>
          </a:p>
        </p:txBody>
      </p:sp>
      <p:sp>
        <p:nvSpPr>
          <p:cNvPr id="12" name="Rectangle: Rounded Corners 41">
            <a:extLst>
              <a:ext uri="{FF2B5EF4-FFF2-40B4-BE49-F238E27FC236}">
                <a16:creationId xmlns:a16="http://schemas.microsoft.com/office/drawing/2014/main" id="{966EFED8-2E9A-47F9-50AA-B269AF5C0B86}"/>
              </a:ext>
            </a:extLst>
          </p:cNvPr>
          <p:cNvSpPr/>
          <p:nvPr/>
        </p:nvSpPr>
        <p:spPr>
          <a:xfrm>
            <a:off x="6700646" y="3468813"/>
            <a:ext cx="3024000" cy="1584000"/>
          </a:xfrm>
          <a:prstGeom prst="rect">
            <a:avLst/>
          </a:prstGeom>
          <a:solidFill>
            <a:srgbClr val="33588A"/>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prstClr val="white"/>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854634B-4A59-46D1-F78F-0B01688BF89B}"/>
              </a:ext>
            </a:extLst>
          </p:cNvPr>
          <p:cNvSpPr/>
          <p:nvPr/>
        </p:nvSpPr>
        <p:spPr>
          <a:xfrm>
            <a:off x="6700646" y="5126002"/>
            <a:ext cx="3024000" cy="1584000"/>
          </a:xfrm>
          <a:prstGeom prst="rect">
            <a:avLst/>
          </a:prstGeom>
          <a:solidFill>
            <a:srgbClr val="338F9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prstClr val="white"/>
              </a:solidFill>
              <a:latin typeface="Arial" panose="020B0604020202020204" pitchFamily="34" charset="0"/>
              <a:cs typeface="Arial" panose="020B0604020202020204" pitchFamily="34" charset="0"/>
            </a:endParaRPr>
          </a:p>
        </p:txBody>
      </p:sp>
      <p:sp>
        <p:nvSpPr>
          <p:cNvPr id="15" name="Rectangle: Rounded Corners 41">
            <a:extLst>
              <a:ext uri="{FF2B5EF4-FFF2-40B4-BE49-F238E27FC236}">
                <a16:creationId xmlns:a16="http://schemas.microsoft.com/office/drawing/2014/main" id="{AFCB8BF0-1380-EC81-44BB-73192DF3C82F}"/>
              </a:ext>
            </a:extLst>
          </p:cNvPr>
          <p:cNvSpPr/>
          <p:nvPr/>
        </p:nvSpPr>
        <p:spPr>
          <a:xfrm>
            <a:off x="3437592" y="5126002"/>
            <a:ext cx="3024000" cy="1584000"/>
          </a:xfrm>
          <a:prstGeom prst="rect">
            <a:avLst/>
          </a:prstGeom>
          <a:solidFill>
            <a:srgbClr val="33588A"/>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prstClr val="white"/>
              </a:solidFill>
              <a:latin typeface="Arial" panose="020B0604020202020204" pitchFamily="34" charset="0"/>
              <a:cs typeface="Arial" panose="020B0604020202020204" pitchFamily="34" charset="0"/>
            </a:endParaRPr>
          </a:p>
        </p:txBody>
      </p:sp>
      <p:sp>
        <p:nvSpPr>
          <p:cNvPr id="18" name="Rectangle: Rounded Corners 41">
            <a:extLst>
              <a:ext uri="{FF2B5EF4-FFF2-40B4-BE49-F238E27FC236}">
                <a16:creationId xmlns:a16="http://schemas.microsoft.com/office/drawing/2014/main" id="{C9F09B07-1E89-4FC3-3FA3-7AE24AD11A09}"/>
              </a:ext>
            </a:extLst>
          </p:cNvPr>
          <p:cNvSpPr/>
          <p:nvPr/>
        </p:nvSpPr>
        <p:spPr>
          <a:xfrm>
            <a:off x="6700646" y="165401"/>
            <a:ext cx="3024000" cy="1584000"/>
          </a:xfrm>
          <a:prstGeom prst="rect">
            <a:avLst/>
          </a:prstGeom>
          <a:solidFill>
            <a:srgbClr val="33588A"/>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solidFill>
                <a:prstClr val="whit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626CC51-77A4-7004-3482-37B8630F811D}"/>
              </a:ext>
            </a:extLst>
          </p:cNvPr>
          <p:cNvSpPr txBox="1"/>
          <p:nvPr/>
        </p:nvSpPr>
        <p:spPr>
          <a:xfrm>
            <a:off x="3517930" y="4356722"/>
            <a:ext cx="1176231" cy="577081"/>
          </a:xfrm>
          <a:prstGeom prst="rect">
            <a:avLst/>
          </a:prstGeom>
          <a:noFill/>
          <a:ln>
            <a:noFill/>
          </a:ln>
        </p:spPr>
        <p:txBody>
          <a:bodyPr wrap="square" rtlCol="0">
            <a:spAutoFit/>
          </a:bodyPr>
          <a:lstStyle/>
          <a:p>
            <a:r>
              <a:rPr lang="en-GB" sz="1050" b="1" dirty="0">
                <a:solidFill>
                  <a:prstClr val="white"/>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Public Wellbore Search</a:t>
            </a:r>
            <a:endParaRPr lang="en-GB" sz="1050" b="1" dirty="0">
              <a:solidFill>
                <a:prstClr val="white"/>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97300B8-1AAB-FB89-28A4-EBEBD827D2B2}"/>
              </a:ext>
            </a:extLst>
          </p:cNvPr>
          <p:cNvSpPr txBox="1"/>
          <p:nvPr/>
        </p:nvSpPr>
        <p:spPr>
          <a:xfrm>
            <a:off x="4609284" y="3916680"/>
            <a:ext cx="1702012" cy="738664"/>
          </a:xfrm>
          <a:prstGeom prst="rect">
            <a:avLst/>
          </a:prstGeom>
          <a:noFill/>
          <a:ln>
            <a:noFill/>
          </a:ln>
        </p:spPr>
        <p:txBody>
          <a:bodyPr wrap="square" rtlCol="0">
            <a:spAutoFit/>
          </a:bodyPr>
          <a:lstStyle/>
          <a:p>
            <a:r>
              <a:rPr lang="en-GB" sz="1050" dirty="0">
                <a:solidFill>
                  <a:prstClr val="white"/>
                </a:solidFill>
                <a:latin typeface="Arial" panose="020B0604020202020204" pitchFamily="34" charset="0"/>
                <a:cs typeface="Arial" panose="020B0604020202020204" pitchFamily="34" charset="0"/>
              </a:rPr>
              <a:t>Use this tool to find information about registered wellbores and their mechanical status.</a:t>
            </a:r>
          </a:p>
        </p:txBody>
      </p:sp>
      <p:pic>
        <p:nvPicPr>
          <p:cNvPr id="24" name="Picture 23">
            <a:extLst>
              <a:ext uri="{FF2B5EF4-FFF2-40B4-BE49-F238E27FC236}">
                <a16:creationId xmlns:a16="http://schemas.microsoft.com/office/drawing/2014/main" id="{1B7D0DB8-6CEA-EA8A-46C9-2CA5F5702A67}"/>
              </a:ext>
            </a:extLst>
          </p:cNvPr>
          <p:cNvPicPr>
            <a:picLocks noChangeAspect="1"/>
          </p:cNvPicPr>
          <p:nvPr/>
        </p:nvPicPr>
        <p:blipFill>
          <a:blip r:embed="rId7"/>
          <a:stretch>
            <a:fillRect/>
          </a:stretch>
        </p:blipFill>
        <p:spPr>
          <a:xfrm>
            <a:off x="3582593" y="3567449"/>
            <a:ext cx="716084" cy="716084"/>
          </a:xfrm>
          <a:prstGeom prst="rect">
            <a:avLst/>
          </a:prstGeom>
        </p:spPr>
      </p:pic>
      <p:sp>
        <p:nvSpPr>
          <p:cNvPr id="54" name="Rectangle 53">
            <a:extLst>
              <a:ext uri="{FF2B5EF4-FFF2-40B4-BE49-F238E27FC236}">
                <a16:creationId xmlns:a16="http://schemas.microsoft.com/office/drawing/2014/main" id="{ABFC3259-13CD-9968-AAFC-0401C6E11CB4}"/>
              </a:ext>
            </a:extLst>
          </p:cNvPr>
          <p:cNvSpPr/>
          <p:nvPr/>
        </p:nvSpPr>
        <p:spPr>
          <a:xfrm>
            <a:off x="3442296" y="156257"/>
            <a:ext cx="3024000" cy="1584000"/>
          </a:xfrm>
          <a:prstGeom prst="rect">
            <a:avLst/>
          </a:prstGeom>
          <a:solidFill>
            <a:srgbClr val="338F95"/>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solidFill>
                <a:prstClr val="white"/>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51936FC8-FF5D-CF52-0CB0-CFFA3A6123EF}"/>
              </a:ext>
            </a:extLst>
          </p:cNvPr>
          <p:cNvSpPr txBox="1"/>
          <p:nvPr/>
        </p:nvSpPr>
        <p:spPr>
          <a:xfrm>
            <a:off x="3522557" y="1062597"/>
            <a:ext cx="1034261" cy="577081"/>
          </a:xfrm>
          <a:prstGeom prst="rect">
            <a:avLst/>
          </a:prstGeom>
          <a:noFill/>
          <a:ln>
            <a:noFill/>
          </a:ln>
        </p:spPr>
        <p:txBody>
          <a:bodyPr wrap="square" rtlCol="0">
            <a:spAutoFit/>
          </a:bodyPr>
          <a:lstStyle/>
          <a:p>
            <a:r>
              <a:rPr lang="en-GB" sz="1050" b="1" u="sng"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Wells spatial maps and dashboards</a:t>
            </a:r>
            <a:endParaRPr lang="en-GB" sz="1050" b="1" u="sng" dirty="0">
              <a:solidFill>
                <a:schemeClr val="bg1"/>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EC808B8C-D79D-584D-49D9-9F6187875AAC}"/>
              </a:ext>
            </a:extLst>
          </p:cNvPr>
          <p:cNvSpPr txBox="1"/>
          <p:nvPr/>
        </p:nvSpPr>
        <p:spPr>
          <a:xfrm>
            <a:off x="4649466" y="426486"/>
            <a:ext cx="1739999" cy="1061829"/>
          </a:xfrm>
          <a:prstGeom prst="rect">
            <a:avLst/>
          </a:prstGeom>
          <a:noFill/>
          <a:ln>
            <a:noFill/>
          </a:ln>
        </p:spPr>
        <p:txBody>
          <a:bodyPr wrap="square" rtlCol="0">
            <a:spAutoFit/>
          </a:bodyPr>
          <a:lstStyle/>
          <a:p>
            <a:r>
              <a:rPr lang="en-GB" sz="1050" dirty="0">
                <a:solidFill>
                  <a:prstClr val="white"/>
                </a:solidFill>
                <a:latin typeface="Arial" panose="020B0604020202020204" pitchFamily="34" charset="0"/>
                <a:cs typeface="Arial" panose="020B0604020202020204" pitchFamily="34" charset="0"/>
              </a:rPr>
              <a:t>View well data apps, maps and spatial tools, including downloadable datasets for UKCS development, exploration and appraisal well stock. </a:t>
            </a:r>
          </a:p>
        </p:txBody>
      </p:sp>
      <p:pic>
        <p:nvPicPr>
          <p:cNvPr id="1026" name="Picture 2">
            <a:extLst>
              <a:ext uri="{FF2B5EF4-FFF2-40B4-BE49-F238E27FC236}">
                <a16:creationId xmlns:a16="http://schemas.microsoft.com/office/drawing/2014/main" id="{ACD454DB-CB96-A578-54F4-CB69C02DA4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5187" y="295672"/>
            <a:ext cx="716084" cy="716084"/>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hlinkClick r:id="rId10"/>
            <a:extLst>
              <a:ext uri="{FF2B5EF4-FFF2-40B4-BE49-F238E27FC236}">
                <a16:creationId xmlns:a16="http://schemas.microsoft.com/office/drawing/2014/main" id="{840D590F-1312-E777-0A0D-D6373F5DD790}"/>
              </a:ext>
            </a:extLst>
          </p:cNvPr>
          <p:cNvSpPr txBox="1"/>
          <p:nvPr/>
        </p:nvSpPr>
        <p:spPr>
          <a:xfrm>
            <a:off x="6769096" y="1062597"/>
            <a:ext cx="1034261" cy="577081"/>
          </a:xfrm>
          <a:prstGeom prst="rect">
            <a:avLst/>
          </a:prstGeom>
          <a:noFill/>
          <a:ln>
            <a:noFill/>
          </a:ln>
        </p:spPr>
        <p:txBody>
          <a:bodyPr wrap="square" rtlCol="0">
            <a:spAutoFit/>
          </a:bodyPr>
          <a:lstStyle/>
          <a:p>
            <a:r>
              <a:rPr lang="en-GB" sz="1050" b="1" u="sng" dirty="0">
                <a:solidFill>
                  <a:schemeClr val="bg1"/>
                </a:solidFill>
                <a:latin typeface="Arial" panose="020B0604020202020204" pitchFamily="34" charset="0"/>
                <a:cs typeface="Arial" panose="020B0604020202020204" pitchFamily="34" charset="0"/>
              </a:rPr>
              <a:t>Riserless LWIV P&amp;A Capabilities</a:t>
            </a:r>
          </a:p>
        </p:txBody>
      </p:sp>
      <p:sp>
        <p:nvSpPr>
          <p:cNvPr id="60" name="TextBox 59">
            <a:extLst>
              <a:ext uri="{FF2B5EF4-FFF2-40B4-BE49-F238E27FC236}">
                <a16:creationId xmlns:a16="http://schemas.microsoft.com/office/drawing/2014/main" id="{F9A699B3-FAD8-A8DA-A008-7A16105C7485}"/>
              </a:ext>
            </a:extLst>
          </p:cNvPr>
          <p:cNvSpPr txBox="1"/>
          <p:nvPr/>
        </p:nvSpPr>
        <p:spPr>
          <a:xfrm>
            <a:off x="7762010" y="180969"/>
            <a:ext cx="1953492" cy="1546577"/>
          </a:xfrm>
          <a:prstGeom prst="rect">
            <a:avLst/>
          </a:prstGeom>
          <a:noFill/>
          <a:ln>
            <a:noFill/>
          </a:ln>
        </p:spPr>
        <p:txBody>
          <a:bodyPr wrap="square" rtlCol="0">
            <a:spAutoFit/>
          </a:bodyPr>
          <a:lstStyle/>
          <a:p>
            <a:r>
              <a:rPr lang="en-GB" sz="1050" dirty="0">
                <a:solidFill>
                  <a:prstClr val="white"/>
                </a:solidFill>
                <a:latin typeface="Arial" panose="020B0604020202020204" pitchFamily="34" charset="0"/>
                <a:cs typeface="Arial" panose="020B0604020202020204" pitchFamily="34" charset="0"/>
              </a:rPr>
              <a:t>View the potential options for subsea P&amp;A to be conducted riserless from light well intervention vessels (LWIVs). The webpages contain information on capabilities, potential advantages and disadvantages and generic example procedures.</a:t>
            </a:r>
          </a:p>
        </p:txBody>
      </p:sp>
      <p:sp>
        <p:nvSpPr>
          <p:cNvPr id="61" name="TextBox 60">
            <a:extLst>
              <a:ext uri="{FF2B5EF4-FFF2-40B4-BE49-F238E27FC236}">
                <a16:creationId xmlns:a16="http://schemas.microsoft.com/office/drawing/2014/main" id="{6695FA3B-052E-07E1-7CB3-A651BF152223}"/>
              </a:ext>
            </a:extLst>
          </p:cNvPr>
          <p:cNvSpPr txBox="1"/>
          <p:nvPr/>
        </p:nvSpPr>
        <p:spPr>
          <a:xfrm>
            <a:off x="182814" y="850329"/>
            <a:ext cx="2942533" cy="1477328"/>
          </a:xfrm>
          <a:prstGeom prst="rect">
            <a:avLst/>
          </a:prstGeom>
          <a:noFill/>
          <a:ln>
            <a:noFill/>
          </a:ln>
        </p:spPr>
        <p:txBody>
          <a:bodyPr wrap="square" rtlCol="0">
            <a:spAutoFit/>
          </a:bodyPr>
          <a:lstStyle/>
          <a:p>
            <a:pPr algn="l">
              <a:buNone/>
            </a:pPr>
            <a:r>
              <a:rPr lang="en-GB" sz="900" b="1" i="0" dirty="0">
                <a:solidFill>
                  <a:srgbClr val="242B56"/>
                </a:solidFill>
                <a:effectLst/>
                <a:latin typeface="Arial" panose="020B0604020202020204" pitchFamily="34" charset="0"/>
                <a:cs typeface="Arial" panose="020B0604020202020204" pitchFamily="34" charset="0"/>
              </a:rPr>
              <a:t>The North Sea Transition Forum (NSTF) is hosted and chaired by the NSTA and is the tripartite body which provides senior government and industry leadership for the offshore oil and gas industry. </a:t>
            </a:r>
            <a:endParaRPr lang="en-GB" sz="900" b="1" dirty="0">
              <a:solidFill>
                <a:srgbClr val="242B56"/>
              </a:solidFill>
              <a:latin typeface="Arial" panose="020B0604020202020204" pitchFamily="34" charset="0"/>
              <a:cs typeface="Arial" panose="020B0604020202020204" pitchFamily="34" charset="0"/>
            </a:endParaRPr>
          </a:p>
          <a:p>
            <a:pPr algn="l">
              <a:buNone/>
            </a:pPr>
            <a:endParaRPr lang="en-GB" sz="900" b="1" i="0" dirty="0">
              <a:solidFill>
                <a:srgbClr val="242B56"/>
              </a:solidFill>
              <a:effectLst/>
              <a:latin typeface="Arial" panose="020B0604020202020204" pitchFamily="34" charset="0"/>
              <a:cs typeface="Arial" panose="020B0604020202020204" pitchFamily="34" charset="0"/>
            </a:endParaRPr>
          </a:p>
          <a:p>
            <a:pPr algn="l">
              <a:buNone/>
            </a:pPr>
            <a:r>
              <a:rPr lang="en-GB" sz="900" b="1" i="0" dirty="0">
                <a:solidFill>
                  <a:srgbClr val="242B56"/>
                </a:solidFill>
                <a:effectLst/>
                <a:latin typeface="Arial" panose="020B0604020202020204" pitchFamily="34" charset="0"/>
                <a:cs typeface="Arial" panose="020B0604020202020204" pitchFamily="34" charset="0"/>
              </a:rPr>
              <a:t>It is made up of seven </a:t>
            </a:r>
          </a:p>
          <a:p>
            <a:pPr algn="l">
              <a:buNone/>
            </a:pPr>
            <a:r>
              <a:rPr lang="en-GB" sz="900" b="1" i="0" dirty="0">
                <a:solidFill>
                  <a:srgbClr val="242B56"/>
                </a:solidFill>
                <a:effectLst/>
                <a:latin typeface="Arial" panose="020B0604020202020204" pitchFamily="34" charset="0"/>
                <a:cs typeface="Arial" panose="020B0604020202020204" pitchFamily="34" charset="0"/>
              </a:rPr>
              <a:t>task forces, including</a:t>
            </a:r>
          </a:p>
          <a:p>
            <a:pPr algn="l">
              <a:buNone/>
            </a:pPr>
            <a:r>
              <a:rPr lang="en-GB" sz="900" b="1" i="0" dirty="0">
                <a:solidFill>
                  <a:srgbClr val="242B56"/>
                </a:solidFill>
                <a:effectLst/>
                <a:latin typeface="Arial" panose="020B0604020202020204" pitchFamily="34" charset="0"/>
                <a:cs typeface="Arial" panose="020B0604020202020204" pitchFamily="34" charset="0"/>
              </a:rPr>
              <a:t>two with a focus on</a:t>
            </a:r>
          </a:p>
          <a:p>
            <a:pPr algn="l">
              <a:buNone/>
            </a:pPr>
            <a:r>
              <a:rPr lang="en-GB" sz="900" b="1" i="0" dirty="0">
                <a:solidFill>
                  <a:srgbClr val="242B56"/>
                </a:solidFill>
                <a:effectLst/>
                <a:latin typeface="Arial" panose="020B0604020202020204" pitchFamily="34" charset="0"/>
                <a:cs typeface="Arial" panose="020B0604020202020204" pitchFamily="34" charset="0"/>
              </a:rPr>
              <a:t>subject matter including </a:t>
            </a:r>
          </a:p>
          <a:p>
            <a:pPr algn="l">
              <a:buNone/>
            </a:pPr>
            <a:r>
              <a:rPr lang="en-GB" sz="900" b="1" i="0" dirty="0">
                <a:solidFill>
                  <a:srgbClr val="242B56"/>
                </a:solidFill>
                <a:effectLst/>
                <a:latin typeface="Arial" panose="020B0604020202020204" pitchFamily="34" charset="0"/>
                <a:cs typeface="Arial" panose="020B0604020202020204" pitchFamily="34" charset="0"/>
              </a:rPr>
              <a:t>well decommissioning. </a:t>
            </a:r>
          </a:p>
        </p:txBody>
      </p:sp>
      <p:sp>
        <p:nvSpPr>
          <p:cNvPr id="63" name="TextBox 62">
            <a:extLst>
              <a:ext uri="{FF2B5EF4-FFF2-40B4-BE49-F238E27FC236}">
                <a16:creationId xmlns:a16="http://schemas.microsoft.com/office/drawing/2014/main" id="{4704C70A-5A52-5B5F-01D3-BE1744B44222}"/>
              </a:ext>
            </a:extLst>
          </p:cNvPr>
          <p:cNvSpPr txBox="1"/>
          <p:nvPr/>
        </p:nvSpPr>
        <p:spPr>
          <a:xfrm>
            <a:off x="7762010" y="3486236"/>
            <a:ext cx="1978500" cy="1546577"/>
          </a:xfrm>
          <a:prstGeom prst="rect">
            <a:avLst/>
          </a:prstGeom>
          <a:noFill/>
        </p:spPr>
        <p:txBody>
          <a:bodyPr wrap="square" rtlCol="0">
            <a:spAutoFit/>
          </a:bodyPr>
          <a:lstStyle/>
          <a:p>
            <a:r>
              <a:rPr lang="en-GB" sz="1050" dirty="0">
                <a:solidFill>
                  <a:prstClr val="white"/>
                </a:solidFill>
                <a:latin typeface="Arial" panose="020B0604020202020204" pitchFamily="34" charset="0"/>
                <a:cs typeface="Arial" panose="020B0604020202020204" pitchFamily="34" charset="0"/>
              </a:rPr>
              <a:t>Energy Pathfinder provides visibility of upcoming tendering opportunities for major UKCS energy production, emissions reduction and decom projects for a range of systems, including oil and gas, offshore wind, CCS and hydrogen.</a:t>
            </a:r>
          </a:p>
        </p:txBody>
      </p:sp>
      <p:pic>
        <p:nvPicPr>
          <p:cNvPr id="1024" name="Picture 1023">
            <a:extLst>
              <a:ext uri="{FF2B5EF4-FFF2-40B4-BE49-F238E27FC236}">
                <a16:creationId xmlns:a16="http://schemas.microsoft.com/office/drawing/2014/main" id="{DC521953-65D5-A424-C2DA-52A0E0CEAD5F}"/>
              </a:ext>
            </a:extLst>
          </p:cNvPr>
          <p:cNvPicPr>
            <a:picLocks noChangeAspect="1"/>
          </p:cNvPicPr>
          <p:nvPr/>
        </p:nvPicPr>
        <p:blipFill>
          <a:blip r:embed="rId11"/>
          <a:stretch>
            <a:fillRect/>
          </a:stretch>
        </p:blipFill>
        <p:spPr>
          <a:xfrm>
            <a:off x="6846550" y="3614198"/>
            <a:ext cx="718903" cy="718903"/>
          </a:xfrm>
          <a:prstGeom prst="rect">
            <a:avLst/>
          </a:prstGeom>
        </p:spPr>
      </p:pic>
      <p:sp>
        <p:nvSpPr>
          <p:cNvPr id="1025" name="TextBox 1024">
            <a:extLst>
              <a:ext uri="{FF2B5EF4-FFF2-40B4-BE49-F238E27FC236}">
                <a16:creationId xmlns:a16="http://schemas.microsoft.com/office/drawing/2014/main" id="{D46461E6-4A9B-F570-2ECD-892455285BA0}"/>
              </a:ext>
            </a:extLst>
          </p:cNvPr>
          <p:cNvSpPr txBox="1"/>
          <p:nvPr/>
        </p:nvSpPr>
        <p:spPr>
          <a:xfrm>
            <a:off x="6798116" y="4437513"/>
            <a:ext cx="913786" cy="415498"/>
          </a:xfrm>
          <a:prstGeom prst="rect">
            <a:avLst/>
          </a:prstGeom>
          <a:noFill/>
          <a:ln>
            <a:noFill/>
          </a:ln>
        </p:spPr>
        <p:txBody>
          <a:bodyPr wrap="square" rtlCol="0">
            <a:spAutoFit/>
          </a:bodyPr>
          <a:lstStyle/>
          <a:p>
            <a:r>
              <a:rPr lang="en-GB" sz="1050" b="1" dirty="0">
                <a:solidFill>
                  <a:prstClr val="white"/>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Energy Pathfinder</a:t>
            </a:r>
            <a:endParaRPr lang="en-GB" sz="1050" b="1" dirty="0">
              <a:solidFill>
                <a:prstClr val="white"/>
              </a:solidFill>
              <a:latin typeface="Arial" panose="020B0604020202020204" pitchFamily="34" charset="0"/>
              <a:cs typeface="Arial" panose="020B0604020202020204" pitchFamily="34" charset="0"/>
            </a:endParaRPr>
          </a:p>
        </p:txBody>
      </p:sp>
      <p:sp>
        <p:nvSpPr>
          <p:cNvPr id="1027" name="TextBox 1026">
            <a:extLst>
              <a:ext uri="{FF2B5EF4-FFF2-40B4-BE49-F238E27FC236}">
                <a16:creationId xmlns:a16="http://schemas.microsoft.com/office/drawing/2014/main" id="{14CF3D62-8A12-0FC9-8D8A-1031EF8A9F20}"/>
              </a:ext>
            </a:extLst>
          </p:cNvPr>
          <p:cNvSpPr txBox="1"/>
          <p:nvPr/>
        </p:nvSpPr>
        <p:spPr>
          <a:xfrm>
            <a:off x="1202695" y="5243616"/>
            <a:ext cx="1964228" cy="1384995"/>
          </a:xfrm>
          <a:prstGeom prst="rect">
            <a:avLst/>
          </a:prstGeom>
          <a:noFill/>
        </p:spPr>
        <p:txBody>
          <a:bodyPr wrap="square" rtlCol="0">
            <a:spAutoFit/>
          </a:bodyPr>
          <a:lstStyle/>
          <a:p>
            <a:r>
              <a:rPr lang="en-GB" sz="1050" dirty="0">
                <a:solidFill>
                  <a:prstClr val="white"/>
                </a:solidFill>
                <a:latin typeface="Arial" panose="020B0604020202020204" pitchFamily="34" charset="0"/>
                <a:cs typeface="Arial" panose="020B0604020202020204" pitchFamily="34" charset="0"/>
              </a:rPr>
              <a:t>This report aims to facilitate cost-effective drilling activity, improve the management of existing well stock and reduce well abandonment costs to maximise reserves, sustain production and optimise basin activity. </a:t>
            </a:r>
          </a:p>
        </p:txBody>
      </p:sp>
      <p:sp>
        <p:nvSpPr>
          <p:cNvPr id="1028" name="TextBox 1027">
            <a:extLst>
              <a:ext uri="{FF2B5EF4-FFF2-40B4-BE49-F238E27FC236}">
                <a16:creationId xmlns:a16="http://schemas.microsoft.com/office/drawing/2014/main" id="{EB3ABFAB-C421-13E5-53CE-5D256F1C8F25}"/>
              </a:ext>
            </a:extLst>
          </p:cNvPr>
          <p:cNvSpPr txBox="1"/>
          <p:nvPr/>
        </p:nvSpPr>
        <p:spPr>
          <a:xfrm>
            <a:off x="248670" y="6041961"/>
            <a:ext cx="865789" cy="577081"/>
          </a:xfrm>
          <a:prstGeom prst="rect">
            <a:avLst/>
          </a:prstGeom>
          <a:noFill/>
        </p:spPr>
        <p:txBody>
          <a:bodyPr wrap="square" rtlCol="0">
            <a:spAutoFit/>
          </a:bodyPr>
          <a:lstStyle/>
          <a:p>
            <a:r>
              <a:rPr lang="en-GB" sz="1050" b="1" dirty="0">
                <a:solidFill>
                  <a:schemeClr val="bg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Wells Insights Report</a:t>
            </a:r>
            <a:endParaRPr lang="en-GB" sz="1050" b="1" dirty="0">
              <a:solidFill>
                <a:schemeClr val="bg1"/>
              </a:solidFill>
              <a:latin typeface="Arial" panose="020B0604020202020204" pitchFamily="34" charset="0"/>
              <a:cs typeface="Arial" panose="020B0604020202020204" pitchFamily="34" charset="0"/>
            </a:endParaRPr>
          </a:p>
        </p:txBody>
      </p:sp>
      <p:pic>
        <p:nvPicPr>
          <p:cNvPr id="1029" name="Picture 1028">
            <a:extLst>
              <a:ext uri="{FF2B5EF4-FFF2-40B4-BE49-F238E27FC236}">
                <a16:creationId xmlns:a16="http://schemas.microsoft.com/office/drawing/2014/main" id="{E950BF9F-C8DC-30A2-8704-B98EA29F56CC}"/>
              </a:ext>
            </a:extLst>
          </p:cNvPr>
          <p:cNvPicPr>
            <a:picLocks noChangeAspect="1"/>
          </p:cNvPicPr>
          <p:nvPr/>
        </p:nvPicPr>
        <p:blipFill>
          <a:blip r:embed="rId14"/>
          <a:stretch>
            <a:fillRect/>
          </a:stretch>
        </p:blipFill>
        <p:spPr>
          <a:xfrm>
            <a:off x="298088" y="5264248"/>
            <a:ext cx="707358" cy="707358"/>
          </a:xfrm>
          <a:prstGeom prst="rect">
            <a:avLst/>
          </a:prstGeom>
        </p:spPr>
      </p:pic>
      <p:sp>
        <p:nvSpPr>
          <p:cNvPr id="1030" name="TextBox 1029">
            <a:hlinkClick r:id="rId15"/>
            <a:extLst>
              <a:ext uri="{FF2B5EF4-FFF2-40B4-BE49-F238E27FC236}">
                <a16:creationId xmlns:a16="http://schemas.microsoft.com/office/drawing/2014/main" id="{FE74134B-044F-9B1A-E712-057AD0C06E9B}"/>
              </a:ext>
            </a:extLst>
          </p:cNvPr>
          <p:cNvSpPr txBox="1"/>
          <p:nvPr/>
        </p:nvSpPr>
        <p:spPr>
          <a:xfrm>
            <a:off x="6709792" y="6041961"/>
            <a:ext cx="1707392" cy="738664"/>
          </a:xfrm>
          <a:prstGeom prst="rect">
            <a:avLst/>
          </a:prstGeom>
          <a:noFill/>
          <a:ln>
            <a:noFill/>
          </a:ln>
        </p:spPr>
        <p:txBody>
          <a:bodyPr wrap="square" rtlCol="0">
            <a:spAutoFit/>
          </a:bodyPr>
          <a:lstStyle>
            <a:defPPr>
              <a:defRPr lang="en-US"/>
            </a:defPPr>
            <a:lvl1pPr>
              <a:defRPr sz="1400" b="1">
                <a:solidFill>
                  <a:schemeClr val="bg1"/>
                </a:solidFill>
                <a:latin typeface="+mj-lt"/>
              </a:defRPr>
            </a:lvl1pPr>
          </a:lstStyle>
          <a:p>
            <a:r>
              <a:rPr lang="en-GB" sz="1050" u="sng" dirty="0">
                <a:latin typeface="Arial" panose="020B0604020202020204" pitchFamily="34" charset="0"/>
                <a:cs typeface="Arial" panose="020B0604020202020204" pitchFamily="34" charset="0"/>
              </a:rPr>
              <a:t>UKCS Decom</a:t>
            </a:r>
          </a:p>
          <a:p>
            <a:r>
              <a:rPr lang="en-GB" sz="1050" u="sng" dirty="0">
                <a:latin typeface="Arial" panose="020B0604020202020204" pitchFamily="34" charset="0"/>
                <a:cs typeface="Arial" panose="020B0604020202020204" pitchFamily="34" charset="0"/>
              </a:rPr>
              <a:t>Benchmarking </a:t>
            </a:r>
          </a:p>
          <a:p>
            <a:r>
              <a:rPr lang="en-GB" sz="1050" u="sng" dirty="0">
                <a:latin typeface="Arial" panose="020B0604020202020204" pitchFamily="34" charset="0"/>
                <a:cs typeface="Arial" panose="020B0604020202020204" pitchFamily="34" charset="0"/>
              </a:rPr>
              <a:t>Report</a:t>
            </a:r>
          </a:p>
          <a:p>
            <a:endParaRPr lang="en-GB" sz="1050" u="sng" dirty="0">
              <a:solidFill>
                <a:prstClr val="white"/>
              </a:solidFill>
              <a:latin typeface="Arial" panose="020B0604020202020204" pitchFamily="34" charset="0"/>
              <a:cs typeface="Arial" panose="020B0604020202020204" pitchFamily="34" charset="0"/>
            </a:endParaRPr>
          </a:p>
        </p:txBody>
      </p:sp>
      <p:sp>
        <p:nvSpPr>
          <p:cNvPr id="1031" name="TextBox 1030">
            <a:extLst>
              <a:ext uri="{FF2B5EF4-FFF2-40B4-BE49-F238E27FC236}">
                <a16:creationId xmlns:a16="http://schemas.microsoft.com/office/drawing/2014/main" id="{714F94FB-34A1-D111-9B80-A38C4C5D240E}"/>
              </a:ext>
            </a:extLst>
          </p:cNvPr>
          <p:cNvSpPr txBox="1"/>
          <p:nvPr/>
        </p:nvSpPr>
        <p:spPr>
          <a:xfrm>
            <a:off x="7762010" y="5309257"/>
            <a:ext cx="1953492" cy="1223412"/>
          </a:xfrm>
          <a:prstGeom prst="rect">
            <a:avLst/>
          </a:prstGeom>
          <a:noFill/>
          <a:ln>
            <a:noFill/>
          </a:ln>
        </p:spPr>
        <p:txBody>
          <a:bodyPr wrap="square" rtlCol="0">
            <a:spAutoFit/>
          </a:bodyPr>
          <a:lstStyle/>
          <a:p>
            <a:r>
              <a:rPr lang="en-GB" sz="1050" dirty="0">
                <a:solidFill>
                  <a:prstClr val="white"/>
                </a:solidFill>
                <a:latin typeface="Arial" panose="020B0604020202020204" pitchFamily="34" charset="0"/>
                <a:cs typeface="Arial" panose="020B0604020202020204" pitchFamily="34" charset="0"/>
              </a:rPr>
              <a:t>This report provides insights into UKCS decommissioning  performance and underpins the drive to continuously improve planning, execution readiness, delivery and performance.</a:t>
            </a:r>
          </a:p>
        </p:txBody>
      </p:sp>
      <p:sp>
        <p:nvSpPr>
          <p:cNvPr id="1032" name="TextBox 1031">
            <a:hlinkClick r:id="rId16"/>
            <a:extLst>
              <a:ext uri="{FF2B5EF4-FFF2-40B4-BE49-F238E27FC236}">
                <a16:creationId xmlns:a16="http://schemas.microsoft.com/office/drawing/2014/main" id="{903CC1CD-D013-6D78-1906-5E547C988C4E}"/>
              </a:ext>
            </a:extLst>
          </p:cNvPr>
          <p:cNvSpPr txBox="1"/>
          <p:nvPr/>
        </p:nvSpPr>
        <p:spPr>
          <a:xfrm>
            <a:off x="3442296" y="6055903"/>
            <a:ext cx="1834305" cy="577081"/>
          </a:xfrm>
          <a:prstGeom prst="rect">
            <a:avLst/>
          </a:prstGeom>
          <a:noFill/>
          <a:ln>
            <a:noFill/>
          </a:ln>
        </p:spPr>
        <p:txBody>
          <a:bodyPr wrap="square" rtlCol="0">
            <a:spAutoFit/>
          </a:bodyPr>
          <a:lstStyle>
            <a:defPPr>
              <a:defRPr lang="en-US"/>
            </a:defPPr>
            <a:lvl1pPr>
              <a:defRPr sz="1400" b="1">
                <a:solidFill>
                  <a:schemeClr val="bg1"/>
                </a:solidFill>
                <a:latin typeface="+mj-lt"/>
              </a:defRPr>
            </a:lvl1pPr>
          </a:lstStyle>
          <a:p>
            <a:r>
              <a:rPr lang="en-GB" sz="1050" u="sng" dirty="0">
                <a:latin typeface="Arial" panose="020B0604020202020204" pitchFamily="34" charset="0"/>
                <a:cs typeface="Arial" panose="020B0604020202020204" pitchFamily="34" charset="0"/>
              </a:rPr>
              <a:t>UKCS Decom Cost </a:t>
            </a:r>
          </a:p>
          <a:p>
            <a:r>
              <a:rPr lang="en-GB" sz="1050" u="sng" dirty="0">
                <a:latin typeface="Arial" panose="020B0604020202020204" pitchFamily="34" charset="0"/>
                <a:cs typeface="Arial" panose="020B0604020202020204" pitchFamily="34" charset="0"/>
              </a:rPr>
              <a:t>and Performance </a:t>
            </a:r>
          </a:p>
          <a:p>
            <a:r>
              <a:rPr lang="en-GB" sz="1050" u="sng" dirty="0">
                <a:latin typeface="Arial" panose="020B0604020202020204" pitchFamily="34" charset="0"/>
                <a:cs typeface="Arial" panose="020B0604020202020204" pitchFamily="34" charset="0"/>
              </a:rPr>
              <a:t>Update</a:t>
            </a:r>
          </a:p>
        </p:txBody>
      </p:sp>
      <p:sp>
        <p:nvSpPr>
          <p:cNvPr id="1033" name="TextBox 1032">
            <a:extLst>
              <a:ext uri="{FF2B5EF4-FFF2-40B4-BE49-F238E27FC236}">
                <a16:creationId xmlns:a16="http://schemas.microsoft.com/office/drawing/2014/main" id="{F4018AD6-E41C-4030-2910-005F884C3104}"/>
              </a:ext>
            </a:extLst>
          </p:cNvPr>
          <p:cNvSpPr txBox="1"/>
          <p:nvPr/>
        </p:nvSpPr>
        <p:spPr>
          <a:xfrm>
            <a:off x="4874229" y="5349464"/>
            <a:ext cx="1559931" cy="1061829"/>
          </a:xfrm>
          <a:prstGeom prst="rect">
            <a:avLst/>
          </a:prstGeom>
          <a:noFill/>
          <a:ln>
            <a:noFill/>
          </a:ln>
        </p:spPr>
        <p:txBody>
          <a:bodyPr wrap="square" rtlCol="0">
            <a:spAutoFit/>
          </a:bodyPr>
          <a:lstStyle/>
          <a:p>
            <a:r>
              <a:rPr lang="en-GB" sz="1050" dirty="0">
                <a:solidFill>
                  <a:prstClr val="white"/>
                </a:solidFill>
                <a:latin typeface="Arial" panose="020B0604020202020204" pitchFamily="34" charset="0"/>
                <a:cs typeface="Arial" panose="020B0604020202020204" pitchFamily="34" charset="0"/>
              </a:rPr>
              <a:t>This report reveals the cost estimate for the decommissioning of redundant wells and infrastructure on the UK Continental Shelf. </a:t>
            </a:r>
          </a:p>
        </p:txBody>
      </p:sp>
      <p:sp>
        <p:nvSpPr>
          <p:cNvPr id="1090" name="TextBox 1089">
            <a:extLst>
              <a:ext uri="{FF2B5EF4-FFF2-40B4-BE49-F238E27FC236}">
                <a16:creationId xmlns:a16="http://schemas.microsoft.com/office/drawing/2014/main" id="{F65F5744-4206-1226-9CFB-E96CB010F3E7}"/>
              </a:ext>
            </a:extLst>
          </p:cNvPr>
          <p:cNvSpPr txBox="1"/>
          <p:nvPr/>
        </p:nvSpPr>
        <p:spPr>
          <a:xfrm>
            <a:off x="3559432" y="2665612"/>
            <a:ext cx="998959" cy="577081"/>
          </a:xfrm>
          <a:prstGeom prst="rect">
            <a:avLst/>
          </a:prstGeom>
          <a:noFill/>
          <a:ln>
            <a:noFill/>
          </a:ln>
        </p:spPr>
        <p:txBody>
          <a:bodyPr wrap="square" rtlCol="0">
            <a:spAutoFit/>
          </a:bodyPr>
          <a:lstStyle/>
          <a:p>
            <a:r>
              <a:rPr lang="en-GB" sz="1050" b="1" dirty="0">
                <a:solidFill>
                  <a:prstClr val="white"/>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Data Visibility Dashboard</a:t>
            </a:r>
            <a:endParaRPr lang="en-GB" sz="1050" b="1" dirty="0">
              <a:solidFill>
                <a:prstClr val="white"/>
              </a:solidFill>
              <a:latin typeface="Arial" panose="020B0604020202020204" pitchFamily="34" charset="0"/>
              <a:cs typeface="Arial" panose="020B0604020202020204" pitchFamily="34" charset="0"/>
            </a:endParaRPr>
          </a:p>
        </p:txBody>
      </p:sp>
      <p:sp>
        <p:nvSpPr>
          <p:cNvPr id="1091" name="TextBox 1090">
            <a:extLst>
              <a:ext uri="{FF2B5EF4-FFF2-40B4-BE49-F238E27FC236}">
                <a16:creationId xmlns:a16="http://schemas.microsoft.com/office/drawing/2014/main" id="{30356558-6452-7A5E-1EB8-BA3001BF6DBE}"/>
              </a:ext>
            </a:extLst>
          </p:cNvPr>
          <p:cNvSpPr txBox="1"/>
          <p:nvPr/>
        </p:nvSpPr>
        <p:spPr>
          <a:xfrm>
            <a:off x="4607154" y="1900133"/>
            <a:ext cx="1880040" cy="1384995"/>
          </a:xfrm>
          <a:prstGeom prst="rect">
            <a:avLst/>
          </a:prstGeom>
          <a:noFill/>
        </p:spPr>
        <p:txBody>
          <a:bodyPr wrap="square" rtlCol="0">
            <a:spAutoFit/>
          </a:bodyPr>
          <a:lstStyle/>
          <a:p>
            <a:r>
              <a:rPr lang="en-GB" sz="1050" dirty="0">
                <a:solidFill>
                  <a:prstClr val="white"/>
                </a:solidFill>
                <a:latin typeface="Arial" panose="020B0604020202020204" pitchFamily="34" charset="0"/>
                <a:cs typeface="Arial" panose="020B0604020202020204" pitchFamily="34" charset="0"/>
              </a:rPr>
              <a:t>Using data from the annual UK Stewardship Survey, the dashboard shows quantities and weights of topsides and subsea infrastructure, and the wells, that companies plan to decommission over the next five years. </a:t>
            </a:r>
          </a:p>
        </p:txBody>
      </p:sp>
      <p:pic>
        <p:nvPicPr>
          <p:cNvPr id="1092" name="Picture 1091">
            <a:extLst>
              <a:ext uri="{FF2B5EF4-FFF2-40B4-BE49-F238E27FC236}">
                <a16:creationId xmlns:a16="http://schemas.microsoft.com/office/drawing/2014/main" id="{889C2BD5-B43A-C2CB-D215-D43681A78334}"/>
              </a:ext>
            </a:extLst>
          </p:cNvPr>
          <p:cNvPicPr>
            <a:picLocks noChangeAspect="1"/>
          </p:cNvPicPr>
          <p:nvPr/>
        </p:nvPicPr>
        <p:blipFill>
          <a:blip r:embed="rId18"/>
          <a:stretch>
            <a:fillRect/>
          </a:stretch>
        </p:blipFill>
        <p:spPr>
          <a:xfrm>
            <a:off x="3606379" y="1927694"/>
            <a:ext cx="718903" cy="718903"/>
          </a:xfrm>
          <a:prstGeom prst="rect">
            <a:avLst/>
          </a:prstGeom>
        </p:spPr>
      </p:pic>
      <p:sp>
        <p:nvSpPr>
          <p:cNvPr id="1093" name="TextBox 1092">
            <a:hlinkClick r:id="rId19"/>
            <a:extLst>
              <a:ext uri="{FF2B5EF4-FFF2-40B4-BE49-F238E27FC236}">
                <a16:creationId xmlns:a16="http://schemas.microsoft.com/office/drawing/2014/main" id="{BACA7BCA-E3D5-AF65-CA34-E9728A8268EA}"/>
              </a:ext>
            </a:extLst>
          </p:cNvPr>
          <p:cNvSpPr txBox="1"/>
          <p:nvPr/>
        </p:nvSpPr>
        <p:spPr>
          <a:xfrm>
            <a:off x="6892569" y="2807848"/>
            <a:ext cx="621320" cy="253916"/>
          </a:xfrm>
          <a:prstGeom prst="rect">
            <a:avLst/>
          </a:prstGeom>
          <a:noFill/>
          <a:ln>
            <a:noFill/>
          </a:ln>
        </p:spPr>
        <p:txBody>
          <a:bodyPr wrap="square" rtlCol="0">
            <a:spAutoFit/>
          </a:bodyPr>
          <a:lstStyle/>
          <a:p>
            <a:r>
              <a:rPr lang="en-GB" sz="1050" b="1" u="sng" dirty="0">
                <a:solidFill>
                  <a:prstClr val="white"/>
                </a:solidFill>
                <a:latin typeface="Arial" panose="020B0604020202020204" pitchFamily="34" charset="0"/>
                <a:cs typeface="Arial" panose="020B0604020202020204" pitchFamily="34" charset="0"/>
              </a:rPr>
              <a:t>TWIST</a:t>
            </a:r>
          </a:p>
        </p:txBody>
      </p:sp>
      <p:sp>
        <p:nvSpPr>
          <p:cNvPr id="1095" name="TextBox 1094">
            <a:extLst>
              <a:ext uri="{FF2B5EF4-FFF2-40B4-BE49-F238E27FC236}">
                <a16:creationId xmlns:a16="http://schemas.microsoft.com/office/drawing/2014/main" id="{23C8AC68-1260-A785-53B8-92AC61FFEB0B}"/>
              </a:ext>
            </a:extLst>
          </p:cNvPr>
          <p:cNvSpPr txBox="1"/>
          <p:nvPr/>
        </p:nvSpPr>
        <p:spPr>
          <a:xfrm>
            <a:off x="7762010" y="1837389"/>
            <a:ext cx="1868353" cy="1546577"/>
          </a:xfrm>
          <a:prstGeom prst="rect">
            <a:avLst/>
          </a:prstGeom>
          <a:noFill/>
        </p:spPr>
        <p:txBody>
          <a:bodyPr wrap="square" rtlCol="0">
            <a:spAutoFit/>
          </a:bodyPr>
          <a:lstStyle>
            <a:defPPr>
              <a:defRPr lang="en-US"/>
            </a:defPPr>
            <a:lvl1pPr>
              <a:defRPr sz="1050">
                <a:solidFill>
                  <a:prstClr val="white"/>
                </a:solidFill>
                <a:latin typeface="Arial" panose="020B0604020202020204" pitchFamily="34" charset="0"/>
                <a:cs typeface="Arial" panose="020B0604020202020204" pitchFamily="34" charset="0"/>
              </a:defRPr>
            </a:lvl1pPr>
          </a:lstStyle>
          <a:p>
            <a:r>
              <a:rPr lang="en-GB" dirty="0"/>
              <a:t>The Tree and Wellhead Information for Subsea Tooling dashboard shares accessible information on subsea trees and wellheads, collating industry knowledge for the benefit of upcoming well decommissioning scopes. </a:t>
            </a:r>
          </a:p>
        </p:txBody>
      </p:sp>
      <p:pic>
        <p:nvPicPr>
          <p:cNvPr id="1097" name="Picture 1096">
            <a:extLst>
              <a:ext uri="{FF2B5EF4-FFF2-40B4-BE49-F238E27FC236}">
                <a16:creationId xmlns:a16="http://schemas.microsoft.com/office/drawing/2014/main" id="{5520F57C-249C-1EC4-6A13-1A5DDD82F526}"/>
              </a:ext>
            </a:extLst>
          </p:cNvPr>
          <p:cNvPicPr>
            <a:picLocks noChangeAspect="1"/>
          </p:cNvPicPr>
          <p:nvPr/>
        </p:nvPicPr>
        <p:blipFill>
          <a:blip r:embed="rId20"/>
          <a:stretch>
            <a:fillRect/>
          </a:stretch>
        </p:blipFill>
        <p:spPr>
          <a:xfrm>
            <a:off x="6845516" y="1929885"/>
            <a:ext cx="715426" cy="715426"/>
          </a:xfrm>
          <a:prstGeom prst="rect">
            <a:avLst/>
          </a:prstGeom>
        </p:spPr>
      </p:pic>
      <p:grpSp>
        <p:nvGrpSpPr>
          <p:cNvPr id="1098" name="Group 1097">
            <a:extLst>
              <a:ext uri="{FF2B5EF4-FFF2-40B4-BE49-F238E27FC236}">
                <a16:creationId xmlns:a16="http://schemas.microsoft.com/office/drawing/2014/main" id="{DE6643F7-E235-4AAA-9E99-58DDBE0947D2}"/>
              </a:ext>
              <a:ext uri="{147F2762-F138-4A5C-976F-8EAC2B608ADB}">
                <a16:predDERef xmlns:a16="http://schemas.microsoft.com/office/drawing/2014/main" pred="{3808A3F0-5429-BB8A-118C-0B57BA0B6945}"/>
              </a:ext>
            </a:extLst>
          </p:cNvPr>
          <p:cNvGrpSpPr/>
          <p:nvPr/>
        </p:nvGrpSpPr>
        <p:grpSpPr>
          <a:xfrm>
            <a:off x="1909357" y="1620628"/>
            <a:ext cx="1033797" cy="701503"/>
            <a:chOff x="0" y="0"/>
            <a:chExt cx="5823504" cy="4171179"/>
          </a:xfrm>
        </p:grpSpPr>
        <p:sp>
          <p:nvSpPr>
            <p:cNvPr id="1099" name="Freeform: Shape 1098">
              <a:extLst>
                <a:ext uri="{FF2B5EF4-FFF2-40B4-BE49-F238E27FC236}">
                  <a16:creationId xmlns:a16="http://schemas.microsoft.com/office/drawing/2014/main" id="{CF2AED23-A916-3F11-53EA-904C52579EF1}"/>
                </a:ext>
              </a:extLst>
            </p:cNvPr>
            <p:cNvSpPr/>
            <p:nvPr/>
          </p:nvSpPr>
          <p:spPr>
            <a:xfrm>
              <a:off x="0" y="1159692"/>
              <a:ext cx="3520616" cy="363482"/>
            </a:xfrm>
            <a:custGeom>
              <a:avLst/>
              <a:gdLst>
                <a:gd name="connsiteX0" fmla="*/ 2132763 w 3520616"/>
                <a:gd name="connsiteY0" fmla="*/ 275707 h 363482"/>
                <a:gd name="connsiteX1" fmla="*/ 2361869 w 3520616"/>
                <a:gd name="connsiteY1" fmla="*/ 218117 h 363482"/>
                <a:gd name="connsiteX2" fmla="*/ 2591115 w 3520616"/>
                <a:gd name="connsiteY2" fmla="*/ 275707 h 363482"/>
                <a:gd name="connsiteX3" fmla="*/ 2952510 w 3520616"/>
                <a:gd name="connsiteY3" fmla="*/ 363482 h 363482"/>
                <a:gd name="connsiteX4" fmla="*/ 3313906 w 3520616"/>
                <a:gd name="connsiteY4" fmla="*/ 275707 h 363482"/>
                <a:gd name="connsiteX5" fmla="*/ 3432841 w 3520616"/>
                <a:gd name="connsiteY5" fmla="*/ 228967 h 363482"/>
                <a:gd name="connsiteX6" fmla="*/ 3520616 w 3520616"/>
                <a:gd name="connsiteY6" fmla="*/ 417 h 363482"/>
                <a:gd name="connsiteX7" fmla="*/ 3181756 w 3520616"/>
                <a:gd name="connsiteY7" fmla="*/ 87775 h 363482"/>
                <a:gd name="connsiteX8" fmla="*/ 2952510 w 3520616"/>
                <a:gd name="connsiteY8" fmla="*/ 145365 h 363482"/>
                <a:gd name="connsiteX9" fmla="*/ 2723265 w 3520616"/>
                <a:gd name="connsiteY9" fmla="*/ 87775 h 363482"/>
                <a:gd name="connsiteX10" fmla="*/ 2361869 w 3520616"/>
                <a:gd name="connsiteY10" fmla="*/ 0 h 363482"/>
                <a:gd name="connsiteX11" fmla="*/ 2000612 w 3520616"/>
                <a:gd name="connsiteY11" fmla="*/ 87775 h 363482"/>
                <a:gd name="connsiteX12" fmla="*/ 1771367 w 3520616"/>
                <a:gd name="connsiteY12" fmla="*/ 145365 h 363482"/>
                <a:gd name="connsiteX13" fmla="*/ 1542121 w 3520616"/>
                <a:gd name="connsiteY13" fmla="*/ 87775 h 363482"/>
                <a:gd name="connsiteX14" fmla="*/ 1180726 w 3520616"/>
                <a:gd name="connsiteY14" fmla="*/ 0 h 363482"/>
                <a:gd name="connsiteX15" fmla="*/ 819469 w 3520616"/>
                <a:gd name="connsiteY15" fmla="*/ 87775 h 363482"/>
                <a:gd name="connsiteX16" fmla="*/ 590363 w 3520616"/>
                <a:gd name="connsiteY16" fmla="*/ 145365 h 363482"/>
                <a:gd name="connsiteX17" fmla="*/ 361256 w 3520616"/>
                <a:gd name="connsiteY17" fmla="*/ 87775 h 363482"/>
                <a:gd name="connsiteX18" fmla="*/ 0 w 3520616"/>
                <a:gd name="connsiteY18" fmla="*/ 0 h 363482"/>
                <a:gd name="connsiteX19" fmla="*/ 0 w 3520616"/>
                <a:gd name="connsiteY19" fmla="*/ 218117 h 363482"/>
                <a:gd name="connsiteX20" fmla="*/ 229106 w 3520616"/>
                <a:gd name="connsiteY20" fmla="*/ 275707 h 363482"/>
                <a:gd name="connsiteX21" fmla="*/ 590363 w 3520616"/>
                <a:gd name="connsiteY21" fmla="*/ 363482 h 363482"/>
                <a:gd name="connsiteX22" fmla="*/ 951619 w 3520616"/>
                <a:gd name="connsiteY22" fmla="*/ 275707 h 363482"/>
                <a:gd name="connsiteX23" fmla="*/ 1180865 w 3520616"/>
                <a:gd name="connsiteY23" fmla="*/ 218117 h 363482"/>
                <a:gd name="connsiteX24" fmla="*/ 1410110 w 3520616"/>
                <a:gd name="connsiteY24" fmla="*/ 275707 h 363482"/>
                <a:gd name="connsiteX25" fmla="*/ 1771506 w 3520616"/>
                <a:gd name="connsiteY25" fmla="*/ 363482 h 363482"/>
                <a:gd name="connsiteX26" fmla="*/ 2132902 w 3520616"/>
                <a:gd name="connsiteY26" fmla="*/ 275707 h 36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20616" h="363482">
                  <a:moveTo>
                    <a:pt x="2132763" y="275707"/>
                  </a:moveTo>
                  <a:cubicBezTo>
                    <a:pt x="2200646" y="242182"/>
                    <a:pt x="2249750" y="218117"/>
                    <a:pt x="2361869" y="218117"/>
                  </a:cubicBezTo>
                  <a:cubicBezTo>
                    <a:pt x="2473988" y="218117"/>
                    <a:pt x="2523092" y="242321"/>
                    <a:pt x="2591115" y="275707"/>
                  </a:cubicBezTo>
                  <a:cubicBezTo>
                    <a:pt x="2670544" y="314795"/>
                    <a:pt x="2769308" y="363482"/>
                    <a:pt x="2952510" y="363482"/>
                  </a:cubicBezTo>
                  <a:cubicBezTo>
                    <a:pt x="3135712" y="363482"/>
                    <a:pt x="3234477" y="314795"/>
                    <a:pt x="3313906" y="275707"/>
                  </a:cubicBezTo>
                  <a:cubicBezTo>
                    <a:pt x="3354385" y="255815"/>
                    <a:pt x="3388327" y="239122"/>
                    <a:pt x="3432841" y="228967"/>
                  </a:cubicBezTo>
                  <a:lnTo>
                    <a:pt x="3520616" y="417"/>
                  </a:lnTo>
                  <a:cubicBezTo>
                    <a:pt x="3351881" y="4312"/>
                    <a:pt x="3257846" y="50356"/>
                    <a:pt x="3181756" y="87775"/>
                  </a:cubicBezTo>
                  <a:cubicBezTo>
                    <a:pt x="3113733" y="121300"/>
                    <a:pt x="3064629" y="145365"/>
                    <a:pt x="2952510" y="145365"/>
                  </a:cubicBezTo>
                  <a:cubicBezTo>
                    <a:pt x="2840391" y="145365"/>
                    <a:pt x="2791287" y="121161"/>
                    <a:pt x="2723265" y="87775"/>
                  </a:cubicBezTo>
                  <a:cubicBezTo>
                    <a:pt x="2643836" y="48687"/>
                    <a:pt x="2545071" y="0"/>
                    <a:pt x="2361869" y="0"/>
                  </a:cubicBezTo>
                  <a:cubicBezTo>
                    <a:pt x="2178667" y="0"/>
                    <a:pt x="2079902" y="48687"/>
                    <a:pt x="2000612" y="87775"/>
                  </a:cubicBezTo>
                  <a:cubicBezTo>
                    <a:pt x="1932590" y="121300"/>
                    <a:pt x="1883625" y="145365"/>
                    <a:pt x="1771367" y="145365"/>
                  </a:cubicBezTo>
                  <a:cubicBezTo>
                    <a:pt x="1659109" y="145365"/>
                    <a:pt x="1610144" y="121161"/>
                    <a:pt x="1542121" y="87775"/>
                  </a:cubicBezTo>
                  <a:cubicBezTo>
                    <a:pt x="1462692" y="48687"/>
                    <a:pt x="1363927" y="0"/>
                    <a:pt x="1180726" y="0"/>
                  </a:cubicBezTo>
                  <a:cubicBezTo>
                    <a:pt x="997524" y="0"/>
                    <a:pt x="898759" y="48687"/>
                    <a:pt x="819469" y="87775"/>
                  </a:cubicBezTo>
                  <a:cubicBezTo>
                    <a:pt x="751586" y="121300"/>
                    <a:pt x="702482" y="145365"/>
                    <a:pt x="590363" y="145365"/>
                  </a:cubicBezTo>
                  <a:cubicBezTo>
                    <a:pt x="478244" y="145365"/>
                    <a:pt x="429140" y="121161"/>
                    <a:pt x="361256" y="87775"/>
                  </a:cubicBezTo>
                  <a:cubicBezTo>
                    <a:pt x="281827" y="48687"/>
                    <a:pt x="183063" y="0"/>
                    <a:pt x="0" y="0"/>
                  </a:cubicBezTo>
                  <a:lnTo>
                    <a:pt x="0" y="218117"/>
                  </a:lnTo>
                  <a:cubicBezTo>
                    <a:pt x="112119" y="218117"/>
                    <a:pt x="161223" y="242321"/>
                    <a:pt x="229106" y="275707"/>
                  </a:cubicBezTo>
                  <a:cubicBezTo>
                    <a:pt x="308536" y="314795"/>
                    <a:pt x="407300" y="363482"/>
                    <a:pt x="590363" y="363482"/>
                  </a:cubicBezTo>
                  <a:cubicBezTo>
                    <a:pt x="773425" y="363482"/>
                    <a:pt x="872329" y="314795"/>
                    <a:pt x="951619" y="275707"/>
                  </a:cubicBezTo>
                  <a:cubicBezTo>
                    <a:pt x="1019642" y="242182"/>
                    <a:pt x="1068607" y="218117"/>
                    <a:pt x="1180865" y="218117"/>
                  </a:cubicBezTo>
                  <a:cubicBezTo>
                    <a:pt x="1293123" y="218117"/>
                    <a:pt x="1342088" y="242321"/>
                    <a:pt x="1410110" y="275707"/>
                  </a:cubicBezTo>
                  <a:cubicBezTo>
                    <a:pt x="1489540" y="314795"/>
                    <a:pt x="1588304" y="363482"/>
                    <a:pt x="1771506" y="363482"/>
                  </a:cubicBezTo>
                  <a:cubicBezTo>
                    <a:pt x="1954708" y="363482"/>
                    <a:pt x="2053473" y="314795"/>
                    <a:pt x="2132902" y="275707"/>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00" name="Freeform: Shape 1099">
              <a:extLst>
                <a:ext uri="{FF2B5EF4-FFF2-40B4-BE49-F238E27FC236}">
                  <a16:creationId xmlns:a16="http://schemas.microsoft.com/office/drawing/2014/main" id="{90D25267-4304-3DF7-6C23-6D3DA5708D27}"/>
                </a:ext>
              </a:extLst>
            </p:cNvPr>
            <p:cNvSpPr/>
            <p:nvPr/>
          </p:nvSpPr>
          <p:spPr>
            <a:xfrm rot="17419801">
              <a:off x="3097200" y="904037"/>
              <a:ext cx="933813" cy="69413"/>
            </a:xfrm>
            <a:custGeom>
              <a:avLst/>
              <a:gdLst>
                <a:gd name="connsiteX0" fmla="*/ 0 w 933813"/>
                <a:gd name="connsiteY0" fmla="*/ 0 h 69413"/>
                <a:gd name="connsiteX1" fmla="*/ 933814 w 933813"/>
                <a:gd name="connsiteY1" fmla="*/ 0 h 69413"/>
                <a:gd name="connsiteX2" fmla="*/ 933814 w 933813"/>
                <a:gd name="connsiteY2" fmla="*/ 69414 h 69413"/>
                <a:gd name="connsiteX3" fmla="*/ 0 w 933813"/>
                <a:gd name="connsiteY3" fmla="*/ 69414 h 69413"/>
              </a:gdLst>
              <a:ahLst/>
              <a:cxnLst>
                <a:cxn ang="0">
                  <a:pos x="connsiteX0" y="connsiteY0"/>
                </a:cxn>
                <a:cxn ang="0">
                  <a:pos x="connsiteX1" y="connsiteY1"/>
                </a:cxn>
                <a:cxn ang="0">
                  <a:pos x="connsiteX2" y="connsiteY2"/>
                </a:cxn>
                <a:cxn ang="0">
                  <a:pos x="connsiteX3" y="connsiteY3"/>
                </a:cxn>
              </a:cxnLst>
              <a:rect l="l" t="t" r="r" b="b"/>
              <a:pathLst>
                <a:path w="933813" h="69413">
                  <a:moveTo>
                    <a:pt x="0" y="0"/>
                  </a:moveTo>
                  <a:lnTo>
                    <a:pt x="933814" y="0"/>
                  </a:lnTo>
                  <a:lnTo>
                    <a:pt x="933814" y="69414"/>
                  </a:lnTo>
                  <a:lnTo>
                    <a:pt x="0" y="69414"/>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01" name="Freeform: Shape 1100">
              <a:extLst>
                <a:ext uri="{FF2B5EF4-FFF2-40B4-BE49-F238E27FC236}">
                  <a16:creationId xmlns:a16="http://schemas.microsoft.com/office/drawing/2014/main" id="{48A6527E-524A-BB9C-5A96-9116686C12FB}"/>
                </a:ext>
              </a:extLst>
            </p:cNvPr>
            <p:cNvSpPr/>
            <p:nvPr/>
          </p:nvSpPr>
          <p:spPr>
            <a:xfrm rot="17419801">
              <a:off x="2176669" y="3406635"/>
              <a:ext cx="933813" cy="69413"/>
            </a:xfrm>
            <a:custGeom>
              <a:avLst/>
              <a:gdLst>
                <a:gd name="connsiteX0" fmla="*/ 0 w 933813"/>
                <a:gd name="connsiteY0" fmla="*/ 0 h 69413"/>
                <a:gd name="connsiteX1" fmla="*/ 933814 w 933813"/>
                <a:gd name="connsiteY1" fmla="*/ 0 h 69413"/>
                <a:gd name="connsiteX2" fmla="*/ 933814 w 933813"/>
                <a:gd name="connsiteY2" fmla="*/ 69414 h 69413"/>
                <a:gd name="connsiteX3" fmla="*/ 0 w 933813"/>
                <a:gd name="connsiteY3" fmla="*/ 69414 h 69413"/>
              </a:gdLst>
              <a:ahLst/>
              <a:cxnLst>
                <a:cxn ang="0">
                  <a:pos x="connsiteX0" y="connsiteY0"/>
                </a:cxn>
                <a:cxn ang="0">
                  <a:pos x="connsiteX1" y="connsiteY1"/>
                </a:cxn>
                <a:cxn ang="0">
                  <a:pos x="connsiteX2" y="connsiteY2"/>
                </a:cxn>
                <a:cxn ang="0">
                  <a:pos x="connsiteX3" y="connsiteY3"/>
                </a:cxn>
              </a:cxnLst>
              <a:rect l="l" t="t" r="r" b="b"/>
              <a:pathLst>
                <a:path w="933813" h="69413">
                  <a:moveTo>
                    <a:pt x="0" y="0"/>
                  </a:moveTo>
                  <a:lnTo>
                    <a:pt x="933814" y="0"/>
                  </a:lnTo>
                  <a:lnTo>
                    <a:pt x="933814" y="69414"/>
                  </a:lnTo>
                  <a:lnTo>
                    <a:pt x="0" y="69414"/>
                  </a:lnTo>
                  <a:close/>
                </a:path>
              </a:pathLst>
            </a:custGeom>
            <a:solidFill>
              <a:srgbClr val="6CC3BF"/>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grpSp>
          <p:nvGrpSpPr>
            <p:cNvPr id="1102" name="Group 1101">
              <a:extLst>
                <a:ext uri="{FF2B5EF4-FFF2-40B4-BE49-F238E27FC236}">
                  <a16:creationId xmlns:a16="http://schemas.microsoft.com/office/drawing/2014/main" id="{88530C86-8487-3163-745D-D8D41F001E28}"/>
                </a:ext>
              </a:extLst>
            </p:cNvPr>
            <p:cNvGrpSpPr/>
            <p:nvPr/>
          </p:nvGrpSpPr>
          <p:grpSpPr>
            <a:xfrm rot="10594523">
              <a:off x="3530086" y="0"/>
              <a:ext cx="589668" cy="620826"/>
              <a:chOff x="3530086" y="0"/>
              <a:chExt cx="589668" cy="620826"/>
            </a:xfrm>
          </p:grpSpPr>
          <p:sp>
            <p:nvSpPr>
              <p:cNvPr id="1149" name="Freeform: Shape 1148">
                <a:extLst>
                  <a:ext uri="{FF2B5EF4-FFF2-40B4-BE49-F238E27FC236}">
                    <a16:creationId xmlns:a16="http://schemas.microsoft.com/office/drawing/2014/main" id="{217069B8-FF44-328B-00A2-BE35BC28F281}"/>
                  </a:ext>
                </a:extLst>
              </p:cNvPr>
              <p:cNvSpPr/>
              <p:nvPr/>
            </p:nvSpPr>
            <p:spPr>
              <a:xfrm>
                <a:off x="3530086" y="0"/>
                <a:ext cx="459603" cy="417316"/>
              </a:xfrm>
              <a:custGeom>
                <a:avLst/>
                <a:gdLst>
                  <a:gd name="connsiteX0" fmla="*/ 332323 w 459603"/>
                  <a:gd name="connsiteY0" fmla="*/ 290869 h 417316"/>
                  <a:gd name="connsiteX1" fmla="*/ 0 w 459603"/>
                  <a:gd name="connsiteY1" fmla="*/ 417316 h 417316"/>
                  <a:gd name="connsiteX2" fmla="*/ 127281 w 459603"/>
                  <a:gd name="connsiteY2" fmla="*/ 126308 h 417316"/>
                  <a:gd name="connsiteX3" fmla="*/ 459604 w 459603"/>
                  <a:gd name="connsiteY3" fmla="*/ 0 h 417316"/>
                  <a:gd name="connsiteX4" fmla="*/ 332323 w 459603"/>
                  <a:gd name="connsiteY4" fmla="*/ 290869 h 41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603" h="417316">
                    <a:moveTo>
                      <a:pt x="332323" y="290869"/>
                    </a:moveTo>
                    <a:lnTo>
                      <a:pt x="0" y="417316"/>
                    </a:lnTo>
                    <a:lnTo>
                      <a:pt x="127281" y="126308"/>
                    </a:lnTo>
                    <a:lnTo>
                      <a:pt x="459604" y="0"/>
                    </a:lnTo>
                    <a:lnTo>
                      <a:pt x="332323" y="290869"/>
                    </a:lnTo>
                    <a:close/>
                  </a:path>
                </a:pathLst>
              </a:custGeom>
              <a:solidFill>
                <a:srgbClr val="29235C"/>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50" name="Freeform: Shape 1149">
                <a:extLst>
                  <a:ext uri="{FF2B5EF4-FFF2-40B4-BE49-F238E27FC236}">
                    <a16:creationId xmlns:a16="http://schemas.microsoft.com/office/drawing/2014/main" id="{DB08DE66-44B3-DB91-1426-D98699935451}"/>
                  </a:ext>
                </a:extLst>
              </p:cNvPr>
              <p:cNvSpPr/>
              <p:nvPr/>
            </p:nvSpPr>
            <p:spPr>
              <a:xfrm>
                <a:off x="3861992" y="0"/>
                <a:ext cx="257762" cy="620826"/>
              </a:xfrm>
              <a:custGeom>
                <a:avLst/>
                <a:gdLst>
                  <a:gd name="connsiteX0" fmla="*/ 0 w 257762"/>
                  <a:gd name="connsiteY0" fmla="*/ 290869 h 620826"/>
                  <a:gd name="connsiteX1" fmla="*/ 130342 w 257762"/>
                  <a:gd name="connsiteY1" fmla="*/ 620827 h 620826"/>
                  <a:gd name="connsiteX2" fmla="*/ 257762 w 257762"/>
                  <a:gd name="connsiteY2" fmla="*/ 329819 h 620826"/>
                  <a:gd name="connsiteX3" fmla="*/ 127281 w 257762"/>
                  <a:gd name="connsiteY3" fmla="*/ 0 h 620826"/>
                  <a:gd name="connsiteX4" fmla="*/ 0 w 257762"/>
                  <a:gd name="connsiteY4" fmla="*/ 290869 h 62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62" h="620826">
                    <a:moveTo>
                      <a:pt x="0" y="290869"/>
                    </a:moveTo>
                    <a:lnTo>
                      <a:pt x="130342" y="620827"/>
                    </a:lnTo>
                    <a:lnTo>
                      <a:pt x="257762" y="329819"/>
                    </a:lnTo>
                    <a:lnTo>
                      <a:pt x="127281" y="0"/>
                    </a:lnTo>
                    <a:lnTo>
                      <a:pt x="0" y="290869"/>
                    </a:lnTo>
                    <a:close/>
                  </a:path>
                </a:pathLst>
              </a:custGeom>
              <a:solidFill>
                <a:srgbClr val="29235C"/>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grpSp>
        <p:sp>
          <p:nvSpPr>
            <p:cNvPr id="1103" name="Freeform: Shape 1102">
              <a:extLst>
                <a:ext uri="{FF2B5EF4-FFF2-40B4-BE49-F238E27FC236}">
                  <a16:creationId xmlns:a16="http://schemas.microsoft.com/office/drawing/2014/main" id="{ED1C8D3F-D60A-740E-1A03-5A36222DF904}"/>
                </a:ext>
              </a:extLst>
            </p:cNvPr>
            <p:cNvSpPr/>
            <p:nvPr/>
          </p:nvSpPr>
          <p:spPr>
            <a:xfrm rot="13391700" flipH="1">
              <a:off x="2202997" y="3594171"/>
              <a:ext cx="389521" cy="577008"/>
            </a:xfrm>
            <a:custGeom>
              <a:avLst/>
              <a:gdLst>
                <a:gd name="connsiteX0" fmla="*/ 370855 w 370854"/>
                <a:gd name="connsiteY0" fmla="*/ 0 h 577008"/>
                <a:gd name="connsiteX1" fmla="*/ 0 w 370854"/>
                <a:gd name="connsiteY1" fmla="*/ 455431 h 577008"/>
                <a:gd name="connsiteX2" fmla="*/ 238287 w 370854"/>
                <a:gd name="connsiteY2" fmla="*/ 349711 h 577008"/>
                <a:gd name="connsiteX3" fmla="*/ 350406 w 370854"/>
                <a:gd name="connsiteY3" fmla="*/ 577009 h 577008"/>
                <a:gd name="connsiteX4" fmla="*/ 370855 w 370854"/>
                <a:gd name="connsiteY4" fmla="*/ 0 h 57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854" h="577008">
                  <a:moveTo>
                    <a:pt x="370855" y="0"/>
                  </a:moveTo>
                  <a:lnTo>
                    <a:pt x="0" y="455431"/>
                  </a:lnTo>
                  <a:lnTo>
                    <a:pt x="238287" y="349711"/>
                  </a:lnTo>
                  <a:lnTo>
                    <a:pt x="350406" y="577009"/>
                  </a:lnTo>
                  <a:lnTo>
                    <a:pt x="370855" y="0"/>
                  </a:lnTo>
                  <a:close/>
                </a:path>
              </a:pathLst>
            </a:custGeom>
            <a:solidFill>
              <a:srgbClr val="29235C"/>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04" name="Freeform: Shape 1103">
              <a:extLst>
                <a:ext uri="{FF2B5EF4-FFF2-40B4-BE49-F238E27FC236}">
                  <a16:creationId xmlns:a16="http://schemas.microsoft.com/office/drawing/2014/main" id="{4B674F1A-2DA3-ADEB-0A0A-293678409510}"/>
                </a:ext>
              </a:extLst>
            </p:cNvPr>
            <p:cNvSpPr/>
            <p:nvPr/>
          </p:nvSpPr>
          <p:spPr>
            <a:xfrm>
              <a:off x="0" y="1727103"/>
              <a:ext cx="2065991" cy="363482"/>
            </a:xfrm>
            <a:custGeom>
              <a:avLst/>
              <a:gdLst>
                <a:gd name="connsiteX0" fmla="*/ 2065853 w 2065991"/>
                <a:gd name="connsiteY0" fmla="*/ 57172 h 363482"/>
                <a:gd name="connsiteX1" fmla="*/ 2000612 w 2065991"/>
                <a:gd name="connsiteY1" fmla="*/ 87775 h 363482"/>
                <a:gd name="connsiteX2" fmla="*/ 1771367 w 2065991"/>
                <a:gd name="connsiteY2" fmla="*/ 145365 h 363482"/>
                <a:gd name="connsiteX3" fmla="*/ 1542121 w 2065991"/>
                <a:gd name="connsiteY3" fmla="*/ 87775 h 363482"/>
                <a:gd name="connsiteX4" fmla="*/ 1180726 w 2065991"/>
                <a:gd name="connsiteY4" fmla="*/ 0 h 363482"/>
                <a:gd name="connsiteX5" fmla="*/ 819469 w 2065991"/>
                <a:gd name="connsiteY5" fmla="*/ 87775 h 363482"/>
                <a:gd name="connsiteX6" fmla="*/ 590363 w 2065991"/>
                <a:gd name="connsiteY6" fmla="*/ 145365 h 363482"/>
                <a:gd name="connsiteX7" fmla="*/ 361256 w 2065991"/>
                <a:gd name="connsiteY7" fmla="*/ 87775 h 363482"/>
                <a:gd name="connsiteX8" fmla="*/ 0 w 2065991"/>
                <a:gd name="connsiteY8" fmla="*/ 0 h 363482"/>
                <a:gd name="connsiteX9" fmla="*/ 0 w 2065991"/>
                <a:gd name="connsiteY9" fmla="*/ 218117 h 363482"/>
                <a:gd name="connsiteX10" fmla="*/ 229106 w 2065991"/>
                <a:gd name="connsiteY10" fmla="*/ 275707 h 363482"/>
                <a:gd name="connsiteX11" fmla="*/ 590363 w 2065991"/>
                <a:gd name="connsiteY11" fmla="*/ 363482 h 363482"/>
                <a:gd name="connsiteX12" fmla="*/ 951619 w 2065991"/>
                <a:gd name="connsiteY12" fmla="*/ 275707 h 363482"/>
                <a:gd name="connsiteX13" fmla="*/ 1180865 w 2065991"/>
                <a:gd name="connsiteY13" fmla="*/ 218117 h 363482"/>
                <a:gd name="connsiteX14" fmla="*/ 1410110 w 2065991"/>
                <a:gd name="connsiteY14" fmla="*/ 275707 h 363482"/>
                <a:gd name="connsiteX15" fmla="*/ 1771506 w 2065991"/>
                <a:gd name="connsiteY15" fmla="*/ 363482 h 363482"/>
                <a:gd name="connsiteX16" fmla="*/ 2065992 w 2065991"/>
                <a:gd name="connsiteY16" fmla="*/ 307005 h 363482"/>
                <a:gd name="connsiteX17" fmla="*/ 2065992 w 2065991"/>
                <a:gd name="connsiteY17" fmla="*/ 57033 h 36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5991" h="363482">
                  <a:moveTo>
                    <a:pt x="2065853" y="57172"/>
                  </a:moveTo>
                  <a:cubicBezTo>
                    <a:pt x="2042205" y="67327"/>
                    <a:pt x="2020783" y="77899"/>
                    <a:pt x="2000612" y="87775"/>
                  </a:cubicBezTo>
                  <a:cubicBezTo>
                    <a:pt x="1932590" y="121300"/>
                    <a:pt x="1883625" y="145365"/>
                    <a:pt x="1771367" y="145365"/>
                  </a:cubicBezTo>
                  <a:cubicBezTo>
                    <a:pt x="1659109" y="145365"/>
                    <a:pt x="1610144" y="121161"/>
                    <a:pt x="1542121" y="87775"/>
                  </a:cubicBezTo>
                  <a:cubicBezTo>
                    <a:pt x="1462692" y="48687"/>
                    <a:pt x="1363927" y="0"/>
                    <a:pt x="1180726" y="0"/>
                  </a:cubicBezTo>
                  <a:cubicBezTo>
                    <a:pt x="997524" y="0"/>
                    <a:pt x="898759" y="48687"/>
                    <a:pt x="819469" y="87775"/>
                  </a:cubicBezTo>
                  <a:cubicBezTo>
                    <a:pt x="751586" y="121300"/>
                    <a:pt x="702482" y="145365"/>
                    <a:pt x="590363" y="145365"/>
                  </a:cubicBezTo>
                  <a:cubicBezTo>
                    <a:pt x="478244" y="145365"/>
                    <a:pt x="429140" y="121161"/>
                    <a:pt x="361256" y="87775"/>
                  </a:cubicBezTo>
                  <a:cubicBezTo>
                    <a:pt x="281827" y="48687"/>
                    <a:pt x="183063" y="0"/>
                    <a:pt x="0" y="0"/>
                  </a:cubicBezTo>
                  <a:lnTo>
                    <a:pt x="0" y="218117"/>
                  </a:lnTo>
                  <a:cubicBezTo>
                    <a:pt x="112119" y="218117"/>
                    <a:pt x="161223" y="242321"/>
                    <a:pt x="229106" y="275707"/>
                  </a:cubicBezTo>
                  <a:cubicBezTo>
                    <a:pt x="308536" y="314795"/>
                    <a:pt x="407300" y="363482"/>
                    <a:pt x="590363" y="363482"/>
                  </a:cubicBezTo>
                  <a:cubicBezTo>
                    <a:pt x="773425" y="363482"/>
                    <a:pt x="872329" y="314795"/>
                    <a:pt x="951619" y="275707"/>
                  </a:cubicBezTo>
                  <a:cubicBezTo>
                    <a:pt x="1019642" y="242182"/>
                    <a:pt x="1068607" y="218117"/>
                    <a:pt x="1180865" y="218117"/>
                  </a:cubicBezTo>
                  <a:cubicBezTo>
                    <a:pt x="1293123" y="218117"/>
                    <a:pt x="1342088" y="242321"/>
                    <a:pt x="1410110" y="275707"/>
                  </a:cubicBezTo>
                  <a:cubicBezTo>
                    <a:pt x="1489540" y="314795"/>
                    <a:pt x="1588304" y="363482"/>
                    <a:pt x="1771506" y="363482"/>
                  </a:cubicBezTo>
                  <a:cubicBezTo>
                    <a:pt x="1907134" y="363482"/>
                    <a:pt x="1996439" y="336774"/>
                    <a:pt x="2065992" y="307005"/>
                  </a:cubicBezTo>
                  <a:lnTo>
                    <a:pt x="2065992" y="57033"/>
                  </a:lnTo>
                  <a:close/>
                </a:path>
              </a:pathLst>
            </a:custGeom>
            <a:solidFill>
              <a:srgbClr val="6CC3BF"/>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dirty="0"/>
            </a:p>
          </p:txBody>
        </p:sp>
        <p:sp>
          <p:nvSpPr>
            <p:cNvPr id="1105" name="Freeform: Shape 1104">
              <a:extLst>
                <a:ext uri="{FF2B5EF4-FFF2-40B4-BE49-F238E27FC236}">
                  <a16:creationId xmlns:a16="http://schemas.microsoft.com/office/drawing/2014/main" id="{7213AE7E-D6A1-6C0C-24A7-618D068F0AB9}"/>
                </a:ext>
              </a:extLst>
            </p:cNvPr>
            <p:cNvSpPr/>
            <p:nvPr/>
          </p:nvSpPr>
          <p:spPr>
            <a:xfrm>
              <a:off x="2279101" y="1678138"/>
              <a:ext cx="888187" cy="965251"/>
            </a:xfrm>
            <a:custGeom>
              <a:avLst/>
              <a:gdLst>
                <a:gd name="connsiteX0" fmla="*/ 416342 w 888187"/>
                <a:gd name="connsiteY0" fmla="*/ 0 h 965251"/>
                <a:gd name="connsiteX1" fmla="*/ 761045 w 888187"/>
                <a:gd name="connsiteY1" fmla="*/ 126447 h 965251"/>
                <a:gd name="connsiteX2" fmla="*/ 888187 w 888187"/>
                <a:gd name="connsiteY2" fmla="*/ 478661 h 965251"/>
                <a:gd name="connsiteX3" fmla="*/ 764523 w 888187"/>
                <a:gd name="connsiteY3" fmla="*/ 836857 h 965251"/>
                <a:gd name="connsiteX4" fmla="*/ 421767 w 888187"/>
                <a:gd name="connsiteY4" fmla="*/ 965252 h 965251"/>
                <a:gd name="connsiteX5" fmla="*/ 0 w 888187"/>
                <a:gd name="connsiteY5" fmla="*/ 965252 h 965251"/>
                <a:gd name="connsiteX6" fmla="*/ 0 w 888187"/>
                <a:gd name="connsiteY6" fmla="*/ 0 h 965251"/>
                <a:gd name="connsiteX7" fmla="*/ 416342 w 888187"/>
                <a:gd name="connsiteY7" fmla="*/ 0 h 965251"/>
                <a:gd name="connsiteX8" fmla="*/ 365012 w 888187"/>
                <a:gd name="connsiteY8" fmla="*/ 748943 h 965251"/>
                <a:gd name="connsiteX9" fmla="*/ 573809 w 888187"/>
                <a:gd name="connsiteY9" fmla="*/ 684676 h 965251"/>
                <a:gd name="connsiteX10" fmla="*/ 636685 w 888187"/>
                <a:gd name="connsiteY10" fmla="*/ 478522 h 965251"/>
                <a:gd name="connsiteX11" fmla="*/ 566437 w 888187"/>
                <a:gd name="connsiteY11" fmla="*/ 279184 h 965251"/>
                <a:gd name="connsiteX12" fmla="*/ 375862 w 888187"/>
                <a:gd name="connsiteY12" fmla="*/ 216309 h 965251"/>
                <a:gd name="connsiteX13" fmla="*/ 251502 w 888187"/>
                <a:gd name="connsiteY13" fmla="*/ 216309 h 965251"/>
                <a:gd name="connsiteX14" fmla="*/ 251502 w 888187"/>
                <a:gd name="connsiteY14" fmla="*/ 748943 h 965251"/>
                <a:gd name="connsiteX15" fmla="*/ 365012 w 888187"/>
                <a:gd name="connsiteY15" fmla="*/ 748943 h 96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187" h="965251">
                  <a:moveTo>
                    <a:pt x="416342" y="0"/>
                  </a:moveTo>
                  <a:cubicBezTo>
                    <a:pt x="561429" y="0"/>
                    <a:pt x="676330" y="42149"/>
                    <a:pt x="761045" y="126447"/>
                  </a:cubicBezTo>
                  <a:cubicBezTo>
                    <a:pt x="845760" y="210745"/>
                    <a:pt x="888187" y="328149"/>
                    <a:pt x="888187" y="478661"/>
                  </a:cubicBezTo>
                  <a:cubicBezTo>
                    <a:pt x="888187" y="629173"/>
                    <a:pt x="847012" y="751308"/>
                    <a:pt x="764523" y="836857"/>
                  </a:cubicBezTo>
                  <a:cubicBezTo>
                    <a:pt x="682033" y="922546"/>
                    <a:pt x="567828" y="965252"/>
                    <a:pt x="421767" y="965252"/>
                  </a:cubicBezTo>
                  <a:lnTo>
                    <a:pt x="0" y="965252"/>
                  </a:lnTo>
                  <a:lnTo>
                    <a:pt x="0" y="0"/>
                  </a:lnTo>
                  <a:lnTo>
                    <a:pt x="416342" y="0"/>
                  </a:lnTo>
                  <a:close/>
                  <a:moveTo>
                    <a:pt x="365012" y="748943"/>
                  </a:moveTo>
                  <a:cubicBezTo>
                    <a:pt x="462386" y="748943"/>
                    <a:pt x="531939" y="727521"/>
                    <a:pt x="573809" y="684676"/>
                  </a:cubicBezTo>
                  <a:cubicBezTo>
                    <a:pt x="615680" y="641832"/>
                    <a:pt x="636685" y="573114"/>
                    <a:pt x="636685" y="478522"/>
                  </a:cubicBezTo>
                  <a:cubicBezTo>
                    <a:pt x="636685" y="383931"/>
                    <a:pt x="613176" y="321055"/>
                    <a:pt x="566437" y="279184"/>
                  </a:cubicBezTo>
                  <a:cubicBezTo>
                    <a:pt x="519558" y="237314"/>
                    <a:pt x="455987" y="216309"/>
                    <a:pt x="375862" y="216309"/>
                  </a:cubicBezTo>
                  <a:lnTo>
                    <a:pt x="251502" y="216309"/>
                  </a:lnTo>
                  <a:lnTo>
                    <a:pt x="251502" y="748943"/>
                  </a:lnTo>
                  <a:lnTo>
                    <a:pt x="365012" y="748943"/>
                  </a:lnTo>
                  <a:close/>
                </a:path>
              </a:pathLst>
            </a:custGeom>
            <a:solidFill>
              <a:srgbClr val="242B56"/>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dirty="0"/>
            </a:p>
          </p:txBody>
        </p:sp>
        <p:sp>
          <p:nvSpPr>
            <p:cNvPr id="1106" name="Freeform: Shape 1105">
              <a:extLst>
                <a:ext uri="{FF2B5EF4-FFF2-40B4-BE49-F238E27FC236}">
                  <a16:creationId xmlns:a16="http://schemas.microsoft.com/office/drawing/2014/main" id="{B0772064-284B-4624-C6A8-714E18D7C7D4}"/>
                </a:ext>
              </a:extLst>
            </p:cNvPr>
            <p:cNvSpPr/>
            <p:nvPr/>
          </p:nvSpPr>
          <p:spPr>
            <a:xfrm>
              <a:off x="3257707" y="1921433"/>
              <a:ext cx="715140" cy="742265"/>
            </a:xfrm>
            <a:custGeom>
              <a:avLst/>
              <a:gdLst>
                <a:gd name="connsiteX0" fmla="*/ 360978 w 715140"/>
                <a:gd name="connsiteY0" fmla="*/ 139 h 742265"/>
                <a:gd name="connsiteX1" fmla="*/ 607751 w 715140"/>
                <a:gd name="connsiteY1" fmla="*/ 56198 h 742265"/>
                <a:gd name="connsiteX2" fmla="*/ 688154 w 715140"/>
                <a:gd name="connsiteY2" fmla="*/ 231193 h 742265"/>
                <a:gd name="connsiteX3" fmla="*/ 688154 w 715140"/>
                <a:gd name="connsiteY3" fmla="*/ 577287 h 742265"/>
                <a:gd name="connsiteX4" fmla="*/ 715140 w 715140"/>
                <a:gd name="connsiteY4" fmla="*/ 721956 h 742265"/>
                <a:gd name="connsiteX5" fmla="*/ 483947 w 715140"/>
                <a:gd name="connsiteY5" fmla="*/ 721956 h 742265"/>
                <a:gd name="connsiteX6" fmla="*/ 470454 w 715140"/>
                <a:gd name="connsiteY6" fmla="*/ 655742 h 742265"/>
                <a:gd name="connsiteX7" fmla="*/ 239261 w 715140"/>
                <a:gd name="connsiteY7" fmla="*/ 742266 h 742265"/>
                <a:gd name="connsiteX8" fmla="*/ 62180 w 715140"/>
                <a:gd name="connsiteY8" fmla="*/ 685511 h 742265"/>
                <a:gd name="connsiteX9" fmla="*/ 0 w 715140"/>
                <a:gd name="connsiteY9" fmla="*/ 529991 h 742265"/>
                <a:gd name="connsiteX10" fmla="*/ 208241 w 715140"/>
                <a:gd name="connsiteY10" fmla="*/ 319108 h 742265"/>
                <a:gd name="connsiteX11" fmla="*/ 370437 w 715140"/>
                <a:gd name="connsiteY11" fmla="*/ 293373 h 742265"/>
                <a:gd name="connsiteX12" fmla="*/ 444720 w 715140"/>
                <a:gd name="connsiteY12" fmla="*/ 273064 h 742265"/>
                <a:gd name="connsiteX13" fmla="*/ 469063 w 715140"/>
                <a:gd name="connsiteY13" fmla="*/ 221734 h 742265"/>
                <a:gd name="connsiteX14" fmla="*/ 435956 w 715140"/>
                <a:gd name="connsiteY14" fmla="*/ 167622 h 742265"/>
                <a:gd name="connsiteX15" fmla="*/ 358196 w 715140"/>
                <a:gd name="connsiteY15" fmla="*/ 148704 h 742265"/>
                <a:gd name="connsiteX16" fmla="*/ 243295 w 715140"/>
                <a:gd name="connsiteY16" fmla="*/ 236618 h 742265"/>
                <a:gd name="connsiteX17" fmla="*/ 28378 w 715140"/>
                <a:gd name="connsiteY17" fmla="*/ 236618 h 742265"/>
                <a:gd name="connsiteX18" fmla="*/ 360978 w 715140"/>
                <a:gd name="connsiteY18" fmla="*/ 0 h 742265"/>
                <a:gd name="connsiteX19" fmla="*/ 229802 w 715140"/>
                <a:gd name="connsiteY19" fmla="*/ 520532 h 742265"/>
                <a:gd name="connsiteX20" fmla="*/ 327176 w 715140"/>
                <a:gd name="connsiteY20" fmla="*/ 600239 h 742265"/>
                <a:gd name="connsiteX21" fmla="*/ 434704 w 715140"/>
                <a:gd name="connsiteY21" fmla="*/ 558369 h 742265"/>
                <a:gd name="connsiteX22" fmla="*/ 466420 w 715140"/>
                <a:gd name="connsiteY22" fmla="*/ 420515 h 742265"/>
                <a:gd name="connsiteX23" fmla="*/ 466420 w 715140"/>
                <a:gd name="connsiteY23" fmla="*/ 393529 h 742265"/>
                <a:gd name="connsiteX24" fmla="*/ 324533 w 715140"/>
                <a:gd name="connsiteY24" fmla="*/ 431365 h 742265"/>
                <a:gd name="connsiteX25" fmla="*/ 229941 w 715140"/>
                <a:gd name="connsiteY25" fmla="*/ 520532 h 74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5140" h="742265">
                  <a:moveTo>
                    <a:pt x="360978" y="139"/>
                  </a:moveTo>
                  <a:cubicBezTo>
                    <a:pt x="471845" y="139"/>
                    <a:pt x="554056" y="18918"/>
                    <a:pt x="607751" y="56198"/>
                  </a:cubicBezTo>
                  <a:cubicBezTo>
                    <a:pt x="661307" y="93618"/>
                    <a:pt x="688154" y="151903"/>
                    <a:pt x="688154" y="231193"/>
                  </a:cubicBezTo>
                  <a:lnTo>
                    <a:pt x="688154" y="577287"/>
                  </a:lnTo>
                  <a:cubicBezTo>
                    <a:pt x="688154" y="637659"/>
                    <a:pt x="697196" y="685928"/>
                    <a:pt x="715140" y="721956"/>
                  </a:cubicBezTo>
                  <a:lnTo>
                    <a:pt x="483947" y="721956"/>
                  </a:lnTo>
                  <a:cubicBezTo>
                    <a:pt x="479496" y="714723"/>
                    <a:pt x="474905" y="692744"/>
                    <a:pt x="470454" y="655742"/>
                  </a:cubicBezTo>
                  <a:cubicBezTo>
                    <a:pt x="416342" y="713471"/>
                    <a:pt x="339278" y="742266"/>
                    <a:pt x="239261" y="742266"/>
                  </a:cubicBezTo>
                  <a:cubicBezTo>
                    <a:pt x="162614" y="742266"/>
                    <a:pt x="103633" y="723348"/>
                    <a:pt x="62180" y="685511"/>
                  </a:cubicBezTo>
                  <a:cubicBezTo>
                    <a:pt x="20727" y="647674"/>
                    <a:pt x="0" y="595788"/>
                    <a:pt x="0" y="529991"/>
                  </a:cubicBezTo>
                  <a:cubicBezTo>
                    <a:pt x="0" y="414673"/>
                    <a:pt x="69414" y="344286"/>
                    <a:pt x="208241" y="319108"/>
                  </a:cubicBezTo>
                  <a:lnTo>
                    <a:pt x="370437" y="293373"/>
                  </a:lnTo>
                  <a:cubicBezTo>
                    <a:pt x="403823" y="288922"/>
                    <a:pt x="428584" y="282106"/>
                    <a:pt x="444720" y="273064"/>
                  </a:cubicBezTo>
                  <a:cubicBezTo>
                    <a:pt x="460995" y="264022"/>
                    <a:pt x="469063" y="246912"/>
                    <a:pt x="469063" y="221734"/>
                  </a:cubicBezTo>
                  <a:cubicBezTo>
                    <a:pt x="469063" y="198364"/>
                    <a:pt x="458074" y="180280"/>
                    <a:pt x="435956" y="167622"/>
                  </a:cubicBezTo>
                  <a:cubicBezTo>
                    <a:pt x="413838" y="154963"/>
                    <a:pt x="387965" y="148704"/>
                    <a:pt x="358196" y="148704"/>
                  </a:cubicBezTo>
                  <a:cubicBezTo>
                    <a:pt x="292399" y="148704"/>
                    <a:pt x="254145" y="178055"/>
                    <a:pt x="243295" y="236618"/>
                  </a:cubicBezTo>
                  <a:lnTo>
                    <a:pt x="28378" y="236618"/>
                  </a:lnTo>
                  <a:cubicBezTo>
                    <a:pt x="37419" y="78873"/>
                    <a:pt x="148286" y="0"/>
                    <a:pt x="360978" y="0"/>
                  </a:cubicBezTo>
                  <a:close/>
                  <a:moveTo>
                    <a:pt x="229802" y="520532"/>
                  </a:moveTo>
                  <a:cubicBezTo>
                    <a:pt x="229802" y="573670"/>
                    <a:pt x="262214" y="600239"/>
                    <a:pt x="327176" y="600239"/>
                  </a:cubicBezTo>
                  <a:cubicBezTo>
                    <a:pt x="377671" y="600239"/>
                    <a:pt x="413421" y="586329"/>
                    <a:pt x="434704" y="558369"/>
                  </a:cubicBezTo>
                  <a:cubicBezTo>
                    <a:pt x="455848" y="530408"/>
                    <a:pt x="466420" y="484504"/>
                    <a:pt x="466420" y="420515"/>
                  </a:cubicBezTo>
                  <a:lnTo>
                    <a:pt x="466420" y="393529"/>
                  </a:lnTo>
                  <a:cubicBezTo>
                    <a:pt x="458352" y="399788"/>
                    <a:pt x="411056" y="412447"/>
                    <a:pt x="324533" y="431365"/>
                  </a:cubicBezTo>
                  <a:cubicBezTo>
                    <a:pt x="261379" y="444859"/>
                    <a:pt x="229941" y="474627"/>
                    <a:pt x="229941" y="520532"/>
                  </a:cubicBezTo>
                  <a:close/>
                </a:path>
              </a:pathLst>
            </a:custGeom>
            <a:solidFill>
              <a:srgbClr val="242B56"/>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07" name="Freeform: Shape 1106">
              <a:extLst>
                <a:ext uri="{FF2B5EF4-FFF2-40B4-BE49-F238E27FC236}">
                  <a16:creationId xmlns:a16="http://schemas.microsoft.com/office/drawing/2014/main" id="{4406BB01-AD55-FF26-FD9C-7D1DA272BD29}"/>
                </a:ext>
              </a:extLst>
            </p:cNvPr>
            <p:cNvSpPr/>
            <p:nvPr/>
          </p:nvSpPr>
          <p:spPr>
            <a:xfrm>
              <a:off x="4106666" y="1677999"/>
              <a:ext cx="859809" cy="965251"/>
            </a:xfrm>
            <a:custGeom>
              <a:avLst/>
              <a:gdLst>
                <a:gd name="connsiteX0" fmla="*/ 498831 w 859809"/>
                <a:gd name="connsiteY0" fmla="*/ 139 h 965251"/>
                <a:gd name="connsiteX1" fmla="*/ 740179 w 859809"/>
                <a:gd name="connsiteY1" fmla="*/ 75117 h 965251"/>
                <a:gd name="connsiteX2" fmla="*/ 830041 w 859809"/>
                <a:gd name="connsiteY2" fmla="*/ 271812 h 965251"/>
                <a:gd name="connsiteX3" fmla="*/ 792204 w 859809"/>
                <a:gd name="connsiteY3" fmla="*/ 419124 h 965251"/>
                <a:gd name="connsiteX4" fmla="*/ 678694 w 859809"/>
                <a:gd name="connsiteY4" fmla="*/ 513716 h 965251"/>
                <a:gd name="connsiteX5" fmla="*/ 678694 w 859809"/>
                <a:gd name="connsiteY5" fmla="*/ 516359 h 965251"/>
                <a:gd name="connsiteX6" fmla="*/ 821973 w 859809"/>
                <a:gd name="connsiteY6" fmla="*/ 777320 h 965251"/>
                <a:gd name="connsiteX7" fmla="*/ 859810 w 859809"/>
                <a:gd name="connsiteY7" fmla="*/ 965252 h 965251"/>
                <a:gd name="connsiteX8" fmla="*/ 611090 w 859809"/>
                <a:gd name="connsiteY8" fmla="*/ 965252 h 965251"/>
                <a:gd name="connsiteX9" fmla="*/ 585355 w 859809"/>
                <a:gd name="connsiteY9" fmla="*/ 831432 h 965251"/>
                <a:gd name="connsiteX10" fmla="*/ 541398 w 859809"/>
                <a:gd name="connsiteY10" fmla="*/ 656994 h 965251"/>
                <a:gd name="connsiteX11" fmla="*/ 446110 w 859809"/>
                <a:gd name="connsiteY11" fmla="*/ 613732 h 965251"/>
                <a:gd name="connsiteX12" fmla="*/ 251502 w 859809"/>
                <a:gd name="connsiteY12" fmla="*/ 613732 h 965251"/>
                <a:gd name="connsiteX13" fmla="*/ 251502 w 859809"/>
                <a:gd name="connsiteY13" fmla="*/ 965252 h 965251"/>
                <a:gd name="connsiteX14" fmla="*/ 0 w 859809"/>
                <a:gd name="connsiteY14" fmla="*/ 965252 h 965251"/>
                <a:gd name="connsiteX15" fmla="*/ 0 w 859809"/>
                <a:gd name="connsiteY15" fmla="*/ 0 h 965251"/>
                <a:gd name="connsiteX16" fmla="*/ 498831 w 859809"/>
                <a:gd name="connsiteY16" fmla="*/ 0 h 965251"/>
                <a:gd name="connsiteX17" fmla="*/ 466420 w 859809"/>
                <a:gd name="connsiteY17" fmla="*/ 419263 h 965251"/>
                <a:gd name="connsiteX18" fmla="*/ 548909 w 859809"/>
                <a:gd name="connsiteY18" fmla="*/ 390886 h 965251"/>
                <a:gd name="connsiteX19" fmla="*/ 578678 w 859809"/>
                <a:gd name="connsiteY19" fmla="*/ 307005 h 965251"/>
                <a:gd name="connsiteX20" fmla="*/ 544180 w 859809"/>
                <a:gd name="connsiteY20" fmla="*/ 228550 h 965251"/>
                <a:gd name="connsiteX21" fmla="*/ 455570 w 859809"/>
                <a:gd name="connsiteY21" fmla="*/ 201564 h 965251"/>
                <a:gd name="connsiteX22" fmla="*/ 251502 w 859809"/>
                <a:gd name="connsiteY22" fmla="*/ 201564 h 965251"/>
                <a:gd name="connsiteX23" fmla="*/ 251502 w 859809"/>
                <a:gd name="connsiteY23" fmla="*/ 419263 h 965251"/>
                <a:gd name="connsiteX24" fmla="*/ 466420 w 859809"/>
                <a:gd name="connsiteY24" fmla="*/ 419263 h 96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809" h="965251">
                  <a:moveTo>
                    <a:pt x="498831" y="139"/>
                  </a:moveTo>
                  <a:cubicBezTo>
                    <a:pt x="599822" y="139"/>
                    <a:pt x="680225" y="25178"/>
                    <a:pt x="740179" y="75117"/>
                  </a:cubicBezTo>
                  <a:cubicBezTo>
                    <a:pt x="800134" y="125195"/>
                    <a:pt x="830041" y="190713"/>
                    <a:pt x="830041" y="271812"/>
                  </a:cubicBezTo>
                  <a:cubicBezTo>
                    <a:pt x="830041" y="325924"/>
                    <a:pt x="817382" y="375028"/>
                    <a:pt x="792204" y="419124"/>
                  </a:cubicBezTo>
                  <a:cubicBezTo>
                    <a:pt x="767026" y="463360"/>
                    <a:pt x="729051" y="494797"/>
                    <a:pt x="678694" y="513716"/>
                  </a:cubicBezTo>
                  <a:lnTo>
                    <a:pt x="678694" y="516359"/>
                  </a:lnTo>
                  <a:cubicBezTo>
                    <a:pt x="766053" y="539868"/>
                    <a:pt x="813905" y="626808"/>
                    <a:pt x="821973" y="777320"/>
                  </a:cubicBezTo>
                  <a:cubicBezTo>
                    <a:pt x="826425" y="880119"/>
                    <a:pt x="839083" y="942716"/>
                    <a:pt x="859810" y="965252"/>
                  </a:cubicBezTo>
                  <a:lnTo>
                    <a:pt x="611090" y="965252"/>
                  </a:lnTo>
                  <a:cubicBezTo>
                    <a:pt x="597596" y="944525"/>
                    <a:pt x="588972" y="899872"/>
                    <a:pt x="585355" y="831432"/>
                  </a:cubicBezTo>
                  <a:cubicBezTo>
                    <a:pt x="579095" y="744074"/>
                    <a:pt x="564350" y="685928"/>
                    <a:pt x="541398" y="656994"/>
                  </a:cubicBezTo>
                  <a:cubicBezTo>
                    <a:pt x="518445" y="628200"/>
                    <a:pt x="486590" y="613732"/>
                    <a:pt x="446110" y="613732"/>
                  </a:cubicBezTo>
                  <a:lnTo>
                    <a:pt x="251502" y="613732"/>
                  </a:lnTo>
                  <a:lnTo>
                    <a:pt x="251502" y="965252"/>
                  </a:lnTo>
                  <a:lnTo>
                    <a:pt x="0" y="965252"/>
                  </a:lnTo>
                  <a:lnTo>
                    <a:pt x="0" y="0"/>
                  </a:lnTo>
                  <a:lnTo>
                    <a:pt x="498831" y="0"/>
                  </a:lnTo>
                  <a:close/>
                  <a:moveTo>
                    <a:pt x="466420" y="419263"/>
                  </a:moveTo>
                  <a:cubicBezTo>
                    <a:pt x="501614" y="419263"/>
                    <a:pt x="529017" y="409804"/>
                    <a:pt x="548909" y="390886"/>
                  </a:cubicBezTo>
                  <a:cubicBezTo>
                    <a:pt x="568662" y="371968"/>
                    <a:pt x="578678" y="344007"/>
                    <a:pt x="578678" y="307005"/>
                  </a:cubicBezTo>
                  <a:cubicBezTo>
                    <a:pt x="578678" y="272785"/>
                    <a:pt x="567132" y="246634"/>
                    <a:pt x="544180" y="228550"/>
                  </a:cubicBezTo>
                  <a:cubicBezTo>
                    <a:pt x="521228" y="210466"/>
                    <a:pt x="491737" y="201564"/>
                    <a:pt x="455570" y="201564"/>
                  </a:cubicBezTo>
                  <a:lnTo>
                    <a:pt x="251502" y="201564"/>
                  </a:lnTo>
                  <a:lnTo>
                    <a:pt x="251502" y="419263"/>
                  </a:lnTo>
                  <a:lnTo>
                    <a:pt x="466420" y="419263"/>
                  </a:lnTo>
                  <a:close/>
                </a:path>
              </a:pathLst>
            </a:custGeom>
            <a:solidFill>
              <a:srgbClr val="242B56"/>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08" name="Freeform: Shape 1107">
              <a:extLst>
                <a:ext uri="{FF2B5EF4-FFF2-40B4-BE49-F238E27FC236}">
                  <a16:creationId xmlns:a16="http://schemas.microsoft.com/office/drawing/2014/main" id="{FD77057C-B20D-702A-4864-7D7F9EBEA611}"/>
                </a:ext>
              </a:extLst>
            </p:cNvPr>
            <p:cNvSpPr/>
            <p:nvPr/>
          </p:nvSpPr>
          <p:spPr>
            <a:xfrm>
              <a:off x="4996106" y="1678138"/>
              <a:ext cx="827398" cy="965251"/>
            </a:xfrm>
            <a:custGeom>
              <a:avLst/>
              <a:gdLst>
                <a:gd name="connsiteX0" fmla="*/ 827398 w 827398"/>
                <a:gd name="connsiteY0" fmla="*/ 0 h 965251"/>
                <a:gd name="connsiteX1" fmla="*/ 827398 w 827398"/>
                <a:gd name="connsiteY1" fmla="*/ 216309 h 965251"/>
                <a:gd name="connsiteX2" fmla="*/ 539450 w 827398"/>
                <a:gd name="connsiteY2" fmla="*/ 216309 h 965251"/>
                <a:gd name="connsiteX3" fmla="*/ 539450 w 827398"/>
                <a:gd name="connsiteY3" fmla="*/ 965252 h 965251"/>
                <a:gd name="connsiteX4" fmla="*/ 287948 w 827398"/>
                <a:gd name="connsiteY4" fmla="*/ 965252 h 965251"/>
                <a:gd name="connsiteX5" fmla="*/ 287948 w 827398"/>
                <a:gd name="connsiteY5" fmla="*/ 216309 h 965251"/>
                <a:gd name="connsiteX6" fmla="*/ 0 w 827398"/>
                <a:gd name="connsiteY6" fmla="*/ 216309 h 965251"/>
                <a:gd name="connsiteX7" fmla="*/ 0 w 827398"/>
                <a:gd name="connsiteY7" fmla="*/ 0 h 965251"/>
                <a:gd name="connsiteX8" fmla="*/ 827259 w 827398"/>
                <a:gd name="connsiteY8" fmla="*/ 0 h 96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398" h="965251">
                  <a:moveTo>
                    <a:pt x="827398" y="0"/>
                  </a:moveTo>
                  <a:lnTo>
                    <a:pt x="827398" y="216309"/>
                  </a:lnTo>
                  <a:lnTo>
                    <a:pt x="539450" y="216309"/>
                  </a:lnTo>
                  <a:lnTo>
                    <a:pt x="539450" y="965252"/>
                  </a:lnTo>
                  <a:lnTo>
                    <a:pt x="287948" y="965252"/>
                  </a:lnTo>
                  <a:lnTo>
                    <a:pt x="287948" y="216309"/>
                  </a:lnTo>
                  <a:lnTo>
                    <a:pt x="0" y="216309"/>
                  </a:lnTo>
                  <a:lnTo>
                    <a:pt x="0" y="0"/>
                  </a:lnTo>
                  <a:lnTo>
                    <a:pt x="827259" y="0"/>
                  </a:lnTo>
                  <a:close/>
                </a:path>
              </a:pathLst>
            </a:custGeom>
            <a:solidFill>
              <a:srgbClr val="242B56"/>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09" name="Freeform: Shape 1108">
              <a:extLst>
                <a:ext uri="{FF2B5EF4-FFF2-40B4-BE49-F238E27FC236}">
                  <a16:creationId xmlns:a16="http://schemas.microsoft.com/office/drawing/2014/main" id="{3B89F98C-6211-AC63-B13C-33ABF02C89AE}"/>
                </a:ext>
              </a:extLst>
            </p:cNvPr>
            <p:cNvSpPr/>
            <p:nvPr/>
          </p:nvSpPr>
          <p:spPr>
            <a:xfrm>
              <a:off x="3061151" y="2975016"/>
              <a:ext cx="127837" cy="155380"/>
            </a:xfrm>
            <a:custGeom>
              <a:avLst/>
              <a:gdLst>
                <a:gd name="connsiteX0" fmla="*/ 54529 w 127837"/>
                <a:gd name="connsiteY0" fmla="*/ 0 h 155380"/>
                <a:gd name="connsiteX1" fmla="*/ 108780 w 127837"/>
                <a:gd name="connsiteY1" fmla="*/ 18640 h 155380"/>
                <a:gd name="connsiteX2" fmla="*/ 127838 w 127837"/>
                <a:gd name="connsiteY2" fmla="*/ 74004 h 155380"/>
                <a:gd name="connsiteX3" fmla="*/ 54529 w 127837"/>
                <a:gd name="connsiteY3" fmla="*/ 155381 h 155380"/>
                <a:gd name="connsiteX4" fmla="*/ 0 w 127837"/>
                <a:gd name="connsiteY4" fmla="*/ 155381 h 155380"/>
                <a:gd name="connsiteX5" fmla="*/ 0 w 127837"/>
                <a:gd name="connsiteY5" fmla="*/ 139 h 155380"/>
                <a:gd name="connsiteX6" fmla="*/ 54529 w 127837"/>
                <a:gd name="connsiteY6" fmla="*/ 139 h 155380"/>
                <a:gd name="connsiteX7" fmla="*/ 55642 w 127837"/>
                <a:gd name="connsiteY7" fmla="*/ 137853 h 155380"/>
                <a:gd name="connsiteX8" fmla="*/ 93757 w 127837"/>
                <a:gd name="connsiteY8" fmla="*/ 121856 h 155380"/>
                <a:gd name="connsiteX9" fmla="*/ 107250 w 127837"/>
                <a:gd name="connsiteY9" fmla="*/ 76786 h 155380"/>
                <a:gd name="connsiteX10" fmla="*/ 94452 w 127837"/>
                <a:gd name="connsiteY10" fmla="*/ 31716 h 155380"/>
                <a:gd name="connsiteX11" fmla="*/ 56616 w 127837"/>
                <a:gd name="connsiteY11" fmla="*/ 17527 h 155380"/>
                <a:gd name="connsiteX12" fmla="*/ 20727 w 127837"/>
                <a:gd name="connsiteY12" fmla="*/ 17527 h 155380"/>
                <a:gd name="connsiteX13" fmla="*/ 20727 w 127837"/>
                <a:gd name="connsiteY13" fmla="*/ 137993 h 155380"/>
                <a:gd name="connsiteX14" fmla="*/ 55781 w 127837"/>
                <a:gd name="connsiteY14" fmla="*/ 137993 h 1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37" h="155380">
                  <a:moveTo>
                    <a:pt x="54529" y="0"/>
                  </a:moveTo>
                  <a:cubicBezTo>
                    <a:pt x="78038" y="0"/>
                    <a:pt x="96122" y="6260"/>
                    <a:pt x="108780" y="18640"/>
                  </a:cubicBezTo>
                  <a:cubicBezTo>
                    <a:pt x="121439" y="31021"/>
                    <a:pt x="127838" y="49522"/>
                    <a:pt x="127838" y="74004"/>
                  </a:cubicBezTo>
                  <a:cubicBezTo>
                    <a:pt x="127838" y="128255"/>
                    <a:pt x="103355" y="155381"/>
                    <a:pt x="54529" y="155381"/>
                  </a:cubicBezTo>
                  <a:lnTo>
                    <a:pt x="0" y="155381"/>
                  </a:lnTo>
                  <a:lnTo>
                    <a:pt x="0" y="139"/>
                  </a:lnTo>
                  <a:lnTo>
                    <a:pt x="54529" y="139"/>
                  </a:lnTo>
                  <a:close/>
                  <a:moveTo>
                    <a:pt x="55642" y="137853"/>
                  </a:moveTo>
                  <a:cubicBezTo>
                    <a:pt x="72056" y="137853"/>
                    <a:pt x="84715" y="132567"/>
                    <a:pt x="93757" y="121856"/>
                  </a:cubicBezTo>
                  <a:cubicBezTo>
                    <a:pt x="102799" y="111145"/>
                    <a:pt x="107250" y="96122"/>
                    <a:pt x="107250" y="76786"/>
                  </a:cubicBezTo>
                  <a:cubicBezTo>
                    <a:pt x="107250" y="56199"/>
                    <a:pt x="102938" y="41175"/>
                    <a:pt x="94452" y="31716"/>
                  </a:cubicBezTo>
                  <a:cubicBezTo>
                    <a:pt x="85967" y="22257"/>
                    <a:pt x="73308" y="17527"/>
                    <a:pt x="56616" y="17527"/>
                  </a:cubicBezTo>
                  <a:lnTo>
                    <a:pt x="20727" y="17527"/>
                  </a:lnTo>
                  <a:lnTo>
                    <a:pt x="20727" y="137993"/>
                  </a:lnTo>
                  <a:lnTo>
                    <a:pt x="55781" y="137993"/>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10" name="Freeform: Shape 1109">
              <a:extLst>
                <a:ext uri="{FF2B5EF4-FFF2-40B4-BE49-F238E27FC236}">
                  <a16:creationId xmlns:a16="http://schemas.microsoft.com/office/drawing/2014/main" id="{700D1FB3-5A67-AAD8-A3B5-A2783A1671FB}"/>
                </a:ext>
              </a:extLst>
            </p:cNvPr>
            <p:cNvSpPr/>
            <p:nvPr/>
          </p:nvSpPr>
          <p:spPr>
            <a:xfrm>
              <a:off x="3207211" y="3015357"/>
              <a:ext cx="103772" cy="117822"/>
            </a:xfrm>
            <a:custGeom>
              <a:avLst/>
              <a:gdLst>
                <a:gd name="connsiteX0" fmla="*/ 52860 w 103772"/>
                <a:gd name="connsiteY0" fmla="*/ 0 h 117822"/>
                <a:gd name="connsiteX1" fmla="*/ 90279 w 103772"/>
                <a:gd name="connsiteY1" fmla="*/ 17110 h 117822"/>
                <a:gd name="connsiteX2" fmla="*/ 103772 w 103772"/>
                <a:gd name="connsiteY2" fmla="*/ 62180 h 117822"/>
                <a:gd name="connsiteX3" fmla="*/ 103772 w 103772"/>
                <a:gd name="connsiteY3" fmla="*/ 64406 h 117822"/>
                <a:gd name="connsiteX4" fmla="*/ 19614 w 103772"/>
                <a:gd name="connsiteY4" fmla="*/ 64406 h 117822"/>
                <a:gd name="connsiteX5" fmla="*/ 19614 w 103772"/>
                <a:gd name="connsiteY5" fmla="*/ 65658 h 117822"/>
                <a:gd name="connsiteX6" fmla="*/ 28934 w 103772"/>
                <a:gd name="connsiteY6" fmla="*/ 91670 h 117822"/>
                <a:gd name="connsiteX7" fmla="*/ 54529 w 103772"/>
                <a:gd name="connsiteY7" fmla="*/ 101408 h 117822"/>
                <a:gd name="connsiteX8" fmla="*/ 83602 w 103772"/>
                <a:gd name="connsiteY8" fmla="*/ 79429 h 117822"/>
                <a:gd name="connsiteX9" fmla="*/ 101825 w 103772"/>
                <a:gd name="connsiteY9" fmla="*/ 79429 h 117822"/>
                <a:gd name="connsiteX10" fmla="*/ 85550 w 103772"/>
                <a:gd name="connsiteY10" fmla="*/ 108085 h 117822"/>
                <a:gd name="connsiteX11" fmla="*/ 53834 w 103772"/>
                <a:gd name="connsiteY11" fmla="*/ 117822 h 117822"/>
                <a:gd name="connsiteX12" fmla="*/ 13632 w 103772"/>
                <a:gd name="connsiteY12" fmla="*/ 100434 h 117822"/>
                <a:gd name="connsiteX13" fmla="*/ 0 w 103772"/>
                <a:gd name="connsiteY13" fmla="*/ 58285 h 117822"/>
                <a:gd name="connsiteX14" fmla="*/ 15023 w 103772"/>
                <a:gd name="connsiteY14" fmla="*/ 16693 h 117822"/>
                <a:gd name="connsiteX15" fmla="*/ 52860 w 103772"/>
                <a:gd name="connsiteY15" fmla="*/ 139 h 117822"/>
                <a:gd name="connsiteX16" fmla="*/ 84159 w 103772"/>
                <a:gd name="connsiteY16" fmla="*/ 47991 h 117822"/>
                <a:gd name="connsiteX17" fmla="*/ 74282 w 103772"/>
                <a:gd name="connsiteY17" fmla="*/ 25317 h 117822"/>
                <a:gd name="connsiteX18" fmla="*/ 51608 w 103772"/>
                <a:gd name="connsiteY18" fmla="*/ 16275 h 117822"/>
                <a:gd name="connsiteX19" fmla="*/ 29908 w 103772"/>
                <a:gd name="connsiteY19" fmla="*/ 24900 h 117822"/>
                <a:gd name="connsiteX20" fmla="*/ 19753 w 103772"/>
                <a:gd name="connsiteY20" fmla="*/ 47991 h 117822"/>
                <a:gd name="connsiteX21" fmla="*/ 84298 w 103772"/>
                <a:gd name="connsiteY21" fmla="*/ 47991 h 11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772" h="117822">
                  <a:moveTo>
                    <a:pt x="52860" y="0"/>
                  </a:moveTo>
                  <a:cubicBezTo>
                    <a:pt x="68857" y="0"/>
                    <a:pt x="81237" y="5703"/>
                    <a:pt x="90279" y="17110"/>
                  </a:cubicBezTo>
                  <a:cubicBezTo>
                    <a:pt x="99321" y="28517"/>
                    <a:pt x="103772" y="43540"/>
                    <a:pt x="103772" y="62180"/>
                  </a:cubicBezTo>
                  <a:lnTo>
                    <a:pt x="103772" y="64406"/>
                  </a:lnTo>
                  <a:lnTo>
                    <a:pt x="19614" y="64406"/>
                  </a:lnTo>
                  <a:lnTo>
                    <a:pt x="19614" y="65658"/>
                  </a:lnTo>
                  <a:cubicBezTo>
                    <a:pt x="19614" y="76508"/>
                    <a:pt x="22674" y="85132"/>
                    <a:pt x="28934" y="91670"/>
                  </a:cubicBezTo>
                  <a:cubicBezTo>
                    <a:pt x="35194" y="98069"/>
                    <a:pt x="43679" y="101408"/>
                    <a:pt x="54529" y="101408"/>
                  </a:cubicBezTo>
                  <a:cubicBezTo>
                    <a:pt x="70665" y="101408"/>
                    <a:pt x="80264" y="94035"/>
                    <a:pt x="83602" y="79429"/>
                  </a:cubicBezTo>
                  <a:lnTo>
                    <a:pt x="101825" y="79429"/>
                  </a:lnTo>
                  <a:cubicBezTo>
                    <a:pt x="99321" y="92088"/>
                    <a:pt x="93896" y="101547"/>
                    <a:pt x="85550" y="108085"/>
                  </a:cubicBezTo>
                  <a:cubicBezTo>
                    <a:pt x="77203" y="114484"/>
                    <a:pt x="66492" y="117822"/>
                    <a:pt x="53834" y="117822"/>
                  </a:cubicBezTo>
                  <a:cubicBezTo>
                    <a:pt x="36167" y="117822"/>
                    <a:pt x="22674" y="111980"/>
                    <a:pt x="13632" y="100434"/>
                  </a:cubicBezTo>
                  <a:cubicBezTo>
                    <a:pt x="4451" y="88888"/>
                    <a:pt x="0" y="74839"/>
                    <a:pt x="0" y="58285"/>
                  </a:cubicBezTo>
                  <a:cubicBezTo>
                    <a:pt x="0" y="41732"/>
                    <a:pt x="5008" y="27821"/>
                    <a:pt x="15023" y="16693"/>
                  </a:cubicBezTo>
                  <a:cubicBezTo>
                    <a:pt x="25039" y="5703"/>
                    <a:pt x="37697" y="139"/>
                    <a:pt x="52860" y="139"/>
                  </a:cubicBezTo>
                  <a:close/>
                  <a:moveTo>
                    <a:pt x="84159" y="47991"/>
                  </a:moveTo>
                  <a:cubicBezTo>
                    <a:pt x="83602" y="38810"/>
                    <a:pt x="80264" y="31299"/>
                    <a:pt x="74282" y="25317"/>
                  </a:cubicBezTo>
                  <a:cubicBezTo>
                    <a:pt x="68301" y="19336"/>
                    <a:pt x="60650" y="16275"/>
                    <a:pt x="51608" y="16275"/>
                  </a:cubicBezTo>
                  <a:cubicBezTo>
                    <a:pt x="43123" y="16275"/>
                    <a:pt x="35750" y="19196"/>
                    <a:pt x="29908" y="24900"/>
                  </a:cubicBezTo>
                  <a:cubicBezTo>
                    <a:pt x="23926" y="30603"/>
                    <a:pt x="20588" y="38393"/>
                    <a:pt x="19753" y="47991"/>
                  </a:cubicBezTo>
                  <a:lnTo>
                    <a:pt x="84298" y="47991"/>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11" name="Freeform: Shape 1110">
              <a:extLst>
                <a:ext uri="{FF2B5EF4-FFF2-40B4-BE49-F238E27FC236}">
                  <a16:creationId xmlns:a16="http://schemas.microsoft.com/office/drawing/2014/main" id="{05E365DC-3AEA-9400-AC3B-4D65B22C78B9}"/>
                </a:ext>
              </a:extLst>
            </p:cNvPr>
            <p:cNvSpPr/>
            <p:nvPr/>
          </p:nvSpPr>
          <p:spPr>
            <a:xfrm>
              <a:off x="3326146" y="3015357"/>
              <a:ext cx="102242" cy="117682"/>
            </a:xfrm>
            <a:custGeom>
              <a:avLst/>
              <a:gdLst>
                <a:gd name="connsiteX0" fmla="*/ 53138 w 102242"/>
                <a:gd name="connsiteY0" fmla="*/ 0 h 117682"/>
                <a:gd name="connsiteX1" fmla="*/ 86384 w 102242"/>
                <a:gd name="connsiteY1" fmla="*/ 9737 h 117682"/>
                <a:gd name="connsiteX2" fmla="*/ 101547 w 102242"/>
                <a:gd name="connsiteY2" fmla="*/ 38810 h 117682"/>
                <a:gd name="connsiteX3" fmla="*/ 82350 w 102242"/>
                <a:gd name="connsiteY3" fmla="*/ 38810 h 117682"/>
                <a:gd name="connsiteX4" fmla="*/ 54529 w 102242"/>
                <a:gd name="connsiteY4" fmla="*/ 16414 h 117682"/>
                <a:gd name="connsiteX5" fmla="*/ 28378 w 102242"/>
                <a:gd name="connsiteY5" fmla="*/ 27821 h 117682"/>
                <a:gd name="connsiteX6" fmla="*/ 19475 w 102242"/>
                <a:gd name="connsiteY6" fmla="*/ 60372 h 117682"/>
                <a:gd name="connsiteX7" fmla="*/ 28238 w 102242"/>
                <a:gd name="connsiteY7" fmla="*/ 90140 h 117682"/>
                <a:gd name="connsiteX8" fmla="*/ 52443 w 102242"/>
                <a:gd name="connsiteY8" fmla="*/ 101408 h 117682"/>
                <a:gd name="connsiteX9" fmla="*/ 73726 w 102242"/>
                <a:gd name="connsiteY9" fmla="*/ 94174 h 117682"/>
                <a:gd name="connsiteX10" fmla="*/ 83324 w 102242"/>
                <a:gd name="connsiteY10" fmla="*/ 74004 h 117682"/>
                <a:gd name="connsiteX11" fmla="*/ 102242 w 102242"/>
                <a:gd name="connsiteY11" fmla="*/ 74004 h 117682"/>
                <a:gd name="connsiteX12" fmla="*/ 86524 w 102242"/>
                <a:gd name="connsiteY12" fmla="*/ 106415 h 117682"/>
                <a:gd name="connsiteX13" fmla="*/ 52721 w 102242"/>
                <a:gd name="connsiteY13" fmla="*/ 117683 h 117682"/>
                <a:gd name="connsiteX14" fmla="*/ 14189 w 102242"/>
                <a:gd name="connsiteY14" fmla="*/ 102382 h 117682"/>
                <a:gd name="connsiteX15" fmla="*/ 0 w 102242"/>
                <a:gd name="connsiteY15" fmla="*/ 60372 h 117682"/>
                <a:gd name="connsiteX16" fmla="*/ 14189 w 102242"/>
                <a:gd name="connsiteY16" fmla="*/ 16275 h 117682"/>
                <a:gd name="connsiteX17" fmla="*/ 52999 w 102242"/>
                <a:gd name="connsiteY17" fmla="*/ 139 h 11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242" h="117682">
                  <a:moveTo>
                    <a:pt x="53138" y="0"/>
                  </a:moveTo>
                  <a:cubicBezTo>
                    <a:pt x="66771" y="0"/>
                    <a:pt x="77899" y="3199"/>
                    <a:pt x="86384" y="9737"/>
                  </a:cubicBezTo>
                  <a:cubicBezTo>
                    <a:pt x="94870" y="16136"/>
                    <a:pt x="100017" y="25874"/>
                    <a:pt x="101547" y="38810"/>
                  </a:cubicBezTo>
                  <a:lnTo>
                    <a:pt x="82350" y="38810"/>
                  </a:lnTo>
                  <a:cubicBezTo>
                    <a:pt x="79151" y="23926"/>
                    <a:pt x="69831" y="16414"/>
                    <a:pt x="54529" y="16414"/>
                  </a:cubicBezTo>
                  <a:cubicBezTo>
                    <a:pt x="43123" y="16414"/>
                    <a:pt x="34359" y="20170"/>
                    <a:pt x="28378" y="27821"/>
                  </a:cubicBezTo>
                  <a:cubicBezTo>
                    <a:pt x="22396" y="35472"/>
                    <a:pt x="19475" y="46322"/>
                    <a:pt x="19475" y="60372"/>
                  </a:cubicBezTo>
                  <a:cubicBezTo>
                    <a:pt x="19475" y="72752"/>
                    <a:pt x="22396" y="82629"/>
                    <a:pt x="28238" y="90140"/>
                  </a:cubicBezTo>
                  <a:cubicBezTo>
                    <a:pt x="34081" y="97652"/>
                    <a:pt x="42010" y="101408"/>
                    <a:pt x="52443" y="101408"/>
                  </a:cubicBezTo>
                  <a:cubicBezTo>
                    <a:pt x="61485" y="101408"/>
                    <a:pt x="68579" y="99043"/>
                    <a:pt x="73726" y="94174"/>
                  </a:cubicBezTo>
                  <a:cubicBezTo>
                    <a:pt x="79012" y="89445"/>
                    <a:pt x="82072" y="82629"/>
                    <a:pt x="83324" y="74004"/>
                  </a:cubicBezTo>
                  <a:lnTo>
                    <a:pt x="102242" y="74004"/>
                  </a:lnTo>
                  <a:cubicBezTo>
                    <a:pt x="100156" y="88054"/>
                    <a:pt x="95009" y="98904"/>
                    <a:pt x="86524" y="106415"/>
                  </a:cubicBezTo>
                  <a:cubicBezTo>
                    <a:pt x="78038" y="113927"/>
                    <a:pt x="66771" y="117683"/>
                    <a:pt x="52721" y="117683"/>
                  </a:cubicBezTo>
                  <a:cubicBezTo>
                    <a:pt x="36446" y="117683"/>
                    <a:pt x="23648" y="112536"/>
                    <a:pt x="14189" y="102382"/>
                  </a:cubicBezTo>
                  <a:cubicBezTo>
                    <a:pt x="4730" y="92227"/>
                    <a:pt x="0" y="78177"/>
                    <a:pt x="0" y="60372"/>
                  </a:cubicBezTo>
                  <a:cubicBezTo>
                    <a:pt x="0" y="42566"/>
                    <a:pt x="4730" y="27125"/>
                    <a:pt x="14189" y="16275"/>
                  </a:cubicBezTo>
                  <a:cubicBezTo>
                    <a:pt x="23648" y="5425"/>
                    <a:pt x="36585" y="139"/>
                    <a:pt x="52999" y="139"/>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12" name="Freeform: Shape 1111">
              <a:extLst>
                <a:ext uri="{FF2B5EF4-FFF2-40B4-BE49-F238E27FC236}">
                  <a16:creationId xmlns:a16="http://schemas.microsoft.com/office/drawing/2014/main" id="{1DE84133-E6FD-9FEF-9517-048760D3419E}"/>
                </a:ext>
              </a:extLst>
            </p:cNvPr>
            <p:cNvSpPr/>
            <p:nvPr/>
          </p:nvSpPr>
          <p:spPr>
            <a:xfrm>
              <a:off x="3445220" y="3015357"/>
              <a:ext cx="109197" cy="117682"/>
            </a:xfrm>
            <a:custGeom>
              <a:avLst/>
              <a:gdLst>
                <a:gd name="connsiteX0" fmla="*/ 54529 w 109197"/>
                <a:gd name="connsiteY0" fmla="*/ 0 h 117682"/>
                <a:gd name="connsiteX1" fmla="*/ 94453 w 109197"/>
                <a:gd name="connsiteY1" fmla="*/ 16136 h 117682"/>
                <a:gd name="connsiteX2" fmla="*/ 109198 w 109197"/>
                <a:gd name="connsiteY2" fmla="*/ 58981 h 117682"/>
                <a:gd name="connsiteX3" fmla="*/ 94453 w 109197"/>
                <a:gd name="connsiteY3" fmla="*/ 101130 h 117682"/>
                <a:gd name="connsiteX4" fmla="*/ 54529 w 109197"/>
                <a:gd name="connsiteY4" fmla="*/ 117683 h 117682"/>
                <a:gd name="connsiteX5" fmla="*/ 14884 w 109197"/>
                <a:gd name="connsiteY5" fmla="*/ 101686 h 117682"/>
                <a:gd name="connsiteX6" fmla="*/ 0 w 109197"/>
                <a:gd name="connsiteY6" fmla="*/ 58981 h 117682"/>
                <a:gd name="connsiteX7" fmla="*/ 14745 w 109197"/>
                <a:gd name="connsiteY7" fmla="*/ 15997 h 117682"/>
                <a:gd name="connsiteX8" fmla="*/ 54668 w 109197"/>
                <a:gd name="connsiteY8" fmla="*/ 0 h 117682"/>
                <a:gd name="connsiteX9" fmla="*/ 19475 w 109197"/>
                <a:gd name="connsiteY9" fmla="*/ 58981 h 117682"/>
                <a:gd name="connsiteX10" fmla="*/ 29212 w 109197"/>
                <a:gd name="connsiteY10" fmla="*/ 89584 h 117682"/>
                <a:gd name="connsiteX11" fmla="*/ 54390 w 109197"/>
                <a:gd name="connsiteY11" fmla="*/ 101269 h 117682"/>
                <a:gd name="connsiteX12" fmla="*/ 79568 w 109197"/>
                <a:gd name="connsiteY12" fmla="*/ 89584 h 117682"/>
                <a:gd name="connsiteX13" fmla="*/ 89445 w 109197"/>
                <a:gd name="connsiteY13" fmla="*/ 58841 h 117682"/>
                <a:gd name="connsiteX14" fmla="*/ 79707 w 109197"/>
                <a:gd name="connsiteY14" fmla="*/ 28099 h 117682"/>
                <a:gd name="connsiteX15" fmla="*/ 54251 w 109197"/>
                <a:gd name="connsiteY15" fmla="*/ 16275 h 117682"/>
                <a:gd name="connsiteX16" fmla="*/ 29351 w 109197"/>
                <a:gd name="connsiteY16" fmla="*/ 28238 h 117682"/>
                <a:gd name="connsiteX17" fmla="*/ 19475 w 109197"/>
                <a:gd name="connsiteY17" fmla="*/ 58841 h 11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197" h="117682">
                  <a:moveTo>
                    <a:pt x="54529" y="0"/>
                  </a:moveTo>
                  <a:cubicBezTo>
                    <a:pt x="71361" y="0"/>
                    <a:pt x="84576" y="5425"/>
                    <a:pt x="94453" y="16136"/>
                  </a:cubicBezTo>
                  <a:cubicBezTo>
                    <a:pt x="104190" y="26847"/>
                    <a:pt x="109198" y="41175"/>
                    <a:pt x="109198" y="58981"/>
                  </a:cubicBezTo>
                  <a:cubicBezTo>
                    <a:pt x="109198" y="76786"/>
                    <a:pt x="104329" y="90140"/>
                    <a:pt x="94453" y="101130"/>
                  </a:cubicBezTo>
                  <a:cubicBezTo>
                    <a:pt x="84715" y="112119"/>
                    <a:pt x="71361" y="117683"/>
                    <a:pt x="54529" y="117683"/>
                  </a:cubicBezTo>
                  <a:cubicBezTo>
                    <a:pt x="37698" y="117683"/>
                    <a:pt x="24761" y="112397"/>
                    <a:pt x="14884" y="101686"/>
                  </a:cubicBezTo>
                  <a:cubicBezTo>
                    <a:pt x="5008" y="90975"/>
                    <a:pt x="0" y="76786"/>
                    <a:pt x="0" y="58981"/>
                  </a:cubicBezTo>
                  <a:cubicBezTo>
                    <a:pt x="0" y="41175"/>
                    <a:pt x="4869" y="26708"/>
                    <a:pt x="14745" y="15997"/>
                  </a:cubicBezTo>
                  <a:cubicBezTo>
                    <a:pt x="24622" y="5286"/>
                    <a:pt x="37837" y="0"/>
                    <a:pt x="54668" y="0"/>
                  </a:cubicBezTo>
                  <a:close/>
                  <a:moveTo>
                    <a:pt x="19475" y="58981"/>
                  </a:moveTo>
                  <a:cubicBezTo>
                    <a:pt x="19475" y="71639"/>
                    <a:pt x="22674" y="81794"/>
                    <a:pt x="29212" y="89584"/>
                  </a:cubicBezTo>
                  <a:cubicBezTo>
                    <a:pt x="35750" y="97374"/>
                    <a:pt x="44097" y="101269"/>
                    <a:pt x="54390" y="101269"/>
                  </a:cubicBezTo>
                  <a:cubicBezTo>
                    <a:pt x="64684" y="101269"/>
                    <a:pt x="72891" y="97374"/>
                    <a:pt x="79568" y="89584"/>
                  </a:cubicBezTo>
                  <a:cubicBezTo>
                    <a:pt x="86106" y="81794"/>
                    <a:pt x="89445" y="71639"/>
                    <a:pt x="89445" y="58841"/>
                  </a:cubicBezTo>
                  <a:cubicBezTo>
                    <a:pt x="89445" y="46044"/>
                    <a:pt x="86245" y="36028"/>
                    <a:pt x="79707" y="28099"/>
                  </a:cubicBezTo>
                  <a:cubicBezTo>
                    <a:pt x="73170" y="20170"/>
                    <a:pt x="64684" y="16275"/>
                    <a:pt x="54251" y="16275"/>
                  </a:cubicBezTo>
                  <a:cubicBezTo>
                    <a:pt x="43818" y="16275"/>
                    <a:pt x="35889" y="20309"/>
                    <a:pt x="29351" y="28238"/>
                  </a:cubicBezTo>
                  <a:cubicBezTo>
                    <a:pt x="22813" y="36167"/>
                    <a:pt x="19475" y="46461"/>
                    <a:pt x="19475" y="58841"/>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13" name="Freeform: Shape 1112">
              <a:extLst>
                <a:ext uri="{FF2B5EF4-FFF2-40B4-BE49-F238E27FC236}">
                  <a16:creationId xmlns:a16="http://schemas.microsoft.com/office/drawing/2014/main" id="{1664BFD5-8307-AC71-F901-7A54292EDA70}"/>
                </a:ext>
              </a:extLst>
            </p:cNvPr>
            <p:cNvSpPr/>
            <p:nvPr/>
          </p:nvSpPr>
          <p:spPr>
            <a:xfrm>
              <a:off x="3577927" y="3015357"/>
              <a:ext cx="157884" cy="115040"/>
            </a:xfrm>
            <a:custGeom>
              <a:avLst/>
              <a:gdLst>
                <a:gd name="connsiteX0" fmla="*/ 54390 w 157884"/>
                <a:gd name="connsiteY0" fmla="*/ 0 h 115040"/>
                <a:gd name="connsiteX1" fmla="*/ 85272 w 157884"/>
                <a:gd name="connsiteY1" fmla="*/ 19196 h 115040"/>
                <a:gd name="connsiteX2" fmla="*/ 100156 w 157884"/>
                <a:gd name="connsiteY2" fmla="*/ 5008 h 115040"/>
                <a:gd name="connsiteX3" fmla="*/ 120743 w 157884"/>
                <a:gd name="connsiteY3" fmla="*/ 0 h 115040"/>
                <a:gd name="connsiteX4" fmla="*/ 148843 w 157884"/>
                <a:gd name="connsiteY4" fmla="*/ 8624 h 115040"/>
                <a:gd name="connsiteX5" fmla="*/ 157885 w 157884"/>
                <a:gd name="connsiteY5" fmla="*/ 31994 h 115040"/>
                <a:gd name="connsiteX6" fmla="*/ 157885 w 157884"/>
                <a:gd name="connsiteY6" fmla="*/ 115040 h 115040"/>
                <a:gd name="connsiteX7" fmla="*/ 139383 w 157884"/>
                <a:gd name="connsiteY7" fmla="*/ 115040 h 115040"/>
                <a:gd name="connsiteX8" fmla="*/ 139383 w 157884"/>
                <a:gd name="connsiteY8" fmla="*/ 40480 h 115040"/>
                <a:gd name="connsiteX9" fmla="*/ 134237 w 157884"/>
                <a:gd name="connsiteY9" fmla="*/ 22257 h 115040"/>
                <a:gd name="connsiteX10" fmla="*/ 117544 w 157884"/>
                <a:gd name="connsiteY10" fmla="*/ 16275 h 115040"/>
                <a:gd name="connsiteX11" fmla="*/ 96400 w 157884"/>
                <a:gd name="connsiteY11" fmla="*/ 24065 h 115040"/>
                <a:gd name="connsiteX12" fmla="*/ 88193 w 157884"/>
                <a:gd name="connsiteY12" fmla="*/ 44375 h 115040"/>
                <a:gd name="connsiteX13" fmla="*/ 88193 w 157884"/>
                <a:gd name="connsiteY13" fmla="*/ 115040 h 115040"/>
                <a:gd name="connsiteX14" fmla="*/ 69692 w 157884"/>
                <a:gd name="connsiteY14" fmla="*/ 115040 h 115040"/>
                <a:gd name="connsiteX15" fmla="*/ 69692 w 157884"/>
                <a:gd name="connsiteY15" fmla="*/ 40480 h 115040"/>
                <a:gd name="connsiteX16" fmla="*/ 64684 w 157884"/>
                <a:gd name="connsiteY16" fmla="*/ 22257 h 115040"/>
                <a:gd name="connsiteX17" fmla="*/ 48548 w 157884"/>
                <a:gd name="connsiteY17" fmla="*/ 16275 h 115040"/>
                <a:gd name="connsiteX18" fmla="*/ 33942 w 157884"/>
                <a:gd name="connsiteY18" fmla="*/ 20031 h 115040"/>
                <a:gd name="connsiteX19" fmla="*/ 22952 w 157884"/>
                <a:gd name="connsiteY19" fmla="*/ 31299 h 115040"/>
                <a:gd name="connsiteX20" fmla="*/ 18501 w 157884"/>
                <a:gd name="connsiteY20" fmla="*/ 44653 h 115040"/>
                <a:gd name="connsiteX21" fmla="*/ 18501 w 157884"/>
                <a:gd name="connsiteY21" fmla="*/ 115040 h 115040"/>
                <a:gd name="connsiteX22" fmla="*/ 0 w 157884"/>
                <a:gd name="connsiteY22" fmla="*/ 115040 h 115040"/>
                <a:gd name="connsiteX23" fmla="*/ 0 w 157884"/>
                <a:gd name="connsiteY23" fmla="*/ 2643 h 115040"/>
                <a:gd name="connsiteX24" fmla="*/ 17388 w 157884"/>
                <a:gd name="connsiteY24" fmla="*/ 2643 h 115040"/>
                <a:gd name="connsiteX25" fmla="*/ 17388 w 157884"/>
                <a:gd name="connsiteY25" fmla="*/ 19196 h 115040"/>
                <a:gd name="connsiteX26" fmla="*/ 17805 w 157884"/>
                <a:gd name="connsiteY26" fmla="*/ 19196 h 115040"/>
                <a:gd name="connsiteX27" fmla="*/ 54112 w 157884"/>
                <a:gd name="connsiteY27" fmla="*/ 0 h 11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884" h="115040">
                  <a:moveTo>
                    <a:pt x="54390" y="0"/>
                  </a:moveTo>
                  <a:cubicBezTo>
                    <a:pt x="70805" y="0"/>
                    <a:pt x="81098" y="6399"/>
                    <a:pt x="85272" y="19196"/>
                  </a:cubicBezTo>
                  <a:cubicBezTo>
                    <a:pt x="89027" y="13076"/>
                    <a:pt x="94035" y="8346"/>
                    <a:pt x="100156" y="5008"/>
                  </a:cubicBezTo>
                  <a:cubicBezTo>
                    <a:pt x="106276" y="1669"/>
                    <a:pt x="113231" y="0"/>
                    <a:pt x="120743" y="0"/>
                  </a:cubicBezTo>
                  <a:cubicBezTo>
                    <a:pt x="133541" y="0"/>
                    <a:pt x="142861" y="2921"/>
                    <a:pt x="148843" y="8624"/>
                  </a:cubicBezTo>
                  <a:cubicBezTo>
                    <a:pt x="154824" y="14328"/>
                    <a:pt x="157885" y="22118"/>
                    <a:pt x="157885" y="31994"/>
                  </a:cubicBezTo>
                  <a:lnTo>
                    <a:pt x="157885" y="115040"/>
                  </a:lnTo>
                  <a:lnTo>
                    <a:pt x="139383" y="115040"/>
                  </a:lnTo>
                  <a:lnTo>
                    <a:pt x="139383" y="40480"/>
                  </a:lnTo>
                  <a:cubicBezTo>
                    <a:pt x="139383" y="32412"/>
                    <a:pt x="137714" y="26291"/>
                    <a:pt x="134237" y="22257"/>
                  </a:cubicBezTo>
                  <a:cubicBezTo>
                    <a:pt x="130898" y="18223"/>
                    <a:pt x="125334" y="16275"/>
                    <a:pt x="117544" y="16275"/>
                  </a:cubicBezTo>
                  <a:cubicBezTo>
                    <a:pt x="108780" y="16275"/>
                    <a:pt x="101825" y="18918"/>
                    <a:pt x="96400" y="24065"/>
                  </a:cubicBezTo>
                  <a:cubicBezTo>
                    <a:pt x="90975" y="29212"/>
                    <a:pt x="88193" y="36028"/>
                    <a:pt x="88193" y="44375"/>
                  </a:cubicBezTo>
                  <a:lnTo>
                    <a:pt x="88193" y="115040"/>
                  </a:lnTo>
                  <a:lnTo>
                    <a:pt x="69692" y="115040"/>
                  </a:lnTo>
                  <a:lnTo>
                    <a:pt x="69692" y="40480"/>
                  </a:lnTo>
                  <a:cubicBezTo>
                    <a:pt x="69692" y="32412"/>
                    <a:pt x="68022" y="26291"/>
                    <a:pt x="64684" y="22257"/>
                  </a:cubicBezTo>
                  <a:cubicBezTo>
                    <a:pt x="61345" y="18223"/>
                    <a:pt x="55920" y="16275"/>
                    <a:pt x="48548" y="16275"/>
                  </a:cubicBezTo>
                  <a:cubicBezTo>
                    <a:pt x="43123" y="16275"/>
                    <a:pt x="38393" y="17527"/>
                    <a:pt x="33942" y="20031"/>
                  </a:cubicBezTo>
                  <a:cubicBezTo>
                    <a:pt x="29629" y="22535"/>
                    <a:pt x="25873" y="26291"/>
                    <a:pt x="22952" y="31299"/>
                  </a:cubicBezTo>
                  <a:cubicBezTo>
                    <a:pt x="20031" y="36306"/>
                    <a:pt x="18501" y="40758"/>
                    <a:pt x="18501" y="44653"/>
                  </a:cubicBezTo>
                  <a:lnTo>
                    <a:pt x="18501" y="115040"/>
                  </a:lnTo>
                  <a:lnTo>
                    <a:pt x="0" y="115040"/>
                  </a:lnTo>
                  <a:lnTo>
                    <a:pt x="0" y="2643"/>
                  </a:lnTo>
                  <a:lnTo>
                    <a:pt x="17388" y="2643"/>
                  </a:lnTo>
                  <a:lnTo>
                    <a:pt x="17388" y="19196"/>
                  </a:lnTo>
                  <a:lnTo>
                    <a:pt x="17805" y="19196"/>
                  </a:lnTo>
                  <a:cubicBezTo>
                    <a:pt x="26152" y="6399"/>
                    <a:pt x="38254" y="0"/>
                    <a:pt x="54112" y="0"/>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14" name="Freeform: Shape 1113">
              <a:extLst>
                <a:ext uri="{FF2B5EF4-FFF2-40B4-BE49-F238E27FC236}">
                  <a16:creationId xmlns:a16="http://schemas.microsoft.com/office/drawing/2014/main" id="{A063F1DC-600E-F54C-33B0-1F76A8A6769A}"/>
                </a:ext>
              </a:extLst>
            </p:cNvPr>
            <p:cNvSpPr/>
            <p:nvPr/>
          </p:nvSpPr>
          <p:spPr>
            <a:xfrm>
              <a:off x="3765580" y="3015357"/>
              <a:ext cx="157884" cy="115040"/>
            </a:xfrm>
            <a:custGeom>
              <a:avLst/>
              <a:gdLst>
                <a:gd name="connsiteX0" fmla="*/ 54390 w 157884"/>
                <a:gd name="connsiteY0" fmla="*/ 0 h 115040"/>
                <a:gd name="connsiteX1" fmla="*/ 85272 w 157884"/>
                <a:gd name="connsiteY1" fmla="*/ 19196 h 115040"/>
                <a:gd name="connsiteX2" fmla="*/ 100156 w 157884"/>
                <a:gd name="connsiteY2" fmla="*/ 5008 h 115040"/>
                <a:gd name="connsiteX3" fmla="*/ 120744 w 157884"/>
                <a:gd name="connsiteY3" fmla="*/ 0 h 115040"/>
                <a:gd name="connsiteX4" fmla="*/ 148843 w 157884"/>
                <a:gd name="connsiteY4" fmla="*/ 8624 h 115040"/>
                <a:gd name="connsiteX5" fmla="*/ 157885 w 157884"/>
                <a:gd name="connsiteY5" fmla="*/ 31994 h 115040"/>
                <a:gd name="connsiteX6" fmla="*/ 157885 w 157884"/>
                <a:gd name="connsiteY6" fmla="*/ 115040 h 115040"/>
                <a:gd name="connsiteX7" fmla="*/ 139384 w 157884"/>
                <a:gd name="connsiteY7" fmla="*/ 115040 h 115040"/>
                <a:gd name="connsiteX8" fmla="*/ 139384 w 157884"/>
                <a:gd name="connsiteY8" fmla="*/ 40480 h 115040"/>
                <a:gd name="connsiteX9" fmla="*/ 134237 w 157884"/>
                <a:gd name="connsiteY9" fmla="*/ 22257 h 115040"/>
                <a:gd name="connsiteX10" fmla="*/ 117544 w 157884"/>
                <a:gd name="connsiteY10" fmla="*/ 16275 h 115040"/>
                <a:gd name="connsiteX11" fmla="*/ 96400 w 157884"/>
                <a:gd name="connsiteY11" fmla="*/ 24065 h 115040"/>
                <a:gd name="connsiteX12" fmla="*/ 88193 w 157884"/>
                <a:gd name="connsiteY12" fmla="*/ 44375 h 115040"/>
                <a:gd name="connsiteX13" fmla="*/ 88193 w 157884"/>
                <a:gd name="connsiteY13" fmla="*/ 115040 h 115040"/>
                <a:gd name="connsiteX14" fmla="*/ 69692 w 157884"/>
                <a:gd name="connsiteY14" fmla="*/ 115040 h 115040"/>
                <a:gd name="connsiteX15" fmla="*/ 69692 w 157884"/>
                <a:gd name="connsiteY15" fmla="*/ 40480 h 115040"/>
                <a:gd name="connsiteX16" fmla="*/ 64684 w 157884"/>
                <a:gd name="connsiteY16" fmla="*/ 22257 h 115040"/>
                <a:gd name="connsiteX17" fmla="*/ 48548 w 157884"/>
                <a:gd name="connsiteY17" fmla="*/ 16275 h 115040"/>
                <a:gd name="connsiteX18" fmla="*/ 33942 w 157884"/>
                <a:gd name="connsiteY18" fmla="*/ 20031 h 115040"/>
                <a:gd name="connsiteX19" fmla="*/ 22952 w 157884"/>
                <a:gd name="connsiteY19" fmla="*/ 31299 h 115040"/>
                <a:gd name="connsiteX20" fmla="*/ 18501 w 157884"/>
                <a:gd name="connsiteY20" fmla="*/ 44653 h 115040"/>
                <a:gd name="connsiteX21" fmla="*/ 18501 w 157884"/>
                <a:gd name="connsiteY21" fmla="*/ 115040 h 115040"/>
                <a:gd name="connsiteX22" fmla="*/ 0 w 157884"/>
                <a:gd name="connsiteY22" fmla="*/ 115040 h 115040"/>
                <a:gd name="connsiteX23" fmla="*/ 0 w 157884"/>
                <a:gd name="connsiteY23" fmla="*/ 2643 h 115040"/>
                <a:gd name="connsiteX24" fmla="*/ 17388 w 157884"/>
                <a:gd name="connsiteY24" fmla="*/ 2643 h 115040"/>
                <a:gd name="connsiteX25" fmla="*/ 17388 w 157884"/>
                <a:gd name="connsiteY25" fmla="*/ 19196 h 115040"/>
                <a:gd name="connsiteX26" fmla="*/ 17805 w 157884"/>
                <a:gd name="connsiteY26" fmla="*/ 19196 h 115040"/>
                <a:gd name="connsiteX27" fmla="*/ 54112 w 157884"/>
                <a:gd name="connsiteY27" fmla="*/ 0 h 11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884" h="115040">
                  <a:moveTo>
                    <a:pt x="54390" y="0"/>
                  </a:moveTo>
                  <a:cubicBezTo>
                    <a:pt x="70805" y="0"/>
                    <a:pt x="81099" y="6399"/>
                    <a:pt x="85272" y="19196"/>
                  </a:cubicBezTo>
                  <a:cubicBezTo>
                    <a:pt x="89027" y="13076"/>
                    <a:pt x="94035" y="8346"/>
                    <a:pt x="100156" y="5008"/>
                  </a:cubicBezTo>
                  <a:cubicBezTo>
                    <a:pt x="106277" y="1669"/>
                    <a:pt x="113232" y="0"/>
                    <a:pt x="120744" y="0"/>
                  </a:cubicBezTo>
                  <a:cubicBezTo>
                    <a:pt x="133541" y="0"/>
                    <a:pt x="142861" y="2921"/>
                    <a:pt x="148843" y="8624"/>
                  </a:cubicBezTo>
                  <a:cubicBezTo>
                    <a:pt x="154824" y="14328"/>
                    <a:pt x="157885" y="22118"/>
                    <a:pt x="157885" y="31994"/>
                  </a:cubicBezTo>
                  <a:lnTo>
                    <a:pt x="157885" y="115040"/>
                  </a:lnTo>
                  <a:lnTo>
                    <a:pt x="139384" y="115040"/>
                  </a:lnTo>
                  <a:lnTo>
                    <a:pt x="139384" y="40480"/>
                  </a:lnTo>
                  <a:cubicBezTo>
                    <a:pt x="139384" y="32412"/>
                    <a:pt x="137714" y="26291"/>
                    <a:pt x="134237" y="22257"/>
                  </a:cubicBezTo>
                  <a:cubicBezTo>
                    <a:pt x="130898" y="18223"/>
                    <a:pt x="125334" y="16275"/>
                    <a:pt x="117544" y="16275"/>
                  </a:cubicBezTo>
                  <a:cubicBezTo>
                    <a:pt x="108780" y="16275"/>
                    <a:pt x="101825" y="18918"/>
                    <a:pt x="96400" y="24065"/>
                  </a:cubicBezTo>
                  <a:cubicBezTo>
                    <a:pt x="90975" y="29212"/>
                    <a:pt x="88193" y="36028"/>
                    <a:pt x="88193" y="44375"/>
                  </a:cubicBezTo>
                  <a:lnTo>
                    <a:pt x="88193" y="115040"/>
                  </a:lnTo>
                  <a:lnTo>
                    <a:pt x="69692" y="115040"/>
                  </a:lnTo>
                  <a:lnTo>
                    <a:pt x="69692" y="40480"/>
                  </a:lnTo>
                  <a:cubicBezTo>
                    <a:pt x="69692" y="32412"/>
                    <a:pt x="68023" y="26291"/>
                    <a:pt x="64684" y="22257"/>
                  </a:cubicBezTo>
                  <a:cubicBezTo>
                    <a:pt x="61345" y="18223"/>
                    <a:pt x="55921" y="16275"/>
                    <a:pt x="48548" y="16275"/>
                  </a:cubicBezTo>
                  <a:cubicBezTo>
                    <a:pt x="43123" y="16275"/>
                    <a:pt x="38393" y="17527"/>
                    <a:pt x="33942" y="20031"/>
                  </a:cubicBezTo>
                  <a:cubicBezTo>
                    <a:pt x="29629" y="22535"/>
                    <a:pt x="25874" y="26291"/>
                    <a:pt x="22952" y="31299"/>
                  </a:cubicBezTo>
                  <a:cubicBezTo>
                    <a:pt x="20031" y="36306"/>
                    <a:pt x="18501" y="40758"/>
                    <a:pt x="18501" y="44653"/>
                  </a:cubicBezTo>
                  <a:lnTo>
                    <a:pt x="18501" y="115040"/>
                  </a:lnTo>
                  <a:lnTo>
                    <a:pt x="0" y="115040"/>
                  </a:lnTo>
                  <a:lnTo>
                    <a:pt x="0" y="2643"/>
                  </a:lnTo>
                  <a:lnTo>
                    <a:pt x="17388" y="2643"/>
                  </a:lnTo>
                  <a:lnTo>
                    <a:pt x="17388" y="19196"/>
                  </a:lnTo>
                  <a:lnTo>
                    <a:pt x="17805" y="19196"/>
                  </a:lnTo>
                  <a:cubicBezTo>
                    <a:pt x="26152" y="6399"/>
                    <a:pt x="38254" y="0"/>
                    <a:pt x="54112" y="0"/>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15" name="Freeform: Shape 1114">
              <a:extLst>
                <a:ext uri="{FF2B5EF4-FFF2-40B4-BE49-F238E27FC236}">
                  <a16:creationId xmlns:a16="http://schemas.microsoft.com/office/drawing/2014/main" id="{48FBDC50-16DF-B346-76B0-E8B2BDF81672}"/>
                </a:ext>
              </a:extLst>
            </p:cNvPr>
            <p:cNvSpPr/>
            <p:nvPr/>
          </p:nvSpPr>
          <p:spPr>
            <a:xfrm>
              <a:off x="3954624" y="2975016"/>
              <a:ext cx="18501" cy="155241"/>
            </a:xfrm>
            <a:custGeom>
              <a:avLst/>
              <a:gdLst>
                <a:gd name="connsiteX0" fmla="*/ 18501 w 18501"/>
                <a:gd name="connsiteY0" fmla="*/ 0 h 155241"/>
                <a:gd name="connsiteX1" fmla="*/ 18501 w 18501"/>
                <a:gd name="connsiteY1" fmla="*/ 22674 h 155241"/>
                <a:gd name="connsiteX2" fmla="*/ 0 w 18501"/>
                <a:gd name="connsiteY2" fmla="*/ 22674 h 155241"/>
                <a:gd name="connsiteX3" fmla="*/ 0 w 18501"/>
                <a:gd name="connsiteY3" fmla="*/ 0 h 155241"/>
                <a:gd name="connsiteX4" fmla="*/ 18501 w 18501"/>
                <a:gd name="connsiteY4" fmla="*/ 0 h 155241"/>
                <a:gd name="connsiteX5" fmla="*/ 18501 w 18501"/>
                <a:gd name="connsiteY5" fmla="*/ 42844 h 155241"/>
                <a:gd name="connsiteX6" fmla="*/ 18501 w 18501"/>
                <a:gd name="connsiteY6" fmla="*/ 155242 h 155241"/>
                <a:gd name="connsiteX7" fmla="*/ 0 w 18501"/>
                <a:gd name="connsiteY7" fmla="*/ 155242 h 155241"/>
                <a:gd name="connsiteX8" fmla="*/ 0 w 18501"/>
                <a:gd name="connsiteY8" fmla="*/ 42844 h 155241"/>
                <a:gd name="connsiteX9" fmla="*/ 18501 w 18501"/>
                <a:gd name="connsiteY9" fmla="*/ 42844 h 15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1" h="155241">
                  <a:moveTo>
                    <a:pt x="18501" y="0"/>
                  </a:moveTo>
                  <a:lnTo>
                    <a:pt x="18501" y="22674"/>
                  </a:lnTo>
                  <a:lnTo>
                    <a:pt x="0" y="22674"/>
                  </a:lnTo>
                  <a:lnTo>
                    <a:pt x="0" y="0"/>
                  </a:lnTo>
                  <a:lnTo>
                    <a:pt x="18501" y="0"/>
                  </a:lnTo>
                  <a:close/>
                  <a:moveTo>
                    <a:pt x="18501" y="42844"/>
                  </a:moveTo>
                  <a:lnTo>
                    <a:pt x="18501" y="155242"/>
                  </a:lnTo>
                  <a:lnTo>
                    <a:pt x="0" y="155242"/>
                  </a:lnTo>
                  <a:lnTo>
                    <a:pt x="0" y="42844"/>
                  </a:lnTo>
                  <a:lnTo>
                    <a:pt x="18501" y="42844"/>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16" name="Freeform: Shape 1115">
              <a:extLst>
                <a:ext uri="{FF2B5EF4-FFF2-40B4-BE49-F238E27FC236}">
                  <a16:creationId xmlns:a16="http://schemas.microsoft.com/office/drawing/2014/main" id="{FF83097C-FA05-4C55-C5A5-86914ADDA272}"/>
                </a:ext>
              </a:extLst>
            </p:cNvPr>
            <p:cNvSpPr/>
            <p:nvPr/>
          </p:nvSpPr>
          <p:spPr>
            <a:xfrm>
              <a:off x="3996634" y="3015357"/>
              <a:ext cx="95426" cy="117822"/>
            </a:xfrm>
            <a:custGeom>
              <a:avLst/>
              <a:gdLst>
                <a:gd name="connsiteX0" fmla="*/ 44653 w 95426"/>
                <a:gd name="connsiteY0" fmla="*/ 0 h 117822"/>
                <a:gd name="connsiteX1" fmla="*/ 78455 w 95426"/>
                <a:gd name="connsiteY1" fmla="*/ 8763 h 117822"/>
                <a:gd name="connsiteX2" fmla="*/ 90557 w 95426"/>
                <a:gd name="connsiteY2" fmla="*/ 35194 h 117822"/>
                <a:gd name="connsiteX3" fmla="*/ 72056 w 95426"/>
                <a:gd name="connsiteY3" fmla="*/ 35194 h 117822"/>
                <a:gd name="connsiteX4" fmla="*/ 72056 w 95426"/>
                <a:gd name="connsiteY4" fmla="*/ 34915 h 117822"/>
                <a:gd name="connsiteX5" fmla="*/ 64127 w 95426"/>
                <a:gd name="connsiteY5" fmla="*/ 21005 h 117822"/>
                <a:gd name="connsiteX6" fmla="*/ 45905 w 95426"/>
                <a:gd name="connsiteY6" fmla="*/ 16275 h 117822"/>
                <a:gd name="connsiteX7" fmla="*/ 28377 w 95426"/>
                <a:gd name="connsiteY7" fmla="*/ 20031 h 117822"/>
                <a:gd name="connsiteX8" fmla="*/ 21978 w 95426"/>
                <a:gd name="connsiteY8" fmla="*/ 30742 h 117822"/>
                <a:gd name="connsiteX9" fmla="*/ 27682 w 95426"/>
                <a:gd name="connsiteY9" fmla="*/ 40897 h 117822"/>
                <a:gd name="connsiteX10" fmla="*/ 44792 w 95426"/>
                <a:gd name="connsiteY10" fmla="*/ 47296 h 117822"/>
                <a:gd name="connsiteX11" fmla="*/ 62180 w 95426"/>
                <a:gd name="connsiteY11" fmla="*/ 51191 h 117822"/>
                <a:gd name="connsiteX12" fmla="*/ 86941 w 95426"/>
                <a:gd name="connsiteY12" fmla="*/ 62180 h 117822"/>
                <a:gd name="connsiteX13" fmla="*/ 95426 w 95426"/>
                <a:gd name="connsiteY13" fmla="*/ 82350 h 117822"/>
                <a:gd name="connsiteX14" fmla="*/ 82629 w 95426"/>
                <a:gd name="connsiteY14" fmla="*/ 108502 h 117822"/>
                <a:gd name="connsiteX15" fmla="*/ 47574 w 95426"/>
                <a:gd name="connsiteY15" fmla="*/ 117822 h 117822"/>
                <a:gd name="connsiteX16" fmla="*/ 13493 w 95426"/>
                <a:gd name="connsiteY16" fmla="*/ 108363 h 117822"/>
                <a:gd name="connsiteX17" fmla="*/ 0 w 95426"/>
                <a:gd name="connsiteY17" fmla="*/ 79707 h 117822"/>
                <a:gd name="connsiteX18" fmla="*/ 18501 w 95426"/>
                <a:gd name="connsiteY18" fmla="*/ 79707 h 117822"/>
                <a:gd name="connsiteX19" fmla="*/ 26708 w 95426"/>
                <a:gd name="connsiteY19" fmla="*/ 95844 h 117822"/>
                <a:gd name="connsiteX20" fmla="*/ 48687 w 95426"/>
                <a:gd name="connsiteY20" fmla="*/ 101547 h 117822"/>
                <a:gd name="connsiteX21" fmla="*/ 75812 w 95426"/>
                <a:gd name="connsiteY21" fmla="*/ 84854 h 117822"/>
                <a:gd name="connsiteX22" fmla="*/ 69135 w 95426"/>
                <a:gd name="connsiteY22" fmla="*/ 73169 h 117822"/>
                <a:gd name="connsiteX23" fmla="*/ 40758 w 95426"/>
                <a:gd name="connsiteY23" fmla="*/ 64267 h 117822"/>
                <a:gd name="connsiteX24" fmla="*/ 11128 w 95426"/>
                <a:gd name="connsiteY24" fmla="*/ 52721 h 117822"/>
                <a:gd name="connsiteX25" fmla="*/ 2226 w 95426"/>
                <a:gd name="connsiteY25" fmla="*/ 32272 h 117822"/>
                <a:gd name="connsiteX26" fmla="*/ 13632 w 95426"/>
                <a:gd name="connsiteY26" fmla="*/ 9181 h 117822"/>
                <a:gd name="connsiteX27" fmla="*/ 44375 w 95426"/>
                <a:gd name="connsiteY27" fmla="*/ 417 h 11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426" h="117822">
                  <a:moveTo>
                    <a:pt x="44653" y="0"/>
                  </a:moveTo>
                  <a:cubicBezTo>
                    <a:pt x="59815" y="0"/>
                    <a:pt x="71083" y="2921"/>
                    <a:pt x="78455" y="8763"/>
                  </a:cubicBezTo>
                  <a:cubicBezTo>
                    <a:pt x="85828" y="14606"/>
                    <a:pt x="89862" y="23509"/>
                    <a:pt x="90557" y="35194"/>
                  </a:cubicBezTo>
                  <a:lnTo>
                    <a:pt x="72056" y="35194"/>
                  </a:lnTo>
                  <a:lnTo>
                    <a:pt x="72056" y="34915"/>
                  </a:lnTo>
                  <a:cubicBezTo>
                    <a:pt x="71500" y="28795"/>
                    <a:pt x="68857" y="24204"/>
                    <a:pt x="64127" y="21005"/>
                  </a:cubicBezTo>
                  <a:cubicBezTo>
                    <a:pt x="59398" y="17805"/>
                    <a:pt x="53416" y="16275"/>
                    <a:pt x="45905" y="16275"/>
                  </a:cubicBezTo>
                  <a:cubicBezTo>
                    <a:pt x="38393" y="16275"/>
                    <a:pt x="32690" y="17527"/>
                    <a:pt x="28377" y="20031"/>
                  </a:cubicBezTo>
                  <a:cubicBezTo>
                    <a:pt x="24065" y="22535"/>
                    <a:pt x="21978" y="26013"/>
                    <a:pt x="21978" y="30742"/>
                  </a:cubicBezTo>
                  <a:cubicBezTo>
                    <a:pt x="21978" y="34915"/>
                    <a:pt x="23926" y="38254"/>
                    <a:pt x="27682" y="40897"/>
                  </a:cubicBezTo>
                  <a:cubicBezTo>
                    <a:pt x="31438" y="43401"/>
                    <a:pt x="37141" y="45627"/>
                    <a:pt x="44792" y="47296"/>
                  </a:cubicBezTo>
                  <a:lnTo>
                    <a:pt x="62180" y="51191"/>
                  </a:lnTo>
                  <a:cubicBezTo>
                    <a:pt x="73030" y="53695"/>
                    <a:pt x="81377" y="57311"/>
                    <a:pt x="86941" y="62180"/>
                  </a:cubicBezTo>
                  <a:cubicBezTo>
                    <a:pt x="92644" y="67049"/>
                    <a:pt x="95426" y="73726"/>
                    <a:pt x="95426" y="82350"/>
                  </a:cubicBezTo>
                  <a:cubicBezTo>
                    <a:pt x="95426" y="93479"/>
                    <a:pt x="91114" y="102242"/>
                    <a:pt x="82629" y="108502"/>
                  </a:cubicBezTo>
                  <a:cubicBezTo>
                    <a:pt x="74143" y="114762"/>
                    <a:pt x="62458" y="117822"/>
                    <a:pt x="47574" y="117822"/>
                  </a:cubicBezTo>
                  <a:cubicBezTo>
                    <a:pt x="32690" y="117822"/>
                    <a:pt x="21840" y="114623"/>
                    <a:pt x="13493" y="108363"/>
                  </a:cubicBezTo>
                  <a:cubicBezTo>
                    <a:pt x="5147" y="102103"/>
                    <a:pt x="556" y="92505"/>
                    <a:pt x="0" y="79707"/>
                  </a:cubicBezTo>
                  <a:lnTo>
                    <a:pt x="18501" y="79707"/>
                  </a:lnTo>
                  <a:cubicBezTo>
                    <a:pt x="18779" y="86663"/>
                    <a:pt x="21561" y="92088"/>
                    <a:pt x="26708" y="95844"/>
                  </a:cubicBezTo>
                  <a:cubicBezTo>
                    <a:pt x="31994" y="99599"/>
                    <a:pt x="39228" y="101547"/>
                    <a:pt x="48687" y="101547"/>
                  </a:cubicBezTo>
                  <a:cubicBezTo>
                    <a:pt x="66770" y="101547"/>
                    <a:pt x="75812" y="95983"/>
                    <a:pt x="75812" y="84854"/>
                  </a:cubicBezTo>
                  <a:cubicBezTo>
                    <a:pt x="75812" y="79986"/>
                    <a:pt x="73586" y="75951"/>
                    <a:pt x="69135" y="73169"/>
                  </a:cubicBezTo>
                  <a:cubicBezTo>
                    <a:pt x="64684" y="70248"/>
                    <a:pt x="55225" y="67327"/>
                    <a:pt x="40758" y="64267"/>
                  </a:cubicBezTo>
                  <a:cubicBezTo>
                    <a:pt x="26986" y="61485"/>
                    <a:pt x="17110" y="57729"/>
                    <a:pt x="11128" y="52721"/>
                  </a:cubicBezTo>
                  <a:cubicBezTo>
                    <a:pt x="5147" y="47852"/>
                    <a:pt x="2226" y="41036"/>
                    <a:pt x="2226" y="32272"/>
                  </a:cubicBezTo>
                  <a:cubicBezTo>
                    <a:pt x="2226" y="22674"/>
                    <a:pt x="5981" y="15023"/>
                    <a:pt x="13632" y="9181"/>
                  </a:cubicBezTo>
                  <a:cubicBezTo>
                    <a:pt x="21283" y="3338"/>
                    <a:pt x="31438" y="417"/>
                    <a:pt x="44375" y="417"/>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17" name="Freeform: Shape 1116">
              <a:extLst>
                <a:ext uri="{FF2B5EF4-FFF2-40B4-BE49-F238E27FC236}">
                  <a16:creationId xmlns:a16="http://schemas.microsoft.com/office/drawing/2014/main" id="{BF7149A0-D4A9-1111-05D6-6FB304160B7F}"/>
                </a:ext>
              </a:extLst>
            </p:cNvPr>
            <p:cNvSpPr/>
            <p:nvPr/>
          </p:nvSpPr>
          <p:spPr>
            <a:xfrm>
              <a:off x="4107640" y="3015357"/>
              <a:ext cx="95426" cy="117822"/>
            </a:xfrm>
            <a:custGeom>
              <a:avLst/>
              <a:gdLst>
                <a:gd name="connsiteX0" fmla="*/ 44653 w 95426"/>
                <a:gd name="connsiteY0" fmla="*/ 0 h 117822"/>
                <a:gd name="connsiteX1" fmla="*/ 78456 w 95426"/>
                <a:gd name="connsiteY1" fmla="*/ 8763 h 117822"/>
                <a:gd name="connsiteX2" fmla="*/ 90558 w 95426"/>
                <a:gd name="connsiteY2" fmla="*/ 35194 h 117822"/>
                <a:gd name="connsiteX3" fmla="*/ 72057 w 95426"/>
                <a:gd name="connsiteY3" fmla="*/ 35194 h 117822"/>
                <a:gd name="connsiteX4" fmla="*/ 72057 w 95426"/>
                <a:gd name="connsiteY4" fmla="*/ 34915 h 117822"/>
                <a:gd name="connsiteX5" fmla="*/ 64128 w 95426"/>
                <a:gd name="connsiteY5" fmla="*/ 21005 h 117822"/>
                <a:gd name="connsiteX6" fmla="*/ 45905 w 95426"/>
                <a:gd name="connsiteY6" fmla="*/ 16275 h 117822"/>
                <a:gd name="connsiteX7" fmla="*/ 28378 w 95426"/>
                <a:gd name="connsiteY7" fmla="*/ 20031 h 117822"/>
                <a:gd name="connsiteX8" fmla="*/ 21979 w 95426"/>
                <a:gd name="connsiteY8" fmla="*/ 30742 h 117822"/>
                <a:gd name="connsiteX9" fmla="*/ 27682 w 95426"/>
                <a:gd name="connsiteY9" fmla="*/ 40897 h 117822"/>
                <a:gd name="connsiteX10" fmla="*/ 44792 w 95426"/>
                <a:gd name="connsiteY10" fmla="*/ 47296 h 117822"/>
                <a:gd name="connsiteX11" fmla="*/ 62180 w 95426"/>
                <a:gd name="connsiteY11" fmla="*/ 51191 h 117822"/>
                <a:gd name="connsiteX12" fmla="*/ 86941 w 95426"/>
                <a:gd name="connsiteY12" fmla="*/ 62180 h 117822"/>
                <a:gd name="connsiteX13" fmla="*/ 95426 w 95426"/>
                <a:gd name="connsiteY13" fmla="*/ 82350 h 117822"/>
                <a:gd name="connsiteX14" fmla="*/ 82629 w 95426"/>
                <a:gd name="connsiteY14" fmla="*/ 108502 h 117822"/>
                <a:gd name="connsiteX15" fmla="*/ 47574 w 95426"/>
                <a:gd name="connsiteY15" fmla="*/ 117822 h 117822"/>
                <a:gd name="connsiteX16" fmla="*/ 13493 w 95426"/>
                <a:gd name="connsiteY16" fmla="*/ 108363 h 117822"/>
                <a:gd name="connsiteX17" fmla="*/ 0 w 95426"/>
                <a:gd name="connsiteY17" fmla="*/ 79707 h 117822"/>
                <a:gd name="connsiteX18" fmla="*/ 18501 w 95426"/>
                <a:gd name="connsiteY18" fmla="*/ 79707 h 117822"/>
                <a:gd name="connsiteX19" fmla="*/ 26708 w 95426"/>
                <a:gd name="connsiteY19" fmla="*/ 95844 h 117822"/>
                <a:gd name="connsiteX20" fmla="*/ 48687 w 95426"/>
                <a:gd name="connsiteY20" fmla="*/ 101547 h 117822"/>
                <a:gd name="connsiteX21" fmla="*/ 75813 w 95426"/>
                <a:gd name="connsiteY21" fmla="*/ 84854 h 117822"/>
                <a:gd name="connsiteX22" fmla="*/ 69135 w 95426"/>
                <a:gd name="connsiteY22" fmla="*/ 73169 h 117822"/>
                <a:gd name="connsiteX23" fmla="*/ 40758 w 95426"/>
                <a:gd name="connsiteY23" fmla="*/ 64267 h 117822"/>
                <a:gd name="connsiteX24" fmla="*/ 11129 w 95426"/>
                <a:gd name="connsiteY24" fmla="*/ 52721 h 117822"/>
                <a:gd name="connsiteX25" fmla="*/ 2226 w 95426"/>
                <a:gd name="connsiteY25" fmla="*/ 32272 h 117822"/>
                <a:gd name="connsiteX26" fmla="*/ 13632 w 95426"/>
                <a:gd name="connsiteY26" fmla="*/ 9181 h 117822"/>
                <a:gd name="connsiteX27" fmla="*/ 44375 w 95426"/>
                <a:gd name="connsiteY27" fmla="*/ 417 h 11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426" h="117822">
                  <a:moveTo>
                    <a:pt x="44653" y="0"/>
                  </a:moveTo>
                  <a:cubicBezTo>
                    <a:pt x="59816" y="0"/>
                    <a:pt x="71083" y="2921"/>
                    <a:pt x="78456" y="8763"/>
                  </a:cubicBezTo>
                  <a:cubicBezTo>
                    <a:pt x="85828" y="14606"/>
                    <a:pt x="89862" y="23509"/>
                    <a:pt x="90558" y="35194"/>
                  </a:cubicBezTo>
                  <a:lnTo>
                    <a:pt x="72057" y="35194"/>
                  </a:lnTo>
                  <a:lnTo>
                    <a:pt x="72057" y="34915"/>
                  </a:lnTo>
                  <a:cubicBezTo>
                    <a:pt x="71500" y="28795"/>
                    <a:pt x="68857" y="24204"/>
                    <a:pt x="64128" y="21005"/>
                  </a:cubicBezTo>
                  <a:cubicBezTo>
                    <a:pt x="59398" y="17805"/>
                    <a:pt x="53417" y="16275"/>
                    <a:pt x="45905" y="16275"/>
                  </a:cubicBezTo>
                  <a:cubicBezTo>
                    <a:pt x="38393" y="16275"/>
                    <a:pt x="32690" y="17527"/>
                    <a:pt x="28378" y="20031"/>
                  </a:cubicBezTo>
                  <a:cubicBezTo>
                    <a:pt x="24065" y="22535"/>
                    <a:pt x="21979" y="26013"/>
                    <a:pt x="21979" y="30742"/>
                  </a:cubicBezTo>
                  <a:cubicBezTo>
                    <a:pt x="21979" y="34915"/>
                    <a:pt x="23926" y="38254"/>
                    <a:pt x="27682" y="40897"/>
                  </a:cubicBezTo>
                  <a:cubicBezTo>
                    <a:pt x="31438" y="43401"/>
                    <a:pt x="37141" y="45627"/>
                    <a:pt x="44792" y="47296"/>
                  </a:cubicBezTo>
                  <a:lnTo>
                    <a:pt x="62180" y="51191"/>
                  </a:lnTo>
                  <a:cubicBezTo>
                    <a:pt x="73030" y="53695"/>
                    <a:pt x="81377" y="57311"/>
                    <a:pt x="86941" y="62180"/>
                  </a:cubicBezTo>
                  <a:cubicBezTo>
                    <a:pt x="92644" y="67049"/>
                    <a:pt x="95426" y="73726"/>
                    <a:pt x="95426" y="82350"/>
                  </a:cubicBezTo>
                  <a:cubicBezTo>
                    <a:pt x="95426" y="93479"/>
                    <a:pt x="91114" y="102242"/>
                    <a:pt x="82629" y="108502"/>
                  </a:cubicBezTo>
                  <a:cubicBezTo>
                    <a:pt x="74143" y="114762"/>
                    <a:pt x="62459" y="117822"/>
                    <a:pt x="47574" y="117822"/>
                  </a:cubicBezTo>
                  <a:cubicBezTo>
                    <a:pt x="32690" y="117822"/>
                    <a:pt x="21840" y="114623"/>
                    <a:pt x="13493" y="108363"/>
                  </a:cubicBezTo>
                  <a:cubicBezTo>
                    <a:pt x="5147" y="102103"/>
                    <a:pt x="557" y="92505"/>
                    <a:pt x="0" y="79707"/>
                  </a:cubicBezTo>
                  <a:lnTo>
                    <a:pt x="18501" y="79707"/>
                  </a:lnTo>
                  <a:cubicBezTo>
                    <a:pt x="18779" y="86663"/>
                    <a:pt x="21562" y="92088"/>
                    <a:pt x="26708" y="95844"/>
                  </a:cubicBezTo>
                  <a:cubicBezTo>
                    <a:pt x="31994" y="99599"/>
                    <a:pt x="39228" y="101547"/>
                    <a:pt x="48687" y="101547"/>
                  </a:cubicBezTo>
                  <a:cubicBezTo>
                    <a:pt x="66771" y="101547"/>
                    <a:pt x="75813" y="95983"/>
                    <a:pt x="75813" y="84854"/>
                  </a:cubicBezTo>
                  <a:cubicBezTo>
                    <a:pt x="75813" y="79986"/>
                    <a:pt x="73587" y="75951"/>
                    <a:pt x="69135" y="73169"/>
                  </a:cubicBezTo>
                  <a:cubicBezTo>
                    <a:pt x="64684" y="70248"/>
                    <a:pt x="55225" y="67327"/>
                    <a:pt x="40758" y="64267"/>
                  </a:cubicBezTo>
                  <a:cubicBezTo>
                    <a:pt x="26986" y="61485"/>
                    <a:pt x="17110" y="57729"/>
                    <a:pt x="11129" y="52721"/>
                  </a:cubicBezTo>
                  <a:cubicBezTo>
                    <a:pt x="5147" y="47852"/>
                    <a:pt x="2226" y="41036"/>
                    <a:pt x="2226" y="32272"/>
                  </a:cubicBezTo>
                  <a:cubicBezTo>
                    <a:pt x="2226" y="22674"/>
                    <a:pt x="5982" y="15023"/>
                    <a:pt x="13632" y="9181"/>
                  </a:cubicBezTo>
                  <a:cubicBezTo>
                    <a:pt x="21283" y="3338"/>
                    <a:pt x="31438" y="417"/>
                    <a:pt x="44375" y="417"/>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18" name="Freeform: Shape 1117">
              <a:extLst>
                <a:ext uri="{FF2B5EF4-FFF2-40B4-BE49-F238E27FC236}">
                  <a16:creationId xmlns:a16="http://schemas.microsoft.com/office/drawing/2014/main" id="{580989E3-092B-C279-51E8-A133B6273DA9}"/>
                </a:ext>
              </a:extLst>
            </p:cNvPr>
            <p:cNvSpPr/>
            <p:nvPr/>
          </p:nvSpPr>
          <p:spPr>
            <a:xfrm>
              <a:off x="4226853" y="2975016"/>
              <a:ext cx="18501" cy="155241"/>
            </a:xfrm>
            <a:custGeom>
              <a:avLst/>
              <a:gdLst>
                <a:gd name="connsiteX0" fmla="*/ 18501 w 18501"/>
                <a:gd name="connsiteY0" fmla="*/ 0 h 155241"/>
                <a:gd name="connsiteX1" fmla="*/ 18501 w 18501"/>
                <a:gd name="connsiteY1" fmla="*/ 22674 h 155241"/>
                <a:gd name="connsiteX2" fmla="*/ 0 w 18501"/>
                <a:gd name="connsiteY2" fmla="*/ 22674 h 155241"/>
                <a:gd name="connsiteX3" fmla="*/ 0 w 18501"/>
                <a:gd name="connsiteY3" fmla="*/ 0 h 155241"/>
                <a:gd name="connsiteX4" fmla="*/ 18501 w 18501"/>
                <a:gd name="connsiteY4" fmla="*/ 0 h 155241"/>
                <a:gd name="connsiteX5" fmla="*/ 18501 w 18501"/>
                <a:gd name="connsiteY5" fmla="*/ 42844 h 155241"/>
                <a:gd name="connsiteX6" fmla="*/ 18501 w 18501"/>
                <a:gd name="connsiteY6" fmla="*/ 155242 h 155241"/>
                <a:gd name="connsiteX7" fmla="*/ 0 w 18501"/>
                <a:gd name="connsiteY7" fmla="*/ 155242 h 155241"/>
                <a:gd name="connsiteX8" fmla="*/ 0 w 18501"/>
                <a:gd name="connsiteY8" fmla="*/ 42844 h 155241"/>
                <a:gd name="connsiteX9" fmla="*/ 18501 w 18501"/>
                <a:gd name="connsiteY9" fmla="*/ 42844 h 15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1" h="155241">
                  <a:moveTo>
                    <a:pt x="18501" y="0"/>
                  </a:moveTo>
                  <a:lnTo>
                    <a:pt x="18501" y="22674"/>
                  </a:lnTo>
                  <a:lnTo>
                    <a:pt x="0" y="22674"/>
                  </a:lnTo>
                  <a:lnTo>
                    <a:pt x="0" y="0"/>
                  </a:lnTo>
                  <a:lnTo>
                    <a:pt x="18501" y="0"/>
                  </a:lnTo>
                  <a:close/>
                  <a:moveTo>
                    <a:pt x="18501" y="42844"/>
                  </a:moveTo>
                  <a:lnTo>
                    <a:pt x="18501" y="155242"/>
                  </a:lnTo>
                  <a:lnTo>
                    <a:pt x="0" y="155242"/>
                  </a:lnTo>
                  <a:lnTo>
                    <a:pt x="0" y="42844"/>
                  </a:lnTo>
                  <a:lnTo>
                    <a:pt x="18501" y="42844"/>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19" name="Freeform: Shape 1118">
              <a:extLst>
                <a:ext uri="{FF2B5EF4-FFF2-40B4-BE49-F238E27FC236}">
                  <a16:creationId xmlns:a16="http://schemas.microsoft.com/office/drawing/2014/main" id="{667547BC-BDFC-0208-85BF-7928B04227A9}"/>
                </a:ext>
              </a:extLst>
            </p:cNvPr>
            <p:cNvSpPr/>
            <p:nvPr/>
          </p:nvSpPr>
          <p:spPr>
            <a:xfrm>
              <a:off x="4270115" y="3015357"/>
              <a:ext cx="109197" cy="117682"/>
            </a:xfrm>
            <a:custGeom>
              <a:avLst/>
              <a:gdLst>
                <a:gd name="connsiteX0" fmla="*/ 54529 w 109197"/>
                <a:gd name="connsiteY0" fmla="*/ 0 h 117682"/>
                <a:gd name="connsiteX1" fmla="*/ 94452 w 109197"/>
                <a:gd name="connsiteY1" fmla="*/ 16136 h 117682"/>
                <a:gd name="connsiteX2" fmla="*/ 109197 w 109197"/>
                <a:gd name="connsiteY2" fmla="*/ 58981 h 117682"/>
                <a:gd name="connsiteX3" fmla="*/ 94452 w 109197"/>
                <a:gd name="connsiteY3" fmla="*/ 101130 h 117682"/>
                <a:gd name="connsiteX4" fmla="*/ 54529 w 109197"/>
                <a:gd name="connsiteY4" fmla="*/ 117683 h 117682"/>
                <a:gd name="connsiteX5" fmla="*/ 14884 w 109197"/>
                <a:gd name="connsiteY5" fmla="*/ 101686 h 117682"/>
                <a:gd name="connsiteX6" fmla="*/ 0 w 109197"/>
                <a:gd name="connsiteY6" fmla="*/ 58981 h 117682"/>
                <a:gd name="connsiteX7" fmla="*/ 14745 w 109197"/>
                <a:gd name="connsiteY7" fmla="*/ 15997 h 117682"/>
                <a:gd name="connsiteX8" fmla="*/ 54668 w 109197"/>
                <a:gd name="connsiteY8" fmla="*/ 0 h 117682"/>
                <a:gd name="connsiteX9" fmla="*/ 19475 w 109197"/>
                <a:gd name="connsiteY9" fmla="*/ 58981 h 117682"/>
                <a:gd name="connsiteX10" fmla="*/ 29212 w 109197"/>
                <a:gd name="connsiteY10" fmla="*/ 89584 h 117682"/>
                <a:gd name="connsiteX11" fmla="*/ 54390 w 109197"/>
                <a:gd name="connsiteY11" fmla="*/ 101269 h 117682"/>
                <a:gd name="connsiteX12" fmla="*/ 79568 w 109197"/>
                <a:gd name="connsiteY12" fmla="*/ 89584 h 117682"/>
                <a:gd name="connsiteX13" fmla="*/ 89445 w 109197"/>
                <a:gd name="connsiteY13" fmla="*/ 58841 h 117682"/>
                <a:gd name="connsiteX14" fmla="*/ 79707 w 109197"/>
                <a:gd name="connsiteY14" fmla="*/ 28099 h 117682"/>
                <a:gd name="connsiteX15" fmla="*/ 54251 w 109197"/>
                <a:gd name="connsiteY15" fmla="*/ 16275 h 117682"/>
                <a:gd name="connsiteX16" fmla="*/ 29351 w 109197"/>
                <a:gd name="connsiteY16" fmla="*/ 28238 h 117682"/>
                <a:gd name="connsiteX17" fmla="*/ 19475 w 109197"/>
                <a:gd name="connsiteY17" fmla="*/ 58841 h 11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197" h="117682">
                  <a:moveTo>
                    <a:pt x="54529" y="0"/>
                  </a:moveTo>
                  <a:cubicBezTo>
                    <a:pt x="71361" y="0"/>
                    <a:pt x="84576" y="5425"/>
                    <a:pt x="94452" y="16136"/>
                  </a:cubicBezTo>
                  <a:cubicBezTo>
                    <a:pt x="104190" y="26847"/>
                    <a:pt x="109197" y="41175"/>
                    <a:pt x="109197" y="58981"/>
                  </a:cubicBezTo>
                  <a:cubicBezTo>
                    <a:pt x="109197" y="76786"/>
                    <a:pt x="104329" y="90140"/>
                    <a:pt x="94452" y="101130"/>
                  </a:cubicBezTo>
                  <a:cubicBezTo>
                    <a:pt x="84715" y="112119"/>
                    <a:pt x="71361" y="117683"/>
                    <a:pt x="54529" y="117683"/>
                  </a:cubicBezTo>
                  <a:cubicBezTo>
                    <a:pt x="37697" y="117683"/>
                    <a:pt x="24761" y="112397"/>
                    <a:pt x="14884" y="101686"/>
                  </a:cubicBezTo>
                  <a:cubicBezTo>
                    <a:pt x="5008" y="90975"/>
                    <a:pt x="0" y="76786"/>
                    <a:pt x="0" y="58981"/>
                  </a:cubicBezTo>
                  <a:cubicBezTo>
                    <a:pt x="0" y="41175"/>
                    <a:pt x="4868" y="26708"/>
                    <a:pt x="14745" y="15997"/>
                  </a:cubicBezTo>
                  <a:cubicBezTo>
                    <a:pt x="24621" y="5286"/>
                    <a:pt x="37837" y="0"/>
                    <a:pt x="54668" y="0"/>
                  </a:cubicBezTo>
                  <a:close/>
                  <a:moveTo>
                    <a:pt x="19475" y="58981"/>
                  </a:moveTo>
                  <a:cubicBezTo>
                    <a:pt x="19475" y="71639"/>
                    <a:pt x="22674" y="81794"/>
                    <a:pt x="29212" y="89584"/>
                  </a:cubicBezTo>
                  <a:cubicBezTo>
                    <a:pt x="35750" y="97374"/>
                    <a:pt x="44096" y="101269"/>
                    <a:pt x="54390" y="101269"/>
                  </a:cubicBezTo>
                  <a:cubicBezTo>
                    <a:pt x="64684" y="101269"/>
                    <a:pt x="72891" y="97374"/>
                    <a:pt x="79568" y="89584"/>
                  </a:cubicBezTo>
                  <a:cubicBezTo>
                    <a:pt x="86106" y="81794"/>
                    <a:pt x="89445" y="71639"/>
                    <a:pt x="89445" y="58841"/>
                  </a:cubicBezTo>
                  <a:cubicBezTo>
                    <a:pt x="89445" y="46044"/>
                    <a:pt x="86245" y="36028"/>
                    <a:pt x="79707" y="28099"/>
                  </a:cubicBezTo>
                  <a:cubicBezTo>
                    <a:pt x="73169" y="20170"/>
                    <a:pt x="64684" y="16275"/>
                    <a:pt x="54251" y="16275"/>
                  </a:cubicBezTo>
                  <a:cubicBezTo>
                    <a:pt x="43818" y="16275"/>
                    <a:pt x="35889" y="20309"/>
                    <a:pt x="29351" y="28238"/>
                  </a:cubicBezTo>
                  <a:cubicBezTo>
                    <a:pt x="22813" y="36167"/>
                    <a:pt x="19475" y="46461"/>
                    <a:pt x="19475" y="58841"/>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20" name="Freeform: Shape 1119">
              <a:extLst>
                <a:ext uri="{FF2B5EF4-FFF2-40B4-BE49-F238E27FC236}">
                  <a16:creationId xmlns:a16="http://schemas.microsoft.com/office/drawing/2014/main" id="{21D36C2B-84D0-3F8E-C3A1-76A500A5FF44}"/>
                </a:ext>
              </a:extLst>
            </p:cNvPr>
            <p:cNvSpPr/>
            <p:nvPr/>
          </p:nvSpPr>
          <p:spPr>
            <a:xfrm>
              <a:off x="4403100" y="3015357"/>
              <a:ext cx="93061" cy="115040"/>
            </a:xfrm>
            <a:custGeom>
              <a:avLst/>
              <a:gdLst>
                <a:gd name="connsiteX0" fmla="*/ 54390 w 93061"/>
                <a:gd name="connsiteY0" fmla="*/ 0 h 115040"/>
                <a:gd name="connsiteX1" fmla="*/ 93061 w 93061"/>
                <a:gd name="connsiteY1" fmla="*/ 40201 h 115040"/>
                <a:gd name="connsiteX2" fmla="*/ 93061 w 93061"/>
                <a:gd name="connsiteY2" fmla="*/ 115040 h 115040"/>
                <a:gd name="connsiteX3" fmla="*/ 74560 w 93061"/>
                <a:gd name="connsiteY3" fmla="*/ 115040 h 115040"/>
                <a:gd name="connsiteX4" fmla="*/ 74560 w 93061"/>
                <a:gd name="connsiteY4" fmla="*/ 38254 h 115040"/>
                <a:gd name="connsiteX5" fmla="*/ 68718 w 93061"/>
                <a:gd name="connsiteY5" fmla="*/ 22535 h 115040"/>
                <a:gd name="connsiteX6" fmla="*/ 51608 w 93061"/>
                <a:gd name="connsiteY6" fmla="*/ 16275 h 115040"/>
                <a:gd name="connsiteX7" fmla="*/ 27125 w 93061"/>
                <a:gd name="connsiteY7" fmla="*/ 25874 h 115040"/>
                <a:gd name="connsiteX8" fmla="*/ 18501 w 93061"/>
                <a:gd name="connsiteY8" fmla="*/ 50913 h 115040"/>
                <a:gd name="connsiteX9" fmla="*/ 18501 w 93061"/>
                <a:gd name="connsiteY9" fmla="*/ 115040 h 115040"/>
                <a:gd name="connsiteX10" fmla="*/ 0 w 93061"/>
                <a:gd name="connsiteY10" fmla="*/ 115040 h 115040"/>
                <a:gd name="connsiteX11" fmla="*/ 0 w 93061"/>
                <a:gd name="connsiteY11" fmla="*/ 2643 h 115040"/>
                <a:gd name="connsiteX12" fmla="*/ 17388 w 93061"/>
                <a:gd name="connsiteY12" fmla="*/ 2643 h 115040"/>
                <a:gd name="connsiteX13" fmla="*/ 17388 w 93061"/>
                <a:gd name="connsiteY13" fmla="*/ 20448 h 115040"/>
                <a:gd name="connsiteX14" fmla="*/ 17805 w 93061"/>
                <a:gd name="connsiteY14" fmla="*/ 20448 h 115040"/>
                <a:gd name="connsiteX15" fmla="*/ 54390 w 93061"/>
                <a:gd name="connsiteY15" fmla="*/ 0 h 11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61" h="115040">
                  <a:moveTo>
                    <a:pt x="54390" y="0"/>
                  </a:moveTo>
                  <a:cubicBezTo>
                    <a:pt x="80124" y="0"/>
                    <a:pt x="93061" y="13354"/>
                    <a:pt x="93061" y="40201"/>
                  </a:cubicBezTo>
                  <a:lnTo>
                    <a:pt x="93061" y="115040"/>
                  </a:lnTo>
                  <a:lnTo>
                    <a:pt x="74560" y="115040"/>
                  </a:lnTo>
                  <a:lnTo>
                    <a:pt x="74560" y="38254"/>
                  </a:lnTo>
                  <a:cubicBezTo>
                    <a:pt x="74560" y="31994"/>
                    <a:pt x="72613" y="26847"/>
                    <a:pt x="68718" y="22535"/>
                  </a:cubicBezTo>
                  <a:cubicBezTo>
                    <a:pt x="64823" y="18362"/>
                    <a:pt x="59120" y="16275"/>
                    <a:pt x="51608" y="16275"/>
                  </a:cubicBezTo>
                  <a:cubicBezTo>
                    <a:pt x="41036" y="16275"/>
                    <a:pt x="32829" y="19475"/>
                    <a:pt x="27125" y="25874"/>
                  </a:cubicBezTo>
                  <a:cubicBezTo>
                    <a:pt x="21422" y="32272"/>
                    <a:pt x="18501" y="40619"/>
                    <a:pt x="18501" y="50913"/>
                  </a:cubicBezTo>
                  <a:lnTo>
                    <a:pt x="18501" y="115040"/>
                  </a:lnTo>
                  <a:lnTo>
                    <a:pt x="0" y="115040"/>
                  </a:lnTo>
                  <a:lnTo>
                    <a:pt x="0" y="2643"/>
                  </a:lnTo>
                  <a:lnTo>
                    <a:pt x="17388" y="2643"/>
                  </a:lnTo>
                  <a:lnTo>
                    <a:pt x="17388" y="20448"/>
                  </a:lnTo>
                  <a:lnTo>
                    <a:pt x="17805" y="20448"/>
                  </a:lnTo>
                  <a:cubicBezTo>
                    <a:pt x="25873" y="6816"/>
                    <a:pt x="38115" y="0"/>
                    <a:pt x="54390" y="0"/>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21" name="Freeform: Shape 1120">
              <a:extLst>
                <a:ext uri="{FF2B5EF4-FFF2-40B4-BE49-F238E27FC236}">
                  <a16:creationId xmlns:a16="http://schemas.microsoft.com/office/drawing/2014/main" id="{89251F40-D8BB-AF11-1104-3A654FFA9209}"/>
                </a:ext>
              </a:extLst>
            </p:cNvPr>
            <p:cNvSpPr/>
            <p:nvPr/>
          </p:nvSpPr>
          <p:spPr>
            <a:xfrm>
              <a:off x="4527321" y="2975016"/>
              <a:ext cx="18500" cy="155241"/>
            </a:xfrm>
            <a:custGeom>
              <a:avLst/>
              <a:gdLst>
                <a:gd name="connsiteX0" fmla="*/ 18501 w 18500"/>
                <a:gd name="connsiteY0" fmla="*/ 0 h 155241"/>
                <a:gd name="connsiteX1" fmla="*/ 18501 w 18500"/>
                <a:gd name="connsiteY1" fmla="*/ 22674 h 155241"/>
                <a:gd name="connsiteX2" fmla="*/ 0 w 18500"/>
                <a:gd name="connsiteY2" fmla="*/ 22674 h 155241"/>
                <a:gd name="connsiteX3" fmla="*/ 0 w 18500"/>
                <a:gd name="connsiteY3" fmla="*/ 0 h 155241"/>
                <a:gd name="connsiteX4" fmla="*/ 18501 w 18500"/>
                <a:gd name="connsiteY4" fmla="*/ 0 h 155241"/>
                <a:gd name="connsiteX5" fmla="*/ 18501 w 18500"/>
                <a:gd name="connsiteY5" fmla="*/ 42844 h 155241"/>
                <a:gd name="connsiteX6" fmla="*/ 18501 w 18500"/>
                <a:gd name="connsiteY6" fmla="*/ 155242 h 155241"/>
                <a:gd name="connsiteX7" fmla="*/ 0 w 18500"/>
                <a:gd name="connsiteY7" fmla="*/ 155242 h 155241"/>
                <a:gd name="connsiteX8" fmla="*/ 0 w 18500"/>
                <a:gd name="connsiteY8" fmla="*/ 42844 h 155241"/>
                <a:gd name="connsiteX9" fmla="*/ 18501 w 18500"/>
                <a:gd name="connsiteY9" fmla="*/ 42844 h 15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0" h="155241">
                  <a:moveTo>
                    <a:pt x="18501" y="0"/>
                  </a:moveTo>
                  <a:lnTo>
                    <a:pt x="18501" y="22674"/>
                  </a:lnTo>
                  <a:lnTo>
                    <a:pt x="0" y="22674"/>
                  </a:lnTo>
                  <a:lnTo>
                    <a:pt x="0" y="0"/>
                  </a:lnTo>
                  <a:lnTo>
                    <a:pt x="18501" y="0"/>
                  </a:lnTo>
                  <a:close/>
                  <a:moveTo>
                    <a:pt x="18501" y="42844"/>
                  </a:moveTo>
                  <a:lnTo>
                    <a:pt x="18501" y="155242"/>
                  </a:lnTo>
                  <a:lnTo>
                    <a:pt x="0" y="155242"/>
                  </a:lnTo>
                  <a:lnTo>
                    <a:pt x="0" y="42844"/>
                  </a:lnTo>
                  <a:lnTo>
                    <a:pt x="18501" y="42844"/>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22" name="Freeform: Shape 1121">
              <a:extLst>
                <a:ext uri="{FF2B5EF4-FFF2-40B4-BE49-F238E27FC236}">
                  <a16:creationId xmlns:a16="http://schemas.microsoft.com/office/drawing/2014/main" id="{4BCF5FC8-2C11-25F5-E90D-AFC936206A16}"/>
                </a:ext>
              </a:extLst>
            </p:cNvPr>
            <p:cNvSpPr/>
            <p:nvPr/>
          </p:nvSpPr>
          <p:spPr>
            <a:xfrm>
              <a:off x="4576703" y="3015357"/>
              <a:ext cx="93061" cy="115040"/>
            </a:xfrm>
            <a:custGeom>
              <a:avLst/>
              <a:gdLst>
                <a:gd name="connsiteX0" fmla="*/ 54390 w 93061"/>
                <a:gd name="connsiteY0" fmla="*/ 0 h 115040"/>
                <a:gd name="connsiteX1" fmla="*/ 93061 w 93061"/>
                <a:gd name="connsiteY1" fmla="*/ 40201 h 115040"/>
                <a:gd name="connsiteX2" fmla="*/ 93061 w 93061"/>
                <a:gd name="connsiteY2" fmla="*/ 115040 h 115040"/>
                <a:gd name="connsiteX3" fmla="*/ 74561 w 93061"/>
                <a:gd name="connsiteY3" fmla="*/ 115040 h 115040"/>
                <a:gd name="connsiteX4" fmla="*/ 74561 w 93061"/>
                <a:gd name="connsiteY4" fmla="*/ 38254 h 115040"/>
                <a:gd name="connsiteX5" fmla="*/ 68718 w 93061"/>
                <a:gd name="connsiteY5" fmla="*/ 22535 h 115040"/>
                <a:gd name="connsiteX6" fmla="*/ 51608 w 93061"/>
                <a:gd name="connsiteY6" fmla="*/ 16275 h 115040"/>
                <a:gd name="connsiteX7" fmla="*/ 27126 w 93061"/>
                <a:gd name="connsiteY7" fmla="*/ 25874 h 115040"/>
                <a:gd name="connsiteX8" fmla="*/ 18501 w 93061"/>
                <a:gd name="connsiteY8" fmla="*/ 50913 h 115040"/>
                <a:gd name="connsiteX9" fmla="*/ 18501 w 93061"/>
                <a:gd name="connsiteY9" fmla="*/ 115040 h 115040"/>
                <a:gd name="connsiteX10" fmla="*/ 0 w 93061"/>
                <a:gd name="connsiteY10" fmla="*/ 115040 h 115040"/>
                <a:gd name="connsiteX11" fmla="*/ 0 w 93061"/>
                <a:gd name="connsiteY11" fmla="*/ 2643 h 115040"/>
                <a:gd name="connsiteX12" fmla="*/ 17388 w 93061"/>
                <a:gd name="connsiteY12" fmla="*/ 2643 h 115040"/>
                <a:gd name="connsiteX13" fmla="*/ 17388 w 93061"/>
                <a:gd name="connsiteY13" fmla="*/ 20448 h 115040"/>
                <a:gd name="connsiteX14" fmla="*/ 17805 w 93061"/>
                <a:gd name="connsiteY14" fmla="*/ 20448 h 115040"/>
                <a:gd name="connsiteX15" fmla="*/ 54390 w 93061"/>
                <a:gd name="connsiteY15" fmla="*/ 0 h 11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61" h="115040">
                  <a:moveTo>
                    <a:pt x="54390" y="0"/>
                  </a:moveTo>
                  <a:cubicBezTo>
                    <a:pt x="80125" y="0"/>
                    <a:pt x="93061" y="13354"/>
                    <a:pt x="93061" y="40201"/>
                  </a:cubicBezTo>
                  <a:lnTo>
                    <a:pt x="93061" y="115040"/>
                  </a:lnTo>
                  <a:lnTo>
                    <a:pt x="74561" y="115040"/>
                  </a:lnTo>
                  <a:lnTo>
                    <a:pt x="74561" y="38254"/>
                  </a:lnTo>
                  <a:cubicBezTo>
                    <a:pt x="74561" y="31994"/>
                    <a:pt x="72613" y="26847"/>
                    <a:pt x="68718" y="22535"/>
                  </a:cubicBezTo>
                  <a:cubicBezTo>
                    <a:pt x="64823" y="18362"/>
                    <a:pt x="59120" y="16275"/>
                    <a:pt x="51608" y="16275"/>
                  </a:cubicBezTo>
                  <a:cubicBezTo>
                    <a:pt x="41036" y="16275"/>
                    <a:pt x="32829" y="19475"/>
                    <a:pt x="27126" y="25874"/>
                  </a:cubicBezTo>
                  <a:cubicBezTo>
                    <a:pt x="21422" y="32272"/>
                    <a:pt x="18501" y="40619"/>
                    <a:pt x="18501" y="50913"/>
                  </a:cubicBezTo>
                  <a:lnTo>
                    <a:pt x="18501" y="115040"/>
                  </a:lnTo>
                  <a:lnTo>
                    <a:pt x="0" y="115040"/>
                  </a:lnTo>
                  <a:lnTo>
                    <a:pt x="0" y="2643"/>
                  </a:lnTo>
                  <a:lnTo>
                    <a:pt x="17388" y="2643"/>
                  </a:lnTo>
                  <a:lnTo>
                    <a:pt x="17388" y="20448"/>
                  </a:lnTo>
                  <a:lnTo>
                    <a:pt x="17805" y="20448"/>
                  </a:lnTo>
                  <a:cubicBezTo>
                    <a:pt x="25874" y="6816"/>
                    <a:pt x="38115" y="0"/>
                    <a:pt x="54390" y="0"/>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23" name="Freeform: Shape 1122">
              <a:extLst>
                <a:ext uri="{FF2B5EF4-FFF2-40B4-BE49-F238E27FC236}">
                  <a16:creationId xmlns:a16="http://schemas.microsoft.com/office/drawing/2014/main" id="{2168EFF8-85E4-02F4-54F5-F2E70D1745FB}"/>
                </a:ext>
              </a:extLst>
            </p:cNvPr>
            <p:cNvSpPr/>
            <p:nvPr/>
          </p:nvSpPr>
          <p:spPr>
            <a:xfrm>
              <a:off x="4693830" y="3015218"/>
              <a:ext cx="102937" cy="160666"/>
            </a:xfrm>
            <a:custGeom>
              <a:avLst/>
              <a:gdLst>
                <a:gd name="connsiteX0" fmla="*/ 51608 w 102937"/>
                <a:gd name="connsiteY0" fmla="*/ 139 h 160666"/>
                <a:gd name="connsiteX1" fmla="*/ 85272 w 102937"/>
                <a:gd name="connsiteY1" fmla="*/ 18779 h 160666"/>
                <a:gd name="connsiteX2" fmla="*/ 85550 w 102937"/>
                <a:gd name="connsiteY2" fmla="*/ 18779 h 160666"/>
                <a:gd name="connsiteX3" fmla="*/ 85550 w 102937"/>
                <a:gd name="connsiteY3" fmla="*/ 2643 h 160666"/>
                <a:gd name="connsiteX4" fmla="*/ 102938 w 102937"/>
                <a:gd name="connsiteY4" fmla="*/ 2643 h 160666"/>
                <a:gd name="connsiteX5" fmla="*/ 102938 w 102937"/>
                <a:gd name="connsiteY5" fmla="*/ 106555 h 160666"/>
                <a:gd name="connsiteX6" fmla="*/ 50913 w 102937"/>
                <a:gd name="connsiteY6" fmla="*/ 160667 h 160666"/>
                <a:gd name="connsiteX7" fmla="*/ 17388 w 102937"/>
                <a:gd name="connsiteY7" fmla="*/ 151625 h 160666"/>
                <a:gd name="connsiteX8" fmla="*/ 4173 w 102937"/>
                <a:gd name="connsiteY8" fmla="*/ 127560 h 160666"/>
                <a:gd name="connsiteX9" fmla="*/ 22674 w 102937"/>
                <a:gd name="connsiteY9" fmla="*/ 127560 h 160666"/>
                <a:gd name="connsiteX10" fmla="*/ 31438 w 102937"/>
                <a:gd name="connsiteY10" fmla="*/ 140775 h 160666"/>
                <a:gd name="connsiteX11" fmla="*/ 51886 w 102937"/>
                <a:gd name="connsiteY11" fmla="*/ 145922 h 160666"/>
                <a:gd name="connsiteX12" fmla="*/ 85550 w 102937"/>
                <a:gd name="connsiteY12" fmla="*/ 102938 h 160666"/>
                <a:gd name="connsiteX13" fmla="*/ 85550 w 102937"/>
                <a:gd name="connsiteY13" fmla="*/ 95983 h 160666"/>
                <a:gd name="connsiteX14" fmla="*/ 85132 w 102937"/>
                <a:gd name="connsiteY14" fmla="*/ 95983 h 160666"/>
                <a:gd name="connsiteX15" fmla="*/ 71361 w 102937"/>
                <a:gd name="connsiteY15" fmla="*/ 110867 h 160666"/>
                <a:gd name="connsiteX16" fmla="*/ 50217 w 102937"/>
                <a:gd name="connsiteY16" fmla="*/ 116431 h 160666"/>
                <a:gd name="connsiteX17" fmla="*/ 13632 w 102937"/>
                <a:gd name="connsiteY17" fmla="*/ 100712 h 160666"/>
                <a:gd name="connsiteX18" fmla="*/ 0 w 102937"/>
                <a:gd name="connsiteY18" fmla="*/ 59398 h 160666"/>
                <a:gd name="connsiteX19" fmla="*/ 13771 w 102937"/>
                <a:gd name="connsiteY19" fmla="*/ 16415 h 160666"/>
                <a:gd name="connsiteX20" fmla="*/ 51747 w 102937"/>
                <a:gd name="connsiteY20" fmla="*/ 0 h 160666"/>
                <a:gd name="connsiteX21" fmla="*/ 19475 w 102937"/>
                <a:gd name="connsiteY21" fmla="*/ 57312 h 160666"/>
                <a:gd name="connsiteX22" fmla="*/ 27682 w 102937"/>
                <a:gd name="connsiteY22" fmla="*/ 88610 h 160666"/>
                <a:gd name="connsiteX23" fmla="*/ 51191 w 102937"/>
                <a:gd name="connsiteY23" fmla="*/ 100156 h 160666"/>
                <a:gd name="connsiteX24" fmla="*/ 75534 w 102937"/>
                <a:gd name="connsiteY24" fmla="*/ 88193 h 160666"/>
                <a:gd name="connsiteX25" fmla="*/ 84715 w 102937"/>
                <a:gd name="connsiteY25" fmla="*/ 56616 h 160666"/>
                <a:gd name="connsiteX26" fmla="*/ 76230 w 102937"/>
                <a:gd name="connsiteY26" fmla="*/ 27543 h 160666"/>
                <a:gd name="connsiteX27" fmla="*/ 52582 w 102937"/>
                <a:gd name="connsiteY27" fmla="*/ 16415 h 160666"/>
                <a:gd name="connsiteX28" fmla="*/ 28238 w 102937"/>
                <a:gd name="connsiteY28" fmla="*/ 27682 h 160666"/>
                <a:gd name="connsiteX29" fmla="*/ 19475 w 102937"/>
                <a:gd name="connsiteY29" fmla="*/ 57312 h 16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2937" h="160666">
                  <a:moveTo>
                    <a:pt x="51608" y="139"/>
                  </a:moveTo>
                  <a:cubicBezTo>
                    <a:pt x="66910" y="139"/>
                    <a:pt x="78177" y="6399"/>
                    <a:pt x="85272" y="18779"/>
                  </a:cubicBezTo>
                  <a:lnTo>
                    <a:pt x="85550" y="18779"/>
                  </a:lnTo>
                  <a:lnTo>
                    <a:pt x="85550" y="2643"/>
                  </a:lnTo>
                  <a:lnTo>
                    <a:pt x="102938" y="2643"/>
                  </a:lnTo>
                  <a:lnTo>
                    <a:pt x="102938" y="106555"/>
                  </a:lnTo>
                  <a:cubicBezTo>
                    <a:pt x="102938" y="142583"/>
                    <a:pt x="85550" y="160667"/>
                    <a:pt x="50913" y="160667"/>
                  </a:cubicBezTo>
                  <a:cubicBezTo>
                    <a:pt x="36863" y="160667"/>
                    <a:pt x="25735" y="157606"/>
                    <a:pt x="17388" y="151625"/>
                  </a:cubicBezTo>
                  <a:cubicBezTo>
                    <a:pt x="9181" y="145643"/>
                    <a:pt x="4730" y="137575"/>
                    <a:pt x="4173" y="127560"/>
                  </a:cubicBezTo>
                  <a:lnTo>
                    <a:pt x="22674" y="127560"/>
                  </a:lnTo>
                  <a:cubicBezTo>
                    <a:pt x="22952" y="132985"/>
                    <a:pt x="25873" y="137297"/>
                    <a:pt x="31438" y="140775"/>
                  </a:cubicBezTo>
                  <a:cubicBezTo>
                    <a:pt x="37002" y="144113"/>
                    <a:pt x="43818" y="145922"/>
                    <a:pt x="51886" y="145922"/>
                  </a:cubicBezTo>
                  <a:cubicBezTo>
                    <a:pt x="74421" y="145922"/>
                    <a:pt x="85550" y="131594"/>
                    <a:pt x="85550" y="102938"/>
                  </a:cubicBezTo>
                  <a:lnTo>
                    <a:pt x="85550" y="95983"/>
                  </a:lnTo>
                  <a:lnTo>
                    <a:pt x="85132" y="95983"/>
                  </a:lnTo>
                  <a:cubicBezTo>
                    <a:pt x="82211" y="102242"/>
                    <a:pt x="77621" y="107250"/>
                    <a:pt x="71361" y="110867"/>
                  </a:cubicBezTo>
                  <a:cubicBezTo>
                    <a:pt x="65101" y="114623"/>
                    <a:pt x="58007" y="116431"/>
                    <a:pt x="50217" y="116431"/>
                  </a:cubicBezTo>
                  <a:cubicBezTo>
                    <a:pt x="35054" y="116431"/>
                    <a:pt x="22813" y="111145"/>
                    <a:pt x="13632" y="100712"/>
                  </a:cubicBezTo>
                  <a:cubicBezTo>
                    <a:pt x="4451" y="90279"/>
                    <a:pt x="0" y="76508"/>
                    <a:pt x="0" y="59398"/>
                  </a:cubicBezTo>
                  <a:cubicBezTo>
                    <a:pt x="0" y="42288"/>
                    <a:pt x="4590" y="27404"/>
                    <a:pt x="13771" y="16415"/>
                  </a:cubicBezTo>
                  <a:cubicBezTo>
                    <a:pt x="22952" y="5425"/>
                    <a:pt x="35611" y="0"/>
                    <a:pt x="51747" y="0"/>
                  </a:cubicBezTo>
                  <a:close/>
                  <a:moveTo>
                    <a:pt x="19475" y="57312"/>
                  </a:moveTo>
                  <a:cubicBezTo>
                    <a:pt x="19475" y="70526"/>
                    <a:pt x="22257" y="80959"/>
                    <a:pt x="27682" y="88610"/>
                  </a:cubicBezTo>
                  <a:cubicBezTo>
                    <a:pt x="33246" y="96261"/>
                    <a:pt x="41036" y="100156"/>
                    <a:pt x="51191" y="100156"/>
                  </a:cubicBezTo>
                  <a:cubicBezTo>
                    <a:pt x="61345" y="100156"/>
                    <a:pt x="69413" y="96122"/>
                    <a:pt x="75534" y="88193"/>
                  </a:cubicBezTo>
                  <a:cubicBezTo>
                    <a:pt x="81655" y="80264"/>
                    <a:pt x="84715" y="69692"/>
                    <a:pt x="84715" y="56616"/>
                  </a:cubicBezTo>
                  <a:cubicBezTo>
                    <a:pt x="84715" y="44653"/>
                    <a:pt x="81933" y="34916"/>
                    <a:pt x="76230" y="27543"/>
                  </a:cubicBezTo>
                  <a:cubicBezTo>
                    <a:pt x="70526" y="20170"/>
                    <a:pt x="62737" y="16415"/>
                    <a:pt x="52582" y="16415"/>
                  </a:cubicBezTo>
                  <a:cubicBezTo>
                    <a:pt x="42427" y="16415"/>
                    <a:pt x="34081" y="20170"/>
                    <a:pt x="28238" y="27682"/>
                  </a:cubicBezTo>
                  <a:cubicBezTo>
                    <a:pt x="22396" y="35194"/>
                    <a:pt x="19475" y="45070"/>
                    <a:pt x="19475" y="57312"/>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24" name="Freeform: Shape 1123">
              <a:extLst>
                <a:ext uri="{FF2B5EF4-FFF2-40B4-BE49-F238E27FC236}">
                  <a16:creationId xmlns:a16="http://schemas.microsoft.com/office/drawing/2014/main" id="{58281E67-3321-8620-9B2C-4DD5B7DE0373}"/>
                </a:ext>
              </a:extLst>
            </p:cNvPr>
            <p:cNvSpPr/>
            <p:nvPr/>
          </p:nvSpPr>
          <p:spPr>
            <a:xfrm>
              <a:off x="3052109" y="3296906"/>
              <a:ext cx="105580" cy="117683"/>
            </a:xfrm>
            <a:custGeom>
              <a:avLst/>
              <a:gdLst>
                <a:gd name="connsiteX0" fmla="*/ 52025 w 105580"/>
                <a:gd name="connsiteY0" fmla="*/ 139 h 117683"/>
                <a:gd name="connsiteX1" fmla="*/ 94035 w 105580"/>
                <a:gd name="connsiteY1" fmla="*/ 30325 h 117683"/>
                <a:gd name="connsiteX2" fmla="*/ 94035 w 105580"/>
                <a:gd name="connsiteY2" fmla="*/ 95148 h 117683"/>
                <a:gd name="connsiteX3" fmla="*/ 99878 w 105580"/>
                <a:gd name="connsiteY3" fmla="*/ 101408 h 117683"/>
                <a:gd name="connsiteX4" fmla="*/ 105581 w 105580"/>
                <a:gd name="connsiteY4" fmla="*/ 100295 h 117683"/>
                <a:gd name="connsiteX5" fmla="*/ 105581 w 105580"/>
                <a:gd name="connsiteY5" fmla="*/ 114623 h 117683"/>
                <a:gd name="connsiteX6" fmla="*/ 92366 w 105580"/>
                <a:gd name="connsiteY6" fmla="*/ 117683 h 117683"/>
                <a:gd name="connsiteX7" fmla="*/ 76647 w 105580"/>
                <a:gd name="connsiteY7" fmla="*/ 100295 h 117683"/>
                <a:gd name="connsiteX8" fmla="*/ 37141 w 105580"/>
                <a:gd name="connsiteY8" fmla="*/ 117683 h 117683"/>
                <a:gd name="connsiteX9" fmla="*/ 9877 w 105580"/>
                <a:gd name="connsiteY9" fmla="*/ 109476 h 117683"/>
                <a:gd name="connsiteX10" fmla="*/ 0 w 105580"/>
                <a:gd name="connsiteY10" fmla="*/ 86106 h 117683"/>
                <a:gd name="connsiteX11" fmla="*/ 9737 w 105580"/>
                <a:gd name="connsiteY11" fmla="*/ 62180 h 117683"/>
                <a:gd name="connsiteX12" fmla="*/ 55225 w 105580"/>
                <a:gd name="connsiteY12" fmla="*/ 48687 h 117683"/>
                <a:gd name="connsiteX13" fmla="*/ 71639 w 105580"/>
                <a:gd name="connsiteY13" fmla="*/ 43957 h 117683"/>
                <a:gd name="connsiteX14" fmla="*/ 75812 w 105580"/>
                <a:gd name="connsiteY14" fmla="*/ 34776 h 117683"/>
                <a:gd name="connsiteX15" fmla="*/ 50774 w 105580"/>
                <a:gd name="connsiteY15" fmla="*/ 16276 h 117683"/>
                <a:gd name="connsiteX16" fmla="*/ 30186 w 105580"/>
                <a:gd name="connsiteY16" fmla="*/ 21422 h 117683"/>
                <a:gd name="connsiteX17" fmla="*/ 22674 w 105580"/>
                <a:gd name="connsiteY17" fmla="*/ 37559 h 117683"/>
                <a:gd name="connsiteX18" fmla="*/ 4173 w 105580"/>
                <a:gd name="connsiteY18" fmla="*/ 37559 h 117683"/>
                <a:gd name="connsiteX19" fmla="*/ 52025 w 105580"/>
                <a:gd name="connsiteY19" fmla="*/ 0 h 117683"/>
                <a:gd name="connsiteX20" fmla="*/ 19475 w 105580"/>
                <a:gd name="connsiteY20" fmla="*/ 84993 h 117683"/>
                <a:gd name="connsiteX21" fmla="*/ 25178 w 105580"/>
                <a:gd name="connsiteY21" fmla="*/ 97235 h 117683"/>
                <a:gd name="connsiteX22" fmla="*/ 41314 w 105580"/>
                <a:gd name="connsiteY22" fmla="*/ 101547 h 117683"/>
                <a:gd name="connsiteX23" fmla="*/ 65936 w 105580"/>
                <a:gd name="connsiteY23" fmla="*/ 94174 h 117683"/>
                <a:gd name="connsiteX24" fmla="*/ 75673 w 105580"/>
                <a:gd name="connsiteY24" fmla="*/ 76508 h 117683"/>
                <a:gd name="connsiteX25" fmla="*/ 75673 w 105580"/>
                <a:gd name="connsiteY25" fmla="*/ 57172 h 117683"/>
                <a:gd name="connsiteX26" fmla="*/ 62597 w 105580"/>
                <a:gd name="connsiteY26" fmla="*/ 61763 h 117683"/>
                <a:gd name="connsiteX27" fmla="*/ 43679 w 105580"/>
                <a:gd name="connsiteY27" fmla="*/ 64545 h 117683"/>
                <a:gd name="connsiteX28" fmla="*/ 25456 w 105580"/>
                <a:gd name="connsiteY28" fmla="*/ 71222 h 117683"/>
                <a:gd name="connsiteX29" fmla="*/ 19614 w 105580"/>
                <a:gd name="connsiteY29" fmla="*/ 84993 h 1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580" h="117683">
                  <a:moveTo>
                    <a:pt x="52025" y="139"/>
                  </a:moveTo>
                  <a:cubicBezTo>
                    <a:pt x="79986" y="139"/>
                    <a:pt x="94035" y="10155"/>
                    <a:pt x="94035" y="30325"/>
                  </a:cubicBezTo>
                  <a:lnTo>
                    <a:pt x="94035" y="95148"/>
                  </a:lnTo>
                  <a:cubicBezTo>
                    <a:pt x="94035" y="99321"/>
                    <a:pt x="95983" y="101408"/>
                    <a:pt x="99878" y="101408"/>
                  </a:cubicBezTo>
                  <a:cubicBezTo>
                    <a:pt x="101825" y="101408"/>
                    <a:pt x="103633" y="100991"/>
                    <a:pt x="105581" y="100295"/>
                  </a:cubicBezTo>
                  <a:lnTo>
                    <a:pt x="105581" y="114623"/>
                  </a:lnTo>
                  <a:cubicBezTo>
                    <a:pt x="101964" y="116709"/>
                    <a:pt x="97513" y="117683"/>
                    <a:pt x="92366" y="117683"/>
                  </a:cubicBezTo>
                  <a:cubicBezTo>
                    <a:pt x="81933" y="117683"/>
                    <a:pt x="76647" y="111841"/>
                    <a:pt x="76647" y="100295"/>
                  </a:cubicBezTo>
                  <a:cubicBezTo>
                    <a:pt x="66771" y="111841"/>
                    <a:pt x="53556" y="117683"/>
                    <a:pt x="37141" y="117683"/>
                  </a:cubicBezTo>
                  <a:cubicBezTo>
                    <a:pt x="25595" y="117683"/>
                    <a:pt x="16415" y="114901"/>
                    <a:pt x="9877" y="109476"/>
                  </a:cubicBezTo>
                  <a:cubicBezTo>
                    <a:pt x="3339" y="104051"/>
                    <a:pt x="0" y="96261"/>
                    <a:pt x="0" y="86106"/>
                  </a:cubicBezTo>
                  <a:cubicBezTo>
                    <a:pt x="0" y="75952"/>
                    <a:pt x="3199" y="68162"/>
                    <a:pt x="9737" y="62180"/>
                  </a:cubicBezTo>
                  <a:cubicBezTo>
                    <a:pt x="16275" y="56199"/>
                    <a:pt x="31438" y="51747"/>
                    <a:pt x="55225" y="48687"/>
                  </a:cubicBezTo>
                  <a:cubicBezTo>
                    <a:pt x="63293" y="47713"/>
                    <a:pt x="68857" y="46183"/>
                    <a:pt x="71639" y="43957"/>
                  </a:cubicBezTo>
                  <a:cubicBezTo>
                    <a:pt x="74421" y="41871"/>
                    <a:pt x="75812" y="38810"/>
                    <a:pt x="75812" y="34776"/>
                  </a:cubicBezTo>
                  <a:cubicBezTo>
                    <a:pt x="75812" y="22396"/>
                    <a:pt x="67466" y="16276"/>
                    <a:pt x="50774" y="16276"/>
                  </a:cubicBezTo>
                  <a:cubicBezTo>
                    <a:pt x="41593" y="16276"/>
                    <a:pt x="34776" y="17945"/>
                    <a:pt x="30186" y="21422"/>
                  </a:cubicBezTo>
                  <a:cubicBezTo>
                    <a:pt x="25595" y="24761"/>
                    <a:pt x="23092" y="30186"/>
                    <a:pt x="22674" y="37559"/>
                  </a:cubicBezTo>
                  <a:lnTo>
                    <a:pt x="4173" y="37559"/>
                  </a:lnTo>
                  <a:cubicBezTo>
                    <a:pt x="5564" y="12520"/>
                    <a:pt x="21561" y="0"/>
                    <a:pt x="52025" y="0"/>
                  </a:cubicBezTo>
                  <a:close/>
                  <a:moveTo>
                    <a:pt x="19475" y="84993"/>
                  </a:moveTo>
                  <a:cubicBezTo>
                    <a:pt x="19475" y="90279"/>
                    <a:pt x="21422" y="94314"/>
                    <a:pt x="25178" y="97235"/>
                  </a:cubicBezTo>
                  <a:cubicBezTo>
                    <a:pt x="28934" y="100156"/>
                    <a:pt x="34359" y="101547"/>
                    <a:pt x="41314" y="101547"/>
                  </a:cubicBezTo>
                  <a:cubicBezTo>
                    <a:pt x="51330" y="101547"/>
                    <a:pt x="59537" y="99043"/>
                    <a:pt x="65936" y="94174"/>
                  </a:cubicBezTo>
                  <a:cubicBezTo>
                    <a:pt x="72335" y="89306"/>
                    <a:pt x="75673" y="83324"/>
                    <a:pt x="75673" y="76508"/>
                  </a:cubicBezTo>
                  <a:lnTo>
                    <a:pt x="75673" y="57172"/>
                  </a:lnTo>
                  <a:cubicBezTo>
                    <a:pt x="72335" y="59537"/>
                    <a:pt x="68022" y="61067"/>
                    <a:pt x="62597" y="61763"/>
                  </a:cubicBezTo>
                  <a:lnTo>
                    <a:pt x="43679" y="64545"/>
                  </a:lnTo>
                  <a:cubicBezTo>
                    <a:pt x="35472" y="65658"/>
                    <a:pt x="29351" y="67883"/>
                    <a:pt x="25456" y="71222"/>
                  </a:cubicBezTo>
                  <a:cubicBezTo>
                    <a:pt x="21561" y="74421"/>
                    <a:pt x="19614" y="79151"/>
                    <a:pt x="19614" y="84993"/>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25" name="Freeform: Shape 1124">
              <a:extLst>
                <a:ext uri="{FF2B5EF4-FFF2-40B4-BE49-F238E27FC236}">
                  <a16:creationId xmlns:a16="http://schemas.microsoft.com/office/drawing/2014/main" id="{930F5287-907F-84A8-8251-54C7076605BA}"/>
                </a:ext>
              </a:extLst>
            </p:cNvPr>
            <p:cNvSpPr/>
            <p:nvPr/>
          </p:nvSpPr>
          <p:spPr>
            <a:xfrm>
              <a:off x="3177025" y="3297045"/>
              <a:ext cx="93061" cy="115040"/>
            </a:xfrm>
            <a:custGeom>
              <a:avLst/>
              <a:gdLst>
                <a:gd name="connsiteX0" fmla="*/ 54390 w 93061"/>
                <a:gd name="connsiteY0" fmla="*/ 0 h 115040"/>
                <a:gd name="connsiteX1" fmla="*/ 93061 w 93061"/>
                <a:gd name="connsiteY1" fmla="*/ 40201 h 115040"/>
                <a:gd name="connsiteX2" fmla="*/ 93061 w 93061"/>
                <a:gd name="connsiteY2" fmla="*/ 115040 h 115040"/>
                <a:gd name="connsiteX3" fmla="*/ 74560 w 93061"/>
                <a:gd name="connsiteY3" fmla="*/ 115040 h 115040"/>
                <a:gd name="connsiteX4" fmla="*/ 74560 w 93061"/>
                <a:gd name="connsiteY4" fmla="*/ 38254 h 115040"/>
                <a:gd name="connsiteX5" fmla="*/ 68718 w 93061"/>
                <a:gd name="connsiteY5" fmla="*/ 22535 h 115040"/>
                <a:gd name="connsiteX6" fmla="*/ 51608 w 93061"/>
                <a:gd name="connsiteY6" fmla="*/ 16275 h 115040"/>
                <a:gd name="connsiteX7" fmla="*/ 27126 w 93061"/>
                <a:gd name="connsiteY7" fmla="*/ 25874 h 115040"/>
                <a:gd name="connsiteX8" fmla="*/ 18501 w 93061"/>
                <a:gd name="connsiteY8" fmla="*/ 50913 h 115040"/>
                <a:gd name="connsiteX9" fmla="*/ 18501 w 93061"/>
                <a:gd name="connsiteY9" fmla="*/ 115040 h 115040"/>
                <a:gd name="connsiteX10" fmla="*/ 0 w 93061"/>
                <a:gd name="connsiteY10" fmla="*/ 115040 h 115040"/>
                <a:gd name="connsiteX11" fmla="*/ 0 w 93061"/>
                <a:gd name="connsiteY11" fmla="*/ 2643 h 115040"/>
                <a:gd name="connsiteX12" fmla="*/ 17388 w 93061"/>
                <a:gd name="connsiteY12" fmla="*/ 2643 h 115040"/>
                <a:gd name="connsiteX13" fmla="*/ 17388 w 93061"/>
                <a:gd name="connsiteY13" fmla="*/ 20448 h 115040"/>
                <a:gd name="connsiteX14" fmla="*/ 17805 w 93061"/>
                <a:gd name="connsiteY14" fmla="*/ 20448 h 115040"/>
                <a:gd name="connsiteX15" fmla="*/ 54390 w 93061"/>
                <a:gd name="connsiteY15" fmla="*/ 0 h 11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61" h="115040">
                  <a:moveTo>
                    <a:pt x="54390" y="0"/>
                  </a:moveTo>
                  <a:cubicBezTo>
                    <a:pt x="80125" y="0"/>
                    <a:pt x="93061" y="13354"/>
                    <a:pt x="93061" y="40201"/>
                  </a:cubicBezTo>
                  <a:lnTo>
                    <a:pt x="93061" y="115040"/>
                  </a:lnTo>
                  <a:lnTo>
                    <a:pt x="74560" y="115040"/>
                  </a:lnTo>
                  <a:lnTo>
                    <a:pt x="74560" y="38254"/>
                  </a:lnTo>
                  <a:cubicBezTo>
                    <a:pt x="74560" y="31994"/>
                    <a:pt x="72613" y="26847"/>
                    <a:pt x="68718" y="22535"/>
                  </a:cubicBezTo>
                  <a:cubicBezTo>
                    <a:pt x="64823" y="18362"/>
                    <a:pt x="59120" y="16275"/>
                    <a:pt x="51608" y="16275"/>
                  </a:cubicBezTo>
                  <a:cubicBezTo>
                    <a:pt x="41036" y="16275"/>
                    <a:pt x="32829" y="19475"/>
                    <a:pt x="27126" y="25874"/>
                  </a:cubicBezTo>
                  <a:cubicBezTo>
                    <a:pt x="21422" y="32272"/>
                    <a:pt x="18501" y="40619"/>
                    <a:pt x="18501" y="50913"/>
                  </a:cubicBezTo>
                  <a:lnTo>
                    <a:pt x="18501" y="115040"/>
                  </a:lnTo>
                  <a:lnTo>
                    <a:pt x="0" y="115040"/>
                  </a:lnTo>
                  <a:lnTo>
                    <a:pt x="0" y="2643"/>
                  </a:lnTo>
                  <a:lnTo>
                    <a:pt x="17388" y="2643"/>
                  </a:lnTo>
                  <a:lnTo>
                    <a:pt x="17388" y="20448"/>
                  </a:lnTo>
                  <a:lnTo>
                    <a:pt x="17805" y="20448"/>
                  </a:lnTo>
                  <a:cubicBezTo>
                    <a:pt x="25874" y="6816"/>
                    <a:pt x="38115" y="0"/>
                    <a:pt x="54390" y="0"/>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26" name="Freeform: Shape 1125">
              <a:extLst>
                <a:ext uri="{FF2B5EF4-FFF2-40B4-BE49-F238E27FC236}">
                  <a16:creationId xmlns:a16="http://schemas.microsoft.com/office/drawing/2014/main" id="{1C431171-F883-FC05-E47D-F6200DC9DD3D}"/>
                </a:ext>
              </a:extLst>
            </p:cNvPr>
            <p:cNvSpPr/>
            <p:nvPr/>
          </p:nvSpPr>
          <p:spPr>
            <a:xfrm>
              <a:off x="3294013" y="3256844"/>
              <a:ext cx="106554" cy="157884"/>
            </a:xfrm>
            <a:custGeom>
              <a:avLst/>
              <a:gdLst>
                <a:gd name="connsiteX0" fmla="*/ 106555 w 106554"/>
                <a:gd name="connsiteY0" fmla="*/ 0 h 157884"/>
                <a:gd name="connsiteX1" fmla="*/ 106555 w 106554"/>
                <a:gd name="connsiteY1" fmla="*/ 155242 h 157884"/>
                <a:gd name="connsiteX2" fmla="*/ 88054 w 106554"/>
                <a:gd name="connsiteY2" fmla="*/ 155242 h 157884"/>
                <a:gd name="connsiteX3" fmla="*/ 88054 w 106554"/>
                <a:gd name="connsiteY3" fmla="*/ 140079 h 157884"/>
                <a:gd name="connsiteX4" fmla="*/ 87636 w 106554"/>
                <a:gd name="connsiteY4" fmla="*/ 140079 h 157884"/>
                <a:gd name="connsiteX5" fmla="*/ 73865 w 106554"/>
                <a:gd name="connsiteY5" fmla="*/ 153294 h 157884"/>
                <a:gd name="connsiteX6" fmla="*/ 51747 w 106554"/>
                <a:gd name="connsiteY6" fmla="*/ 157884 h 157884"/>
                <a:gd name="connsiteX7" fmla="*/ 14189 w 106554"/>
                <a:gd name="connsiteY7" fmla="*/ 141609 h 157884"/>
                <a:gd name="connsiteX8" fmla="*/ 0 w 106554"/>
                <a:gd name="connsiteY8" fmla="*/ 98765 h 157884"/>
                <a:gd name="connsiteX9" fmla="*/ 13772 w 106554"/>
                <a:gd name="connsiteY9" fmla="*/ 56198 h 157884"/>
                <a:gd name="connsiteX10" fmla="*/ 51052 w 106554"/>
                <a:gd name="connsiteY10" fmla="*/ 40201 h 157884"/>
                <a:gd name="connsiteX11" fmla="*/ 72196 w 106554"/>
                <a:gd name="connsiteY11" fmla="*/ 44792 h 157884"/>
                <a:gd name="connsiteX12" fmla="*/ 87497 w 106554"/>
                <a:gd name="connsiteY12" fmla="*/ 57868 h 157884"/>
                <a:gd name="connsiteX13" fmla="*/ 87915 w 106554"/>
                <a:gd name="connsiteY13" fmla="*/ 57868 h 157884"/>
                <a:gd name="connsiteX14" fmla="*/ 87915 w 106554"/>
                <a:gd name="connsiteY14" fmla="*/ 0 h 157884"/>
                <a:gd name="connsiteX15" fmla="*/ 106416 w 106554"/>
                <a:gd name="connsiteY15" fmla="*/ 0 h 157884"/>
                <a:gd name="connsiteX16" fmla="*/ 19614 w 106554"/>
                <a:gd name="connsiteY16" fmla="*/ 100017 h 157884"/>
                <a:gd name="connsiteX17" fmla="*/ 29212 w 106554"/>
                <a:gd name="connsiteY17" fmla="*/ 130063 h 157884"/>
                <a:gd name="connsiteX18" fmla="*/ 54390 w 106554"/>
                <a:gd name="connsiteY18" fmla="*/ 141609 h 157884"/>
                <a:gd name="connsiteX19" fmla="*/ 79568 w 106554"/>
                <a:gd name="connsiteY19" fmla="*/ 129924 h 157884"/>
                <a:gd name="connsiteX20" fmla="*/ 88749 w 106554"/>
                <a:gd name="connsiteY20" fmla="*/ 99182 h 157884"/>
                <a:gd name="connsiteX21" fmla="*/ 79568 w 106554"/>
                <a:gd name="connsiteY21" fmla="*/ 68301 h 157884"/>
                <a:gd name="connsiteX22" fmla="*/ 53138 w 106554"/>
                <a:gd name="connsiteY22" fmla="*/ 56616 h 157884"/>
                <a:gd name="connsiteX23" fmla="*/ 28378 w 106554"/>
                <a:gd name="connsiteY23" fmla="*/ 68301 h 157884"/>
                <a:gd name="connsiteX24" fmla="*/ 19614 w 106554"/>
                <a:gd name="connsiteY24" fmla="*/ 100156 h 15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554" h="157884">
                  <a:moveTo>
                    <a:pt x="106555" y="0"/>
                  </a:moveTo>
                  <a:lnTo>
                    <a:pt x="106555" y="155242"/>
                  </a:lnTo>
                  <a:lnTo>
                    <a:pt x="88054" y="155242"/>
                  </a:lnTo>
                  <a:lnTo>
                    <a:pt x="88054" y="140079"/>
                  </a:lnTo>
                  <a:lnTo>
                    <a:pt x="87636" y="140079"/>
                  </a:lnTo>
                  <a:cubicBezTo>
                    <a:pt x="84715" y="145921"/>
                    <a:pt x="80125" y="150234"/>
                    <a:pt x="73865" y="153294"/>
                  </a:cubicBezTo>
                  <a:cubicBezTo>
                    <a:pt x="67605" y="156354"/>
                    <a:pt x="60233" y="157884"/>
                    <a:pt x="51747" y="157884"/>
                  </a:cubicBezTo>
                  <a:cubicBezTo>
                    <a:pt x="36167" y="157884"/>
                    <a:pt x="23787" y="152459"/>
                    <a:pt x="14189" y="141609"/>
                  </a:cubicBezTo>
                  <a:cubicBezTo>
                    <a:pt x="4730" y="130759"/>
                    <a:pt x="0" y="116431"/>
                    <a:pt x="0" y="98765"/>
                  </a:cubicBezTo>
                  <a:cubicBezTo>
                    <a:pt x="0" y="81098"/>
                    <a:pt x="4591" y="66910"/>
                    <a:pt x="13772" y="56198"/>
                  </a:cubicBezTo>
                  <a:cubicBezTo>
                    <a:pt x="22953" y="45487"/>
                    <a:pt x="35472" y="40201"/>
                    <a:pt x="51052" y="40201"/>
                  </a:cubicBezTo>
                  <a:cubicBezTo>
                    <a:pt x="58424" y="40201"/>
                    <a:pt x="65519" y="41732"/>
                    <a:pt x="72196" y="44792"/>
                  </a:cubicBezTo>
                  <a:cubicBezTo>
                    <a:pt x="78873" y="47852"/>
                    <a:pt x="84020" y="52164"/>
                    <a:pt x="87497" y="57868"/>
                  </a:cubicBezTo>
                  <a:lnTo>
                    <a:pt x="87915" y="57868"/>
                  </a:lnTo>
                  <a:lnTo>
                    <a:pt x="87915" y="0"/>
                  </a:lnTo>
                  <a:lnTo>
                    <a:pt x="106416" y="0"/>
                  </a:lnTo>
                  <a:close/>
                  <a:moveTo>
                    <a:pt x="19614" y="100017"/>
                  </a:moveTo>
                  <a:cubicBezTo>
                    <a:pt x="19614" y="112397"/>
                    <a:pt x="22813" y="122273"/>
                    <a:pt x="29212" y="130063"/>
                  </a:cubicBezTo>
                  <a:cubicBezTo>
                    <a:pt x="35611" y="137714"/>
                    <a:pt x="43957" y="141609"/>
                    <a:pt x="54390" y="141609"/>
                  </a:cubicBezTo>
                  <a:cubicBezTo>
                    <a:pt x="64823" y="141609"/>
                    <a:pt x="73309" y="137714"/>
                    <a:pt x="79568" y="129924"/>
                  </a:cubicBezTo>
                  <a:cubicBezTo>
                    <a:pt x="85689" y="122134"/>
                    <a:pt x="88749" y="111980"/>
                    <a:pt x="88749" y="99182"/>
                  </a:cubicBezTo>
                  <a:cubicBezTo>
                    <a:pt x="88749" y="86384"/>
                    <a:pt x="85689" y="76091"/>
                    <a:pt x="79568" y="68301"/>
                  </a:cubicBezTo>
                  <a:cubicBezTo>
                    <a:pt x="73448" y="60511"/>
                    <a:pt x="64545" y="56616"/>
                    <a:pt x="53138" y="56616"/>
                  </a:cubicBezTo>
                  <a:cubicBezTo>
                    <a:pt x="42427" y="56616"/>
                    <a:pt x="34081" y="60511"/>
                    <a:pt x="28378" y="68301"/>
                  </a:cubicBezTo>
                  <a:cubicBezTo>
                    <a:pt x="22535" y="76091"/>
                    <a:pt x="19614" y="86663"/>
                    <a:pt x="19614" y="100156"/>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27" name="Freeform: Shape 1126">
              <a:extLst>
                <a:ext uri="{FF2B5EF4-FFF2-40B4-BE49-F238E27FC236}">
                  <a16:creationId xmlns:a16="http://schemas.microsoft.com/office/drawing/2014/main" id="{E21615F4-2A50-B48E-A497-62755C8EAB90}"/>
                </a:ext>
              </a:extLst>
            </p:cNvPr>
            <p:cNvSpPr/>
            <p:nvPr/>
          </p:nvSpPr>
          <p:spPr>
            <a:xfrm>
              <a:off x="3497107" y="3256844"/>
              <a:ext cx="125612" cy="155380"/>
            </a:xfrm>
            <a:custGeom>
              <a:avLst/>
              <a:gdLst>
                <a:gd name="connsiteX0" fmla="*/ 73726 w 125612"/>
                <a:gd name="connsiteY0" fmla="*/ 0 h 155380"/>
                <a:gd name="connsiteX1" fmla="*/ 107389 w 125612"/>
                <a:gd name="connsiteY1" fmla="*/ 11128 h 155380"/>
                <a:gd name="connsiteX2" fmla="*/ 120048 w 125612"/>
                <a:gd name="connsiteY2" fmla="*/ 40758 h 155380"/>
                <a:gd name="connsiteX3" fmla="*/ 93061 w 125612"/>
                <a:gd name="connsiteY3" fmla="*/ 80125 h 155380"/>
                <a:gd name="connsiteX4" fmla="*/ 93061 w 125612"/>
                <a:gd name="connsiteY4" fmla="*/ 80542 h 155380"/>
                <a:gd name="connsiteX5" fmla="*/ 110588 w 125612"/>
                <a:gd name="connsiteY5" fmla="*/ 91670 h 155380"/>
                <a:gd name="connsiteX6" fmla="*/ 116848 w 125612"/>
                <a:gd name="connsiteY6" fmla="*/ 121300 h 155380"/>
                <a:gd name="connsiteX7" fmla="*/ 119352 w 125612"/>
                <a:gd name="connsiteY7" fmla="*/ 142583 h 155380"/>
                <a:gd name="connsiteX8" fmla="*/ 125612 w 125612"/>
                <a:gd name="connsiteY8" fmla="*/ 155381 h 155380"/>
                <a:gd name="connsiteX9" fmla="*/ 102521 w 125612"/>
                <a:gd name="connsiteY9" fmla="*/ 155381 h 155380"/>
                <a:gd name="connsiteX10" fmla="*/ 100017 w 125612"/>
                <a:gd name="connsiteY10" fmla="*/ 150234 h 155380"/>
                <a:gd name="connsiteX11" fmla="*/ 98765 w 125612"/>
                <a:gd name="connsiteY11" fmla="*/ 143418 h 155380"/>
                <a:gd name="connsiteX12" fmla="*/ 97930 w 125612"/>
                <a:gd name="connsiteY12" fmla="*/ 126447 h 155380"/>
                <a:gd name="connsiteX13" fmla="*/ 92088 w 125612"/>
                <a:gd name="connsiteY13" fmla="*/ 100295 h 155380"/>
                <a:gd name="connsiteX14" fmla="*/ 71639 w 125612"/>
                <a:gd name="connsiteY14" fmla="*/ 89027 h 155380"/>
                <a:gd name="connsiteX15" fmla="*/ 20588 w 125612"/>
                <a:gd name="connsiteY15" fmla="*/ 89027 h 155380"/>
                <a:gd name="connsiteX16" fmla="*/ 20588 w 125612"/>
                <a:gd name="connsiteY16" fmla="*/ 155381 h 155380"/>
                <a:gd name="connsiteX17" fmla="*/ 0 w 125612"/>
                <a:gd name="connsiteY17" fmla="*/ 155381 h 155380"/>
                <a:gd name="connsiteX18" fmla="*/ 0 w 125612"/>
                <a:gd name="connsiteY18" fmla="*/ 139 h 155380"/>
                <a:gd name="connsiteX19" fmla="*/ 73865 w 125612"/>
                <a:gd name="connsiteY19" fmla="*/ 139 h 155380"/>
                <a:gd name="connsiteX20" fmla="*/ 64545 w 125612"/>
                <a:gd name="connsiteY20" fmla="*/ 71500 h 155380"/>
                <a:gd name="connsiteX21" fmla="*/ 99321 w 125612"/>
                <a:gd name="connsiteY21" fmla="*/ 43818 h 155380"/>
                <a:gd name="connsiteX22" fmla="*/ 92366 w 125612"/>
                <a:gd name="connsiteY22" fmla="*/ 24204 h 155380"/>
                <a:gd name="connsiteX23" fmla="*/ 72613 w 125612"/>
                <a:gd name="connsiteY23" fmla="*/ 17249 h 155380"/>
                <a:gd name="connsiteX24" fmla="*/ 20448 w 125612"/>
                <a:gd name="connsiteY24" fmla="*/ 17249 h 155380"/>
                <a:gd name="connsiteX25" fmla="*/ 20448 w 125612"/>
                <a:gd name="connsiteY25" fmla="*/ 71361 h 155380"/>
                <a:gd name="connsiteX26" fmla="*/ 64545 w 125612"/>
                <a:gd name="connsiteY26" fmla="*/ 71361 h 15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612" h="155380">
                  <a:moveTo>
                    <a:pt x="73726" y="0"/>
                  </a:moveTo>
                  <a:cubicBezTo>
                    <a:pt x="87775" y="0"/>
                    <a:pt x="99043" y="3756"/>
                    <a:pt x="107389" y="11128"/>
                  </a:cubicBezTo>
                  <a:cubicBezTo>
                    <a:pt x="115736" y="18501"/>
                    <a:pt x="120048" y="28377"/>
                    <a:pt x="120048" y="40758"/>
                  </a:cubicBezTo>
                  <a:cubicBezTo>
                    <a:pt x="120048" y="61902"/>
                    <a:pt x="111006" y="74978"/>
                    <a:pt x="93061" y="80125"/>
                  </a:cubicBezTo>
                  <a:lnTo>
                    <a:pt x="93061" y="80542"/>
                  </a:lnTo>
                  <a:cubicBezTo>
                    <a:pt x="101129" y="81933"/>
                    <a:pt x="106972" y="85689"/>
                    <a:pt x="110588" y="91670"/>
                  </a:cubicBezTo>
                  <a:cubicBezTo>
                    <a:pt x="114205" y="97652"/>
                    <a:pt x="116153" y="107528"/>
                    <a:pt x="116848" y="121300"/>
                  </a:cubicBezTo>
                  <a:cubicBezTo>
                    <a:pt x="117126" y="130481"/>
                    <a:pt x="117961" y="137575"/>
                    <a:pt x="119352" y="142583"/>
                  </a:cubicBezTo>
                  <a:cubicBezTo>
                    <a:pt x="120743" y="147591"/>
                    <a:pt x="122830" y="151903"/>
                    <a:pt x="125612" y="155381"/>
                  </a:cubicBezTo>
                  <a:lnTo>
                    <a:pt x="102521" y="155381"/>
                  </a:lnTo>
                  <a:cubicBezTo>
                    <a:pt x="101269" y="153572"/>
                    <a:pt x="100434" y="151903"/>
                    <a:pt x="100017" y="150234"/>
                  </a:cubicBezTo>
                  <a:cubicBezTo>
                    <a:pt x="99599" y="148564"/>
                    <a:pt x="99321" y="146339"/>
                    <a:pt x="98765" y="143418"/>
                  </a:cubicBezTo>
                  <a:lnTo>
                    <a:pt x="97930" y="126447"/>
                  </a:lnTo>
                  <a:cubicBezTo>
                    <a:pt x="97652" y="116431"/>
                    <a:pt x="95705" y="107807"/>
                    <a:pt x="92088" y="100295"/>
                  </a:cubicBezTo>
                  <a:cubicBezTo>
                    <a:pt x="88471" y="92922"/>
                    <a:pt x="81655" y="89167"/>
                    <a:pt x="71639" y="89027"/>
                  </a:cubicBezTo>
                  <a:lnTo>
                    <a:pt x="20588" y="89027"/>
                  </a:lnTo>
                  <a:lnTo>
                    <a:pt x="20588" y="155381"/>
                  </a:lnTo>
                  <a:lnTo>
                    <a:pt x="0" y="155381"/>
                  </a:lnTo>
                  <a:lnTo>
                    <a:pt x="0" y="139"/>
                  </a:lnTo>
                  <a:lnTo>
                    <a:pt x="73865" y="139"/>
                  </a:lnTo>
                  <a:close/>
                  <a:moveTo>
                    <a:pt x="64545" y="71500"/>
                  </a:moveTo>
                  <a:cubicBezTo>
                    <a:pt x="87775" y="71500"/>
                    <a:pt x="99321" y="62319"/>
                    <a:pt x="99321" y="43818"/>
                  </a:cubicBezTo>
                  <a:cubicBezTo>
                    <a:pt x="99321" y="35472"/>
                    <a:pt x="96956" y="28934"/>
                    <a:pt x="92366" y="24204"/>
                  </a:cubicBezTo>
                  <a:cubicBezTo>
                    <a:pt x="87775" y="19614"/>
                    <a:pt x="81098" y="17249"/>
                    <a:pt x="72613" y="17249"/>
                  </a:cubicBezTo>
                  <a:lnTo>
                    <a:pt x="20448" y="17249"/>
                  </a:lnTo>
                  <a:lnTo>
                    <a:pt x="20448" y="71361"/>
                  </a:lnTo>
                  <a:lnTo>
                    <a:pt x="64545" y="71361"/>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28" name="Freeform: Shape 1127">
              <a:extLst>
                <a:ext uri="{FF2B5EF4-FFF2-40B4-BE49-F238E27FC236}">
                  <a16:creationId xmlns:a16="http://schemas.microsoft.com/office/drawing/2014/main" id="{3AFAD657-3C58-6F82-C164-AE74FDA67769}"/>
                </a:ext>
              </a:extLst>
            </p:cNvPr>
            <p:cNvSpPr/>
            <p:nvPr/>
          </p:nvSpPr>
          <p:spPr>
            <a:xfrm>
              <a:off x="3638855" y="3297045"/>
              <a:ext cx="103772" cy="117822"/>
            </a:xfrm>
            <a:custGeom>
              <a:avLst/>
              <a:gdLst>
                <a:gd name="connsiteX0" fmla="*/ 52860 w 103772"/>
                <a:gd name="connsiteY0" fmla="*/ 0 h 117822"/>
                <a:gd name="connsiteX1" fmla="*/ 90279 w 103772"/>
                <a:gd name="connsiteY1" fmla="*/ 17110 h 117822"/>
                <a:gd name="connsiteX2" fmla="*/ 103772 w 103772"/>
                <a:gd name="connsiteY2" fmla="*/ 62180 h 117822"/>
                <a:gd name="connsiteX3" fmla="*/ 103772 w 103772"/>
                <a:gd name="connsiteY3" fmla="*/ 64406 h 117822"/>
                <a:gd name="connsiteX4" fmla="*/ 19614 w 103772"/>
                <a:gd name="connsiteY4" fmla="*/ 64406 h 117822"/>
                <a:gd name="connsiteX5" fmla="*/ 19614 w 103772"/>
                <a:gd name="connsiteY5" fmla="*/ 65658 h 117822"/>
                <a:gd name="connsiteX6" fmla="*/ 28934 w 103772"/>
                <a:gd name="connsiteY6" fmla="*/ 91670 h 117822"/>
                <a:gd name="connsiteX7" fmla="*/ 54529 w 103772"/>
                <a:gd name="connsiteY7" fmla="*/ 101408 h 117822"/>
                <a:gd name="connsiteX8" fmla="*/ 83602 w 103772"/>
                <a:gd name="connsiteY8" fmla="*/ 79429 h 117822"/>
                <a:gd name="connsiteX9" fmla="*/ 101825 w 103772"/>
                <a:gd name="connsiteY9" fmla="*/ 79429 h 117822"/>
                <a:gd name="connsiteX10" fmla="*/ 85550 w 103772"/>
                <a:gd name="connsiteY10" fmla="*/ 108085 h 117822"/>
                <a:gd name="connsiteX11" fmla="*/ 53834 w 103772"/>
                <a:gd name="connsiteY11" fmla="*/ 117822 h 117822"/>
                <a:gd name="connsiteX12" fmla="*/ 13632 w 103772"/>
                <a:gd name="connsiteY12" fmla="*/ 100434 h 117822"/>
                <a:gd name="connsiteX13" fmla="*/ 0 w 103772"/>
                <a:gd name="connsiteY13" fmla="*/ 58285 h 117822"/>
                <a:gd name="connsiteX14" fmla="*/ 15023 w 103772"/>
                <a:gd name="connsiteY14" fmla="*/ 16693 h 117822"/>
                <a:gd name="connsiteX15" fmla="*/ 52860 w 103772"/>
                <a:gd name="connsiteY15" fmla="*/ 139 h 117822"/>
                <a:gd name="connsiteX16" fmla="*/ 84159 w 103772"/>
                <a:gd name="connsiteY16" fmla="*/ 47991 h 117822"/>
                <a:gd name="connsiteX17" fmla="*/ 74282 w 103772"/>
                <a:gd name="connsiteY17" fmla="*/ 25317 h 117822"/>
                <a:gd name="connsiteX18" fmla="*/ 51608 w 103772"/>
                <a:gd name="connsiteY18" fmla="*/ 16275 h 117822"/>
                <a:gd name="connsiteX19" fmla="*/ 29908 w 103772"/>
                <a:gd name="connsiteY19" fmla="*/ 24900 h 117822"/>
                <a:gd name="connsiteX20" fmla="*/ 19753 w 103772"/>
                <a:gd name="connsiteY20" fmla="*/ 47991 h 117822"/>
                <a:gd name="connsiteX21" fmla="*/ 84298 w 103772"/>
                <a:gd name="connsiteY21" fmla="*/ 47991 h 11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772" h="117822">
                  <a:moveTo>
                    <a:pt x="52860" y="0"/>
                  </a:moveTo>
                  <a:cubicBezTo>
                    <a:pt x="68857" y="0"/>
                    <a:pt x="81237" y="5703"/>
                    <a:pt x="90279" y="17110"/>
                  </a:cubicBezTo>
                  <a:cubicBezTo>
                    <a:pt x="99321" y="28517"/>
                    <a:pt x="103772" y="43540"/>
                    <a:pt x="103772" y="62180"/>
                  </a:cubicBezTo>
                  <a:lnTo>
                    <a:pt x="103772" y="64406"/>
                  </a:lnTo>
                  <a:lnTo>
                    <a:pt x="19614" y="64406"/>
                  </a:lnTo>
                  <a:lnTo>
                    <a:pt x="19614" y="65658"/>
                  </a:lnTo>
                  <a:cubicBezTo>
                    <a:pt x="19614" y="76508"/>
                    <a:pt x="22674" y="85132"/>
                    <a:pt x="28934" y="91670"/>
                  </a:cubicBezTo>
                  <a:cubicBezTo>
                    <a:pt x="35194" y="98069"/>
                    <a:pt x="43679" y="101408"/>
                    <a:pt x="54529" y="101408"/>
                  </a:cubicBezTo>
                  <a:cubicBezTo>
                    <a:pt x="70665" y="101408"/>
                    <a:pt x="80264" y="94035"/>
                    <a:pt x="83602" y="79429"/>
                  </a:cubicBezTo>
                  <a:lnTo>
                    <a:pt x="101825" y="79429"/>
                  </a:lnTo>
                  <a:cubicBezTo>
                    <a:pt x="99321" y="92088"/>
                    <a:pt x="93896" y="101547"/>
                    <a:pt x="85550" y="108085"/>
                  </a:cubicBezTo>
                  <a:cubicBezTo>
                    <a:pt x="77203" y="114484"/>
                    <a:pt x="66492" y="117822"/>
                    <a:pt x="53834" y="117822"/>
                  </a:cubicBezTo>
                  <a:cubicBezTo>
                    <a:pt x="36167" y="117822"/>
                    <a:pt x="22674" y="111980"/>
                    <a:pt x="13632" y="100434"/>
                  </a:cubicBezTo>
                  <a:cubicBezTo>
                    <a:pt x="4451" y="88888"/>
                    <a:pt x="0" y="74839"/>
                    <a:pt x="0" y="58285"/>
                  </a:cubicBezTo>
                  <a:cubicBezTo>
                    <a:pt x="0" y="41732"/>
                    <a:pt x="5008" y="27821"/>
                    <a:pt x="15023" y="16693"/>
                  </a:cubicBezTo>
                  <a:cubicBezTo>
                    <a:pt x="25039" y="5703"/>
                    <a:pt x="37697" y="139"/>
                    <a:pt x="52860" y="139"/>
                  </a:cubicBezTo>
                  <a:close/>
                  <a:moveTo>
                    <a:pt x="84159" y="47991"/>
                  </a:moveTo>
                  <a:cubicBezTo>
                    <a:pt x="83602" y="38810"/>
                    <a:pt x="80264" y="31299"/>
                    <a:pt x="74282" y="25317"/>
                  </a:cubicBezTo>
                  <a:cubicBezTo>
                    <a:pt x="68301" y="19336"/>
                    <a:pt x="60650" y="16275"/>
                    <a:pt x="51608" y="16275"/>
                  </a:cubicBezTo>
                  <a:cubicBezTo>
                    <a:pt x="43123" y="16275"/>
                    <a:pt x="35750" y="19196"/>
                    <a:pt x="29908" y="24900"/>
                  </a:cubicBezTo>
                  <a:cubicBezTo>
                    <a:pt x="23926" y="30603"/>
                    <a:pt x="20587" y="38393"/>
                    <a:pt x="19753" y="47991"/>
                  </a:cubicBezTo>
                  <a:lnTo>
                    <a:pt x="84298" y="47991"/>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29" name="Freeform: Shape 1128">
              <a:extLst>
                <a:ext uri="{FF2B5EF4-FFF2-40B4-BE49-F238E27FC236}">
                  <a16:creationId xmlns:a16="http://schemas.microsoft.com/office/drawing/2014/main" id="{87243670-80F0-A806-AD70-B1FA807783FD}"/>
                </a:ext>
              </a:extLst>
            </p:cNvPr>
            <p:cNvSpPr/>
            <p:nvPr/>
          </p:nvSpPr>
          <p:spPr>
            <a:xfrm>
              <a:off x="3764467" y="3297045"/>
              <a:ext cx="106554" cy="158162"/>
            </a:xfrm>
            <a:custGeom>
              <a:avLst/>
              <a:gdLst>
                <a:gd name="connsiteX0" fmla="*/ 54808 w 106554"/>
                <a:gd name="connsiteY0" fmla="*/ 0 h 158162"/>
                <a:gd name="connsiteX1" fmla="*/ 92644 w 106554"/>
                <a:gd name="connsiteY1" fmla="*/ 16136 h 158162"/>
                <a:gd name="connsiteX2" fmla="*/ 106555 w 106554"/>
                <a:gd name="connsiteY2" fmla="*/ 59120 h 158162"/>
                <a:gd name="connsiteX3" fmla="*/ 92505 w 106554"/>
                <a:gd name="connsiteY3" fmla="*/ 101547 h 158162"/>
                <a:gd name="connsiteX4" fmla="*/ 55225 w 106554"/>
                <a:gd name="connsiteY4" fmla="*/ 117683 h 158162"/>
                <a:gd name="connsiteX5" fmla="*/ 34776 w 106554"/>
                <a:gd name="connsiteY5" fmla="*/ 113510 h 158162"/>
                <a:gd name="connsiteX6" fmla="*/ 18918 w 106554"/>
                <a:gd name="connsiteY6" fmla="*/ 100156 h 158162"/>
                <a:gd name="connsiteX7" fmla="*/ 18501 w 106554"/>
                <a:gd name="connsiteY7" fmla="*/ 100156 h 158162"/>
                <a:gd name="connsiteX8" fmla="*/ 18501 w 106554"/>
                <a:gd name="connsiteY8" fmla="*/ 158163 h 158162"/>
                <a:gd name="connsiteX9" fmla="*/ 0 w 106554"/>
                <a:gd name="connsiteY9" fmla="*/ 158163 h 158162"/>
                <a:gd name="connsiteX10" fmla="*/ 0 w 106554"/>
                <a:gd name="connsiteY10" fmla="*/ 2643 h 158162"/>
                <a:gd name="connsiteX11" fmla="*/ 18501 w 106554"/>
                <a:gd name="connsiteY11" fmla="*/ 2643 h 158162"/>
                <a:gd name="connsiteX12" fmla="*/ 18501 w 106554"/>
                <a:gd name="connsiteY12" fmla="*/ 17805 h 158162"/>
                <a:gd name="connsiteX13" fmla="*/ 18918 w 106554"/>
                <a:gd name="connsiteY13" fmla="*/ 17805 h 158162"/>
                <a:gd name="connsiteX14" fmla="*/ 54808 w 106554"/>
                <a:gd name="connsiteY14" fmla="*/ 0 h 158162"/>
                <a:gd name="connsiteX15" fmla="*/ 17805 w 106554"/>
                <a:gd name="connsiteY15" fmla="*/ 58702 h 158162"/>
                <a:gd name="connsiteX16" fmla="*/ 26986 w 106554"/>
                <a:gd name="connsiteY16" fmla="*/ 89862 h 158162"/>
                <a:gd name="connsiteX17" fmla="*/ 53138 w 106554"/>
                <a:gd name="connsiteY17" fmla="*/ 101408 h 158162"/>
                <a:gd name="connsiteX18" fmla="*/ 78038 w 106554"/>
                <a:gd name="connsiteY18" fmla="*/ 90001 h 158162"/>
                <a:gd name="connsiteX19" fmla="*/ 86802 w 106554"/>
                <a:gd name="connsiteY19" fmla="*/ 57868 h 158162"/>
                <a:gd name="connsiteX20" fmla="*/ 77343 w 106554"/>
                <a:gd name="connsiteY20" fmla="*/ 27821 h 158162"/>
                <a:gd name="connsiteX21" fmla="*/ 51747 w 106554"/>
                <a:gd name="connsiteY21" fmla="*/ 16275 h 158162"/>
                <a:gd name="connsiteX22" fmla="*/ 26847 w 106554"/>
                <a:gd name="connsiteY22" fmla="*/ 27543 h 158162"/>
                <a:gd name="connsiteX23" fmla="*/ 17666 w 106554"/>
                <a:gd name="connsiteY23" fmla="*/ 58702 h 15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554" h="158162">
                  <a:moveTo>
                    <a:pt x="54808" y="0"/>
                  </a:moveTo>
                  <a:cubicBezTo>
                    <a:pt x="70805" y="0"/>
                    <a:pt x="83324" y="5425"/>
                    <a:pt x="92644" y="16136"/>
                  </a:cubicBezTo>
                  <a:cubicBezTo>
                    <a:pt x="101964" y="26986"/>
                    <a:pt x="106555" y="41314"/>
                    <a:pt x="106555" y="59120"/>
                  </a:cubicBezTo>
                  <a:cubicBezTo>
                    <a:pt x="106555" y="76925"/>
                    <a:pt x="101825" y="90836"/>
                    <a:pt x="92505" y="101547"/>
                  </a:cubicBezTo>
                  <a:cubicBezTo>
                    <a:pt x="83185" y="112258"/>
                    <a:pt x="70665" y="117683"/>
                    <a:pt x="55225" y="117683"/>
                  </a:cubicBezTo>
                  <a:cubicBezTo>
                    <a:pt x="48270" y="117683"/>
                    <a:pt x="41453" y="116292"/>
                    <a:pt x="34776" y="113510"/>
                  </a:cubicBezTo>
                  <a:cubicBezTo>
                    <a:pt x="28099" y="110728"/>
                    <a:pt x="22813" y="106276"/>
                    <a:pt x="18918" y="100156"/>
                  </a:cubicBezTo>
                  <a:lnTo>
                    <a:pt x="18501" y="100156"/>
                  </a:lnTo>
                  <a:lnTo>
                    <a:pt x="18501" y="158163"/>
                  </a:lnTo>
                  <a:lnTo>
                    <a:pt x="0" y="158163"/>
                  </a:lnTo>
                  <a:lnTo>
                    <a:pt x="0" y="2643"/>
                  </a:lnTo>
                  <a:lnTo>
                    <a:pt x="18501" y="2643"/>
                  </a:lnTo>
                  <a:lnTo>
                    <a:pt x="18501" y="17805"/>
                  </a:lnTo>
                  <a:lnTo>
                    <a:pt x="18918" y="17805"/>
                  </a:lnTo>
                  <a:cubicBezTo>
                    <a:pt x="24900" y="5981"/>
                    <a:pt x="36863" y="0"/>
                    <a:pt x="54808" y="0"/>
                  </a:cubicBezTo>
                  <a:close/>
                  <a:moveTo>
                    <a:pt x="17805" y="58702"/>
                  </a:moveTo>
                  <a:cubicBezTo>
                    <a:pt x="17805" y="71778"/>
                    <a:pt x="20866" y="82072"/>
                    <a:pt x="26986" y="89862"/>
                  </a:cubicBezTo>
                  <a:cubicBezTo>
                    <a:pt x="33107" y="97513"/>
                    <a:pt x="41871" y="101408"/>
                    <a:pt x="53138" y="101408"/>
                  </a:cubicBezTo>
                  <a:cubicBezTo>
                    <a:pt x="64406" y="101408"/>
                    <a:pt x="72196" y="97652"/>
                    <a:pt x="78038" y="90001"/>
                  </a:cubicBezTo>
                  <a:cubicBezTo>
                    <a:pt x="83880" y="82350"/>
                    <a:pt x="86802" y="71639"/>
                    <a:pt x="86802" y="57868"/>
                  </a:cubicBezTo>
                  <a:cubicBezTo>
                    <a:pt x="86802" y="45487"/>
                    <a:pt x="83602" y="35611"/>
                    <a:pt x="77343" y="27821"/>
                  </a:cubicBezTo>
                  <a:cubicBezTo>
                    <a:pt x="71083" y="20170"/>
                    <a:pt x="62458" y="16275"/>
                    <a:pt x="51747" y="16275"/>
                  </a:cubicBezTo>
                  <a:cubicBezTo>
                    <a:pt x="41036" y="16275"/>
                    <a:pt x="32968" y="20031"/>
                    <a:pt x="26847" y="27543"/>
                  </a:cubicBezTo>
                  <a:cubicBezTo>
                    <a:pt x="20727" y="35055"/>
                    <a:pt x="17666" y="45487"/>
                    <a:pt x="17666" y="58702"/>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30" name="Freeform: Shape 1129">
              <a:extLst>
                <a:ext uri="{FF2B5EF4-FFF2-40B4-BE49-F238E27FC236}">
                  <a16:creationId xmlns:a16="http://schemas.microsoft.com/office/drawing/2014/main" id="{D1357220-5700-BDB2-5669-7A09A1B5F5F0}"/>
                </a:ext>
              </a:extLst>
            </p:cNvPr>
            <p:cNvSpPr/>
            <p:nvPr/>
          </p:nvSpPr>
          <p:spPr>
            <a:xfrm>
              <a:off x="3894948" y="3299688"/>
              <a:ext cx="93061" cy="115039"/>
            </a:xfrm>
            <a:custGeom>
              <a:avLst/>
              <a:gdLst>
                <a:gd name="connsiteX0" fmla="*/ 18501 w 93061"/>
                <a:gd name="connsiteY0" fmla="*/ 0 h 115039"/>
                <a:gd name="connsiteX1" fmla="*/ 18501 w 93061"/>
                <a:gd name="connsiteY1" fmla="*/ 76508 h 115039"/>
                <a:gd name="connsiteX2" fmla="*/ 24621 w 93061"/>
                <a:gd name="connsiteY2" fmla="*/ 92505 h 115039"/>
                <a:gd name="connsiteX3" fmla="*/ 41314 w 93061"/>
                <a:gd name="connsiteY3" fmla="*/ 98765 h 115039"/>
                <a:gd name="connsiteX4" fmla="*/ 66075 w 93061"/>
                <a:gd name="connsiteY4" fmla="*/ 89166 h 115039"/>
                <a:gd name="connsiteX5" fmla="*/ 74560 w 93061"/>
                <a:gd name="connsiteY5" fmla="*/ 64128 h 115039"/>
                <a:gd name="connsiteX6" fmla="*/ 74560 w 93061"/>
                <a:gd name="connsiteY6" fmla="*/ 0 h 115039"/>
                <a:gd name="connsiteX7" fmla="*/ 93061 w 93061"/>
                <a:gd name="connsiteY7" fmla="*/ 0 h 115039"/>
                <a:gd name="connsiteX8" fmla="*/ 93061 w 93061"/>
                <a:gd name="connsiteY8" fmla="*/ 112397 h 115039"/>
                <a:gd name="connsiteX9" fmla="*/ 75673 w 93061"/>
                <a:gd name="connsiteY9" fmla="*/ 112397 h 115039"/>
                <a:gd name="connsiteX10" fmla="*/ 75673 w 93061"/>
                <a:gd name="connsiteY10" fmla="*/ 94591 h 115039"/>
                <a:gd name="connsiteX11" fmla="*/ 75256 w 93061"/>
                <a:gd name="connsiteY11" fmla="*/ 94591 h 115039"/>
                <a:gd name="connsiteX12" fmla="*/ 38671 w 93061"/>
                <a:gd name="connsiteY12" fmla="*/ 115040 h 115039"/>
                <a:gd name="connsiteX13" fmla="*/ 0 w 93061"/>
                <a:gd name="connsiteY13" fmla="*/ 74978 h 115039"/>
                <a:gd name="connsiteX14" fmla="*/ 0 w 93061"/>
                <a:gd name="connsiteY14" fmla="*/ 0 h 115039"/>
                <a:gd name="connsiteX15" fmla="*/ 18501 w 93061"/>
                <a:gd name="connsiteY15" fmla="*/ 0 h 11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61" h="115039">
                  <a:moveTo>
                    <a:pt x="18501" y="0"/>
                  </a:moveTo>
                  <a:lnTo>
                    <a:pt x="18501" y="76508"/>
                  </a:lnTo>
                  <a:cubicBezTo>
                    <a:pt x="18501" y="83046"/>
                    <a:pt x="20587" y="88332"/>
                    <a:pt x="24621" y="92505"/>
                  </a:cubicBezTo>
                  <a:cubicBezTo>
                    <a:pt x="28656" y="96678"/>
                    <a:pt x="34220" y="98765"/>
                    <a:pt x="41314" y="98765"/>
                  </a:cubicBezTo>
                  <a:cubicBezTo>
                    <a:pt x="52164" y="98765"/>
                    <a:pt x="60510" y="95565"/>
                    <a:pt x="66075" y="89166"/>
                  </a:cubicBezTo>
                  <a:cubicBezTo>
                    <a:pt x="71778" y="82768"/>
                    <a:pt x="74560" y="74421"/>
                    <a:pt x="74560" y="64128"/>
                  </a:cubicBezTo>
                  <a:lnTo>
                    <a:pt x="74560" y="0"/>
                  </a:lnTo>
                  <a:lnTo>
                    <a:pt x="93061" y="0"/>
                  </a:lnTo>
                  <a:lnTo>
                    <a:pt x="93061" y="112397"/>
                  </a:lnTo>
                  <a:lnTo>
                    <a:pt x="75673" y="112397"/>
                  </a:lnTo>
                  <a:lnTo>
                    <a:pt x="75673" y="94591"/>
                  </a:lnTo>
                  <a:lnTo>
                    <a:pt x="75256" y="94591"/>
                  </a:lnTo>
                  <a:cubicBezTo>
                    <a:pt x="67605" y="108224"/>
                    <a:pt x="55364" y="115040"/>
                    <a:pt x="38671" y="115040"/>
                  </a:cubicBezTo>
                  <a:cubicBezTo>
                    <a:pt x="12797" y="115040"/>
                    <a:pt x="0" y="101686"/>
                    <a:pt x="0" y="74978"/>
                  </a:cubicBezTo>
                  <a:lnTo>
                    <a:pt x="0" y="0"/>
                  </a:lnTo>
                  <a:lnTo>
                    <a:pt x="18501" y="0"/>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31" name="Freeform: Shape 1130">
              <a:extLst>
                <a:ext uri="{FF2B5EF4-FFF2-40B4-BE49-F238E27FC236}">
                  <a16:creationId xmlns:a16="http://schemas.microsoft.com/office/drawing/2014/main" id="{92FBBA1E-DDD3-271E-9A58-38342045949B}"/>
                </a:ext>
              </a:extLst>
            </p:cNvPr>
            <p:cNvSpPr/>
            <p:nvPr/>
          </p:nvSpPr>
          <p:spPr>
            <a:xfrm>
              <a:off x="4017500" y="3297045"/>
              <a:ext cx="59119" cy="115040"/>
            </a:xfrm>
            <a:custGeom>
              <a:avLst/>
              <a:gdLst>
                <a:gd name="connsiteX0" fmla="*/ 59120 w 59119"/>
                <a:gd name="connsiteY0" fmla="*/ 0 h 115040"/>
                <a:gd name="connsiteX1" fmla="*/ 59120 w 59119"/>
                <a:gd name="connsiteY1" fmla="*/ 19614 h 115040"/>
                <a:gd name="connsiteX2" fmla="*/ 28377 w 59119"/>
                <a:gd name="connsiteY2" fmla="*/ 30603 h 115040"/>
                <a:gd name="connsiteX3" fmla="*/ 18501 w 59119"/>
                <a:gd name="connsiteY3" fmla="*/ 64823 h 115040"/>
                <a:gd name="connsiteX4" fmla="*/ 18501 w 59119"/>
                <a:gd name="connsiteY4" fmla="*/ 115040 h 115040"/>
                <a:gd name="connsiteX5" fmla="*/ 0 w 59119"/>
                <a:gd name="connsiteY5" fmla="*/ 115040 h 115040"/>
                <a:gd name="connsiteX6" fmla="*/ 0 w 59119"/>
                <a:gd name="connsiteY6" fmla="*/ 2643 h 115040"/>
                <a:gd name="connsiteX7" fmla="*/ 17388 w 59119"/>
                <a:gd name="connsiteY7" fmla="*/ 2643 h 115040"/>
                <a:gd name="connsiteX8" fmla="*/ 17388 w 59119"/>
                <a:gd name="connsiteY8" fmla="*/ 26291 h 115040"/>
                <a:gd name="connsiteX9" fmla="*/ 17805 w 59119"/>
                <a:gd name="connsiteY9" fmla="*/ 26291 h 115040"/>
                <a:gd name="connsiteX10" fmla="*/ 56477 w 59119"/>
                <a:gd name="connsiteY10" fmla="*/ 0 h 115040"/>
                <a:gd name="connsiteX11" fmla="*/ 59120 w 59119"/>
                <a:gd name="connsiteY11" fmla="*/ 0 h 11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19" h="115040">
                  <a:moveTo>
                    <a:pt x="59120" y="0"/>
                  </a:moveTo>
                  <a:lnTo>
                    <a:pt x="59120" y="19614"/>
                  </a:lnTo>
                  <a:cubicBezTo>
                    <a:pt x="45209" y="19614"/>
                    <a:pt x="34915" y="23231"/>
                    <a:pt x="28377" y="30603"/>
                  </a:cubicBezTo>
                  <a:cubicBezTo>
                    <a:pt x="21840" y="37976"/>
                    <a:pt x="18501" y="49382"/>
                    <a:pt x="18501" y="64823"/>
                  </a:cubicBezTo>
                  <a:lnTo>
                    <a:pt x="18501" y="115040"/>
                  </a:lnTo>
                  <a:lnTo>
                    <a:pt x="0" y="115040"/>
                  </a:lnTo>
                  <a:lnTo>
                    <a:pt x="0" y="2643"/>
                  </a:lnTo>
                  <a:lnTo>
                    <a:pt x="17388" y="2643"/>
                  </a:lnTo>
                  <a:lnTo>
                    <a:pt x="17388" y="26291"/>
                  </a:lnTo>
                  <a:lnTo>
                    <a:pt x="17805" y="26291"/>
                  </a:lnTo>
                  <a:cubicBezTo>
                    <a:pt x="26291" y="8763"/>
                    <a:pt x="39228" y="0"/>
                    <a:pt x="56477" y="0"/>
                  </a:cubicBezTo>
                  <a:lnTo>
                    <a:pt x="59120" y="0"/>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32" name="Freeform: Shape 1131">
              <a:extLst>
                <a:ext uri="{FF2B5EF4-FFF2-40B4-BE49-F238E27FC236}">
                  <a16:creationId xmlns:a16="http://schemas.microsoft.com/office/drawing/2014/main" id="{EF9EA02B-2E79-8A86-EFAD-9E4C7432A146}"/>
                </a:ext>
              </a:extLst>
            </p:cNvPr>
            <p:cNvSpPr/>
            <p:nvPr/>
          </p:nvSpPr>
          <p:spPr>
            <a:xfrm>
              <a:off x="4093312" y="3297045"/>
              <a:ext cx="106554" cy="158162"/>
            </a:xfrm>
            <a:custGeom>
              <a:avLst/>
              <a:gdLst>
                <a:gd name="connsiteX0" fmla="*/ 54808 w 106554"/>
                <a:gd name="connsiteY0" fmla="*/ 0 h 158162"/>
                <a:gd name="connsiteX1" fmla="*/ 92644 w 106554"/>
                <a:gd name="connsiteY1" fmla="*/ 16136 h 158162"/>
                <a:gd name="connsiteX2" fmla="*/ 106555 w 106554"/>
                <a:gd name="connsiteY2" fmla="*/ 59120 h 158162"/>
                <a:gd name="connsiteX3" fmla="*/ 92505 w 106554"/>
                <a:gd name="connsiteY3" fmla="*/ 101547 h 158162"/>
                <a:gd name="connsiteX4" fmla="*/ 55225 w 106554"/>
                <a:gd name="connsiteY4" fmla="*/ 117683 h 158162"/>
                <a:gd name="connsiteX5" fmla="*/ 34776 w 106554"/>
                <a:gd name="connsiteY5" fmla="*/ 113510 h 158162"/>
                <a:gd name="connsiteX6" fmla="*/ 18919 w 106554"/>
                <a:gd name="connsiteY6" fmla="*/ 100156 h 158162"/>
                <a:gd name="connsiteX7" fmla="*/ 18501 w 106554"/>
                <a:gd name="connsiteY7" fmla="*/ 100156 h 158162"/>
                <a:gd name="connsiteX8" fmla="*/ 18501 w 106554"/>
                <a:gd name="connsiteY8" fmla="*/ 158163 h 158162"/>
                <a:gd name="connsiteX9" fmla="*/ 0 w 106554"/>
                <a:gd name="connsiteY9" fmla="*/ 158163 h 158162"/>
                <a:gd name="connsiteX10" fmla="*/ 0 w 106554"/>
                <a:gd name="connsiteY10" fmla="*/ 2643 h 158162"/>
                <a:gd name="connsiteX11" fmla="*/ 18501 w 106554"/>
                <a:gd name="connsiteY11" fmla="*/ 2643 h 158162"/>
                <a:gd name="connsiteX12" fmla="*/ 18501 w 106554"/>
                <a:gd name="connsiteY12" fmla="*/ 17805 h 158162"/>
                <a:gd name="connsiteX13" fmla="*/ 18919 w 106554"/>
                <a:gd name="connsiteY13" fmla="*/ 17805 h 158162"/>
                <a:gd name="connsiteX14" fmla="*/ 54808 w 106554"/>
                <a:gd name="connsiteY14" fmla="*/ 0 h 158162"/>
                <a:gd name="connsiteX15" fmla="*/ 17805 w 106554"/>
                <a:gd name="connsiteY15" fmla="*/ 58702 h 158162"/>
                <a:gd name="connsiteX16" fmla="*/ 26986 w 106554"/>
                <a:gd name="connsiteY16" fmla="*/ 89862 h 158162"/>
                <a:gd name="connsiteX17" fmla="*/ 53138 w 106554"/>
                <a:gd name="connsiteY17" fmla="*/ 101408 h 158162"/>
                <a:gd name="connsiteX18" fmla="*/ 78038 w 106554"/>
                <a:gd name="connsiteY18" fmla="*/ 90001 h 158162"/>
                <a:gd name="connsiteX19" fmla="*/ 86802 w 106554"/>
                <a:gd name="connsiteY19" fmla="*/ 57868 h 158162"/>
                <a:gd name="connsiteX20" fmla="*/ 77343 w 106554"/>
                <a:gd name="connsiteY20" fmla="*/ 27821 h 158162"/>
                <a:gd name="connsiteX21" fmla="*/ 51747 w 106554"/>
                <a:gd name="connsiteY21" fmla="*/ 16275 h 158162"/>
                <a:gd name="connsiteX22" fmla="*/ 26848 w 106554"/>
                <a:gd name="connsiteY22" fmla="*/ 27543 h 158162"/>
                <a:gd name="connsiteX23" fmla="*/ 17667 w 106554"/>
                <a:gd name="connsiteY23" fmla="*/ 58702 h 15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554" h="158162">
                  <a:moveTo>
                    <a:pt x="54808" y="0"/>
                  </a:moveTo>
                  <a:cubicBezTo>
                    <a:pt x="70805" y="0"/>
                    <a:pt x="83324" y="5425"/>
                    <a:pt x="92644" y="16136"/>
                  </a:cubicBezTo>
                  <a:cubicBezTo>
                    <a:pt x="101964" y="26986"/>
                    <a:pt x="106555" y="41314"/>
                    <a:pt x="106555" y="59120"/>
                  </a:cubicBezTo>
                  <a:cubicBezTo>
                    <a:pt x="106555" y="76925"/>
                    <a:pt x="101825" y="90836"/>
                    <a:pt x="92505" y="101547"/>
                  </a:cubicBezTo>
                  <a:cubicBezTo>
                    <a:pt x="83185" y="112258"/>
                    <a:pt x="70666" y="117683"/>
                    <a:pt x="55225" y="117683"/>
                  </a:cubicBezTo>
                  <a:cubicBezTo>
                    <a:pt x="48270" y="117683"/>
                    <a:pt x="41454" y="116292"/>
                    <a:pt x="34776" y="113510"/>
                  </a:cubicBezTo>
                  <a:cubicBezTo>
                    <a:pt x="28100" y="110728"/>
                    <a:pt x="22813" y="106276"/>
                    <a:pt x="18919" y="100156"/>
                  </a:cubicBezTo>
                  <a:lnTo>
                    <a:pt x="18501" y="100156"/>
                  </a:lnTo>
                  <a:lnTo>
                    <a:pt x="18501" y="158163"/>
                  </a:lnTo>
                  <a:lnTo>
                    <a:pt x="0" y="158163"/>
                  </a:lnTo>
                  <a:lnTo>
                    <a:pt x="0" y="2643"/>
                  </a:lnTo>
                  <a:lnTo>
                    <a:pt x="18501" y="2643"/>
                  </a:lnTo>
                  <a:lnTo>
                    <a:pt x="18501" y="17805"/>
                  </a:lnTo>
                  <a:lnTo>
                    <a:pt x="18919" y="17805"/>
                  </a:lnTo>
                  <a:cubicBezTo>
                    <a:pt x="24900" y="5981"/>
                    <a:pt x="36863" y="0"/>
                    <a:pt x="54808" y="0"/>
                  </a:cubicBezTo>
                  <a:close/>
                  <a:moveTo>
                    <a:pt x="17805" y="58702"/>
                  </a:moveTo>
                  <a:cubicBezTo>
                    <a:pt x="17805" y="71778"/>
                    <a:pt x="20866" y="82072"/>
                    <a:pt x="26986" y="89862"/>
                  </a:cubicBezTo>
                  <a:cubicBezTo>
                    <a:pt x="33107" y="97513"/>
                    <a:pt x="41871" y="101408"/>
                    <a:pt x="53138" y="101408"/>
                  </a:cubicBezTo>
                  <a:cubicBezTo>
                    <a:pt x="64406" y="101408"/>
                    <a:pt x="72196" y="97652"/>
                    <a:pt x="78038" y="90001"/>
                  </a:cubicBezTo>
                  <a:cubicBezTo>
                    <a:pt x="83880" y="82350"/>
                    <a:pt x="86802" y="71639"/>
                    <a:pt x="86802" y="57868"/>
                  </a:cubicBezTo>
                  <a:cubicBezTo>
                    <a:pt x="86802" y="45487"/>
                    <a:pt x="83602" y="35611"/>
                    <a:pt x="77343" y="27821"/>
                  </a:cubicBezTo>
                  <a:cubicBezTo>
                    <a:pt x="71083" y="20170"/>
                    <a:pt x="62459" y="16275"/>
                    <a:pt x="51747" y="16275"/>
                  </a:cubicBezTo>
                  <a:cubicBezTo>
                    <a:pt x="41036" y="16275"/>
                    <a:pt x="32968" y="20031"/>
                    <a:pt x="26848" y="27543"/>
                  </a:cubicBezTo>
                  <a:cubicBezTo>
                    <a:pt x="20727" y="35055"/>
                    <a:pt x="17667" y="45487"/>
                    <a:pt x="17667" y="58702"/>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33" name="Freeform: Shape 1132">
              <a:extLst>
                <a:ext uri="{FF2B5EF4-FFF2-40B4-BE49-F238E27FC236}">
                  <a16:creationId xmlns:a16="http://schemas.microsoft.com/office/drawing/2014/main" id="{E7F615A8-C6D3-AB00-32FE-2B8A6C3F5F68}"/>
                </a:ext>
              </a:extLst>
            </p:cNvPr>
            <p:cNvSpPr/>
            <p:nvPr/>
          </p:nvSpPr>
          <p:spPr>
            <a:xfrm>
              <a:off x="4217672" y="3297045"/>
              <a:ext cx="109197" cy="117682"/>
            </a:xfrm>
            <a:custGeom>
              <a:avLst/>
              <a:gdLst>
                <a:gd name="connsiteX0" fmla="*/ 54529 w 109197"/>
                <a:gd name="connsiteY0" fmla="*/ 0 h 117682"/>
                <a:gd name="connsiteX1" fmla="*/ 94453 w 109197"/>
                <a:gd name="connsiteY1" fmla="*/ 16136 h 117682"/>
                <a:gd name="connsiteX2" fmla="*/ 109198 w 109197"/>
                <a:gd name="connsiteY2" fmla="*/ 58981 h 117682"/>
                <a:gd name="connsiteX3" fmla="*/ 94453 w 109197"/>
                <a:gd name="connsiteY3" fmla="*/ 101130 h 117682"/>
                <a:gd name="connsiteX4" fmla="*/ 54529 w 109197"/>
                <a:gd name="connsiteY4" fmla="*/ 117683 h 117682"/>
                <a:gd name="connsiteX5" fmla="*/ 14884 w 109197"/>
                <a:gd name="connsiteY5" fmla="*/ 101686 h 117682"/>
                <a:gd name="connsiteX6" fmla="*/ 0 w 109197"/>
                <a:gd name="connsiteY6" fmla="*/ 58981 h 117682"/>
                <a:gd name="connsiteX7" fmla="*/ 14745 w 109197"/>
                <a:gd name="connsiteY7" fmla="*/ 15997 h 117682"/>
                <a:gd name="connsiteX8" fmla="*/ 54669 w 109197"/>
                <a:gd name="connsiteY8" fmla="*/ 0 h 117682"/>
                <a:gd name="connsiteX9" fmla="*/ 19475 w 109197"/>
                <a:gd name="connsiteY9" fmla="*/ 58981 h 117682"/>
                <a:gd name="connsiteX10" fmla="*/ 29212 w 109197"/>
                <a:gd name="connsiteY10" fmla="*/ 89584 h 117682"/>
                <a:gd name="connsiteX11" fmla="*/ 54390 w 109197"/>
                <a:gd name="connsiteY11" fmla="*/ 101269 h 117682"/>
                <a:gd name="connsiteX12" fmla="*/ 79568 w 109197"/>
                <a:gd name="connsiteY12" fmla="*/ 89584 h 117682"/>
                <a:gd name="connsiteX13" fmla="*/ 89445 w 109197"/>
                <a:gd name="connsiteY13" fmla="*/ 58841 h 117682"/>
                <a:gd name="connsiteX14" fmla="*/ 79707 w 109197"/>
                <a:gd name="connsiteY14" fmla="*/ 28099 h 117682"/>
                <a:gd name="connsiteX15" fmla="*/ 54251 w 109197"/>
                <a:gd name="connsiteY15" fmla="*/ 16275 h 117682"/>
                <a:gd name="connsiteX16" fmla="*/ 29351 w 109197"/>
                <a:gd name="connsiteY16" fmla="*/ 28238 h 117682"/>
                <a:gd name="connsiteX17" fmla="*/ 19475 w 109197"/>
                <a:gd name="connsiteY17" fmla="*/ 58841 h 11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197" h="117682">
                  <a:moveTo>
                    <a:pt x="54529" y="0"/>
                  </a:moveTo>
                  <a:cubicBezTo>
                    <a:pt x="71361" y="0"/>
                    <a:pt x="84576" y="5425"/>
                    <a:pt x="94453" y="16136"/>
                  </a:cubicBezTo>
                  <a:cubicBezTo>
                    <a:pt x="104190" y="26847"/>
                    <a:pt x="109198" y="41175"/>
                    <a:pt x="109198" y="58981"/>
                  </a:cubicBezTo>
                  <a:cubicBezTo>
                    <a:pt x="109198" y="76786"/>
                    <a:pt x="104329" y="90140"/>
                    <a:pt x="94453" y="101130"/>
                  </a:cubicBezTo>
                  <a:cubicBezTo>
                    <a:pt x="84715" y="112119"/>
                    <a:pt x="71361" y="117683"/>
                    <a:pt x="54529" y="117683"/>
                  </a:cubicBezTo>
                  <a:cubicBezTo>
                    <a:pt x="37698" y="117683"/>
                    <a:pt x="24761" y="112397"/>
                    <a:pt x="14884" y="101686"/>
                  </a:cubicBezTo>
                  <a:cubicBezTo>
                    <a:pt x="5008" y="90975"/>
                    <a:pt x="0" y="76786"/>
                    <a:pt x="0" y="58981"/>
                  </a:cubicBezTo>
                  <a:cubicBezTo>
                    <a:pt x="0" y="41175"/>
                    <a:pt x="4869" y="26708"/>
                    <a:pt x="14745" y="15997"/>
                  </a:cubicBezTo>
                  <a:cubicBezTo>
                    <a:pt x="24622" y="5286"/>
                    <a:pt x="37837" y="0"/>
                    <a:pt x="54669" y="0"/>
                  </a:cubicBezTo>
                  <a:close/>
                  <a:moveTo>
                    <a:pt x="19475" y="58981"/>
                  </a:moveTo>
                  <a:cubicBezTo>
                    <a:pt x="19475" y="71639"/>
                    <a:pt x="22674" y="81794"/>
                    <a:pt x="29212" y="89584"/>
                  </a:cubicBezTo>
                  <a:cubicBezTo>
                    <a:pt x="35750" y="97374"/>
                    <a:pt x="44097" y="101269"/>
                    <a:pt x="54390" y="101269"/>
                  </a:cubicBezTo>
                  <a:cubicBezTo>
                    <a:pt x="64684" y="101269"/>
                    <a:pt x="72891" y="97374"/>
                    <a:pt x="79568" y="89584"/>
                  </a:cubicBezTo>
                  <a:cubicBezTo>
                    <a:pt x="86106" y="81794"/>
                    <a:pt x="89445" y="71639"/>
                    <a:pt x="89445" y="58841"/>
                  </a:cubicBezTo>
                  <a:cubicBezTo>
                    <a:pt x="89445" y="46044"/>
                    <a:pt x="86245" y="36028"/>
                    <a:pt x="79707" y="28099"/>
                  </a:cubicBezTo>
                  <a:cubicBezTo>
                    <a:pt x="73170" y="20170"/>
                    <a:pt x="64684" y="16275"/>
                    <a:pt x="54251" y="16275"/>
                  </a:cubicBezTo>
                  <a:cubicBezTo>
                    <a:pt x="43818" y="16275"/>
                    <a:pt x="35889" y="20309"/>
                    <a:pt x="29351" y="28238"/>
                  </a:cubicBezTo>
                  <a:cubicBezTo>
                    <a:pt x="22813" y="36167"/>
                    <a:pt x="19475" y="46461"/>
                    <a:pt x="19475" y="58841"/>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34" name="Freeform: Shape 1133">
              <a:extLst>
                <a:ext uri="{FF2B5EF4-FFF2-40B4-BE49-F238E27FC236}">
                  <a16:creationId xmlns:a16="http://schemas.microsoft.com/office/drawing/2014/main" id="{8FBC47C0-AFC6-2BFD-DC08-2B7D8F521AEB}"/>
                </a:ext>
              </a:extLst>
            </p:cNvPr>
            <p:cNvSpPr/>
            <p:nvPr/>
          </p:nvSpPr>
          <p:spPr>
            <a:xfrm>
              <a:off x="4343563" y="3297045"/>
              <a:ext cx="95426" cy="117822"/>
            </a:xfrm>
            <a:custGeom>
              <a:avLst/>
              <a:gdLst>
                <a:gd name="connsiteX0" fmla="*/ 44653 w 95426"/>
                <a:gd name="connsiteY0" fmla="*/ 0 h 117822"/>
                <a:gd name="connsiteX1" fmla="*/ 78455 w 95426"/>
                <a:gd name="connsiteY1" fmla="*/ 8763 h 117822"/>
                <a:gd name="connsiteX2" fmla="*/ 90557 w 95426"/>
                <a:gd name="connsiteY2" fmla="*/ 35194 h 117822"/>
                <a:gd name="connsiteX3" fmla="*/ 72056 w 95426"/>
                <a:gd name="connsiteY3" fmla="*/ 35194 h 117822"/>
                <a:gd name="connsiteX4" fmla="*/ 72056 w 95426"/>
                <a:gd name="connsiteY4" fmla="*/ 34915 h 117822"/>
                <a:gd name="connsiteX5" fmla="*/ 64127 w 95426"/>
                <a:gd name="connsiteY5" fmla="*/ 21005 h 117822"/>
                <a:gd name="connsiteX6" fmla="*/ 45905 w 95426"/>
                <a:gd name="connsiteY6" fmla="*/ 16275 h 117822"/>
                <a:gd name="connsiteX7" fmla="*/ 28377 w 95426"/>
                <a:gd name="connsiteY7" fmla="*/ 20031 h 117822"/>
                <a:gd name="connsiteX8" fmla="*/ 21978 w 95426"/>
                <a:gd name="connsiteY8" fmla="*/ 30742 h 117822"/>
                <a:gd name="connsiteX9" fmla="*/ 27682 w 95426"/>
                <a:gd name="connsiteY9" fmla="*/ 40897 h 117822"/>
                <a:gd name="connsiteX10" fmla="*/ 44792 w 95426"/>
                <a:gd name="connsiteY10" fmla="*/ 47296 h 117822"/>
                <a:gd name="connsiteX11" fmla="*/ 62180 w 95426"/>
                <a:gd name="connsiteY11" fmla="*/ 51191 h 117822"/>
                <a:gd name="connsiteX12" fmla="*/ 86941 w 95426"/>
                <a:gd name="connsiteY12" fmla="*/ 62180 h 117822"/>
                <a:gd name="connsiteX13" fmla="*/ 95426 w 95426"/>
                <a:gd name="connsiteY13" fmla="*/ 82350 h 117822"/>
                <a:gd name="connsiteX14" fmla="*/ 82629 w 95426"/>
                <a:gd name="connsiteY14" fmla="*/ 108502 h 117822"/>
                <a:gd name="connsiteX15" fmla="*/ 47574 w 95426"/>
                <a:gd name="connsiteY15" fmla="*/ 117822 h 117822"/>
                <a:gd name="connsiteX16" fmla="*/ 13493 w 95426"/>
                <a:gd name="connsiteY16" fmla="*/ 108363 h 117822"/>
                <a:gd name="connsiteX17" fmla="*/ 0 w 95426"/>
                <a:gd name="connsiteY17" fmla="*/ 79707 h 117822"/>
                <a:gd name="connsiteX18" fmla="*/ 18501 w 95426"/>
                <a:gd name="connsiteY18" fmla="*/ 79707 h 117822"/>
                <a:gd name="connsiteX19" fmla="*/ 26708 w 95426"/>
                <a:gd name="connsiteY19" fmla="*/ 95844 h 117822"/>
                <a:gd name="connsiteX20" fmla="*/ 48687 w 95426"/>
                <a:gd name="connsiteY20" fmla="*/ 101547 h 117822"/>
                <a:gd name="connsiteX21" fmla="*/ 75812 w 95426"/>
                <a:gd name="connsiteY21" fmla="*/ 84854 h 117822"/>
                <a:gd name="connsiteX22" fmla="*/ 69135 w 95426"/>
                <a:gd name="connsiteY22" fmla="*/ 73169 h 117822"/>
                <a:gd name="connsiteX23" fmla="*/ 40758 w 95426"/>
                <a:gd name="connsiteY23" fmla="*/ 64267 h 117822"/>
                <a:gd name="connsiteX24" fmla="*/ 11128 w 95426"/>
                <a:gd name="connsiteY24" fmla="*/ 52721 h 117822"/>
                <a:gd name="connsiteX25" fmla="*/ 2226 w 95426"/>
                <a:gd name="connsiteY25" fmla="*/ 32272 h 117822"/>
                <a:gd name="connsiteX26" fmla="*/ 13632 w 95426"/>
                <a:gd name="connsiteY26" fmla="*/ 9181 h 117822"/>
                <a:gd name="connsiteX27" fmla="*/ 44375 w 95426"/>
                <a:gd name="connsiteY27" fmla="*/ 417 h 11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426" h="117822">
                  <a:moveTo>
                    <a:pt x="44653" y="0"/>
                  </a:moveTo>
                  <a:cubicBezTo>
                    <a:pt x="59815" y="0"/>
                    <a:pt x="71083" y="2921"/>
                    <a:pt x="78455" y="8763"/>
                  </a:cubicBezTo>
                  <a:cubicBezTo>
                    <a:pt x="85828" y="14606"/>
                    <a:pt x="89862" y="23509"/>
                    <a:pt x="90557" y="35194"/>
                  </a:cubicBezTo>
                  <a:lnTo>
                    <a:pt x="72056" y="35194"/>
                  </a:lnTo>
                  <a:lnTo>
                    <a:pt x="72056" y="34915"/>
                  </a:lnTo>
                  <a:cubicBezTo>
                    <a:pt x="71500" y="28795"/>
                    <a:pt x="68857" y="24204"/>
                    <a:pt x="64127" y="21005"/>
                  </a:cubicBezTo>
                  <a:cubicBezTo>
                    <a:pt x="59398" y="17805"/>
                    <a:pt x="53416" y="16275"/>
                    <a:pt x="45905" y="16275"/>
                  </a:cubicBezTo>
                  <a:cubicBezTo>
                    <a:pt x="38393" y="16275"/>
                    <a:pt x="32689" y="17527"/>
                    <a:pt x="28377" y="20031"/>
                  </a:cubicBezTo>
                  <a:cubicBezTo>
                    <a:pt x="24065" y="22535"/>
                    <a:pt x="21978" y="26013"/>
                    <a:pt x="21978" y="30742"/>
                  </a:cubicBezTo>
                  <a:cubicBezTo>
                    <a:pt x="21978" y="34915"/>
                    <a:pt x="23926" y="38254"/>
                    <a:pt x="27682" y="40897"/>
                  </a:cubicBezTo>
                  <a:cubicBezTo>
                    <a:pt x="31438" y="43401"/>
                    <a:pt x="37141" y="45627"/>
                    <a:pt x="44792" y="47296"/>
                  </a:cubicBezTo>
                  <a:lnTo>
                    <a:pt x="62180" y="51191"/>
                  </a:lnTo>
                  <a:cubicBezTo>
                    <a:pt x="73030" y="53695"/>
                    <a:pt x="81376" y="57311"/>
                    <a:pt x="86941" y="62180"/>
                  </a:cubicBezTo>
                  <a:cubicBezTo>
                    <a:pt x="92644" y="67049"/>
                    <a:pt x="95426" y="73726"/>
                    <a:pt x="95426" y="82350"/>
                  </a:cubicBezTo>
                  <a:cubicBezTo>
                    <a:pt x="95426" y="93479"/>
                    <a:pt x="91114" y="102242"/>
                    <a:pt x="82629" y="108502"/>
                  </a:cubicBezTo>
                  <a:cubicBezTo>
                    <a:pt x="74143" y="114762"/>
                    <a:pt x="62458" y="117822"/>
                    <a:pt x="47574" y="117822"/>
                  </a:cubicBezTo>
                  <a:cubicBezTo>
                    <a:pt x="32689" y="117822"/>
                    <a:pt x="21839" y="114623"/>
                    <a:pt x="13493" y="108363"/>
                  </a:cubicBezTo>
                  <a:cubicBezTo>
                    <a:pt x="5147" y="102103"/>
                    <a:pt x="556" y="92505"/>
                    <a:pt x="0" y="79707"/>
                  </a:cubicBezTo>
                  <a:lnTo>
                    <a:pt x="18501" y="79707"/>
                  </a:lnTo>
                  <a:cubicBezTo>
                    <a:pt x="18779" y="86663"/>
                    <a:pt x="21561" y="92088"/>
                    <a:pt x="26708" y="95844"/>
                  </a:cubicBezTo>
                  <a:cubicBezTo>
                    <a:pt x="31994" y="99599"/>
                    <a:pt x="39227" y="101547"/>
                    <a:pt x="48687" y="101547"/>
                  </a:cubicBezTo>
                  <a:cubicBezTo>
                    <a:pt x="66770" y="101547"/>
                    <a:pt x="75812" y="95983"/>
                    <a:pt x="75812" y="84854"/>
                  </a:cubicBezTo>
                  <a:cubicBezTo>
                    <a:pt x="75812" y="79986"/>
                    <a:pt x="73586" y="75951"/>
                    <a:pt x="69135" y="73169"/>
                  </a:cubicBezTo>
                  <a:cubicBezTo>
                    <a:pt x="64684" y="70248"/>
                    <a:pt x="55225" y="67327"/>
                    <a:pt x="40758" y="64267"/>
                  </a:cubicBezTo>
                  <a:cubicBezTo>
                    <a:pt x="26986" y="61485"/>
                    <a:pt x="17110" y="57729"/>
                    <a:pt x="11128" y="52721"/>
                  </a:cubicBezTo>
                  <a:cubicBezTo>
                    <a:pt x="5147" y="47852"/>
                    <a:pt x="2226" y="41036"/>
                    <a:pt x="2226" y="32272"/>
                  </a:cubicBezTo>
                  <a:cubicBezTo>
                    <a:pt x="2226" y="22674"/>
                    <a:pt x="5981" y="15023"/>
                    <a:pt x="13632" y="9181"/>
                  </a:cubicBezTo>
                  <a:cubicBezTo>
                    <a:pt x="21283" y="3338"/>
                    <a:pt x="31438" y="417"/>
                    <a:pt x="44375" y="417"/>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35" name="Freeform: Shape 1134">
              <a:extLst>
                <a:ext uri="{FF2B5EF4-FFF2-40B4-BE49-F238E27FC236}">
                  <a16:creationId xmlns:a16="http://schemas.microsoft.com/office/drawing/2014/main" id="{F08B843A-F0A1-09DA-5EED-6F1D2C8961B4}"/>
                </a:ext>
              </a:extLst>
            </p:cNvPr>
            <p:cNvSpPr/>
            <p:nvPr/>
          </p:nvSpPr>
          <p:spPr>
            <a:xfrm>
              <a:off x="4462776" y="3256844"/>
              <a:ext cx="18501" cy="155241"/>
            </a:xfrm>
            <a:custGeom>
              <a:avLst/>
              <a:gdLst>
                <a:gd name="connsiteX0" fmla="*/ 18501 w 18501"/>
                <a:gd name="connsiteY0" fmla="*/ 0 h 155241"/>
                <a:gd name="connsiteX1" fmla="*/ 18501 w 18501"/>
                <a:gd name="connsiteY1" fmla="*/ 22674 h 155241"/>
                <a:gd name="connsiteX2" fmla="*/ 0 w 18501"/>
                <a:gd name="connsiteY2" fmla="*/ 22674 h 155241"/>
                <a:gd name="connsiteX3" fmla="*/ 0 w 18501"/>
                <a:gd name="connsiteY3" fmla="*/ 0 h 155241"/>
                <a:gd name="connsiteX4" fmla="*/ 18501 w 18501"/>
                <a:gd name="connsiteY4" fmla="*/ 0 h 155241"/>
                <a:gd name="connsiteX5" fmla="*/ 18501 w 18501"/>
                <a:gd name="connsiteY5" fmla="*/ 42844 h 155241"/>
                <a:gd name="connsiteX6" fmla="*/ 18501 w 18501"/>
                <a:gd name="connsiteY6" fmla="*/ 155242 h 155241"/>
                <a:gd name="connsiteX7" fmla="*/ 0 w 18501"/>
                <a:gd name="connsiteY7" fmla="*/ 155242 h 155241"/>
                <a:gd name="connsiteX8" fmla="*/ 0 w 18501"/>
                <a:gd name="connsiteY8" fmla="*/ 42844 h 155241"/>
                <a:gd name="connsiteX9" fmla="*/ 18501 w 18501"/>
                <a:gd name="connsiteY9" fmla="*/ 42844 h 15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1" h="155241">
                  <a:moveTo>
                    <a:pt x="18501" y="0"/>
                  </a:moveTo>
                  <a:lnTo>
                    <a:pt x="18501" y="22674"/>
                  </a:lnTo>
                  <a:lnTo>
                    <a:pt x="0" y="22674"/>
                  </a:lnTo>
                  <a:lnTo>
                    <a:pt x="0" y="0"/>
                  </a:lnTo>
                  <a:lnTo>
                    <a:pt x="18501" y="0"/>
                  </a:lnTo>
                  <a:close/>
                  <a:moveTo>
                    <a:pt x="18501" y="42844"/>
                  </a:moveTo>
                  <a:lnTo>
                    <a:pt x="18501" y="155242"/>
                  </a:lnTo>
                  <a:lnTo>
                    <a:pt x="0" y="155242"/>
                  </a:lnTo>
                  <a:lnTo>
                    <a:pt x="0" y="42844"/>
                  </a:lnTo>
                  <a:lnTo>
                    <a:pt x="18501" y="42844"/>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36" name="Freeform: Shape 1135">
              <a:extLst>
                <a:ext uri="{FF2B5EF4-FFF2-40B4-BE49-F238E27FC236}">
                  <a16:creationId xmlns:a16="http://schemas.microsoft.com/office/drawing/2014/main" id="{D2551FBC-A067-B3C3-70BF-9C3AC5DB7FA1}"/>
                </a:ext>
              </a:extLst>
            </p:cNvPr>
            <p:cNvSpPr/>
            <p:nvPr/>
          </p:nvSpPr>
          <p:spPr>
            <a:xfrm>
              <a:off x="4512019" y="3297045"/>
              <a:ext cx="93061" cy="115040"/>
            </a:xfrm>
            <a:custGeom>
              <a:avLst/>
              <a:gdLst>
                <a:gd name="connsiteX0" fmla="*/ 54390 w 93061"/>
                <a:gd name="connsiteY0" fmla="*/ 0 h 115040"/>
                <a:gd name="connsiteX1" fmla="*/ 93061 w 93061"/>
                <a:gd name="connsiteY1" fmla="*/ 40201 h 115040"/>
                <a:gd name="connsiteX2" fmla="*/ 93061 w 93061"/>
                <a:gd name="connsiteY2" fmla="*/ 115040 h 115040"/>
                <a:gd name="connsiteX3" fmla="*/ 74561 w 93061"/>
                <a:gd name="connsiteY3" fmla="*/ 115040 h 115040"/>
                <a:gd name="connsiteX4" fmla="*/ 74561 w 93061"/>
                <a:gd name="connsiteY4" fmla="*/ 38254 h 115040"/>
                <a:gd name="connsiteX5" fmla="*/ 68718 w 93061"/>
                <a:gd name="connsiteY5" fmla="*/ 22535 h 115040"/>
                <a:gd name="connsiteX6" fmla="*/ 51608 w 93061"/>
                <a:gd name="connsiteY6" fmla="*/ 16275 h 115040"/>
                <a:gd name="connsiteX7" fmla="*/ 27126 w 93061"/>
                <a:gd name="connsiteY7" fmla="*/ 25874 h 115040"/>
                <a:gd name="connsiteX8" fmla="*/ 18501 w 93061"/>
                <a:gd name="connsiteY8" fmla="*/ 50913 h 115040"/>
                <a:gd name="connsiteX9" fmla="*/ 18501 w 93061"/>
                <a:gd name="connsiteY9" fmla="*/ 115040 h 115040"/>
                <a:gd name="connsiteX10" fmla="*/ 0 w 93061"/>
                <a:gd name="connsiteY10" fmla="*/ 115040 h 115040"/>
                <a:gd name="connsiteX11" fmla="*/ 0 w 93061"/>
                <a:gd name="connsiteY11" fmla="*/ 2643 h 115040"/>
                <a:gd name="connsiteX12" fmla="*/ 17388 w 93061"/>
                <a:gd name="connsiteY12" fmla="*/ 2643 h 115040"/>
                <a:gd name="connsiteX13" fmla="*/ 17388 w 93061"/>
                <a:gd name="connsiteY13" fmla="*/ 20448 h 115040"/>
                <a:gd name="connsiteX14" fmla="*/ 17805 w 93061"/>
                <a:gd name="connsiteY14" fmla="*/ 20448 h 115040"/>
                <a:gd name="connsiteX15" fmla="*/ 54390 w 93061"/>
                <a:gd name="connsiteY15" fmla="*/ 0 h 11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061" h="115040">
                  <a:moveTo>
                    <a:pt x="54390" y="0"/>
                  </a:moveTo>
                  <a:cubicBezTo>
                    <a:pt x="80125" y="0"/>
                    <a:pt x="93061" y="13354"/>
                    <a:pt x="93061" y="40201"/>
                  </a:cubicBezTo>
                  <a:lnTo>
                    <a:pt x="93061" y="115040"/>
                  </a:lnTo>
                  <a:lnTo>
                    <a:pt x="74561" y="115040"/>
                  </a:lnTo>
                  <a:lnTo>
                    <a:pt x="74561" y="38254"/>
                  </a:lnTo>
                  <a:cubicBezTo>
                    <a:pt x="74561" y="31994"/>
                    <a:pt x="72613" y="26847"/>
                    <a:pt x="68718" y="22535"/>
                  </a:cubicBezTo>
                  <a:cubicBezTo>
                    <a:pt x="64823" y="18362"/>
                    <a:pt x="59120" y="16275"/>
                    <a:pt x="51608" y="16275"/>
                  </a:cubicBezTo>
                  <a:cubicBezTo>
                    <a:pt x="41036" y="16275"/>
                    <a:pt x="32829" y="19475"/>
                    <a:pt x="27126" y="25874"/>
                  </a:cubicBezTo>
                  <a:cubicBezTo>
                    <a:pt x="21422" y="32272"/>
                    <a:pt x="18501" y="40619"/>
                    <a:pt x="18501" y="50913"/>
                  </a:cubicBezTo>
                  <a:lnTo>
                    <a:pt x="18501" y="115040"/>
                  </a:lnTo>
                  <a:lnTo>
                    <a:pt x="0" y="115040"/>
                  </a:lnTo>
                  <a:lnTo>
                    <a:pt x="0" y="2643"/>
                  </a:lnTo>
                  <a:lnTo>
                    <a:pt x="17388" y="2643"/>
                  </a:lnTo>
                  <a:lnTo>
                    <a:pt x="17388" y="20448"/>
                  </a:lnTo>
                  <a:lnTo>
                    <a:pt x="17805" y="20448"/>
                  </a:lnTo>
                  <a:cubicBezTo>
                    <a:pt x="25874" y="6816"/>
                    <a:pt x="38115" y="0"/>
                    <a:pt x="54390" y="0"/>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37" name="Freeform: Shape 1136">
              <a:extLst>
                <a:ext uri="{FF2B5EF4-FFF2-40B4-BE49-F238E27FC236}">
                  <a16:creationId xmlns:a16="http://schemas.microsoft.com/office/drawing/2014/main" id="{3390AE1F-AC0E-140C-0E16-1D8E88486433}"/>
                </a:ext>
              </a:extLst>
            </p:cNvPr>
            <p:cNvSpPr/>
            <p:nvPr/>
          </p:nvSpPr>
          <p:spPr>
            <a:xfrm>
              <a:off x="4629146" y="3296906"/>
              <a:ext cx="102937" cy="160666"/>
            </a:xfrm>
            <a:custGeom>
              <a:avLst/>
              <a:gdLst>
                <a:gd name="connsiteX0" fmla="*/ 51608 w 102937"/>
                <a:gd name="connsiteY0" fmla="*/ 139 h 160666"/>
                <a:gd name="connsiteX1" fmla="*/ 85272 w 102937"/>
                <a:gd name="connsiteY1" fmla="*/ 18779 h 160666"/>
                <a:gd name="connsiteX2" fmla="*/ 85550 w 102937"/>
                <a:gd name="connsiteY2" fmla="*/ 18779 h 160666"/>
                <a:gd name="connsiteX3" fmla="*/ 85550 w 102937"/>
                <a:gd name="connsiteY3" fmla="*/ 2643 h 160666"/>
                <a:gd name="connsiteX4" fmla="*/ 102938 w 102937"/>
                <a:gd name="connsiteY4" fmla="*/ 2643 h 160666"/>
                <a:gd name="connsiteX5" fmla="*/ 102938 w 102937"/>
                <a:gd name="connsiteY5" fmla="*/ 106555 h 160666"/>
                <a:gd name="connsiteX6" fmla="*/ 50913 w 102937"/>
                <a:gd name="connsiteY6" fmla="*/ 160667 h 160666"/>
                <a:gd name="connsiteX7" fmla="*/ 17388 w 102937"/>
                <a:gd name="connsiteY7" fmla="*/ 151625 h 160666"/>
                <a:gd name="connsiteX8" fmla="*/ 4173 w 102937"/>
                <a:gd name="connsiteY8" fmla="*/ 127560 h 160666"/>
                <a:gd name="connsiteX9" fmla="*/ 22674 w 102937"/>
                <a:gd name="connsiteY9" fmla="*/ 127560 h 160666"/>
                <a:gd name="connsiteX10" fmla="*/ 31438 w 102937"/>
                <a:gd name="connsiteY10" fmla="*/ 140775 h 160666"/>
                <a:gd name="connsiteX11" fmla="*/ 51886 w 102937"/>
                <a:gd name="connsiteY11" fmla="*/ 145922 h 160666"/>
                <a:gd name="connsiteX12" fmla="*/ 85550 w 102937"/>
                <a:gd name="connsiteY12" fmla="*/ 102938 h 160666"/>
                <a:gd name="connsiteX13" fmla="*/ 85550 w 102937"/>
                <a:gd name="connsiteY13" fmla="*/ 95983 h 160666"/>
                <a:gd name="connsiteX14" fmla="*/ 85132 w 102937"/>
                <a:gd name="connsiteY14" fmla="*/ 95983 h 160666"/>
                <a:gd name="connsiteX15" fmla="*/ 71361 w 102937"/>
                <a:gd name="connsiteY15" fmla="*/ 110867 h 160666"/>
                <a:gd name="connsiteX16" fmla="*/ 50217 w 102937"/>
                <a:gd name="connsiteY16" fmla="*/ 116431 h 160666"/>
                <a:gd name="connsiteX17" fmla="*/ 13632 w 102937"/>
                <a:gd name="connsiteY17" fmla="*/ 100712 h 160666"/>
                <a:gd name="connsiteX18" fmla="*/ 0 w 102937"/>
                <a:gd name="connsiteY18" fmla="*/ 59398 h 160666"/>
                <a:gd name="connsiteX19" fmla="*/ 13771 w 102937"/>
                <a:gd name="connsiteY19" fmla="*/ 16415 h 160666"/>
                <a:gd name="connsiteX20" fmla="*/ 51747 w 102937"/>
                <a:gd name="connsiteY20" fmla="*/ 0 h 160666"/>
                <a:gd name="connsiteX21" fmla="*/ 19475 w 102937"/>
                <a:gd name="connsiteY21" fmla="*/ 57312 h 160666"/>
                <a:gd name="connsiteX22" fmla="*/ 27682 w 102937"/>
                <a:gd name="connsiteY22" fmla="*/ 88610 h 160666"/>
                <a:gd name="connsiteX23" fmla="*/ 51191 w 102937"/>
                <a:gd name="connsiteY23" fmla="*/ 100156 h 160666"/>
                <a:gd name="connsiteX24" fmla="*/ 75534 w 102937"/>
                <a:gd name="connsiteY24" fmla="*/ 88193 h 160666"/>
                <a:gd name="connsiteX25" fmla="*/ 84715 w 102937"/>
                <a:gd name="connsiteY25" fmla="*/ 56616 h 160666"/>
                <a:gd name="connsiteX26" fmla="*/ 76229 w 102937"/>
                <a:gd name="connsiteY26" fmla="*/ 27543 h 160666"/>
                <a:gd name="connsiteX27" fmla="*/ 52582 w 102937"/>
                <a:gd name="connsiteY27" fmla="*/ 16415 h 160666"/>
                <a:gd name="connsiteX28" fmla="*/ 28238 w 102937"/>
                <a:gd name="connsiteY28" fmla="*/ 27682 h 160666"/>
                <a:gd name="connsiteX29" fmla="*/ 19475 w 102937"/>
                <a:gd name="connsiteY29" fmla="*/ 57312 h 16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2937" h="160666">
                  <a:moveTo>
                    <a:pt x="51608" y="139"/>
                  </a:moveTo>
                  <a:cubicBezTo>
                    <a:pt x="66910" y="139"/>
                    <a:pt x="78177" y="6399"/>
                    <a:pt x="85272" y="18779"/>
                  </a:cubicBezTo>
                  <a:lnTo>
                    <a:pt x="85550" y="18779"/>
                  </a:lnTo>
                  <a:lnTo>
                    <a:pt x="85550" y="2643"/>
                  </a:lnTo>
                  <a:lnTo>
                    <a:pt x="102938" y="2643"/>
                  </a:lnTo>
                  <a:lnTo>
                    <a:pt x="102938" y="106555"/>
                  </a:lnTo>
                  <a:cubicBezTo>
                    <a:pt x="102938" y="142583"/>
                    <a:pt x="85550" y="160667"/>
                    <a:pt x="50913" y="160667"/>
                  </a:cubicBezTo>
                  <a:cubicBezTo>
                    <a:pt x="36863" y="160667"/>
                    <a:pt x="25735" y="157606"/>
                    <a:pt x="17388" y="151625"/>
                  </a:cubicBezTo>
                  <a:cubicBezTo>
                    <a:pt x="9181" y="145643"/>
                    <a:pt x="4730" y="137575"/>
                    <a:pt x="4173" y="127560"/>
                  </a:cubicBezTo>
                  <a:lnTo>
                    <a:pt x="22674" y="127560"/>
                  </a:lnTo>
                  <a:cubicBezTo>
                    <a:pt x="22952" y="132985"/>
                    <a:pt x="25873" y="137297"/>
                    <a:pt x="31438" y="140775"/>
                  </a:cubicBezTo>
                  <a:cubicBezTo>
                    <a:pt x="37002" y="144113"/>
                    <a:pt x="43818" y="145922"/>
                    <a:pt x="51886" y="145922"/>
                  </a:cubicBezTo>
                  <a:cubicBezTo>
                    <a:pt x="74421" y="145922"/>
                    <a:pt x="85550" y="131594"/>
                    <a:pt x="85550" y="102938"/>
                  </a:cubicBezTo>
                  <a:lnTo>
                    <a:pt x="85550" y="95983"/>
                  </a:lnTo>
                  <a:lnTo>
                    <a:pt x="85132" y="95983"/>
                  </a:lnTo>
                  <a:cubicBezTo>
                    <a:pt x="82211" y="102242"/>
                    <a:pt x="77621" y="107250"/>
                    <a:pt x="71361" y="110867"/>
                  </a:cubicBezTo>
                  <a:cubicBezTo>
                    <a:pt x="65101" y="114623"/>
                    <a:pt x="58007" y="116431"/>
                    <a:pt x="50217" y="116431"/>
                  </a:cubicBezTo>
                  <a:cubicBezTo>
                    <a:pt x="35054" y="116431"/>
                    <a:pt x="22813" y="111145"/>
                    <a:pt x="13632" y="100712"/>
                  </a:cubicBezTo>
                  <a:cubicBezTo>
                    <a:pt x="4451" y="90279"/>
                    <a:pt x="0" y="76508"/>
                    <a:pt x="0" y="59398"/>
                  </a:cubicBezTo>
                  <a:cubicBezTo>
                    <a:pt x="0" y="42288"/>
                    <a:pt x="4590" y="27404"/>
                    <a:pt x="13771" y="16415"/>
                  </a:cubicBezTo>
                  <a:cubicBezTo>
                    <a:pt x="22952" y="5425"/>
                    <a:pt x="35611" y="0"/>
                    <a:pt x="51747" y="0"/>
                  </a:cubicBezTo>
                  <a:close/>
                  <a:moveTo>
                    <a:pt x="19475" y="57312"/>
                  </a:moveTo>
                  <a:cubicBezTo>
                    <a:pt x="19475" y="70526"/>
                    <a:pt x="22257" y="80959"/>
                    <a:pt x="27682" y="88610"/>
                  </a:cubicBezTo>
                  <a:cubicBezTo>
                    <a:pt x="33246" y="96261"/>
                    <a:pt x="41036" y="100156"/>
                    <a:pt x="51191" y="100156"/>
                  </a:cubicBezTo>
                  <a:cubicBezTo>
                    <a:pt x="61345" y="100156"/>
                    <a:pt x="69413" y="96122"/>
                    <a:pt x="75534" y="88193"/>
                  </a:cubicBezTo>
                  <a:cubicBezTo>
                    <a:pt x="81655" y="80264"/>
                    <a:pt x="84715" y="69692"/>
                    <a:pt x="84715" y="56616"/>
                  </a:cubicBezTo>
                  <a:cubicBezTo>
                    <a:pt x="84715" y="44653"/>
                    <a:pt x="81933" y="34916"/>
                    <a:pt x="76229" y="27543"/>
                  </a:cubicBezTo>
                  <a:cubicBezTo>
                    <a:pt x="70526" y="20170"/>
                    <a:pt x="62736" y="16415"/>
                    <a:pt x="52582" y="16415"/>
                  </a:cubicBezTo>
                  <a:cubicBezTo>
                    <a:pt x="42427" y="16415"/>
                    <a:pt x="34081" y="20170"/>
                    <a:pt x="28238" y="27682"/>
                  </a:cubicBezTo>
                  <a:cubicBezTo>
                    <a:pt x="22396" y="35194"/>
                    <a:pt x="19475" y="45070"/>
                    <a:pt x="19475" y="57312"/>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38" name="Freeform: Shape 1137">
              <a:extLst>
                <a:ext uri="{FF2B5EF4-FFF2-40B4-BE49-F238E27FC236}">
                  <a16:creationId xmlns:a16="http://schemas.microsoft.com/office/drawing/2014/main" id="{642E9582-49C5-970B-A480-AA596102CAC3}"/>
                </a:ext>
              </a:extLst>
            </p:cNvPr>
            <p:cNvSpPr/>
            <p:nvPr/>
          </p:nvSpPr>
          <p:spPr>
            <a:xfrm>
              <a:off x="4811374" y="3256844"/>
              <a:ext cx="124220" cy="155241"/>
            </a:xfrm>
            <a:custGeom>
              <a:avLst/>
              <a:gdLst>
                <a:gd name="connsiteX0" fmla="*/ 124082 w 124220"/>
                <a:gd name="connsiteY0" fmla="*/ 0 h 155241"/>
                <a:gd name="connsiteX1" fmla="*/ 124082 w 124220"/>
                <a:gd name="connsiteY1" fmla="*/ 17388 h 155241"/>
                <a:gd name="connsiteX2" fmla="*/ 72335 w 124220"/>
                <a:gd name="connsiteY2" fmla="*/ 17388 h 155241"/>
                <a:gd name="connsiteX3" fmla="*/ 72335 w 124220"/>
                <a:gd name="connsiteY3" fmla="*/ 155242 h 155241"/>
                <a:gd name="connsiteX4" fmla="*/ 51747 w 124220"/>
                <a:gd name="connsiteY4" fmla="*/ 155242 h 155241"/>
                <a:gd name="connsiteX5" fmla="*/ 51747 w 124220"/>
                <a:gd name="connsiteY5" fmla="*/ 17388 h 155241"/>
                <a:gd name="connsiteX6" fmla="*/ 0 w 124220"/>
                <a:gd name="connsiteY6" fmla="*/ 17388 h 155241"/>
                <a:gd name="connsiteX7" fmla="*/ 0 w 124220"/>
                <a:gd name="connsiteY7" fmla="*/ 0 h 155241"/>
                <a:gd name="connsiteX8" fmla="*/ 124221 w 124220"/>
                <a:gd name="connsiteY8" fmla="*/ 0 h 15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20" h="155241">
                  <a:moveTo>
                    <a:pt x="124082" y="0"/>
                  </a:moveTo>
                  <a:lnTo>
                    <a:pt x="124082" y="17388"/>
                  </a:lnTo>
                  <a:lnTo>
                    <a:pt x="72335" y="17388"/>
                  </a:lnTo>
                  <a:lnTo>
                    <a:pt x="72335" y="155242"/>
                  </a:lnTo>
                  <a:lnTo>
                    <a:pt x="51747" y="155242"/>
                  </a:lnTo>
                  <a:lnTo>
                    <a:pt x="51747" y="17388"/>
                  </a:lnTo>
                  <a:lnTo>
                    <a:pt x="0" y="17388"/>
                  </a:lnTo>
                  <a:lnTo>
                    <a:pt x="0" y="0"/>
                  </a:lnTo>
                  <a:lnTo>
                    <a:pt x="124221" y="0"/>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39" name="Freeform: Shape 1138">
              <a:extLst>
                <a:ext uri="{FF2B5EF4-FFF2-40B4-BE49-F238E27FC236}">
                  <a16:creationId xmlns:a16="http://schemas.microsoft.com/office/drawing/2014/main" id="{85F55D8C-9E71-0330-1B89-C551856E25A2}"/>
                </a:ext>
              </a:extLst>
            </p:cNvPr>
            <p:cNvSpPr/>
            <p:nvPr/>
          </p:nvSpPr>
          <p:spPr>
            <a:xfrm>
              <a:off x="4921684" y="3296906"/>
              <a:ext cx="105580" cy="117683"/>
            </a:xfrm>
            <a:custGeom>
              <a:avLst/>
              <a:gdLst>
                <a:gd name="connsiteX0" fmla="*/ 52025 w 105580"/>
                <a:gd name="connsiteY0" fmla="*/ 139 h 117683"/>
                <a:gd name="connsiteX1" fmla="*/ 94035 w 105580"/>
                <a:gd name="connsiteY1" fmla="*/ 30325 h 117683"/>
                <a:gd name="connsiteX2" fmla="*/ 94035 w 105580"/>
                <a:gd name="connsiteY2" fmla="*/ 95148 h 117683"/>
                <a:gd name="connsiteX3" fmla="*/ 99878 w 105580"/>
                <a:gd name="connsiteY3" fmla="*/ 101408 h 117683"/>
                <a:gd name="connsiteX4" fmla="*/ 105581 w 105580"/>
                <a:gd name="connsiteY4" fmla="*/ 100295 h 117683"/>
                <a:gd name="connsiteX5" fmla="*/ 105581 w 105580"/>
                <a:gd name="connsiteY5" fmla="*/ 114623 h 117683"/>
                <a:gd name="connsiteX6" fmla="*/ 92366 w 105580"/>
                <a:gd name="connsiteY6" fmla="*/ 117683 h 117683"/>
                <a:gd name="connsiteX7" fmla="*/ 76647 w 105580"/>
                <a:gd name="connsiteY7" fmla="*/ 100295 h 117683"/>
                <a:gd name="connsiteX8" fmla="*/ 37141 w 105580"/>
                <a:gd name="connsiteY8" fmla="*/ 117683 h 117683"/>
                <a:gd name="connsiteX9" fmla="*/ 9876 w 105580"/>
                <a:gd name="connsiteY9" fmla="*/ 109476 h 117683"/>
                <a:gd name="connsiteX10" fmla="*/ 0 w 105580"/>
                <a:gd name="connsiteY10" fmla="*/ 86106 h 117683"/>
                <a:gd name="connsiteX11" fmla="*/ 9737 w 105580"/>
                <a:gd name="connsiteY11" fmla="*/ 62180 h 117683"/>
                <a:gd name="connsiteX12" fmla="*/ 55225 w 105580"/>
                <a:gd name="connsiteY12" fmla="*/ 48687 h 117683"/>
                <a:gd name="connsiteX13" fmla="*/ 71639 w 105580"/>
                <a:gd name="connsiteY13" fmla="*/ 43957 h 117683"/>
                <a:gd name="connsiteX14" fmla="*/ 75812 w 105580"/>
                <a:gd name="connsiteY14" fmla="*/ 34776 h 117683"/>
                <a:gd name="connsiteX15" fmla="*/ 50773 w 105580"/>
                <a:gd name="connsiteY15" fmla="*/ 16276 h 117683"/>
                <a:gd name="connsiteX16" fmla="*/ 30186 w 105580"/>
                <a:gd name="connsiteY16" fmla="*/ 21422 h 117683"/>
                <a:gd name="connsiteX17" fmla="*/ 22674 w 105580"/>
                <a:gd name="connsiteY17" fmla="*/ 37559 h 117683"/>
                <a:gd name="connsiteX18" fmla="*/ 4173 w 105580"/>
                <a:gd name="connsiteY18" fmla="*/ 37559 h 117683"/>
                <a:gd name="connsiteX19" fmla="*/ 52025 w 105580"/>
                <a:gd name="connsiteY19" fmla="*/ 0 h 117683"/>
                <a:gd name="connsiteX20" fmla="*/ 19475 w 105580"/>
                <a:gd name="connsiteY20" fmla="*/ 84993 h 117683"/>
                <a:gd name="connsiteX21" fmla="*/ 25178 w 105580"/>
                <a:gd name="connsiteY21" fmla="*/ 97235 h 117683"/>
                <a:gd name="connsiteX22" fmla="*/ 41314 w 105580"/>
                <a:gd name="connsiteY22" fmla="*/ 101547 h 117683"/>
                <a:gd name="connsiteX23" fmla="*/ 65936 w 105580"/>
                <a:gd name="connsiteY23" fmla="*/ 94174 h 117683"/>
                <a:gd name="connsiteX24" fmla="*/ 75673 w 105580"/>
                <a:gd name="connsiteY24" fmla="*/ 76508 h 117683"/>
                <a:gd name="connsiteX25" fmla="*/ 75673 w 105580"/>
                <a:gd name="connsiteY25" fmla="*/ 57172 h 117683"/>
                <a:gd name="connsiteX26" fmla="*/ 62597 w 105580"/>
                <a:gd name="connsiteY26" fmla="*/ 61763 h 117683"/>
                <a:gd name="connsiteX27" fmla="*/ 43679 w 105580"/>
                <a:gd name="connsiteY27" fmla="*/ 64545 h 117683"/>
                <a:gd name="connsiteX28" fmla="*/ 25456 w 105580"/>
                <a:gd name="connsiteY28" fmla="*/ 71222 h 117683"/>
                <a:gd name="connsiteX29" fmla="*/ 19614 w 105580"/>
                <a:gd name="connsiteY29" fmla="*/ 84993 h 1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580" h="117683">
                  <a:moveTo>
                    <a:pt x="52025" y="139"/>
                  </a:moveTo>
                  <a:cubicBezTo>
                    <a:pt x="79986" y="139"/>
                    <a:pt x="94035" y="10155"/>
                    <a:pt x="94035" y="30325"/>
                  </a:cubicBezTo>
                  <a:lnTo>
                    <a:pt x="94035" y="95148"/>
                  </a:lnTo>
                  <a:cubicBezTo>
                    <a:pt x="94035" y="99321"/>
                    <a:pt x="95983" y="101408"/>
                    <a:pt x="99878" y="101408"/>
                  </a:cubicBezTo>
                  <a:cubicBezTo>
                    <a:pt x="101825" y="101408"/>
                    <a:pt x="103633" y="100991"/>
                    <a:pt x="105581" y="100295"/>
                  </a:cubicBezTo>
                  <a:lnTo>
                    <a:pt x="105581" y="114623"/>
                  </a:lnTo>
                  <a:cubicBezTo>
                    <a:pt x="101964" y="116709"/>
                    <a:pt x="97513" y="117683"/>
                    <a:pt x="92366" y="117683"/>
                  </a:cubicBezTo>
                  <a:cubicBezTo>
                    <a:pt x="81933" y="117683"/>
                    <a:pt x="76647" y="111841"/>
                    <a:pt x="76647" y="100295"/>
                  </a:cubicBezTo>
                  <a:cubicBezTo>
                    <a:pt x="66770" y="111841"/>
                    <a:pt x="53556" y="117683"/>
                    <a:pt x="37141" y="117683"/>
                  </a:cubicBezTo>
                  <a:cubicBezTo>
                    <a:pt x="25595" y="117683"/>
                    <a:pt x="16414" y="114901"/>
                    <a:pt x="9876" y="109476"/>
                  </a:cubicBezTo>
                  <a:cubicBezTo>
                    <a:pt x="3338" y="104051"/>
                    <a:pt x="0" y="96261"/>
                    <a:pt x="0" y="86106"/>
                  </a:cubicBezTo>
                  <a:cubicBezTo>
                    <a:pt x="0" y="75952"/>
                    <a:pt x="3199" y="68162"/>
                    <a:pt x="9737" y="62180"/>
                  </a:cubicBezTo>
                  <a:cubicBezTo>
                    <a:pt x="16275" y="56199"/>
                    <a:pt x="31438" y="51747"/>
                    <a:pt x="55225" y="48687"/>
                  </a:cubicBezTo>
                  <a:cubicBezTo>
                    <a:pt x="63293" y="47713"/>
                    <a:pt x="68857" y="46183"/>
                    <a:pt x="71639" y="43957"/>
                  </a:cubicBezTo>
                  <a:cubicBezTo>
                    <a:pt x="74421" y="41871"/>
                    <a:pt x="75812" y="38810"/>
                    <a:pt x="75812" y="34776"/>
                  </a:cubicBezTo>
                  <a:cubicBezTo>
                    <a:pt x="75812" y="22396"/>
                    <a:pt x="67466" y="16276"/>
                    <a:pt x="50773" y="16276"/>
                  </a:cubicBezTo>
                  <a:cubicBezTo>
                    <a:pt x="41592" y="16276"/>
                    <a:pt x="34776" y="17945"/>
                    <a:pt x="30186" y="21422"/>
                  </a:cubicBezTo>
                  <a:cubicBezTo>
                    <a:pt x="25595" y="24761"/>
                    <a:pt x="23092" y="30186"/>
                    <a:pt x="22674" y="37559"/>
                  </a:cubicBezTo>
                  <a:lnTo>
                    <a:pt x="4173" y="37559"/>
                  </a:lnTo>
                  <a:cubicBezTo>
                    <a:pt x="5564" y="12520"/>
                    <a:pt x="21561" y="0"/>
                    <a:pt x="52025" y="0"/>
                  </a:cubicBezTo>
                  <a:close/>
                  <a:moveTo>
                    <a:pt x="19475" y="84993"/>
                  </a:moveTo>
                  <a:cubicBezTo>
                    <a:pt x="19475" y="90279"/>
                    <a:pt x="21422" y="94314"/>
                    <a:pt x="25178" y="97235"/>
                  </a:cubicBezTo>
                  <a:cubicBezTo>
                    <a:pt x="28934" y="100156"/>
                    <a:pt x="34359" y="101547"/>
                    <a:pt x="41314" y="101547"/>
                  </a:cubicBezTo>
                  <a:cubicBezTo>
                    <a:pt x="51330" y="101547"/>
                    <a:pt x="59537" y="99043"/>
                    <a:pt x="65936" y="94174"/>
                  </a:cubicBezTo>
                  <a:cubicBezTo>
                    <a:pt x="72335" y="89306"/>
                    <a:pt x="75673" y="83324"/>
                    <a:pt x="75673" y="76508"/>
                  </a:cubicBezTo>
                  <a:lnTo>
                    <a:pt x="75673" y="57172"/>
                  </a:lnTo>
                  <a:cubicBezTo>
                    <a:pt x="72335" y="59537"/>
                    <a:pt x="68022" y="61067"/>
                    <a:pt x="62597" y="61763"/>
                  </a:cubicBezTo>
                  <a:lnTo>
                    <a:pt x="43679" y="64545"/>
                  </a:lnTo>
                  <a:cubicBezTo>
                    <a:pt x="35472" y="65658"/>
                    <a:pt x="29351" y="67883"/>
                    <a:pt x="25456" y="71222"/>
                  </a:cubicBezTo>
                  <a:cubicBezTo>
                    <a:pt x="21561" y="74421"/>
                    <a:pt x="19614" y="79151"/>
                    <a:pt x="19614" y="84993"/>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40" name="Freeform: Shape 1139">
              <a:extLst>
                <a:ext uri="{FF2B5EF4-FFF2-40B4-BE49-F238E27FC236}">
                  <a16:creationId xmlns:a16="http://schemas.microsoft.com/office/drawing/2014/main" id="{6FA46ACD-DCE1-B1D9-7157-CC701BB5958D}"/>
                </a:ext>
              </a:extLst>
            </p:cNvPr>
            <p:cNvSpPr/>
            <p:nvPr/>
          </p:nvSpPr>
          <p:spPr>
            <a:xfrm>
              <a:off x="5039228" y="3297045"/>
              <a:ext cx="95426" cy="117822"/>
            </a:xfrm>
            <a:custGeom>
              <a:avLst/>
              <a:gdLst>
                <a:gd name="connsiteX0" fmla="*/ 44653 w 95426"/>
                <a:gd name="connsiteY0" fmla="*/ 0 h 117822"/>
                <a:gd name="connsiteX1" fmla="*/ 78456 w 95426"/>
                <a:gd name="connsiteY1" fmla="*/ 8763 h 117822"/>
                <a:gd name="connsiteX2" fmla="*/ 90558 w 95426"/>
                <a:gd name="connsiteY2" fmla="*/ 35194 h 117822"/>
                <a:gd name="connsiteX3" fmla="*/ 72057 w 95426"/>
                <a:gd name="connsiteY3" fmla="*/ 35194 h 117822"/>
                <a:gd name="connsiteX4" fmla="*/ 72057 w 95426"/>
                <a:gd name="connsiteY4" fmla="*/ 34915 h 117822"/>
                <a:gd name="connsiteX5" fmla="*/ 64128 w 95426"/>
                <a:gd name="connsiteY5" fmla="*/ 21005 h 117822"/>
                <a:gd name="connsiteX6" fmla="*/ 45905 w 95426"/>
                <a:gd name="connsiteY6" fmla="*/ 16275 h 117822"/>
                <a:gd name="connsiteX7" fmla="*/ 28378 w 95426"/>
                <a:gd name="connsiteY7" fmla="*/ 20031 h 117822"/>
                <a:gd name="connsiteX8" fmla="*/ 21979 w 95426"/>
                <a:gd name="connsiteY8" fmla="*/ 30742 h 117822"/>
                <a:gd name="connsiteX9" fmla="*/ 27682 w 95426"/>
                <a:gd name="connsiteY9" fmla="*/ 40897 h 117822"/>
                <a:gd name="connsiteX10" fmla="*/ 44792 w 95426"/>
                <a:gd name="connsiteY10" fmla="*/ 47296 h 117822"/>
                <a:gd name="connsiteX11" fmla="*/ 62180 w 95426"/>
                <a:gd name="connsiteY11" fmla="*/ 51191 h 117822"/>
                <a:gd name="connsiteX12" fmla="*/ 86941 w 95426"/>
                <a:gd name="connsiteY12" fmla="*/ 62180 h 117822"/>
                <a:gd name="connsiteX13" fmla="*/ 95426 w 95426"/>
                <a:gd name="connsiteY13" fmla="*/ 82350 h 117822"/>
                <a:gd name="connsiteX14" fmla="*/ 82629 w 95426"/>
                <a:gd name="connsiteY14" fmla="*/ 108502 h 117822"/>
                <a:gd name="connsiteX15" fmla="*/ 47574 w 95426"/>
                <a:gd name="connsiteY15" fmla="*/ 117822 h 117822"/>
                <a:gd name="connsiteX16" fmla="*/ 13493 w 95426"/>
                <a:gd name="connsiteY16" fmla="*/ 108363 h 117822"/>
                <a:gd name="connsiteX17" fmla="*/ 0 w 95426"/>
                <a:gd name="connsiteY17" fmla="*/ 79707 h 117822"/>
                <a:gd name="connsiteX18" fmla="*/ 18501 w 95426"/>
                <a:gd name="connsiteY18" fmla="*/ 79707 h 117822"/>
                <a:gd name="connsiteX19" fmla="*/ 26708 w 95426"/>
                <a:gd name="connsiteY19" fmla="*/ 95844 h 117822"/>
                <a:gd name="connsiteX20" fmla="*/ 48687 w 95426"/>
                <a:gd name="connsiteY20" fmla="*/ 101547 h 117822"/>
                <a:gd name="connsiteX21" fmla="*/ 75813 w 95426"/>
                <a:gd name="connsiteY21" fmla="*/ 84854 h 117822"/>
                <a:gd name="connsiteX22" fmla="*/ 69135 w 95426"/>
                <a:gd name="connsiteY22" fmla="*/ 73169 h 117822"/>
                <a:gd name="connsiteX23" fmla="*/ 40758 w 95426"/>
                <a:gd name="connsiteY23" fmla="*/ 64267 h 117822"/>
                <a:gd name="connsiteX24" fmla="*/ 11129 w 95426"/>
                <a:gd name="connsiteY24" fmla="*/ 52721 h 117822"/>
                <a:gd name="connsiteX25" fmla="*/ 2226 w 95426"/>
                <a:gd name="connsiteY25" fmla="*/ 32272 h 117822"/>
                <a:gd name="connsiteX26" fmla="*/ 13632 w 95426"/>
                <a:gd name="connsiteY26" fmla="*/ 9181 h 117822"/>
                <a:gd name="connsiteX27" fmla="*/ 44375 w 95426"/>
                <a:gd name="connsiteY27" fmla="*/ 417 h 11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426" h="117822">
                  <a:moveTo>
                    <a:pt x="44653" y="0"/>
                  </a:moveTo>
                  <a:cubicBezTo>
                    <a:pt x="59816" y="0"/>
                    <a:pt x="71083" y="2921"/>
                    <a:pt x="78456" y="8763"/>
                  </a:cubicBezTo>
                  <a:cubicBezTo>
                    <a:pt x="85828" y="14606"/>
                    <a:pt x="89862" y="23509"/>
                    <a:pt x="90558" y="35194"/>
                  </a:cubicBezTo>
                  <a:lnTo>
                    <a:pt x="72057" y="35194"/>
                  </a:lnTo>
                  <a:lnTo>
                    <a:pt x="72057" y="34915"/>
                  </a:lnTo>
                  <a:cubicBezTo>
                    <a:pt x="71500" y="28795"/>
                    <a:pt x="68857" y="24204"/>
                    <a:pt x="64128" y="21005"/>
                  </a:cubicBezTo>
                  <a:cubicBezTo>
                    <a:pt x="59398" y="17805"/>
                    <a:pt x="53416" y="16275"/>
                    <a:pt x="45905" y="16275"/>
                  </a:cubicBezTo>
                  <a:cubicBezTo>
                    <a:pt x="38393" y="16275"/>
                    <a:pt x="32690" y="17527"/>
                    <a:pt x="28378" y="20031"/>
                  </a:cubicBezTo>
                  <a:cubicBezTo>
                    <a:pt x="24065" y="22535"/>
                    <a:pt x="21979" y="26013"/>
                    <a:pt x="21979" y="30742"/>
                  </a:cubicBezTo>
                  <a:cubicBezTo>
                    <a:pt x="21979" y="34915"/>
                    <a:pt x="23926" y="38254"/>
                    <a:pt x="27682" y="40897"/>
                  </a:cubicBezTo>
                  <a:cubicBezTo>
                    <a:pt x="31438" y="43401"/>
                    <a:pt x="37141" y="45627"/>
                    <a:pt x="44792" y="47296"/>
                  </a:cubicBezTo>
                  <a:lnTo>
                    <a:pt x="62180" y="51191"/>
                  </a:lnTo>
                  <a:cubicBezTo>
                    <a:pt x="73030" y="53695"/>
                    <a:pt x="81377" y="57311"/>
                    <a:pt x="86941" y="62180"/>
                  </a:cubicBezTo>
                  <a:cubicBezTo>
                    <a:pt x="92644" y="67049"/>
                    <a:pt x="95426" y="73726"/>
                    <a:pt x="95426" y="82350"/>
                  </a:cubicBezTo>
                  <a:cubicBezTo>
                    <a:pt x="95426" y="93479"/>
                    <a:pt x="91114" y="102242"/>
                    <a:pt x="82629" y="108502"/>
                  </a:cubicBezTo>
                  <a:cubicBezTo>
                    <a:pt x="74143" y="114762"/>
                    <a:pt x="62459" y="117822"/>
                    <a:pt x="47574" y="117822"/>
                  </a:cubicBezTo>
                  <a:cubicBezTo>
                    <a:pt x="32690" y="117822"/>
                    <a:pt x="21840" y="114623"/>
                    <a:pt x="13493" y="108363"/>
                  </a:cubicBezTo>
                  <a:cubicBezTo>
                    <a:pt x="5147" y="102103"/>
                    <a:pt x="557" y="92505"/>
                    <a:pt x="0" y="79707"/>
                  </a:cubicBezTo>
                  <a:lnTo>
                    <a:pt x="18501" y="79707"/>
                  </a:lnTo>
                  <a:cubicBezTo>
                    <a:pt x="18779" y="86663"/>
                    <a:pt x="21562" y="92088"/>
                    <a:pt x="26708" y="95844"/>
                  </a:cubicBezTo>
                  <a:cubicBezTo>
                    <a:pt x="31994" y="99599"/>
                    <a:pt x="39228" y="101547"/>
                    <a:pt x="48687" y="101547"/>
                  </a:cubicBezTo>
                  <a:cubicBezTo>
                    <a:pt x="66771" y="101547"/>
                    <a:pt x="75813" y="95983"/>
                    <a:pt x="75813" y="84854"/>
                  </a:cubicBezTo>
                  <a:cubicBezTo>
                    <a:pt x="75813" y="79986"/>
                    <a:pt x="73587" y="75951"/>
                    <a:pt x="69135" y="73169"/>
                  </a:cubicBezTo>
                  <a:cubicBezTo>
                    <a:pt x="64684" y="70248"/>
                    <a:pt x="55225" y="67327"/>
                    <a:pt x="40758" y="64267"/>
                  </a:cubicBezTo>
                  <a:cubicBezTo>
                    <a:pt x="26986" y="61485"/>
                    <a:pt x="17110" y="57729"/>
                    <a:pt x="11129" y="52721"/>
                  </a:cubicBezTo>
                  <a:cubicBezTo>
                    <a:pt x="5147" y="47852"/>
                    <a:pt x="2226" y="41036"/>
                    <a:pt x="2226" y="32272"/>
                  </a:cubicBezTo>
                  <a:cubicBezTo>
                    <a:pt x="2226" y="22674"/>
                    <a:pt x="5982" y="15023"/>
                    <a:pt x="13632" y="9181"/>
                  </a:cubicBezTo>
                  <a:cubicBezTo>
                    <a:pt x="21283" y="3338"/>
                    <a:pt x="31438" y="417"/>
                    <a:pt x="44375" y="417"/>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41" name="Freeform: Shape 1140">
              <a:extLst>
                <a:ext uri="{FF2B5EF4-FFF2-40B4-BE49-F238E27FC236}">
                  <a16:creationId xmlns:a16="http://schemas.microsoft.com/office/drawing/2014/main" id="{D1DC43B7-D0C8-CC6C-A05F-69D6D5B3E36A}"/>
                </a:ext>
              </a:extLst>
            </p:cNvPr>
            <p:cNvSpPr/>
            <p:nvPr/>
          </p:nvSpPr>
          <p:spPr>
            <a:xfrm>
              <a:off x="5158441" y="3256844"/>
              <a:ext cx="97930" cy="155241"/>
            </a:xfrm>
            <a:custGeom>
              <a:avLst/>
              <a:gdLst>
                <a:gd name="connsiteX0" fmla="*/ 18501 w 97930"/>
                <a:gd name="connsiteY0" fmla="*/ 0 h 155241"/>
                <a:gd name="connsiteX1" fmla="*/ 18501 w 97930"/>
                <a:gd name="connsiteY1" fmla="*/ 91949 h 155241"/>
                <a:gd name="connsiteX2" fmla="*/ 69831 w 97930"/>
                <a:gd name="connsiteY2" fmla="*/ 42844 h 155241"/>
                <a:gd name="connsiteX3" fmla="*/ 94592 w 97930"/>
                <a:gd name="connsiteY3" fmla="*/ 42844 h 155241"/>
                <a:gd name="connsiteX4" fmla="*/ 50078 w 97930"/>
                <a:gd name="connsiteY4" fmla="*/ 83741 h 155241"/>
                <a:gd name="connsiteX5" fmla="*/ 97930 w 97930"/>
                <a:gd name="connsiteY5" fmla="*/ 155242 h 155241"/>
                <a:gd name="connsiteX6" fmla="*/ 74421 w 97930"/>
                <a:gd name="connsiteY6" fmla="*/ 155242 h 155241"/>
                <a:gd name="connsiteX7" fmla="*/ 35889 w 97930"/>
                <a:gd name="connsiteY7" fmla="*/ 96539 h 155241"/>
                <a:gd name="connsiteX8" fmla="*/ 18501 w 97930"/>
                <a:gd name="connsiteY8" fmla="*/ 112675 h 155241"/>
                <a:gd name="connsiteX9" fmla="*/ 18501 w 97930"/>
                <a:gd name="connsiteY9" fmla="*/ 155242 h 155241"/>
                <a:gd name="connsiteX10" fmla="*/ 0 w 97930"/>
                <a:gd name="connsiteY10" fmla="*/ 155242 h 155241"/>
                <a:gd name="connsiteX11" fmla="*/ 0 w 97930"/>
                <a:gd name="connsiteY11" fmla="*/ 0 h 155241"/>
                <a:gd name="connsiteX12" fmla="*/ 18501 w 97930"/>
                <a:gd name="connsiteY12" fmla="*/ 0 h 15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30" h="155241">
                  <a:moveTo>
                    <a:pt x="18501" y="0"/>
                  </a:moveTo>
                  <a:lnTo>
                    <a:pt x="18501" y="91949"/>
                  </a:lnTo>
                  <a:lnTo>
                    <a:pt x="69831" y="42844"/>
                  </a:lnTo>
                  <a:lnTo>
                    <a:pt x="94592" y="42844"/>
                  </a:lnTo>
                  <a:lnTo>
                    <a:pt x="50078" y="83741"/>
                  </a:lnTo>
                  <a:lnTo>
                    <a:pt x="97930" y="155242"/>
                  </a:lnTo>
                  <a:lnTo>
                    <a:pt x="74421" y="155242"/>
                  </a:lnTo>
                  <a:lnTo>
                    <a:pt x="35889" y="96539"/>
                  </a:lnTo>
                  <a:lnTo>
                    <a:pt x="18501" y="112675"/>
                  </a:lnTo>
                  <a:lnTo>
                    <a:pt x="18501" y="155242"/>
                  </a:lnTo>
                  <a:lnTo>
                    <a:pt x="0" y="155242"/>
                  </a:lnTo>
                  <a:lnTo>
                    <a:pt x="0" y="0"/>
                  </a:lnTo>
                  <a:lnTo>
                    <a:pt x="18501" y="0"/>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42" name="Freeform: Shape 1141">
              <a:extLst>
                <a:ext uri="{FF2B5EF4-FFF2-40B4-BE49-F238E27FC236}">
                  <a16:creationId xmlns:a16="http://schemas.microsoft.com/office/drawing/2014/main" id="{39CD176D-2D84-ACFE-13EC-D61BD006AE28}"/>
                </a:ext>
              </a:extLst>
            </p:cNvPr>
            <p:cNvSpPr/>
            <p:nvPr/>
          </p:nvSpPr>
          <p:spPr>
            <a:xfrm>
              <a:off x="5261101" y="3255035"/>
              <a:ext cx="62040" cy="157049"/>
            </a:xfrm>
            <a:custGeom>
              <a:avLst/>
              <a:gdLst>
                <a:gd name="connsiteX0" fmla="*/ 49800 w 62040"/>
                <a:gd name="connsiteY0" fmla="*/ 0 h 157049"/>
                <a:gd name="connsiteX1" fmla="*/ 62041 w 62040"/>
                <a:gd name="connsiteY1" fmla="*/ 1669 h 157049"/>
                <a:gd name="connsiteX2" fmla="*/ 62041 w 62040"/>
                <a:gd name="connsiteY2" fmla="*/ 17805 h 157049"/>
                <a:gd name="connsiteX3" fmla="*/ 51608 w 62040"/>
                <a:gd name="connsiteY3" fmla="*/ 16275 h 157049"/>
                <a:gd name="connsiteX4" fmla="*/ 37419 w 62040"/>
                <a:gd name="connsiteY4" fmla="*/ 28517 h 157049"/>
                <a:gd name="connsiteX5" fmla="*/ 37419 w 62040"/>
                <a:gd name="connsiteY5" fmla="*/ 44653 h 157049"/>
                <a:gd name="connsiteX6" fmla="*/ 59120 w 62040"/>
                <a:gd name="connsiteY6" fmla="*/ 44653 h 157049"/>
                <a:gd name="connsiteX7" fmla="*/ 59120 w 62040"/>
                <a:gd name="connsiteY7" fmla="*/ 60928 h 157049"/>
                <a:gd name="connsiteX8" fmla="*/ 37419 w 62040"/>
                <a:gd name="connsiteY8" fmla="*/ 60928 h 157049"/>
                <a:gd name="connsiteX9" fmla="*/ 37419 w 62040"/>
                <a:gd name="connsiteY9" fmla="*/ 157050 h 157049"/>
                <a:gd name="connsiteX10" fmla="*/ 18918 w 62040"/>
                <a:gd name="connsiteY10" fmla="*/ 157050 h 157049"/>
                <a:gd name="connsiteX11" fmla="*/ 18918 w 62040"/>
                <a:gd name="connsiteY11" fmla="*/ 60928 h 157049"/>
                <a:gd name="connsiteX12" fmla="*/ 0 w 62040"/>
                <a:gd name="connsiteY12" fmla="*/ 60928 h 157049"/>
                <a:gd name="connsiteX13" fmla="*/ 0 w 62040"/>
                <a:gd name="connsiteY13" fmla="*/ 44653 h 157049"/>
                <a:gd name="connsiteX14" fmla="*/ 18918 w 62040"/>
                <a:gd name="connsiteY14" fmla="*/ 44653 h 157049"/>
                <a:gd name="connsiteX15" fmla="*/ 18918 w 62040"/>
                <a:gd name="connsiteY15" fmla="*/ 26986 h 157049"/>
                <a:gd name="connsiteX16" fmla="*/ 26569 w 62040"/>
                <a:gd name="connsiteY16" fmla="*/ 7373 h 157049"/>
                <a:gd name="connsiteX17" fmla="*/ 49661 w 62040"/>
                <a:gd name="connsiteY17" fmla="*/ 139 h 15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040" h="157049">
                  <a:moveTo>
                    <a:pt x="49800" y="0"/>
                  </a:moveTo>
                  <a:cubicBezTo>
                    <a:pt x="54390" y="0"/>
                    <a:pt x="58563" y="557"/>
                    <a:pt x="62041" y="1669"/>
                  </a:cubicBezTo>
                  <a:lnTo>
                    <a:pt x="62041" y="17805"/>
                  </a:lnTo>
                  <a:cubicBezTo>
                    <a:pt x="59398" y="16832"/>
                    <a:pt x="55920" y="16275"/>
                    <a:pt x="51608" y="16275"/>
                  </a:cubicBezTo>
                  <a:cubicBezTo>
                    <a:pt x="42149" y="16275"/>
                    <a:pt x="37419" y="20309"/>
                    <a:pt x="37419" y="28517"/>
                  </a:cubicBezTo>
                  <a:lnTo>
                    <a:pt x="37419" y="44653"/>
                  </a:lnTo>
                  <a:lnTo>
                    <a:pt x="59120" y="44653"/>
                  </a:lnTo>
                  <a:lnTo>
                    <a:pt x="59120" y="60928"/>
                  </a:lnTo>
                  <a:lnTo>
                    <a:pt x="37419" y="60928"/>
                  </a:lnTo>
                  <a:lnTo>
                    <a:pt x="37419" y="157050"/>
                  </a:lnTo>
                  <a:lnTo>
                    <a:pt x="18918" y="157050"/>
                  </a:lnTo>
                  <a:lnTo>
                    <a:pt x="18918" y="60928"/>
                  </a:lnTo>
                  <a:lnTo>
                    <a:pt x="0" y="60928"/>
                  </a:lnTo>
                  <a:lnTo>
                    <a:pt x="0" y="44653"/>
                  </a:lnTo>
                  <a:lnTo>
                    <a:pt x="18918" y="44653"/>
                  </a:lnTo>
                  <a:lnTo>
                    <a:pt x="18918" y="26986"/>
                  </a:lnTo>
                  <a:cubicBezTo>
                    <a:pt x="18918" y="18779"/>
                    <a:pt x="21422" y="12102"/>
                    <a:pt x="26569" y="7373"/>
                  </a:cubicBezTo>
                  <a:cubicBezTo>
                    <a:pt x="31716" y="2504"/>
                    <a:pt x="39367" y="139"/>
                    <a:pt x="49661" y="139"/>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43" name="Freeform: Shape 1142">
              <a:extLst>
                <a:ext uri="{FF2B5EF4-FFF2-40B4-BE49-F238E27FC236}">
                  <a16:creationId xmlns:a16="http://schemas.microsoft.com/office/drawing/2014/main" id="{C8F5CF70-C410-E669-203F-DF19C602BA72}"/>
                </a:ext>
              </a:extLst>
            </p:cNvPr>
            <p:cNvSpPr/>
            <p:nvPr/>
          </p:nvSpPr>
          <p:spPr>
            <a:xfrm>
              <a:off x="5333019" y="3297045"/>
              <a:ext cx="109197" cy="117682"/>
            </a:xfrm>
            <a:custGeom>
              <a:avLst/>
              <a:gdLst>
                <a:gd name="connsiteX0" fmla="*/ 54529 w 109197"/>
                <a:gd name="connsiteY0" fmla="*/ 0 h 117682"/>
                <a:gd name="connsiteX1" fmla="*/ 94452 w 109197"/>
                <a:gd name="connsiteY1" fmla="*/ 16136 h 117682"/>
                <a:gd name="connsiteX2" fmla="*/ 109197 w 109197"/>
                <a:gd name="connsiteY2" fmla="*/ 58981 h 117682"/>
                <a:gd name="connsiteX3" fmla="*/ 94452 w 109197"/>
                <a:gd name="connsiteY3" fmla="*/ 101130 h 117682"/>
                <a:gd name="connsiteX4" fmla="*/ 54529 w 109197"/>
                <a:gd name="connsiteY4" fmla="*/ 117683 h 117682"/>
                <a:gd name="connsiteX5" fmla="*/ 14884 w 109197"/>
                <a:gd name="connsiteY5" fmla="*/ 101686 h 117682"/>
                <a:gd name="connsiteX6" fmla="*/ 0 w 109197"/>
                <a:gd name="connsiteY6" fmla="*/ 58981 h 117682"/>
                <a:gd name="connsiteX7" fmla="*/ 14745 w 109197"/>
                <a:gd name="connsiteY7" fmla="*/ 15997 h 117682"/>
                <a:gd name="connsiteX8" fmla="*/ 54668 w 109197"/>
                <a:gd name="connsiteY8" fmla="*/ 0 h 117682"/>
                <a:gd name="connsiteX9" fmla="*/ 19475 w 109197"/>
                <a:gd name="connsiteY9" fmla="*/ 58981 h 117682"/>
                <a:gd name="connsiteX10" fmla="*/ 29212 w 109197"/>
                <a:gd name="connsiteY10" fmla="*/ 89584 h 117682"/>
                <a:gd name="connsiteX11" fmla="*/ 54390 w 109197"/>
                <a:gd name="connsiteY11" fmla="*/ 101269 h 117682"/>
                <a:gd name="connsiteX12" fmla="*/ 79568 w 109197"/>
                <a:gd name="connsiteY12" fmla="*/ 89584 h 117682"/>
                <a:gd name="connsiteX13" fmla="*/ 89445 w 109197"/>
                <a:gd name="connsiteY13" fmla="*/ 58841 h 117682"/>
                <a:gd name="connsiteX14" fmla="*/ 79707 w 109197"/>
                <a:gd name="connsiteY14" fmla="*/ 28099 h 117682"/>
                <a:gd name="connsiteX15" fmla="*/ 54251 w 109197"/>
                <a:gd name="connsiteY15" fmla="*/ 16275 h 117682"/>
                <a:gd name="connsiteX16" fmla="*/ 29351 w 109197"/>
                <a:gd name="connsiteY16" fmla="*/ 28238 h 117682"/>
                <a:gd name="connsiteX17" fmla="*/ 19475 w 109197"/>
                <a:gd name="connsiteY17" fmla="*/ 58841 h 11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197" h="117682">
                  <a:moveTo>
                    <a:pt x="54529" y="0"/>
                  </a:moveTo>
                  <a:cubicBezTo>
                    <a:pt x="71361" y="0"/>
                    <a:pt x="84576" y="5425"/>
                    <a:pt x="94452" y="16136"/>
                  </a:cubicBezTo>
                  <a:cubicBezTo>
                    <a:pt x="104190" y="26847"/>
                    <a:pt x="109197" y="41175"/>
                    <a:pt x="109197" y="58981"/>
                  </a:cubicBezTo>
                  <a:cubicBezTo>
                    <a:pt x="109197" y="76786"/>
                    <a:pt x="104329" y="90140"/>
                    <a:pt x="94452" y="101130"/>
                  </a:cubicBezTo>
                  <a:cubicBezTo>
                    <a:pt x="84715" y="112119"/>
                    <a:pt x="71361" y="117683"/>
                    <a:pt x="54529" y="117683"/>
                  </a:cubicBezTo>
                  <a:cubicBezTo>
                    <a:pt x="37697" y="117683"/>
                    <a:pt x="24761" y="112397"/>
                    <a:pt x="14884" y="101686"/>
                  </a:cubicBezTo>
                  <a:cubicBezTo>
                    <a:pt x="5008" y="90975"/>
                    <a:pt x="0" y="76786"/>
                    <a:pt x="0" y="58981"/>
                  </a:cubicBezTo>
                  <a:cubicBezTo>
                    <a:pt x="0" y="41175"/>
                    <a:pt x="4868" y="26708"/>
                    <a:pt x="14745" y="15997"/>
                  </a:cubicBezTo>
                  <a:cubicBezTo>
                    <a:pt x="24621" y="5286"/>
                    <a:pt x="37836" y="0"/>
                    <a:pt x="54668" y="0"/>
                  </a:cubicBezTo>
                  <a:close/>
                  <a:moveTo>
                    <a:pt x="19475" y="58981"/>
                  </a:moveTo>
                  <a:cubicBezTo>
                    <a:pt x="19475" y="71639"/>
                    <a:pt x="22674" y="81794"/>
                    <a:pt x="29212" y="89584"/>
                  </a:cubicBezTo>
                  <a:cubicBezTo>
                    <a:pt x="35750" y="97374"/>
                    <a:pt x="44096" y="101269"/>
                    <a:pt x="54390" y="101269"/>
                  </a:cubicBezTo>
                  <a:cubicBezTo>
                    <a:pt x="64684" y="101269"/>
                    <a:pt x="72891" y="97374"/>
                    <a:pt x="79568" y="89584"/>
                  </a:cubicBezTo>
                  <a:cubicBezTo>
                    <a:pt x="86106" y="81794"/>
                    <a:pt x="89445" y="71639"/>
                    <a:pt x="89445" y="58841"/>
                  </a:cubicBezTo>
                  <a:cubicBezTo>
                    <a:pt x="89445" y="46044"/>
                    <a:pt x="86245" y="36028"/>
                    <a:pt x="79707" y="28099"/>
                  </a:cubicBezTo>
                  <a:cubicBezTo>
                    <a:pt x="73169" y="20170"/>
                    <a:pt x="64684" y="16275"/>
                    <a:pt x="54251" y="16275"/>
                  </a:cubicBezTo>
                  <a:cubicBezTo>
                    <a:pt x="43818" y="16275"/>
                    <a:pt x="35889" y="20309"/>
                    <a:pt x="29351" y="28238"/>
                  </a:cubicBezTo>
                  <a:cubicBezTo>
                    <a:pt x="22813" y="36167"/>
                    <a:pt x="19475" y="46461"/>
                    <a:pt x="19475" y="58841"/>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44" name="Freeform: Shape 1143">
              <a:extLst>
                <a:ext uri="{FF2B5EF4-FFF2-40B4-BE49-F238E27FC236}">
                  <a16:creationId xmlns:a16="http://schemas.microsoft.com/office/drawing/2014/main" id="{C3E8A6D7-ACDA-B496-75D0-813A94635232}"/>
                </a:ext>
              </a:extLst>
            </p:cNvPr>
            <p:cNvSpPr/>
            <p:nvPr/>
          </p:nvSpPr>
          <p:spPr>
            <a:xfrm>
              <a:off x="5465308" y="3297045"/>
              <a:ext cx="59119" cy="115040"/>
            </a:xfrm>
            <a:custGeom>
              <a:avLst/>
              <a:gdLst>
                <a:gd name="connsiteX0" fmla="*/ 59120 w 59119"/>
                <a:gd name="connsiteY0" fmla="*/ 0 h 115040"/>
                <a:gd name="connsiteX1" fmla="*/ 59120 w 59119"/>
                <a:gd name="connsiteY1" fmla="*/ 19614 h 115040"/>
                <a:gd name="connsiteX2" fmla="*/ 28378 w 59119"/>
                <a:gd name="connsiteY2" fmla="*/ 30603 h 115040"/>
                <a:gd name="connsiteX3" fmla="*/ 18501 w 59119"/>
                <a:gd name="connsiteY3" fmla="*/ 64823 h 115040"/>
                <a:gd name="connsiteX4" fmla="*/ 18501 w 59119"/>
                <a:gd name="connsiteY4" fmla="*/ 115040 h 115040"/>
                <a:gd name="connsiteX5" fmla="*/ 0 w 59119"/>
                <a:gd name="connsiteY5" fmla="*/ 115040 h 115040"/>
                <a:gd name="connsiteX6" fmla="*/ 0 w 59119"/>
                <a:gd name="connsiteY6" fmla="*/ 2643 h 115040"/>
                <a:gd name="connsiteX7" fmla="*/ 17388 w 59119"/>
                <a:gd name="connsiteY7" fmla="*/ 2643 h 115040"/>
                <a:gd name="connsiteX8" fmla="*/ 17388 w 59119"/>
                <a:gd name="connsiteY8" fmla="*/ 26291 h 115040"/>
                <a:gd name="connsiteX9" fmla="*/ 17805 w 59119"/>
                <a:gd name="connsiteY9" fmla="*/ 26291 h 115040"/>
                <a:gd name="connsiteX10" fmla="*/ 56477 w 59119"/>
                <a:gd name="connsiteY10" fmla="*/ 0 h 115040"/>
                <a:gd name="connsiteX11" fmla="*/ 59120 w 59119"/>
                <a:gd name="connsiteY11" fmla="*/ 0 h 11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19" h="115040">
                  <a:moveTo>
                    <a:pt x="59120" y="0"/>
                  </a:moveTo>
                  <a:lnTo>
                    <a:pt x="59120" y="19614"/>
                  </a:lnTo>
                  <a:cubicBezTo>
                    <a:pt x="45209" y="19614"/>
                    <a:pt x="34916" y="23231"/>
                    <a:pt x="28378" y="30603"/>
                  </a:cubicBezTo>
                  <a:cubicBezTo>
                    <a:pt x="21840" y="37976"/>
                    <a:pt x="18501" y="49382"/>
                    <a:pt x="18501" y="64823"/>
                  </a:cubicBezTo>
                  <a:lnTo>
                    <a:pt x="18501" y="115040"/>
                  </a:lnTo>
                  <a:lnTo>
                    <a:pt x="0" y="115040"/>
                  </a:lnTo>
                  <a:lnTo>
                    <a:pt x="0" y="2643"/>
                  </a:lnTo>
                  <a:lnTo>
                    <a:pt x="17388" y="2643"/>
                  </a:lnTo>
                  <a:lnTo>
                    <a:pt x="17388" y="26291"/>
                  </a:lnTo>
                  <a:lnTo>
                    <a:pt x="17805" y="26291"/>
                  </a:lnTo>
                  <a:cubicBezTo>
                    <a:pt x="26291" y="8763"/>
                    <a:pt x="39228" y="0"/>
                    <a:pt x="56477" y="0"/>
                  </a:cubicBezTo>
                  <a:lnTo>
                    <a:pt x="59120" y="0"/>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45" name="Freeform: Shape 1144">
              <a:extLst>
                <a:ext uri="{FF2B5EF4-FFF2-40B4-BE49-F238E27FC236}">
                  <a16:creationId xmlns:a16="http://schemas.microsoft.com/office/drawing/2014/main" id="{4428E60F-A0D8-5EEB-F6B4-E8637A20DAE0}"/>
                </a:ext>
              </a:extLst>
            </p:cNvPr>
            <p:cNvSpPr/>
            <p:nvPr/>
          </p:nvSpPr>
          <p:spPr>
            <a:xfrm>
              <a:off x="5530409" y="3297045"/>
              <a:ext cx="102242" cy="117682"/>
            </a:xfrm>
            <a:custGeom>
              <a:avLst/>
              <a:gdLst>
                <a:gd name="connsiteX0" fmla="*/ 53138 w 102242"/>
                <a:gd name="connsiteY0" fmla="*/ 0 h 117682"/>
                <a:gd name="connsiteX1" fmla="*/ 86385 w 102242"/>
                <a:gd name="connsiteY1" fmla="*/ 9737 h 117682"/>
                <a:gd name="connsiteX2" fmla="*/ 101547 w 102242"/>
                <a:gd name="connsiteY2" fmla="*/ 38810 h 117682"/>
                <a:gd name="connsiteX3" fmla="*/ 82351 w 102242"/>
                <a:gd name="connsiteY3" fmla="*/ 38810 h 117682"/>
                <a:gd name="connsiteX4" fmla="*/ 54529 w 102242"/>
                <a:gd name="connsiteY4" fmla="*/ 16414 h 117682"/>
                <a:gd name="connsiteX5" fmla="*/ 28378 w 102242"/>
                <a:gd name="connsiteY5" fmla="*/ 27821 h 117682"/>
                <a:gd name="connsiteX6" fmla="*/ 19475 w 102242"/>
                <a:gd name="connsiteY6" fmla="*/ 60372 h 117682"/>
                <a:gd name="connsiteX7" fmla="*/ 28238 w 102242"/>
                <a:gd name="connsiteY7" fmla="*/ 90140 h 117682"/>
                <a:gd name="connsiteX8" fmla="*/ 52443 w 102242"/>
                <a:gd name="connsiteY8" fmla="*/ 101408 h 117682"/>
                <a:gd name="connsiteX9" fmla="*/ 73726 w 102242"/>
                <a:gd name="connsiteY9" fmla="*/ 94174 h 117682"/>
                <a:gd name="connsiteX10" fmla="*/ 83324 w 102242"/>
                <a:gd name="connsiteY10" fmla="*/ 74004 h 117682"/>
                <a:gd name="connsiteX11" fmla="*/ 102242 w 102242"/>
                <a:gd name="connsiteY11" fmla="*/ 74004 h 117682"/>
                <a:gd name="connsiteX12" fmla="*/ 86524 w 102242"/>
                <a:gd name="connsiteY12" fmla="*/ 106415 h 117682"/>
                <a:gd name="connsiteX13" fmla="*/ 52721 w 102242"/>
                <a:gd name="connsiteY13" fmla="*/ 117683 h 117682"/>
                <a:gd name="connsiteX14" fmla="*/ 14189 w 102242"/>
                <a:gd name="connsiteY14" fmla="*/ 102382 h 117682"/>
                <a:gd name="connsiteX15" fmla="*/ 0 w 102242"/>
                <a:gd name="connsiteY15" fmla="*/ 60372 h 117682"/>
                <a:gd name="connsiteX16" fmla="*/ 14189 w 102242"/>
                <a:gd name="connsiteY16" fmla="*/ 16275 h 117682"/>
                <a:gd name="connsiteX17" fmla="*/ 53000 w 102242"/>
                <a:gd name="connsiteY17" fmla="*/ 139 h 11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242" h="117682">
                  <a:moveTo>
                    <a:pt x="53138" y="0"/>
                  </a:moveTo>
                  <a:cubicBezTo>
                    <a:pt x="66771" y="0"/>
                    <a:pt x="77899" y="3199"/>
                    <a:pt x="86385" y="9737"/>
                  </a:cubicBezTo>
                  <a:cubicBezTo>
                    <a:pt x="94870" y="16136"/>
                    <a:pt x="100017" y="25874"/>
                    <a:pt x="101547" y="38810"/>
                  </a:cubicBezTo>
                  <a:lnTo>
                    <a:pt x="82351" y="38810"/>
                  </a:lnTo>
                  <a:cubicBezTo>
                    <a:pt x="79151" y="23926"/>
                    <a:pt x="69831" y="16414"/>
                    <a:pt x="54529" y="16414"/>
                  </a:cubicBezTo>
                  <a:cubicBezTo>
                    <a:pt x="43123" y="16414"/>
                    <a:pt x="34359" y="20170"/>
                    <a:pt x="28378" y="27821"/>
                  </a:cubicBezTo>
                  <a:cubicBezTo>
                    <a:pt x="22396" y="35472"/>
                    <a:pt x="19475" y="46322"/>
                    <a:pt x="19475" y="60372"/>
                  </a:cubicBezTo>
                  <a:cubicBezTo>
                    <a:pt x="19475" y="72752"/>
                    <a:pt x="22396" y="82629"/>
                    <a:pt x="28238" y="90140"/>
                  </a:cubicBezTo>
                  <a:cubicBezTo>
                    <a:pt x="34081" y="97652"/>
                    <a:pt x="42149" y="101408"/>
                    <a:pt x="52443" y="101408"/>
                  </a:cubicBezTo>
                  <a:cubicBezTo>
                    <a:pt x="61485" y="101408"/>
                    <a:pt x="68579" y="99043"/>
                    <a:pt x="73726" y="94174"/>
                  </a:cubicBezTo>
                  <a:cubicBezTo>
                    <a:pt x="79012" y="89445"/>
                    <a:pt x="82072" y="82629"/>
                    <a:pt x="83324" y="74004"/>
                  </a:cubicBezTo>
                  <a:lnTo>
                    <a:pt x="102242" y="74004"/>
                  </a:lnTo>
                  <a:cubicBezTo>
                    <a:pt x="100156" y="88054"/>
                    <a:pt x="95009" y="98904"/>
                    <a:pt x="86524" y="106415"/>
                  </a:cubicBezTo>
                  <a:cubicBezTo>
                    <a:pt x="78038" y="113927"/>
                    <a:pt x="66771" y="117683"/>
                    <a:pt x="52721" y="117683"/>
                  </a:cubicBezTo>
                  <a:cubicBezTo>
                    <a:pt x="36446" y="117683"/>
                    <a:pt x="23648" y="112536"/>
                    <a:pt x="14189" y="102382"/>
                  </a:cubicBezTo>
                  <a:cubicBezTo>
                    <a:pt x="4730" y="92227"/>
                    <a:pt x="0" y="78177"/>
                    <a:pt x="0" y="60372"/>
                  </a:cubicBezTo>
                  <a:cubicBezTo>
                    <a:pt x="0" y="42566"/>
                    <a:pt x="4730" y="27125"/>
                    <a:pt x="14189" y="16275"/>
                  </a:cubicBezTo>
                  <a:cubicBezTo>
                    <a:pt x="23648" y="5425"/>
                    <a:pt x="36585" y="139"/>
                    <a:pt x="53000" y="139"/>
                  </a:cubicBez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46" name="Freeform: Shape 1145">
              <a:extLst>
                <a:ext uri="{FF2B5EF4-FFF2-40B4-BE49-F238E27FC236}">
                  <a16:creationId xmlns:a16="http://schemas.microsoft.com/office/drawing/2014/main" id="{85E38422-1741-5213-8EBC-6AEB0B6FA8FF}"/>
                </a:ext>
              </a:extLst>
            </p:cNvPr>
            <p:cNvSpPr/>
            <p:nvPr/>
          </p:nvSpPr>
          <p:spPr>
            <a:xfrm>
              <a:off x="5649483" y="3297045"/>
              <a:ext cx="103772" cy="117822"/>
            </a:xfrm>
            <a:custGeom>
              <a:avLst/>
              <a:gdLst>
                <a:gd name="connsiteX0" fmla="*/ 52860 w 103772"/>
                <a:gd name="connsiteY0" fmla="*/ 0 h 117822"/>
                <a:gd name="connsiteX1" fmla="*/ 90279 w 103772"/>
                <a:gd name="connsiteY1" fmla="*/ 17110 h 117822"/>
                <a:gd name="connsiteX2" fmla="*/ 103772 w 103772"/>
                <a:gd name="connsiteY2" fmla="*/ 62180 h 117822"/>
                <a:gd name="connsiteX3" fmla="*/ 103772 w 103772"/>
                <a:gd name="connsiteY3" fmla="*/ 64406 h 117822"/>
                <a:gd name="connsiteX4" fmla="*/ 19613 w 103772"/>
                <a:gd name="connsiteY4" fmla="*/ 64406 h 117822"/>
                <a:gd name="connsiteX5" fmla="*/ 19613 w 103772"/>
                <a:gd name="connsiteY5" fmla="*/ 65658 h 117822"/>
                <a:gd name="connsiteX6" fmla="*/ 28934 w 103772"/>
                <a:gd name="connsiteY6" fmla="*/ 91670 h 117822"/>
                <a:gd name="connsiteX7" fmla="*/ 54529 w 103772"/>
                <a:gd name="connsiteY7" fmla="*/ 101408 h 117822"/>
                <a:gd name="connsiteX8" fmla="*/ 83602 w 103772"/>
                <a:gd name="connsiteY8" fmla="*/ 79429 h 117822"/>
                <a:gd name="connsiteX9" fmla="*/ 101825 w 103772"/>
                <a:gd name="connsiteY9" fmla="*/ 79429 h 117822"/>
                <a:gd name="connsiteX10" fmla="*/ 85550 w 103772"/>
                <a:gd name="connsiteY10" fmla="*/ 108085 h 117822"/>
                <a:gd name="connsiteX11" fmla="*/ 53834 w 103772"/>
                <a:gd name="connsiteY11" fmla="*/ 117822 h 117822"/>
                <a:gd name="connsiteX12" fmla="*/ 13632 w 103772"/>
                <a:gd name="connsiteY12" fmla="*/ 100434 h 117822"/>
                <a:gd name="connsiteX13" fmla="*/ 0 w 103772"/>
                <a:gd name="connsiteY13" fmla="*/ 58285 h 117822"/>
                <a:gd name="connsiteX14" fmla="*/ 15023 w 103772"/>
                <a:gd name="connsiteY14" fmla="*/ 16693 h 117822"/>
                <a:gd name="connsiteX15" fmla="*/ 52860 w 103772"/>
                <a:gd name="connsiteY15" fmla="*/ 139 h 117822"/>
                <a:gd name="connsiteX16" fmla="*/ 84159 w 103772"/>
                <a:gd name="connsiteY16" fmla="*/ 47991 h 117822"/>
                <a:gd name="connsiteX17" fmla="*/ 74282 w 103772"/>
                <a:gd name="connsiteY17" fmla="*/ 25317 h 117822"/>
                <a:gd name="connsiteX18" fmla="*/ 51608 w 103772"/>
                <a:gd name="connsiteY18" fmla="*/ 16275 h 117822"/>
                <a:gd name="connsiteX19" fmla="*/ 29908 w 103772"/>
                <a:gd name="connsiteY19" fmla="*/ 24900 h 117822"/>
                <a:gd name="connsiteX20" fmla="*/ 19753 w 103772"/>
                <a:gd name="connsiteY20" fmla="*/ 47991 h 117822"/>
                <a:gd name="connsiteX21" fmla="*/ 84298 w 103772"/>
                <a:gd name="connsiteY21" fmla="*/ 47991 h 11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772" h="117822">
                  <a:moveTo>
                    <a:pt x="52860" y="0"/>
                  </a:moveTo>
                  <a:cubicBezTo>
                    <a:pt x="68857" y="0"/>
                    <a:pt x="81237" y="5703"/>
                    <a:pt x="90279" y="17110"/>
                  </a:cubicBezTo>
                  <a:cubicBezTo>
                    <a:pt x="99321" y="28517"/>
                    <a:pt x="103772" y="43540"/>
                    <a:pt x="103772" y="62180"/>
                  </a:cubicBezTo>
                  <a:lnTo>
                    <a:pt x="103772" y="64406"/>
                  </a:lnTo>
                  <a:lnTo>
                    <a:pt x="19613" y="64406"/>
                  </a:lnTo>
                  <a:lnTo>
                    <a:pt x="19613" y="65658"/>
                  </a:lnTo>
                  <a:cubicBezTo>
                    <a:pt x="19613" y="76508"/>
                    <a:pt x="22674" y="85132"/>
                    <a:pt x="28934" y="91670"/>
                  </a:cubicBezTo>
                  <a:cubicBezTo>
                    <a:pt x="35194" y="98069"/>
                    <a:pt x="43679" y="101408"/>
                    <a:pt x="54529" y="101408"/>
                  </a:cubicBezTo>
                  <a:cubicBezTo>
                    <a:pt x="70665" y="101408"/>
                    <a:pt x="80264" y="94035"/>
                    <a:pt x="83602" y="79429"/>
                  </a:cubicBezTo>
                  <a:lnTo>
                    <a:pt x="101825" y="79429"/>
                  </a:lnTo>
                  <a:cubicBezTo>
                    <a:pt x="99321" y="92088"/>
                    <a:pt x="93896" y="101547"/>
                    <a:pt x="85550" y="108085"/>
                  </a:cubicBezTo>
                  <a:cubicBezTo>
                    <a:pt x="77203" y="114484"/>
                    <a:pt x="66492" y="117822"/>
                    <a:pt x="53834" y="117822"/>
                  </a:cubicBezTo>
                  <a:cubicBezTo>
                    <a:pt x="36167" y="117822"/>
                    <a:pt x="22674" y="111980"/>
                    <a:pt x="13632" y="100434"/>
                  </a:cubicBezTo>
                  <a:cubicBezTo>
                    <a:pt x="4451" y="88888"/>
                    <a:pt x="0" y="74839"/>
                    <a:pt x="0" y="58285"/>
                  </a:cubicBezTo>
                  <a:cubicBezTo>
                    <a:pt x="0" y="41732"/>
                    <a:pt x="5008" y="27821"/>
                    <a:pt x="15023" y="16693"/>
                  </a:cubicBezTo>
                  <a:cubicBezTo>
                    <a:pt x="25039" y="5703"/>
                    <a:pt x="37697" y="139"/>
                    <a:pt x="52860" y="139"/>
                  </a:cubicBezTo>
                  <a:close/>
                  <a:moveTo>
                    <a:pt x="84159" y="47991"/>
                  </a:moveTo>
                  <a:cubicBezTo>
                    <a:pt x="83602" y="38810"/>
                    <a:pt x="80264" y="31299"/>
                    <a:pt x="74282" y="25317"/>
                  </a:cubicBezTo>
                  <a:cubicBezTo>
                    <a:pt x="68300" y="19336"/>
                    <a:pt x="60650" y="16275"/>
                    <a:pt x="51608" y="16275"/>
                  </a:cubicBezTo>
                  <a:cubicBezTo>
                    <a:pt x="43122" y="16275"/>
                    <a:pt x="35750" y="19196"/>
                    <a:pt x="29908" y="24900"/>
                  </a:cubicBezTo>
                  <a:cubicBezTo>
                    <a:pt x="23926" y="30603"/>
                    <a:pt x="20587" y="38393"/>
                    <a:pt x="19753" y="47991"/>
                  </a:cubicBezTo>
                  <a:lnTo>
                    <a:pt x="84298" y="47991"/>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47" name="Freeform: Shape 1146">
              <a:extLst>
                <a:ext uri="{FF2B5EF4-FFF2-40B4-BE49-F238E27FC236}">
                  <a16:creationId xmlns:a16="http://schemas.microsoft.com/office/drawing/2014/main" id="{F27F4EA2-B213-5259-5F18-99960C56FFF8}"/>
                </a:ext>
              </a:extLst>
            </p:cNvPr>
            <p:cNvSpPr/>
            <p:nvPr/>
          </p:nvSpPr>
          <p:spPr>
            <a:xfrm>
              <a:off x="0" y="2279907"/>
              <a:ext cx="2065991" cy="363482"/>
            </a:xfrm>
            <a:custGeom>
              <a:avLst/>
              <a:gdLst>
                <a:gd name="connsiteX0" fmla="*/ 2065853 w 2065991"/>
                <a:gd name="connsiteY0" fmla="*/ 57172 h 363482"/>
                <a:gd name="connsiteX1" fmla="*/ 2000612 w 2065991"/>
                <a:gd name="connsiteY1" fmla="*/ 87776 h 363482"/>
                <a:gd name="connsiteX2" fmla="*/ 1771367 w 2065991"/>
                <a:gd name="connsiteY2" fmla="*/ 145365 h 363482"/>
                <a:gd name="connsiteX3" fmla="*/ 1542121 w 2065991"/>
                <a:gd name="connsiteY3" fmla="*/ 87776 h 363482"/>
                <a:gd name="connsiteX4" fmla="*/ 1180726 w 2065991"/>
                <a:gd name="connsiteY4" fmla="*/ 0 h 363482"/>
                <a:gd name="connsiteX5" fmla="*/ 819469 w 2065991"/>
                <a:gd name="connsiteY5" fmla="*/ 87776 h 363482"/>
                <a:gd name="connsiteX6" fmla="*/ 590363 w 2065991"/>
                <a:gd name="connsiteY6" fmla="*/ 145365 h 363482"/>
                <a:gd name="connsiteX7" fmla="*/ 361256 w 2065991"/>
                <a:gd name="connsiteY7" fmla="*/ 87776 h 363482"/>
                <a:gd name="connsiteX8" fmla="*/ 0 w 2065991"/>
                <a:gd name="connsiteY8" fmla="*/ 0 h 363482"/>
                <a:gd name="connsiteX9" fmla="*/ 0 w 2065991"/>
                <a:gd name="connsiteY9" fmla="*/ 218117 h 363482"/>
                <a:gd name="connsiteX10" fmla="*/ 229106 w 2065991"/>
                <a:gd name="connsiteY10" fmla="*/ 275707 h 363482"/>
                <a:gd name="connsiteX11" fmla="*/ 590363 w 2065991"/>
                <a:gd name="connsiteY11" fmla="*/ 363482 h 363482"/>
                <a:gd name="connsiteX12" fmla="*/ 951619 w 2065991"/>
                <a:gd name="connsiteY12" fmla="*/ 275707 h 363482"/>
                <a:gd name="connsiteX13" fmla="*/ 1180865 w 2065991"/>
                <a:gd name="connsiteY13" fmla="*/ 218117 h 363482"/>
                <a:gd name="connsiteX14" fmla="*/ 1410110 w 2065991"/>
                <a:gd name="connsiteY14" fmla="*/ 275707 h 363482"/>
                <a:gd name="connsiteX15" fmla="*/ 1771506 w 2065991"/>
                <a:gd name="connsiteY15" fmla="*/ 363482 h 363482"/>
                <a:gd name="connsiteX16" fmla="*/ 2065992 w 2065991"/>
                <a:gd name="connsiteY16" fmla="*/ 307005 h 363482"/>
                <a:gd name="connsiteX17" fmla="*/ 2065992 w 2065991"/>
                <a:gd name="connsiteY17" fmla="*/ 57033 h 36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5991" h="363482">
                  <a:moveTo>
                    <a:pt x="2065853" y="57172"/>
                  </a:moveTo>
                  <a:cubicBezTo>
                    <a:pt x="2042205" y="67327"/>
                    <a:pt x="2020783" y="77899"/>
                    <a:pt x="2000612" y="87776"/>
                  </a:cubicBezTo>
                  <a:cubicBezTo>
                    <a:pt x="1932590" y="121300"/>
                    <a:pt x="1883625" y="145365"/>
                    <a:pt x="1771367" y="145365"/>
                  </a:cubicBezTo>
                  <a:cubicBezTo>
                    <a:pt x="1659109" y="145365"/>
                    <a:pt x="1610144" y="121161"/>
                    <a:pt x="1542121" y="87776"/>
                  </a:cubicBezTo>
                  <a:cubicBezTo>
                    <a:pt x="1462692" y="48687"/>
                    <a:pt x="1363927" y="0"/>
                    <a:pt x="1180726" y="0"/>
                  </a:cubicBezTo>
                  <a:cubicBezTo>
                    <a:pt x="997524" y="0"/>
                    <a:pt x="898759" y="48687"/>
                    <a:pt x="819469" y="87776"/>
                  </a:cubicBezTo>
                  <a:cubicBezTo>
                    <a:pt x="751586" y="121300"/>
                    <a:pt x="702482" y="145365"/>
                    <a:pt x="590363" y="145365"/>
                  </a:cubicBezTo>
                  <a:cubicBezTo>
                    <a:pt x="478244" y="145365"/>
                    <a:pt x="429140" y="121161"/>
                    <a:pt x="361256" y="87776"/>
                  </a:cubicBezTo>
                  <a:cubicBezTo>
                    <a:pt x="281827" y="48687"/>
                    <a:pt x="183063" y="0"/>
                    <a:pt x="0" y="0"/>
                  </a:cubicBezTo>
                  <a:lnTo>
                    <a:pt x="0" y="218117"/>
                  </a:lnTo>
                  <a:cubicBezTo>
                    <a:pt x="112119" y="218117"/>
                    <a:pt x="161223" y="242322"/>
                    <a:pt x="229106" y="275707"/>
                  </a:cubicBezTo>
                  <a:cubicBezTo>
                    <a:pt x="308536" y="314795"/>
                    <a:pt x="407300" y="363482"/>
                    <a:pt x="590363" y="363482"/>
                  </a:cubicBezTo>
                  <a:cubicBezTo>
                    <a:pt x="773425" y="363482"/>
                    <a:pt x="872329" y="314795"/>
                    <a:pt x="951619" y="275707"/>
                  </a:cubicBezTo>
                  <a:cubicBezTo>
                    <a:pt x="1019642" y="242182"/>
                    <a:pt x="1068607" y="218117"/>
                    <a:pt x="1180865" y="218117"/>
                  </a:cubicBezTo>
                  <a:cubicBezTo>
                    <a:pt x="1293123" y="218117"/>
                    <a:pt x="1342088" y="242322"/>
                    <a:pt x="1410110" y="275707"/>
                  </a:cubicBezTo>
                  <a:cubicBezTo>
                    <a:pt x="1489540" y="314795"/>
                    <a:pt x="1588304" y="363482"/>
                    <a:pt x="1771506" y="363482"/>
                  </a:cubicBezTo>
                  <a:cubicBezTo>
                    <a:pt x="1907134" y="363482"/>
                    <a:pt x="1996439" y="336774"/>
                    <a:pt x="2065992" y="307005"/>
                  </a:cubicBezTo>
                  <a:lnTo>
                    <a:pt x="2065992" y="57033"/>
                  </a:lnTo>
                  <a:close/>
                </a:path>
              </a:pathLst>
            </a:custGeom>
            <a:solidFill>
              <a:srgbClr val="00A19A"/>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sp>
          <p:nvSpPr>
            <p:cNvPr id="1148" name="Freeform: Shape 1147">
              <a:extLst>
                <a:ext uri="{FF2B5EF4-FFF2-40B4-BE49-F238E27FC236}">
                  <a16:creationId xmlns:a16="http://schemas.microsoft.com/office/drawing/2014/main" id="{F4220AB7-8790-1ABA-3F50-3C6A2A5431F1}"/>
                </a:ext>
              </a:extLst>
            </p:cNvPr>
            <p:cNvSpPr/>
            <p:nvPr/>
          </p:nvSpPr>
          <p:spPr>
            <a:xfrm>
              <a:off x="0" y="2879729"/>
              <a:ext cx="2776541" cy="363481"/>
            </a:xfrm>
            <a:custGeom>
              <a:avLst/>
              <a:gdLst>
                <a:gd name="connsiteX0" fmla="*/ 2695165 w 2776541"/>
                <a:gd name="connsiteY0" fmla="*/ 321750 h 363481"/>
                <a:gd name="connsiteX1" fmla="*/ 2773064 w 2776541"/>
                <a:gd name="connsiteY1" fmla="*/ 111423 h 363481"/>
                <a:gd name="connsiteX2" fmla="*/ 2776542 w 2776541"/>
                <a:gd name="connsiteY2" fmla="*/ 112675 h 363481"/>
                <a:gd name="connsiteX3" fmla="*/ 2723265 w 2776541"/>
                <a:gd name="connsiteY3" fmla="*/ 87775 h 363481"/>
                <a:gd name="connsiteX4" fmla="*/ 2361869 w 2776541"/>
                <a:gd name="connsiteY4" fmla="*/ 0 h 363481"/>
                <a:gd name="connsiteX5" fmla="*/ 2000612 w 2776541"/>
                <a:gd name="connsiteY5" fmla="*/ 87775 h 363481"/>
                <a:gd name="connsiteX6" fmla="*/ 1771367 w 2776541"/>
                <a:gd name="connsiteY6" fmla="*/ 145365 h 363481"/>
                <a:gd name="connsiteX7" fmla="*/ 1542121 w 2776541"/>
                <a:gd name="connsiteY7" fmla="*/ 87775 h 363481"/>
                <a:gd name="connsiteX8" fmla="*/ 1180726 w 2776541"/>
                <a:gd name="connsiteY8" fmla="*/ 0 h 363481"/>
                <a:gd name="connsiteX9" fmla="*/ 819469 w 2776541"/>
                <a:gd name="connsiteY9" fmla="*/ 87775 h 363481"/>
                <a:gd name="connsiteX10" fmla="*/ 590363 w 2776541"/>
                <a:gd name="connsiteY10" fmla="*/ 145365 h 363481"/>
                <a:gd name="connsiteX11" fmla="*/ 361256 w 2776541"/>
                <a:gd name="connsiteY11" fmla="*/ 87775 h 363481"/>
                <a:gd name="connsiteX12" fmla="*/ 0 w 2776541"/>
                <a:gd name="connsiteY12" fmla="*/ 0 h 363481"/>
                <a:gd name="connsiteX13" fmla="*/ 0 w 2776541"/>
                <a:gd name="connsiteY13" fmla="*/ 218117 h 363481"/>
                <a:gd name="connsiteX14" fmla="*/ 229106 w 2776541"/>
                <a:gd name="connsiteY14" fmla="*/ 275707 h 363481"/>
                <a:gd name="connsiteX15" fmla="*/ 590363 w 2776541"/>
                <a:gd name="connsiteY15" fmla="*/ 363482 h 363481"/>
                <a:gd name="connsiteX16" fmla="*/ 951619 w 2776541"/>
                <a:gd name="connsiteY16" fmla="*/ 275707 h 363481"/>
                <a:gd name="connsiteX17" fmla="*/ 1180865 w 2776541"/>
                <a:gd name="connsiteY17" fmla="*/ 218117 h 363481"/>
                <a:gd name="connsiteX18" fmla="*/ 1410110 w 2776541"/>
                <a:gd name="connsiteY18" fmla="*/ 275707 h 363481"/>
                <a:gd name="connsiteX19" fmla="*/ 1771506 w 2776541"/>
                <a:gd name="connsiteY19" fmla="*/ 363482 h 363481"/>
                <a:gd name="connsiteX20" fmla="*/ 2132902 w 2776541"/>
                <a:gd name="connsiteY20" fmla="*/ 275707 h 363481"/>
                <a:gd name="connsiteX21" fmla="*/ 2362008 w 2776541"/>
                <a:gd name="connsiteY21" fmla="*/ 218117 h 363481"/>
                <a:gd name="connsiteX22" fmla="*/ 2591254 w 2776541"/>
                <a:gd name="connsiteY22" fmla="*/ 275707 h 363481"/>
                <a:gd name="connsiteX23" fmla="*/ 2695304 w 2776541"/>
                <a:gd name="connsiteY23" fmla="*/ 321750 h 36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76541" h="363481">
                  <a:moveTo>
                    <a:pt x="2695165" y="321750"/>
                  </a:moveTo>
                  <a:lnTo>
                    <a:pt x="2773064" y="111423"/>
                  </a:lnTo>
                  <a:lnTo>
                    <a:pt x="2776542" y="112675"/>
                  </a:lnTo>
                  <a:cubicBezTo>
                    <a:pt x="2759154" y="105164"/>
                    <a:pt x="2741905" y="96956"/>
                    <a:pt x="2723265" y="87775"/>
                  </a:cubicBezTo>
                  <a:cubicBezTo>
                    <a:pt x="2643836" y="48687"/>
                    <a:pt x="2545071" y="0"/>
                    <a:pt x="2361869" y="0"/>
                  </a:cubicBezTo>
                  <a:cubicBezTo>
                    <a:pt x="2178667" y="0"/>
                    <a:pt x="2079902" y="48687"/>
                    <a:pt x="2000612" y="87775"/>
                  </a:cubicBezTo>
                  <a:cubicBezTo>
                    <a:pt x="1932590" y="121300"/>
                    <a:pt x="1883625" y="145365"/>
                    <a:pt x="1771367" y="145365"/>
                  </a:cubicBezTo>
                  <a:cubicBezTo>
                    <a:pt x="1659109" y="145365"/>
                    <a:pt x="1610144" y="121161"/>
                    <a:pt x="1542121" y="87775"/>
                  </a:cubicBezTo>
                  <a:cubicBezTo>
                    <a:pt x="1462692" y="48687"/>
                    <a:pt x="1363927" y="0"/>
                    <a:pt x="1180726" y="0"/>
                  </a:cubicBezTo>
                  <a:cubicBezTo>
                    <a:pt x="997524" y="0"/>
                    <a:pt x="898759" y="48687"/>
                    <a:pt x="819469" y="87775"/>
                  </a:cubicBezTo>
                  <a:cubicBezTo>
                    <a:pt x="751586" y="121300"/>
                    <a:pt x="702482" y="145365"/>
                    <a:pt x="590363" y="145365"/>
                  </a:cubicBezTo>
                  <a:cubicBezTo>
                    <a:pt x="478244" y="145365"/>
                    <a:pt x="429140" y="121161"/>
                    <a:pt x="361256" y="87775"/>
                  </a:cubicBezTo>
                  <a:cubicBezTo>
                    <a:pt x="281827" y="48687"/>
                    <a:pt x="183063" y="0"/>
                    <a:pt x="0" y="0"/>
                  </a:cubicBezTo>
                  <a:lnTo>
                    <a:pt x="0" y="218117"/>
                  </a:lnTo>
                  <a:cubicBezTo>
                    <a:pt x="112119" y="218117"/>
                    <a:pt x="161223" y="242321"/>
                    <a:pt x="229106" y="275707"/>
                  </a:cubicBezTo>
                  <a:cubicBezTo>
                    <a:pt x="308536" y="314795"/>
                    <a:pt x="407300" y="363482"/>
                    <a:pt x="590363" y="363482"/>
                  </a:cubicBezTo>
                  <a:cubicBezTo>
                    <a:pt x="773425" y="363482"/>
                    <a:pt x="872329" y="314795"/>
                    <a:pt x="951619" y="275707"/>
                  </a:cubicBezTo>
                  <a:cubicBezTo>
                    <a:pt x="1019642" y="242182"/>
                    <a:pt x="1068607" y="218117"/>
                    <a:pt x="1180865" y="218117"/>
                  </a:cubicBezTo>
                  <a:cubicBezTo>
                    <a:pt x="1293123" y="218117"/>
                    <a:pt x="1342088" y="242321"/>
                    <a:pt x="1410110" y="275707"/>
                  </a:cubicBezTo>
                  <a:cubicBezTo>
                    <a:pt x="1489540" y="314795"/>
                    <a:pt x="1588304" y="363482"/>
                    <a:pt x="1771506" y="363482"/>
                  </a:cubicBezTo>
                  <a:cubicBezTo>
                    <a:pt x="1954708" y="363482"/>
                    <a:pt x="2053473" y="314795"/>
                    <a:pt x="2132902" y="275707"/>
                  </a:cubicBezTo>
                  <a:cubicBezTo>
                    <a:pt x="2200785" y="242182"/>
                    <a:pt x="2249889" y="218117"/>
                    <a:pt x="2362008" y="218117"/>
                  </a:cubicBezTo>
                  <a:cubicBezTo>
                    <a:pt x="2474127" y="218117"/>
                    <a:pt x="2523231" y="242321"/>
                    <a:pt x="2591254" y="275707"/>
                  </a:cubicBezTo>
                  <a:cubicBezTo>
                    <a:pt x="2621718" y="290730"/>
                    <a:pt x="2655242" y="307145"/>
                    <a:pt x="2695304" y="321750"/>
                  </a:cubicBezTo>
                  <a:close/>
                </a:path>
              </a:pathLst>
            </a:custGeom>
            <a:solidFill>
              <a:srgbClr val="6CC3BF"/>
            </a:solidFill>
            <a:ln w="0" cap="flat">
              <a:noFill/>
              <a:prstDash val="solid"/>
              <a:miter/>
            </a:ln>
          </p:spPr>
          <p:txBody>
            <a:bodyPr wrap="square" rtlCol="0" anchor="ctr"/>
            <a:lstStyle>
              <a:defPPr>
                <a:defRPr lang="en-US"/>
              </a:defPPr>
              <a:lvl1pPr marL="0" indent="0" algn="l" defTabSz="609570" rtl="0" eaLnBrk="1" latinLnBrk="0" hangingPunct="1">
                <a:defRPr sz="2400" kern="1200">
                  <a:solidFill>
                    <a:schemeClr val="tx1"/>
                  </a:solidFill>
                  <a:latin typeface="+mn-lt"/>
                  <a:ea typeface="+mn-ea"/>
                  <a:cs typeface="+mn-cs"/>
                </a:defRPr>
              </a:lvl1pPr>
              <a:lvl2pPr marL="609570" indent="0" algn="l" defTabSz="609570" rtl="0" eaLnBrk="1" latinLnBrk="0" hangingPunct="1">
                <a:defRPr sz="2400" kern="1200">
                  <a:solidFill>
                    <a:schemeClr val="tx1"/>
                  </a:solidFill>
                  <a:latin typeface="+mn-lt"/>
                  <a:ea typeface="+mn-ea"/>
                  <a:cs typeface="+mn-cs"/>
                </a:defRPr>
              </a:lvl2pPr>
              <a:lvl3pPr marL="1219140" indent="0" algn="l" defTabSz="609570" rtl="0" eaLnBrk="1" latinLnBrk="0" hangingPunct="1">
                <a:defRPr sz="2400" kern="1200">
                  <a:solidFill>
                    <a:schemeClr val="tx1"/>
                  </a:solidFill>
                  <a:latin typeface="+mn-lt"/>
                  <a:ea typeface="+mn-ea"/>
                  <a:cs typeface="+mn-cs"/>
                </a:defRPr>
              </a:lvl3pPr>
              <a:lvl4pPr marL="1828709" indent="0" algn="l" defTabSz="609570" rtl="0" eaLnBrk="1" latinLnBrk="0" hangingPunct="1">
                <a:defRPr sz="2400" kern="1200">
                  <a:solidFill>
                    <a:schemeClr val="tx1"/>
                  </a:solidFill>
                  <a:latin typeface="+mn-lt"/>
                  <a:ea typeface="+mn-ea"/>
                  <a:cs typeface="+mn-cs"/>
                </a:defRPr>
              </a:lvl4pPr>
              <a:lvl5pPr marL="2438278" indent="0" algn="l" defTabSz="609570" rtl="0" eaLnBrk="1" latinLnBrk="0" hangingPunct="1">
                <a:defRPr sz="2400" kern="1200">
                  <a:solidFill>
                    <a:schemeClr val="tx1"/>
                  </a:solidFill>
                  <a:latin typeface="+mn-lt"/>
                  <a:ea typeface="+mn-ea"/>
                  <a:cs typeface="+mn-cs"/>
                </a:defRPr>
              </a:lvl5pPr>
              <a:lvl6pPr marL="3047848" indent="0" algn="l" defTabSz="609570" rtl="0" eaLnBrk="1" latinLnBrk="0" hangingPunct="1">
                <a:defRPr sz="2400" kern="1200">
                  <a:solidFill>
                    <a:schemeClr val="tx1"/>
                  </a:solidFill>
                  <a:latin typeface="+mn-lt"/>
                  <a:ea typeface="+mn-ea"/>
                  <a:cs typeface="+mn-cs"/>
                </a:defRPr>
              </a:lvl6pPr>
              <a:lvl7pPr marL="3657418" indent="0" algn="l" defTabSz="609570" rtl="0" eaLnBrk="1" latinLnBrk="0" hangingPunct="1">
                <a:defRPr sz="2400" kern="1200">
                  <a:solidFill>
                    <a:schemeClr val="tx1"/>
                  </a:solidFill>
                  <a:latin typeface="+mn-lt"/>
                  <a:ea typeface="+mn-ea"/>
                  <a:cs typeface="+mn-cs"/>
                </a:defRPr>
              </a:lvl7pPr>
              <a:lvl8pPr marL="4266987" indent="0" algn="l" defTabSz="609570" rtl="0" eaLnBrk="1" latinLnBrk="0" hangingPunct="1">
                <a:defRPr sz="2400" kern="1200">
                  <a:solidFill>
                    <a:schemeClr val="tx1"/>
                  </a:solidFill>
                  <a:latin typeface="+mn-lt"/>
                  <a:ea typeface="+mn-ea"/>
                  <a:cs typeface="+mn-cs"/>
                </a:defRPr>
              </a:lvl8pPr>
              <a:lvl9pPr marL="4876557" indent="0" algn="l" defTabSz="609570" rtl="0" eaLnBrk="1" latinLnBrk="0" hangingPunct="1">
                <a:defRPr sz="2400" kern="1200">
                  <a:solidFill>
                    <a:schemeClr val="tx1"/>
                  </a:solidFill>
                  <a:latin typeface="+mn-lt"/>
                  <a:ea typeface="+mn-ea"/>
                  <a:cs typeface="+mn-cs"/>
                </a:defRPr>
              </a:lvl9pPr>
            </a:lstStyle>
            <a:p>
              <a:endParaRPr lang="en-GB"/>
            </a:p>
          </p:txBody>
        </p:sp>
      </p:grpSp>
      <p:cxnSp>
        <p:nvCxnSpPr>
          <p:cNvPr id="1159" name="Straight Connector 1158">
            <a:extLst>
              <a:ext uri="{FF2B5EF4-FFF2-40B4-BE49-F238E27FC236}">
                <a16:creationId xmlns:a16="http://schemas.microsoft.com/office/drawing/2014/main" id="{7F1B52CF-7BA5-20C0-B5DD-146E7F5BC938}"/>
              </a:ext>
            </a:extLst>
          </p:cNvPr>
          <p:cNvCxnSpPr>
            <a:cxnSpLocks/>
          </p:cNvCxnSpPr>
          <p:nvPr/>
        </p:nvCxnSpPr>
        <p:spPr>
          <a:xfrm>
            <a:off x="1763897" y="1553363"/>
            <a:ext cx="0" cy="1696231"/>
          </a:xfrm>
          <a:prstGeom prst="line">
            <a:avLst/>
          </a:prstGeom>
          <a:ln w="28575">
            <a:solidFill>
              <a:srgbClr val="00737A"/>
            </a:solidFill>
          </a:ln>
        </p:spPr>
        <p:style>
          <a:lnRef idx="1">
            <a:schemeClr val="accent1"/>
          </a:lnRef>
          <a:fillRef idx="0">
            <a:schemeClr val="accent1"/>
          </a:fillRef>
          <a:effectRef idx="0">
            <a:schemeClr val="accent1"/>
          </a:effectRef>
          <a:fontRef idx="minor">
            <a:schemeClr val="tx1"/>
          </a:fontRef>
        </p:style>
      </p:cxnSp>
      <p:cxnSp>
        <p:nvCxnSpPr>
          <p:cNvPr id="1170" name="Straight Connector 1169">
            <a:extLst>
              <a:ext uri="{FF2B5EF4-FFF2-40B4-BE49-F238E27FC236}">
                <a16:creationId xmlns:a16="http://schemas.microsoft.com/office/drawing/2014/main" id="{26E0A674-FA12-D16B-9E76-CE6C13E46CB0}"/>
              </a:ext>
            </a:extLst>
          </p:cNvPr>
          <p:cNvCxnSpPr>
            <a:cxnSpLocks/>
          </p:cNvCxnSpPr>
          <p:nvPr/>
        </p:nvCxnSpPr>
        <p:spPr>
          <a:xfrm>
            <a:off x="1758855" y="2439425"/>
            <a:ext cx="1231995" cy="0"/>
          </a:xfrm>
          <a:prstGeom prst="line">
            <a:avLst/>
          </a:prstGeom>
          <a:ln w="28575">
            <a:solidFill>
              <a:srgbClr val="00737A"/>
            </a:solidFill>
          </a:ln>
        </p:spPr>
        <p:style>
          <a:lnRef idx="1">
            <a:schemeClr val="accent1"/>
          </a:lnRef>
          <a:fillRef idx="0">
            <a:schemeClr val="accent1"/>
          </a:fillRef>
          <a:effectRef idx="0">
            <a:schemeClr val="accent1"/>
          </a:effectRef>
          <a:fontRef idx="minor">
            <a:schemeClr val="tx1"/>
          </a:fontRef>
        </p:style>
      </p:cxnSp>
      <p:pic>
        <p:nvPicPr>
          <p:cNvPr id="1172" name="Picture 1171">
            <a:extLst>
              <a:ext uri="{FF2B5EF4-FFF2-40B4-BE49-F238E27FC236}">
                <a16:creationId xmlns:a16="http://schemas.microsoft.com/office/drawing/2014/main" id="{32158197-8A94-9E6A-B6F6-B115490E6989}"/>
              </a:ext>
            </a:extLst>
          </p:cNvPr>
          <p:cNvPicPr>
            <a:picLocks noChangeAspect="1"/>
          </p:cNvPicPr>
          <p:nvPr/>
        </p:nvPicPr>
        <p:blipFill>
          <a:blip r:embed="rId21"/>
          <a:stretch>
            <a:fillRect/>
          </a:stretch>
        </p:blipFill>
        <p:spPr>
          <a:xfrm>
            <a:off x="2086580" y="2552560"/>
            <a:ext cx="716084" cy="716084"/>
          </a:xfrm>
          <a:prstGeom prst="rect">
            <a:avLst/>
          </a:prstGeom>
        </p:spPr>
      </p:pic>
      <p:pic>
        <p:nvPicPr>
          <p:cNvPr id="1178" name="Picture 1177">
            <a:extLst>
              <a:ext uri="{FF2B5EF4-FFF2-40B4-BE49-F238E27FC236}">
                <a16:creationId xmlns:a16="http://schemas.microsoft.com/office/drawing/2014/main" id="{883AC756-B3DC-86AD-4532-C75EDC2BF42E}"/>
              </a:ext>
            </a:extLst>
          </p:cNvPr>
          <p:cNvPicPr>
            <a:picLocks noChangeAspect="1"/>
          </p:cNvPicPr>
          <p:nvPr/>
        </p:nvPicPr>
        <p:blipFill>
          <a:blip r:embed="rId22"/>
          <a:stretch>
            <a:fillRect/>
          </a:stretch>
        </p:blipFill>
        <p:spPr>
          <a:xfrm>
            <a:off x="3582593" y="5256267"/>
            <a:ext cx="716084" cy="716084"/>
          </a:xfrm>
          <a:prstGeom prst="rect">
            <a:avLst/>
          </a:prstGeom>
        </p:spPr>
      </p:pic>
      <p:pic>
        <p:nvPicPr>
          <p:cNvPr id="1180" name="Picture 1179">
            <a:extLst>
              <a:ext uri="{FF2B5EF4-FFF2-40B4-BE49-F238E27FC236}">
                <a16:creationId xmlns:a16="http://schemas.microsoft.com/office/drawing/2014/main" id="{CAEFA9B6-D4CB-659D-5654-DFBA36DE8FAB}"/>
              </a:ext>
            </a:extLst>
          </p:cNvPr>
          <p:cNvPicPr>
            <a:picLocks noChangeAspect="1"/>
          </p:cNvPicPr>
          <p:nvPr/>
        </p:nvPicPr>
        <p:blipFill>
          <a:blip r:embed="rId23"/>
          <a:stretch>
            <a:fillRect/>
          </a:stretch>
        </p:blipFill>
        <p:spPr>
          <a:xfrm>
            <a:off x="6844542" y="5253551"/>
            <a:ext cx="716400" cy="716400"/>
          </a:xfrm>
          <a:prstGeom prst="rect">
            <a:avLst/>
          </a:prstGeom>
        </p:spPr>
      </p:pic>
      <p:grpSp>
        <p:nvGrpSpPr>
          <p:cNvPr id="13" name="Group 12">
            <a:extLst>
              <a:ext uri="{FF2B5EF4-FFF2-40B4-BE49-F238E27FC236}">
                <a16:creationId xmlns:a16="http://schemas.microsoft.com/office/drawing/2014/main" id="{A2C563B1-0D47-5973-048B-16E8C3182ACD}"/>
              </a:ext>
            </a:extLst>
          </p:cNvPr>
          <p:cNvGrpSpPr/>
          <p:nvPr/>
        </p:nvGrpSpPr>
        <p:grpSpPr>
          <a:xfrm>
            <a:off x="604341" y="2296411"/>
            <a:ext cx="1064306" cy="999694"/>
            <a:chOff x="359885" y="2283760"/>
            <a:chExt cx="1064306" cy="999694"/>
          </a:xfrm>
        </p:grpSpPr>
        <p:pic>
          <p:nvPicPr>
            <p:cNvPr id="1153" name="Picture 1152" descr="A logo of a steering wheel&#10;&#10;AI-generated content may be incorrect.">
              <a:extLst>
                <a:ext uri="{FF2B5EF4-FFF2-40B4-BE49-F238E27FC236}">
                  <a16:creationId xmlns:a16="http://schemas.microsoft.com/office/drawing/2014/main" id="{EE8D90ED-B0F0-C8A0-E160-70ED70611658}"/>
                </a:ext>
              </a:extLst>
            </p:cNvPr>
            <p:cNvPicPr>
              <a:picLocks noChangeAspect="1"/>
            </p:cNvPicPr>
            <p:nvPr/>
          </p:nvPicPr>
          <p:blipFill>
            <a:blip r:embed="rId24">
              <a:extLst>
                <a:ext uri="{28A0092B-C50C-407E-A947-70E740481C1C}">
                  <a14:useLocalDpi xmlns:a14="http://schemas.microsoft.com/office/drawing/2010/main" val="0"/>
                </a:ext>
              </a:extLst>
            </a:blip>
            <a:srcRect t="60848"/>
            <a:stretch>
              <a:fillRect/>
            </a:stretch>
          </p:blipFill>
          <p:spPr>
            <a:xfrm>
              <a:off x="359885" y="2926829"/>
              <a:ext cx="1064306" cy="356625"/>
            </a:xfrm>
            <a:prstGeom prst="rect">
              <a:avLst/>
            </a:prstGeom>
          </p:spPr>
        </p:pic>
        <p:pic>
          <p:nvPicPr>
            <p:cNvPr id="11" name="Picture 10" descr="A blue and grey circular object with a black background&#10;&#10;AI-generated content may be incorrect.">
              <a:extLst>
                <a:ext uri="{FF2B5EF4-FFF2-40B4-BE49-F238E27FC236}">
                  <a16:creationId xmlns:a16="http://schemas.microsoft.com/office/drawing/2014/main" id="{DD93DA09-BD33-EA5F-E6DD-587F10A9D3C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39157" y="2283760"/>
              <a:ext cx="939553" cy="693868"/>
            </a:xfrm>
            <a:prstGeom prst="rect">
              <a:avLst/>
            </a:prstGeom>
          </p:spPr>
        </p:pic>
      </p:grpSp>
      <p:pic>
        <p:nvPicPr>
          <p:cNvPr id="16" name="Picture 15">
            <a:extLst>
              <a:ext uri="{FF2B5EF4-FFF2-40B4-BE49-F238E27FC236}">
                <a16:creationId xmlns:a16="http://schemas.microsoft.com/office/drawing/2014/main" id="{8ACD1BDA-826C-E773-B18D-977C9E617509}"/>
              </a:ext>
            </a:extLst>
          </p:cNvPr>
          <p:cNvPicPr>
            <a:picLocks noChangeAspect="1"/>
          </p:cNvPicPr>
          <p:nvPr/>
        </p:nvPicPr>
        <p:blipFill>
          <a:blip r:embed="rId26"/>
          <a:stretch>
            <a:fillRect/>
          </a:stretch>
        </p:blipFill>
        <p:spPr>
          <a:xfrm>
            <a:off x="3600264" y="301270"/>
            <a:ext cx="718903" cy="718903"/>
          </a:xfrm>
          <a:prstGeom prst="rect">
            <a:avLst/>
          </a:prstGeom>
        </p:spPr>
      </p:pic>
      <p:grpSp>
        <p:nvGrpSpPr>
          <p:cNvPr id="25" name="Group 24">
            <a:extLst>
              <a:ext uri="{FF2B5EF4-FFF2-40B4-BE49-F238E27FC236}">
                <a16:creationId xmlns:a16="http://schemas.microsoft.com/office/drawing/2014/main" id="{E1ADFF37-FF1E-A826-3ACD-4663030E1BD0}"/>
              </a:ext>
            </a:extLst>
          </p:cNvPr>
          <p:cNvGrpSpPr/>
          <p:nvPr/>
        </p:nvGrpSpPr>
        <p:grpSpPr>
          <a:xfrm>
            <a:off x="248670" y="2552560"/>
            <a:ext cx="356775" cy="534220"/>
            <a:chOff x="312791" y="2396060"/>
            <a:chExt cx="464021" cy="674024"/>
          </a:xfrm>
        </p:grpSpPr>
        <p:sp>
          <p:nvSpPr>
            <p:cNvPr id="22" name="Rectangle 21">
              <a:extLst>
                <a:ext uri="{FF2B5EF4-FFF2-40B4-BE49-F238E27FC236}">
                  <a16:creationId xmlns:a16="http://schemas.microsoft.com/office/drawing/2014/main" id="{13FB4BDC-26D1-697D-43E7-FEE42AD52D55}"/>
                </a:ext>
              </a:extLst>
            </p:cNvPr>
            <p:cNvSpPr/>
            <p:nvPr/>
          </p:nvSpPr>
          <p:spPr>
            <a:xfrm>
              <a:off x="312791" y="2396060"/>
              <a:ext cx="464021" cy="674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4" descr="A big part of the function of the North Sea Transition Forum is about  unlocking the value that still remains on the UKCS. | North Sea Transition  Authority">
              <a:extLst>
                <a:ext uri="{FF2B5EF4-FFF2-40B4-BE49-F238E27FC236}">
                  <a16:creationId xmlns:a16="http://schemas.microsoft.com/office/drawing/2014/main" id="{89F09556-B37C-3087-A21B-687F77BF2D70}"/>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50683"/>
            <a:stretch>
              <a:fillRect/>
            </a:stretch>
          </p:blipFill>
          <p:spPr bwMode="auto">
            <a:xfrm>
              <a:off x="336373" y="2709933"/>
              <a:ext cx="406294" cy="3518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Wells Task Force logo">
              <a:extLst>
                <a:ext uri="{FF2B5EF4-FFF2-40B4-BE49-F238E27FC236}">
                  <a16:creationId xmlns:a16="http://schemas.microsoft.com/office/drawing/2014/main" id="{7FA5C73B-CB5B-09FC-BA9C-4BF9B681826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2129" y="2413486"/>
              <a:ext cx="299987" cy="3295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47493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0ac4d45f4074c6c9fcb16ef6f267c6a xmlns="780ddb92-627b-48f7-9c6b-b4b4d91d0cb3">
      <Terms xmlns="http://schemas.microsoft.com/office/infopath/2007/PartnerControls">
        <TermInfo xmlns="http://schemas.microsoft.com/office/infopath/2007/PartnerControls">
          <TermName xmlns="http://schemas.microsoft.com/office/infopath/2007/PartnerControls">Decom Website Review 2025</TermName>
          <TermId xmlns="http://schemas.microsoft.com/office/infopath/2007/PartnerControls">c46a1f6b-6ca8-4c8f-89dd-f86ce5905f4b</TermId>
        </TermInfo>
      </Terms>
    </l0ac4d45f4074c6c9fcb16ef6f267c6a>
    <TaxCatchAll xmlns="49537bba-396a-4b89-9278-29987198104d">
      <Value>1129</Value>
    </TaxCatchAll>
    <lcf76f155ced4ddcb4097134ff3c332f xmlns="f19aedad-cc25-4b40-81e4-27d55a83f2bf">
      <Terms xmlns="http://schemas.microsoft.com/office/infopath/2007/PartnerControls"/>
    </lcf76f155ced4ddcb4097134ff3c332f>
    <g30dac63a17748b0a9e97cf603b6e73d xmlns="f19aedad-cc25-4b40-81e4-27d55a83f2bf">
      <Terms xmlns="http://schemas.microsoft.com/office/infopath/2007/PartnerControls"/>
    </g30dac63a17748b0a9e97cf603b6e73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98EECFBE7C3340925850D0EE792797" ma:contentTypeVersion="21" ma:contentTypeDescription="Create a new document." ma:contentTypeScope="" ma:versionID="cee740830e6a1fa94f4bef4ae56f5d23">
  <xsd:schema xmlns:xsd="http://www.w3.org/2001/XMLSchema" xmlns:xs="http://www.w3.org/2001/XMLSchema" xmlns:p="http://schemas.microsoft.com/office/2006/metadata/properties" xmlns:ns2="780ddb92-627b-48f7-9c6b-b4b4d91d0cb3" xmlns:ns3="49537bba-396a-4b89-9278-29987198104d" xmlns:ns4="f19aedad-cc25-4b40-81e4-27d55a83f2bf" targetNamespace="http://schemas.microsoft.com/office/2006/metadata/properties" ma:root="true" ma:fieldsID="64f73a3c306dc8a6bfa0943508c437af" ns2:_="" ns3:_="" ns4:_="">
    <xsd:import namespace="780ddb92-627b-48f7-9c6b-b4b4d91d0cb3"/>
    <xsd:import namespace="49537bba-396a-4b89-9278-29987198104d"/>
    <xsd:import namespace="f19aedad-cc25-4b40-81e4-27d55a83f2bf"/>
    <xsd:element name="properties">
      <xsd:complexType>
        <xsd:sequence>
          <xsd:element name="documentManagement">
            <xsd:complexType>
              <xsd:all>
                <xsd:element ref="ns2:l0ac4d45f4074c6c9fcb16ef6f267c6a" minOccurs="0"/>
                <xsd:element ref="ns3:TaxCatchAll" minOccurs="0"/>
                <xsd:element ref="ns4:MediaServiceMetadata" minOccurs="0"/>
                <xsd:element ref="ns4:MediaServiceFastMetadata" minOccurs="0"/>
                <xsd:element ref="ns4:g30dac63a17748b0a9e97cf603b6e73d" minOccurs="0"/>
                <xsd:element ref="ns3:SharedWithUsers" minOccurs="0"/>
                <xsd:element ref="ns3:SharedWithDetails" minOccurs="0"/>
                <xsd:element ref="ns4:MediaServiceAutoKeyPoints" minOccurs="0"/>
                <xsd:element ref="ns4:MediaServiceKeyPoints" minOccurs="0"/>
                <xsd:element ref="ns4:MediaLengthInSeconds" minOccurs="0"/>
                <xsd:element ref="ns4:MediaServiceDateTaken" minOccurs="0"/>
                <xsd:element ref="ns4:lcf76f155ced4ddcb4097134ff3c332f" minOccurs="0"/>
                <xsd:element ref="ns4:MediaServiceGenerationTime" minOccurs="0"/>
                <xsd:element ref="ns4:MediaServiceEventHashCode" minOccurs="0"/>
                <xsd:element ref="ns4:MediaServiceOCR"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0ddb92-627b-48f7-9c6b-b4b4d91d0cb3" elementFormDefault="qualified">
    <xsd:import namespace="http://schemas.microsoft.com/office/2006/documentManagement/types"/>
    <xsd:import namespace="http://schemas.microsoft.com/office/infopath/2007/PartnerControls"/>
    <xsd:element name="l0ac4d45f4074c6c9fcb16ef6f267c6a" ma:index="9" nillable="true" ma:taxonomy="true" ma:internalName="l0ac4d45f4074c6c9fcb16ef6f267c6a" ma:taxonomyFieldName="Category" ma:displayName="Category" ma:readOnly="false" ma:default="" ma:fieldId="{50ac4d45-f407-4c6c-9fcb-16ef6f267c6a}" ma:sspId="3110710f-af1f-4457-9596-69bff0e43749" ma:termSetId="d7bcd5be-7137-4dc1-ac21-0681888cb1a7" ma:anchorId="36f7837c-957c-4e6e-8c59-28f6e2ff5d8e"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537bba-396a-4b89-9278-29987198104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21b4643-c79c-468f-a10c-e20a657de55c}" ma:internalName="TaxCatchAll" ma:showField="CatchAllData" ma:web="49537bba-396a-4b89-9278-29987198104d">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9aedad-cc25-4b40-81e4-27d55a83f2b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g30dac63a17748b0a9e97cf603b6e73d" ma:index="14" nillable="true" ma:taxonomy="true" ma:internalName="g30dac63a17748b0a9e97cf603b6e73d" ma:taxonomyFieldName="Year" ma:displayName="Year" ma:default="" ma:fieldId="{030dac63-a177-48b0-a9e9-7cf603b6e73d}" ma:sspId="3110710f-af1f-4457-9596-69bff0e43749" ma:termSetId="479081fd-f391-4491-9a46-86091af7365e" ma:anchorId="00000000-0000-0000-0000-000000000000" ma:open="fals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10710f-af1f-4457-9596-69bff0e43749" ma:termSetId="09814cd3-568e-fe90-9814-8d621ff8fb84" ma:anchorId="fba54fb3-c3e1-fe81-a776-ca4b69148c4d" ma:open="true" ma:isKeyword="false">
      <xsd:complexType>
        <xsd:sequence>
          <xsd:element ref="pc:Terms" minOccurs="0" maxOccurs="1"/>
        </xsd:sequence>
      </xsd:complex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80FAB-C073-4EC4-9CF4-471F555D89D4}">
  <ds:schemaRefs>
    <ds:schemaRef ds:uri="http://schemas.microsoft.com/sharepoint/v3/contenttype/forms"/>
  </ds:schemaRefs>
</ds:datastoreItem>
</file>

<file path=customXml/itemProps2.xml><?xml version="1.0" encoding="utf-8"?>
<ds:datastoreItem xmlns:ds="http://schemas.openxmlformats.org/officeDocument/2006/customXml" ds:itemID="{3CC19138-B434-43E4-806C-0E2504FC9494}">
  <ds:schemaRefs>
    <ds:schemaRef ds:uri="http://schemas.microsoft.com/office/2006/documentManagement/types"/>
    <ds:schemaRef ds:uri="http://purl.org/dc/terms/"/>
    <ds:schemaRef ds:uri="http://schemas.microsoft.com/office/2006/metadata/properties"/>
    <ds:schemaRef ds:uri="http://purl.org/dc/dcmitype/"/>
    <ds:schemaRef ds:uri="780ddb92-627b-48f7-9c6b-b4b4d91d0cb3"/>
    <ds:schemaRef ds:uri="fedb2380-4adb-4e29-a151-3595243b8fcf"/>
    <ds:schemaRef ds:uri="http://schemas.openxmlformats.org/package/2006/metadata/core-properties"/>
    <ds:schemaRef ds:uri="http://purl.org/dc/elements/1.1/"/>
    <ds:schemaRef ds:uri="http://schemas.microsoft.com/office/infopath/2007/PartnerControls"/>
    <ds:schemaRef ds:uri="49537bba-396a-4b89-9278-29987198104d"/>
    <ds:schemaRef ds:uri="http://www.w3.org/XML/1998/namespace"/>
    <ds:schemaRef ds:uri="f19aedad-cc25-4b40-81e4-27d55a83f2bf"/>
  </ds:schemaRefs>
</ds:datastoreItem>
</file>

<file path=customXml/itemProps3.xml><?xml version="1.0" encoding="utf-8"?>
<ds:datastoreItem xmlns:ds="http://schemas.openxmlformats.org/officeDocument/2006/customXml" ds:itemID="{B0360A71-1180-4FD9-BD65-5AA453E62A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0ddb92-627b-48f7-9c6b-b4b4d91d0cb3"/>
    <ds:schemaRef ds:uri="49537bba-396a-4b89-9278-29987198104d"/>
    <ds:schemaRef ds:uri="f19aedad-cc25-4b40-81e4-27d55a83f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372</TotalTime>
  <Words>391</Words>
  <Application>Microsoft Office PowerPoint</Application>
  <PresentationFormat>A4 Paper (210x297 mm)</PresentationFormat>
  <Paragraphs>36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North Sea Transition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Suzie Coull (North Sea Transition Authority)</dc:creator>
  <cp:lastModifiedBy>Mark Lammey (North Sea Transition Authority)</cp:lastModifiedBy>
  <cp:revision>3</cp:revision>
  <dcterms:created xsi:type="dcterms:W3CDTF">2024-05-27T09:24:05Z</dcterms:created>
  <dcterms:modified xsi:type="dcterms:W3CDTF">2026-01-08T12:41:00Z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0x010100B998EECFBE7C3340925850D0EE792797</vt:lpwstr>
  </property>
  <property fmtid="{D5CDD505-2E9C-101B-9397-08002B2CF9AE}" pid="3" name="Category">
    <vt:lpwstr>1129;#Decom Website Review 2025|c46a1f6b-6ca8-4c8f-89dd-f86ce5905f4b</vt:lpwstr>
  </property>
  <property fmtid="{D5CDD505-2E9C-101B-9397-08002B2CF9AE}" pid="4" name="MediaServiceImageTags">
    <vt:lpwstr/>
  </property>
  <property fmtid="{D5CDD505-2E9C-101B-9397-08002B2CF9AE}" pid="5" name="TaxKeyword">
    <vt:lpwstr/>
  </property>
  <property fmtid="{D5CDD505-2E9C-101B-9397-08002B2CF9AE}" pid="6" name="Year">
    <vt:lpwstr/>
  </property>
</Properties>
</file>