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4"/>
  </p:sldMasterIdLst>
  <p:notesMasterIdLst>
    <p:notesMasterId r:id="rId20"/>
  </p:notesMasterIdLst>
  <p:handoutMasterIdLst>
    <p:handoutMasterId r:id="rId21"/>
  </p:handoutMasterIdLst>
  <p:sldIdLst>
    <p:sldId id="779" r:id="rId5"/>
    <p:sldId id="2141412375" r:id="rId6"/>
    <p:sldId id="2141412439" r:id="rId7"/>
    <p:sldId id="2141412262" r:id="rId8"/>
    <p:sldId id="2141412388" r:id="rId9"/>
    <p:sldId id="2141412285" r:id="rId10"/>
    <p:sldId id="2141412258" r:id="rId11"/>
    <p:sldId id="2141412259" r:id="rId12"/>
    <p:sldId id="2141412420" r:id="rId13"/>
    <p:sldId id="2141412275" r:id="rId14"/>
    <p:sldId id="2141412526" r:id="rId15"/>
    <p:sldId id="2141412523" r:id="rId16"/>
    <p:sldId id="2141412416" r:id="rId17"/>
    <p:sldId id="2141412406" r:id="rId18"/>
    <p:sldId id="2141412293" r:id="rId19"/>
  </p:sldIdLst>
  <p:sldSz cx="12192000" cy="6858000"/>
  <p:notesSz cx="6724650" cy="9774238"/>
  <p:defaultTex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amp; Summary for Parts A&amp;B" id="{C008DB52-9CEC-4736-992A-F8174FC4DF18}">
          <p14:sldIdLst>
            <p14:sldId id="779"/>
            <p14:sldId id="2141412375"/>
            <p14:sldId id="2141412439"/>
            <p14:sldId id="2141412262"/>
            <p14:sldId id="2141412388"/>
            <p14:sldId id="2141412285"/>
            <p14:sldId id="2141412258"/>
            <p14:sldId id="2141412259"/>
            <p14:sldId id="2141412420"/>
            <p14:sldId id="2141412275"/>
            <p14:sldId id="2141412526"/>
            <p14:sldId id="2141412523"/>
            <p14:sldId id="2141412416"/>
            <p14:sldId id="2141412406"/>
            <p14:sldId id="2141412293"/>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3081" userDrawn="1">
          <p15:clr>
            <a:srgbClr val="A4A3A4"/>
          </p15:clr>
        </p15:guide>
        <p15:guide id="2" pos="211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028122-FD24-0FEF-3138-EC7ABDDCEFF9}" name="Ronnie Parr (North Sea Transition Authority)" initials="RP(STA" userId="S::Ronald.Parr@nstauthority.co.uk::534cd7b2-66cf-4ea3-902a-822b67f9907d" providerId="AD"/>
  <p188:author id="{8AA13924-967A-A1CE-20B1-BC172054D46D}" name="Eva Zimmer (North Sea Transition Authority)" initials="EA" userId="S::eva.zimmer@nstauthority.co.uk::4155562f-d265-411c-b3a9-e417b503ca76" providerId="AD"/>
  <p188:author id="{FA24DE42-0B1E-71AC-7B1F-1C33F039F788}" name="Jo Bagguley (North Sea Transition Authority)" initials="JB(STA" userId="S::Jo.Bagguley@nstauthority.co.uk::2b6d8bcf-ef7b-470b-a5c0-fe086bc2df9d" providerId="AD"/>
  <p188:author id="{9D9B2EB0-2BB0-B17C-1834-1DC633F2DC97}" name="Ronnie Parr (North Sea Transition Authority)" initials="RA" userId="S::ronald.parr@nstauthority.co.uk::534cd7b2-66cf-4ea3-902a-822b67f9907d" providerId="AD"/>
  <p188:author id="{2851ECB7-290E-F7DB-0725-27E07B6F9277}" name="Simon Belgard (North Sea Transition Authority)" initials="SA" userId="S::simon.belgard@nstauthority.co.uk::0d1ad823-913e-49bd-9647-1b7ead8117d0" providerId="AD"/>
  <p188:author id="{1AE7A4C4-0BFF-9108-6B06-7F5521F7620C}" name="Richard Hodgkinson (North Sea Transition Authority)" initials="RA" userId="S::richard.hodgkinson@nstauthority.co.uk::423b71c7-97c2-428d-ad32-db5d4b56da5e" providerId="AD"/>
  <p188:author id="{4FF353DF-0418-BAC4-B892-B28AD6EE7C10}" name="Richard Hodgkinson (North Sea Transition Authority)" initials="RH(STA" userId="S::Richard.Hodgkinson@nstauthority.co.uk::423b71c7-97c2-428d-ad32-db5d4b56da5e" providerId="AD"/>
  <p188:author id="{34396FE5-748F-B7A8-F70B-255D6ED24E57}" name="Ian Barron (North Sea Transition Authority)" initials="IB(STA" userId="S::Ian.Barron@nstauthority.co.uk::a56dfebc-e836-431f-a67a-db0633bf4a0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Walker Christopher (Oil and Gas Authority)" initials="WC" lastIdx="3" clrIdx="0"/>
  <p:cmAuthor id="1" name="Ronnie Parr (North Sea Transition Authority)" initials="RP(STA" lastIdx="5" clrIdx="1">
    <p:extLst>
      <p:ext uri="{19B8F6BF-5375-455C-9EA6-DF929625EA0E}">
        <p15:presenceInfo xmlns:p15="http://schemas.microsoft.com/office/powerpoint/2012/main" userId="S::Ronald.Parr@nstauthority.co.uk::534cd7b2-66cf-4ea3-902a-822b67f9907d" providerId="AD"/>
      </p:ext>
    </p:extLst>
  </p:cmAuthor>
  <p:cmAuthor id="2" name="Kristina Dahlstrom (Oil &amp; Gas Authority)" initials="KD(&amp;GA" lastIdx="8" clrIdx="2">
    <p:extLst>
      <p:ext uri="{19B8F6BF-5375-455C-9EA6-DF929625EA0E}">
        <p15:presenceInfo xmlns:p15="http://schemas.microsoft.com/office/powerpoint/2012/main" userId="S::Kristina.Dahlstrom@ogauthority.co.uk::fb9ee7aa-43cb-424b-9dd6-61059ad78f33" providerId="AD"/>
      </p:ext>
    </p:extLst>
  </p:cmAuthor>
  <p:cmAuthor id="3" name="Nick Richardson (North Sea Transition Authority)" initials="NR(STA" lastIdx="1" clrIdx="3">
    <p:extLst>
      <p:ext uri="{19B8F6BF-5375-455C-9EA6-DF929625EA0E}">
        <p15:presenceInfo xmlns:p15="http://schemas.microsoft.com/office/powerpoint/2012/main" userId="S::Nick.Richardson@nstauthority.co.uk::60ead1d2-c456-4526-b80f-4f29d0e110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2060"/>
    <a:srgbClr val="E7F6FF"/>
    <a:srgbClr val="3BFFF6"/>
    <a:srgbClr val="FF0000"/>
    <a:srgbClr val="B9E5FF"/>
    <a:srgbClr val="D6E3FF"/>
    <a:srgbClr val="006097"/>
    <a:srgbClr val="DBE7FF"/>
    <a:srgbClr val="0632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notesViewPr>
    <p:cSldViewPr snapToGrid="0">
      <p:cViewPr>
        <p:scale>
          <a:sx n="1" d="2"/>
          <a:sy n="1" d="2"/>
        </p:scale>
        <p:origin x="0" y="0"/>
      </p:cViewPr>
      <p:guideLst>
        <p:guide orient="horz" pos="3081"/>
        <p:guide pos="211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66FC44-3FBB-4EDB-B952-8624D6532536}"/>
              </a:ext>
            </a:extLst>
          </p:cNvPr>
          <p:cNvSpPr>
            <a:spLocks noGrp="1"/>
          </p:cNvSpPr>
          <p:nvPr>
            <p:ph type="hdr" sz="quarter"/>
          </p:nvPr>
        </p:nvSpPr>
        <p:spPr>
          <a:xfrm>
            <a:off x="0" y="0"/>
            <a:ext cx="2914015" cy="490307"/>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5925394-4F73-4F50-9B37-7ABCC7C5AAD6}"/>
              </a:ext>
            </a:extLst>
          </p:cNvPr>
          <p:cNvSpPr>
            <a:spLocks noGrp="1"/>
          </p:cNvSpPr>
          <p:nvPr>
            <p:ph type="dt" sz="quarter" idx="1"/>
          </p:nvPr>
        </p:nvSpPr>
        <p:spPr>
          <a:xfrm>
            <a:off x="3809079" y="0"/>
            <a:ext cx="2914015" cy="490307"/>
          </a:xfrm>
          <a:prstGeom prst="rect">
            <a:avLst/>
          </a:prstGeom>
        </p:spPr>
        <p:txBody>
          <a:bodyPr vert="horz" lIns="91440" tIns="45720" rIns="91440" bIns="45720" rtlCol="0"/>
          <a:lstStyle>
            <a:lvl1pPr algn="r">
              <a:defRPr sz="1200"/>
            </a:lvl1pPr>
          </a:lstStyle>
          <a:p>
            <a:fld id="{52077FB2-8417-4EE8-A8ED-71841BD955E1}" type="datetimeFigureOut">
              <a:rPr lang="en-GB" smtClean="0"/>
              <a:t>11/10/2023</a:t>
            </a:fld>
            <a:endParaRPr lang="en-GB"/>
          </a:p>
        </p:txBody>
      </p:sp>
      <p:sp>
        <p:nvSpPr>
          <p:cNvPr id="4" name="Footer Placeholder 3">
            <a:extLst>
              <a:ext uri="{FF2B5EF4-FFF2-40B4-BE49-F238E27FC236}">
                <a16:creationId xmlns:a16="http://schemas.microsoft.com/office/drawing/2014/main" id="{1164C1FD-9BE5-4CED-B678-0A7D4A8E0E4E}"/>
              </a:ext>
            </a:extLst>
          </p:cNvPr>
          <p:cNvSpPr>
            <a:spLocks noGrp="1"/>
          </p:cNvSpPr>
          <p:nvPr>
            <p:ph type="ftr" sz="quarter" idx="2"/>
          </p:nvPr>
        </p:nvSpPr>
        <p:spPr>
          <a:xfrm>
            <a:off x="0" y="9283931"/>
            <a:ext cx="2914015" cy="49030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36A45E5-9E4C-4FFA-9DD5-5443BC7E18EE}"/>
              </a:ext>
            </a:extLst>
          </p:cNvPr>
          <p:cNvSpPr>
            <a:spLocks noGrp="1"/>
          </p:cNvSpPr>
          <p:nvPr>
            <p:ph type="sldNum" sz="quarter" idx="3"/>
          </p:nvPr>
        </p:nvSpPr>
        <p:spPr>
          <a:xfrm>
            <a:off x="3809079" y="9283931"/>
            <a:ext cx="2914015" cy="490307"/>
          </a:xfrm>
          <a:prstGeom prst="rect">
            <a:avLst/>
          </a:prstGeom>
        </p:spPr>
        <p:txBody>
          <a:bodyPr vert="horz" lIns="91440" tIns="45720" rIns="91440" bIns="45720" rtlCol="0" anchor="b"/>
          <a:lstStyle>
            <a:lvl1pPr algn="r">
              <a:defRPr sz="1200"/>
            </a:lvl1pPr>
          </a:lstStyle>
          <a:p>
            <a:fld id="{D266549C-9897-4376-A31E-52639625D8E9}" type="slidenum">
              <a:rPr lang="en-GB" smtClean="0"/>
              <a:t>‹#›</a:t>
            </a:fld>
            <a:endParaRPr lang="en-GB"/>
          </a:p>
        </p:txBody>
      </p:sp>
    </p:spTree>
    <p:extLst>
      <p:ext uri="{BB962C8B-B14F-4D97-AF65-F5344CB8AC3E}">
        <p14:creationId xmlns:p14="http://schemas.microsoft.com/office/powerpoint/2010/main" val="26502871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14015" cy="488109"/>
          </a:xfrm>
          <a:prstGeom prst="rect">
            <a:avLst/>
          </a:prstGeom>
        </p:spPr>
        <p:txBody>
          <a:bodyPr vert="horz" lIns="106271" tIns="53136" rIns="106271" bIns="53136" rtlCol="0"/>
          <a:lstStyle>
            <a:lvl1pPr algn="l">
              <a:defRPr sz="1400"/>
            </a:lvl1pPr>
          </a:lstStyle>
          <a:p>
            <a:endParaRPr lang="en-GB"/>
          </a:p>
        </p:txBody>
      </p:sp>
      <p:sp>
        <p:nvSpPr>
          <p:cNvPr id="3" name="Date Placeholder 2"/>
          <p:cNvSpPr>
            <a:spLocks noGrp="1"/>
          </p:cNvSpPr>
          <p:nvPr>
            <p:ph type="dt" idx="1"/>
          </p:nvPr>
        </p:nvSpPr>
        <p:spPr>
          <a:xfrm>
            <a:off x="3809469" y="2"/>
            <a:ext cx="2914015" cy="488109"/>
          </a:xfrm>
          <a:prstGeom prst="rect">
            <a:avLst/>
          </a:prstGeom>
        </p:spPr>
        <p:txBody>
          <a:bodyPr vert="horz" lIns="106271" tIns="53136" rIns="106271" bIns="53136" rtlCol="0"/>
          <a:lstStyle>
            <a:lvl1pPr algn="r">
              <a:defRPr sz="1400"/>
            </a:lvl1pPr>
          </a:lstStyle>
          <a:p>
            <a:fld id="{18509D73-1F11-47CD-8D52-DA2AEAF3C024}" type="datetimeFigureOut">
              <a:rPr lang="en-GB" smtClean="0"/>
              <a:t>11/10/2023</a:t>
            </a:fld>
            <a:endParaRPr lang="en-GB"/>
          </a:p>
        </p:txBody>
      </p:sp>
      <p:sp>
        <p:nvSpPr>
          <p:cNvPr id="4" name="Slide Image Placeholder 3"/>
          <p:cNvSpPr>
            <a:spLocks noGrp="1" noRot="1" noChangeAspect="1"/>
          </p:cNvSpPr>
          <p:nvPr>
            <p:ph type="sldImg" idx="2"/>
          </p:nvPr>
        </p:nvSpPr>
        <p:spPr>
          <a:xfrm>
            <a:off x="104775" y="731838"/>
            <a:ext cx="6515100" cy="3665537"/>
          </a:xfrm>
          <a:prstGeom prst="rect">
            <a:avLst/>
          </a:prstGeom>
          <a:noFill/>
          <a:ln w="12700">
            <a:solidFill>
              <a:prstClr val="black"/>
            </a:solidFill>
          </a:ln>
        </p:spPr>
        <p:txBody>
          <a:bodyPr vert="horz" lIns="106271" tIns="53136" rIns="106271" bIns="53136" rtlCol="0" anchor="ctr"/>
          <a:lstStyle/>
          <a:p>
            <a:endParaRPr lang="en-GB"/>
          </a:p>
        </p:txBody>
      </p:sp>
      <p:sp>
        <p:nvSpPr>
          <p:cNvPr id="5" name="Notes Placeholder 4"/>
          <p:cNvSpPr>
            <a:spLocks noGrp="1"/>
          </p:cNvSpPr>
          <p:nvPr>
            <p:ph type="body" sz="quarter" idx="3"/>
          </p:nvPr>
        </p:nvSpPr>
        <p:spPr>
          <a:xfrm>
            <a:off x="672465" y="4643069"/>
            <a:ext cx="5379720" cy="4399010"/>
          </a:xfrm>
          <a:prstGeom prst="rect">
            <a:avLst/>
          </a:prstGeom>
        </p:spPr>
        <p:txBody>
          <a:bodyPr vert="horz" lIns="106271" tIns="53136" rIns="106271" bIns="5313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283120"/>
            <a:ext cx="2914015" cy="488109"/>
          </a:xfrm>
          <a:prstGeom prst="rect">
            <a:avLst/>
          </a:prstGeom>
        </p:spPr>
        <p:txBody>
          <a:bodyPr vert="horz" lIns="106271" tIns="53136" rIns="106271" bIns="53136" rtlCol="0" anchor="b"/>
          <a:lstStyle>
            <a:lvl1pPr algn="l">
              <a:defRPr sz="1400"/>
            </a:lvl1pPr>
          </a:lstStyle>
          <a:p>
            <a:endParaRPr lang="en-GB"/>
          </a:p>
        </p:txBody>
      </p:sp>
      <p:sp>
        <p:nvSpPr>
          <p:cNvPr id="7" name="Slide Number Placeholder 6"/>
          <p:cNvSpPr>
            <a:spLocks noGrp="1"/>
          </p:cNvSpPr>
          <p:nvPr>
            <p:ph type="sldNum" sz="quarter" idx="5"/>
          </p:nvPr>
        </p:nvSpPr>
        <p:spPr>
          <a:xfrm>
            <a:off x="3809469" y="9283120"/>
            <a:ext cx="2914015" cy="488109"/>
          </a:xfrm>
          <a:prstGeom prst="rect">
            <a:avLst/>
          </a:prstGeom>
        </p:spPr>
        <p:txBody>
          <a:bodyPr vert="horz" lIns="106271" tIns="53136" rIns="106271" bIns="53136" rtlCol="0" anchor="b"/>
          <a:lstStyle>
            <a:lvl1pPr algn="r">
              <a:defRPr sz="1400"/>
            </a:lvl1pPr>
          </a:lstStyle>
          <a:p>
            <a:fld id="{F27E7B17-5099-4BBE-8F19-7BFADD7AACEA}" type="slidenum">
              <a:rPr lang="en-GB" smtClean="0"/>
              <a:t>‹#›</a:t>
            </a:fld>
            <a:endParaRPr lang="en-GB"/>
          </a:p>
        </p:txBody>
      </p:sp>
    </p:spTree>
    <p:extLst>
      <p:ext uri="{BB962C8B-B14F-4D97-AF65-F5344CB8AC3E}">
        <p14:creationId xmlns:p14="http://schemas.microsoft.com/office/powerpoint/2010/main" val="2302390559"/>
      </p:ext>
    </p:extLst>
  </p:cSld>
  <p:clrMap bg1="lt1" tx1="dk1" bg2="lt2" tx2="dk2" accent1="accent1" accent2="accent2" accent3="accent3" accent4="accent4" accent5="accent5" accent6="accent6" hlink="hlink" folHlink="folHlink"/>
  <p:hf hdr="0" ftr="0" dt="0"/>
  <p:notesStyle>
    <a:lvl1pPr marL="0" algn="l" defTabSz="1219140" rtl="0" eaLnBrk="1" latinLnBrk="0" hangingPunct="1">
      <a:defRPr sz="1600" kern="1200">
        <a:solidFill>
          <a:schemeClr val="tx1"/>
        </a:solidFill>
        <a:latin typeface="+mn-lt"/>
        <a:ea typeface="+mn-ea"/>
        <a:cs typeface="+mn-cs"/>
      </a:defRPr>
    </a:lvl1pPr>
    <a:lvl2pPr marL="609570" algn="l" defTabSz="1219140" rtl="0" eaLnBrk="1" latinLnBrk="0" hangingPunct="1">
      <a:defRPr sz="1600" kern="1200">
        <a:solidFill>
          <a:schemeClr val="tx1"/>
        </a:solidFill>
        <a:latin typeface="+mn-lt"/>
        <a:ea typeface="+mn-ea"/>
        <a:cs typeface="+mn-cs"/>
      </a:defRPr>
    </a:lvl2pPr>
    <a:lvl3pPr marL="1219140" algn="l" defTabSz="1219140" rtl="0" eaLnBrk="1" latinLnBrk="0" hangingPunct="1">
      <a:defRPr sz="1600" kern="1200">
        <a:solidFill>
          <a:schemeClr val="tx1"/>
        </a:solidFill>
        <a:latin typeface="+mn-lt"/>
        <a:ea typeface="+mn-ea"/>
        <a:cs typeface="+mn-cs"/>
      </a:defRPr>
    </a:lvl3pPr>
    <a:lvl4pPr marL="1828709" algn="l" defTabSz="1219140" rtl="0" eaLnBrk="1" latinLnBrk="0" hangingPunct="1">
      <a:defRPr sz="1600" kern="1200">
        <a:solidFill>
          <a:schemeClr val="tx1"/>
        </a:solidFill>
        <a:latin typeface="+mn-lt"/>
        <a:ea typeface="+mn-ea"/>
        <a:cs typeface="+mn-cs"/>
      </a:defRPr>
    </a:lvl4pPr>
    <a:lvl5pPr marL="2438278" algn="l" defTabSz="1219140" rtl="0" eaLnBrk="1" latinLnBrk="0" hangingPunct="1">
      <a:defRPr sz="1600" kern="1200">
        <a:solidFill>
          <a:schemeClr val="tx1"/>
        </a:solidFill>
        <a:latin typeface="+mn-lt"/>
        <a:ea typeface="+mn-ea"/>
        <a:cs typeface="+mn-cs"/>
      </a:defRPr>
    </a:lvl5pPr>
    <a:lvl6pPr marL="3047848" algn="l" defTabSz="1219140" rtl="0" eaLnBrk="1" latinLnBrk="0" hangingPunct="1">
      <a:defRPr sz="1600" kern="1200">
        <a:solidFill>
          <a:schemeClr val="tx1"/>
        </a:solidFill>
        <a:latin typeface="+mn-lt"/>
        <a:ea typeface="+mn-ea"/>
        <a:cs typeface="+mn-cs"/>
      </a:defRPr>
    </a:lvl6pPr>
    <a:lvl7pPr marL="3657418" algn="l" defTabSz="1219140" rtl="0" eaLnBrk="1" latinLnBrk="0" hangingPunct="1">
      <a:defRPr sz="1600" kern="1200">
        <a:solidFill>
          <a:schemeClr val="tx1"/>
        </a:solidFill>
        <a:latin typeface="+mn-lt"/>
        <a:ea typeface="+mn-ea"/>
        <a:cs typeface="+mn-cs"/>
      </a:defRPr>
    </a:lvl7pPr>
    <a:lvl8pPr marL="4266987" algn="l" defTabSz="1219140" rtl="0" eaLnBrk="1" latinLnBrk="0" hangingPunct="1">
      <a:defRPr sz="1600" kern="1200">
        <a:solidFill>
          <a:schemeClr val="tx1"/>
        </a:solidFill>
        <a:latin typeface="+mn-lt"/>
        <a:ea typeface="+mn-ea"/>
        <a:cs typeface="+mn-cs"/>
      </a:defRPr>
    </a:lvl8pPr>
    <a:lvl9pPr marL="4876557" algn="l" defTabSz="121914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p>
        </p:txBody>
      </p:sp>
      <p:sp>
        <p:nvSpPr>
          <p:cNvPr id="4" name="Slide Number Placeholder 3"/>
          <p:cNvSpPr>
            <a:spLocks noGrp="1"/>
          </p:cNvSpPr>
          <p:nvPr>
            <p:ph type="sldNum" sz="quarter" idx="5"/>
          </p:nvPr>
        </p:nvSpPr>
        <p:spPr/>
        <p:txBody>
          <a:bodyPr/>
          <a:lstStyle/>
          <a:p>
            <a:fld id="{F27E7B17-5099-4BBE-8F19-7BFADD7AACEA}" type="slidenum">
              <a:rPr lang="en-GB" smtClean="0"/>
              <a:t>1</a:t>
            </a:fld>
            <a:endParaRPr lang="en-GB"/>
          </a:p>
        </p:txBody>
      </p:sp>
    </p:spTree>
    <p:extLst>
      <p:ext uri="{BB962C8B-B14F-4D97-AF65-F5344CB8AC3E}">
        <p14:creationId xmlns:p14="http://schemas.microsoft.com/office/powerpoint/2010/main" val="3578042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2000"/>
            <a:r>
              <a:rPr lang="en-GB" sz="1600" dirty="0">
                <a:highlight>
                  <a:srgbClr val="FFFF00"/>
                </a:highlight>
                <a:latin typeface="+mj-lt"/>
              </a:rPr>
              <a:t>.</a:t>
            </a:r>
            <a:r>
              <a:rPr lang="en-GB" sz="1600" dirty="0">
                <a:latin typeface="+mj-lt"/>
              </a:rPr>
              <a:t> </a:t>
            </a:r>
            <a:endParaRPr lang="en-US" dirty="0"/>
          </a:p>
        </p:txBody>
      </p:sp>
      <p:sp>
        <p:nvSpPr>
          <p:cNvPr id="4" name="Slide Number Placeholder 3"/>
          <p:cNvSpPr>
            <a:spLocks noGrp="1"/>
          </p:cNvSpPr>
          <p:nvPr>
            <p:ph type="sldNum" sz="quarter" idx="5"/>
          </p:nvPr>
        </p:nvSpPr>
        <p:spPr/>
        <p:txBody>
          <a:bodyPr/>
          <a:lstStyle/>
          <a:p>
            <a:fld id="{F27E7B17-5099-4BBE-8F19-7BFADD7AACEA}" type="slidenum">
              <a:rPr lang="en-GB" smtClean="0"/>
              <a:t>2</a:t>
            </a:fld>
            <a:endParaRPr lang="en-GB"/>
          </a:p>
        </p:txBody>
      </p:sp>
    </p:spTree>
    <p:extLst>
      <p:ext uri="{BB962C8B-B14F-4D97-AF65-F5344CB8AC3E}">
        <p14:creationId xmlns:p14="http://schemas.microsoft.com/office/powerpoint/2010/main" val="4249892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2000"/>
            <a:r>
              <a:rPr lang="en-GB" sz="1600">
                <a:highlight>
                  <a:srgbClr val="FFFF00"/>
                </a:highlight>
                <a:latin typeface="+mj-lt"/>
              </a:rPr>
              <a:t>.</a:t>
            </a:r>
            <a:r>
              <a:rPr lang="en-GB" sz="1600">
                <a:latin typeface="+mj-lt"/>
              </a:rPr>
              <a:t> </a:t>
            </a:r>
            <a:endParaRPr lang="en-US"/>
          </a:p>
        </p:txBody>
      </p:sp>
      <p:sp>
        <p:nvSpPr>
          <p:cNvPr id="4" name="Slide Number Placeholder 3"/>
          <p:cNvSpPr>
            <a:spLocks noGrp="1"/>
          </p:cNvSpPr>
          <p:nvPr>
            <p:ph type="sldNum" sz="quarter" idx="5"/>
          </p:nvPr>
        </p:nvSpPr>
        <p:spPr/>
        <p:txBody>
          <a:bodyPr/>
          <a:lstStyle/>
          <a:p>
            <a:fld id="{F27E7B17-5099-4BBE-8F19-7BFADD7AACEA}" type="slidenum">
              <a:rPr lang="en-GB" smtClean="0"/>
              <a:t>3</a:t>
            </a:fld>
            <a:endParaRPr lang="en-GB"/>
          </a:p>
        </p:txBody>
      </p:sp>
    </p:spTree>
    <p:extLst>
      <p:ext uri="{BB962C8B-B14F-4D97-AF65-F5344CB8AC3E}">
        <p14:creationId xmlns:p14="http://schemas.microsoft.com/office/powerpoint/2010/main" val="1720712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7E7B17-5099-4BBE-8F19-7BFADD7AACEA}" type="slidenum">
              <a:rPr lang="en-GB" smtClean="0"/>
              <a:t>4</a:t>
            </a:fld>
            <a:endParaRPr lang="en-GB"/>
          </a:p>
        </p:txBody>
      </p:sp>
    </p:spTree>
    <p:extLst>
      <p:ext uri="{BB962C8B-B14F-4D97-AF65-F5344CB8AC3E}">
        <p14:creationId xmlns:p14="http://schemas.microsoft.com/office/powerpoint/2010/main" val="3368343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2000"/>
            <a:r>
              <a:rPr lang="en-GB" sz="1600" dirty="0">
                <a:highlight>
                  <a:srgbClr val="FFFF00"/>
                </a:highlight>
                <a:latin typeface="+mj-lt"/>
              </a:rPr>
              <a:t>.</a:t>
            </a:r>
            <a:r>
              <a:rPr lang="en-GB" sz="1600" dirty="0">
                <a:latin typeface="+mj-lt"/>
              </a:rPr>
              <a:t> </a:t>
            </a:r>
            <a:endParaRPr lang="en-US" dirty="0"/>
          </a:p>
        </p:txBody>
      </p:sp>
      <p:sp>
        <p:nvSpPr>
          <p:cNvPr id="4" name="Slide Number Placeholder 3"/>
          <p:cNvSpPr>
            <a:spLocks noGrp="1"/>
          </p:cNvSpPr>
          <p:nvPr>
            <p:ph type="sldNum" sz="quarter" idx="5"/>
          </p:nvPr>
        </p:nvSpPr>
        <p:spPr/>
        <p:txBody>
          <a:bodyPr/>
          <a:lstStyle/>
          <a:p>
            <a:fld id="{F27E7B17-5099-4BBE-8F19-7BFADD7AACEA}" type="slidenum">
              <a:rPr lang="en-GB" smtClean="0"/>
              <a:t>5</a:t>
            </a:fld>
            <a:endParaRPr lang="en-GB"/>
          </a:p>
        </p:txBody>
      </p:sp>
    </p:spTree>
    <p:extLst>
      <p:ext uri="{BB962C8B-B14F-4D97-AF65-F5344CB8AC3E}">
        <p14:creationId xmlns:p14="http://schemas.microsoft.com/office/powerpoint/2010/main" val="2180864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7E7B17-5099-4BBE-8F19-7BFADD7AACEA}" type="slidenum">
              <a:rPr lang="en-GB" smtClean="0"/>
              <a:t>6</a:t>
            </a:fld>
            <a:endParaRPr lang="en-GB"/>
          </a:p>
        </p:txBody>
      </p:sp>
    </p:spTree>
    <p:extLst>
      <p:ext uri="{BB962C8B-B14F-4D97-AF65-F5344CB8AC3E}">
        <p14:creationId xmlns:p14="http://schemas.microsoft.com/office/powerpoint/2010/main" val="3565291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7E7B17-5099-4BBE-8F19-7BFADD7AACEA}" type="slidenum">
              <a:rPr lang="en-GB" smtClean="0"/>
              <a:t>8</a:t>
            </a:fld>
            <a:endParaRPr lang="en-GB"/>
          </a:p>
        </p:txBody>
      </p:sp>
    </p:spTree>
    <p:extLst>
      <p:ext uri="{BB962C8B-B14F-4D97-AF65-F5344CB8AC3E}">
        <p14:creationId xmlns:p14="http://schemas.microsoft.com/office/powerpoint/2010/main" val="3037020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7E7B17-5099-4BBE-8F19-7BFADD7AACEA}" type="slidenum">
              <a:rPr lang="en-GB" smtClean="0"/>
              <a:t>13</a:t>
            </a:fld>
            <a:endParaRPr lang="en-GB"/>
          </a:p>
        </p:txBody>
      </p:sp>
    </p:spTree>
    <p:extLst>
      <p:ext uri="{BB962C8B-B14F-4D97-AF65-F5344CB8AC3E}">
        <p14:creationId xmlns:p14="http://schemas.microsoft.com/office/powerpoint/2010/main" val="1857122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7E7B17-5099-4BBE-8F19-7BFADD7AACEA}" type="slidenum">
              <a:rPr lang="en-GB" smtClean="0"/>
              <a:t>15</a:t>
            </a:fld>
            <a:endParaRPr lang="en-GB"/>
          </a:p>
        </p:txBody>
      </p:sp>
    </p:spTree>
    <p:extLst>
      <p:ext uri="{BB962C8B-B14F-4D97-AF65-F5344CB8AC3E}">
        <p14:creationId xmlns:p14="http://schemas.microsoft.com/office/powerpoint/2010/main" val="42089240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subtitle">
    <p:spTree>
      <p:nvGrpSpPr>
        <p:cNvPr id="1" name=""/>
        <p:cNvGrpSpPr/>
        <p:nvPr/>
      </p:nvGrpSpPr>
      <p:grpSpPr>
        <a:xfrm>
          <a:off x="0" y="0"/>
          <a:ext cx="0" cy="0"/>
          <a:chOff x="0" y="0"/>
          <a:chExt cx="0" cy="0"/>
        </a:xfrm>
      </p:grpSpPr>
      <p:pic>
        <p:nvPicPr>
          <p:cNvPr id="10" name="Graphic 9" descr="North Sea Transition Authority logo">
            <a:extLst>
              <a:ext uri="{FF2B5EF4-FFF2-40B4-BE49-F238E27FC236}">
                <a16:creationId xmlns:a16="http://schemas.microsoft.com/office/drawing/2014/main" id="{EA0B287C-6E98-4ABE-9770-5F9F12084EBA}"/>
              </a:ext>
            </a:extLst>
          </p:cNvPr>
          <p:cNvPicPr>
            <a:picLocks noChangeAspect="1"/>
          </p:cNvPicPr>
          <p:nvPr userDrawn="1"/>
        </p:nvPicPr>
        <p:blipFill>
          <a:blip r:embed="rId2"/>
          <a:srcRect/>
          <a:stretch/>
        </p:blipFill>
        <p:spPr>
          <a:xfrm>
            <a:off x="718914" y="253214"/>
            <a:ext cx="1466032" cy="1470484"/>
          </a:xfrm>
          <a:prstGeom prst="rect">
            <a:avLst/>
          </a:prstGeom>
        </p:spPr>
      </p:pic>
      <p:cxnSp>
        <p:nvCxnSpPr>
          <p:cNvPr id="15" name="Straight Connector 14">
            <a:extLst>
              <a:ext uri="{FF2B5EF4-FFF2-40B4-BE49-F238E27FC236}">
                <a16:creationId xmlns:a16="http://schemas.microsoft.com/office/drawing/2014/main" id="{DE038CA5-8F1F-4334-8648-E6A7038DE8C1}"/>
              </a:ext>
              <a:ext uri="{C183D7F6-B498-43B3-948B-1728B52AA6E4}">
                <adec:decorative xmlns:adec="http://schemas.microsoft.com/office/drawing/2017/decorative" val="1"/>
              </a:ext>
            </a:extLst>
          </p:cNvPr>
          <p:cNvCxnSpPr/>
          <p:nvPr userDrawn="1"/>
        </p:nvCxnSpPr>
        <p:spPr>
          <a:xfrm>
            <a:off x="575733" y="3636581"/>
            <a:ext cx="11184467"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2066D78-725F-47AA-B718-01D0AF25F789}"/>
              </a:ext>
            </a:extLst>
          </p:cNvPr>
          <p:cNvSpPr txBox="1"/>
          <p:nvPr userDrawn="1"/>
        </p:nvSpPr>
        <p:spPr>
          <a:xfrm>
            <a:off x="454822" y="5907161"/>
            <a:ext cx="11305377" cy="953723"/>
          </a:xfrm>
          <a:prstGeom prst="rect">
            <a:avLst/>
          </a:prstGeom>
          <a:noFill/>
        </p:spPr>
        <p:txBody>
          <a:bodyPr wrap="squar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NSTA 2023</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NSTA makes no representations or warranties, express or implied, regarding the quality, completeness or accuracy of the information contained herein. All and any such responsibility and liability is expressly disclaimed. The NSTA does not provide endorsements or investment recommendations.</a:t>
            </a:r>
            <a:b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b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The North Sea Transition Authority is the business name for the Oil &amp; Gas Authority, a limited company registered in England and Wales with registered number 09666504 and VAT registered number 249433979. Our registered office is at 21 Bloomsbury Street, London, United Kingdom, WC1B 3HF. </a:t>
            </a:r>
          </a:p>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endParaRP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9956800" y="4976283"/>
            <a:ext cx="1776941" cy="697620"/>
          </a:xfrm>
          <a:prstGeom prst="rect">
            <a:avLst/>
          </a:prstGeom>
        </p:spPr>
        <p:txBody>
          <a:bodyPr/>
          <a:lstStyle>
            <a:lvl1pPr marL="0" indent="0" algn="l">
              <a:buNone/>
              <a:defRPr sz="2133"/>
            </a:lvl1pPr>
            <a:lvl2pPr marL="609570" indent="0">
              <a:buNone/>
              <a:defRPr/>
            </a:lvl2pPr>
            <a:lvl3pPr marL="1219140" indent="0">
              <a:buNone/>
              <a:defRPr/>
            </a:lvl3pPr>
            <a:lvl4pPr marL="1828709" indent="0">
              <a:buNone/>
              <a:defRPr/>
            </a:lvl4pPr>
            <a:lvl5pPr marL="2438278"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588433" y="4976285"/>
            <a:ext cx="8530936" cy="757767"/>
          </a:xfrm>
          <a:prstGeom prst="rect">
            <a:avLst/>
          </a:prstGeom>
        </p:spPr>
        <p:txBody>
          <a:bodyPr/>
          <a:lstStyle>
            <a:lvl1pPr marL="0" indent="0">
              <a:buNone/>
              <a:defRPr sz="2133"/>
            </a:lvl1pPr>
          </a:lstStyle>
          <a:p>
            <a:pPr lvl="0"/>
            <a:r>
              <a:rPr lang="en-US"/>
              <a:t>Speaker &amp; title</a:t>
            </a:r>
          </a:p>
        </p:txBody>
      </p:sp>
      <p:sp>
        <p:nvSpPr>
          <p:cNvPr id="12" name="Text Placeholder 12">
            <a:extLst>
              <a:ext uri="{FF2B5EF4-FFF2-40B4-BE49-F238E27FC236}">
                <a16:creationId xmlns:a16="http://schemas.microsoft.com/office/drawing/2014/main" id="{FBBF420D-7306-4564-8600-5DCC54C404A5}"/>
              </a:ext>
            </a:extLst>
          </p:cNvPr>
          <p:cNvSpPr>
            <a:spLocks noGrp="1"/>
          </p:cNvSpPr>
          <p:nvPr>
            <p:ph type="body" sz="quarter" idx="12" hasCustomPrompt="1"/>
          </p:nvPr>
        </p:nvSpPr>
        <p:spPr>
          <a:xfrm>
            <a:off x="575733" y="2635486"/>
            <a:ext cx="11184467" cy="997751"/>
          </a:xfrm>
          <a:prstGeom prst="rect">
            <a:avLst/>
          </a:prstGeom>
        </p:spPr>
        <p:txBody>
          <a:bodyPr lIns="0" anchor="b"/>
          <a:lstStyle>
            <a:lvl1pPr marL="0" indent="0">
              <a:buNone/>
              <a:defRPr sz="5333">
                <a:solidFill>
                  <a:srgbClr val="193768"/>
                </a:solidFill>
              </a:defRPr>
            </a:lvl1pPr>
          </a:lstStyle>
          <a:p>
            <a:pPr lvl="0"/>
            <a:r>
              <a:rPr lang="en-US"/>
              <a:t>Here comes your title</a:t>
            </a:r>
          </a:p>
        </p:txBody>
      </p:sp>
      <p:sp>
        <p:nvSpPr>
          <p:cNvPr id="14" name="Text Placeholder 18">
            <a:extLst>
              <a:ext uri="{FF2B5EF4-FFF2-40B4-BE49-F238E27FC236}">
                <a16:creationId xmlns:a16="http://schemas.microsoft.com/office/drawing/2014/main" id="{39FD3177-214E-4F32-910E-58B1967F5E14}"/>
              </a:ext>
            </a:extLst>
          </p:cNvPr>
          <p:cNvSpPr>
            <a:spLocks noGrp="1"/>
          </p:cNvSpPr>
          <p:nvPr>
            <p:ph type="body" sz="quarter" idx="13" hasCustomPrompt="1"/>
          </p:nvPr>
        </p:nvSpPr>
        <p:spPr>
          <a:xfrm>
            <a:off x="588435" y="3806346"/>
            <a:ext cx="11131551" cy="697620"/>
          </a:xfrm>
          <a:prstGeom prst="rect">
            <a:avLst/>
          </a:prstGeom>
        </p:spPr>
        <p:txBody>
          <a:bodyPr/>
          <a:lstStyle>
            <a:lvl1pPr marL="0" indent="0">
              <a:buNone/>
              <a:defRPr sz="2667"/>
            </a:lvl1pPr>
            <a:lvl2pPr marL="609570" indent="0">
              <a:buNone/>
              <a:defRPr/>
            </a:lvl2pPr>
            <a:lvl3pPr marL="1219140" indent="0">
              <a:buNone/>
              <a:defRPr/>
            </a:lvl3pPr>
            <a:lvl4pPr marL="1828709" indent="0">
              <a:buNone/>
              <a:defRPr/>
            </a:lvl4pPr>
            <a:lvl5pPr marL="2438278" indent="0">
              <a:buNone/>
              <a:defRPr/>
            </a:lvl5pPr>
          </a:lstStyle>
          <a:p>
            <a:pPr lvl="0"/>
            <a:r>
              <a:rPr lang="en-US"/>
              <a:t>Subtitle</a:t>
            </a:r>
          </a:p>
        </p:txBody>
      </p:sp>
    </p:spTree>
    <p:extLst>
      <p:ext uri="{BB962C8B-B14F-4D97-AF65-F5344CB8AC3E}">
        <p14:creationId xmlns:p14="http://schemas.microsoft.com/office/powerpoint/2010/main" val="2296690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6" name="Picture 5">
            <a:extLst>
              <a:ext uri="{FF2B5EF4-FFF2-40B4-BE49-F238E27FC236}">
                <a16:creationId xmlns:a16="http://schemas.microsoft.com/office/drawing/2014/main" id="{CDB2A062-E898-4E6D-ACC8-E654FB12AD2A}"/>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8" name="Slide Number Placeholder 1">
            <a:extLst>
              <a:ext uri="{FF2B5EF4-FFF2-40B4-BE49-F238E27FC236}">
                <a16:creationId xmlns:a16="http://schemas.microsoft.com/office/drawing/2014/main" id="{6D6621D0-6F96-4F44-A8A3-665E7035EB4E}"/>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3681661457"/>
      </p:ext>
    </p:extLst>
  </p:cSld>
  <p:clrMapOvr>
    <a:masterClrMapping/>
  </p:clrMapOvr>
  <p:extLst>
    <p:ext uri="{DCECCB84-F9BA-43D5-87BE-67443E8EF086}">
      <p15:sldGuideLst xmlns:p15="http://schemas.microsoft.com/office/powerpoint/2012/main">
        <p15:guide id="1" pos="3820" userDrawn="1">
          <p15:clr>
            <a:srgbClr val="FBAE40"/>
          </p15:clr>
        </p15:guide>
        <p15:guide id="2" pos="3952" userDrawn="1">
          <p15:clr>
            <a:srgbClr val="FBAE40"/>
          </p15:clr>
        </p15:guide>
        <p15:guide id="3" pos="2025" userDrawn="1">
          <p15:clr>
            <a:srgbClr val="FBAE40"/>
          </p15:clr>
        </p15:guide>
        <p15:guide id="4" pos="2147" userDrawn="1">
          <p15:clr>
            <a:srgbClr val="FBAE40"/>
          </p15:clr>
        </p15:guide>
        <p15:guide id="5" pos="5612" userDrawn="1">
          <p15:clr>
            <a:srgbClr val="FBAE40"/>
          </p15:clr>
        </p15:guide>
        <p15:guide id="6" pos="5745" userDrawn="1">
          <p15:clr>
            <a:srgbClr val="FBAE40"/>
          </p15:clr>
        </p15:guide>
        <p15:guide id="7" orient="horz" pos="973" userDrawn="1">
          <p15:clr>
            <a:srgbClr val="FBAE40"/>
          </p15:clr>
        </p15:guide>
        <p15:guide id="8" orient="horz" pos="2231" userDrawn="1">
          <p15:clr>
            <a:srgbClr val="FBAE40"/>
          </p15:clr>
        </p15:guide>
        <p15:guide id="9" orient="horz" pos="2339" userDrawn="1">
          <p15:clr>
            <a:srgbClr val="FBAE40"/>
          </p15:clr>
        </p15:guide>
        <p15:guide id="10" orient="horz" pos="358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575733" y="1143000"/>
            <a:ext cx="5469467" cy="2448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6288617" y="1143000"/>
            <a:ext cx="5469467" cy="2448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575733" y="3816349"/>
            <a:ext cx="5469467" cy="2448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6288617" y="3816349"/>
            <a:ext cx="5469467" cy="2448000"/>
          </a:xfrm>
          <a:prstGeom prst="rect">
            <a:avLst/>
          </a:prstGeom>
          <a:noFill/>
        </p:spPr>
        <p:txBody>
          <a:bodyPr anchor="ctr"/>
          <a:lstStyle>
            <a:lvl1pPr marL="0" indent="0" algn="ctr">
              <a:buNone/>
              <a:defRPr/>
            </a:lvl1pPr>
          </a:lstStyle>
          <a:p>
            <a:endParaRPr lang="en-GB"/>
          </a:p>
        </p:txBody>
      </p:sp>
      <p:pic>
        <p:nvPicPr>
          <p:cNvPr id="12" name="Picture 11">
            <a:extLst>
              <a:ext uri="{FF2B5EF4-FFF2-40B4-BE49-F238E27FC236}">
                <a16:creationId xmlns:a16="http://schemas.microsoft.com/office/drawing/2014/main" id="{ABDE1382-362C-48CB-8DED-292C21ADE7AC}"/>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13" name="Slide Number Placeholder 1">
            <a:extLst>
              <a:ext uri="{FF2B5EF4-FFF2-40B4-BE49-F238E27FC236}">
                <a16:creationId xmlns:a16="http://schemas.microsoft.com/office/drawing/2014/main" id="{E3A24434-3E5F-4172-98DE-A904E7BEF3D3}"/>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107614085"/>
      </p:ext>
    </p:extLst>
  </p:cSld>
  <p:clrMapOvr>
    <a:masterClrMapping/>
  </p:clrMapOvr>
  <p:extLst>
    <p:ext uri="{DCECCB84-F9BA-43D5-87BE-67443E8EF086}">
      <p15:sldGuideLst xmlns:p15="http://schemas.microsoft.com/office/powerpoint/2012/main">
        <p15:guide id="1" pos="3809" userDrawn="1">
          <p15:clr>
            <a:srgbClr val="FBAE40"/>
          </p15:clr>
        </p15:guide>
        <p15:guide id="2" pos="396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575732" y="1143000"/>
            <a:ext cx="7454901" cy="325628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5" name="Picture 4">
            <a:extLst>
              <a:ext uri="{FF2B5EF4-FFF2-40B4-BE49-F238E27FC236}">
                <a16:creationId xmlns:a16="http://schemas.microsoft.com/office/drawing/2014/main" id="{AC484896-060F-4DC4-BCF0-3639C3EDCAB8}"/>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7" name="Slide Number Placeholder 1">
            <a:extLst>
              <a:ext uri="{FF2B5EF4-FFF2-40B4-BE49-F238E27FC236}">
                <a16:creationId xmlns:a16="http://schemas.microsoft.com/office/drawing/2014/main" id="{4CECD0BF-DF13-416B-AAAE-2D1E64D6BF4C}"/>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3375773054"/>
      </p:ext>
    </p:extLst>
  </p:cSld>
  <p:clrMapOvr>
    <a:masterClrMapping/>
  </p:clrMapOvr>
  <p:extLst>
    <p:ext uri="{DCECCB84-F9BA-43D5-87BE-67443E8EF086}">
      <p15:sldGuideLst xmlns:p15="http://schemas.microsoft.com/office/powerpoint/2012/main">
        <p15:guide id="2" pos="5231" userDrawn="1">
          <p15:clr>
            <a:srgbClr val="FBAE40"/>
          </p15:clr>
        </p15:guide>
        <p15:guide id="7" pos="505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pic>
        <p:nvPicPr>
          <p:cNvPr id="4" name="Picture 3" descr="North Sea Transition Authority logo">
            <a:extLst>
              <a:ext uri="{FF2B5EF4-FFF2-40B4-BE49-F238E27FC236}">
                <a16:creationId xmlns:a16="http://schemas.microsoft.com/office/drawing/2014/main" id="{8CEED72F-95CF-491E-A563-2CECB9C8352E}"/>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3" name="Slide Number Placeholder 1">
            <a:extLst>
              <a:ext uri="{FF2B5EF4-FFF2-40B4-BE49-F238E27FC236}">
                <a16:creationId xmlns:a16="http://schemas.microsoft.com/office/drawing/2014/main" id="{1E4B6334-602D-4BE3-B85D-646467B8A18F}"/>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2811265945"/>
      </p:ext>
    </p:extLst>
  </p:cSld>
  <p:clrMapOvr>
    <a:masterClrMapping/>
  </p:clrMapOvr>
  <p:extLst>
    <p:ext uri="{DCECCB84-F9BA-43D5-87BE-67443E8EF086}">
      <p15:sldGuideLst xmlns:p15="http://schemas.microsoft.com/office/powerpoint/2012/main">
        <p15:guide id="1" pos="3799" userDrawn="1">
          <p15:clr>
            <a:srgbClr val="FBAE40"/>
          </p15:clr>
        </p15:guide>
        <p15:guide id="2" pos="3960" userDrawn="1">
          <p15:clr>
            <a:srgbClr val="FBAE40"/>
          </p15:clr>
        </p15:guide>
        <p15:guide id="3" pos="1996" userDrawn="1">
          <p15:clr>
            <a:srgbClr val="FBAE40"/>
          </p15:clr>
        </p15:guide>
        <p15:guide id="4" pos="2155" userDrawn="1">
          <p15:clr>
            <a:srgbClr val="FBAE40"/>
          </p15:clr>
        </p15:guide>
        <p15:guide id="5" pos="5604" userDrawn="1">
          <p15:clr>
            <a:srgbClr val="FBAE40"/>
          </p15:clr>
        </p15:guide>
        <p15:guide id="6" pos="577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_page">
    <p:bg>
      <p:bgPr>
        <a:solidFill>
          <a:srgbClr val="002060"/>
        </a:solidFill>
        <a:effectLst/>
      </p:bgPr>
    </p:bg>
    <p:spTree>
      <p:nvGrpSpPr>
        <p:cNvPr id="1" name=""/>
        <p:cNvGrpSpPr/>
        <p:nvPr/>
      </p:nvGrpSpPr>
      <p:grpSpPr>
        <a:xfrm>
          <a:off x="0" y="0"/>
          <a:ext cx="0" cy="0"/>
          <a:chOff x="0" y="0"/>
          <a:chExt cx="0" cy="0"/>
        </a:xfrm>
      </p:grpSpPr>
      <p:pic>
        <p:nvPicPr>
          <p:cNvPr id="4" name="Graphic 3" descr="North Sea Transition Authority logo">
            <a:extLst>
              <a:ext uri="{FF2B5EF4-FFF2-40B4-BE49-F238E27FC236}">
                <a16:creationId xmlns:a16="http://schemas.microsoft.com/office/drawing/2014/main" id="{0700E569-29DA-4C92-8B98-093A575DAB26}"/>
              </a:ext>
            </a:extLst>
          </p:cNvPr>
          <p:cNvPicPr>
            <a:picLocks noChangeAspect="1"/>
          </p:cNvPicPr>
          <p:nvPr userDrawn="1"/>
        </p:nvPicPr>
        <p:blipFill>
          <a:blip r:embed="rId2"/>
          <a:srcRect/>
          <a:stretch/>
        </p:blipFill>
        <p:spPr>
          <a:xfrm>
            <a:off x="8463280" y="418039"/>
            <a:ext cx="3296920" cy="310617"/>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575733" y="2813052"/>
            <a:ext cx="11184467" cy="1179829"/>
          </a:xfrm>
          <a:prstGeom prst="rect">
            <a:avLst/>
          </a:prstGeom>
        </p:spPr>
        <p:txBody>
          <a:bodyPr/>
          <a:lstStyle>
            <a:lvl1pPr marL="0" indent="0">
              <a:buNone/>
              <a:defRPr sz="4800" spc="-267"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575733" y="4105836"/>
            <a:ext cx="7623387" cy="1524000"/>
          </a:xfrm>
          <a:prstGeom prst="rect">
            <a:avLst/>
          </a:prstGeom>
        </p:spPr>
        <p:txBody>
          <a:bodyPr/>
          <a:lstStyle>
            <a:lvl1pPr marL="0" indent="0">
              <a:lnSpc>
                <a:spcPts val="2933"/>
              </a:lnSpc>
              <a:spcBef>
                <a:spcPts val="0"/>
              </a:spcBef>
              <a:buNone/>
              <a:defRPr sz="2400" spc="-150">
                <a:solidFill>
                  <a:srgbClr val="FFFFFF"/>
                </a:solidFill>
                <a:latin typeface="+mn-lt"/>
              </a:defRPr>
            </a:lvl1pPr>
            <a:lvl2pPr marL="609570" indent="0">
              <a:buNone/>
              <a:defRPr>
                <a:solidFill>
                  <a:srgbClr val="FFFFFF"/>
                </a:solidFill>
              </a:defRPr>
            </a:lvl2pPr>
            <a:lvl3pPr marL="1219140" indent="0">
              <a:buNone/>
              <a:defRPr>
                <a:solidFill>
                  <a:srgbClr val="FFFFFF"/>
                </a:solidFill>
              </a:defRPr>
            </a:lvl3pPr>
            <a:lvl4pPr marL="1828709" indent="0">
              <a:buNone/>
              <a:defRPr>
                <a:solidFill>
                  <a:srgbClr val="FFFFFF"/>
                </a:solidFill>
              </a:defRPr>
            </a:lvl4pPr>
            <a:lvl5pPr marL="2438278" indent="0">
              <a:buNone/>
              <a:defRPr>
                <a:solidFill>
                  <a:srgbClr val="FFFFFF"/>
                </a:solidFill>
              </a:defRPr>
            </a:lvl5pPr>
          </a:lstStyle>
          <a:p>
            <a:pPr lvl="0"/>
            <a:r>
              <a:rPr lang="en-US"/>
              <a:t>Descriptive text</a:t>
            </a:r>
            <a:endParaRPr lang="en-GB"/>
          </a:p>
        </p:txBody>
      </p:sp>
      <p:sp>
        <p:nvSpPr>
          <p:cNvPr id="2" name="Rectangle 1">
            <a:extLst>
              <a:ext uri="{FF2B5EF4-FFF2-40B4-BE49-F238E27FC236}">
                <a16:creationId xmlns:a16="http://schemas.microsoft.com/office/drawing/2014/main" id="{40739EE8-FFC3-3309-008A-34A2780F0D46}"/>
              </a:ext>
            </a:extLst>
          </p:cNvPr>
          <p:cNvSpPr/>
          <p:nvPr userDrawn="1"/>
        </p:nvSpPr>
        <p:spPr>
          <a:xfrm>
            <a:off x="575733" y="3992882"/>
            <a:ext cx="11184467" cy="11295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1">
            <a:extLst>
              <a:ext uri="{FF2B5EF4-FFF2-40B4-BE49-F238E27FC236}">
                <a16:creationId xmlns:a16="http://schemas.microsoft.com/office/drawing/2014/main" id="{547F5917-8A50-130C-86EC-93357EC22854}"/>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627940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Divider_page">
    <p:bg>
      <p:bgPr>
        <a:solidFill>
          <a:schemeClr val="bg1"/>
        </a:solidFill>
        <a:effectLst/>
      </p:bgPr>
    </p:bg>
    <p:spTree>
      <p:nvGrpSpPr>
        <p:cNvPr id="1" name=""/>
        <p:cNvGrpSpPr/>
        <p:nvPr/>
      </p:nvGrpSpPr>
      <p:grpSpPr>
        <a:xfrm>
          <a:off x="0" y="0"/>
          <a:ext cx="0" cy="0"/>
          <a:chOff x="0" y="0"/>
          <a:chExt cx="0" cy="0"/>
        </a:xfrm>
      </p:grpSpPr>
      <p:pic>
        <p:nvPicPr>
          <p:cNvPr id="4" name="Graphic 3" descr="North Sea Transition Authority logo">
            <a:extLst>
              <a:ext uri="{FF2B5EF4-FFF2-40B4-BE49-F238E27FC236}">
                <a16:creationId xmlns:a16="http://schemas.microsoft.com/office/drawing/2014/main" id="{0700E569-29DA-4C92-8B98-093A575DAB26}"/>
              </a:ext>
            </a:extLst>
          </p:cNvPr>
          <p:cNvPicPr>
            <a:picLocks noChangeAspect="1"/>
          </p:cNvPicPr>
          <p:nvPr userDrawn="1"/>
        </p:nvPicPr>
        <p:blipFill>
          <a:blip r:embed="rId2"/>
          <a:srcRect/>
          <a:stretch/>
        </p:blipFill>
        <p:spPr>
          <a:xfrm>
            <a:off x="8463280" y="418039"/>
            <a:ext cx="3296920" cy="310617"/>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575733" y="4105836"/>
            <a:ext cx="11184467" cy="1052459"/>
          </a:xfrm>
          <a:prstGeom prst="rect">
            <a:avLst/>
          </a:prstGeom>
        </p:spPr>
        <p:txBody>
          <a:bodyPr/>
          <a:lstStyle>
            <a:lvl1pPr marL="0" indent="0">
              <a:buNone/>
              <a:defRPr sz="5400" spc="-267" baseline="0">
                <a:solidFill>
                  <a:srgbClr val="FFFFFF"/>
                </a:solidFill>
              </a:defRPr>
            </a:lvl1pPr>
          </a:lstStyle>
          <a:p>
            <a:pPr lvl="0"/>
            <a:r>
              <a:rPr lang="en-US" err="1"/>
              <a:t>SubDivider</a:t>
            </a:r>
            <a:r>
              <a:rPr lang="en-US"/>
              <a:t>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575733" y="5159315"/>
            <a:ext cx="7623387" cy="1035298"/>
          </a:xfrm>
          <a:prstGeom prst="rect">
            <a:avLst/>
          </a:prstGeom>
        </p:spPr>
        <p:txBody>
          <a:bodyPr/>
          <a:lstStyle>
            <a:lvl1pPr marL="0" indent="0">
              <a:lnSpc>
                <a:spcPts val="2933"/>
              </a:lnSpc>
              <a:spcBef>
                <a:spcPts val="0"/>
              </a:spcBef>
              <a:buNone/>
              <a:defRPr sz="2400">
                <a:solidFill>
                  <a:srgbClr val="FFFFFF"/>
                </a:solidFill>
              </a:defRPr>
            </a:lvl1pPr>
            <a:lvl2pPr marL="609570" indent="0">
              <a:buNone/>
              <a:defRPr>
                <a:solidFill>
                  <a:srgbClr val="FFFFFF"/>
                </a:solidFill>
              </a:defRPr>
            </a:lvl2pPr>
            <a:lvl3pPr marL="1219140" indent="0">
              <a:buNone/>
              <a:defRPr>
                <a:solidFill>
                  <a:srgbClr val="FFFFFF"/>
                </a:solidFill>
              </a:defRPr>
            </a:lvl3pPr>
            <a:lvl4pPr marL="1828709" indent="0">
              <a:buNone/>
              <a:defRPr>
                <a:solidFill>
                  <a:srgbClr val="FFFFFF"/>
                </a:solidFill>
              </a:defRPr>
            </a:lvl4pPr>
            <a:lvl5pPr marL="2438278" indent="0">
              <a:buNone/>
              <a:defRPr>
                <a:solidFill>
                  <a:srgbClr val="FFFFFF"/>
                </a:solidFill>
              </a:defRPr>
            </a:lvl5pPr>
          </a:lstStyle>
          <a:p>
            <a:pPr lvl="0"/>
            <a:r>
              <a:rPr lang="en-US"/>
              <a:t>Descriptive text</a:t>
            </a:r>
            <a:endParaRPr lang="en-GB"/>
          </a:p>
        </p:txBody>
      </p:sp>
      <p:sp>
        <p:nvSpPr>
          <p:cNvPr id="2" name="Rectangle 1">
            <a:extLst>
              <a:ext uri="{FF2B5EF4-FFF2-40B4-BE49-F238E27FC236}">
                <a16:creationId xmlns:a16="http://schemas.microsoft.com/office/drawing/2014/main" id="{AC17CD2A-3951-5215-2F7D-165F7CE8EC2A}"/>
              </a:ext>
            </a:extLst>
          </p:cNvPr>
          <p:cNvSpPr/>
          <p:nvPr userDrawn="1"/>
        </p:nvSpPr>
        <p:spPr>
          <a:xfrm>
            <a:off x="575733" y="3992882"/>
            <a:ext cx="11184467" cy="11295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BD55C549-A683-878D-4676-7749EC2B8514}"/>
              </a:ext>
            </a:extLst>
          </p:cNvPr>
          <p:cNvSpPr/>
          <p:nvPr userDrawn="1"/>
        </p:nvSpPr>
        <p:spPr>
          <a:xfrm>
            <a:off x="575732" y="6194613"/>
            <a:ext cx="11184467" cy="11295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15602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sub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575733" y="2638833"/>
            <a:ext cx="11184467" cy="997751"/>
          </a:xfrm>
          <a:prstGeom prst="rect">
            <a:avLst/>
          </a:prstGeom>
        </p:spPr>
        <p:txBody>
          <a:bodyPr lIns="0" anchor="b"/>
          <a:lstStyle>
            <a:lvl1pPr marL="0" indent="0">
              <a:buNone/>
              <a:defRPr sz="5333">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575733" y="3636581"/>
            <a:ext cx="1118446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588435" y="3806346"/>
            <a:ext cx="11131551" cy="697620"/>
          </a:xfrm>
          <a:prstGeom prst="rect">
            <a:avLst/>
          </a:prstGeom>
        </p:spPr>
        <p:txBody>
          <a:bodyPr/>
          <a:lstStyle>
            <a:lvl1pPr marL="0" indent="0">
              <a:buNone/>
              <a:defRPr sz="2667"/>
            </a:lvl1pPr>
            <a:lvl2pPr marL="609570" indent="0">
              <a:buNone/>
              <a:defRPr/>
            </a:lvl2pPr>
            <a:lvl3pPr marL="1219140" indent="0">
              <a:buNone/>
              <a:defRPr/>
            </a:lvl3pPr>
            <a:lvl4pPr marL="1828709" indent="0">
              <a:buNone/>
              <a:defRPr/>
            </a:lvl4pPr>
            <a:lvl5pPr marL="2438278"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454823" y="5907161"/>
            <a:ext cx="10800108" cy="953723"/>
          </a:xfrm>
          <a:prstGeom prst="rect">
            <a:avLst/>
          </a:prstGeom>
          <a:noFill/>
        </p:spPr>
        <p:txBody>
          <a:bodyPr wrap="squar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NSTA 2022</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NSTA makes no representations or warranties, express or implied, regarding the quality, completeness or accuracy of the information contained herein. All and any such responsibility and liability is expressly disclaimed. The NSTA does not provide endorsements or investment recommendations.</a:t>
            </a:r>
            <a:b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b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The North Sea Transition Authority is the business name for the Oil &amp; Gas Authority, a limited company registered in England and Wales with registered number 09666504 and VAT registered number 249433979. Our registered office is at 21 Bloomsbury Street, London, United Kingdom, WC1B 3HF. </a:t>
            </a:r>
          </a:p>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endParaRP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9956800" y="4976283"/>
            <a:ext cx="1776941" cy="697620"/>
          </a:xfrm>
          <a:prstGeom prst="rect">
            <a:avLst/>
          </a:prstGeom>
        </p:spPr>
        <p:txBody>
          <a:bodyPr/>
          <a:lstStyle>
            <a:lvl1pPr marL="0" indent="0" algn="l">
              <a:buNone/>
              <a:defRPr sz="2133"/>
            </a:lvl1pPr>
            <a:lvl2pPr marL="609570" indent="0">
              <a:buNone/>
              <a:defRPr/>
            </a:lvl2pPr>
            <a:lvl3pPr marL="1219140" indent="0">
              <a:buNone/>
              <a:defRPr/>
            </a:lvl3pPr>
            <a:lvl4pPr marL="1828709" indent="0">
              <a:buNone/>
              <a:defRPr/>
            </a:lvl4pPr>
            <a:lvl5pPr marL="2438278"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588433" y="4976285"/>
            <a:ext cx="8530936" cy="757767"/>
          </a:xfrm>
          <a:prstGeom prst="rect">
            <a:avLst/>
          </a:prstGeom>
        </p:spPr>
        <p:txBody>
          <a:bodyPr/>
          <a:lstStyle>
            <a:lvl1pPr marL="0" indent="0">
              <a:buNone/>
              <a:defRPr sz="2133"/>
            </a:lvl1pPr>
          </a:lstStyle>
          <a:p>
            <a:pPr lvl="0"/>
            <a:r>
              <a:rPr lang="en-US"/>
              <a:t>Speaker &amp; title</a:t>
            </a:r>
          </a:p>
        </p:txBody>
      </p:sp>
      <p:pic>
        <p:nvPicPr>
          <p:cNvPr id="9" name="Graphic 9">
            <a:extLst>
              <a:ext uri="{FF2B5EF4-FFF2-40B4-BE49-F238E27FC236}">
                <a16:creationId xmlns:a16="http://schemas.microsoft.com/office/drawing/2014/main" id="{699ABB32-C9E6-4F20-A59C-567C98A9F4F2}"/>
              </a:ext>
            </a:extLst>
          </p:cNvPr>
          <p:cNvPicPr>
            <a:picLocks noChangeAspect="1"/>
          </p:cNvPicPr>
          <p:nvPr userDrawn="1"/>
        </p:nvPicPr>
        <p:blipFill>
          <a:blip r:embed="rId2"/>
          <a:srcRect/>
          <a:stretch/>
        </p:blipFill>
        <p:spPr>
          <a:xfrm>
            <a:off x="718914" y="253214"/>
            <a:ext cx="1466032" cy="1470484"/>
          </a:xfrm>
          <a:prstGeom prst="rect">
            <a:avLst/>
          </a:prstGeom>
        </p:spPr>
      </p:pic>
    </p:spTree>
    <p:extLst>
      <p:ext uri="{BB962C8B-B14F-4D97-AF65-F5344CB8AC3E}">
        <p14:creationId xmlns:p14="http://schemas.microsoft.com/office/powerpoint/2010/main" val="678689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pic>
        <p:nvPicPr>
          <p:cNvPr id="6" name="Picture 5">
            <a:extLst>
              <a:ext uri="{FF2B5EF4-FFF2-40B4-BE49-F238E27FC236}">
                <a16:creationId xmlns:a16="http://schemas.microsoft.com/office/drawing/2014/main" id="{C7EAE7A1-A6FB-486D-AFE1-F6A9D1AB6FA1}"/>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2" name="Text Placeholder 1">
            <a:extLst>
              <a:ext uri="{FF2B5EF4-FFF2-40B4-BE49-F238E27FC236}">
                <a16:creationId xmlns:a16="http://schemas.microsoft.com/office/drawing/2014/main" id="{C72E963F-F534-3AB8-E655-D78D2E91BEBE}"/>
              </a:ext>
            </a:extLst>
          </p:cNvPr>
          <p:cNvSpPr txBox="1">
            <a:spLocks/>
          </p:cNvSpPr>
          <p:nvPr userDrawn="1"/>
        </p:nvSpPr>
        <p:spPr>
          <a:xfrm>
            <a:off x="0" y="6489702"/>
            <a:ext cx="12192000" cy="368300"/>
          </a:xfrm>
          <a:prstGeom prst="rect">
            <a:avLst/>
          </a:prstGeom>
          <a:solidFill>
            <a:schemeClr val="bg1"/>
          </a:solidFill>
        </p:spPr>
        <p:txBody>
          <a:bodyPr/>
          <a:lst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lgn="ctr">
              <a:buNone/>
            </a:pPr>
            <a:endParaRPr lang="en-GB" sz="1400">
              <a:solidFill>
                <a:srgbClr val="FFFFFF"/>
              </a:solidFill>
            </a:endParaRPr>
          </a:p>
        </p:txBody>
      </p:sp>
    </p:spTree>
    <p:extLst>
      <p:ext uri="{BB962C8B-B14F-4D97-AF65-F5344CB8AC3E}">
        <p14:creationId xmlns:p14="http://schemas.microsoft.com/office/powerpoint/2010/main" val="3684405673"/>
      </p:ext>
    </p:extLst>
  </p:cSld>
  <p:clrMapOvr>
    <a:masterClrMapping/>
  </p:clrMapOvr>
  <p:extLst>
    <p:ext uri="{DCECCB84-F9BA-43D5-87BE-67443E8EF086}">
      <p15:sldGuideLst xmlns:p15="http://schemas.microsoft.com/office/powerpoint/2012/main">
        <p15:guide id="1" pos="3820">
          <p15:clr>
            <a:srgbClr val="FBAE40"/>
          </p15:clr>
        </p15:guide>
        <p15:guide id="2" pos="3952">
          <p15:clr>
            <a:srgbClr val="FBAE40"/>
          </p15:clr>
        </p15:guide>
        <p15:guide id="3" pos="2025">
          <p15:clr>
            <a:srgbClr val="FBAE40"/>
          </p15:clr>
        </p15:guide>
        <p15:guide id="4" pos="2147">
          <p15:clr>
            <a:srgbClr val="FBAE40"/>
          </p15:clr>
        </p15:guide>
        <p15:guide id="5" pos="5612">
          <p15:clr>
            <a:srgbClr val="FBAE40"/>
          </p15:clr>
        </p15:guide>
        <p15:guide id="6" pos="5745">
          <p15:clr>
            <a:srgbClr val="FBAE40"/>
          </p15:clr>
        </p15:guide>
        <p15:guide id="7" orient="horz" pos="973">
          <p15:clr>
            <a:srgbClr val="FBAE40"/>
          </p15:clr>
        </p15:guide>
        <p15:guide id="8" orient="horz" pos="2231">
          <p15:clr>
            <a:srgbClr val="FBAE40"/>
          </p15:clr>
        </p15:guide>
        <p15:guide id="9" orient="horz" pos="2339">
          <p15:clr>
            <a:srgbClr val="FBAE40"/>
          </p15:clr>
        </p15:guide>
        <p15:guide id="10" orient="horz" pos="358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6288619" y="1259419"/>
            <a:ext cx="5471583" cy="4806949"/>
          </a:xfrm>
          <a:prstGeom prst="rect">
            <a:avLst/>
          </a:prstGeom>
          <a:noFill/>
        </p:spPr>
        <p:txBody>
          <a:bodyPr anchor="ctr"/>
          <a:lstStyle>
            <a:lvl1pPr>
              <a:defRPr lang="en-GB" dirty="0"/>
            </a:lvl1pPr>
          </a:lstStyle>
          <a:p>
            <a:pPr marL="0" lvl="0" indent="0" algn="ctr">
              <a:buNone/>
            </a:pPr>
            <a:endParaRPr lang="en-GB"/>
          </a:p>
        </p:txBody>
      </p:sp>
      <p:pic>
        <p:nvPicPr>
          <p:cNvPr id="8" name="Picture 7">
            <a:extLst>
              <a:ext uri="{FF2B5EF4-FFF2-40B4-BE49-F238E27FC236}">
                <a16:creationId xmlns:a16="http://schemas.microsoft.com/office/drawing/2014/main" id="{975DB60A-984E-4696-B0D8-AD8DF3E9983E}"/>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2075449220"/>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575735" y="1490135"/>
            <a:ext cx="3598333" cy="2633133"/>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4368800" y="1490135"/>
            <a:ext cx="3600451" cy="2633133"/>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8159751" y="1490135"/>
            <a:ext cx="3598333" cy="2633133"/>
          </a:xfrm>
          <a:prstGeom prst="rect">
            <a:avLst/>
          </a:prstGeom>
          <a:noFill/>
        </p:spPr>
        <p:txBody>
          <a:bodyPr anchor="ctr"/>
          <a:lstStyle>
            <a:lvl1pPr marL="0" indent="0" algn="ctr">
              <a:buNone/>
              <a:defRPr/>
            </a:lvl1pPr>
          </a:lstStyle>
          <a:p>
            <a:endParaRPr lang="en-GB"/>
          </a:p>
        </p:txBody>
      </p:sp>
      <p:pic>
        <p:nvPicPr>
          <p:cNvPr id="9" name="Picture 8">
            <a:extLst>
              <a:ext uri="{FF2B5EF4-FFF2-40B4-BE49-F238E27FC236}">
                <a16:creationId xmlns:a16="http://schemas.microsoft.com/office/drawing/2014/main" id="{B41974E5-F760-48A2-BE37-625B777BE9F7}"/>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1650012039"/>
      </p:ext>
    </p:extLst>
  </p:cSld>
  <p:clrMapOvr>
    <a:masterClrMapping/>
  </p:clrMapOvr>
  <p:extLst>
    <p:ext uri="{DCECCB84-F9BA-43D5-87BE-67443E8EF086}">
      <p15:sldGuideLst xmlns:p15="http://schemas.microsoft.com/office/powerpoint/2012/main">
        <p15:guide id="1" pos="2631">
          <p15:clr>
            <a:srgbClr val="FBAE40"/>
          </p15:clr>
        </p15:guide>
        <p15:guide id="2" pos="2752">
          <p15:clr>
            <a:srgbClr val="FBAE40"/>
          </p15:clr>
        </p15:guide>
        <p15:guide id="3" pos="5020">
          <p15:clr>
            <a:srgbClr val="FBAE40"/>
          </p15:clr>
        </p15:guide>
        <p15:guide id="4" pos="51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pic>
        <p:nvPicPr>
          <p:cNvPr id="6" name="Picture 5" descr="North Sea Transition Authority logo">
            <a:extLst>
              <a:ext uri="{FF2B5EF4-FFF2-40B4-BE49-F238E27FC236}">
                <a16:creationId xmlns:a16="http://schemas.microsoft.com/office/drawing/2014/main" id="{3F6A76A7-7DB3-4845-A5C3-E1688E947606}"/>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4" name="Slide Number Placeholder 1">
            <a:extLst>
              <a:ext uri="{FF2B5EF4-FFF2-40B4-BE49-F238E27FC236}">
                <a16:creationId xmlns:a16="http://schemas.microsoft.com/office/drawing/2014/main" id="{5F2B448E-4E26-4D72-972B-881FBFE1C8D6}"/>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14523280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586253" y="1570002"/>
            <a:ext cx="2628967" cy="1984321"/>
          </a:xfrm>
          <a:prstGeom prst="rect">
            <a:avLst/>
          </a:prstGeom>
          <a:no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3422653" y="1570002"/>
            <a:ext cx="2628967" cy="1984321"/>
          </a:xfrm>
          <a:prstGeom prst="rect">
            <a:avLst/>
          </a:prstGeom>
          <a:no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6273802" y="1570002"/>
            <a:ext cx="2628967" cy="1984321"/>
          </a:xfrm>
          <a:prstGeom prst="rect">
            <a:avLst/>
          </a:prstGeom>
          <a:no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9124951" y="1570002"/>
            <a:ext cx="2628967" cy="1984321"/>
          </a:xfrm>
          <a:prstGeom prst="rect">
            <a:avLst/>
          </a:prstGeom>
          <a:noFill/>
        </p:spPr>
        <p:txBody>
          <a:bodyPr anchor="ctr"/>
          <a:lstStyle>
            <a:lvl1pPr marL="0" indent="0" algn="ctr">
              <a:buNone/>
              <a:defRPr/>
            </a:lvl1pPr>
          </a:lstStyle>
          <a:p>
            <a:endParaRPr lang="en-GB"/>
          </a:p>
        </p:txBody>
      </p:sp>
      <p:pic>
        <p:nvPicPr>
          <p:cNvPr id="9" name="Picture 8">
            <a:extLst>
              <a:ext uri="{FF2B5EF4-FFF2-40B4-BE49-F238E27FC236}">
                <a16:creationId xmlns:a16="http://schemas.microsoft.com/office/drawing/2014/main" id="{27111304-7821-4418-B027-779923D0DC69}"/>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492207635"/>
      </p:ext>
    </p:extLst>
  </p:cSld>
  <p:clrMapOvr>
    <a:masterClrMapping/>
  </p:clrMapOvr>
  <p:extLst>
    <p:ext uri="{DCECCB84-F9BA-43D5-87BE-67443E8EF086}">
      <p15:sldGuideLst xmlns:p15="http://schemas.microsoft.com/office/powerpoint/2012/main">
        <p15:guide id="1" pos="3820">
          <p15:clr>
            <a:srgbClr val="FBAE40"/>
          </p15:clr>
        </p15:guide>
        <p15:guide id="2" pos="3952">
          <p15:clr>
            <a:srgbClr val="FBAE40"/>
          </p15:clr>
        </p15:guide>
        <p15:guide id="3" pos="2025">
          <p15:clr>
            <a:srgbClr val="FBAE40"/>
          </p15:clr>
        </p15:guide>
        <p15:guide id="4" pos="2156">
          <p15:clr>
            <a:srgbClr val="FBAE40"/>
          </p15:clr>
        </p15:guide>
        <p15:guide id="5" pos="5612">
          <p15:clr>
            <a:srgbClr val="FBAE40"/>
          </p15:clr>
        </p15:guide>
        <p15:guide id="6" pos="57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575733" y="1143000"/>
            <a:ext cx="5469467" cy="2448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6288617" y="1143000"/>
            <a:ext cx="5469467" cy="2448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575733" y="3816349"/>
            <a:ext cx="5469467" cy="2448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6288617" y="3816349"/>
            <a:ext cx="5469467" cy="2448000"/>
          </a:xfrm>
          <a:prstGeom prst="rect">
            <a:avLst/>
          </a:prstGeom>
          <a:noFill/>
        </p:spPr>
        <p:txBody>
          <a:bodyPr anchor="ctr"/>
          <a:lstStyle>
            <a:lvl1pPr marL="0" indent="0" algn="ctr">
              <a:buNone/>
              <a:defRPr/>
            </a:lvl1pPr>
          </a:lstStyle>
          <a:p>
            <a:endParaRPr lang="en-GB"/>
          </a:p>
        </p:txBody>
      </p:sp>
      <p:pic>
        <p:nvPicPr>
          <p:cNvPr id="12" name="Picture 11">
            <a:extLst>
              <a:ext uri="{FF2B5EF4-FFF2-40B4-BE49-F238E27FC236}">
                <a16:creationId xmlns:a16="http://schemas.microsoft.com/office/drawing/2014/main" id="{C82565F1-28E3-42E8-B432-DA307BF094F8}"/>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3519034374"/>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column_feature_box">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575732" y="1143000"/>
            <a:ext cx="7454901" cy="325628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7" name="Picture 6">
            <a:extLst>
              <a:ext uri="{FF2B5EF4-FFF2-40B4-BE49-F238E27FC236}">
                <a16:creationId xmlns:a16="http://schemas.microsoft.com/office/drawing/2014/main" id="{03E89127-E7C3-4C33-A507-6221EB3FDB5C}"/>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4193416420"/>
      </p:ext>
    </p:extLst>
  </p:cSld>
  <p:clrMapOvr>
    <a:masterClrMapping/>
  </p:clrMapOvr>
  <p:extLst>
    <p:ext uri="{DCECCB84-F9BA-43D5-87BE-67443E8EF086}">
      <p15:sldGuideLst xmlns:p15="http://schemas.microsoft.com/office/powerpoint/2012/main">
        <p15:guide id="2" pos="5231">
          <p15:clr>
            <a:srgbClr val="FBAE40"/>
          </p15:clr>
        </p15:guide>
        <p15:guide id="7" pos="505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F5B7440A-22B6-49A2-AB6C-A8B30DCEB003}"/>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7821848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lvl1pPr>
          </a:lstStyle>
          <a:p>
            <a:r>
              <a:rPr lang="en-US"/>
              <a:t>Click to edit Master title style</a:t>
            </a:r>
            <a:endParaRPr lang="en-GB"/>
          </a:p>
        </p:txBody>
      </p:sp>
      <p:pic>
        <p:nvPicPr>
          <p:cNvPr id="4" name="Picture 3">
            <a:extLst>
              <a:ext uri="{FF2B5EF4-FFF2-40B4-BE49-F238E27FC236}">
                <a16:creationId xmlns:a16="http://schemas.microsoft.com/office/drawing/2014/main" id="{5CB473AA-56B1-40B9-863A-11F0A7A94718}"/>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2398295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ank you slide">
    <p:spTree>
      <p:nvGrpSpPr>
        <p:cNvPr id="1" name=""/>
        <p:cNvGrpSpPr/>
        <p:nvPr/>
      </p:nvGrpSpPr>
      <p:grpSpPr>
        <a:xfrm>
          <a:off x="0" y="0"/>
          <a:ext cx="0" cy="0"/>
          <a:chOff x="0" y="0"/>
          <a:chExt cx="0" cy="0"/>
        </a:xfrm>
      </p:grpSpPr>
      <p:sp>
        <p:nvSpPr>
          <p:cNvPr id="7" name="object 2"/>
          <p:cNvSpPr txBox="1"/>
          <p:nvPr userDrawn="1"/>
        </p:nvSpPr>
        <p:spPr>
          <a:xfrm>
            <a:off x="1016009" y="2747812"/>
            <a:ext cx="11532241" cy="1231106"/>
          </a:xfrm>
          <a:prstGeom prst="rect">
            <a:avLst/>
          </a:prstGeom>
        </p:spPr>
        <p:txBody>
          <a:bodyPr vert="horz" wrap="square" lIns="0" tIns="0" rIns="0" bIns="0" rtlCol="0">
            <a:spAutoFit/>
          </a:bodyPr>
          <a:lstStyle/>
          <a:p>
            <a:pPr marL="16933"/>
            <a:r>
              <a:rPr lang="en-GB" sz="8000" spc="-73">
                <a:solidFill>
                  <a:srgbClr val="193768"/>
                </a:solidFill>
                <a:latin typeface="Arial"/>
                <a:cs typeface="Arial"/>
              </a:rPr>
              <a:t>Thank you</a:t>
            </a:r>
          </a:p>
        </p:txBody>
      </p:sp>
      <p:sp>
        <p:nvSpPr>
          <p:cNvPr id="8" name="object 3">
            <a:extLst>
              <a:ext uri="{C183D7F6-B498-43B3-948B-1728B52AA6E4}">
                <adec:decorative xmlns:adec="http://schemas.microsoft.com/office/drawing/2017/decorative" val="1"/>
              </a:ext>
            </a:extLst>
          </p:cNvPr>
          <p:cNvSpPr/>
          <p:nvPr userDrawn="1"/>
        </p:nvSpPr>
        <p:spPr>
          <a:xfrm>
            <a:off x="1016003" y="3861127"/>
            <a:ext cx="11136207" cy="0"/>
          </a:xfrm>
          <a:custGeom>
            <a:avLst/>
            <a:gdLst/>
            <a:ahLst/>
            <a:cxnLst/>
            <a:rect l="l" t="t" r="r" b="b"/>
            <a:pathLst>
              <a:path w="8352155">
                <a:moveTo>
                  <a:pt x="0" y="0"/>
                </a:moveTo>
                <a:lnTo>
                  <a:pt x="8352002" y="0"/>
                </a:lnTo>
              </a:path>
            </a:pathLst>
          </a:custGeom>
          <a:ln w="12700">
            <a:solidFill>
              <a:srgbClr val="193768"/>
            </a:solidFill>
          </a:ln>
        </p:spPr>
        <p:txBody>
          <a:bodyPr wrap="square" lIns="0" tIns="0" rIns="0" bIns="0" rtlCol="0"/>
          <a:lstStyle/>
          <a:p>
            <a:endParaRPr sz="3200">
              <a:solidFill>
                <a:prstClr val="black"/>
              </a:solidFill>
            </a:endParaRPr>
          </a:p>
        </p:txBody>
      </p:sp>
      <p:pic>
        <p:nvPicPr>
          <p:cNvPr id="5" name="Picture 4" descr="North Sea Transition authority logo&#10;">
            <a:extLst>
              <a:ext uri="{FF2B5EF4-FFF2-40B4-BE49-F238E27FC236}">
                <a16:creationId xmlns:a16="http://schemas.microsoft.com/office/drawing/2014/main" id="{D22B4265-156C-4F8A-AE7C-96BE7DC5503A}"/>
              </a:ext>
            </a:extLst>
          </p:cNvPr>
          <p:cNvPicPr>
            <a:picLocks noChangeAspect="1"/>
          </p:cNvPicPr>
          <p:nvPr userDrawn="1"/>
        </p:nvPicPr>
        <p:blipFill>
          <a:blip r:embed="rId2"/>
          <a:srcRect/>
          <a:stretch/>
        </p:blipFill>
        <p:spPr>
          <a:xfrm>
            <a:off x="1016003" y="486235"/>
            <a:ext cx="1725476" cy="1730716"/>
          </a:xfrm>
          <a:prstGeom prst="rect">
            <a:avLst/>
          </a:prstGeom>
        </p:spPr>
      </p:pic>
    </p:spTree>
    <p:extLst>
      <p:ext uri="{BB962C8B-B14F-4D97-AF65-F5344CB8AC3E}">
        <p14:creationId xmlns:p14="http://schemas.microsoft.com/office/powerpoint/2010/main" val="41178110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BB9FE-1EAA-4B46-8391-D780DA1CFE1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4E87183-C9E4-42B3-BAEF-BD7CE03ADB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0FABDE-E853-41CE-B676-82A5D0B77834}"/>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F693040C-DE7F-4838-9F9A-5F019368F95B}"/>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2284166E-C4BD-4A75-9292-EF0B62CEB95B}"/>
              </a:ext>
            </a:extLst>
          </p:cNvPr>
          <p:cNvSpPr>
            <a:spLocks noGrp="1"/>
          </p:cNvSpPr>
          <p:nvPr>
            <p:ph type="sldNum" sz="quarter" idx="12"/>
          </p:nvPr>
        </p:nvSpPr>
        <p:spPr/>
        <p:txBody>
          <a:bodyPr/>
          <a:lstStyle>
            <a:lvl1pPr>
              <a:defRPr/>
            </a:lvl1pPr>
          </a:lstStyle>
          <a:p>
            <a:fld id="{BC98A070-2683-4169-8C50-C897AF826C66}" type="slidenum">
              <a:rPr lang="en-GB" altLang="en-US"/>
              <a:pPr/>
              <a:t>‹#›</a:t>
            </a:fld>
            <a:endParaRPr lang="en-GB" altLang="en-US"/>
          </a:p>
        </p:txBody>
      </p:sp>
    </p:spTree>
    <p:extLst>
      <p:ext uri="{BB962C8B-B14F-4D97-AF65-F5344CB8AC3E}">
        <p14:creationId xmlns:p14="http://schemas.microsoft.com/office/powerpoint/2010/main" val="5077989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F1783-490F-4B31-9685-1C7A114443CD}" type="datetime1">
              <a:rPr lang="en-GB" smtClean="0"/>
              <a:t>11/10/2023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AE63E09-850E-4A3E-AA45-E3FF03378421}" type="slidenum">
              <a:rPr lang="en-GB" smtClean="0"/>
              <a:t>‹#›</a:t>
            </a:fld>
            <a:endParaRPr lang="en-GB"/>
          </a:p>
        </p:txBody>
      </p:sp>
    </p:spTree>
    <p:extLst>
      <p:ext uri="{BB962C8B-B14F-4D97-AF65-F5344CB8AC3E}">
        <p14:creationId xmlns:p14="http://schemas.microsoft.com/office/powerpoint/2010/main" val="2346443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pic>
        <p:nvPicPr>
          <p:cNvPr id="5" name="Picture 4" descr="North Sea Transition Authority logo">
            <a:extLst>
              <a:ext uri="{FF2B5EF4-FFF2-40B4-BE49-F238E27FC236}">
                <a16:creationId xmlns:a16="http://schemas.microsoft.com/office/drawing/2014/main" id="{9C71ADE5-5DB7-4DFB-AE99-A6E68AE4D21D}"/>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8" name="Slide Number Placeholder 1">
            <a:extLst>
              <a:ext uri="{FF2B5EF4-FFF2-40B4-BE49-F238E27FC236}">
                <a16:creationId xmlns:a16="http://schemas.microsoft.com/office/drawing/2014/main" id="{BB09EF69-7A9B-4975-87B8-5FED3445B68C}"/>
              </a:ext>
            </a:extLst>
          </p:cNvPr>
          <p:cNvSpPr txBox="1">
            <a:spLocks/>
          </p:cNvSpPr>
          <p:nvPr userDrawn="1"/>
        </p:nvSpPr>
        <p:spPr>
          <a:xfrm>
            <a:off x="11345864" y="3211512"/>
            <a:ext cx="828675" cy="434975"/>
          </a:xfrm>
          <a:prstGeom prst="rect">
            <a:avLst/>
          </a:prstGeom>
        </p:spPr>
        <p:txBody>
          <a:bodyPr vert="horz" lIns="91440" tIns="45720" rIns="91440" bIns="45720" rtlCol="0" anchor="ctr"/>
          <a:lstStyle>
            <a:defPPr>
              <a:defRPr lang="en-US"/>
            </a:defPPr>
            <a:lvl1pPr marL="0" algn="r" defTabSz="609570" rtl="0" eaLnBrk="1" latinLnBrk="0" hangingPunct="1">
              <a:defRPr sz="1200" kern="1200">
                <a:solidFill>
                  <a:schemeClr val="tx1">
                    <a:tint val="75000"/>
                  </a:schemeClr>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fld id="{DD0590FE-9BA6-45CB-BC76-38BB9AEE2E90}" type="slidenum">
              <a:rPr lang="en-GB" smtClean="0"/>
              <a:pPr/>
              <a:t>‹#›</a:t>
            </a:fld>
            <a:endParaRPr lang="en-GB"/>
          </a:p>
        </p:txBody>
      </p:sp>
    </p:spTree>
    <p:extLst>
      <p:ext uri="{BB962C8B-B14F-4D97-AF65-F5344CB8AC3E}">
        <p14:creationId xmlns:p14="http://schemas.microsoft.com/office/powerpoint/2010/main" val="4072037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COL layou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1C91FDD-8B33-4DEB-98E8-4B35396EA93C}"/>
              </a:ext>
            </a:extLst>
          </p:cNvPr>
          <p:cNvSpPr>
            <a:spLocks noGrp="1"/>
          </p:cNvSpPr>
          <p:nvPr>
            <p:ph type="body" sz="quarter" idx="10"/>
          </p:nvPr>
        </p:nvSpPr>
        <p:spPr>
          <a:xfrm>
            <a:off x="0" y="6482296"/>
            <a:ext cx="12192000" cy="375704"/>
          </a:xfrm>
          <a:prstGeom prst="rect">
            <a:avLst/>
          </a:prstGeom>
          <a:solidFill>
            <a:schemeClr val="bg1"/>
          </a:solidFill>
        </p:spPr>
        <p:txBody>
          <a:bodyPr/>
          <a:lstStyle>
            <a:lvl1pPr marL="0" indent="0" algn="ctr">
              <a:buNone/>
              <a:defRPr sz="1400">
                <a:solidFill>
                  <a:srgbClr val="FFFFFF"/>
                </a:solidFill>
              </a:defRPr>
            </a:lvl1pPr>
            <a:lvl2pPr algn="ctr">
              <a:defRPr sz="1400">
                <a:solidFill>
                  <a:srgbClr val="FFFFFF"/>
                </a:solidFill>
              </a:defRPr>
            </a:lvl2pPr>
            <a:lvl3pPr algn="ctr">
              <a:defRPr sz="1400">
                <a:solidFill>
                  <a:srgbClr val="FFFFFF"/>
                </a:solidFill>
              </a:defRPr>
            </a:lvl3pPr>
            <a:lvl4pPr algn="ctr">
              <a:defRPr sz="1400">
                <a:solidFill>
                  <a:srgbClr val="FFFFFF"/>
                </a:solidFill>
              </a:defRPr>
            </a:lvl4pPr>
            <a:lvl5pPr algn="ctr">
              <a:defRPr sz="1400">
                <a:solidFill>
                  <a:srgbClr val="FFFFFF"/>
                </a:solidFill>
              </a:defRPr>
            </a:lvl5pPr>
          </a:lstStyle>
          <a:p>
            <a:pPr lvl="0"/>
            <a:r>
              <a:rPr lang="en-GB"/>
              <a:t>Click to edit Master text styles</a:t>
            </a:r>
          </a:p>
        </p:txBody>
      </p:sp>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357447" y="260351"/>
            <a:ext cx="7313721" cy="332154"/>
          </a:xfrm>
          <a:prstGeom prst="rect">
            <a:avLst/>
          </a:prstGeom>
        </p:spPr>
        <p:txBody>
          <a:bodyPr lIns="0" tIns="0" anchor="ctr"/>
          <a:lstStyle>
            <a:lvl1pPr>
              <a:defRPr sz="2800">
                <a:solidFill>
                  <a:srgbClr val="002060"/>
                </a:solidFill>
              </a:defRPr>
            </a:lvl1pPr>
          </a:lstStyle>
          <a:p>
            <a:r>
              <a:rPr lang="en-US"/>
              <a:t>Click to edit Master title style</a:t>
            </a:r>
            <a:endParaRPr lang="en-GB"/>
          </a:p>
        </p:txBody>
      </p:sp>
      <p:pic>
        <p:nvPicPr>
          <p:cNvPr id="5" name="Picture 4" descr="North Sea Transition Authority logo">
            <a:extLst>
              <a:ext uri="{FF2B5EF4-FFF2-40B4-BE49-F238E27FC236}">
                <a16:creationId xmlns:a16="http://schemas.microsoft.com/office/drawing/2014/main" id="{DD066B03-A6C0-4E11-962A-031938217856}"/>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6" name="Slide Number Placeholder 1">
            <a:extLst>
              <a:ext uri="{FF2B5EF4-FFF2-40B4-BE49-F238E27FC236}">
                <a16:creationId xmlns:a16="http://schemas.microsoft.com/office/drawing/2014/main" id="{85E32D1A-48E2-4364-85EF-CB57BA8E956D}"/>
              </a:ext>
            </a:extLst>
          </p:cNvPr>
          <p:cNvSpPr>
            <a:spLocks noGrp="1"/>
          </p:cNvSpPr>
          <p:nvPr>
            <p:ph type="sldNum" sz="quarter" idx="4"/>
          </p:nvPr>
        </p:nvSpPr>
        <p:spPr>
          <a:xfrm>
            <a:off x="11504815" y="3211512"/>
            <a:ext cx="669724" cy="434975"/>
          </a:xfrm>
          <a:prstGeom prst="rect">
            <a:avLst/>
          </a:prstGeom>
        </p:spPr>
        <p:txBody>
          <a:bodyPr vert="horz" lIns="91440" tIns="45720" rIns="91440" bIns="45720" rtlCol="0" anchor="ctr"/>
          <a:lstStyle>
            <a:lvl1pPr algn="r">
              <a:defRPr sz="1050">
                <a:solidFill>
                  <a:schemeClr val="tx1">
                    <a:tint val="75000"/>
                  </a:schemeClr>
                </a:solidFill>
              </a:defRPr>
            </a:lvl1pPr>
          </a:lstStyle>
          <a:p>
            <a:fld id="{DD0590FE-9BA6-45CB-BC76-38BB9AEE2E90}" type="slidenum">
              <a:rPr lang="en-GB" smtClean="0"/>
              <a:pPr/>
              <a:t>‹#›</a:t>
            </a:fld>
            <a:endParaRPr lang="en-GB"/>
          </a:p>
        </p:txBody>
      </p:sp>
    </p:spTree>
    <p:extLst>
      <p:ext uri="{BB962C8B-B14F-4D97-AF65-F5344CB8AC3E}">
        <p14:creationId xmlns:p14="http://schemas.microsoft.com/office/powerpoint/2010/main" val="2959536258"/>
      </p:ext>
    </p:extLst>
  </p:cSld>
  <p:clrMapOvr>
    <a:masterClrMapping/>
  </p:clrMapOvr>
  <p:extLst>
    <p:ext uri="{DCECCB84-F9BA-43D5-87BE-67443E8EF086}">
      <p15:sldGuideLst xmlns:p15="http://schemas.microsoft.com/office/powerpoint/2012/main">
        <p15:guide id="1" pos="3809" userDrawn="1">
          <p15:clr>
            <a:srgbClr val="FBAE40"/>
          </p15:clr>
        </p15:guide>
        <p15:guide id="2" pos="396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COL layou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1C91FDD-8B33-4DEB-98E8-4B35396EA93C}"/>
              </a:ext>
            </a:extLst>
          </p:cNvPr>
          <p:cNvSpPr>
            <a:spLocks noGrp="1"/>
          </p:cNvSpPr>
          <p:nvPr>
            <p:ph type="body" sz="quarter" idx="10"/>
          </p:nvPr>
        </p:nvSpPr>
        <p:spPr>
          <a:xfrm>
            <a:off x="0" y="6482296"/>
            <a:ext cx="12192000" cy="375704"/>
          </a:xfrm>
          <a:prstGeom prst="rect">
            <a:avLst/>
          </a:prstGeom>
          <a:solidFill>
            <a:schemeClr val="bg1"/>
          </a:solidFill>
        </p:spPr>
        <p:txBody>
          <a:bodyPr/>
          <a:lstStyle>
            <a:lvl1pPr marL="0" indent="0" algn="ctr">
              <a:buNone/>
              <a:defRPr sz="1400">
                <a:solidFill>
                  <a:srgbClr val="FFFFFF"/>
                </a:solidFill>
              </a:defRPr>
            </a:lvl1pPr>
            <a:lvl2pPr algn="ctr">
              <a:defRPr sz="1400">
                <a:solidFill>
                  <a:srgbClr val="FFFFFF"/>
                </a:solidFill>
              </a:defRPr>
            </a:lvl2pPr>
            <a:lvl3pPr algn="ctr">
              <a:defRPr sz="1400">
                <a:solidFill>
                  <a:srgbClr val="FFFFFF"/>
                </a:solidFill>
              </a:defRPr>
            </a:lvl3pPr>
            <a:lvl4pPr algn="ctr">
              <a:defRPr sz="1400">
                <a:solidFill>
                  <a:srgbClr val="FFFFFF"/>
                </a:solidFill>
              </a:defRPr>
            </a:lvl4pPr>
            <a:lvl5pPr algn="ctr">
              <a:defRPr sz="1400">
                <a:solidFill>
                  <a:srgbClr val="FFFFFF"/>
                </a:solidFill>
              </a:defRPr>
            </a:lvl5pPr>
          </a:lstStyle>
          <a:p>
            <a:pPr lvl="0"/>
            <a:r>
              <a:rPr lang="en-GB"/>
              <a:t>Click to edit Master text styles</a:t>
            </a:r>
          </a:p>
        </p:txBody>
      </p:sp>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357447" y="260351"/>
            <a:ext cx="7313721" cy="332154"/>
          </a:xfrm>
          <a:prstGeom prst="rect">
            <a:avLst/>
          </a:prstGeom>
        </p:spPr>
        <p:txBody>
          <a:bodyPr lIns="0" tIns="0" anchor="ctr"/>
          <a:lstStyle>
            <a:lvl1pPr>
              <a:defRPr sz="2800">
                <a:solidFill>
                  <a:srgbClr val="002060"/>
                </a:solidFill>
              </a:defRPr>
            </a:lvl1pPr>
          </a:lstStyle>
          <a:p>
            <a:r>
              <a:rPr lang="en-US"/>
              <a:t>Click to edit Master title style</a:t>
            </a:r>
            <a:endParaRPr lang="en-GB"/>
          </a:p>
        </p:txBody>
      </p:sp>
      <p:pic>
        <p:nvPicPr>
          <p:cNvPr id="5" name="Picture 4" descr="North Sea Transition Authority logo">
            <a:extLst>
              <a:ext uri="{FF2B5EF4-FFF2-40B4-BE49-F238E27FC236}">
                <a16:creationId xmlns:a16="http://schemas.microsoft.com/office/drawing/2014/main" id="{DD066B03-A6C0-4E11-962A-031938217856}"/>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6" name="Slide Number Placeholder 1">
            <a:extLst>
              <a:ext uri="{FF2B5EF4-FFF2-40B4-BE49-F238E27FC236}">
                <a16:creationId xmlns:a16="http://schemas.microsoft.com/office/drawing/2014/main" id="{85E32D1A-48E2-4364-85EF-CB57BA8E956D}"/>
              </a:ext>
            </a:extLst>
          </p:cNvPr>
          <p:cNvSpPr>
            <a:spLocks noGrp="1"/>
          </p:cNvSpPr>
          <p:nvPr>
            <p:ph type="sldNum" sz="quarter" idx="4"/>
          </p:nvPr>
        </p:nvSpPr>
        <p:spPr>
          <a:xfrm>
            <a:off x="11504815" y="3211512"/>
            <a:ext cx="669724" cy="434975"/>
          </a:xfrm>
          <a:prstGeom prst="rect">
            <a:avLst/>
          </a:prstGeom>
        </p:spPr>
        <p:txBody>
          <a:bodyPr vert="horz" lIns="91440" tIns="45720" rIns="91440" bIns="45720" rtlCol="0" anchor="ctr"/>
          <a:lstStyle>
            <a:lvl1pPr algn="r">
              <a:defRPr sz="1050">
                <a:solidFill>
                  <a:schemeClr val="tx1">
                    <a:tint val="75000"/>
                  </a:schemeClr>
                </a:solidFill>
              </a:defRPr>
            </a:lvl1pPr>
          </a:lstStyle>
          <a:p>
            <a:fld id="{DD0590FE-9BA6-45CB-BC76-38BB9AEE2E90}" type="slidenum">
              <a:rPr lang="en-GB" smtClean="0"/>
              <a:pPr/>
              <a:t>‹#›</a:t>
            </a:fld>
            <a:endParaRPr lang="en-GB"/>
          </a:p>
        </p:txBody>
      </p:sp>
    </p:spTree>
    <p:extLst>
      <p:ext uri="{BB962C8B-B14F-4D97-AF65-F5344CB8AC3E}">
        <p14:creationId xmlns:p14="http://schemas.microsoft.com/office/powerpoint/2010/main" val="2897190395"/>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6" name="Picture 5">
            <a:extLst>
              <a:ext uri="{FF2B5EF4-FFF2-40B4-BE49-F238E27FC236}">
                <a16:creationId xmlns:a16="http://schemas.microsoft.com/office/drawing/2014/main" id="{2FFC40AA-9874-4E4D-A2FD-54DF1843F073}"/>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8" name="Slide Number Placeholder 1">
            <a:extLst>
              <a:ext uri="{FF2B5EF4-FFF2-40B4-BE49-F238E27FC236}">
                <a16:creationId xmlns:a16="http://schemas.microsoft.com/office/drawing/2014/main" id="{1D92EA6B-D6D8-4A64-8322-A00DB7245B0D}"/>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1070430663"/>
      </p:ext>
    </p:extLst>
  </p:cSld>
  <p:clrMapOvr>
    <a:masterClrMapping/>
  </p:clrMapOvr>
  <p:extLst>
    <p:ext uri="{DCECCB84-F9BA-43D5-87BE-67443E8EF086}">
      <p15:sldGuideLst xmlns:p15="http://schemas.microsoft.com/office/powerpoint/2012/main">
        <p15:guide id="1" pos="2631" userDrawn="1">
          <p15:clr>
            <a:srgbClr val="FBAE40"/>
          </p15:clr>
        </p15:guide>
        <p15:guide id="2" pos="2752" userDrawn="1">
          <p15:clr>
            <a:srgbClr val="FBAE40"/>
          </p15:clr>
        </p15:guide>
        <p15:guide id="3" pos="5020" userDrawn="1">
          <p15:clr>
            <a:srgbClr val="FBAE40"/>
          </p15:clr>
        </p15:guide>
        <p15:guide id="4" pos="51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6288619" y="1259419"/>
            <a:ext cx="5471583" cy="4806949"/>
          </a:xfrm>
          <a:prstGeom prst="rect">
            <a:avLst/>
          </a:prstGeom>
          <a:noFill/>
        </p:spPr>
        <p:txBody>
          <a:bodyPr anchor="ctr"/>
          <a:lstStyle>
            <a:lvl1pPr>
              <a:defRPr lang="en-GB" dirty="0"/>
            </a:lvl1pPr>
          </a:lstStyle>
          <a:p>
            <a:pPr marL="0" lvl="0" indent="0" algn="ctr">
              <a:buNone/>
            </a:pPr>
            <a:endParaRPr lang="en-GB"/>
          </a:p>
        </p:txBody>
      </p:sp>
      <p:pic>
        <p:nvPicPr>
          <p:cNvPr id="8" name="Picture 7">
            <a:extLst>
              <a:ext uri="{FF2B5EF4-FFF2-40B4-BE49-F238E27FC236}">
                <a16:creationId xmlns:a16="http://schemas.microsoft.com/office/drawing/2014/main" id="{84B9B836-18C2-4958-9597-6200565F8650}"/>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9" name="Slide Number Placeholder 1">
            <a:extLst>
              <a:ext uri="{FF2B5EF4-FFF2-40B4-BE49-F238E27FC236}">
                <a16:creationId xmlns:a16="http://schemas.microsoft.com/office/drawing/2014/main" id="{EE3246A7-576C-4DDF-9C68-C33A3350E1F8}"/>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650574377"/>
      </p:ext>
    </p:extLst>
  </p:cSld>
  <p:clrMapOvr>
    <a:masterClrMapping/>
  </p:clrMapOvr>
  <p:extLst>
    <p:ext uri="{DCECCB84-F9BA-43D5-87BE-67443E8EF086}">
      <p15:sldGuideLst xmlns:p15="http://schemas.microsoft.com/office/powerpoint/2012/main">
        <p15:guide id="1" pos="3809" userDrawn="1">
          <p15:clr>
            <a:srgbClr val="FBAE40"/>
          </p15:clr>
        </p15:guide>
        <p15:guide id="2" pos="396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575735" y="1490135"/>
            <a:ext cx="3598333" cy="2633133"/>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4368800" y="1490135"/>
            <a:ext cx="3600451" cy="2633133"/>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8159751" y="1490135"/>
            <a:ext cx="3598333" cy="2633133"/>
          </a:xfrm>
          <a:prstGeom prst="rect">
            <a:avLst/>
          </a:prstGeom>
          <a:noFill/>
        </p:spPr>
        <p:txBody>
          <a:bodyPr anchor="ctr"/>
          <a:lstStyle>
            <a:lvl1pPr marL="0" indent="0" algn="ctr">
              <a:buNone/>
              <a:defRPr/>
            </a:lvl1pPr>
          </a:lstStyle>
          <a:p>
            <a:endParaRPr lang="en-GB"/>
          </a:p>
        </p:txBody>
      </p:sp>
      <p:pic>
        <p:nvPicPr>
          <p:cNvPr id="9" name="Picture 8">
            <a:extLst>
              <a:ext uri="{FF2B5EF4-FFF2-40B4-BE49-F238E27FC236}">
                <a16:creationId xmlns:a16="http://schemas.microsoft.com/office/drawing/2014/main" id="{4E4F3D03-A129-4FD5-AD1B-838EFB37B462}"/>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11" name="Slide Number Placeholder 1">
            <a:extLst>
              <a:ext uri="{FF2B5EF4-FFF2-40B4-BE49-F238E27FC236}">
                <a16:creationId xmlns:a16="http://schemas.microsoft.com/office/drawing/2014/main" id="{33C19E35-9CE6-4CDF-94E1-FD34B570CBDD}"/>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1130870637"/>
      </p:ext>
    </p:extLst>
  </p:cSld>
  <p:clrMapOvr>
    <a:masterClrMapping/>
  </p:clrMapOvr>
  <p:extLst>
    <p:ext uri="{DCECCB84-F9BA-43D5-87BE-67443E8EF086}">
      <p15:sldGuideLst xmlns:p15="http://schemas.microsoft.com/office/powerpoint/2012/main">
        <p15:guide id="1" pos="2631" userDrawn="1">
          <p15:clr>
            <a:srgbClr val="FBAE40"/>
          </p15:clr>
        </p15:guide>
        <p15:guide id="2" pos="2752" userDrawn="1">
          <p15:clr>
            <a:srgbClr val="FBAE40"/>
          </p15:clr>
        </p15:guide>
        <p15:guide id="3" pos="5020" userDrawn="1">
          <p15:clr>
            <a:srgbClr val="FBAE40"/>
          </p15:clr>
        </p15:guide>
        <p15:guide id="4" pos="51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586253" y="1570002"/>
            <a:ext cx="2628967" cy="1984321"/>
          </a:xfrm>
          <a:prstGeom prst="rect">
            <a:avLst/>
          </a:prstGeom>
          <a:no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3422653" y="1570002"/>
            <a:ext cx="2628967" cy="1984321"/>
          </a:xfrm>
          <a:prstGeom prst="rect">
            <a:avLst/>
          </a:prstGeom>
          <a:no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6273802" y="1570002"/>
            <a:ext cx="2628967" cy="1984321"/>
          </a:xfrm>
          <a:prstGeom prst="rect">
            <a:avLst/>
          </a:prstGeom>
          <a:no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9124951" y="1570002"/>
            <a:ext cx="2628967" cy="1984321"/>
          </a:xfrm>
          <a:prstGeom prst="rect">
            <a:avLst/>
          </a:prstGeom>
          <a:noFill/>
        </p:spPr>
        <p:txBody>
          <a:bodyPr anchor="ctr"/>
          <a:lstStyle>
            <a:lvl1pPr marL="0" indent="0" algn="ctr">
              <a:buNone/>
              <a:defRPr/>
            </a:lvl1pPr>
          </a:lstStyle>
          <a:p>
            <a:endParaRPr lang="en-GB"/>
          </a:p>
        </p:txBody>
      </p:sp>
      <p:pic>
        <p:nvPicPr>
          <p:cNvPr id="9" name="Picture 8">
            <a:extLst>
              <a:ext uri="{FF2B5EF4-FFF2-40B4-BE49-F238E27FC236}">
                <a16:creationId xmlns:a16="http://schemas.microsoft.com/office/drawing/2014/main" id="{DF8EF882-275C-4D1D-9FAA-B0EC1074E50E}"/>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10" name="Slide Number Placeholder 1">
            <a:extLst>
              <a:ext uri="{FF2B5EF4-FFF2-40B4-BE49-F238E27FC236}">
                <a16:creationId xmlns:a16="http://schemas.microsoft.com/office/drawing/2014/main" id="{612E6AF4-DE64-4B30-960E-4E49C9562BC4}"/>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686853747"/>
      </p:ext>
    </p:extLst>
  </p:cSld>
  <p:clrMapOvr>
    <a:masterClrMapping/>
  </p:clrMapOvr>
  <p:extLst>
    <p:ext uri="{DCECCB84-F9BA-43D5-87BE-67443E8EF086}">
      <p15:sldGuideLst xmlns:p15="http://schemas.microsoft.com/office/powerpoint/2012/main">
        <p15:guide id="1" pos="3820" userDrawn="1">
          <p15:clr>
            <a:srgbClr val="FBAE40"/>
          </p15:clr>
        </p15:guide>
        <p15:guide id="2" pos="3952" userDrawn="1">
          <p15:clr>
            <a:srgbClr val="FBAE40"/>
          </p15:clr>
        </p15:guide>
        <p15:guide id="3" pos="2025" userDrawn="1">
          <p15:clr>
            <a:srgbClr val="FBAE40"/>
          </p15:clr>
        </p15:guide>
        <p15:guide id="4" pos="2156" userDrawn="1">
          <p15:clr>
            <a:srgbClr val="FBAE40"/>
          </p15:clr>
        </p15:guide>
        <p15:guide id="5" pos="5612" userDrawn="1">
          <p15:clr>
            <a:srgbClr val="FBAE40"/>
          </p15:clr>
        </p15:guide>
        <p15:guide id="6" pos="57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39A064-5768-4BEE-99EC-1B9DF24C9F9B}"/>
              </a:ext>
            </a:extLst>
          </p:cNvPr>
          <p:cNvSpPr/>
          <p:nvPr userDrawn="1"/>
        </p:nvSpPr>
        <p:spPr>
          <a:xfrm>
            <a:off x="-2702557" y="2449597"/>
            <a:ext cx="2533225" cy="304800"/>
          </a:xfrm>
          <a:prstGeom prst="rect">
            <a:avLst/>
          </a:prstGeom>
          <a:solidFill>
            <a:srgbClr val="8531A5"/>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prstClr val="white"/>
                </a:solidFill>
                <a:effectLst/>
                <a:uLnTx/>
                <a:uFillTx/>
                <a:latin typeface="+mn-lt"/>
                <a:ea typeface="+mn-ea"/>
                <a:cs typeface="+mn-cs"/>
              </a:rPr>
              <a:t>Regulate/Reg Framework: R133 G49 B165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2702557" y="2106367"/>
            <a:ext cx="2533225" cy="304800"/>
          </a:xfrm>
          <a:prstGeom prst="rect">
            <a:avLst/>
          </a:prstGeom>
          <a:solidFill>
            <a:srgbClr val="0065A2"/>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2702557" y="3479289"/>
            <a:ext cx="2533225" cy="304800"/>
          </a:xfrm>
          <a:prstGeom prst="rect">
            <a:avLst/>
          </a:prstGeom>
          <a:solidFill>
            <a:srgbClr val="008624"/>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Net zero: R0 G134 B36</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2702557" y="3136059"/>
            <a:ext cx="2533225" cy="304800"/>
          </a:xfrm>
          <a:prstGeom prst="rect">
            <a:avLst/>
          </a:prstGeom>
          <a:solidFill>
            <a:srgbClr val="003E52"/>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Digital &amp; Data: R0 G62 B82</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2702557" y="2792828"/>
            <a:ext cx="2533225" cy="304800"/>
          </a:xfrm>
          <a:prstGeom prst="rect">
            <a:avLst/>
          </a:prstGeom>
          <a:solidFill>
            <a:srgbClr val="BE4D00"/>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Technology: R190 G77 B0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2702557" y="5195442"/>
            <a:ext cx="2533225" cy="304800"/>
          </a:xfrm>
          <a:prstGeom prst="rect">
            <a:avLst/>
          </a:prstGeom>
          <a:solidFill>
            <a:srgbClr val="5F5252"/>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People/process: R95 G82 B82</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2702557" y="4508981"/>
            <a:ext cx="2533225" cy="304800"/>
          </a:xfrm>
          <a:prstGeom prst="rect">
            <a:avLst/>
          </a:prstGeom>
          <a:solidFill>
            <a:srgbClr val="00737A"/>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Decom: R0 G115 B122</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2702557" y="4165750"/>
            <a:ext cx="2533225" cy="304800"/>
          </a:xfrm>
          <a:prstGeom prst="rect">
            <a:avLst/>
          </a:prstGeom>
          <a:solidFill>
            <a:srgbClr val="CF0C71"/>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Exploration: R207 G12 B113</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2702557" y="948378"/>
            <a:ext cx="2348140" cy="335297"/>
          </a:xfrm>
          <a:prstGeom prst="rect">
            <a:avLst/>
          </a:prstGeom>
          <a:no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1199" b="0" i="0" u="none" strike="noStrike" kern="0" cap="none" spc="0" normalizeH="0" baseline="0" noProof="0">
                <a:ln>
                  <a:noFill/>
                </a:ln>
                <a:solidFill>
                  <a:prstClr val="black"/>
                </a:solidFill>
                <a:effectLst/>
                <a:uLnTx/>
                <a:uFillTx/>
                <a:latin typeface="+mn-lt"/>
                <a:ea typeface="+mn-ea"/>
                <a:cs typeface="+mn-cs"/>
              </a:rPr>
              <a:t>NSTA </a:t>
            </a:r>
            <a:r>
              <a:rPr kumimoji="0" lang="en-US" sz="1199" b="0" i="0" u="none" strike="noStrike" kern="0" cap="none" spc="0" normalizeH="0" baseline="0" noProof="0" err="1">
                <a:ln>
                  <a:noFill/>
                </a:ln>
                <a:solidFill>
                  <a:prstClr val="black"/>
                </a:solidFill>
                <a:effectLst/>
                <a:uLnTx/>
                <a:uFillTx/>
                <a:latin typeface="+mn-lt"/>
                <a:ea typeface="+mn-ea"/>
                <a:cs typeface="+mn-cs"/>
              </a:rPr>
              <a:t>colour</a:t>
            </a:r>
            <a:r>
              <a:rPr kumimoji="0" lang="en-US" sz="1199" b="0" i="0" u="none" strike="noStrike" kern="0" cap="none" spc="0" normalizeH="0" baseline="0" noProof="0">
                <a:ln>
                  <a:noFill/>
                </a:ln>
                <a:solidFill>
                  <a:prstClr val="black"/>
                </a:solidFill>
                <a:effectLst/>
                <a:uLnTx/>
                <a:uFillTx/>
                <a:latin typeface="+mn-lt"/>
                <a:ea typeface="+mn-ea"/>
                <a:cs typeface="+mn-cs"/>
              </a:rPr>
              <a:t>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2702557" y="164117"/>
            <a:ext cx="2089401" cy="1081129"/>
          </a:xfrm>
          <a:prstGeom prst="rect">
            <a:avLst/>
          </a:prstGeom>
          <a:noFill/>
          <a:ln w="9525" cap="flat" cmpd="sng" algn="ctr">
            <a:noFill/>
            <a:prstDash val="solid"/>
          </a:ln>
          <a:effectLst/>
        </p:spPr>
        <p:txBody>
          <a:bodyPr rtlCol="0" anchor="t"/>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1199" b="0" i="0" u="none" strike="noStrike" kern="0" cap="none" spc="0" normalizeH="0" baseline="0" noProof="0">
                <a:ln>
                  <a:noFill/>
                </a:ln>
                <a:solidFill>
                  <a:prstClr val="black"/>
                </a:solidFill>
                <a:effectLst/>
                <a:uLnTx/>
                <a:uFillTx/>
                <a:latin typeface="+mn-lt"/>
                <a:ea typeface="+mn-ea"/>
                <a:cs typeface="+mn-cs"/>
              </a:rPr>
              <a:t>Use the </a:t>
            </a:r>
            <a:r>
              <a:rPr kumimoji="0" lang="en-US" sz="1199" b="0" i="0" u="none" strike="noStrike" kern="0" cap="none" spc="0" normalizeH="0" baseline="0" noProof="0" err="1">
                <a:ln>
                  <a:noFill/>
                </a:ln>
                <a:solidFill>
                  <a:prstClr val="black"/>
                </a:solidFill>
                <a:effectLst/>
                <a:uLnTx/>
                <a:uFillTx/>
                <a:latin typeface="+mn-lt"/>
                <a:ea typeface="+mn-ea"/>
                <a:cs typeface="+mn-cs"/>
              </a:rPr>
              <a:t>colour</a:t>
            </a:r>
            <a:r>
              <a:rPr kumimoji="0" lang="en-US" sz="1199" b="0" i="0" u="none" strike="noStrike" kern="0" cap="none" spc="0" normalizeH="0" baseline="0" noProof="0">
                <a:ln>
                  <a:noFill/>
                </a:ln>
                <a:solidFill>
                  <a:prstClr val="black"/>
                </a:solidFill>
                <a:effectLst/>
                <a:uLnTx/>
                <a:uFillTx/>
                <a:latin typeface="+mn-lt"/>
                <a:ea typeface="+mn-ea"/>
                <a:cs typeface="+mn-cs"/>
              </a:rPr>
              <a:t> picker or type in the RGB values to select </a:t>
            </a:r>
            <a:r>
              <a:rPr kumimoji="0" lang="en-US" sz="1199" b="0" i="0" u="none" strike="noStrike" kern="0" cap="none" spc="0" normalizeH="0" baseline="0" noProof="0" err="1">
                <a:ln>
                  <a:noFill/>
                </a:ln>
                <a:solidFill>
                  <a:prstClr val="black"/>
                </a:solidFill>
                <a:effectLst/>
                <a:uLnTx/>
                <a:uFillTx/>
                <a:latin typeface="+mn-lt"/>
                <a:ea typeface="+mn-ea"/>
                <a:cs typeface="+mn-cs"/>
              </a:rPr>
              <a:t>colour</a:t>
            </a:r>
            <a:r>
              <a:rPr kumimoji="0" lang="en-US" sz="1199" b="0" i="0" u="none" strike="noStrike" kern="0" cap="none" spc="0" normalizeH="0" baseline="0" noProof="0">
                <a:ln>
                  <a:noFill/>
                </a:ln>
                <a:solidFill>
                  <a:prstClr val="black"/>
                </a:solidFill>
                <a:effectLst/>
                <a:uLnTx/>
                <a:uFillTx/>
                <a:latin typeface="+mn-lt"/>
                <a:ea typeface="+mn-ea"/>
                <a:cs typeface="+mn-cs"/>
              </a:rPr>
              <a:t>. </a:t>
            </a:r>
          </a:p>
        </p:txBody>
      </p:sp>
      <p:sp>
        <p:nvSpPr>
          <p:cNvPr id="14" name="Rectangle 13">
            <a:extLst>
              <a:ext uri="{FF2B5EF4-FFF2-40B4-BE49-F238E27FC236}">
                <a16:creationId xmlns:a16="http://schemas.microsoft.com/office/drawing/2014/main" id="{C3A3191C-F30C-4085-BDE6-F7F396268479}"/>
              </a:ext>
            </a:extLst>
          </p:cNvPr>
          <p:cNvSpPr/>
          <p:nvPr userDrawn="1"/>
        </p:nvSpPr>
        <p:spPr>
          <a:xfrm>
            <a:off x="-2702557" y="3822520"/>
            <a:ext cx="2533225" cy="304800"/>
          </a:xfrm>
          <a:prstGeom prst="rect">
            <a:avLst/>
          </a:prstGeom>
          <a:solidFill>
            <a:srgbClr val="776CBA"/>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Licensing &amp; Consents: R0 G134 B36</a:t>
            </a:r>
          </a:p>
        </p:txBody>
      </p:sp>
      <p:sp>
        <p:nvSpPr>
          <p:cNvPr id="15" name="Rectangle 14">
            <a:extLst>
              <a:ext uri="{FF2B5EF4-FFF2-40B4-BE49-F238E27FC236}">
                <a16:creationId xmlns:a16="http://schemas.microsoft.com/office/drawing/2014/main" id="{E840ADC6-EC14-4863-8B0A-E2B955712451}"/>
              </a:ext>
            </a:extLst>
          </p:cNvPr>
          <p:cNvSpPr/>
          <p:nvPr userDrawn="1"/>
        </p:nvSpPr>
        <p:spPr>
          <a:xfrm>
            <a:off x="-2702557" y="4852212"/>
            <a:ext cx="2533225" cy="304800"/>
          </a:xfrm>
          <a:prstGeom prst="rect">
            <a:avLst/>
          </a:prstGeom>
          <a:solidFill>
            <a:srgbClr val="CB3340"/>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Supply Chain: R203 G51 B82</a:t>
            </a:r>
          </a:p>
        </p:txBody>
      </p:sp>
      <p:sp>
        <p:nvSpPr>
          <p:cNvPr id="16" name="Rectangle 15">
            <a:extLst>
              <a:ext uri="{FF2B5EF4-FFF2-40B4-BE49-F238E27FC236}">
                <a16:creationId xmlns:a16="http://schemas.microsoft.com/office/drawing/2014/main" id="{E35257F1-0904-4002-8DA3-39CD77F3AB9A}"/>
              </a:ext>
            </a:extLst>
          </p:cNvPr>
          <p:cNvSpPr/>
          <p:nvPr userDrawn="1"/>
        </p:nvSpPr>
        <p:spPr>
          <a:xfrm>
            <a:off x="-2702557" y="5538673"/>
            <a:ext cx="2533225" cy="304800"/>
          </a:xfrm>
          <a:prstGeom prst="rect">
            <a:avLst/>
          </a:prstGeom>
          <a:solidFill>
            <a:srgbClr val="906A2F"/>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Asset Stewardship: R144 G106 B47</a:t>
            </a:r>
          </a:p>
        </p:txBody>
      </p:sp>
      <p:sp>
        <p:nvSpPr>
          <p:cNvPr id="17" name="Rectangle 16">
            <a:extLst>
              <a:ext uri="{FF2B5EF4-FFF2-40B4-BE49-F238E27FC236}">
                <a16:creationId xmlns:a16="http://schemas.microsoft.com/office/drawing/2014/main" id="{516CF173-AC57-413B-9683-5DBEC5B6BA90}"/>
              </a:ext>
            </a:extLst>
          </p:cNvPr>
          <p:cNvSpPr/>
          <p:nvPr userDrawn="1"/>
        </p:nvSpPr>
        <p:spPr>
          <a:xfrm>
            <a:off x="-2702557" y="5881897"/>
            <a:ext cx="2533225" cy="304800"/>
          </a:xfrm>
          <a:prstGeom prst="rect">
            <a:avLst/>
          </a:prstGeom>
          <a:solidFill>
            <a:srgbClr val="4F2D1D"/>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Reserves &amp; Resources: R79 G45 B29</a:t>
            </a:r>
          </a:p>
        </p:txBody>
      </p:sp>
      <p:sp>
        <p:nvSpPr>
          <p:cNvPr id="18" name="Rectangle 17">
            <a:extLst>
              <a:ext uri="{FF2B5EF4-FFF2-40B4-BE49-F238E27FC236}">
                <a16:creationId xmlns:a16="http://schemas.microsoft.com/office/drawing/2014/main" id="{7E27BB9B-F927-4B45-8B97-6B48E4BB243E}"/>
              </a:ext>
            </a:extLst>
          </p:cNvPr>
          <p:cNvSpPr/>
          <p:nvPr userDrawn="1"/>
        </p:nvSpPr>
        <p:spPr>
          <a:xfrm>
            <a:off x="-2702558" y="1763136"/>
            <a:ext cx="2533225" cy="304800"/>
          </a:xfrm>
          <a:prstGeom prst="rect">
            <a:avLst/>
          </a:prstGeom>
          <a:solidFill>
            <a:srgbClr val="002060"/>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prstClr val="white"/>
                </a:solidFill>
                <a:effectLst/>
                <a:uLnTx/>
                <a:uFillTx/>
                <a:latin typeface="+mn-lt"/>
                <a:ea typeface="+mn-ea"/>
                <a:cs typeface="+mn-cs"/>
              </a:rPr>
              <a:t>NSTA blue: R25 G55 B104 </a:t>
            </a:r>
          </a:p>
        </p:txBody>
      </p:sp>
    </p:spTree>
    <p:extLst>
      <p:ext uri="{BB962C8B-B14F-4D97-AF65-F5344CB8AC3E}">
        <p14:creationId xmlns:p14="http://schemas.microsoft.com/office/powerpoint/2010/main" val="378638617"/>
      </p:ext>
    </p:extLst>
  </p:cSld>
  <p:clrMap bg1="lt1" tx1="dk1" bg2="lt2" tx2="dk2" accent1="accent1" accent2="accent2" accent3="accent3" accent4="accent4" accent5="accent5" accent6="accent6" hlink="hlink" folHlink="folHlink"/>
  <p:sldLayoutIdLst>
    <p:sldLayoutId id="2147483721" r:id="rId1"/>
    <p:sldLayoutId id="2147483720" r:id="rId2"/>
    <p:sldLayoutId id="2147483751" r:id="rId3"/>
    <p:sldLayoutId id="2147483754" r:id="rId4"/>
    <p:sldLayoutId id="2147483829" r:id="rId5"/>
    <p:sldLayoutId id="2147483753" r:id="rId6"/>
    <p:sldLayoutId id="2147483771" r:id="rId7"/>
    <p:sldLayoutId id="2147483760" r:id="rId8"/>
    <p:sldLayoutId id="2147483770" r:id="rId9"/>
    <p:sldLayoutId id="2147483799" r:id="rId10"/>
    <p:sldLayoutId id="2147483758" r:id="rId11"/>
    <p:sldLayoutId id="2147483797" r:id="rId12"/>
    <p:sldLayoutId id="2147483756" r:id="rId13"/>
    <p:sldLayoutId id="2147483757" r:id="rId14"/>
    <p:sldLayoutId id="2147483828" r:id="rId15"/>
    <p:sldLayoutId id="2147483813" r:id="rId16"/>
    <p:sldLayoutId id="2147483814" r:id="rId17"/>
    <p:sldLayoutId id="2147483815" r:id="rId18"/>
    <p:sldLayoutId id="2147483816" r:id="rId19"/>
    <p:sldLayoutId id="2147483817" r:id="rId20"/>
    <p:sldLayoutId id="2147483818" r:id="rId21"/>
    <p:sldLayoutId id="2147483819" r:id="rId22"/>
    <p:sldLayoutId id="2147483822" r:id="rId23"/>
    <p:sldLayoutId id="2147483823" r:id="rId24"/>
    <p:sldLayoutId id="2147483825" r:id="rId25"/>
    <p:sldLayoutId id="2147483826" r:id="rId26"/>
    <p:sldLayoutId id="2147483827" r:id="rId27"/>
  </p:sldLayoutIdLst>
  <p:hf hdr="0" ftr="0" dt="0"/>
  <p:txStyles>
    <p:titleStyle>
      <a:lvl1pPr algn="l" defTabSz="1219140" rtl="0" eaLnBrk="1" latinLnBrk="0" hangingPunct="1">
        <a:lnSpc>
          <a:spcPct val="900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p:titleStyle>
    <p:body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userDrawn="1">
          <p15:clr>
            <a:srgbClr val="F26B43"/>
          </p15:clr>
        </p15:guide>
        <p15:guide id="2" pos="7408" userDrawn="1">
          <p15:clr>
            <a:srgbClr val="F26B43"/>
          </p15:clr>
        </p15:guide>
        <p15:guide id="3" orient="horz" pos="16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6657AA-0D8E-4583-B44F-1F0D3AC9E1A7}"/>
              </a:ext>
              <a:ext uri="{C183D7F6-B498-43B3-948B-1728B52AA6E4}">
                <adec:decorative xmlns:adec="http://schemas.microsoft.com/office/drawing/2017/decorative" val="1"/>
              </a:ext>
            </a:extLst>
          </p:cNvPr>
          <p:cNvSpPr txBox="1"/>
          <p:nvPr/>
        </p:nvSpPr>
        <p:spPr>
          <a:xfrm>
            <a:off x="8072459" y="452967"/>
            <a:ext cx="3687741" cy="461665"/>
          </a:xfrm>
          <a:prstGeom prst="rect">
            <a:avLst/>
          </a:prstGeom>
          <a:noFill/>
        </p:spPr>
        <p:txBody>
          <a:bodyPr wrap="none" rtlCol="0">
            <a:spAutoFit/>
          </a:bodyPr>
          <a:lstStyle/>
          <a:p>
            <a:r>
              <a:rPr lang="en-GB">
                <a:solidFill>
                  <a:srgbClr val="002060"/>
                </a:solidFill>
                <a:latin typeface="Arial Black" panose="020B0A04020102020204" pitchFamily="34" charset="0"/>
              </a:rPr>
              <a:t>TECHNICAL REPORT</a:t>
            </a:r>
          </a:p>
        </p:txBody>
      </p:sp>
      <p:sp>
        <p:nvSpPr>
          <p:cNvPr id="2" name="Text Placeholder 1">
            <a:extLst>
              <a:ext uri="{FF2B5EF4-FFF2-40B4-BE49-F238E27FC236}">
                <a16:creationId xmlns:a16="http://schemas.microsoft.com/office/drawing/2014/main" id="{188DF136-EFF7-4209-873D-D88F696E6B8A}"/>
              </a:ext>
            </a:extLst>
          </p:cNvPr>
          <p:cNvSpPr>
            <a:spLocks noGrp="1"/>
          </p:cNvSpPr>
          <p:nvPr>
            <p:ph type="title" idx="4294967295"/>
          </p:nvPr>
        </p:nvSpPr>
        <p:spPr>
          <a:xfrm>
            <a:off x="575733" y="2635486"/>
            <a:ext cx="11184467" cy="9977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121914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GB" sz="2800" b="0" i="0" u="none" strike="noStrike" kern="1200" cap="none" spc="0" normalizeH="0" baseline="0" noProof="0">
                <a:ln>
                  <a:noFill/>
                </a:ln>
                <a:solidFill>
                  <a:srgbClr val="193768"/>
                </a:solidFill>
                <a:effectLst/>
                <a:uLnTx/>
                <a:uFillTx/>
                <a:latin typeface="+mn-lt"/>
                <a:ea typeface="+mn-ea"/>
                <a:cs typeface="Arial"/>
              </a:rPr>
              <a:t>Seismic Imaging within the UKCS Energy Transition Environment. </a:t>
            </a:r>
          </a:p>
          <a:p>
            <a:pPr marL="0" marR="0" lvl="0" indent="0" algn="ctr" defTabSz="121914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GB" sz="2800" b="0" i="0" u="sng" strike="noStrike" kern="1200" cap="none" spc="0" normalizeH="0" baseline="0" noProof="0">
                <a:ln>
                  <a:noFill/>
                </a:ln>
                <a:solidFill>
                  <a:srgbClr val="193768"/>
                </a:solidFill>
                <a:effectLst/>
                <a:uLnTx/>
                <a:uFillTx/>
                <a:latin typeface="+mn-lt"/>
                <a:ea typeface="+mn-ea"/>
                <a:cs typeface="Arial"/>
              </a:rPr>
              <a:t>Overview &amp; Summary</a:t>
            </a:r>
            <a:br>
              <a:rPr kumimoji="0" lang="en-GB" sz="2100" b="0" i="0" u="none" strike="noStrike" kern="1200" cap="none" spc="0" normalizeH="0" baseline="0" noProof="0">
                <a:ln>
                  <a:noFill/>
                </a:ln>
                <a:solidFill>
                  <a:srgbClr val="193768"/>
                </a:solidFill>
                <a:effectLst/>
                <a:uLnTx/>
                <a:uFillTx/>
                <a:latin typeface="+mn-lt"/>
                <a:ea typeface="+mn-ea"/>
                <a:cs typeface="Arial"/>
              </a:rPr>
            </a:br>
            <a:endParaRPr kumimoji="0" lang="en-GB" sz="5333" b="0" i="0" u="none" strike="noStrike" kern="1200" cap="none" spc="0" normalizeH="0" baseline="0" noProof="0">
              <a:ln>
                <a:noFill/>
              </a:ln>
              <a:solidFill>
                <a:srgbClr val="193768"/>
              </a:solidFill>
              <a:effectLst/>
              <a:uLnTx/>
              <a:uFillTx/>
              <a:latin typeface="+mn-lt"/>
              <a:ea typeface="+mn-ea"/>
              <a:cs typeface="+mn-cs"/>
            </a:endParaRPr>
          </a:p>
        </p:txBody>
      </p:sp>
      <p:sp>
        <p:nvSpPr>
          <p:cNvPr id="5" name="Text Placeholder 4">
            <a:extLst>
              <a:ext uri="{FF2B5EF4-FFF2-40B4-BE49-F238E27FC236}">
                <a16:creationId xmlns:a16="http://schemas.microsoft.com/office/drawing/2014/main" id="{FF0659A1-2B69-4A96-8D68-E009C6C86C93}"/>
              </a:ext>
            </a:extLst>
          </p:cNvPr>
          <p:cNvSpPr>
            <a:spLocks noGrp="1"/>
          </p:cNvSpPr>
          <p:nvPr>
            <p:ph type="body" sz="quarter" idx="13"/>
          </p:nvPr>
        </p:nvSpPr>
        <p:spPr>
          <a:prstGeom prst="rect">
            <a:avLst/>
          </a:prstGeom>
        </p:spPr>
        <p:txBody>
          <a:bodyPr lIns="91440" tIns="45720" rIns="91440" bIns="45720" anchor="t"/>
          <a:lstStyle/>
          <a:p>
            <a:pPr algn="ctr">
              <a:lnSpc>
                <a:spcPct val="100000"/>
              </a:lnSpc>
              <a:spcBef>
                <a:spcPts val="0"/>
              </a:spcBef>
            </a:pPr>
            <a:r>
              <a:rPr lang="en-GB" sz="1800">
                <a:cs typeface="Arial"/>
              </a:rPr>
              <a:t>Seismic technology considering co-location and co-surveying in Southern North Sea Carbon Stores</a:t>
            </a:r>
            <a:endParaRPr lang="en-US" sz="1800">
              <a:solidFill>
                <a:srgbClr val="000000"/>
              </a:solidFill>
              <a:highlight>
                <a:srgbClr val="FFFF00"/>
              </a:highlight>
              <a:latin typeface="Arial Nova" panose="020B0504020202020204" pitchFamily="34" charset="0"/>
            </a:endParaRPr>
          </a:p>
        </p:txBody>
      </p:sp>
      <p:sp>
        <p:nvSpPr>
          <p:cNvPr id="6" name="Text Placeholder 5">
            <a:extLst>
              <a:ext uri="{FF2B5EF4-FFF2-40B4-BE49-F238E27FC236}">
                <a16:creationId xmlns:a16="http://schemas.microsoft.com/office/drawing/2014/main" id="{ADF3788C-DF28-D728-1F86-9F4F776449D6}"/>
              </a:ext>
            </a:extLst>
          </p:cNvPr>
          <p:cNvSpPr>
            <a:spLocks noGrp="1"/>
          </p:cNvSpPr>
          <p:nvPr>
            <p:ph type="body" sz="quarter" idx="14"/>
          </p:nvPr>
        </p:nvSpPr>
        <p:spPr>
          <a:xfrm>
            <a:off x="8916962" y="5259141"/>
            <a:ext cx="2843238" cy="697620"/>
          </a:xfrm>
        </p:spPr>
        <p:txBody>
          <a:bodyPr/>
          <a:lstStyle/>
          <a:p>
            <a:pPr algn="ctr"/>
            <a:r>
              <a:rPr lang="en-GB" sz="1800"/>
              <a:t>10 October 2023</a:t>
            </a:r>
          </a:p>
        </p:txBody>
      </p:sp>
    </p:spTree>
    <p:extLst>
      <p:ext uri="{BB962C8B-B14F-4D97-AF65-F5344CB8AC3E}">
        <p14:creationId xmlns:p14="http://schemas.microsoft.com/office/powerpoint/2010/main" val="167635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0B1A-1030-CEC0-8BA3-DB9D92658B3A}"/>
              </a:ext>
            </a:extLst>
          </p:cNvPr>
          <p:cNvSpPr>
            <a:spLocks noGrp="1"/>
          </p:cNvSpPr>
          <p:nvPr>
            <p:ph type="title"/>
          </p:nvPr>
        </p:nvSpPr>
        <p:spPr>
          <a:xfrm>
            <a:off x="389426" y="274277"/>
            <a:ext cx="8211787" cy="332154"/>
          </a:xfrm>
        </p:spPr>
        <p:txBody>
          <a:bodyPr/>
          <a:lstStyle/>
          <a:p>
            <a:r>
              <a:rPr lang="en-GB"/>
              <a:t>1.7  SNS developments &amp; co-location </a:t>
            </a:r>
          </a:p>
        </p:txBody>
      </p:sp>
      <p:sp>
        <p:nvSpPr>
          <p:cNvPr id="10" name="Slide Number Placeholder 3">
            <a:extLst>
              <a:ext uri="{FF2B5EF4-FFF2-40B4-BE49-F238E27FC236}">
                <a16:creationId xmlns:a16="http://schemas.microsoft.com/office/drawing/2014/main" id="{7904B6B2-5E06-76CD-86B8-E2F161D47365}"/>
              </a:ext>
            </a:extLst>
          </p:cNvPr>
          <p:cNvSpPr>
            <a:spLocks noGrp="1"/>
          </p:cNvSpPr>
          <p:nvPr>
            <p:ph type="sldNum" sz="quarter" idx="4"/>
          </p:nvPr>
        </p:nvSpPr>
        <p:spPr>
          <a:xfrm>
            <a:off x="11504815" y="3211512"/>
            <a:ext cx="669724" cy="434975"/>
          </a:xfrm>
        </p:spPr>
        <p:txBody>
          <a:bodyPr/>
          <a:lstStyle/>
          <a:p>
            <a:fld id="{DD0590FE-9BA6-45CB-BC76-38BB9AEE2E90}" type="slidenum">
              <a:rPr lang="en-GB" smtClean="0"/>
              <a:pPr/>
              <a:t>10</a:t>
            </a:fld>
            <a:endParaRPr lang="en-GB"/>
          </a:p>
        </p:txBody>
      </p:sp>
      <p:grpSp>
        <p:nvGrpSpPr>
          <p:cNvPr id="22" name="Group 21" descr="sns development, survey style and co-location issues">
            <a:extLst>
              <a:ext uri="{FF2B5EF4-FFF2-40B4-BE49-F238E27FC236}">
                <a16:creationId xmlns:a16="http://schemas.microsoft.com/office/drawing/2014/main" id="{D69A8FF4-C8BB-A7A7-A045-98FA988D0EE7}"/>
              </a:ext>
            </a:extLst>
          </p:cNvPr>
          <p:cNvGrpSpPr/>
          <p:nvPr/>
        </p:nvGrpSpPr>
        <p:grpSpPr>
          <a:xfrm>
            <a:off x="150691" y="574033"/>
            <a:ext cx="11537137" cy="5889791"/>
            <a:chOff x="150691" y="574033"/>
            <a:chExt cx="11537137" cy="5889791"/>
          </a:xfrm>
        </p:grpSpPr>
        <p:pic>
          <p:nvPicPr>
            <p:cNvPr id="3" name="Picture 2" descr="SNS - range of geophysical technologies">
              <a:extLst>
                <a:ext uri="{FF2B5EF4-FFF2-40B4-BE49-F238E27FC236}">
                  <a16:creationId xmlns:a16="http://schemas.microsoft.com/office/drawing/2014/main" id="{79C329E2-3CD0-A05A-7A29-3A0BD0F09DE0}"/>
                </a:ext>
              </a:extLst>
            </p:cNvPr>
            <p:cNvPicPr>
              <a:picLocks noChangeAspect="1"/>
            </p:cNvPicPr>
            <p:nvPr/>
          </p:nvPicPr>
          <p:blipFill rotWithShape="1">
            <a:blip r:embed="rId2"/>
            <a:srcRect t="8829"/>
            <a:stretch/>
          </p:blipFill>
          <p:spPr>
            <a:xfrm>
              <a:off x="150691" y="574033"/>
              <a:ext cx="11537137" cy="5889791"/>
            </a:xfrm>
            <a:prstGeom prst="rect">
              <a:avLst/>
            </a:prstGeom>
          </p:spPr>
        </p:pic>
        <p:sp>
          <p:nvSpPr>
            <p:cNvPr id="4" name="TextBox 3">
              <a:extLst>
                <a:ext uri="{FF2B5EF4-FFF2-40B4-BE49-F238E27FC236}">
                  <a16:creationId xmlns:a16="http://schemas.microsoft.com/office/drawing/2014/main" id="{EBE80537-DF84-09D3-C05C-17ADFB5EB117}"/>
                </a:ext>
              </a:extLst>
            </p:cNvPr>
            <p:cNvSpPr txBox="1"/>
            <p:nvPr/>
          </p:nvSpPr>
          <p:spPr>
            <a:xfrm flipH="1">
              <a:off x="1128561" y="1007723"/>
              <a:ext cx="820555" cy="230832"/>
            </a:xfrm>
            <a:prstGeom prst="rect">
              <a:avLst/>
            </a:prstGeom>
          </p:spPr>
          <p:txBody>
            <a:bodyPr wrap="square" lIns="0" tIns="0" rtlCol="0">
              <a:spAutoFit/>
            </a:bodyPr>
            <a:lstStyle/>
            <a:p>
              <a:pPr algn="l"/>
              <a:r>
                <a:rPr lang="en-GB" sz="1200" i="1">
                  <a:effectLst>
                    <a:outerShdw blurRad="38100" dist="38100" dir="2700000" algn="tl">
                      <a:srgbClr val="000000">
                        <a:alpha val="43137"/>
                      </a:srgbClr>
                    </a:outerShdw>
                  </a:effectLst>
                </a:rPr>
                <a:t>Windfarm</a:t>
              </a:r>
            </a:p>
          </p:txBody>
        </p:sp>
        <p:sp>
          <p:nvSpPr>
            <p:cNvPr id="6" name="TextBox 5">
              <a:extLst>
                <a:ext uri="{FF2B5EF4-FFF2-40B4-BE49-F238E27FC236}">
                  <a16:creationId xmlns:a16="http://schemas.microsoft.com/office/drawing/2014/main" id="{58A34C88-0B8A-8E15-FBE8-5BB4B5362FA7}"/>
                </a:ext>
              </a:extLst>
            </p:cNvPr>
            <p:cNvSpPr txBox="1"/>
            <p:nvPr/>
          </p:nvSpPr>
          <p:spPr>
            <a:xfrm flipH="1">
              <a:off x="2626094" y="822999"/>
              <a:ext cx="1353956" cy="415498"/>
            </a:xfrm>
            <a:prstGeom prst="rect">
              <a:avLst/>
            </a:prstGeom>
          </p:spPr>
          <p:txBody>
            <a:bodyPr wrap="square" lIns="0" tIns="0" rtlCol="0">
              <a:spAutoFit/>
            </a:bodyPr>
            <a:lstStyle/>
            <a:p>
              <a:pPr algn="ctr"/>
              <a:r>
                <a:rPr lang="en-GB" sz="1200" i="1">
                  <a:effectLst>
                    <a:outerShdw blurRad="38100" dist="38100" dir="2700000" algn="tl">
                      <a:srgbClr val="000000">
                        <a:alpha val="43137"/>
                      </a:srgbClr>
                    </a:outerShdw>
                  </a:effectLst>
                </a:rPr>
                <a:t>Permian CCS</a:t>
              </a:r>
            </a:p>
            <a:p>
              <a:pPr algn="ctr"/>
              <a:r>
                <a:rPr lang="en-GB" sz="1200" i="1">
                  <a:effectLst>
                    <a:outerShdw blurRad="38100" dist="38100" dir="2700000" algn="tl">
                      <a:srgbClr val="000000">
                        <a:alpha val="43137"/>
                      </a:srgbClr>
                    </a:outerShdw>
                  </a:effectLst>
                </a:rPr>
                <a:t>(Leman sands)</a:t>
              </a:r>
            </a:p>
          </p:txBody>
        </p:sp>
        <p:sp>
          <p:nvSpPr>
            <p:cNvPr id="7" name="TextBox 6">
              <a:extLst>
                <a:ext uri="{FF2B5EF4-FFF2-40B4-BE49-F238E27FC236}">
                  <a16:creationId xmlns:a16="http://schemas.microsoft.com/office/drawing/2014/main" id="{1C18DCC9-07D7-16C4-1564-9C8A87AA4C98}"/>
                </a:ext>
              </a:extLst>
            </p:cNvPr>
            <p:cNvSpPr txBox="1"/>
            <p:nvPr/>
          </p:nvSpPr>
          <p:spPr>
            <a:xfrm flipH="1">
              <a:off x="5242282" y="822999"/>
              <a:ext cx="1353956" cy="415498"/>
            </a:xfrm>
            <a:prstGeom prst="rect">
              <a:avLst/>
            </a:prstGeom>
          </p:spPr>
          <p:txBody>
            <a:bodyPr wrap="square" lIns="0" tIns="0" rtlCol="0">
              <a:spAutoFit/>
            </a:bodyPr>
            <a:lstStyle/>
            <a:p>
              <a:pPr algn="ctr"/>
              <a:r>
                <a:rPr lang="en-GB" sz="1200" i="1">
                  <a:effectLst>
                    <a:outerShdw blurRad="38100" dist="38100" dir="2700000" algn="tl">
                      <a:srgbClr val="000000">
                        <a:alpha val="43137"/>
                      </a:srgbClr>
                    </a:outerShdw>
                  </a:effectLst>
                </a:rPr>
                <a:t>Complex geology or shallow water </a:t>
              </a:r>
            </a:p>
          </p:txBody>
        </p:sp>
        <p:sp>
          <p:nvSpPr>
            <p:cNvPr id="8" name="TextBox 7">
              <a:extLst>
                <a:ext uri="{FF2B5EF4-FFF2-40B4-BE49-F238E27FC236}">
                  <a16:creationId xmlns:a16="http://schemas.microsoft.com/office/drawing/2014/main" id="{2AF68F67-C5DE-504B-2B7B-1119A53BA3BB}"/>
                </a:ext>
              </a:extLst>
            </p:cNvPr>
            <p:cNvSpPr txBox="1"/>
            <p:nvPr/>
          </p:nvSpPr>
          <p:spPr>
            <a:xfrm flipH="1">
              <a:off x="6792557" y="822999"/>
              <a:ext cx="1090862" cy="369332"/>
            </a:xfrm>
            <a:prstGeom prst="rect">
              <a:avLst/>
            </a:prstGeom>
          </p:spPr>
          <p:txBody>
            <a:bodyPr wrap="square" lIns="0" tIns="0" rtlCol="0">
              <a:spAutoFit/>
            </a:bodyPr>
            <a:lstStyle/>
            <a:p>
              <a:pPr algn="ctr"/>
              <a:r>
                <a:rPr lang="en-GB" sz="1200" i="1">
                  <a:effectLst>
                    <a:outerShdw blurRad="38100" dist="38100" dir="2700000" algn="tl">
                      <a:srgbClr val="000000">
                        <a:alpha val="43137"/>
                      </a:srgbClr>
                    </a:outerShdw>
                  </a:effectLst>
                </a:rPr>
                <a:t>Leak detection</a:t>
              </a:r>
            </a:p>
            <a:p>
              <a:pPr algn="ctr"/>
              <a:r>
                <a:rPr lang="en-GB" sz="900" i="1">
                  <a:effectLst>
                    <a:outerShdw blurRad="38100" dist="38100" dir="2700000" algn="tl">
                      <a:srgbClr val="000000">
                        <a:alpha val="43137"/>
                      </a:srgbClr>
                    </a:outerShdw>
                  </a:effectLst>
                </a:rPr>
                <a:t>above Leman CCS</a:t>
              </a:r>
            </a:p>
          </p:txBody>
        </p:sp>
        <p:sp>
          <p:nvSpPr>
            <p:cNvPr id="9" name="TextBox 8">
              <a:extLst>
                <a:ext uri="{FF2B5EF4-FFF2-40B4-BE49-F238E27FC236}">
                  <a16:creationId xmlns:a16="http://schemas.microsoft.com/office/drawing/2014/main" id="{8B4C0C0B-8579-41A7-982B-4E50CA1D7440}"/>
                </a:ext>
              </a:extLst>
            </p:cNvPr>
            <p:cNvSpPr txBox="1"/>
            <p:nvPr/>
          </p:nvSpPr>
          <p:spPr>
            <a:xfrm flipH="1">
              <a:off x="9277145" y="822999"/>
              <a:ext cx="1353956" cy="415498"/>
            </a:xfrm>
            <a:prstGeom prst="rect">
              <a:avLst/>
            </a:prstGeom>
          </p:spPr>
          <p:txBody>
            <a:bodyPr wrap="square" lIns="0" tIns="0" rtlCol="0">
              <a:spAutoFit/>
            </a:bodyPr>
            <a:lstStyle/>
            <a:p>
              <a:pPr algn="ctr"/>
              <a:r>
                <a:rPr lang="en-GB" sz="1200" i="1">
                  <a:effectLst>
                    <a:outerShdw blurRad="38100" dist="38100" dir="2700000" algn="tl">
                      <a:srgbClr val="000000">
                        <a:alpha val="43137"/>
                      </a:srgbClr>
                    </a:outerShdw>
                  </a:effectLst>
                </a:rPr>
                <a:t>Triassic CCS (Bunter sands)</a:t>
              </a:r>
            </a:p>
          </p:txBody>
        </p:sp>
        <p:sp>
          <p:nvSpPr>
            <p:cNvPr id="11" name="Rectangle: Rounded Corners 10">
              <a:extLst>
                <a:ext uri="{FF2B5EF4-FFF2-40B4-BE49-F238E27FC236}">
                  <a16:creationId xmlns:a16="http://schemas.microsoft.com/office/drawing/2014/main" id="{701C68FB-9FDC-A17D-E2D8-DCC0EE520649}"/>
                </a:ext>
              </a:extLst>
            </p:cNvPr>
            <p:cNvSpPr/>
            <p:nvPr/>
          </p:nvSpPr>
          <p:spPr>
            <a:xfrm>
              <a:off x="944486" y="2473512"/>
              <a:ext cx="1080000" cy="1476000"/>
            </a:xfrm>
            <a:prstGeom prst="roundRect">
              <a:avLst/>
            </a:prstGeom>
            <a:solidFill>
              <a:srgbClr val="FFFFFF">
                <a:alpha val="50196"/>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000"/>
                <a:t>Top 100m geotechnical</a:t>
              </a:r>
            </a:p>
            <a:p>
              <a:pPr algn="ctr"/>
              <a:r>
                <a:rPr lang="en-GB" sz="1000"/>
                <a:t> Survey. UHR </a:t>
              </a:r>
            </a:p>
            <a:p>
              <a:pPr algn="ctr"/>
              <a:r>
                <a:rPr lang="en-GB" sz="1000"/>
                <a:t>Resolution ~0.5m</a:t>
              </a:r>
            </a:p>
          </p:txBody>
        </p:sp>
        <p:sp>
          <p:nvSpPr>
            <p:cNvPr id="12" name="Rectangle: Rounded Corners 11">
              <a:extLst>
                <a:ext uri="{FF2B5EF4-FFF2-40B4-BE49-F238E27FC236}">
                  <a16:creationId xmlns:a16="http://schemas.microsoft.com/office/drawing/2014/main" id="{428138E0-E06E-DB33-3E3B-C004F300644D}"/>
                </a:ext>
              </a:extLst>
            </p:cNvPr>
            <p:cNvSpPr/>
            <p:nvPr/>
          </p:nvSpPr>
          <p:spPr>
            <a:xfrm>
              <a:off x="2364198" y="2473511"/>
              <a:ext cx="1353956" cy="1690115"/>
            </a:xfrm>
            <a:prstGeom prst="roundRect">
              <a:avLst/>
            </a:prstGeom>
            <a:solidFill>
              <a:srgbClr val="FFFFFF">
                <a:alpha val="50196"/>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000"/>
                <a:t>Optimise Leman/ Deep Bunter broadband/ long offset imaging. Probably no deep 4D, so carefully planned co-location may be considered</a:t>
              </a:r>
            </a:p>
          </p:txBody>
        </p:sp>
        <p:sp>
          <p:nvSpPr>
            <p:cNvPr id="14" name="Rectangle: Rounded Corners 13">
              <a:extLst>
                <a:ext uri="{FF2B5EF4-FFF2-40B4-BE49-F238E27FC236}">
                  <a16:creationId xmlns:a16="http://schemas.microsoft.com/office/drawing/2014/main" id="{9B895048-9FFC-080F-A16F-9C3179EF8B85}"/>
                </a:ext>
              </a:extLst>
            </p:cNvPr>
            <p:cNvSpPr/>
            <p:nvPr/>
          </p:nvSpPr>
          <p:spPr>
            <a:xfrm>
              <a:off x="5477522" y="2473512"/>
              <a:ext cx="1534138" cy="1690114"/>
            </a:xfrm>
            <a:prstGeom prst="roundRect">
              <a:avLst/>
            </a:prstGeom>
            <a:solidFill>
              <a:srgbClr val="FFFFFF">
                <a:alpha val="50196"/>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000"/>
                <a:t>Complex geology needs high specification OBN to provide good pre-development image</a:t>
              </a:r>
            </a:p>
            <a:p>
              <a:pPr algn="ctr"/>
              <a:r>
                <a:rPr lang="en-GB" sz="1000"/>
                <a:t>No 4D access required,</a:t>
              </a:r>
            </a:p>
            <a:p>
              <a:pPr algn="ctr"/>
              <a:r>
                <a:rPr lang="en-GB" sz="1000"/>
                <a:t>so carefully planned co-location may be considered</a:t>
              </a:r>
            </a:p>
          </p:txBody>
        </p:sp>
        <p:sp>
          <p:nvSpPr>
            <p:cNvPr id="18" name="Rectangle: Rounded Corners 17">
              <a:extLst>
                <a:ext uri="{FF2B5EF4-FFF2-40B4-BE49-F238E27FC236}">
                  <a16:creationId xmlns:a16="http://schemas.microsoft.com/office/drawing/2014/main" id="{90D40957-2C5C-B135-ADD0-9760C5664463}"/>
                </a:ext>
              </a:extLst>
            </p:cNvPr>
            <p:cNvSpPr/>
            <p:nvPr/>
          </p:nvSpPr>
          <p:spPr>
            <a:xfrm>
              <a:off x="7244754" y="3363662"/>
              <a:ext cx="1481221" cy="1592191"/>
            </a:xfrm>
            <a:prstGeom prst="roundRect">
              <a:avLst/>
            </a:prstGeom>
            <a:solidFill>
              <a:srgbClr val="FFFFFF">
                <a:alpha val="50196"/>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000"/>
                <a:t>Good long offset pre-development baseline. Probably no deep 4D survey, but access to shallow section HR/ surveys and well heads required for long term</a:t>
              </a:r>
            </a:p>
          </p:txBody>
        </p:sp>
        <p:sp>
          <p:nvSpPr>
            <p:cNvPr id="20" name="Rectangle: Rounded Corners 19">
              <a:extLst>
                <a:ext uri="{FF2B5EF4-FFF2-40B4-BE49-F238E27FC236}">
                  <a16:creationId xmlns:a16="http://schemas.microsoft.com/office/drawing/2014/main" id="{F0751C34-CC7F-678F-07A6-FFA8DBE532C4}"/>
                </a:ext>
              </a:extLst>
            </p:cNvPr>
            <p:cNvSpPr/>
            <p:nvPr/>
          </p:nvSpPr>
          <p:spPr>
            <a:xfrm>
              <a:off x="7122514" y="1422825"/>
              <a:ext cx="1160351" cy="911710"/>
            </a:xfrm>
            <a:prstGeom prst="roundRect">
              <a:avLst/>
            </a:prstGeom>
            <a:solidFill>
              <a:srgbClr val="FFFFFF">
                <a:alpha val="50196"/>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000"/>
                <a:t>Proximity to windfarms needs OBN or highly restricted 2.5D streamer monitor swathes.  </a:t>
              </a:r>
            </a:p>
          </p:txBody>
        </p:sp>
        <p:sp>
          <p:nvSpPr>
            <p:cNvPr id="21" name="Rectangle 20">
              <a:extLst>
                <a:ext uri="{FF2B5EF4-FFF2-40B4-BE49-F238E27FC236}">
                  <a16:creationId xmlns:a16="http://schemas.microsoft.com/office/drawing/2014/main" id="{319B67F1-0E81-63A2-476D-794D3634D9DA}"/>
                </a:ext>
              </a:extLst>
            </p:cNvPr>
            <p:cNvSpPr/>
            <p:nvPr/>
          </p:nvSpPr>
          <p:spPr>
            <a:xfrm>
              <a:off x="9946075" y="3732658"/>
              <a:ext cx="620325" cy="233201"/>
            </a:xfrm>
            <a:prstGeom prst="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5C376544-B5E9-C3BE-7DF1-C9DCD03B13C4}"/>
                </a:ext>
              </a:extLst>
            </p:cNvPr>
            <p:cNvSpPr/>
            <p:nvPr/>
          </p:nvSpPr>
          <p:spPr>
            <a:xfrm>
              <a:off x="9666901" y="2473511"/>
              <a:ext cx="1288143" cy="1592191"/>
            </a:xfrm>
            <a:prstGeom prst="roundRect">
              <a:avLst/>
            </a:prstGeom>
            <a:solidFill>
              <a:srgbClr val="FFFFFF">
                <a:alpha val="50196"/>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000"/>
                <a:t>Good temporal and lateral resolution 3D baseline seismic &amp; anticipated clear water for repeatable 4D</a:t>
              </a:r>
            </a:p>
            <a:p>
              <a:pPr algn="ctr"/>
              <a:r>
                <a:rPr lang="en-GB" sz="1000"/>
                <a:t>Long offsets may be required for high velocity chalk</a:t>
              </a:r>
            </a:p>
          </p:txBody>
        </p:sp>
      </p:grpSp>
      <p:sp>
        <p:nvSpPr>
          <p:cNvPr id="5" name="Text Placeholder 4">
            <a:extLst>
              <a:ext uri="{FF2B5EF4-FFF2-40B4-BE49-F238E27FC236}">
                <a16:creationId xmlns:a16="http://schemas.microsoft.com/office/drawing/2014/main" id="{35E62758-7A74-3F24-F475-AFE9474A91F4}"/>
              </a:ext>
              <a:ext uri="{C183D7F6-B498-43B3-948B-1728B52AA6E4}">
                <adec:decorative xmlns:adec="http://schemas.microsoft.com/office/drawing/2017/decorative" val="0"/>
              </a:ext>
            </a:extLst>
          </p:cNvPr>
          <p:cNvSpPr>
            <a:spLocks noGrp="1"/>
          </p:cNvSpPr>
          <p:nvPr>
            <p:ph type="body" sz="quarter" idx="10"/>
          </p:nvPr>
        </p:nvSpPr>
        <p:spPr/>
        <p:txBody>
          <a:bodyPr/>
          <a:lstStyle/>
          <a:p>
            <a:r>
              <a:rPr lang="en-GB"/>
              <a:t>SNS CS targets &amp; seismic type and co-location access considerations</a:t>
            </a:r>
          </a:p>
        </p:txBody>
      </p:sp>
    </p:spTree>
    <p:extLst>
      <p:ext uri="{BB962C8B-B14F-4D97-AF65-F5344CB8AC3E}">
        <p14:creationId xmlns:p14="http://schemas.microsoft.com/office/powerpoint/2010/main" val="842222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0B1A-1030-CEC0-8BA3-DB9D92658B3A}"/>
              </a:ext>
            </a:extLst>
          </p:cNvPr>
          <p:cNvSpPr>
            <a:spLocks noGrp="1"/>
          </p:cNvSpPr>
          <p:nvPr>
            <p:ph type="title"/>
          </p:nvPr>
        </p:nvSpPr>
        <p:spPr>
          <a:xfrm>
            <a:off x="357447" y="260351"/>
            <a:ext cx="8211787" cy="332154"/>
          </a:xfrm>
        </p:spPr>
        <p:txBody>
          <a:bodyPr/>
          <a:lstStyle/>
          <a:p>
            <a:r>
              <a:rPr lang="en-GB">
                <a:solidFill>
                  <a:srgbClr val="002060"/>
                </a:solidFill>
              </a:rPr>
              <a:t>1.8</a:t>
            </a:r>
            <a:r>
              <a:rPr lang="en-GB"/>
              <a:t> SNS nodes and site survey target</a:t>
            </a:r>
          </a:p>
        </p:txBody>
      </p:sp>
      <p:sp>
        <p:nvSpPr>
          <p:cNvPr id="10" name="Slide Number Placeholder 3">
            <a:extLst>
              <a:ext uri="{FF2B5EF4-FFF2-40B4-BE49-F238E27FC236}">
                <a16:creationId xmlns:a16="http://schemas.microsoft.com/office/drawing/2014/main" id="{7904B6B2-5E06-76CD-86B8-E2F161D47365}"/>
              </a:ext>
            </a:extLst>
          </p:cNvPr>
          <p:cNvSpPr>
            <a:spLocks noGrp="1"/>
          </p:cNvSpPr>
          <p:nvPr>
            <p:ph type="sldNum" sz="quarter" idx="4"/>
          </p:nvPr>
        </p:nvSpPr>
        <p:spPr>
          <a:xfrm>
            <a:off x="11506434" y="3233000"/>
            <a:ext cx="669724" cy="434975"/>
          </a:xfrm>
        </p:spPr>
        <p:txBody>
          <a:bodyPr/>
          <a:lstStyle/>
          <a:p>
            <a:fld id="{DD0590FE-9BA6-45CB-BC76-38BB9AEE2E90}" type="slidenum">
              <a:rPr lang="en-GB" smtClean="0"/>
              <a:pPr/>
              <a:t>11</a:t>
            </a:fld>
            <a:endParaRPr lang="en-GB"/>
          </a:p>
        </p:txBody>
      </p:sp>
      <p:grpSp>
        <p:nvGrpSpPr>
          <p:cNvPr id="3" name="Group 2" descr="3D schematic showing potential uses of OBN and site survey seismic">
            <a:extLst>
              <a:ext uri="{FF2B5EF4-FFF2-40B4-BE49-F238E27FC236}">
                <a16:creationId xmlns:a16="http://schemas.microsoft.com/office/drawing/2014/main" id="{E1DE114C-AA8D-C514-8B6B-9B158DBB7BF5}"/>
              </a:ext>
            </a:extLst>
          </p:cNvPr>
          <p:cNvGrpSpPr/>
          <p:nvPr/>
        </p:nvGrpSpPr>
        <p:grpSpPr>
          <a:xfrm>
            <a:off x="553888" y="633253"/>
            <a:ext cx="11356517" cy="5808295"/>
            <a:chOff x="553888" y="633253"/>
            <a:chExt cx="11356517" cy="5808295"/>
          </a:xfrm>
        </p:grpSpPr>
        <p:pic>
          <p:nvPicPr>
            <p:cNvPr id="376" name="Picture 375" descr="3D image,  highlighting areas whre nodes and site survey seismic are recommended&#10;">
              <a:extLst>
                <a:ext uri="{FF2B5EF4-FFF2-40B4-BE49-F238E27FC236}">
                  <a16:creationId xmlns:a16="http://schemas.microsoft.com/office/drawing/2014/main" id="{A761D9D3-7414-8828-AA39-B6A742635682}"/>
                </a:ext>
              </a:extLst>
            </p:cNvPr>
            <p:cNvPicPr>
              <a:picLocks noChangeAspect="1"/>
            </p:cNvPicPr>
            <p:nvPr/>
          </p:nvPicPr>
          <p:blipFill>
            <a:blip r:embed="rId2"/>
            <a:stretch>
              <a:fillRect/>
            </a:stretch>
          </p:blipFill>
          <p:spPr>
            <a:xfrm>
              <a:off x="553888" y="633253"/>
              <a:ext cx="11356517" cy="5808295"/>
            </a:xfrm>
            <a:prstGeom prst="rect">
              <a:avLst/>
            </a:prstGeom>
          </p:spPr>
        </p:pic>
        <p:sp>
          <p:nvSpPr>
            <p:cNvPr id="377" name="TextBox 376">
              <a:extLst>
                <a:ext uri="{FF2B5EF4-FFF2-40B4-BE49-F238E27FC236}">
                  <a16:creationId xmlns:a16="http://schemas.microsoft.com/office/drawing/2014/main" id="{34627E12-236D-9420-3E8B-6ED156B4AD19}"/>
                </a:ext>
              </a:extLst>
            </p:cNvPr>
            <p:cNvSpPr txBox="1"/>
            <p:nvPr/>
          </p:nvSpPr>
          <p:spPr>
            <a:xfrm>
              <a:off x="8199261" y="6231523"/>
              <a:ext cx="739946" cy="169277"/>
            </a:xfrm>
            <a:prstGeom prst="rect">
              <a:avLst/>
            </a:prstGeom>
          </p:spPr>
          <p:txBody>
            <a:bodyPr wrap="none" lIns="0" tIns="0" rtlCol="0">
              <a:spAutoFit/>
            </a:bodyPr>
            <a:lstStyle/>
            <a:p>
              <a:pPr algn="l"/>
              <a:r>
                <a:rPr lang="en-GB" sz="800"/>
                <a:t>Carboniferous</a:t>
              </a:r>
            </a:p>
          </p:txBody>
        </p:sp>
        <p:sp>
          <p:nvSpPr>
            <p:cNvPr id="378" name="TextBox 377">
              <a:extLst>
                <a:ext uri="{FF2B5EF4-FFF2-40B4-BE49-F238E27FC236}">
                  <a16:creationId xmlns:a16="http://schemas.microsoft.com/office/drawing/2014/main" id="{663AB50B-2276-1CCC-9348-6DB4B778F038}"/>
                </a:ext>
              </a:extLst>
            </p:cNvPr>
            <p:cNvSpPr txBox="1"/>
            <p:nvPr/>
          </p:nvSpPr>
          <p:spPr>
            <a:xfrm>
              <a:off x="9094470" y="5779403"/>
              <a:ext cx="539571" cy="169277"/>
            </a:xfrm>
            <a:prstGeom prst="rect">
              <a:avLst/>
            </a:prstGeom>
          </p:spPr>
          <p:txBody>
            <a:bodyPr wrap="none" lIns="0" tIns="0" rtlCol="0">
              <a:spAutoFit/>
            </a:bodyPr>
            <a:lstStyle/>
            <a:p>
              <a:pPr algn="l"/>
              <a:r>
                <a:rPr lang="en-GB" sz="800"/>
                <a:t>Zechstein</a:t>
              </a:r>
            </a:p>
          </p:txBody>
        </p:sp>
        <p:sp>
          <p:nvSpPr>
            <p:cNvPr id="379" name="TextBox 378">
              <a:extLst>
                <a:ext uri="{FF2B5EF4-FFF2-40B4-BE49-F238E27FC236}">
                  <a16:creationId xmlns:a16="http://schemas.microsoft.com/office/drawing/2014/main" id="{BB37C65D-FF12-1702-E8A9-8FA8EEF778FD}"/>
                </a:ext>
              </a:extLst>
            </p:cNvPr>
            <p:cNvSpPr txBox="1"/>
            <p:nvPr/>
          </p:nvSpPr>
          <p:spPr>
            <a:xfrm>
              <a:off x="4706162" y="5860841"/>
              <a:ext cx="754374" cy="169277"/>
            </a:xfrm>
            <a:prstGeom prst="rect">
              <a:avLst/>
            </a:prstGeom>
          </p:spPr>
          <p:txBody>
            <a:bodyPr wrap="none" lIns="0" tIns="0" rtlCol="0">
              <a:spAutoFit/>
            </a:bodyPr>
            <a:lstStyle/>
            <a:p>
              <a:pPr algn="l"/>
              <a:r>
                <a:rPr lang="en-GB" sz="800"/>
                <a:t>Lower Triassic</a:t>
              </a:r>
            </a:p>
          </p:txBody>
        </p:sp>
        <p:sp>
          <p:nvSpPr>
            <p:cNvPr id="380" name="TextBox 379">
              <a:extLst>
                <a:ext uri="{FF2B5EF4-FFF2-40B4-BE49-F238E27FC236}">
                  <a16:creationId xmlns:a16="http://schemas.microsoft.com/office/drawing/2014/main" id="{D599B5DC-B46C-9A0B-48C9-C3331AA38641}"/>
                </a:ext>
              </a:extLst>
            </p:cNvPr>
            <p:cNvSpPr txBox="1"/>
            <p:nvPr/>
          </p:nvSpPr>
          <p:spPr>
            <a:xfrm>
              <a:off x="4694941" y="5528687"/>
              <a:ext cx="776816" cy="169277"/>
            </a:xfrm>
            <a:prstGeom prst="rect">
              <a:avLst/>
            </a:prstGeom>
          </p:spPr>
          <p:txBody>
            <a:bodyPr wrap="none" lIns="0" tIns="0" rtlCol="0">
              <a:spAutoFit/>
            </a:bodyPr>
            <a:lstStyle/>
            <a:p>
              <a:pPr algn="l"/>
              <a:r>
                <a:rPr lang="en-GB" sz="800"/>
                <a:t>Middle Triassic</a:t>
              </a:r>
            </a:p>
          </p:txBody>
        </p:sp>
        <p:sp>
          <p:nvSpPr>
            <p:cNvPr id="381" name="TextBox 380">
              <a:extLst>
                <a:ext uri="{FF2B5EF4-FFF2-40B4-BE49-F238E27FC236}">
                  <a16:creationId xmlns:a16="http://schemas.microsoft.com/office/drawing/2014/main" id="{3F96A681-AEF9-CE30-6F48-8C4F8FA1B91E}"/>
                </a:ext>
              </a:extLst>
            </p:cNvPr>
            <p:cNvSpPr txBox="1"/>
            <p:nvPr/>
          </p:nvSpPr>
          <p:spPr>
            <a:xfrm>
              <a:off x="4706162" y="5218842"/>
              <a:ext cx="754374" cy="169277"/>
            </a:xfrm>
            <a:prstGeom prst="rect">
              <a:avLst/>
            </a:prstGeom>
          </p:spPr>
          <p:txBody>
            <a:bodyPr wrap="none" lIns="0" tIns="0" rtlCol="0">
              <a:spAutoFit/>
            </a:bodyPr>
            <a:lstStyle/>
            <a:p>
              <a:pPr algn="l"/>
              <a:r>
                <a:rPr lang="en-GB" sz="800"/>
                <a:t>Upper Triassic</a:t>
              </a:r>
            </a:p>
          </p:txBody>
        </p:sp>
        <p:sp>
          <p:nvSpPr>
            <p:cNvPr id="382" name="TextBox 381">
              <a:extLst>
                <a:ext uri="{FF2B5EF4-FFF2-40B4-BE49-F238E27FC236}">
                  <a16:creationId xmlns:a16="http://schemas.microsoft.com/office/drawing/2014/main" id="{51EF116C-3146-D498-FA41-AEE0A72AA713}"/>
                </a:ext>
              </a:extLst>
            </p:cNvPr>
            <p:cNvSpPr txBox="1"/>
            <p:nvPr/>
          </p:nvSpPr>
          <p:spPr>
            <a:xfrm>
              <a:off x="4694941" y="4881062"/>
              <a:ext cx="778418" cy="169277"/>
            </a:xfrm>
            <a:prstGeom prst="rect">
              <a:avLst/>
            </a:prstGeom>
          </p:spPr>
          <p:txBody>
            <a:bodyPr wrap="none" lIns="0" tIns="0" rtlCol="0">
              <a:spAutoFit/>
            </a:bodyPr>
            <a:lstStyle/>
            <a:p>
              <a:pPr algn="l"/>
              <a:r>
                <a:rPr lang="en-GB" sz="800"/>
                <a:t>Lower Jurassic</a:t>
              </a:r>
            </a:p>
          </p:txBody>
        </p:sp>
        <p:sp>
          <p:nvSpPr>
            <p:cNvPr id="383" name="TextBox 382">
              <a:extLst>
                <a:ext uri="{FF2B5EF4-FFF2-40B4-BE49-F238E27FC236}">
                  <a16:creationId xmlns:a16="http://schemas.microsoft.com/office/drawing/2014/main" id="{788AEE7A-43AF-EC3D-7CCB-73C0ECB7D45F}"/>
                </a:ext>
              </a:extLst>
            </p:cNvPr>
            <p:cNvSpPr txBox="1"/>
            <p:nvPr/>
          </p:nvSpPr>
          <p:spPr>
            <a:xfrm>
              <a:off x="5303047" y="4744914"/>
              <a:ext cx="929100" cy="169277"/>
            </a:xfrm>
            <a:prstGeom prst="rect">
              <a:avLst/>
            </a:prstGeom>
          </p:spPr>
          <p:txBody>
            <a:bodyPr wrap="none" lIns="0" tIns="0" rtlCol="0">
              <a:spAutoFit/>
            </a:bodyPr>
            <a:lstStyle/>
            <a:p>
              <a:pPr algn="l"/>
              <a:r>
                <a:rPr lang="en-GB" sz="800"/>
                <a:t>Lower Cretaceous</a:t>
              </a:r>
            </a:p>
          </p:txBody>
        </p:sp>
        <p:sp>
          <p:nvSpPr>
            <p:cNvPr id="384" name="TextBox 383">
              <a:extLst>
                <a:ext uri="{FF2B5EF4-FFF2-40B4-BE49-F238E27FC236}">
                  <a16:creationId xmlns:a16="http://schemas.microsoft.com/office/drawing/2014/main" id="{C650B340-7B67-52DC-DC08-3509086B4BA5}"/>
                </a:ext>
              </a:extLst>
            </p:cNvPr>
            <p:cNvSpPr txBox="1"/>
            <p:nvPr/>
          </p:nvSpPr>
          <p:spPr>
            <a:xfrm>
              <a:off x="5303047" y="4472611"/>
              <a:ext cx="929100" cy="169277"/>
            </a:xfrm>
            <a:prstGeom prst="rect">
              <a:avLst/>
            </a:prstGeom>
          </p:spPr>
          <p:txBody>
            <a:bodyPr wrap="none" lIns="0" tIns="0" rtlCol="0">
              <a:spAutoFit/>
            </a:bodyPr>
            <a:lstStyle/>
            <a:p>
              <a:pPr algn="l"/>
              <a:r>
                <a:rPr lang="en-GB" sz="800"/>
                <a:t>Upper Cretaceous</a:t>
              </a:r>
            </a:p>
          </p:txBody>
        </p:sp>
        <p:sp>
          <p:nvSpPr>
            <p:cNvPr id="385" name="TextBox 384">
              <a:extLst>
                <a:ext uri="{FF2B5EF4-FFF2-40B4-BE49-F238E27FC236}">
                  <a16:creationId xmlns:a16="http://schemas.microsoft.com/office/drawing/2014/main" id="{D48DD6A8-FAF8-87CD-8442-AC75FCF03639}"/>
                </a:ext>
              </a:extLst>
            </p:cNvPr>
            <p:cNvSpPr txBox="1"/>
            <p:nvPr/>
          </p:nvSpPr>
          <p:spPr>
            <a:xfrm>
              <a:off x="5547505" y="4091863"/>
              <a:ext cx="440185" cy="169277"/>
            </a:xfrm>
            <a:prstGeom prst="rect">
              <a:avLst/>
            </a:prstGeom>
          </p:spPr>
          <p:txBody>
            <a:bodyPr wrap="none" lIns="0" tIns="0" rtlCol="0">
              <a:spAutoFit/>
            </a:bodyPr>
            <a:lstStyle/>
            <a:p>
              <a:pPr algn="l"/>
              <a:r>
                <a:rPr lang="en-GB" sz="800"/>
                <a:t>Tertiary</a:t>
              </a:r>
            </a:p>
          </p:txBody>
        </p:sp>
      </p:grpSp>
      <p:sp>
        <p:nvSpPr>
          <p:cNvPr id="4" name="TextBox 3">
            <a:extLst>
              <a:ext uri="{FF2B5EF4-FFF2-40B4-BE49-F238E27FC236}">
                <a16:creationId xmlns:a16="http://schemas.microsoft.com/office/drawing/2014/main" id="{BC5D1A1F-FA96-8289-F4A7-F8B78D772729}"/>
              </a:ext>
            </a:extLst>
          </p:cNvPr>
          <p:cNvSpPr txBox="1"/>
          <p:nvPr/>
        </p:nvSpPr>
        <p:spPr>
          <a:xfrm>
            <a:off x="9977954" y="2850989"/>
            <a:ext cx="1727178" cy="723275"/>
          </a:xfrm>
          <a:prstGeom prst="rect">
            <a:avLst/>
          </a:prstGeom>
        </p:spPr>
        <p:txBody>
          <a:bodyPr wrap="square" lIns="0" tIns="0" rtlCol="0">
            <a:spAutoFit/>
          </a:bodyPr>
          <a:lstStyle/>
          <a:p>
            <a:pPr algn="ctr"/>
            <a:r>
              <a:rPr lang="en-GB" sz="1100" b="1" dirty="0">
                <a:solidFill>
                  <a:srgbClr val="FF0000"/>
                </a:solidFill>
              </a:rPr>
              <a:t>Current Risks </a:t>
            </a:r>
          </a:p>
          <a:p>
            <a:pPr algn="ctr"/>
            <a:r>
              <a:rPr lang="en-GB" sz="1100" b="1" dirty="0">
                <a:solidFill>
                  <a:srgbClr val="FF0000"/>
                </a:solidFill>
              </a:rPr>
              <a:t>Preclude Windfarms</a:t>
            </a:r>
          </a:p>
          <a:p>
            <a:pPr algn="ctr"/>
            <a:r>
              <a:rPr lang="en-GB" sz="1100" b="1" dirty="0">
                <a:solidFill>
                  <a:srgbClr val="FF0000"/>
                </a:solidFill>
              </a:rPr>
              <a:t>Seismic Acquisition Access</a:t>
            </a:r>
          </a:p>
        </p:txBody>
      </p:sp>
      <p:sp>
        <p:nvSpPr>
          <p:cNvPr id="185" name="TextBox 184">
            <a:extLst>
              <a:ext uri="{FF2B5EF4-FFF2-40B4-BE49-F238E27FC236}">
                <a16:creationId xmlns:a16="http://schemas.microsoft.com/office/drawing/2014/main" id="{BFBC8119-0015-F206-CA72-8788586563D2}"/>
              </a:ext>
            </a:extLst>
          </p:cNvPr>
          <p:cNvSpPr txBox="1"/>
          <p:nvPr/>
        </p:nvSpPr>
        <p:spPr>
          <a:xfrm>
            <a:off x="771678" y="687796"/>
            <a:ext cx="9062737" cy="292388"/>
          </a:xfrm>
          <a:prstGeom prst="rect">
            <a:avLst/>
          </a:prstGeom>
          <a:solidFill>
            <a:srgbClr val="D6E3FF">
              <a:alpha val="69804"/>
            </a:srgbClr>
          </a:solidFill>
        </p:spPr>
        <p:txBody>
          <a:bodyPr wrap="square" lIns="0" tIns="0" rtlCol="0">
            <a:spAutoFit/>
          </a:bodyPr>
          <a:lstStyle/>
          <a:p>
            <a:pPr algn="ctr"/>
            <a:r>
              <a:rPr lang="en-GB" sz="1600"/>
              <a:t>Deep tow seismic is the expected default: Focus on specific node &amp; shallow seismic applications.</a:t>
            </a:r>
          </a:p>
        </p:txBody>
      </p:sp>
      <p:sp>
        <p:nvSpPr>
          <p:cNvPr id="5" name="Text Placeholder 4">
            <a:extLst>
              <a:ext uri="{FF2B5EF4-FFF2-40B4-BE49-F238E27FC236}">
                <a16:creationId xmlns:a16="http://schemas.microsoft.com/office/drawing/2014/main" id="{35E62758-7A74-3F24-F475-AFE9474A91F4}"/>
              </a:ext>
              <a:ext uri="{C183D7F6-B498-43B3-948B-1728B52AA6E4}">
                <adec:decorative xmlns:adec="http://schemas.microsoft.com/office/drawing/2017/decorative" val="0"/>
              </a:ext>
            </a:extLst>
          </p:cNvPr>
          <p:cNvSpPr>
            <a:spLocks noGrp="1"/>
          </p:cNvSpPr>
          <p:nvPr>
            <p:ph type="body" sz="quarter" idx="10"/>
          </p:nvPr>
        </p:nvSpPr>
        <p:spPr/>
        <p:txBody>
          <a:bodyPr/>
          <a:lstStyle/>
          <a:p>
            <a:r>
              <a:rPr lang="en-GB"/>
              <a:t>Deep tow streamer seismic expected default: Focus here is on OBN/site survey seismic</a:t>
            </a:r>
          </a:p>
        </p:txBody>
      </p:sp>
    </p:spTree>
    <p:extLst>
      <p:ext uri="{BB962C8B-B14F-4D97-AF65-F5344CB8AC3E}">
        <p14:creationId xmlns:p14="http://schemas.microsoft.com/office/powerpoint/2010/main" val="1284113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727C67-DCEC-F8F6-BEC1-83B61731093D}"/>
              </a:ext>
            </a:extLst>
          </p:cNvPr>
          <p:cNvSpPr>
            <a:spLocks noGrp="1"/>
          </p:cNvSpPr>
          <p:nvPr>
            <p:ph type="title"/>
          </p:nvPr>
        </p:nvSpPr>
        <p:spPr>
          <a:xfrm>
            <a:off x="357447" y="260351"/>
            <a:ext cx="8076690" cy="332154"/>
          </a:xfrm>
        </p:spPr>
        <p:txBody>
          <a:bodyPr/>
          <a:lstStyle/>
          <a:p>
            <a:r>
              <a:rPr lang="en-GB" sz="2400"/>
              <a:t>1.9 Intra-windfarm Seismic </a:t>
            </a:r>
            <a:r>
              <a:rPr lang="en-GB" sz="2400">
                <a:solidFill>
                  <a:schemeClr val="accent2"/>
                </a:solidFill>
              </a:rPr>
              <a:t>cannot currently co-exist</a:t>
            </a:r>
          </a:p>
        </p:txBody>
      </p:sp>
      <p:sp>
        <p:nvSpPr>
          <p:cNvPr id="4" name="Slide Number Placeholder 3">
            <a:extLst>
              <a:ext uri="{FF2B5EF4-FFF2-40B4-BE49-F238E27FC236}">
                <a16:creationId xmlns:a16="http://schemas.microsoft.com/office/drawing/2014/main" id="{29199533-6911-B8EF-25A6-201D93D596D7}"/>
              </a:ext>
            </a:extLst>
          </p:cNvPr>
          <p:cNvSpPr>
            <a:spLocks noGrp="1"/>
          </p:cNvSpPr>
          <p:nvPr>
            <p:ph type="sldNum" sz="quarter" idx="4"/>
          </p:nvPr>
        </p:nvSpPr>
        <p:spPr/>
        <p:txBody>
          <a:bodyPr/>
          <a:lstStyle/>
          <a:p>
            <a:fld id="{DD0590FE-9BA6-45CB-BC76-38BB9AEE2E90}" type="slidenum">
              <a:rPr lang="en-GB" smtClean="0"/>
              <a:pPr/>
              <a:t>12</a:t>
            </a:fld>
            <a:endParaRPr lang="en-GB"/>
          </a:p>
        </p:txBody>
      </p:sp>
      <p:grpSp>
        <p:nvGrpSpPr>
          <p:cNvPr id="20" name="Group 19" descr="Streamer seismic cannot be acquired within a windfarm">
            <a:extLst>
              <a:ext uri="{FF2B5EF4-FFF2-40B4-BE49-F238E27FC236}">
                <a16:creationId xmlns:a16="http://schemas.microsoft.com/office/drawing/2014/main" id="{ECDDF626-C762-373C-AE67-A8102A96CDE4}"/>
              </a:ext>
            </a:extLst>
          </p:cNvPr>
          <p:cNvGrpSpPr/>
          <p:nvPr/>
        </p:nvGrpSpPr>
        <p:grpSpPr>
          <a:xfrm>
            <a:off x="209857" y="677479"/>
            <a:ext cx="11755039" cy="2330706"/>
            <a:chOff x="209857" y="677479"/>
            <a:chExt cx="11755039" cy="2330706"/>
          </a:xfrm>
        </p:grpSpPr>
        <p:sp>
          <p:nvSpPr>
            <p:cNvPr id="21" name="TextBox 20">
              <a:extLst>
                <a:ext uri="{FF2B5EF4-FFF2-40B4-BE49-F238E27FC236}">
                  <a16:creationId xmlns:a16="http://schemas.microsoft.com/office/drawing/2014/main" id="{A4BC9E16-11F5-AF0F-FB61-4A0BA4D2D932}"/>
                </a:ext>
              </a:extLst>
            </p:cNvPr>
            <p:cNvSpPr txBox="1"/>
            <p:nvPr/>
          </p:nvSpPr>
          <p:spPr>
            <a:xfrm>
              <a:off x="7996754" y="2752794"/>
              <a:ext cx="92398" cy="200055"/>
            </a:xfrm>
            <a:prstGeom prst="rect">
              <a:avLst/>
            </a:prstGeom>
          </p:spPr>
          <p:txBody>
            <a:bodyPr wrap="none" lIns="0" tIns="0" rtlCol="0">
              <a:spAutoFit/>
            </a:bodyPr>
            <a:lstStyle/>
            <a:p>
              <a:pPr algn="ctr"/>
              <a:endParaRPr lang="en-GB" sz="1000"/>
            </a:p>
          </p:txBody>
        </p:sp>
        <p:sp>
          <p:nvSpPr>
            <p:cNvPr id="60" name="Rectangle 59" descr="Intra windfarm streamer  acquisition ">
              <a:extLst>
                <a:ext uri="{FF2B5EF4-FFF2-40B4-BE49-F238E27FC236}">
                  <a16:creationId xmlns:a16="http://schemas.microsoft.com/office/drawing/2014/main" id="{CF5A1E7D-CB96-E985-EFA0-AC45085BBC69}"/>
                </a:ext>
              </a:extLst>
            </p:cNvPr>
            <p:cNvSpPr/>
            <p:nvPr/>
          </p:nvSpPr>
          <p:spPr>
            <a:xfrm>
              <a:off x="209857" y="677479"/>
              <a:ext cx="11755039" cy="2227204"/>
            </a:xfrm>
            <a:prstGeom prst="rect">
              <a:avLst/>
            </a:prstGeom>
            <a:solidFill>
              <a:srgbClr val="B9E5FF">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D529F473-AD45-7F73-A3BB-4BF39CAF157A}"/>
                </a:ext>
              </a:extLst>
            </p:cNvPr>
            <p:cNvSpPr txBox="1"/>
            <p:nvPr/>
          </p:nvSpPr>
          <p:spPr>
            <a:xfrm>
              <a:off x="397987" y="1386870"/>
              <a:ext cx="1860445" cy="969496"/>
            </a:xfrm>
            <a:prstGeom prst="rect">
              <a:avLst/>
            </a:prstGeom>
          </p:spPr>
          <p:txBody>
            <a:bodyPr wrap="none" lIns="0" tIns="0" rtlCol="0">
              <a:spAutoFit/>
            </a:bodyPr>
            <a:lstStyle/>
            <a:p>
              <a:pPr algn="ctr"/>
              <a:r>
                <a:rPr lang="en-GB" sz="1200"/>
                <a:t>Unpredictable currents/</a:t>
              </a:r>
            </a:p>
            <a:p>
              <a:pPr algn="ctr"/>
              <a:r>
                <a:rPr lang="en-GB" sz="1200"/>
                <a:t>Cable feathering</a:t>
              </a:r>
            </a:p>
            <a:p>
              <a:pPr algn="ctr"/>
              <a:r>
                <a:rPr lang="en-GB" sz="1200">
                  <a:solidFill>
                    <a:srgbClr val="FF0000"/>
                  </a:solidFill>
                </a:rPr>
                <a:t>Collision risk </a:t>
              </a:r>
            </a:p>
            <a:p>
              <a:pPr algn="ctr"/>
              <a:r>
                <a:rPr lang="en-GB" sz="1200">
                  <a:solidFill>
                    <a:srgbClr val="FF0000"/>
                  </a:solidFill>
                </a:rPr>
                <a:t>(even for short streamers)</a:t>
              </a:r>
            </a:p>
            <a:p>
              <a:pPr algn="ctr"/>
              <a:endParaRPr lang="en-GB" sz="1200">
                <a:solidFill>
                  <a:schemeClr val="accent2"/>
                </a:solidFill>
              </a:endParaRPr>
            </a:p>
          </p:txBody>
        </p:sp>
        <p:pic>
          <p:nvPicPr>
            <p:cNvPr id="12" name="Picture 11">
              <a:extLst>
                <a:ext uri="{FF2B5EF4-FFF2-40B4-BE49-F238E27FC236}">
                  <a16:creationId xmlns:a16="http://schemas.microsoft.com/office/drawing/2014/main" id="{EA9386D8-02BF-35A6-BF89-416C441936C2}"/>
                </a:ext>
              </a:extLst>
            </p:cNvPr>
            <p:cNvPicPr>
              <a:picLocks noChangeAspect="1"/>
            </p:cNvPicPr>
            <p:nvPr/>
          </p:nvPicPr>
          <p:blipFill>
            <a:blip r:embed="rId2"/>
            <a:stretch>
              <a:fillRect/>
            </a:stretch>
          </p:blipFill>
          <p:spPr>
            <a:xfrm>
              <a:off x="2315705" y="875932"/>
              <a:ext cx="3611848" cy="1914526"/>
            </a:xfrm>
            <a:prstGeom prst="rect">
              <a:avLst/>
            </a:prstGeom>
          </p:spPr>
        </p:pic>
        <p:sp>
          <p:nvSpPr>
            <p:cNvPr id="13" name="TextBox 12">
              <a:extLst>
                <a:ext uri="{FF2B5EF4-FFF2-40B4-BE49-F238E27FC236}">
                  <a16:creationId xmlns:a16="http://schemas.microsoft.com/office/drawing/2014/main" id="{BCB590C0-7B8C-AC93-7DE4-2C9E9E04E1C9}"/>
                </a:ext>
              </a:extLst>
            </p:cNvPr>
            <p:cNvSpPr txBox="1"/>
            <p:nvPr/>
          </p:nvSpPr>
          <p:spPr>
            <a:xfrm>
              <a:off x="3004286" y="979390"/>
              <a:ext cx="998991" cy="307777"/>
            </a:xfrm>
            <a:prstGeom prst="rect">
              <a:avLst/>
            </a:prstGeom>
            <a:noFill/>
          </p:spPr>
          <p:txBody>
            <a:bodyPr wrap="none" rtlCol="0">
              <a:spAutoFit/>
            </a:bodyPr>
            <a:lstStyle/>
            <a:p>
              <a:r>
                <a:rPr lang="en-GB" sz="1400" b="1">
                  <a:solidFill>
                    <a:srgbClr val="C93540"/>
                  </a:solidFill>
                  <a:effectLst>
                    <a:glow rad="127000">
                      <a:srgbClr val="FFFF00"/>
                    </a:glow>
                  </a:effectLst>
                </a:rPr>
                <a:t>Collision!</a:t>
              </a:r>
            </a:p>
          </p:txBody>
        </p:sp>
        <p:pic>
          <p:nvPicPr>
            <p:cNvPr id="19" name="Picture 18" descr="HR seismic vessel within windfarm">
              <a:extLst>
                <a:ext uri="{FF2B5EF4-FFF2-40B4-BE49-F238E27FC236}">
                  <a16:creationId xmlns:a16="http://schemas.microsoft.com/office/drawing/2014/main" id="{A0EA6D2E-D43A-C38B-AFED-B6640D7753EC}"/>
                </a:ext>
              </a:extLst>
            </p:cNvPr>
            <p:cNvPicPr>
              <a:picLocks noChangeAspect="1"/>
            </p:cNvPicPr>
            <p:nvPr/>
          </p:nvPicPr>
          <p:blipFill rotWithShape="1">
            <a:blip r:embed="rId3"/>
            <a:srcRect l="3845" t="17236" r="37883" b="17905"/>
            <a:stretch/>
          </p:blipFill>
          <p:spPr>
            <a:xfrm>
              <a:off x="5967011" y="877397"/>
              <a:ext cx="3094258" cy="1910509"/>
            </a:xfrm>
            <a:prstGeom prst="rect">
              <a:avLst/>
            </a:prstGeom>
          </p:spPr>
        </p:pic>
        <p:pic>
          <p:nvPicPr>
            <p:cNvPr id="22" name="Picture 21">
              <a:extLst>
                <a:ext uri="{FF2B5EF4-FFF2-40B4-BE49-F238E27FC236}">
                  <a16:creationId xmlns:a16="http://schemas.microsoft.com/office/drawing/2014/main" id="{44C2C810-A634-F3C5-7D57-84632CE7C64D}"/>
                </a:ext>
              </a:extLst>
            </p:cNvPr>
            <p:cNvPicPr>
              <a:picLocks noChangeAspect="1"/>
            </p:cNvPicPr>
            <p:nvPr/>
          </p:nvPicPr>
          <p:blipFill rotWithShape="1">
            <a:blip r:embed="rId3"/>
            <a:srcRect l="3844" t="85194" r="75886"/>
            <a:stretch/>
          </p:blipFill>
          <p:spPr>
            <a:xfrm>
              <a:off x="5991255" y="2413481"/>
              <a:ext cx="809585" cy="328044"/>
            </a:xfrm>
            <a:prstGeom prst="rect">
              <a:avLst/>
            </a:prstGeom>
          </p:spPr>
        </p:pic>
        <p:sp>
          <p:nvSpPr>
            <p:cNvPr id="28" name="TextBox 27">
              <a:extLst>
                <a:ext uri="{FF2B5EF4-FFF2-40B4-BE49-F238E27FC236}">
                  <a16:creationId xmlns:a16="http://schemas.microsoft.com/office/drawing/2014/main" id="{27C62B56-8F51-1137-E29D-F608A4322DC7}"/>
                </a:ext>
              </a:extLst>
            </p:cNvPr>
            <p:cNvSpPr txBox="1"/>
            <p:nvPr/>
          </p:nvSpPr>
          <p:spPr>
            <a:xfrm>
              <a:off x="9061269" y="854428"/>
              <a:ext cx="2838741" cy="2046714"/>
            </a:xfrm>
            <a:prstGeom prst="rect">
              <a:avLst/>
            </a:prstGeom>
          </p:spPr>
          <p:txBody>
            <a:bodyPr wrap="square" lIns="36000" tIns="0" rIns="36000" rtlCol="0">
              <a:spAutoFit/>
            </a:bodyPr>
            <a:lstStyle/>
            <a:p>
              <a:pPr algn="ctr"/>
              <a:r>
                <a:rPr lang="en-GB" sz="1100" b="1"/>
                <a:t>HR (short streamer) seismic vessel </a:t>
              </a:r>
            </a:p>
            <a:p>
              <a:pPr algn="ctr"/>
              <a:r>
                <a:rPr lang="en-GB" sz="1100" b="1"/>
                <a:t>within windfarm</a:t>
              </a:r>
            </a:p>
            <a:p>
              <a:pPr algn="ctr"/>
              <a:endParaRPr lang="en-GB" sz="1100"/>
            </a:p>
            <a:p>
              <a:pPr algn="ctr"/>
              <a:r>
                <a:rPr lang="en-GB" sz="1100"/>
                <a:t>Careful pre-planning &amp; operational drills</a:t>
              </a:r>
            </a:p>
            <a:p>
              <a:pPr algn="ctr"/>
              <a:endParaRPr lang="en-GB" sz="1100"/>
            </a:p>
            <a:p>
              <a:pPr algn="ctr"/>
              <a:r>
                <a:rPr lang="en-GB" sz="1100"/>
                <a:t>Risk Loss of propulsion?</a:t>
              </a:r>
            </a:p>
            <a:p>
              <a:pPr algn="ctr"/>
              <a:r>
                <a:rPr lang="en-GB" sz="1100"/>
                <a:t>No space to drift off</a:t>
              </a:r>
            </a:p>
            <a:p>
              <a:pPr algn="ctr"/>
              <a:r>
                <a:rPr lang="en-GB" sz="1100"/>
                <a:t>No space to manoeuvre</a:t>
              </a:r>
            </a:p>
            <a:p>
              <a:pPr algn="ctr"/>
              <a:r>
                <a:rPr lang="en-GB" sz="1100"/>
                <a:t>Standby tug</a:t>
              </a:r>
            </a:p>
            <a:p>
              <a:pPr algn="ctr"/>
              <a:endParaRPr lang="en-GB" sz="1100"/>
            </a:p>
            <a:p>
              <a:pPr algn="ctr"/>
              <a:r>
                <a:rPr lang="en-GB" sz="1000"/>
                <a:t>The NSTA is grateful to Chris Ward and </a:t>
              </a:r>
            </a:p>
            <a:p>
              <a:pPr algn="ctr"/>
              <a:r>
                <a:rPr lang="en-GB" sz="1000"/>
                <a:t>Spirit Energy providing the details of this survey</a:t>
              </a:r>
            </a:p>
          </p:txBody>
        </p:sp>
        <p:sp>
          <p:nvSpPr>
            <p:cNvPr id="32" name="TextBox 31">
              <a:extLst>
                <a:ext uri="{FF2B5EF4-FFF2-40B4-BE49-F238E27FC236}">
                  <a16:creationId xmlns:a16="http://schemas.microsoft.com/office/drawing/2014/main" id="{6D5258CE-D67F-166E-6E81-E002C14416B0}"/>
                </a:ext>
              </a:extLst>
            </p:cNvPr>
            <p:cNvSpPr txBox="1"/>
            <p:nvPr/>
          </p:nvSpPr>
          <p:spPr>
            <a:xfrm>
              <a:off x="355000" y="770410"/>
              <a:ext cx="1815562" cy="292388"/>
            </a:xfrm>
            <a:prstGeom prst="rect">
              <a:avLst/>
            </a:prstGeom>
          </p:spPr>
          <p:txBody>
            <a:bodyPr wrap="none" lIns="0" tIns="0" rtlCol="0">
              <a:spAutoFit/>
            </a:bodyPr>
            <a:lstStyle/>
            <a:p>
              <a:pPr algn="l"/>
              <a:r>
                <a:rPr lang="en-GB" sz="1600" b="1" u="sng"/>
                <a:t>Streamer Seismic</a:t>
              </a:r>
            </a:p>
          </p:txBody>
        </p:sp>
        <p:cxnSp>
          <p:nvCxnSpPr>
            <p:cNvPr id="66" name="Straight Connector 65">
              <a:extLst>
                <a:ext uri="{FF2B5EF4-FFF2-40B4-BE49-F238E27FC236}">
                  <a16:creationId xmlns:a16="http://schemas.microsoft.com/office/drawing/2014/main" id="{2CFBC758-2490-B193-2EF8-26FF6E9639F3}"/>
                </a:ext>
              </a:extLst>
            </p:cNvPr>
            <p:cNvCxnSpPr>
              <a:cxnSpLocks/>
            </p:cNvCxnSpPr>
            <p:nvPr/>
          </p:nvCxnSpPr>
          <p:spPr>
            <a:xfrm>
              <a:off x="209857" y="3008185"/>
              <a:ext cx="11736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B9FC47D0-90D7-AC21-1430-BE060612EA5E}"/>
                </a:ext>
              </a:extLst>
            </p:cNvPr>
            <p:cNvSpPr txBox="1"/>
            <p:nvPr/>
          </p:nvSpPr>
          <p:spPr>
            <a:xfrm>
              <a:off x="7939857" y="1978482"/>
              <a:ext cx="1306996" cy="784830"/>
            </a:xfrm>
            <a:prstGeom prst="rect">
              <a:avLst/>
            </a:prstGeom>
          </p:spPr>
          <p:txBody>
            <a:bodyPr wrap="square" lIns="0" tIns="0" rtlCol="0">
              <a:spAutoFit/>
            </a:bodyPr>
            <a:lstStyle/>
            <a:p>
              <a:pPr algn="ctr"/>
              <a:r>
                <a:rPr lang="en-GB" sz="1200"/>
                <a:t>Dense grid of surface obstructions</a:t>
              </a:r>
            </a:p>
            <a:p>
              <a:pPr algn="ctr"/>
              <a:endParaRPr lang="en-GB" sz="1200"/>
            </a:p>
          </p:txBody>
        </p:sp>
        <p:sp>
          <p:nvSpPr>
            <p:cNvPr id="68" name="TextBox 67">
              <a:extLst>
                <a:ext uri="{FF2B5EF4-FFF2-40B4-BE49-F238E27FC236}">
                  <a16:creationId xmlns:a16="http://schemas.microsoft.com/office/drawing/2014/main" id="{4FAF5B6E-5C84-D760-E3BA-F7FF673C2552}"/>
                </a:ext>
              </a:extLst>
            </p:cNvPr>
            <p:cNvSpPr txBox="1"/>
            <p:nvPr/>
          </p:nvSpPr>
          <p:spPr>
            <a:xfrm>
              <a:off x="6174787" y="918503"/>
              <a:ext cx="1779271" cy="600164"/>
            </a:xfrm>
            <a:prstGeom prst="rect">
              <a:avLst/>
            </a:prstGeom>
          </p:spPr>
          <p:txBody>
            <a:bodyPr wrap="square" lIns="0" tIns="0" rtlCol="0">
              <a:spAutoFit/>
            </a:bodyPr>
            <a:lstStyle/>
            <a:p>
              <a:pPr algn="ctr"/>
              <a:r>
                <a:rPr lang="en-GB" sz="1200"/>
                <a:t>Additional turbines end of corridors?</a:t>
              </a:r>
            </a:p>
            <a:p>
              <a:pPr algn="ctr"/>
              <a:endParaRPr lang="en-GB" sz="1200"/>
            </a:p>
          </p:txBody>
        </p:sp>
      </p:grpSp>
      <p:grpSp>
        <p:nvGrpSpPr>
          <p:cNvPr id="17" name="Group 16" descr="theoretical source and node deployment in windfarm">
            <a:extLst>
              <a:ext uri="{FF2B5EF4-FFF2-40B4-BE49-F238E27FC236}">
                <a16:creationId xmlns:a16="http://schemas.microsoft.com/office/drawing/2014/main" id="{1C2C13D6-EF4B-174E-EEE7-23A6F992FAA5}"/>
              </a:ext>
            </a:extLst>
          </p:cNvPr>
          <p:cNvGrpSpPr/>
          <p:nvPr/>
        </p:nvGrpSpPr>
        <p:grpSpPr>
          <a:xfrm>
            <a:off x="209856" y="3113711"/>
            <a:ext cx="5526797" cy="3034534"/>
            <a:chOff x="209856" y="3113711"/>
            <a:chExt cx="5526797" cy="3034534"/>
          </a:xfrm>
        </p:grpSpPr>
        <p:sp>
          <p:nvSpPr>
            <p:cNvPr id="61" name="Rectangle 60">
              <a:extLst>
                <a:ext uri="{FF2B5EF4-FFF2-40B4-BE49-F238E27FC236}">
                  <a16:creationId xmlns:a16="http://schemas.microsoft.com/office/drawing/2014/main" id="{9E0A4B27-377B-E35F-1490-4B1B5E914B2E}"/>
                </a:ext>
              </a:extLst>
            </p:cNvPr>
            <p:cNvSpPr/>
            <p:nvPr/>
          </p:nvSpPr>
          <p:spPr>
            <a:xfrm>
              <a:off x="209856" y="3125134"/>
              <a:ext cx="5526797" cy="3023111"/>
            </a:xfrm>
            <a:prstGeom prst="rect">
              <a:avLst/>
            </a:prstGeom>
            <a:solidFill>
              <a:schemeClr val="accent6">
                <a:lumMod val="20000"/>
                <a:lumOff val="80000"/>
                <a:alpha val="2588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descr="Dense grid of nodes">
              <a:extLst>
                <a:ext uri="{FF2B5EF4-FFF2-40B4-BE49-F238E27FC236}">
                  <a16:creationId xmlns:a16="http://schemas.microsoft.com/office/drawing/2014/main" id="{5441A7C1-A3A7-9900-B77C-40CCCBBE705C}"/>
                </a:ext>
              </a:extLst>
            </p:cNvPr>
            <p:cNvPicPr>
              <a:picLocks noChangeAspect="1"/>
            </p:cNvPicPr>
            <p:nvPr/>
          </p:nvPicPr>
          <p:blipFill rotWithShape="1">
            <a:blip r:embed="rId4"/>
            <a:srcRect l="20578" r="41890"/>
            <a:stretch/>
          </p:blipFill>
          <p:spPr>
            <a:xfrm>
              <a:off x="1779477" y="3544267"/>
              <a:ext cx="1938323" cy="2486570"/>
            </a:xfrm>
            <a:prstGeom prst="rect">
              <a:avLst/>
            </a:prstGeom>
          </p:spPr>
        </p:pic>
        <p:pic>
          <p:nvPicPr>
            <p:cNvPr id="31" name="Picture 30" descr="Ocean-Bottom Nodes Acquisition within Windfarm - Very dense grid ">
              <a:extLst>
                <a:ext uri="{FF2B5EF4-FFF2-40B4-BE49-F238E27FC236}">
                  <a16:creationId xmlns:a16="http://schemas.microsoft.com/office/drawing/2014/main" id="{7FF3F2CB-7B4D-096E-3ADE-83EAD7ED3606}"/>
                </a:ext>
              </a:extLst>
            </p:cNvPr>
            <p:cNvPicPr>
              <a:picLocks noChangeAspect="1"/>
            </p:cNvPicPr>
            <p:nvPr/>
          </p:nvPicPr>
          <p:blipFill rotWithShape="1">
            <a:blip r:embed="rId5">
              <a:extLst>
                <a:ext uri="{28A0092B-C50C-407E-A947-70E740481C1C}">
                  <a14:useLocalDpi xmlns:a14="http://schemas.microsoft.com/office/drawing/2010/main" val="0"/>
                </a:ext>
              </a:extLst>
            </a:blip>
            <a:srcRect l="35263" r="31305"/>
            <a:stretch/>
          </p:blipFill>
          <p:spPr>
            <a:xfrm>
              <a:off x="3785684" y="3535142"/>
              <a:ext cx="1743817" cy="2495695"/>
            </a:xfrm>
            <a:prstGeom prst="rect">
              <a:avLst/>
            </a:prstGeom>
          </p:spPr>
        </p:pic>
        <p:sp>
          <p:nvSpPr>
            <p:cNvPr id="33" name="TextBox 32">
              <a:extLst>
                <a:ext uri="{FF2B5EF4-FFF2-40B4-BE49-F238E27FC236}">
                  <a16:creationId xmlns:a16="http://schemas.microsoft.com/office/drawing/2014/main" id="{3CE2BEFA-BF7E-20FD-5F31-F04A023D3C28}"/>
                </a:ext>
              </a:extLst>
            </p:cNvPr>
            <p:cNvSpPr txBox="1"/>
            <p:nvPr/>
          </p:nvSpPr>
          <p:spPr>
            <a:xfrm>
              <a:off x="353617" y="3113711"/>
              <a:ext cx="2467960" cy="507831"/>
            </a:xfrm>
            <a:prstGeom prst="rect">
              <a:avLst/>
            </a:prstGeom>
          </p:spPr>
          <p:txBody>
            <a:bodyPr wrap="square" lIns="0" tIns="0" rtlCol="0">
              <a:spAutoFit/>
            </a:bodyPr>
            <a:lstStyle/>
            <a:p>
              <a:pPr algn="l"/>
              <a:r>
                <a:rPr lang="en-GB" sz="1600" b="1"/>
                <a:t>Seabed (node) Seismic</a:t>
              </a:r>
            </a:p>
            <a:p>
              <a:pPr algn="l"/>
              <a:r>
                <a:rPr lang="en-GB" sz="1400" b="1"/>
                <a:t>In Theory:</a:t>
              </a:r>
            </a:p>
          </p:txBody>
        </p:sp>
        <p:sp>
          <p:nvSpPr>
            <p:cNvPr id="34" name="TextBox 33">
              <a:extLst>
                <a:ext uri="{FF2B5EF4-FFF2-40B4-BE49-F238E27FC236}">
                  <a16:creationId xmlns:a16="http://schemas.microsoft.com/office/drawing/2014/main" id="{81DE3107-69A8-2A6A-9E41-A1C7BF720BED}"/>
                </a:ext>
              </a:extLst>
            </p:cNvPr>
            <p:cNvSpPr txBox="1"/>
            <p:nvPr/>
          </p:nvSpPr>
          <p:spPr>
            <a:xfrm>
              <a:off x="2170562" y="3341355"/>
              <a:ext cx="1222450" cy="230832"/>
            </a:xfrm>
            <a:prstGeom prst="rect">
              <a:avLst/>
            </a:prstGeom>
          </p:spPr>
          <p:txBody>
            <a:bodyPr wrap="none" lIns="0" tIns="0" rtlCol="0">
              <a:spAutoFit/>
            </a:bodyPr>
            <a:lstStyle/>
            <a:p>
              <a:pPr algn="ctr"/>
              <a:r>
                <a:rPr lang="en-GB" sz="1200" b="1"/>
                <a:t>Nodes laydown</a:t>
              </a:r>
            </a:p>
          </p:txBody>
        </p:sp>
        <p:sp>
          <p:nvSpPr>
            <p:cNvPr id="35" name="TextBox 34">
              <a:extLst>
                <a:ext uri="{FF2B5EF4-FFF2-40B4-BE49-F238E27FC236}">
                  <a16:creationId xmlns:a16="http://schemas.microsoft.com/office/drawing/2014/main" id="{BE36AAE8-BCC6-E307-4BB8-16B0D8E13C81}"/>
                </a:ext>
              </a:extLst>
            </p:cNvPr>
            <p:cNvSpPr txBox="1"/>
            <p:nvPr/>
          </p:nvSpPr>
          <p:spPr>
            <a:xfrm>
              <a:off x="3918119" y="3174226"/>
              <a:ext cx="1539844" cy="415498"/>
            </a:xfrm>
            <a:prstGeom prst="rect">
              <a:avLst/>
            </a:prstGeom>
          </p:spPr>
          <p:txBody>
            <a:bodyPr wrap="none" lIns="0" tIns="0" rtlCol="0">
              <a:spAutoFit/>
            </a:bodyPr>
            <a:lstStyle/>
            <a:p>
              <a:pPr algn="ctr"/>
              <a:r>
                <a:rPr lang="en-GB" sz="1200" b="1"/>
                <a:t>Source vessel</a:t>
              </a:r>
            </a:p>
            <a:p>
              <a:pPr algn="ctr"/>
              <a:r>
                <a:rPr lang="en-GB" sz="1200" b="1"/>
                <a:t>Shoots over the top</a:t>
              </a:r>
            </a:p>
          </p:txBody>
        </p:sp>
        <p:sp>
          <p:nvSpPr>
            <p:cNvPr id="39" name="TextBox 38">
              <a:extLst>
                <a:ext uri="{FF2B5EF4-FFF2-40B4-BE49-F238E27FC236}">
                  <a16:creationId xmlns:a16="http://schemas.microsoft.com/office/drawing/2014/main" id="{808B6037-CC48-6275-CB88-A99FDED77857}"/>
                </a:ext>
              </a:extLst>
            </p:cNvPr>
            <p:cNvSpPr txBox="1"/>
            <p:nvPr/>
          </p:nvSpPr>
          <p:spPr>
            <a:xfrm>
              <a:off x="351033" y="3901244"/>
              <a:ext cx="1306768" cy="461665"/>
            </a:xfrm>
            <a:prstGeom prst="rect">
              <a:avLst/>
            </a:prstGeom>
            <a:noFill/>
          </p:spPr>
          <p:txBody>
            <a:bodyPr wrap="none" rtlCol="0">
              <a:spAutoFit/>
            </a:bodyPr>
            <a:lstStyle/>
            <a:p>
              <a:r>
                <a:rPr lang="en-GB" sz="1200" b="1"/>
                <a:t>NOAR: </a:t>
              </a:r>
            </a:p>
            <a:p>
              <a:r>
                <a:rPr lang="en-GB" sz="1200" b="1"/>
                <a:t>Node on a rope</a:t>
              </a:r>
            </a:p>
          </p:txBody>
        </p:sp>
        <p:grpSp>
          <p:nvGrpSpPr>
            <p:cNvPr id="44" name="Group 43">
              <a:extLst>
                <a:ext uri="{FF2B5EF4-FFF2-40B4-BE49-F238E27FC236}">
                  <a16:creationId xmlns:a16="http://schemas.microsoft.com/office/drawing/2014/main" id="{B934DBBC-A38B-05E4-BCB0-FA2669059ADF}"/>
                </a:ext>
              </a:extLst>
            </p:cNvPr>
            <p:cNvGrpSpPr/>
            <p:nvPr/>
          </p:nvGrpSpPr>
          <p:grpSpPr>
            <a:xfrm>
              <a:off x="328414" y="4335824"/>
              <a:ext cx="1337383" cy="1177945"/>
              <a:chOff x="11714123" y="2834375"/>
              <a:chExt cx="1337383" cy="1177945"/>
            </a:xfrm>
          </p:grpSpPr>
          <p:pic>
            <p:nvPicPr>
              <p:cNvPr id="40" name="Picture 12">
                <a:extLst>
                  <a:ext uri="{FF2B5EF4-FFF2-40B4-BE49-F238E27FC236}">
                    <a16:creationId xmlns:a16="http://schemas.microsoft.com/office/drawing/2014/main" id="{40FBA232-BB0D-5B3D-A1E8-E691D99E48DC}"/>
                  </a:ext>
                </a:extLst>
              </p:cNvPr>
              <p:cNvPicPr>
                <a:picLocks noChangeAspect="1"/>
              </p:cNvPicPr>
              <p:nvPr/>
            </p:nvPicPr>
            <p:blipFill rotWithShape="1">
              <a:blip r:embed="rId6"/>
              <a:srcRect l="17578" t="37312" r="24509" b="30922"/>
              <a:stretch/>
            </p:blipFill>
            <p:spPr>
              <a:xfrm>
                <a:off x="11714123" y="2834375"/>
                <a:ext cx="1337383" cy="1177945"/>
              </a:xfrm>
              <a:prstGeom prst="rect">
                <a:avLst/>
              </a:prstGeom>
            </p:spPr>
          </p:pic>
          <p:pic>
            <p:nvPicPr>
              <p:cNvPr id="43" name="Picture 42">
                <a:extLst>
                  <a:ext uri="{FF2B5EF4-FFF2-40B4-BE49-F238E27FC236}">
                    <a16:creationId xmlns:a16="http://schemas.microsoft.com/office/drawing/2014/main" id="{C5945330-2759-5390-2B53-3F8D9BBAC07D}"/>
                  </a:ext>
                </a:extLst>
              </p:cNvPr>
              <p:cNvPicPr>
                <a:picLocks noChangeAspect="1"/>
              </p:cNvPicPr>
              <p:nvPr/>
            </p:nvPicPr>
            <p:blipFill>
              <a:blip r:embed="rId7"/>
              <a:stretch>
                <a:fillRect/>
              </a:stretch>
            </p:blipFill>
            <p:spPr>
              <a:xfrm>
                <a:off x="12545030" y="3753436"/>
                <a:ext cx="475655" cy="218544"/>
              </a:xfrm>
              <a:prstGeom prst="rect">
                <a:avLst/>
              </a:prstGeom>
            </p:spPr>
          </p:pic>
        </p:grpSp>
        <p:sp>
          <p:nvSpPr>
            <p:cNvPr id="46" name="TextBox 45">
              <a:extLst>
                <a:ext uri="{FF2B5EF4-FFF2-40B4-BE49-F238E27FC236}">
                  <a16:creationId xmlns:a16="http://schemas.microsoft.com/office/drawing/2014/main" id="{9435E6BD-C72A-870E-67E9-2D26E9C1C3C4}"/>
                </a:ext>
              </a:extLst>
            </p:cNvPr>
            <p:cNvSpPr txBox="1"/>
            <p:nvPr/>
          </p:nvSpPr>
          <p:spPr>
            <a:xfrm>
              <a:off x="427502" y="5525453"/>
              <a:ext cx="1153830" cy="530915"/>
            </a:xfrm>
            <a:prstGeom prst="rect">
              <a:avLst/>
            </a:prstGeom>
          </p:spPr>
          <p:txBody>
            <a:bodyPr wrap="square" lIns="0" tIns="0" rtlCol="0">
              <a:spAutoFit/>
            </a:bodyPr>
            <a:lstStyle/>
            <a:p>
              <a:pPr algn="ctr"/>
              <a:r>
                <a:rPr lang="en-GB" sz="1050"/>
                <a:t>Or very slow ROV deployment &amp; retrieval </a:t>
              </a:r>
            </a:p>
          </p:txBody>
        </p:sp>
      </p:grpSp>
      <p:grpSp>
        <p:nvGrpSpPr>
          <p:cNvPr id="18" name="Group 17" descr="Nodes seismic operationally impossible in windfarm">
            <a:extLst>
              <a:ext uri="{FF2B5EF4-FFF2-40B4-BE49-F238E27FC236}">
                <a16:creationId xmlns:a16="http://schemas.microsoft.com/office/drawing/2014/main" id="{3FDD076F-3029-7AFF-5057-05D0A0BF8773}"/>
              </a:ext>
            </a:extLst>
          </p:cNvPr>
          <p:cNvGrpSpPr/>
          <p:nvPr/>
        </p:nvGrpSpPr>
        <p:grpSpPr>
          <a:xfrm>
            <a:off x="5865943" y="3113711"/>
            <a:ext cx="6184273" cy="3031357"/>
            <a:chOff x="5865943" y="3113711"/>
            <a:chExt cx="6184273" cy="3031357"/>
          </a:xfrm>
        </p:grpSpPr>
        <p:sp>
          <p:nvSpPr>
            <p:cNvPr id="16" name="Rectangle 15">
              <a:extLst>
                <a:ext uri="{FF2B5EF4-FFF2-40B4-BE49-F238E27FC236}">
                  <a16:creationId xmlns:a16="http://schemas.microsoft.com/office/drawing/2014/main" id="{CD14D4CB-005B-F378-B695-3040795E3B09}"/>
                </a:ext>
              </a:extLst>
            </p:cNvPr>
            <p:cNvSpPr/>
            <p:nvPr/>
          </p:nvSpPr>
          <p:spPr>
            <a:xfrm>
              <a:off x="5865943" y="3121957"/>
              <a:ext cx="6116201" cy="3023111"/>
            </a:xfrm>
            <a:prstGeom prst="rect">
              <a:avLst/>
            </a:prstGeom>
            <a:solidFill>
              <a:schemeClr val="accent6">
                <a:lumMod val="20000"/>
                <a:lumOff val="80000"/>
                <a:alpha val="2588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8" name="Picture 2" descr="Iberdrola Reveals Baltic Eagle Offshore Substation Team | Offshore Wind">
              <a:extLst>
                <a:ext uri="{FF2B5EF4-FFF2-40B4-BE49-F238E27FC236}">
                  <a16:creationId xmlns:a16="http://schemas.microsoft.com/office/drawing/2014/main" id="{B8DC8067-FED1-10FF-A111-810DDEB3E51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8156"/>
            <a:stretch/>
          </p:blipFill>
          <p:spPr bwMode="auto">
            <a:xfrm>
              <a:off x="7669689" y="3537624"/>
              <a:ext cx="2763407" cy="1901077"/>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FE2C2A1A-91CB-3055-1829-AD98FD495FE8}"/>
                </a:ext>
              </a:extLst>
            </p:cNvPr>
            <p:cNvSpPr txBox="1"/>
            <p:nvPr/>
          </p:nvSpPr>
          <p:spPr>
            <a:xfrm>
              <a:off x="10462994" y="5706931"/>
              <a:ext cx="1519007" cy="384721"/>
            </a:xfrm>
            <a:prstGeom prst="rect">
              <a:avLst/>
            </a:prstGeom>
          </p:spPr>
          <p:txBody>
            <a:bodyPr wrap="none" lIns="0" tIns="0" rtlCol="0">
              <a:spAutoFit/>
            </a:bodyPr>
            <a:lstStyle/>
            <a:p>
              <a:pPr algn="ctr"/>
              <a:r>
                <a:rPr lang="en-GB" sz="1100" b="1">
                  <a:solidFill>
                    <a:schemeClr val="accent2"/>
                  </a:solidFill>
                </a:rPr>
                <a:t>High risk of power</a:t>
              </a:r>
            </a:p>
            <a:p>
              <a:pPr algn="ctr"/>
              <a:r>
                <a:rPr lang="en-GB" sz="1100" b="1">
                  <a:solidFill>
                    <a:schemeClr val="accent2"/>
                  </a:solidFill>
                </a:rPr>
                <a:t>Cable entanglement?</a:t>
              </a:r>
            </a:p>
          </p:txBody>
        </p:sp>
        <p:sp>
          <p:nvSpPr>
            <p:cNvPr id="50" name="TextBox 49">
              <a:extLst>
                <a:ext uri="{FF2B5EF4-FFF2-40B4-BE49-F238E27FC236}">
                  <a16:creationId xmlns:a16="http://schemas.microsoft.com/office/drawing/2014/main" id="{31B8E1AB-1724-3403-A04B-EE6F9064409B}"/>
                </a:ext>
              </a:extLst>
            </p:cNvPr>
            <p:cNvSpPr txBox="1"/>
            <p:nvPr/>
          </p:nvSpPr>
          <p:spPr>
            <a:xfrm>
              <a:off x="10402459" y="5296431"/>
              <a:ext cx="1640076" cy="384721"/>
            </a:xfrm>
            <a:prstGeom prst="rect">
              <a:avLst/>
            </a:prstGeom>
          </p:spPr>
          <p:txBody>
            <a:bodyPr wrap="square" lIns="0" tIns="0" rtlCol="0">
              <a:spAutoFit/>
            </a:bodyPr>
            <a:lstStyle/>
            <a:p>
              <a:pPr algn="ctr"/>
              <a:r>
                <a:rPr lang="en-GB" sz="1100"/>
                <a:t>Proximity/ exclusion</a:t>
              </a:r>
            </a:p>
            <a:p>
              <a:pPr algn="ctr"/>
              <a:r>
                <a:rPr lang="en-GB" sz="1100"/>
                <a:t>distances</a:t>
              </a:r>
            </a:p>
          </p:txBody>
        </p:sp>
        <p:sp>
          <p:nvSpPr>
            <p:cNvPr id="51" name="TextBox 50">
              <a:extLst>
                <a:ext uri="{FF2B5EF4-FFF2-40B4-BE49-F238E27FC236}">
                  <a16:creationId xmlns:a16="http://schemas.microsoft.com/office/drawing/2014/main" id="{34CF5711-FE56-174C-C93E-89CC24340E9C}"/>
                </a:ext>
              </a:extLst>
            </p:cNvPr>
            <p:cNvSpPr txBox="1"/>
            <p:nvPr/>
          </p:nvSpPr>
          <p:spPr>
            <a:xfrm>
              <a:off x="6190972" y="4408003"/>
              <a:ext cx="1427594" cy="553998"/>
            </a:xfrm>
            <a:prstGeom prst="rect">
              <a:avLst/>
            </a:prstGeom>
          </p:spPr>
          <p:txBody>
            <a:bodyPr wrap="square" lIns="0" tIns="0" rtlCol="0">
              <a:spAutoFit/>
            </a:bodyPr>
            <a:lstStyle/>
            <a:p>
              <a:pPr algn="ctr"/>
              <a:r>
                <a:rPr lang="en-GB" sz="1100"/>
                <a:t>Tall seismic  </a:t>
              </a:r>
            </a:p>
            <a:p>
              <a:pPr algn="ctr"/>
              <a:r>
                <a:rPr lang="en-GB" sz="1100"/>
                <a:t>vessels under turbines</a:t>
              </a:r>
            </a:p>
          </p:txBody>
        </p:sp>
        <p:sp>
          <p:nvSpPr>
            <p:cNvPr id="52" name="TextBox 51">
              <a:extLst>
                <a:ext uri="{FF2B5EF4-FFF2-40B4-BE49-F238E27FC236}">
                  <a16:creationId xmlns:a16="http://schemas.microsoft.com/office/drawing/2014/main" id="{669BB532-7C56-E1A0-7756-67504A7CA01E}"/>
                </a:ext>
              </a:extLst>
            </p:cNvPr>
            <p:cNvSpPr txBox="1"/>
            <p:nvPr/>
          </p:nvSpPr>
          <p:spPr>
            <a:xfrm>
              <a:off x="10394779" y="4624861"/>
              <a:ext cx="1655437" cy="553998"/>
            </a:xfrm>
            <a:prstGeom prst="rect">
              <a:avLst/>
            </a:prstGeom>
          </p:spPr>
          <p:txBody>
            <a:bodyPr wrap="square" lIns="0" tIns="0" rtlCol="0">
              <a:spAutoFit/>
            </a:bodyPr>
            <a:lstStyle/>
            <a:p>
              <a:pPr algn="ctr"/>
              <a:r>
                <a:rPr lang="en-GB" sz="1100"/>
                <a:t>Captain/Party chief &amp; windfarm operator access agreement</a:t>
              </a:r>
            </a:p>
          </p:txBody>
        </p:sp>
        <p:sp>
          <p:nvSpPr>
            <p:cNvPr id="53" name="TextBox 52">
              <a:extLst>
                <a:ext uri="{FF2B5EF4-FFF2-40B4-BE49-F238E27FC236}">
                  <a16:creationId xmlns:a16="http://schemas.microsoft.com/office/drawing/2014/main" id="{6D091A1E-8604-A923-2EA0-64AB441AB498}"/>
                </a:ext>
              </a:extLst>
            </p:cNvPr>
            <p:cNvSpPr txBox="1"/>
            <p:nvPr/>
          </p:nvSpPr>
          <p:spPr>
            <a:xfrm>
              <a:off x="6077051" y="3722707"/>
              <a:ext cx="1655437" cy="553998"/>
            </a:xfrm>
            <a:prstGeom prst="rect">
              <a:avLst/>
            </a:prstGeom>
          </p:spPr>
          <p:txBody>
            <a:bodyPr wrap="square" lIns="0" tIns="0" rtlCol="0">
              <a:spAutoFit/>
            </a:bodyPr>
            <a:lstStyle/>
            <a:p>
              <a:pPr algn="ctr"/>
              <a:r>
                <a:rPr lang="en-GB" sz="1100"/>
                <a:t>Turbines shut in during operation?</a:t>
              </a:r>
            </a:p>
            <a:p>
              <a:pPr algn="ctr"/>
              <a:r>
                <a:rPr lang="en-GB" sz="1100"/>
                <a:t>Loss of revenue</a:t>
              </a:r>
            </a:p>
          </p:txBody>
        </p:sp>
        <p:sp>
          <p:nvSpPr>
            <p:cNvPr id="54" name="TextBox 53">
              <a:extLst>
                <a:ext uri="{FF2B5EF4-FFF2-40B4-BE49-F238E27FC236}">
                  <a16:creationId xmlns:a16="http://schemas.microsoft.com/office/drawing/2014/main" id="{9FA91BB6-A4D1-E4AA-8534-E77842C87DC1}"/>
                </a:ext>
              </a:extLst>
            </p:cNvPr>
            <p:cNvSpPr txBox="1"/>
            <p:nvPr/>
          </p:nvSpPr>
          <p:spPr>
            <a:xfrm>
              <a:off x="7936371" y="5491488"/>
              <a:ext cx="2334228" cy="600164"/>
            </a:xfrm>
            <a:prstGeom prst="rect">
              <a:avLst/>
            </a:prstGeom>
          </p:spPr>
          <p:txBody>
            <a:bodyPr wrap="square" lIns="0" tIns="0" rtlCol="0">
              <a:spAutoFit/>
            </a:bodyPr>
            <a:lstStyle/>
            <a:p>
              <a:pPr algn="ctr"/>
              <a:r>
                <a:rPr lang="en-GB" sz="1200" b="1">
                  <a:solidFill>
                    <a:schemeClr val="accent2"/>
                  </a:solidFill>
                </a:rPr>
                <a:t>Dropped or unrecovered objects need surveying &amp; removing (Jackup access?</a:t>
              </a:r>
              <a:r>
                <a:rPr lang="en-GB" sz="1200">
                  <a:solidFill>
                    <a:schemeClr val="accent2"/>
                  </a:solidFill>
                </a:rPr>
                <a:t>)</a:t>
              </a:r>
            </a:p>
          </p:txBody>
        </p:sp>
        <p:sp>
          <p:nvSpPr>
            <p:cNvPr id="55" name="TextBox 54">
              <a:extLst>
                <a:ext uri="{FF2B5EF4-FFF2-40B4-BE49-F238E27FC236}">
                  <a16:creationId xmlns:a16="http://schemas.microsoft.com/office/drawing/2014/main" id="{AF73FEFA-0E58-1FF3-332A-6E4D77362868}"/>
                </a:ext>
              </a:extLst>
            </p:cNvPr>
            <p:cNvSpPr txBox="1"/>
            <p:nvPr/>
          </p:nvSpPr>
          <p:spPr>
            <a:xfrm>
              <a:off x="10554037" y="4113513"/>
              <a:ext cx="1336920" cy="384721"/>
            </a:xfrm>
            <a:prstGeom prst="rect">
              <a:avLst/>
            </a:prstGeom>
          </p:spPr>
          <p:txBody>
            <a:bodyPr wrap="square" lIns="0" tIns="0" rtlCol="0">
              <a:spAutoFit/>
            </a:bodyPr>
            <a:lstStyle/>
            <a:p>
              <a:pPr algn="ctr"/>
              <a:r>
                <a:rPr lang="en-GB" sz="1100"/>
                <a:t>Seismic crew</a:t>
              </a:r>
            </a:p>
            <a:p>
              <a:pPr algn="ctr"/>
              <a:r>
                <a:rPr lang="en-GB" sz="1100"/>
                <a:t>unfamiliarity</a:t>
              </a:r>
            </a:p>
          </p:txBody>
        </p:sp>
        <p:sp>
          <p:nvSpPr>
            <p:cNvPr id="56" name="TextBox 55">
              <a:extLst>
                <a:ext uri="{FF2B5EF4-FFF2-40B4-BE49-F238E27FC236}">
                  <a16:creationId xmlns:a16="http://schemas.microsoft.com/office/drawing/2014/main" id="{DD540F86-4DEF-E3AD-AD23-01C5B13E1D1A}"/>
                </a:ext>
              </a:extLst>
            </p:cNvPr>
            <p:cNvSpPr txBox="1"/>
            <p:nvPr/>
          </p:nvSpPr>
          <p:spPr>
            <a:xfrm>
              <a:off x="7694756" y="4437967"/>
              <a:ext cx="1177067" cy="215444"/>
            </a:xfrm>
            <a:prstGeom prst="rect">
              <a:avLst/>
            </a:prstGeom>
          </p:spPr>
          <p:txBody>
            <a:bodyPr wrap="square" lIns="0" tIns="0" rtlCol="0">
              <a:spAutoFit/>
            </a:bodyPr>
            <a:lstStyle/>
            <a:p>
              <a:pPr algn="ctr"/>
              <a:r>
                <a:rPr lang="en-GB" sz="1100"/>
                <a:t>Radar impact</a:t>
              </a:r>
            </a:p>
          </p:txBody>
        </p:sp>
        <p:sp>
          <p:nvSpPr>
            <p:cNvPr id="57" name="TextBox 56">
              <a:extLst>
                <a:ext uri="{FF2B5EF4-FFF2-40B4-BE49-F238E27FC236}">
                  <a16:creationId xmlns:a16="http://schemas.microsoft.com/office/drawing/2014/main" id="{7BBD8670-7B1A-E45F-8277-B8B54AA7D0FE}"/>
                </a:ext>
              </a:extLst>
            </p:cNvPr>
            <p:cNvSpPr txBox="1"/>
            <p:nvPr/>
          </p:nvSpPr>
          <p:spPr>
            <a:xfrm>
              <a:off x="7799587" y="3770927"/>
              <a:ext cx="1435366" cy="215444"/>
            </a:xfrm>
            <a:prstGeom prst="rect">
              <a:avLst/>
            </a:prstGeom>
          </p:spPr>
          <p:txBody>
            <a:bodyPr wrap="square" lIns="0" tIns="0" rtlCol="0">
              <a:spAutoFit/>
            </a:bodyPr>
            <a:lstStyle/>
            <a:p>
              <a:pPr algn="ctr"/>
              <a:r>
                <a:rPr lang="en-GB" sz="1100"/>
                <a:t>Liability</a:t>
              </a:r>
            </a:p>
          </p:txBody>
        </p:sp>
        <p:sp>
          <p:nvSpPr>
            <p:cNvPr id="59" name="TextBox 58">
              <a:extLst>
                <a:ext uri="{FF2B5EF4-FFF2-40B4-BE49-F238E27FC236}">
                  <a16:creationId xmlns:a16="http://schemas.microsoft.com/office/drawing/2014/main" id="{CAFD7B49-8E01-F358-7B43-4D8F6407C8AA}"/>
                </a:ext>
              </a:extLst>
            </p:cNvPr>
            <p:cNvSpPr txBox="1"/>
            <p:nvPr/>
          </p:nvSpPr>
          <p:spPr>
            <a:xfrm>
              <a:off x="6137285" y="5031201"/>
              <a:ext cx="1534968" cy="723275"/>
            </a:xfrm>
            <a:prstGeom prst="rect">
              <a:avLst/>
            </a:prstGeom>
          </p:spPr>
          <p:txBody>
            <a:bodyPr wrap="square" lIns="0" tIns="0" rtlCol="0">
              <a:spAutoFit/>
            </a:bodyPr>
            <a:lstStyle/>
            <a:p>
              <a:pPr algn="ctr"/>
              <a:r>
                <a:rPr lang="en-GB" sz="1100"/>
                <a:t>Electronics on nodes near high voltage cables</a:t>
              </a:r>
            </a:p>
            <a:p>
              <a:pPr algn="ctr"/>
              <a:r>
                <a:rPr lang="en-GB" sz="1100"/>
                <a:t>Fibre based nodes?</a:t>
              </a:r>
            </a:p>
          </p:txBody>
        </p:sp>
        <p:sp>
          <p:nvSpPr>
            <p:cNvPr id="64" name="TextBox 63">
              <a:extLst>
                <a:ext uri="{FF2B5EF4-FFF2-40B4-BE49-F238E27FC236}">
                  <a16:creationId xmlns:a16="http://schemas.microsoft.com/office/drawing/2014/main" id="{ED59CBC0-689C-CEA7-CE0C-3C90DC0DEC59}"/>
                </a:ext>
              </a:extLst>
            </p:cNvPr>
            <p:cNvSpPr txBox="1"/>
            <p:nvPr/>
          </p:nvSpPr>
          <p:spPr>
            <a:xfrm>
              <a:off x="6183837" y="3113711"/>
              <a:ext cx="2395849" cy="507831"/>
            </a:xfrm>
            <a:prstGeom prst="rect">
              <a:avLst/>
            </a:prstGeom>
          </p:spPr>
          <p:txBody>
            <a:bodyPr wrap="square" lIns="0" tIns="0" rtlCol="0">
              <a:spAutoFit/>
            </a:bodyPr>
            <a:lstStyle/>
            <a:p>
              <a:pPr algn="l"/>
              <a:r>
                <a:rPr lang="en-GB" sz="1600" b="1"/>
                <a:t>Seabed (node) Seismic </a:t>
              </a:r>
            </a:p>
            <a:p>
              <a:pPr algn="l"/>
              <a:r>
                <a:rPr lang="en-GB" sz="1400" b="1"/>
                <a:t>Practicality:</a:t>
              </a:r>
            </a:p>
          </p:txBody>
        </p:sp>
        <p:sp>
          <p:nvSpPr>
            <p:cNvPr id="10" name="TextBox 9">
              <a:extLst>
                <a:ext uri="{FF2B5EF4-FFF2-40B4-BE49-F238E27FC236}">
                  <a16:creationId xmlns:a16="http://schemas.microsoft.com/office/drawing/2014/main" id="{27A41FC8-4580-350B-4826-7D836ECB0A65}"/>
                </a:ext>
              </a:extLst>
            </p:cNvPr>
            <p:cNvSpPr txBox="1"/>
            <p:nvPr/>
          </p:nvSpPr>
          <p:spPr>
            <a:xfrm>
              <a:off x="10554037" y="3410922"/>
              <a:ext cx="1336920" cy="553998"/>
            </a:xfrm>
            <a:prstGeom prst="rect">
              <a:avLst/>
            </a:prstGeom>
          </p:spPr>
          <p:txBody>
            <a:bodyPr wrap="square" lIns="0" tIns="0" rtlCol="0">
              <a:spAutoFit/>
            </a:bodyPr>
            <a:lstStyle/>
            <a:p>
              <a:pPr algn="ctr"/>
              <a:r>
                <a:rPr lang="en-GB" sz="1100"/>
                <a:t>Collaboration between multiple disparate parties </a:t>
              </a:r>
            </a:p>
          </p:txBody>
        </p:sp>
        <p:sp>
          <p:nvSpPr>
            <p:cNvPr id="11" name="TextBox 10">
              <a:extLst>
                <a:ext uri="{FF2B5EF4-FFF2-40B4-BE49-F238E27FC236}">
                  <a16:creationId xmlns:a16="http://schemas.microsoft.com/office/drawing/2014/main" id="{A2F8BB79-FEBE-F182-119C-352D8E5CD981}"/>
                </a:ext>
              </a:extLst>
            </p:cNvPr>
            <p:cNvSpPr txBox="1"/>
            <p:nvPr/>
          </p:nvSpPr>
          <p:spPr>
            <a:xfrm>
              <a:off x="6123200" y="5850617"/>
              <a:ext cx="1563139" cy="215444"/>
            </a:xfrm>
            <a:prstGeom prst="rect">
              <a:avLst/>
            </a:prstGeom>
          </p:spPr>
          <p:txBody>
            <a:bodyPr wrap="square" lIns="0" tIns="0" rtlCol="0">
              <a:spAutoFit/>
            </a:bodyPr>
            <a:lstStyle/>
            <a:p>
              <a:pPr algn="ctr"/>
              <a:r>
                <a:rPr lang="en-GB" sz="1100"/>
                <a:t>Fragile nodes</a:t>
              </a:r>
            </a:p>
          </p:txBody>
        </p:sp>
      </p:grpSp>
      <p:sp>
        <p:nvSpPr>
          <p:cNvPr id="74" name="TextBox 73">
            <a:extLst>
              <a:ext uri="{FF2B5EF4-FFF2-40B4-BE49-F238E27FC236}">
                <a16:creationId xmlns:a16="http://schemas.microsoft.com/office/drawing/2014/main" id="{4A93035F-A3B6-D119-A476-AE2CFF22C274}"/>
              </a:ext>
            </a:extLst>
          </p:cNvPr>
          <p:cNvSpPr txBox="1"/>
          <p:nvPr/>
        </p:nvSpPr>
        <p:spPr>
          <a:xfrm>
            <a:off x="209856" y="6193300"/>
            <a:ext cx="1704954" cy="261610"/>
          </a:xfrm>
          <a:prstGeom prst="rect">
            <a:avLst/>
          </a:prstGeom>
        </p:spPr>
        <p:txBody>
          <a:bodyPr wrap="none" lIns="0" tIns="0" rtlCol="0">
            <a:spAutoFit/>
          </a:bodyPr>
          <a:lstStyle/>
          <a:p>
            <a:pPr algn="l"/>
            <a:r>
              <a:rPr lang="en-GB" sz="1400"/>
              <a:t>See also section 8.6</a:t>
            </a:r>
          </a:p>
        </p:txBody>
      </p:sp>
      <p:sp>
        <p:nvSpPr>
          <p:cNvPr id="58" name="TextBox 57">
            <a:extLst>
              <a:ext uri="{FF2B5EF4-FFF2-40B4-BE49-F238E27FC236}">
                <a16:creationId xmlns:a16="http://schemas.microsoft.com/office/drawing/2014/main" id="{9F4533FE-62BB-952A-D504-E69A0B4E8BEF}"/>
              </a:ext>
            </a:extLst>
          </p:cNvPr>
          <p:cNvSpPr txBox="1"/>
          <p:nvPr/>
        </p:nvSpPr>
        <p:spPr>
          <a:xfrm>
            <a:off x="2258432" y="6192099"/>
            <a:ext cx="7963566" cy="261610"/>
          </a:xfrm>
          <a:prstGeom prst="rect">
            <a:avLst/>
          </a:prstGeom>
        </p:spPr>
        <p:txBody>
          <a:bodyPr wrap="square" lIns="0" tIns="0" rtlCol="0">
            <a:spAutoFit/>
          </a:bodyPr>
          <a:lstStyle/>
          <a:p>
            <a:pPr algn="l"/>
            <a:r>
              <a:rPr lang="en-GB" sz="1400" b="1">
                <a:solidFill>
                  <a:schemeClr val="accent2"/>
                </a:solidFill>
              </a:rPr>
              <a:t>A lot of effort and significant risk (needs to be fully assessed) for a very sparse dataset</a:t>
            </a:r>
          </a:p>
        </p:txBody>
      </p:sp>
      <p:sp>
        <p:nvSpPr>
          <p:cNvPr id="2" name="Text Placeholder 1">
            <a:extLst>
              <a:ext uri="{FF2B5EF4-FFF2-40B4-BE49-F238E27FC236}">
                <a16:creationId xmlns:a16="http://schemas.microsoft.com/office/drawing/2014/main" id="{EAF336A1-8659-4287-97BD-8E39EFD8A148}"/>
              </a:ext>
            </a:extLst>
          </p:cNvPr>
          <p:cNvSpPr>
            <a:spLocks noGrp="1"/>
          </p:cNvSpPr>
          <p:nvPr>
            <p:ph type="body" sz="quarter" idx="10"/>
          </p:nvPr>
        </p:nvSpPr>
        <p:spPr/>
        <p:txBody>
          <a:bodyPr/>
          <a:lstStyle/>
          <a:p>
            <a:r>
              <a:rPr lang="en-GB"/>
              <a:t>Nodes can be deployed towards edge of a windfarm, but intra windfarm deployment  untenable without full (HAZID) risk assessment</a:t>
            </a:r>
          </a:p>
        </p:txBody>
      </p:sp>
    </p:spTree>
    <p:extLst>
      <p:ext uri="{BB962C8B-B14F-4D97-AF65-F5344CB8AC3E}">
        <p14:creationId xmlns:p14="http://schemas.microsoft.com/office/powerpoint/2010/main" val="374487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F1161-2A56-F329-2F4F-B9F90845A9BC}"/>
              </a:ext>
            </a:extLst>
          </p:cNvPr>
          <p:cNvSpPr>
            <a:spLocks noGrp="1"/>
          </p:cNvSpPr>
          <p:nvPr>
            <p:ph type="title"/>
          </p:nvPr>
        </p:nvSpPr>
        <p:spPr/>
        <p:txBody>
          <a:bodyPr/>
          <a:lstStyle/>
          <a:p>
            <a:r>
              <a:rPr lang="en-GB"/>
              <a:t>1.10 Is Seismic co-surveying possible?</a:t>
            </a:r>
          </a:p>
        </p:txBody>
      </p:sp>
      <p:sp>
        <p:nvSpPr>
          <p:cNvPr id="3" name="Slide Number Placeholder 2">
            <a:extLst>
              <a:ext uri="{FF2B5EF4-FFF2-40B4-BE49-F238E27FC236}">
                <a16:creationId xmlns:a16="http://schemas.microsoft.com/office/drawing/2014/main" id="{6F10D450-C97F-3E1A-4926-0D6980FAEC4F}"/>
              </a:ext>
            </a:extLst>
          </p:cNvPr>
          <p:cNvSpPr>
            <a:spLocks noGrp="1"/>
          </p:cNvSpPr>
          <p:nvPr>
            <p:ph type="sldNum" sz="quarter" idx="4"/>
          </p:nvPr>
        </p:nvSpPr>
        <p:spPr/>
        <p:txBody>
          <a:bodyPr/>
          <a:lstStyle/>
          <a:p>
            <a:fld id="{DD0590FE-9BA6-45CB-BC76-38BB9AEE2E90}" type="slidenum">
              <a:rPr lang="en-GB" sz="1000" smtClean="0"/>
              <a:t>13</a:t>
            </a:fld>
            <a:endParaRPr lang="en-GB" sz="1000"/>
          </a:p>
        </p:txBody>
      </p:sp>
      <p:sp>
        <p:nvSpPr>
          <p:cNvPr id="6" name="TextBox 5">
            <a:extLst>
              <a:ext uri="{FF2B5EF4-FFF2-40B4-BE49-F238E27FC236}">
                <a16:creationId xmlns:a16="http://schemas.microsoft.com/office/drawing/2014/main" id="{2B52F432-78EA-5A70-D42A-924195638A18}"/>
              </a:ext>
            </a:extLst>
          </p:cNvPr>
          <p:cNvSpPr txBox="1"/>
          <p:nvPr/>
        </p:nvSpPr>
        <p:spPr>
          <a:xfrm>
            <a:off x="2001919" y="733452"/>
            <a:ext cx="7569701" cy="307777"/>
          </a:xfrm>
          <a:prstGeom prst="rect">
            <a:avLst/>
          </a:prstGeom>
          <a:noFill/>
        </p:spPr>
        <p:txBody>
          <a:bodyPr wrap="none" rtlCol="0">
            <a:spAutoFit/>
          </a:bodyPr>
          <a:lstStyle/>
          <a:p>
            <a:r>
              <a:rPr lang="en-GB" sz="1400" b="1"/>
              <a:t>Comparative summary of different seismic technologies and potential for co-surveying</a:t>
            </a:r>
          </a:p>
        </p:txBody>
      </p:sp>
      <p:graphicFrame>
        <p:nvGraphicFramePr>
          <p:cNvPr id="8" name="Table 8" descr="Comparative technology and co-surveying implications">
            <a:extLst>
              <a:ext uri="{FF2B5EF4-FFF2-40B4-BE49-F238E27FC236}">
                <a16:creationId xmlns:a16="http://schemas.microsoft.com/office/drawing/2014/main" id="{3AC5EA83-2146-5E76-F9C1-C2EEEB3738F3}"/>
              </a:ext>
            </a:extLst>
          </p:cNvPr>
          <p:cNvGraphicFramePr>
            <a:graphicFrameLocks noGrp="1"/>
          </p:cNvGraphicFramePr>
          <p:nvPr>
            <p:extLst>
              <p:ext uri="{D42A27DB-BD31-4B8C-83A1-F6EECF244321}">
                <p14:modId xmlns:p14="http://schemas.microsoft.com/office/powerpoint/2010/main" val="3968653108"/>
              </p:ext>
            </p:extLst>
          </p:nvPr>
        </p:nvGraphicFramePr>
        <p:xfrm>
          <a:off x="1062610" y="1000581"/>
          <a:ext cx="10756976" cy="5564516"/>
        </p:xfrm>
        <a:graphic>
          <a:graphicData uri="http://schemas.openxmlformats.org/drawingml/2006/table">
            <a:tbl>
              <a:tblPr firstRow="1" bandRow="1">
                <a:tableStyleId>{5C22544A-7EE6-4342-B048-85BDC9FD1C3A}</a:tableStyleId>
              </a:tblPr>
              <a:tblGrid>
                <a:gridCol w="1566755">
                  <a:extLst>
                    <a:ext uri="{9D8B030D-6E8A-4147-A177-3AD203B41FA5}">
                      <a16:colId xmlns:a16="http://schemas.microsoft.com/office/drawing/2014/main" val="2822057569"/>
                    </a:ext>
                  </a:extLst>
                </a:gridCol>
                <a:gridCol w="1327577">
                  <a:extLst>
                    <a:ext uri="{9D8B030D-6E8A-4147-A177-3AD203B41FA5}">
                      <a16:colId xmlns:a16="http://schemas.microsoft.com/office/drawing/2014/main" val="2621825862"/>
                    </a:ext>
                  </a:extLst>
                </a:gridCol>
                <a:gridCol w="1918762">
                  <a:extLst>
                    <a:ext uri="{9D8B030D-6E8A-4147-A177-3AD203B41FA5}">
                      <a16:colId xmlns:a16="http://schemas.microsoft.com/office/drawing/2014/main" val="4197395235"/>
                    </a:ext>
                  </a:extLst>
                </a:gridCol>
                <a:gridCol w="1612583">
                  <a:extLst>
                    <a:ext uri="{9D8B030D-6E8A-4147-A177-3AD203B41FA5}">
                      <a16:colId xmlns:a16="http://schemas.microsoft.com/office/drawing/2014/main" val="3283942402"/>
                    </a:ext>
                  </a:extLst>
                </a:gridCol>
                <a:gridCol w="2235313">
                  <a:extLst>
                    <a:ext uri="{9D8B030D-6E8A-4147-A177-3AD203B41FA5}">
                      <a16:colId xmlns:a16="http://schemas.microsoft.com/office/drawing/2014/main" val="1719119236"/>
                    </a:ext>
                  </a:extLst>
                </a:gridCol>
                <a:gridCol w="2095986">
                  <a:extLst>
                    <a:ext uri="{9D8B030D-6E8A-4147-A177-3AD203B41FA5}">
                      <a16:colId xmlns:a16="http://schemas.microsoft.com/office/drawing/2014/main" val="1827192199"/>
                    </a:ext>
                  </a:extLst>
                </a:gridCol>
              </a:tblGrid>
              <a:tr h="372140">
                <a:tc>
                  <a:txBody>
                    <a:bodyPr/>
                    <a:lstStyle/>
                    <a:p>
                      <a:pPr algn="ctr"/>
                      <a:r>
                        <a:rPr lang="en-GB" sz="1100">
                          <a:solidFill>
                            <a:srgbClr val="FFFFFF"/>
                          </a:solidFill>
                        </a:rPr>
                        <a:t>Activity</a:t>
                      </a:r>
                    </a:p>
                  </a:txBody>
                  <a:tcPr marL="124613" marR="124613" marT="62307" marB="62307"/>
                </a:tc>
                <a:tc>
                  <a:txBody>
                    <a:bodyPr/>
                    <a:lstStyle/>
                    <a:p>
                      <a:pPr algn="ctr"/>
                      <a:r>
                        <a:rPr lang="en-GB" sz="1100">
                          <a:solidFill>
                            <a:srgbClr val="FFFFFF"/>
                          </a:solidFill>
                        </a:rPr>
                        <a:t>Target</a:t>
                      </a:r>
                    </a:p>
                  </a:txBody>
                  <a:tcPr marL="124613" marR="124613" marT="62307" marB="62307"/>
                </a:tc>
                <a:tc>
                  <a:txBody>
                    <a:bodyPr/>
                    <a:lstStyle/>
                    <a:p>
                      <a:pPr algn="ctr"/>
                      <a:r>
                        <a:rPr lang="en-GB" sz="1100">
                          <a:solidFill>
                            <a:srgbClr val="FFFFFF"/>
                          </a:solidFill>
                        </a:rPr>
                        <a:t>Current</a:t>
                      </a:r>
                    </a:p>
                  </a:txBody>
                  <a:tcPr marL="124613" marR="124613" marT="62307" marB="62307"/>
                </a:tc>
                <a:tc>
                  <a:txBody>
                    <a:bodyPr/>
                    <a:lstStyle/>
                    <a:p>
                      <a:pPr algn="ctr"/>
                      <a:r>
                        <a:rPr lang="en-GB" sz="1100">
                          <a:solidFill>
                            <a:srgbClr val="FFFFFF"/>
                          </a:solidFill>
                        </a:rPr>
                        <a:t>Trend</a:t>
                      </a:r>
                    </a:p>
                  </a:txBody>
                  <a:tcPr marL="124613" marR="124613" marT="62307" marB="62307"/>
                </a:tc>
                <a:tc>
                  <a:txBody>
                    <a:bodyPr/>
                    <a:lstStyle/>
                    <a:p>
                      <a:pPr algn="ctr"/>
                      <a:r>
                        <a:rPr lang="en-GB" sz="1100">
                          <a:solidFill>
                            <a:srgbClr val="FFFFFF"/>
                          </a:solidFill>
                        </a:rPr>
                        <a:t>Future</a:t>
                      </a:r>
                    </a:p>
                  </a:txBody>
                  <a:tcPr marL="124613" marR="124613" marT="62307" marB="62307"/>
                </a:tc>
                <a:tc>
                  <a:txBody>
                    <a:bodyPr/>
                    <a:lstStyle/>
                    <a:p>
                      <a:pPr algn="ctr"/>
                      <a:r>
                        <a:rPr lang="en-GB" sz="1100">
                          <a:solidFill>
                            <a:srgbClr val="FFFFFF"/>
                          </a:solidFill>
                        </a:rPr>
                        <a:t>Cosurveying?</a:t>
                      </a:r>
                    </a:p>
                  </a:txBody>
                  <a:tcPr marL="124613" marR="124613" marT="62307" marB="62307"/>
                </a:tc>
                <a:extLst>
                  <a:ext uri="{0D108BD9-81ED-4DB2-BD59-A6C34878D82A}">
                    <a16:rowId xmlns:a16="http://schemas.microsoft.com/office/drawing/2014/main" val="3014935017"/>
                  </a:ext>
                </a:extLst>
              </a:tr>
              <a:tr h="704408">
                <a:tc>
                  <a:txBody>
                    <a:bodyPr/>
                    <a:lstStyle/>
                    <a:p>
                      <a:pPr algn="ctr"/>
                      <a:r>
                        <a:rPr lang="en-GB" sz="1100"/>
                        <a:t>Windfarm geotechnical</a:t>
                      </a:r>
                    </a:p>
                    <a:p>
                      <a:pPr algn="ctr"/>
                      <a:r>
                        <a:rPr lang="en-GB" sz="1100"/>
                        <a:t>Foundations &amp; Route</a:t>
                      </a:r>
                    </a:p>
                  </a:txBody>
                  <a:tcPr marL="124613" marR="124613" marT="62307" marB="62307"/>
                </a:tc>
                <a:tc rowSpan="2">
                  <a:txBody>
                    <a:bodyPr/>
                    <a:lstStyle/>
                    <a:p>
                      <a:pPr algn="ctr"/>
                      <a:r>
                        <a:rPr lang="en-GB" sz="1100"/>
                        <a:t>Seabed-&gt; 100m</a:t>
                      </a:r>
                    </a:p>
                    <a:p>
                      <a:pPr algn="ctr"/>
                      <a:r>
                        <a:rPr lang="en-GB" sz="1100"/>
                        <a:t> Resolution: 0.5m </a:t>
                      </a:r>
                    </a:p>
                    <a:p>
                      <a:pPr algn="ctr"/>
                      <a:r>
                        <a:rPr lang="en-GB" sz="1100"/>
                        <a:t>Glacial fill, boulders. Scours, Buried objects: Wrecks, mines </a:t>
                      </a:r>
                    </a:p>
                    <a:p>
                      <a:pPr algn="ctr"/>
                      <a:endParaRPr lang="en-GB" sz="1100"/>
                    </a:p>
                  </a:txBody>
                  <a:tcPr marL="124613" marR="124613" marT="62307" marB="62307"/>
                </a:tc>
                <a:tc rowSpan="2">
                  <a:txBody>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lang="en-GB" sz="1100"/>
                        <a:t>Seafloor bathymetry,</a:t>
                      </a:r>
                    </a:p>
                    <a:p>
                      <a:pPr marL="0" marR="0" lvl="0" indent="0" algn="ctr" defTabSz="1219140" rtl="0" eaLnBrk="1" fontAlgn="auto" latinLnBrk="0" hangingPunct="1">
                        <a:lnSpc>
                          <a:spcPct val="100000"/>
                        </a:lnSpc>
                        <a:spcBef>
                          <a:spcPts val="0"/>
                        </a:spcBef>
                        <a:spcAft>
                          <a:spcPts val="0"/>
                        </a:spcAft>
                        <a:buClrTx/>
                        <a:buSzTx/>
                        <a:buFontTx/>
                        <a:buNone/>
                        <a:tabLst/>
                        <a:defRPr/>
                      </a:pPr>
                      <a:r>
                        <a:rPr lang="en-GB" sz="1100"/>
                        <a:t>SSS, SBP, UXO - magnetometer Usually 2D UHR,  Increasing interest in micro 3D</a:t>
                      </a:r>
                    </a:p>
                    <a:p>
                      <a:pPr marL="0" marR="0" lvl="0" indent="0" algn="ctr" defTabSz="1219140" rtl="0" eaLnBrk="1" fontAlgn="auto" latinLnBrk="0" hangingPunct="1">
                        <a:lnSpc>
                          <a:spcPct val="100000"/>
                        </a:lnSpc>
                        <a:spcBef>
                          <a:spcPts val="0"/>
                        </a:spcBef>
                        <a:spcAft>
                          <a:spcPts val="0"/>
                        </a:spcAft>
                        <a:buClrTx/>
                        <a:buSzTx/>
                        <a:buFontTx/>
                        <a:buNone/>
                        <a:tabLst/>
                        <a:defRPr/>
                      </a:pPr>
                      <a:endParaRPr lang="en-GB" sz="1100"/>
                    </a:p>
                    <a:p>
                      <a:pPr marL="0" marR="0" lvl="0" indent="0" algn="ctr" defTabSz="1219140" rtl="0" eaLnBrk="1" fontAlgn="auto" latinLnBrk="0" hangingPunct="1">
                        <a:lnSpc>
                          <a:spcPct val="100000"/>
                        </a:lnSpc>
                        <a:spcBef>
                          <a:spcPts val="0"/>
                        </a:spcBef>
                        <a:spcAft>
                          <a:spcPts val="0"/>
                        </a:spcAft>
                        <a:buClrTx/>
                        <a:buSzTx/>
                        <a:buFontTx/>
                        <a:buNone/>
                        <a:tabLst/>
                        <a:defRPr/>
                      </a:pPr>
                      <a:r>
                        <a:rPr lang="en-GB" sz="1100"/>
                        <a:t>Cone Penetration test</a:t>
                      </a:r>
                    </a:p>
                    <a:p>
                      <a:pPr marL="0" marR="0" lvl="0" indent="0" algn="ctr" defTabSz="1219140" rtl="0" eaLnBrk="1" fontAlgn="auto" latinLnBrk="0" hangingPunct="1">
                        <a:lnSpc>
                          <a:spcPct val="100000"/>
                        </a:lnSpc>
                        <a:spcBef>
                          <a:spcPts val="0"/>
                        </a:spcBef>
                        <a:spcAft>
                          <a:spcPts val="0"/>
                        </a:spcAft>
                        <a:buClrTx/>
                        <a:buSzTx/>
                        <a:buFontTx/>
                        <a:buNone/>
                        <a:tabLst/>
                        <a:defRPr/>
                      </a:pPr>
                      <a:r>
                        <a:rPr lang="en-GB" sz="1100"/>
                        <a:t>P&amp;S logs</a:t>
                      </a:r>
                    </a:p>
                    <a:p>
                      <a:pPr algn="ctr"/>
                      <a:endParaRPr lang="en-GB" sz="1100"/>
                    </a:p>
                  </a:txBody>
                  <a:tcPr marL="124613" marR="124613" marT="62307" marB="62307"/>
                </a:tc>
                <a:tc>
                  <a:txBody>
                    <a:bodyPr/>
                    <a:lstStyle/>
                    <a:p>
                      <a:pPr algn="ctr"/>
                      <a:r>
                        <a:rPr lang="en-GB" sz="1100"/>
                        <a:t>Uncrewed surface vessels (USV)</a:t>
                      </a:r>
                    </a:p>
                  </a:txBody>
                  <a:tcPr marL="124613" marR="124613" marT="62307" marB="62307"/>
                </a:tc>
                <a:tc rowSpan="2">
                  <a:txBody>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lang="en-GB" sz="1100"/>
                        <a:t>Larger turbines with  longer &amp; wider piles: Geotechnical foundation focus rather than seismic</a:t>
                      </a:r>
                    </a:p>
                    <a:p>
                      <a:pPr marL="0" marR="0" lvl="0" indent="0" algn="ctr" defTabSz="1219140" rtl="0" eaLnBrk="1" fontAlgn="auto" latinLnBrk="0" hangingPunct="1">
                        <a:lnSpc>
                          <a:spcPct val="100000"/>
                        </a:lnSpc>
                        <a:spcBef>
                          <a:spcPts val="0"/>
                        </a:spcBef>
                        <a:spcAft>
                          <a:spcPts val="0"/>
                        </a:spcAft>
                        <a:buClrTx/>
                        <a:buSzTx/>
                        <a:buFontTx/>
                        <a:buNone/>
                        <a:tabLst/>
                        <a:defRPr/>
                      </a:pPr>
                      <a:endParaRPr lang="en-GB" sz="1100"/>
                    </a:p>
                    <a:p>
                      <a:pPr marL="0" marR="0" lvl="0" indent="0" algn="ctr" defTabSz="1219140" rtl="0" eaLnBrk="1" fontAlgn="auto" latinLnBrk="0" hangingPunct="1">
                        <a:lnSpc>
                          <a:spcPct val="100000"/>
                        </a:lnSpc>
                        <a:spcBef>
                          <a:spcPts val="0"/>
                        </a:spcBef>
                        <a:spcAft>
                          <a:spcPts val="0"/>
                        </a:spcAft>
                        <a:buClrTx/>
                        <a:buSzTx/>
                        <a:buFontTx/>
                        <a:buNone/>
                        <a:tabLst/>
                        <a:defRPr/>
                      </a:pPr>
                      <a:r>
                        <a:rPr lang="en-GB" sz="1100"/>
                        <a:t>3D UHR (short cable P-cable) (section 5.12)</a:t>
                      </a:r>
                    </a:p>
                    <a:p>
                      <a:pPr marL="0" marR="0" lvl="0" indent="0" algn="ctr" defTabSz="1219140" rtl="0" eaLnBrk="1" fontAlgn="auto" latinLnBrk="0" hangingPunct="1">
                        <a:lnSpc>
                          <a:spcPct val="100000"/>
                        </a:lnSpc>
                        <a:spcBef>
                          <a:spcPts val="0"/>
                        </a:spcBef>
                        <a:spcAft>
                          <a:spcPts val="0"/>
                        </a:spcAft>
                        <a:buClrTx/>
                        <a:buSzTx/>
                        <a:buFontTx/>
                        <a:buNone/>
                        <a:tabLst/>
                        <a:defRPr/>
                      </a:pPr>
                      <a:endParaRPr lang="en-GB" sz="1100"/>
                    </a:p>
                    <a:p>
                      <a:pPr marL="0" marR="0" lvl="0" indent="0" algn="ctr" defTabSz="1219140" rtl="0" eaLnBrk="1" fontAlgn="auto" latinLnBrk="0" hangingPunct="1">
                        <a:lnSpc>
                          <a:spcPct val="100000"/>
                        </a:lnSpc>
                        <a:spcBef>
                          <a:spcPts val="0"/>
                        </a:spcBef>
                        <a:spcAft>
                          <a:spcPts val="0"/>
                        </a:spcAft>
                        <a:buClrTx/>
                        <a:buSzTx/>
                        <a:buFontTx/>
                        <a:buNone/>
                        <a:tabLst/>
                        <a:defRPr/>
                      </a:pPr>
                      <a:r>
                        <a:rPr lang="en-GB" sz="1100"/>
                        <a:t> Greater borehole seismic integration</a:t>
                      </a:r>
                    </a:p>
                  </a:txBody>
                  <a:tcPr marL="124613" marR="124613" marT="62307" marB="62307"/>
                </a:tc>
                <a:tc rowSpan="2">
                  <a:txBody>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lang="en-GB" sz="1100"/>
                        <a:t>Limited  overlap.. Regularly combine equipment</a:t>
                      </a:r>
                    </a:p>
                    <a:p>
                      <a:pPr marL="0" marR="0" lvl="0" indent="0" algn="ctr" defTabSz="1219140" rtl="0" eaLnBrk="1" fontAlgn="auto" latinLnBrk="0" hangingPunct="1">
                        <a:lnSpc>
                          <a:spcPct val="100000"/>
                        </a:lnSpc>
                        <a:spcBef>
                          <a:spcPts val="0"/>
                        </a:spcBef>
                        <a:spcAft>
                          <a:spcPts val="0"/>
                        </a:spcAft>
                        <a:buClrTx/>
                        <a:buSzTx/>
                        <a:buFontTx/>
                        <a:buNone/>
                        <a:tabLst/>
                        <a:defRPr/>
                      </a:pPr>
                      <a:endParaRPr lang="en-GB" sz="1100"/>
                    </a:p>
                    <a:p>
                      <a:pPr marL="0" marR="0" lvl="0" indent="0" algn="ctr" defTabSz="1219140" rtl="0" eaLnBrk="1" fontAlgn="auto" latinLnBrk="0" hangingPunct="1">
                        <a:lnSpc>
                          <a:spcPct val="100000"/>
                        </a:lnSpc>
                        <a:spcBef>
                          <a:spcPts val="0"/>
                        </a:spcBef>
                        <a:spcAft>
                          <a:spcPts val="0"/>
                        </a:spcAft>
                        <a:buClrTx/>
                        <a:buSzTx/>
                        <a:buFontTx/>
                        <a:buNone/>
                        <a:tabLst/>
                        <a:defRPr/>
                      </a:pPr>
                      <a:r>
                        <a:rPr lang="en-GB" sz="1100"/>
                        <a:t>- Possible periodic co-inspection?</a:t>
                      </a:r>
                    </a:p>
                  </a:txBody>
                  <a:tcPr marL="124613" marR="124613" marT="62307" marB="62307"/>
                </a:tc>
                <a:extLst>
                  <a:ext uri="{0D108BD9-81ED-4DB2-BD59-A6C34878D82A}">
                    <a16:rowId xmlns:a16="http://schemas.microsoft.com/office/drawing/2014/main" val="3663457431"/>
                  </a:ext>
                </a:extLst>
              </a:tr>
              <a:tr h="642101">
                <a:tc>
                  <a:txBody>
                    <a:bodyPr/>
                    <a:lstStyle/>
                    <a:p>
                      <a:pPr algn="ctr"/>
                      <a:r>
                        <a:rPr lang="en-GB" sz="1100"/>
                        <a:t>O&amp;G/ CS: geotechnical pipe/ cable route/ Jackup </a:t>
                      </a:r>
                    </a:p>
                  </a:txBody>
                  <a:tcPr marL="124613" marR="124613" marT="62307" marB="62307"/>
                </a:tc>
                <a:tc vMerge="1">
                  <a:txBody>
                    <a:bodyPr/>
                    <a:lstStyle/>
                    <a:p>
                      <a:endParaRPr lang="en-GB"/>
                    </a:p>
                  </a:txBody>
                  <a:tcPr/>
                </a:tc>
                <a:tc vMerge="1">
                  <a:txBody>
                    <a:bodyPr/>
                    <a:lstStyle/>
                    <a:p>
                      <a:endParaRPr lang="en-GB"/>
                    </a:p>
                  </a:txBody>
                  <a:tcPr/>
                </a:tc>
                <a:tc>
                  <a:txBody>
                    <a:bodyPr/>
                    <a:lstStyle/>
                    <a:p>
                      <a:pPr algn="ctr"/>
                      <a:r>
                        <a:rPr lang="en-GB" sz="1100"/>
                        <a:t>CS Seabed monitoring, Plume identification &amp; sampling</a:t>
                      </a:r>
                    </a:p>
                  </a:txBody>
                  <a:tcPr marL="124613" marR="124613" marT="62307" marB="62307"/>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258617992"/>
                  </a:ext>
                </a:extLst>
              </a:tr>
              <a:tr h="649436">
                <a:tc>
                  <a:txBody>
                    <a:bodyPr/>
                    <a:lstStyle/>
                    <a:p>
                      <a:pPr algn="ctr"/>
                      <a:r>
                        <a:rPr lang="en-GB" sz="1100"/>
                        <a:t>O&amp;G/ CS site surveys</a:t>
                      </a:r>
                    </a:p>
                  </a:txBody>
                  <a:tcPr marL="124613" marR="124613" marT="62307" marB="62307"/>
                </a:tc>
                <a:tc>
                  <a:txBody>
                    <a:bodyPr/>
                    <a:lstStyle/>
                    <a:p>
                      <a:pPr algn="ctr"/>
                      <a:r>
                        <a:rPr lang="en-GB" sz="1100"/>
                        <a:t>Shallow methane pockets </a:t>
                      </a:r>
                    </a:p>
                    <a:p>
                      <a:pPr algn="ctr"/>
                      <a:r>
                        <a:rPr lang="en-GB" sz="1100"/>
                        <a:t>0-1000m, Resolution ~5m</a:t>
                      </a:r>
                    </a:p>
                  </a:txBody>
                  <a:tcPr marL="124613" marR="124613" marT="62307" marB="62307"/>
                </a:tc>
                <a:tc>
                  <a:txBody>
                    <a:bodyPr/>
                    <a:lstStyle/>
                    <a:p>
                      <a:pPr algn="ctr"/>
                      <a:r>
                        <a:rPr lang="en-GB" sz="1100"/>
                        <a:t>Mostly 2D HR</a:t>
                      </a:r>
                    </a:p>
                    <a:p>
                      <a:pPr algn="ctr"/>
                      <a:endParaRPr lang="en-GB" sz="1100"/>
                    </a:p>
                    <a:p>
                      <a:pPr algn="ctr"/>
                      <a:r>
                        <a:rPr lang="en-GB" sz="1100"/>
                        <a:t>Basic well log</a:t>
                      </a:r>
                    </a:p>
                    <a:p>
                      <a:pPr algn="ctr"/>
                      <a:r>
                        <a:rPr lang="en-GB" sz="1100"/>
                        <a:t>Lithology, Gamma, Sonic, Resistivity, ROP</a:t>
                      </a:r>
                    </a:p>
                  </a:txBody>
                  <a:tcPr marL="124613" marR="124613" marT="62307" marB="62307"/>
                </a:tc>
                <a:tc>
                  <a:txBody>
                    <a:bodyPr/>
                    <a:lstStyle/>
                    <a:p>
                      <a:pPr algn="ctr"/>
                      <a:r>
                        <a:rPr lang="en-GB" sz="1100"/>
                        <a:t>Reservoir seismic configured for better resolution</a:t>
                      </a:r>
                    </a:p>
                    <a:p>
                      <a:pPr algn="ctr"/>
                      <a:endParaRPr lang="en-GB" sz="1100"/>
                    </a:p>
                    <a:p>
                      <a:pPr algn="ctr"/>
                      <a:endParaRPr lang="en-GB" sz="1100"/>
                    </a:p>
                  </a:txBody>
                  <a:tcPr marL="124613" marR="124613" marT="62307" marB="62307"/>
                </a:tc>
                <a:tc>
                  <a:txBody>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lang="en-GB" sz="1100"/>
                        <a:t>Some P-Cable UHR</a:t>
                      </a:r>
                    </a:p>
                    <a:p>
                      <a:pPr algn="ctr"/>
                      <a:endParaRPr lang="en-GB" sz="1100"/>
                    </a:p>
                    <a:p>
                      <a:pPr algn="ctr"/>
                      <a:r>
                        <a:rPr lang="en-GB" sz="1100"/>
                        <a:t>Uncrewed surface vessels?</a:t>
                      </a:r>
                    </a:p>
                  </a:txBody>
                  <a:tcPr marL="124613" marR="124613" marT="62307" marB="62307"/>
                </a:tc>
                <a:tc>
                  <a:txBody>
                    <a:bodyPr/>
                    <a:lstStyle/>
                    <a:p>
                      <a:pPr algn="ctr"/>
                      <a:r>
                        <a:rPr lang="en-GB" sz="1100"/>
                        <a:t>Possible overlap</a:t>
                      </a:r>
                    </a:p>
                  </a:txBody>
                  <a:tcPr marL="124613" marR="124613" marT="62307" marB="62307"/>
                </a:tc>
                <a:extLst>
                  <a:ext uri="{0D108BD9-81ED-4DB2-BD59-A6C34878D82A}">
                    <a16:rowId xmlns:a16="http://schemas.microsoft.com/office/drawing/2014/main" val="2952977523"/>
                  </a:ext>
                </a:extLst>
              </a:tr>
              <a:tr h="306147">
                <a:tc>
                  <a:txBody>
                    <a:bodyPr/>
                    <a:lstStyle/>
                    <a:p>
                      <a:pPr algn="ctr"/>
                      <a:r>
                        <a:rPr lang="en-GB" sz="1100"/>
                        <a:t>O&amp;G reservoir targeting</a:t>
                      </a:r>
                    </a:p>
                  </a:txBody>
                  <a:tcPr marL="124613" marR="124613" marT="62307" marB="62307"/>
                </a:tc>
                <a:tc>
                  <a:txBody>
                    <a:bodyPr/>
                    <a:lstStyle/>
                    <a:p>
                      <a:pPr algn="ctr"/>
                      <a:r>
                        <a:rPr lang="en-GB" sz="1100"/>
                        <a:t>1000-4000m</a:t>
                      </a:r>
                    </a:p>
                    <a:p>
                      <a:pPr algn="ctr"/>
                      <a:r>
                        <a:rPr lang="en-GB" sz="1100"/>
                        <a:t>Resolution </a:t>
                      </a:r>
                    </a:p>
                    <a:p>
                      <a:pPr algn="ctr"/>
                      <a:r>
                        <a:rPr lang="en-GB" sz="1100"/>
                        <a:t>10-30m</a:t>
                      </a:r>
                    </a:p>
                  </a:txBody>
                  <a:tcPr marL="124613" marR="124613" marT="62307" marB="62307"/>
                </a:tc>
                <a:tc>
                  <a:txBody>
                    <a:bodyPr/>
                    <a:lstStyle/>
                    <a:p>
                      <a:pPr algn="ctr"/>
                      <a:r>
                        <a:rPr lang="en-GB" sz="1100"/>
                        <a:t>Broadband. Reservoir focussed. Some 4D and/or multi-azimuth (e.g. OBN)</a:t>
                      </a:r>
                    </a:p>
                    <a:p>
                      <a:pPr algn="ctr"/>
                      <a:r>
                        <a:rPr lang="en-GB" sz="1100"/>
                        <a:t>Close integration with full well suite inc. density, core, pressures.</a:t>
                      </a:r>
                    </a:p>
                  </a:txBody>
                  <a:tcPr marL="124613" marR="124613" marT="62307" marB="62307"/>
                </a:tc>
                <a:tc>
                  <a:txBody>
                    <a:bodyPr/>
                    <a:lstStyle/>
                    <a:p>
                      <a:pPr algn="ctr"/>
                      <a:r>
                        <a:rPr lang="en-GB" sz="1100"/>
                        <a:t>Routinely: Broadband &amp; Reprocessing using latest algorithms,</a:t>
                      </a:r>
                    </a:p>
                    <a:p>
                      <a:pPr algn="ctr"/>
                      <a:r>
                        <a:rPr lang="en-GB" sz="1100"/>
                        <a:t>Main point of encouragement</a:t>
                      </a:r>
                    </a:p>
                  </a:txBody>
                  <a:tcPr marL="124613" marR="124613" marT="62307" marB="62307"/>
                </a:tc>
                <a:tc>
                  <a:txBody>
                    <a:bodyPr/>
                    <a:lstStyle/>
                    <a:p>
                      <a:pPr algn="ctr"/>
                      <a:r>
                        <a:rPr lang="en-GB" sz="1100"/>
                        <a:t>Higher proportion of OBN. Lower cost autonomous nodes</a:t>
                      </a:r>
                    </a:p>
                  </a:txBody>
                  <a:tcPr marL="124613" marR="124613" marT="62307" marB="62307"/>
                </a:tc>
                <a:tc>
                  <a:txBody>
                    <a:bodyPr/>
                    <a:lstStyle/>
                    <a:p>
                      <a:pPr algn="ctr"/>
                      <a:r>
                        <a:rPr lang="en-GB" sz="1100"/>
                        <a:t>No – limited legacy repurposing</a:t>
                      </a:r>
                    </a:p>
                  </a:txBody>
                  <a:tcPr marL="124613" marR="124613" marT="62307" marB="62307"/>
                </a:tc>
                <a:extLst>
                  <a:ext uri="{0D108BD9-81ED-4DB2-BD59-A6C34878D82A}">
                    <a16:rowId xmlns:a16="http://schemas.microsoft.com/office/drawing/2014/main" val="890314424"/>
                  </a:ext>
                </a:extLst>
              </a:tr>
              <a:tr h="397587">
                <a:tc rowSpan="2">
                  <a:txBody>
                    <a:bodyPr/>
                    <a:lstStyle/>
                    <a:p>
                      <a:pPr algn="ctr"/>
                      <a:r>
                        <a:rPr lang="en-GB" sz="1100"/>
                        <a:t>CS complex (reservoir + overburden targeting)</a:t>
                      </a:r>
                    </a:p>
                  </a:txBody>
                  <a:tcPr marL="124613" marR="124613" marT="62307" marB="62307"/>
                </a:tc>
                <a:tc>
                  <a:txBody>
                    <a:bodyPr/>
                    <a:lstStyle/>
                    <a:p>
                      <a:pPr algn="ctr"/>
                      <a:r>
                        <a:rPr lang="en-GB" sz="1100"/>
                        <a:t>300-3000m streamer</a:t>
                      </a:r>
                    </a:p>
                    <a:p>
                      <a:pPr algn="ctr"/>
                      <a:r>
                        <a:rPr lang="en-GB" sz="1100"/>
                        <a:t>Resolution </a:t>
                      </a:r>
                    </a:p>
                    <a:p>
                      <a:pPr algn="ctr"/>
                      <a:r>
                        <a:rPr lang="en-GB" sz="1100"/>
                        <a:t>5-30m</a:t>
                      </a:r>
                    </a:p>
                  </a:txBody>
                  <a:tcPr marL="124613" marR="124613" marT="62307" marB="62307"/>
                </a:tc>
                <a:tc rowSpan="2">
                  <a:txBody>
                    <a:bodyPr/>
                    <a:lstStyle/>
                    <a:p>
                      <a:pPr algn="ctr"/>
                      <a:r>
                        <a:rPr lang="en-GB" sz="1100"/>
                        <a:t>Broadband Reservoir targeting with greater emphasis on overburden.</a:t>
                      </a:r>
                    </a:p>
                    <a:p>
                      <a:pPr algn="ctr"/>
                      <a:r>
                        <a:rPr lang="en-GB" sz="1100"/>
                        <a:t>Expecting specific 4D</a:t>
                      </a:r>
                    </a:p>
                  </a:txBody>
                  <a:tcPr marL="124613" marR="124613" marT="62307" marB="62307"/>
                </a:tc>
                <a:tc rowSpan="2">
                  <a:txBody>
                    <a:bodyPr/>
                    <a:lstStyle/>
                    <a:p>
                      <a:pPr algn="ctr"/>
                      <a:r>
                        <a:rPr lang="en-GB" sz="1100"/>
                        <a:t>Increasing emphasis on overburden imaging or specific target illumination</a:t>
                      </a:r>
                    </a:p>
                  </a:txBody>
                  <a:tcPr marL="124613" marR="124613" marT="62307" marB="62307"/>
                </a:tc>
                <a:tc rowSpan="2">
                  <a:txBody>
                    <a:bodyPr/>
                    <a:lstStyle/>
                    <a:p>
                      <a:pPr algn="ctr"/>
                      <a:r>
                        <a:rPr lang="en-GB" sz="1100"/>
                        <a:t>Streamer/ OBN hybrid</a:t>
                      </a:r>
                    </a:p>
                    <a:p>
                      <a:pPr algn="ctr"/>
                      <a:endParaRPr lang="en-GB" sz="1100"/>
                    </a:p>
                    <a:p>
                      <a:pPr algn="ctr"/>
                      <a:r>
                        <a:rPr lang="en-GB" sz="1100"/>
                        <a:t>Very low-cost long-term monitoring e.g., passive</a:t>
                      </a:r>
                    </a:p>
                    <a:p>
                      <a:pPr algn="ctr"/>
                      <a:r>
                        <a:rPr lang="en-GB" sz="1100"/>
                        <a:t>Integration across range of MMV technologies</a:t>
                      </a:r>
                    </a:p>
                    <a:p>
                      <a:pPr algn="ctr"/>
                      <a:endParaRPr lang="en-GB" sz="1100"/>
                    </a:p>
                  </a:txBody>
                  <a:tcPr marL="124613" marR="124613" marT="62307" marB="62307"/>
                </a:tc>
                <a:tc rowSpan="2">
                  <a:txBody>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lang="en-GB" sz="1100"/>
                        <a:t>Limited overlap</a:t>
                      </a:r>
                    </a:p>
                    <a:p>
                      <a:pPr algn="ctr"/>
                      <a:endParaRPr lang="en-GB" sz="1100"/>
                    </a:p>
                  </a:txBody>
                  <a:tcPr marL="124613" marR="124613" marT="62307" marB="62307"/>
                </a:tc>
                <a:extLst>
                  <a:ext uri="{0D108BD9-81ED-4DB2-BD59-A6C34878D82A}">
                    <a16:rowId xmlns:a16="http://schemas.microsoft.com/office/drawing/2014/main" val="795066328"/>
                  </a:ext>
                </a:extLst>
              </a:tr>
              <a:tr h="397587">
                <a:tc vMerge="1">
                  <a:txBody>
                    <a:bodyPr/>
                    <a:lstStyle/>
                    <a:p>
                      <a:endParaRPr lang="en-GB"/>
                    </a:p>
                  </a:txBody>
                  <a:tcPr/>
                </a:tc>
                <a:tc>
                  <a:txBody>
                    <a:bodyPr/>
                    <a:lstStyle/>
                    <a:p>
                      <a:pPr algn="ctr"/>
                      <a:r>
                        <a:rPr lang="en-GB" sz="1100" dirty="0"/>
                        <a:t>600-3000m</a:t>
                      </a:r>
                    </a:p>
                    <a:p>
                      <a:pPr algn="ctr"/>
                      <a:r>
                        <a:rPr lang="en-GB" sz="1100" dirty="0"/>
                        <a:t>OBN</a:t>
                      </a:r>
                    </a:p>
                  </a:txBody>
                  <a:tcPr marL="124613" marR="124613" marT="62307" marB="62307"/>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907368842"/>
                  </a:ext>
                </a:extLst>
              </a:tr>
            </a:tbl>
          </a:graphicData>
        </a:graphic>
      </p:graphicFrame>
      <p:grpSp>
        <p:nvGrpSpPr>
          <p:cNvPr id="10" name="Group 9">
            <a:extLst>
              <a:ext uri="{FF2B5EF4-FFF2-40B4-BE49-F238E27FC236}">
                <a16:creationId xmlns:a16="http://schemas.microsoft.com/office/drawing/2014/main" id="{B9C2D8EC-8585-0879-6DBE-EBE8C6B78815}"/>
              </a:ext>
              <a:ext uri="{C183D7F6-B498-43B3-948B-1728B52AA6E4}">
                <adec:decorative xmlns:adec="http://schemas.microsoft.com/office/drawing/2017/decorative" val="1"/>
              </a:ext>
            </a:extLst>
          </p:cNvPr>
          <p:cNvGrpSpPr/>
          <p:nvPr/>
        </p:nvGrpSpPr>
        <p:grpSpPr>
          <a:xfrm>
            <a:off x="288336" y="1372927"/>
            <a:ext cx="732095" cy="4261204"/>
            <a:chOff x="288336" y="1372927"/>
            <a:chExt cx="732095" cy="4261204"/>
          </a:xfrm>
        </p:grpSpPr>
        <p:pic>
          <p:nvPicPr>
            <p:cNvPr id="13" name="Picture 12">
              <a:extLst>
                <a:ext uri="{FF2B5EF4-FFF2-40B4-BE49-F238E27FC236}">
                  <a16:creationId xmlns:a16="http://schemas.microsoft.com/office/drawing/2014/main" id="{B17ABF39-00FE-A9BD-58C7-FC564A94352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88336" y="1372927"/>
              <a:ext cx="720065" cy="945248"/>
            </a:xfrm>
            <a:prstGeom prst="rect">
              <a:avLst/>
            </a:prstGeom>
          </p:spPr>
        </p:pic>
        <p:pic>
          <p:nvPicPr>
            <p:cNvPr id="2052" name="Picture 4" descr="SCCL 8X42 Binoculars, Magnifying Microscope, Handheld Optical Glasses,  Outdoor Looking Glasses, Waterproof And Moisture-proof Telescope Enjoy Life  Smooth lines: Buy Online at Best Price in UAE - Amazon.ae">
              <a:extLst>
                <a:ext uri="{FF2B5EF4-FFF2-40B4-BE49-F238E27FC236}">
                  <a16:creationId xmlns:a16="http://schemas.microsoft.com/office/drawing/2014/main" id="{8F56F0FA-2EBA-9423-591E-4F0A94484E8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2413" y="5119831"/>
              <a:ext cx="648018" cy="5143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AE17B6ED-E58E-E54D-622F-BA08A3052793}"/>
                </a:ext>
              </a:extLst>
            </p:cNvPr>
            <p:cNvPicPr>
              <a:picLocks noChangeAspect="1"/>
            </p:cNvPicPr>
            <p:nvPr/>
          </p:nvPicPr>
          <p:blipFill>
            <a:blip r:embed="rId5">
              <a:clrChange>
                <a:clrFrom>
                  <a:srgbClr val="F0ECE4"/>
                </a:clrFrom>
                <a:clrTo>
                  <a:srgbClr val="F0ECE4">
                    <a:alpha val="0"/>
                  </a:srgbClr>
                </a:clrTo>
              </a:clrChange>
            </a:blip>
            <a:stretch>
              <a:fillRect/>
            </a:stretch>
          </p:blipFill>
          <p:spPr>
            <a:xfrm>
              <a:off x="330234" y="3873156"/>
              <a:ext cx="648018" cy="683273"/>
            </a:xfrm>
            <a:prstGeom prst="rect">
              <a:avLst/>
            </a:prstGeom>
          </p:spPr>
        </p:pic>
        <p:pic>
          <p:nvPicPr>
            <p:cNvPr id="17" name="Picture 16">
              <a:extLst>
                <a:ext uri="{FF2B5EF4-FFF2-40B4-BE49-F238E27FC236}">
                  <a16:creationId xmlns:a16="http://schemas.microsoft.com/office/drawing/2014/main" id="{8FDFD17A-2A31-84A9-1CAC-0A418463A1D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19568" y="2887725"/>
              <a:ext cx="658684" cy="535765"/>
            </a:xfrm>
            <a:prstGeom prst="rect">
              <a:avLst/>
            </a:prstGeom>
          </p:spPr>
        </p:pic>
      </p:grpSp>
      <p:sp>
        <p:nvSpPr>
          <p:cNvPr id="22" name="Rectangle 21">
            <a:extLst>
              <a:ext uri="{FF2B5EF4-FFF2-40B4-BE49-F238E27FC236}">
                <a16:creationId xmlns:a16="http://schemas.microsoft.com/office/drawing/2014/main" id="{B0D01911-2F1B-E745-232D-0634E5141728}"/>
              </a:ext>
              <a:ext uri="{C183D7F6-B498-43B3-948B-1728B52AA6E4}">
                <adec:decorative xmlns:adec="http://schemas.microsoft.com/office/drawing/2017/decorative" val="1"/>
              </a:ext>
            </a:extLst>
          </p:cNvPr>
          <p:cNvSpPr/>
          <p:nvPr/>
        </p:nvSpPr>
        <p:spPr>
          <a:xfrm>
            <a:off x="4132751" y="2412737"/>
            <a:ext cx="1580917" cy="435918"/>
          </a:xfrm>
          <a:prstGeom prst="rect">
            <a:avLst/>
          </a:prstGeom>
          <a:solidFill>
            <a:srgbClr val="FFFF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23" name="Rectangle 22">
            <a:extLst>
              <a:ext uri="{FF2B5EF4-FFF2-40B4-BE49-F238E27FC236}">
                <a16:creationId xmlns:a16="http://schemas.microsoft.com/office/drawing/2014/main" id="{8225B867-4912-1473-8880-3AD0578B9404}"/>
              </a:ext>
              <a:ext uri="{C183D7F6-B498-43B3-948B-1728B52AA6E4}">
                <adec:decorative xmlns:adec="http://schemas.microsoft.com/office/drawing/2017/decorative" val="1"/>
              </a:ext>
            </a:extLst>
          </p:cNvPr>
          <p:cNvSpPr/>
          <p:nvPr/>
        </p:nvSpPr>
        <p:spPr>
          <a:xfrm>
            <a:off x="4042374" y="3550347"/>
            <a:ext cx="1761671" cy="551763"/>
          </a:xfrm>
          <a:prstGeom prst="rect">
            <a:avLst/>
          </a:prstGeom>
          <a:solidFill>
            <a:srgbClr val="FFFF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24" name="Rectangle 23">
            <a:extLst>
              <a:ext uri="{FF2B5EF4-FFF2-40B4-BE49-F238E27FC236}">
                <a16:creationId xmlns:a16="http://schemas.microsoft.com/office/drawing/2014/main" id="{AD83E3E8-66AD-ACED-BF8D-B79E6B5372CB}"/>
              </a:ext>
              <a:ext uri="{C183D7F6-B498-43B3-948B-1728B52AA6E4}">
                <adec:decorative xmlns:adec="http://schemas.microsoft.com/office/drawing/2017/decorative" val="1"/>
              </a:ext>
            </a:extLst>
          </p:cNvPr>
          <p:cNvSpPr/>
          <p:nvPr/>
        </p:nvSpPr>
        <p:spPr>
          <a:xfrm>
            <a:off x="7671380" y="2719689"/>
            <a:ext cx="1900240" cy="435918"/>
          </a:xfrm>
          <a:prstGeom prst="rect">
            <a:avLst/>
          </a:prstGeom>
          <a:solidFill>
            <a:srgbClr val="FFFF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25" name="Rectangle 24">
            <a:extLst>
              <a:ext uri="{FF2B5EF4-FFF2-40B4-BE49-F238E27FC236}">
                <a16:creationId xmlns:a16="http://schemas.microsoft.com/office/drawing/2014/main" id="{52FB33CC-62BC-742C-D804-C4423D5B8EAC}"/>
              </a:ext>
              <a:ext uri="{C183D7F6-B498-43B3-948B-1728B52AA6E4}">
                <adec:decorative xmlns:adec="http://schemas.microsoft.com/office/drawing/2017/decorative" val="1"/>
              </a:ext>
            </a:extLst>
          </p:cNvPr>
          <p:cNvSpPr/>
          <p:nvPr/>
        </p:nvSpPr>
        <p:spPr>
          <a:xfrm>
            <a:off x="4042374" y="4683967"/>
            <a:ext cx="1761671" cy="551764"/>
          </a:xfrm>
          <a:prstGeom prst="rect">
            <a:avLst/>
          </a:prstGeom>
          <a:solidFill>
            <a:srgbClr val="FFFF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 name="TextBox 3">
            <a:extLst>
              <a:ext uri="{FF2B5EF4-FFF2-40B4-BE49-F238E27FC236}">
                <a16:creationId xmlns:a16="http://schemas.microsoft.com/office/drawing/2014/main" id="{D18A0EC6-7D12-AD27-0AE6-F34E65F41C0B}"/>
              </a:ext>
            </a:extLst>
          </p:cNvPr>
          <p:cNvSpPr txBox="1"/>
          <p:nvPr/>
        </p:nvSpPr>
        <p:spPr>
          <a:xfrm>
            <a:off x="0" y="6489186"/>
            <a:ext cx="12191999" cy="369332"/>
          </a:xfrm>
          <a:prstGeom prst="rect">
            <a:avLst/>
          </a:prstGeom>
          <a:solidFill>
            <a:schemeClr val="bg1"/>
          </a:solidFill>
        </p:spPr>
        <p:txBody>
          <a:bodyPr wrap="square">
            <a:spAutoFit/>
          </a:bodyPr>
          <a:lstStyle/>
          <a:p>
            <a:pPr algn="ctr"/>
            <a:r>
              <a:rPr lang="en-GB" sz="1400">
                <a:solidFill>
                  <a:srgbClr val="FFFFFF"/>
                </a:solidFill>
              </a:rPr>
              <a:t>Obstacles: Different industries &amp; clients, very little skills-crossover. No common and open data management</a:t>
            </a:r>
            <a:r>
              <a:rPr lang="en-GB" sz="1800">
                <a:solidFill>
                  <a:srgbClr val="FFFFFF"/>
                </a:solidFill>
              </a:rPr>
              <a:t>.</a:t>
            </a:r>
          </a:p>
        </p:txBody>
      </p:sp>
    </p:spTree>
    <p:extLst>
      <p:ext uri="{BB962C8B-B14F-4D97-AF65-F5344CB8AC3E}">
        <p14:creationId xmlns:p14="http://schemas.microsoft.com/office/powerpoint/2010/main" val="3010495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Geophysical technology by life cycle">
            <a:extLst>
              <a:ext uri="{FF2B5EF4-FFF2-40B4-BE49-F238E27FC236}">
                <a16:creationId xmlns:a16="http://schemas.microsoft.com/office/drawing/2014/main" id="{C81BAC03-77A4-3966-935E-7658B4AE5B19}"/>
              </a:ext>
            </a:extLst>
          </p:cNvPr>
          <p:cNvSpPr>
            <a:spLocks noGrp="1"/>
          </p:cNvSpPr>
          <p:nvPr>
            <p:ph type="title"/>
          </p:nvPr>
        </p:nvSpPr>
        <p:spPr>
          <a:xfrm>
            <a:off x="357447" y="260351"/>
            <a:ext cx="8419160" cy="332154"/>
          </a:xfrm>
        </p:spPr>
        <p:txBody>
          <a:bodyPr/>
          <a:lstStyle/>
          <a:p>
            <a:r>
              <a:rPr lang="en-GB"/>
              <a:t>1.11 Geophysical Co-surveying </a:t>
            </a:r>
            <a:r>
              <a:rPr lang="en-GB" sz="2000"/>
              <a:t>(O&amp;G, CS &amp; Wind)</a:t>
            </a:r>
            <a:endParaRPr lang="en-GB"/>
          </a:p>
        </p:txBody>
      </p:sp>
      <p:sp>
        <p:nvSpPr>
          <p:cNvPr id="4" name="Slide Number Placeholder 3">
            <a:extLst>
              <a:ext uri="{FF2B5EF4-FFF2-40B4-BE49-F238E27FC236}">
                <a16:creationId xmlns:a16="http://schemas.microsoft.com/office/drawing/2014/main" id="{774D5A39-8575-2E72-5BBB-37606CEDE738}"/>
              </a:ext>
            </a:extLst>
          </p:cNvPr>
          <p:cNvSpPr>
            <a:spLocks noGrp="1"/>
          </p:cNvSpPr>
          <p:nvPr>
            <p:ph type="sldNum" sz="quarter" idx="4"/>
          </p:nvPr>
        </p:nvSpPr>
        <p:spPr/>
        <p:txBody>
          <a:bodyPr/>
          <a:lstStyle/>
          <a:p>
            <a:fld id="{DD0590FE-9BA6-45CB-BC76-38BB9AEE2E90}" type="slidenum">
              <a:rPr lang="en-GB" smtClean="0"/>
              <a:pPr/>
              <a:t>14</a:t>
            </a:fld>
            <a:endParaRPr lang="en-GB"/>
          </a:p>
        </p:txBody>
      </p:sp>
      <p:sp>
        <p:nvSpPr>
          <p:cNvPr id="7" name="TextBox 6">
            <a:extLst>
              <a:ext uri="{FF2B5EF4-FFF2-40B4-BE49-F238E27FC236}">
                <a16:creationId xmlns:a16="http://schemas.microsoft.com/office/drawing/2014/main" id="{C71BADE7-A144-0911-DB87-CC9E01069F6A}"/>
              </a:ext>
            </a:extLst>
          </p:cNvPr>
          <p:cNvSpPr txBox="1"/>
          <p:nvPr/>
        </p:nvSpPr>
        <p:spPr>
          <a:xfrm>
            <a:off x="357448" y="812537"/>
            <a:ext cx="11476686" cy="600164"/>
          </a:xfrm>
          <a:prstGeom prst="rect">
            <a:avLst/>
          </a:prstGeom>
        </p:spPr>
        <p:txBody>
          <a:bodyPr wrap="square" lIns="0" tIns="0" rtlCol="0">
            <a:spAutoFit/>
          </a:bodyPr>
          <a:lstStyle/>
          <a:p>
            <a:pPr algn="l"/>
            <a:r>
              <a:rPr lang="en-GB" sz="1200"/>
              <a:t>Geophysical techniques originally widely deployed in the O&amp;G industry are being further developed for CS applications, albeit with greater emphasis describing the shallow section (reservoir overburden) and monitoring of near surface changes at higher risk locations.  Superficially, there appears to be little co-surveying overlap in terms of scale &amp; resolution with the windfarm geophysical activity, although common issues of permitting, access and noise budgets need further consideration.</a:t>
            </a:r>
          </a:p>
        </p:txBody>
      </p:sp>
      <p:grpSp>
        <p:nvGrpSpPr>
          <p:cNvPr id="10" name="Group 9" descr="Geophysical data synergies">
            <a:extLst>
              <a:ext uri="{FF2B5EF4-FFF2-40B4-BE49-F238E27FC236}">
                <a16:creationId xmlns:a16="http://schemas.microsoft.com/office/drawing/2014/main" id="{F68DA17E-ED9E-9717-6A57-B0B02F10E594}"/>
              </a:ext>
            </a:extLst>
          </p:cNvPr>
          <p:cNvGrpSpPr/>
          <p:nvPr/>
        </p:nvGrpSpPr>
        <p:grpSpPr>
          <a:xfrm>
            <a:off x="266330" y="1457320"/>
            <a:ext cx="10246995" cy="2939143"/>
            <a:chOff x="266330" y="1457320"/>
            <a:chExt cx="10246995" cy="2939143"/>
          </a:xfrm>
        </p:grpSpPr>
        <p:grpSp>
          <p:nvGrpSpPr>
            <p:cNvPr id="8" name="Group 7" descr="Geophysical data synergies">
              <a:extLst>
                <a:ext uri="{FF2B5EF4-FFF2-40B4-BE49-F238E27FC236}">
                  <a16:creationId xmlns:a16="http://schemas.microsoft.com/office/drawing/2014/main" id="{615A5894-7038-CD60-71CF-8D4AEAE82355}"/>
                </a:ext>
              </a:extLst>
            </p:cNvPr>
            <p:cNvGrpSpPr/>
            <p:nvPr/>
          </p:nvGrpSpPr>
          <p:grpSpPr>
            <a:xfrm>
              <a:off x="2088107" y="1457320"/>
              <a:ext cx="8425218" cy="2939143"/>
              <a:chOff x="2088107" y="1294039"/>
              <a:chExt cx="8425218" cy="2939143"/>
            </a:xfrm>
          </p:grpSpPr>
          <p:sp>
            <p:nvSpPr>
              <p:cNvPr id="17" name="Rectangle: Rounded Corners 16">
                <a:extLst>
                  <a:ext uri="{FF2B5EF4-FFF2-40B4-BE49-F238E27FC236}">
                    <a16:creationId xmlns:a16="http://schemas.microsoft.com/office/drawing/2014/main" id="{57FADE93-2455-0662-1613-96A6B59EE9E7}"/>
                  </a:ext>
                </a:extLst>
              </p:cNvPr>
              <p:cNvSpPr/>
              <p:nvPr/>
            </p:nvSpPr>
            <p:spPr>
              <a:xfrm>
                <a:off x="2088107" y="1294039"/>
                <a:ext cx="2771786" cy="2939143"/>
              </a:xfrm>
              <a:prstGeom prst="roundRect">
                <a:avLst>
                  <a:gd name="adj" fmla="val 4956"/>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a:t>Appraise</a:t>
                </a:r>
              </a:p>
            </p:txBody>
          </p:sp>
          <p:pic>
            <p:nvPicPr>
              <p:cNvPr id="6" name="Picture 5">
                <a:extLst>
                  <a:ext uri="{FF2B5EF4-FFF2-40B4-BE49-F238E27FC236}">
                    <a16:creationId xmlns:a16="http://schemas.microsoft.com/office/drawing/2014/main" id="{CEA47588-8B57-84EF-7522-51D5D2F239A2}"/>
                  </a:ext>
                </a:extLst>
              </p:cNvPr>
              <p:cNvPicPr>
                <a:picLocks noChangeAspect="1"/>
              </p:cNvPicPr>
              <p:nvPr/>
            </p:nvPicPr>
            <p:blipFill rotWithShape="1">
              <a:blip r:embed="rId2"/>
              <a:srcRect l="1786" t="1179" r="1465" b="1700"/>
              <a:stretch/>
            </p:blipFill>
            <p:spPr>
              <a:xfrm>
                <a:off x="2134449" y="1784466"/>
                <a:ext cx="2679101" cy="2385171"/>
              </a:xfrm>
              <a:prstGeom prst="rect">
                <a:avLst/>
              </a:prstGeom>
            </p:spPr>
          </p:pic>
          <p:pic>
            <p:nvPicPr>
              <p:cNvPr id="9" name="Picture 8">
                <a:extLst>
                  <a:ext uri="{FF2B5EF4-FFF2-40B4-BE49-F238E27FC236}">
                    <a16:creationId xmlns:a16="http://schemas.microsoft.com/office/drawing/2014/main" id="{79B3CF92-BD3C-038E-BC2C-9159362C267F}"/>
                  </a:ext>
                </a:extLst>
              </p:cNvPr>
              <p:cNvPicPr>
                <a:picLocks noChangeAspect="1"/>
              </p:cNvPicPr>
              <p:nvPr/>
            </p:nvPicPr>
            <p:blipFill rotWithShape="1">
              <a:blip r:embed="rId3"/>
              <a:srcRect l="1922" t="1438" r="1528" b="1438"/>
              <a:stretch/>
            </p:blipFill>
            <p:spPr>
              <a:xfrm>
                <a:off x="4973175" y="1784466"/>
                <a:ext cx="2669799" cy="2385171"/>
              </a:xfrm>
              <a:prstGeom prst="rect">
                <a:avLst/>
              </a:prstGeom>
            </p:spPr>
          </p:pic>
          <p:pic>
            <p:nvPicPr>
              <p:cNvPr id="11" name="Picture 10">
                <a:extLst>
                  <a:ext uri="{FF2B5EF4-FFF2-40B4-BE49-F238E27FC236}">
                    <a16:creationId xmlns:a16="http://schemas.microsoft.com/office/drawing/2014/main" id="{10442146-DF33-4E16-A09C-19F08959EEEF}"/>
                  </a:ext>
                </a:extLst>
              </p:cNvPr>
              <p:cNvPicPr>
                <a:picLocks noChangeAspect="1"/>
              </p:cNvPicPr>
              <p:nvPr/>
            </p:nvPicPr>
            <p:blipFill rotWithShape="1">
              <a:blip r:embed="rId4"/>
              <a:srcRect l="1889" t="1250" r="1675" b="1437"/>
              <a:stretch/>
            </p:blipFill>
            <p:spPr>
              <a:xfrm>
                <a:off x="7801114" y="1784466"/>
                <a:ext cx="2666630" cy="2389785"/>
              </a:xfrm>
              <a:prstGeom prst="rect">
                <a:avLst/>
              </a:prstGeom>
            </p:spPr>
          </p:pic>
          <p:sp>
            <p:nvSpPr>
              <p:cNvPr id="20" name="Rectangle: Rounded Corners 19">
                <a:extLst>
                  <a:ext uri="{FF2B5EF4-FFF2-40B4-BE49-F238E27FC236}">
                    <a16:creationId xmlns:a16="http://schemas.microsoft.com/office/drawing/2014/main" id="{F3B91A7C-E957-6572-1BF5-27F283F0EA1C}"/>
                  </a:ext>
                </a:extLst>
              </p:cNvPr>
              <p:cNvSpPr/>
              <p:nvPr/>
            </p:nvSpPr>
            <p:spPr>
              <a:xfrm>
                <a:off x="4914823" y="1294039"/>
                <a:ext cx="2771786" cy="2939143"/>
              </a:xfrm>
              <a:prstGeom prst="roundRect">
                <a:avLst>
                  <a:gd name="adj" fmla="val 4956"/>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a:t>Develop</a:t>
                </a:r>
              </a:p>
            </p:txBody>
          </p:sp>
          <p:sp>
            <p:nvSpPr>
              <p:cNvPr id="21" name="Rectangle: Rounded Corners 20">
                <a:extLst>
                  <a:ext uri="{FF2B5EF4-FFF2-40B4-BE49-F238E27FC236}">
                    <a16:creationId xmlns:a16="http://schemas.microsoft.com/office/drawing/2014/main" id="{CDC8F779-9408-4A9C-646F-944AE62DFFA2}"/>
                  </a:ext>
                </a:extLst>
              </p:cNvPr>
              <p:cNvSpPr/>
              <p:nvPr/>
            </p:nvSpPr>
            <p:spPr>
              <a:xfrm>
                <a:off x="7741539" y="1294039"/>
                <a:ext cx="2771786" cy="2939143"/>
              </a:xfrm>
              <a:prstGeom prst="roundRect">
                <a:avLst>
                  <a:gd name="adj" fmla="val 4956"/>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a:t>Monitor</a:t>
                </a:r>
              </a:p>
            </p:txBody>
          </p:sp>
        </p:grpSp>
        <p:sp>
          <p:nvSpPr>
            <p:cNvPr id="5" name="TextBox 4">
              <a:extLst>
                <a:ext uri="{FF2B5EF4-FFF2-40B4-BE49-F238E27FC236}">
                  <a16:creationId xmlns:a16="http://schemas.microsoft.com/office/drawing/2014/main" id="{1FF6C436-936A-D69C-C233-CE716D64C647}"/>
                </a:ext>
              </a:extLst>
            </p:cNvPr>
            <p:cNvSpPr txBox="1"/>
            <p:nvPr/>
          </p:nvSpPr>
          <p:spPr>
            <a:xfrm>
              <a:off x="266330" y="2228295"/>
              <a:ext cx="1813958" cy="477054"/>
            </a:xfrm>
            <a:prstGeom prst="rect">
              <a:avLst/>
            </a:prstGeom>
          </p:spPr>
          <p:txBody>
            <a:bodyPr wrap="none" lIns="0" tIns="0" rtlCol="0">
              <a:spAutoFit/>
            </a:bodyPr>
            <a:lstStyle/>
            <a:p>
              <a:pPr algn="ctr"/>
              <a:r>
                <a:rPr lang="en-GB" sz="1400"/>
                <a:t>Main geophysical tool</a:t>
              </a:r>
            </a:p>
            <a:p>
              <a:pPr algn="ctr"/>
              <a:r>
                <a:rPr lang="en-GB" sz="1400"/>
                <a:t>By project phase</a:t>
              </a:r>
            </a:p>
          </p:txBody>
        </p:sp>
      </p:grpSp>
      <p:sp>
        <p:nvSpPr>
          <p:cNvPr id="12" name="TextBox 11">
            <a:extLst>
              <a:ext uri="{FF2B5EF4-FFF2-40B4-BE49-F238E27FC236}">
                <a16:creationId xmlns:a16="http://schemas.microsoft.com/office/drawing/2014/main" id="{329DFAA1-6C3C-1FFE-870B-D54A653D52D2}"/>
              </a:ext>
            </a:extLst>
          </p:cNvPr>
          <p:cNvSpPr txBox="1"/>
          <p:nvPr/>
        </p:nvSpPr>
        <p:spPr>
          <a:xfrm>
            <a:off x="357447" y="4411026"/>
            <a:ext cx="11476686" cy="2077492"/>
          </a:xfrm>
          <a:prstGeom prst="rect">
            <a:avLst/>
          </a:prstGeom>
          <a:noFill/>
        </p:spPr>
        <p:txBody>
          <a:bodyPr wrap="square" lIns="0" tIns="0" rtlCol="0">
            <a:spAutoFit/>
          </a:bodyPr>
          <a:lstStyle/>
          <a:p>
            <a:pPr algn="l"/>
            <a:r>
              <a:rPr lang="en-GB" sz="1200"/>
              <a:t>There are signs of some technological convergence, for example:</a:t>
            </a:r>
          </a:p>
          <a:p>
            <a:pPr marL="285750" indent="-285750" algn="l">
              <a:buFontTx/>
              <a:buChar char="-"/>
            </a:pPr>
            <a:r>
              <a:rPr lang="en-GB" sz="1200"/>
              <a:t>Windfarm operators' willingness to screen areas using repurposed legacy seismic, increasingly followed up with limited UHR 3D acquisition, multi-channel processing and the potential to undertake more quantitative assessment of glacial channels &amp; soil strength, particularly increasing turbine size and foundation depth.</a:t>
            </a:r>
          </a:p>
          <a:p>
            <a:pPr marL="285750" indent="-285750">
              <a:buFontTx/>
              <a:buChar char="-"/>
            </a:pPr>
            <a:r>
              <a:rPr lang="en-GB" sz="1200"/>
              <a:t>Future potential.  Can turbine accelerometers be used to provide subsurface imaging?  Is there any benefit for long term node deployment to monitor turbine stability?</a:t>
            </a:r>
          </a:p>
          <a:p>
            <a:pPr marL="285750" indent="-285750" algn="l">
              <a:buFontTx/>
              <a:buChar char="-"/>
            </a:pPr>
            <a:r>
              <a:rPr lang="en-GB" sz="1200"/>
              <a:t>“Deep” seismic for O&amp;G/ CS industry is paying greater attention to imaging effects of the shallow section and operationally now have the capability to provide extensive high resolution shallow 3D.  For shallow water 3D acquisitions, a bathymetry survey is increasingly collected.</a:t>
            </a:r>
          </a:p>
          <a:p>
            <a:pPr marL="285750" indent="-285750">
              <a:buFontTx/>
              <a:buChar char="-"/>
            </a:pPr>
            <a:r>
              <a:rPr lang="en-GB" sz="1200"/>
              <a:t>Future potential: There are signs of an emergent, revolutionary “single geophysical model” approach (section 14.3) which may provide the capability to incorporate a broad range of geophysical data.  Future monitoring co-survey updates which could share more similar parameters to windfarm surveying.  For example, we  have considered the potential to use windfarms as an ambient seismic signal  (section 13).  Re-charge </a:t>
            </a:r>
            <a:r>
              <a:rPr lang="en-GB" sz="1200">
                <a:highlight>
                  <a:srgbClr val="FFFFFF"/>
                </a:highlight>
              </a:rPr>
              <a:t>autonomous sources and data-drop from nodes at a local substation would make continuous monitoring attractive.</a:t>
            </a:r>
            <a:endParaRPr lang="en-GB" sz="1200"/>
          </a:p>
        </p:txBody>
      </p:sp>
      <p:sp>
        <p:nvSpPr>
          <p:cNvPr id="2" name="Text Placeholder 1">
            <a:extLst>
              <a:ext uri="{FF2B5EF4-FFF2-40B4-BE49-F238E27FC236}">
                <a16:creationId xmlns:a16="http://schemas.microsoft.com/office/drawing/2014/main" id="{E1BC1761-DFB3-49CB-148D-D6C480D581F8}"/>
              </a:ext>
            </a:extLst>
          </p:cNvPr>
          <p:cNvSpPr>
            <a:spLocks noGrp="1"/>
          </p:cNvSpPr>
          <p:nvPr>
            <p:ph type="body" sz="quarter" idx="10"/>
          </p:nvPr>
        </p:nvSpPr>
        <p:spPr/>
        <p:txBody>
          <a:bodyPr/>
          <a:lstStyle/>
          <a:p>
            <a:r>
              <a:rPr lang="en-GB"/>
              <a:t>Synergies and differences between offshore businesses</a:t>
            </a:r>
          </a:p>
        </p:txBody>
      </p:sp>
    </p:spTree>
    <p:extLst>
      <p:ext uri="{BB962C8B-B14F-4D97-AF65-F5344CB8AC3E}">
        <p14:creationId xmlns:p14="http://schemas.microsoft.com/office/powerpoint/2010/main" val="2813358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3B63-689D-4707-8D8C-7FD345A54457}"/>
              </a:ext>
            </a:extLst>
          </p:cNvPr>
          <p:cNvSpPr>
            <a:spLocks noGrp="1"/>
          </p:cNvSpPr>
          <p:nvPr>
            <p:ph type="title"/>
          </p:nvPr>
        </p:nvSpPr>
        <p:spPr>
          <a:xfrm>
            <a:off x="357447" y="260351"/>
            <a:ext cx="7902633" cy="332154"/>
          </a:xfrm>
        </p:spPr>
        <p:txBody>
          <a:bodyPr/>
          <a:lstStyle/>
          <a:p>
            <a:r>
              <a:rPr lang="en-GB"/>
              <a:t>1.12   Geophysical technology direction?</a:t>
            </a:r>
          </a:p>
        </p:txBody>
      </p:sp>
      <p:sp>
        <p:nvSpPr>
          <p:cNvPr id="5" name="Slide Number Placeholder 3">
            <a:extLst>
              <a:ext uri="{FF2B5EF4-FFF2-40B4-BE49-F238E27FC236}">
                <a16:creationId xmlns:a16="http://schemas.microsoft.com/office/drawing/2014/main" id="{6E3EF140-C771-0230-3CDD-C049B8FDE2C5}"/>
              </a:ext>
            </a:extLst>
          </p:cNvPr>
          <p:cNvSpPr>
            <a:spLocks noGrp="1"/>
          </p:cNvSpPr>
          <p:nvPr>
            <p:ph type="sldNum" sz="quarter" idx="4"/>
          </p:nvPr>
        </p:nvSpPr>
        <p:spPr>
          <a:xfrm>
            <a:off x="11504815" y="3211512"/>
            <a:ext cx="669724" cy="434975"/>
          </a:xfrm>
        </p:spPr>
        <p:txBody>
          <a:bodyPr/>
          <a:lstStyle/>
          <a:p>
            <a:fld id="{DD0590FE-9BA6-45CB-BC76-38BB9AEE2E90}" type="slidenum">
              <a:rPr lang="en-GB" smtClean="0"/>
              <a:pPr/>
              <a:t>15</a:t>
            </a:fld>
            <a:endParaRPr lang="en-GB"/>
          </a:p>
        </p:txBody>
      </p:sp>
      <p:sp>
        <p:nvSpPr>
          <p:cNvPr id="3" name="TextBox 2">
            <a:extLst>
              <a:ext uri="{FF2B5EF4-FFF2-40B4-BE49-F238E27FC236}">
                <a16:creationId xmlns:a16="http://schemas.microsoft.com/office/drawing/2014/main" id="{DB7CC44C-1882-4C45-3336-D4B0C5F3102A}"/>
              </a:ext>
            </a:extLst>
          </p:cNvPr>
          <p:cNvSpPr txBox="1"/>
          <p:nvPr/>
        </p:nvSpPr>
        <p:spPr>
          <a:xfrm>
            <a:off x="162112" y="899856"/>
            <a:ext cx="9217019" cy="5447645"/>
          </a:xfrm>
          <a:prstGeom prst="rect">
            <a:avLst/>
          </a:prstGeom>
          <a:noFill/>
        </p:spPr>
        <p:txBody>
          <a:bodyPr wrap="square" lIns="91440" tIns="45720" rIns="91440" bIns="45720" rtlCol="0" anchor="t">
            <a:spAutoFit/>
          </a:bodyPr>
          <a:lstStyle/>
          <a:p>
            <a:pPr marL="71755"/>
            <a:r>
              <a:rPr lang="en-GB" sz="1200">
                <a:latin typeface="+mj-lt"/>
              </a:rPr>
              <a:t>There is a </a:t>
            </a:r>
            <a:r>
              <a:rPr lang="en-GB" sz="1200">
                <a:solidFill>
                  <a:srgbClr val="00B050"/>
                </a:solidFill>
                <a:latin typeface="+mj-lt"/>
              </a:rPr>
              <a:t>range of seismic acquisition and processing options available</a:t>
            </a:r>
            <a:r>
              <a:rPr lang="en-GB" sz="1200">
                <a:latin typeface="+mj-lt"/>
              </a:rPr>
              <a:t>, with all options having an associated cost (both financial and effort required for completion).</a:t>
            </a:r>
            <a:endParaRPr lang="en-US"/>
          </a:p>
          <a:p>
            <a:pPr marL="71755"/>
            <a:endParaRPr lang="en-GB" sz="1200">
              <a:latin typeface="+mj-lt"/>
              <a:cs typeface="Arial" panose="020B0604020202020204"/>
            </a:endParaRPr>
          </a:p>
          <a:p>
            <a:pPr marL="71755"/>
            <a:r>
              <a:rPr lang="en-GB" sz="1200">
                <a:latin typeface="+mj-lt"/>
              </a:rPr>
              <a:t>Much of the current UKCS CS &amp; O&amp;G areas are already covered with legacy 3D and there are </a:t>
            </a:r>
            <a:r>
              <a:rPr lang="en-GB" sz="1200">
                <a:solidFill>
                  <a:srgbClr val="00B050"/>
                </a:solidFill>
                <a:latin typeface="+mj-lt"/>
              </a:rPr>
              <a:t>many excellent examples of very good and cost effective modern</a:t>
            </a:r>
            <a:r>
              <a:rPr lang="en-GB" sz="1200">
                <a:latin typeface="+mj-lt"/>
              </a:rPr>
              <a:t> FWI </a:t>
            </a:r>
            <a:r>
              <a:rPr lang="en-GB" sz="1200">
                <a:solidFill>
                  <a:srgbClr val="00B050"/>
                </a:solidFill>
                <a:latin typeface="+mj-lt"/>
              </a:rPr>
              <a:t>reprocessing</a:t>
            </a:r>
            <a:r>
              <a:rPr lang="en-GB" sz="1200">
                <a:latin typeface="+mj-lt"/>
              </a:rPr>
              <a:t> of the raw data.  Whilst this provides </a:t>
            </a:r>
            <a:r>
              <a:rPr lang="en-GB" sz="1200">
                <a:solidFill>
                  <a:srgbClr val="00B050"/>
                </a:solidFill>
                <a:latin typeface="+mj-lt"/>
              </a:rPr>
              <a:t>assurance up to CS site characterisation </a:t>
            </a:r>
            <a:r>
              <a:rPr lang="en-GB" sz="1200">
                <a:latin typeface="+mj-lt"/>
              </a:rPr>
              <a:t>(appraisal) stage, often the restricted acquisition parameters and effects of subsequent O&amp;G production/injection mean that it </a:t>
            </a:r>
            <a:r>
              <a:rPr lang="en-GB" sz="1200" b="1">
                <a:solidFill>
                  <a:srgbClr val="00B050"/>
                </a:solidFill>
                <a:latin typeface="+mj-lt"/>
              </a:rPr>
              <a:t>could not</a:t>
            </a:r>
            <a:r>
              <a:rPr lang="en-GB" sz="1200">
                <a:solidFill>
                  <a:srgbClr val="00B050"/>
                </a:solidFill>
                <a:latin typeface="+mj-lt"/>
              </a:rPr>
              <a:t> be considered as a baseline for monitoring </a:t>
            </a:r>
            <a:r>
              <a:rPr lang="en-GB" sz="1200">
                <a:latin typeface="+mj-lt"/>
              </a:rPr>
              <a:t>of new field/complex development, let alone 50+ year store management.</a:t>
            </a:r>
            <a:endParaRPr lang="en-GB" sz="1200">
              <a:latin typeface="+mj-lt"/>
              <a:cs typeface="Arial" panose="020B0604020202020204"/>
            </a:endParaRPr>
          </a:p>
          <a:p>
            <a:pPr marL="71755"/>
            <a:endParaRPr lang="en-GB" sz="1200">
              <a:latin typeface="+mj-lt"/>
              <a:cs typeface="Arial" panose="020B0604020202020204"/>
            </a:endParaRPr>
          </a:p>
          <a:p>
            <a:pPr marL="71755"/>
            <a:endParaRPr lang="en-GB" sz="1200" b="1">
              <a:latin typeface="+mj-lt"/>
              <a:cs typeface="Arial" panose="020B0604020202020204"/>
            </a:endParaRPr>
          </a:p>
          <a:p>
            <a:pPr marL="71755"/>
            <a:r>
              <a:rPr lang="en-GB" sz="1200" b="1">
                <a:latin typeface="+mj-lt"/>
              </a:rPr>
              <a:t>The NSTA recommends:</a:t>
            </a:r>
            <a:endParaRPr lang="en-GB" sz="1200" b="1">
              <a:latin typeface="+mj-lt"/>
              <a:cs typeface="Arial" panose="020B0604020202020204"/>
            </a:endParaRPr>
          </a:p>
          <a:p>
            <a:pPr marL="71755"/>
            <a:r>
              <a:rPr lang="en-GB" sz="1200">
                <a:latin typeface="+mj-lt"/>
              </a:rPr>
              <a:t>-  </a:t>
            </a:r>
            <a:r>
              <a:rPr lang="en-GB" sz="1200">
                <a:solidFill>
                  <a:srgbClr val="00B050"/>
                </a:solidFill>
                <a:latin typeface="+mj-lt"/>
              </a:rPr>
              <a:t>Good quality pre-development 3D survey </a:t>
            </a:r>
            <a:r>
              <a:rPr lang="en-GB" sz="1200">
                <a:latin typeface="+mj-lt"/>
              </a:rPr>
              <a:t>with broadband frequencies and long offsets parameters appropriate structural imaging of the CS complex (overburden and down to target depth); this also serves as the seismic baseline for future 4D monitoring.</a:t>
            </a:r>
            <a:endParaRPr lang="en-GB" sz="1200">
              <a:latin typeface="+mj-lt"/>
              <a:cs typeface="Arial" panose="020B0604020202020204"/>
            </a:endParaRPr>
          </a:p>
          <a:p>
            <a:pPr marL="243205" indent="-171450">
              <a:buFontTx/>
              <a:buChar char="-"/>
            </a:pPr>
            <a:r>
              <a:rPr lang="en-GB" sz="1200">
                <a:solidFill>
                  <a:srgbClr val="00B050"/>
                </a:solidFill>
                <a:latin typeface="+mj-lt"/>
              </a:rPr>
              <a:t>High resolution seismic for high-risk features </a:t>
            </a:r>
            <a:r>
              <a:rPr lang="en-GB" sz="1200">
                <a:latin typeface="+mj-lt"/>
              </a:rPr>
              <a:t>(wells, shallow faults) in the overburden.</a:t>
            </a:r>
            <a:endParaRPr lang="en-GB" sz="1200">
              <a:latin typeface="+mj-lt"/>
              <a:cs typeface="Arial" panose="020B0604020202020204"/>
            </a:endParaRPr>
          </a:p>
          <a:p>
            <a:pPr marL="243205" indent="-171450">
              <a:buFontTx/>
              <a:buChar char="-"/>
            </a:pPr>
            <a:r>
              <a:rPr lang="en-GB" sz="1200">
                <a:solidFill>
                  <a:srgbClr val="00B050"/>
                </a:solidFill>
                <a:latin typeface="+mj-lt"/>
              </a:rPr>
              <a:t>Streamer seismic remains the most cost-effective mainstay, but a targeted hybrid with OBN will </a:t>
            </a:r>
            <a:r>
              <a:rPr lang="en-GB" sz="1200">
                <a:latin typeface="+mj-lt"/>
              </a:rPr>
              <a:t>be necessary for either a comprehensive velocity field by deploying sparse nodes or localised dense node patches around critical infrastructure.</a:t>
            </a:r>
            <a:endParaRPr lang="en-GB" sz="1200">
              <a:latin typeface="+mj-lt"/>
              <a:cs typeface="Arial" panose="020B0604020202020204"/>
            </a:endParaRPr>
          </a:p>
          <a:p>
            <a:pPr marL="243205" indent="-171450">
              <a:buFontTx/>
              <a:buChar char="-"/>
            </a:pPr>
            <a:r>
              <a:rPr lang="en-GB" sz="1200">
                <a:latin typeface="+mj-lt"/>
              </a:rPr>
              <a:t>The NSTA has no technical preference for proprietary vs multi-company acquisition.</a:t>
            </a:r>
            <a:endParaRPr lang="en-GB" sz="1200">
              <a:latin typeface="+mj-lt"/>
              <a:cs typeface="Arial" panose="020B0604020202020204"/>
            </a:endParaRPr>
          </a:p>
          <a:p>
            <a:pPr marL="243205" indent="-171450">
              <a:buFontTx/>
              <a:buChar char="-"/>
            </a:pPr>
            <a:endParaRPr lang="en-GB" sz="1200">
              <a:latin typeface="+mj-lt"/>
              <a:cs typeface="Arial" panose="020B0604020202020204"/>
            </a:endParaRPr>
          </a:p>
          <a:p>
            <a:pPr marL="71755"/>
            <a:endParaRPr lang="en-GB" sz="1200" b="1" u="sng">
              <a:latin typeface="+mj-lt"/>
              <a:cs typeface="Arial" panose="020B0604020202020204"/>
            </a:endParaRPr>
          </a:p>
          <a:p>
            <a:pPr marL="71755"/>
            <a:r>
              <a:rPr lang="en-GB" sz="1200" b="1" u="sng">
                <a:latin typeface="+mj-lt"/>
              </a:rPr>
              <a:t>Future Implications</a:t>
            </a:r>
            <a:r>
              <a:rPr lang="en-GB" sz="1200" b="1">
                <a:latin typeface="+mj-lt"/>
              </a:rPr>
              <a:t>   </a:t>
            </a:r>
            <a:endParaRPr lang="en-GB" sz="1200" b="1">
              <a:latin typeface="+mj-lt"/>
              <a:cs typeface="Arial"/>
            </a:endParaRPr>
          </a:p>
          <a:p>
            <a:pPr marL="71755"/>
            <a:r>
              <a:rPr lang="en-GB" sz="1200">
                <a:latin typeface="+mj-lt"/>
              </a:rPr>
              <a:t>The increasing difficulty of access, operational cost &amp; environmental impact of large-scale geophysical data acquisition implies:</a:t>
            </a:r>
            <a:endParaRPr lang="en-GB" sz="1200">
              <a:latin typeface="+mj-lt"/>
              <a:cs typeface="Arial" panose="020B0604020202020204"/>
            </a:endParaRPr>
          </a:p>
          <a:p>
            <a:pPr marL="300355" indent="-228600">
              <a:buAutoNum type="arabicParenR"/>
            </a:pPr>
            <a:r>
              <a:rPr lang="en-GB" sz="1200">
                <a:latin typeface="+mj-lt"/>
              </a:rPr>
              <a:t>If not already available, early acquisition of a modern 3D image.  A basin scale re-development strongly suggests that opportunities to work together should be used whenever possible.</a:t>
            </a:r>
            <a:endParaRPr lang="en-GB" sz="1200">
              <a:latin typeface="+mj-lt"/>
              <a:cs typeface="Arial" panose="020B0604020202020204"/>
            </a:endParaRPr>
          </a:p>
          <a:p>
            <a:pPr marL="300355" indent="-228600">
              <a:buAutoNum type="arabicParenR"/>
            </a:pPr>
            <a:r>
              <a:rPr lang="en-GB" sz="1200">
                <a:latin typeface="+mj-lt"/>
              </a:rPr>
              <a:t>Greater emphasis on the definition &amp; sophistication of the pre-development geophysical description of the CS complex. </a:t>
            </a:r>
            <a:endParaRPr lang="en-GB" sz="1200">
              <a:latin typeface="+mj-lt"/>
              <a:cs typeface="Arial" panose="020B0604020202020204"/>
            </a:endParaRPr>
          </a:p>
          <a:p>
            <a:pPr marL="300355" indent="-228600">
              <a:buAutoNum type="arabicParenR"/>
            </a:pPr>
            <a:r>
              <a:rPr lang="en-GB" sz="1200">
                <a:latin typeface="+mj-lt"/>
              </a:rPr>
              <a:t>Support the development of smaller footprint active or passive technologies within the context of updating the geophysical model.</a:t>
            </a:r>
            <a:endParaRPr lang="en-GB" sz="1200">
              <a:latin typeface="+mj-lt"/>
              <a:cs typeface="Arial" panose="020B0604020202020204"/>
            </a:endParaRPr>
          </a:p>
          <a:p>
            <a:pPr marL="300355" indent="-228600">
              <a:buAutoNum type="arabicParenR"/>
            </a:pPr>
            <a:r>
              <a:rPr lang="en-GB" sz="1200">
                <a:latin typeface="+mj-lt"/>
              </a:rPr>
              <a:t>Long term spatial and temporal planning; marine infrastructure designed alongside appropriately scoped geophysical surveys which are phased within co-development timetables.</a:t>
            </a:r>
            <a:endParaRPr lang="en-GB" sz="1200">
              <a:latin typeface="+mj-lt"/>
              <a:cs typeface="Arial" panose="020B0604020202020204"/>
            </a:endParaRPr>
          </a:p>
          <a:p>
            <a:pPr marL="300355" indent="-228600">
              <a:buAutoNum type="arabicParenR"/>
            </a:pPr>
            <a:r>
              <a:rPr lang="en-GB" sz="1200" dirty="0">
                <a:latin typeface="+mj-lt"/>
              </a:rPr>
              <a:t>Countries bordering the UKCS are facing the same co-location issues (legacy O&amp;G, offshore wind and early CS activities), so </a:t>
            </a:r>
            <a:r>
              <a:rPr lang="en-GB" sz="1200">
                <a:latin typeface="+mj-lt"/>
              </a:rPr>
              <a:t>improve cross border planning would enable efficiencies and reduced overall environmental impact of MMV activities.</a:t>
            </a:r>
            <a:endParaRPr lang="en-GB" sz="1200">
              <a:latin typeface="+mj-lt"/>
              <a:cs typeface="Arial" panose="020B0604020202020204"/>
            </a:endParaRPr>
          </a:p>
          <a:p>
            <a:pPr marL="71755"/>
            <a:endParaRPr lang="en-GB" sz="1200">
              <a:latin typeface="+mj-lt"/>
              <a:cs typeface="Arial" panose="020B0604020202020204"/>
            </a:endParaRPr>
          </a:p>
        </p:txBody>
      </p:sp>
      <p:pic>
        <p:nvPicPr>
          <p:cNvPr id="9" name="Picture 8">
            <a:extLst>
              <a:ext uri="{FF2B5EF4-FFF2-40B4-BE49-F238E27FC236}">
                <a16:creationId xmlns:a16="http://schemas.microsoft.com/office/drawing/2014/main" id="{0CE49B0A-C83B-687A-0C69-4CAF620F698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954090" y="1073565"/>
            <a:ext cx="1948384" cy="1653082"/>
          </a:xfrm>
          <a:prstGeom prst="rect">
            <a:avLst/>
          </a:prstGeom>
        </p:spPr>
      </p:pic>
      <p:pic>
        <p:nvPicPr>
          <p:cNvPr id="14" name="Picture 13">
            <a:extLst>
              <a:ext uri="{FF2B5EF4-FFF2-40B4-BE49-F238E27FC236}">
                <a16:creationId xmlns:a16="http://schemas.microsoft.com/office/drawing/2014/main" id="{CE3B2BCC-60F8-9781-E014-740FF0BF6238}"/>
              </a:ext>
              <a:ext uri="{C183D7F6-B498-43B3-948B-1728B52AA6E4}">
                <adec:decorative xmlns:adec="http://schemas.microsoft.com/office/drawing/2017/decorative" val="1"/>
              </a:ext>
            </a:extLst>
          </p:cNvPr>
          <p:cNvPicPr>
            <a:picLocks noChangeAspect="1"/>
          </p:cNvPicPr>
          <p:nvPr/>
        </p:nvPicPr>
        <p:blipFill rotWithShape="1">
          <a:blip r:embed="rId4"/>
          <a:srcRect l="30901" t="6928"/>
          <a:stretch/>
        </p:blipFill>
        <p:spPr>
          <a:xfrm>
            <a:off x="9878212" y="4253831"/>
            <a:ext cx="1961465" cy="1440712"/>
          </a:xfrm>
          <a:prstGeom prst="rect">
            <a:avLst/>
          </a:prstGeom>
        </p:spPr>
      </p:pic>
      <p:sp>
        <p:nvSpPr>
          <p:cNvPr id="4" name="Text Placeholder 3">
            <a:extLst>
              <a:ext uri="{FF2B5EF4-FFF2-40B4-BE49-F238E27FC236}">
                <a16:creationId xmlns:a16="http://schemas.microsoft.com/office/drawing/2014/main" id="{3E37F13E-0915-960F-6160-3C4241026D9E}"/>
              </a:ext>
            </a:extLst>
          </p:cNvPr>
          <p:cNvSpPr>
            <a:spLocks noGrp="1"/>
          </p:cNvSpPr>
          <p:nvPr>
            <p:ph type="body" sz="quarter" idx="10"/>
          </p:nvPr>
        </p:nvSpPr>
        <p:spPr/>
        <p:txBody>
          <a:bodyPr/>
          <a:lstStyle/>
          <a:p>
            <a:r>
              <a:rPr lang="en-GB"/>
              <a:t>NSTA seismic guidance &amp; Potential geophysical technology direction</a:t>
            </a:r>
          </a:p>
        </p:txBody>
      </p:sp>
    </p:spTree>
    <p:extLst>
      <p:ext uri="{BB962C8B-B14F-4D97-AF65-F5344CB8AC3E}">
        <p14:creationId xmlns:p14="http://schemas.microsoft.com/office/powerpoint/2010/main" val="1245360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3B63-689D-4707-8D8C-7FD345A54457}"/>
              </a:ext>
              <a:ext uri="{C183D7F6-B498-43B3-948B-1728B52AA6E4}">
                <adec:decorative xmlns:adec="http://schemas.microsoft.com/office/drawing/2017/decorative" val="0"/>
              </a:ext>
            </a:extLst>
          </p:cNvPr>
          <p:cNvSpPr>
            <a:spLocks noGrp="1"/>
          </p:cNvSpPr>
          <p:nvPr>
            <p:ph type="title"/>
          </p:nvPr>
        </p:nvSpPr>
        <p:spPr>
          <a:xfrm>
            <a:off x="357447" y="260351"/>
            <a:ext cx="8161985" cy="332154"/>
          </a:xfrm>
        </p:spPr>
        <p:txBody>
          <a:bodyPr/>
          <a:lstStyle/>
          <a:p>
            <a:r>
              <a:rPr lang="en-GB" dirty="0"/>
              <a:t>1.1 Report Aims</a:t>
            </a:r>
          </a:p>
        </p:txBody>
      </p:sp>
      <p:sp>
        <p:nvSpPr>
          <p:cNvPr id="3" name="Slide Number Placeholder 3">
            <a:extLst>
              <a:ext uri="{FF2B5EF4-FFF2-40B4-BE49-F238E27FC236}">
                <a16:creationId xmlns:a16="http://schemas.microsoft.com/office/drawing/2014/main" id="{0307E650-BB64-E1F5-0040-C63CD7BD1856}"/>
              </a:ext>
            </a:extLst>
          </p:cNvPr>
          <p:cNvSpPr>
            <a:spLocks noGrp="1"/>
          </p:cNvSpPr>
          <p:nvPr>
            <p:ph type="sldNum" sz="quarter" idx="4"/>
          </p:nvPr>
        </p:nvSpPr>
        <p:spPr>
          <a:xfrm>
            <a:off x="11493868" y="3157921"/>
            <a:ext cx="669724" cy="434975"/>
          </a:xfrm>
        </p:spPr>
        <p:txBody>
          <a:bodyPr/>
          <a:lstStyle/>
          <a:p>
            <a:fld id="{DD0590FE-9BA6-45CB-BC76-38BB9AEE2E90}" type="slidenum">
              <a:rPr lang="en-GB" smtClean="0"/>
              <a:pPr/>
              <a:t>2</a:t>
            </a:fld>
            <a:endParaRPr lang="en-GB"/>
          </a:p>
        </p:txBody>
      </p:sp>
      <p:sp>
        <p:nvSpPr>
          <p:cNvPr id="5" name="TextBox 4">
            <a:extLst>
              <a:ext uri="{FF2B5EF4-FFF2-40B4-BE49-F238E27FC236}">
                <a16:creationId xmlns:a16="http://schemas.microsoft.com/office/drawing/2014/main" id="{522EE734-62E4-3093-5D29-486F2A6A4166}"/>
              </a:ext>
              <a:ext uri="{C183D7F6-B498-43B3-948B-1728B52AA6E4}">
                <adec:decorative xmlns:adec="http://schemas.microsoft.com/office/drawing/2017/decorative" val="0"/>
              </a:ext>
            </a:extLst>
          </p:cNvPr>
          <p:cNvSpPr txBox="1"/>
          <p:nvPr/>
        </p:nvSpPr>
        <p:spPr>
          <a:xfrm>
            <a:off x="278185" y="646624"/>
            <a:ext cx="11570514" cy="5586145"/>
          </a:xfrm>
          <a:prstGeom prst="rect">
            <a:avLst/>
          </a:prstGeom>
          <a:noFill/>
        </p:spPr>
        <p:txBody>
          <a:bodyPr wrap="square" lIns="91440" tIns="45720" rIns="91440" bIns="45720" rtlCol="0" anchor="t">
            <a:spAutoFit/>
          </a:bodyPr>
          <a:lstStyle/>
          <a:p>
            <a:pPr marL="71755"/>
            <a:r>
              <a:rPr lang="en-GB" sz="1300" dirty="0">
                <a:latin typeface="+mj-lt"/>
              </a:rPr>
              <a:t>This report is targeted at two quite different potential audiences:</a:t>
            </a:r>
            <a:endParaRPr lang="en-US" dirty="0"/>
          </a:p>
          <a:p>
            <a:pPr marL="357505" indent="-285750">
              <a:buFont typeface="Arial" panose="020B0604020202020204" pitchFamily="34" charset="0"/>
              <a:buChar char="•"/>
            </a:pPr>
            <a:r>
              <a:rPr lang="en-GB" sz="1300" dirty="0">
                <a:latin typeface="+mj-lt"/>
              </a:rPr>
              <a:t>Firstly, to provide those without geological knowledge some </a:t>
            </a:r>
            <a:r>
              <a:rPr lang="en-GB" sz="1300" dirty="0">
                <a:solidFill>
                  <a:srgbClr val="00B050"/>
                </a:solidFill>
                <a:latin typeface="+mj-lt"/>
              </a:rPr>
              <a:t>background into the role of seismic acquisition </a:t>
            </a:r>
            <a:r>
              <a:rPr lang="en-GB" sz="1300" dirty="0">
                <a:latin typeface="+mj-lt"/>
              </a:rPr>
              <a:t>to aid understanding of offshore carbon stores and how it can impact other co-located marine users.</a:t>
            </a:r>
            <a:endParaRPr lang="en-GB" sz="1300" dirty="0">
              <a:latin typeface="+mj-lt"/>
              <a:cs typeface="Arial" panose="020B0604020202020204"/>
            </a:endParaRPr>
          </a:p>
          <a:p>
            <a:pPr marL="357505" indent="-285750">
              <a:buFont typeface="Arial" panose="020B0604020202020204" pitchFamily="34" charset="0"/>
              <a:buChar char="•"/>
            </a:pPr>
            <a:r>
              <a:rPr lang="en-GB" sz="1300" dirty="0">
                <a:latin typeface="+mj-lt"/>
              </a:rPr>
              <a:t>Secondly, this report provides an </a:t>
            </a:r>
            <a:r>
              <a:rPr lang="en-GB" sz="1300" dirty="0">
                <a:solidFill>
                  <a:srgbClr val="00B050"/>
                </a:solidFill>
                <a:latin typeface="+mj-lt"/>
              </a:rPr>
              <a:t>extensive review </a:t>
            </a:r>
            <a:r>
              <a:rPr lang="en-GB" sz="1300" dirty="0">
                <a:latin typeface="+mj-lt"/>
              </a:rPr>
              <a:t>of the rapidly developing role of </a:t>
            </a:r>
            <a:r>
              <a:rPr lang="en-GB" sz="1300" dirty="0">
                <a:solidFill>
                  <a:srgbClr val="00B050"/>
                </a:solidFill>
                <a:latin typeface="+mj-lt"/>
              </a:rPr>
              <a:t>geophysical technology </a:t>
            </a:r>
            <a:r>
              <a:rPr lang="en-GB" sz="1300" dirty="0">
                <a:latin typeface="+mj-lt"/>
              </a:rPr>
              <a:t>to help describe the rock layers below the UK’s seabed. </a:t>
            </a:r>
          </a:p>
          <a:p>
            <a:pPr marL="71755"/>
            <a:endParaRPr lang="en-GB" sz="1300" dirty="0">
              <a:latin typeface="+mj-lt"/>
              <a:cs typeface="Arial" panose="020B0604020202020204"/>
            </a:endParaRPr>
          </a:p>
          <a:p>
            <a:pPr marL="357505" indent="-285750">
              <a:buFont typeface="Arial" panose="020B0604020202020204" pitchFamily="34" charset="0"/>
              <a:buChar char="•"/>
            </a:pPr>
            <a:r>
              <a:rPr lang="en-GB" sz="1300" dirty="0">
                <a:latin typeface="+mj-lt"/>
              </a:rPr>
              <a:t>This research is principally aimed at underpinning the role of </a:t>
            </a:r>
            <a:r>
              <a:rPr lang="en-GB" sz="1300" dirty="0">
                <a:solidFill>
                  <a:srgbClr val="00B050"/>
                </a:solidFill>
                <a:latin typeface="+mj-lt"/>
              </a:rPr>
              <a:t>seismic data and its ability to identify, define and in the future, monitor, Carbon Storage (CS) sites and complexes</a:t>
            </a:r>
            <a:r>
              <a:rPr lang="en-GB" sz="1300" dirty="0">
                <a:latin typeface="+mj-lt"/>
              </a:rPr>
              <a:t>.  This work now has particular significance following the announcement of the UK governments support to progress four existing licence areas to development and the recent award of an additional 21 carbon storage licences with associated licence work programmes.</a:t>
            </a:r>
            <a:endParaRPr lang="en-GB" sz="1300" dirty="0">
              <a:latin typeface="+mj-lt"/>
              <a:cs typeface="Arial"/>
            </a:endParaRPr>
          </a:p>
          <a:p>
            <a:pPr marL="71755"/>
            <a:endParaRPr lang="en-GB" sz="1300" dirty="0">
              <a:latin typeface="+mj-lt"/>
              <a:cs typeface="Arial"/>
            </a:endParaRPr>
          </a:p>
          <a:p>
            <a:pPr marL="71755"/>
            <a:r>
              <a:rPr lang="en-GB" sz="1300" dirty="0">
                <a:latin typeface="+mj-lt"/>
              </a:rPr>
              <a:t>For CS to help the UK reach climate change net zero targets and associated carbon budgets, it is estimated that it will be necessary to progress up to 100 projects around the UKCS. This involves </a:t>
            </a:r>
            <a:r>
              <a:rPr lang="en-GB" sz="1300" dirty="0">
                <a:solidFill>
                  <a:srgbClr val="00B050"/>
                </a:solidFill>
                <a:latin typeface="+mj-lt"/>
              </a:rPr>
              <a:t>completely redeveloping </a:t>
            </a:r>
            <a:r>
              <a:rPr lang="en-GB" sz="1300" dirty="0">
                <a:latin typeface="+mj-lt"/>
              </a:rPr>
              <a:t>large areas of some of the </a:t>
            </a:r>
            <a:r>
              <a:rPr lang="en-GB" sz="1300" dirty="0">
                <a:solidFill>
                  <a:srgbClr val="00B050"/>
                </a:solidFill>
                <a:latin typeface="+mj-lt"/>
              </a:rPr>
              <a:t>UK’s subsea “geological basins</a:t>
            </a:r>
            <a:r>
              <a:rPr lang="en-GB" sz="1300" dirty="0">
                <a:latin typeface="+mj-lt"/>
              </a:rPr>
              <a:t>”.  Given this very large area and the necessary rapid pace, we have only a short time to build upon our existing knowledge, to comprehensively describe both the underground CO</a:t>
            </a:r>
            <a:r>
              <a:rPr lang="en-GB" sz="1300" baseline="-25000" dirty="0">
                <a:latin typeface="+mj-lt"/>
              </a:rPr>
              <a:t>2  </a:t>
            </a:r>
            <a:r>
              <a:rPr lang="en-GB" sz="1300" dirty="0">
                <a:latin typeface="+mj-lt"/>
              </a:rPr>
              <a:t>storage reservoir and ensure the competency of its surrounding trapping complex.  Whilst there are a large suite of geophysical tools available, this report  focuses on impulsive, active sourced seismic, generated and reflected back to receivers recorded in the water column. Resulting </a:t>
            </a:r>
            <a:r>
              <a:rPr lang="en-GB" sz="1300" dirty="0">
                <a:solidFill>
                  <a:srgbClr val="00B050"/>
                </a:solidFill>
                <a:latin typeface="+mj-lt"/>
              </a:rPr>
              <a:t>guidance</a:t>
            </a:r>
            <a:r>
              <a:rPr lang="en-GB" sz="1300" dirty="0">
                <a:latin typeface="+mj-lt"/>
              </a:rPr>
              <a:t> is </a:t>
            </a:r>
            <a:r>
              <a:rPr lang="en-GB" sz="1300" dirty="0">
                <a:solidFill>
                  <a:srgbClr val="00B050"/>
                </a:solidFill>
                <a:latin typeface="+mj-lt"/>
              </a:rPr>
              <a:t>focused on the high concentration of CS activity in the SNS </a:t>
            </a:r>
            <a:r>
              <a:rPr lang="en-GB" sz="1300" dirty="0">
                <a:latin typeface="+mj-lt"/>
              </a:rPr>
              <a:t>issues surrounding future seismic acquisition.  Many aspects are also relevant to the other main CS areas (East Irish Sea, Central and Northern North Sea).  </a:t>
            </a:r>
            <a:endParaRPr lang="en-GB" sz="1300" dirty="0">
              <a:latin typeface="+mj-lt"/>
              <a:cs typeface="Arial" panose="020B0604020202020204"/>
            </a:endParaRPr>
          </a:p>
          <a:p>
            <a:pPr marL="71755"/>
            <a:endParaRPr lang="en-GB" sz="1300" u="sng" dirty="0">
              <a:latin typeface="+mj-lt"/>
              <a:cs typeface="Arial" panose="020B0604020202020204"/>
            </a:endParaRPr>
          </a:p>
          <a:p>
            <a:pPr marL="71755"/>
            <a:r>
              <a:rPr lang="en-GB" sz="1300" dirty="0">
                <a:latin typeface="+mj-lt"/>
              </a:rPr>
              <a:t>The aims are therefore to </a:t>
            </a:r>
            <a:r>
              <a:rPr lang="en-GB" sz="1300" dirty="0">
                <a:solidFill>
                  <a:srgbClr val="00B050"/>
                </a:solidFill>
                <a:latin typeface="+mj-lt"/>
              </a:rPr>
              <a:t>help inform</a:t>
            </a:r>
            <a:endParaRPr lang="en-GB" sz="1300" dirty="0">
              <a:solidFill>
                <a:srgbClr val="00B050"/>
              </a:solidFill>
              <a:latin typeface="+mj-lt"/>
              <a:cs typeface="Arial" panose="020B0604020202020204"/>
            </a:endParaRPr>
          </a:p>
          <a:p>
            <a:pPr marL="414655" indent="-342900">
              <a:buAutoNum type="arabicParenR"/>
            </a:pPr>
            <a:r>
              <a:rPr lang="en-GB" sz="1300" dirty="0">
                <a:latin typeface="+mj-lt"/>
              </a:rPr>
              <a:t>Wider marine users of the </a:t>
            </a:r>
            <a:r>
              <a:rPr lang="en-GB" sz="1300" dirty="0">
                <a:solidFill>
                  <a:srgbClr val="00B050"/>
                </a:solidFill>
                <a:latin typeface="+mj-lt"/>
              </a:rPr>
              <a:t>geophysical role &amp; footprint </a:t>
            </a:r>
            <a:r>
              <a:rPr lang="en-GB" sz="1300" dirty="0">
                <a:latin typeface="+mj-lt"/>
              </a:rPr>
              <a:t>and </a:t>
            </a:r>
            <a:r>
              <a:rPr lang="en-GB" sz="1300" dirty="0">
                <a:solidFill>
                  <a:srgbClr val="00B050"/>
                </a:solidFill>
                <a:latin typeface="+mj-lt"/>
              </a:rPr>
              <a:t>help ensure co-located CS developments are carefully planned with consideration to other marine sectors. </a:t>
            </a:r>
            <a:endParaRPr lang="en-GB" sz="1300" dirty="0">
              <a:solidFill>
                <a:srgbClr val="00B050"/>
              </a:solidFill>
              <a:latin typeface="+mj-lt"/>
              <a:cs typeface="Arial" panose="020B0604020202020204"/>
            </a:endParaRPr>
          </a:p>
          <a:p>
            <a:pPr marL="414655" indent="-342900">
              <a:buAutoNum type="arabicParenR"/>
            </a:pPr>
            <a:r>
              <a:rPr lang="en-GB" sz="1300" dirty="0">
                <a:latin typeface="+mj-lt"/>
              </a:rPr>
              <a:t>The </a:t>
            </a:r>
            <a:r>
              <a:rPr lang="en-GB" sz="1300" dirty="0">
                <a:solidFill>
                  <a:srgbClr val="00B050"/>
                </a:solidFill>
                <a:latin typeface="+mj-lt"/>
              </a:rPr>
              <a:t>development of the appropriate geophysical techniques.</a:t>
            </a:r>
            <a:endParaRPr lang="en-GB" sz="1300" dirty="0">
              <a:solidFill>
                <a:srgbClr val="00B050"/>
              </a:solidFill>
              <a:latin typeface="+mj-lt"/>
              <a:cs typeface="Arial" panose="020B0604020202020204"/>
            </a:endParaRPr>
          </a:p>
          <a:p>
            <a:pPr marL="71755"/>
            <a:endParaRPr lang="en-GB" sz="1300" dirty="0">
              <a:latin typeface="+mj-lt"/>
              <a:cs typeface="Arial" panose="020B0604020202020204"/>
            </a:endParaRPr>
          </a:p>
          <a:p>
            <a:pPr marL="71755"/>
            <a:r>
              <a:rPr lang="en-GB" sz="1300" dirty="0">
                <a:latin typeface="+mj-lt"/>
              </a:rPr>
              <a:t>It should be noted many of the seismic imaging techniques covered within this report are also relevant to other parts of the ongoing energy transition. Whilst seismic technology is already deeply embedded in established oil and gas (O&amp;G) reservoir evaluation and  asset stewardship. This report attempts to start to cross the divide and considers the relationship of geophysical surveying for the siting of windfarms.</a:t>
            </a:r>
            <a:endParaRPr lang="en-GB" sz="1300" dirty="0">
              <a:latin typeface="+mj-lt"/>
              <a:cs typeface="Arial" panose="020B0604020202020204"/>
            </a:endParaRPr>
          </a:p>
          <a:p>
            <a:pPr marL="71755"/>
            <a:endParaRPr lang="en-GB" sz="1300" dirty="0">
              <a:latin typeface="+mj-lt"/>
              <a:cs typeface="Arial" panose="020B0604020202020204"/>
            </a:endParaRPr>
          </a:p>
          <a:p>
            <a:pPr marL="71755"/>
            <a:endParaRPr lang="en-GB" sz="600" b="1" u="sng" dirty="0">
              <a:latin typeface="+mj-lt"/>
              <a:cs typeface="Arial" panose="020B0604020202020204"/>
            </a:endParaRPr>
          </a:p>
        </p:txBody>
      </p:sp>
      <p:sp>
        <p:nvSpPr>
          <p:cNvPr id="8" name="TextBox 7">
            <a:extLst>
              <a:ext uri="{FF2B5EF4-FFF2-40B4-BE49-F238E27FC236}">
                <a16:creationId xmlns:a16="http://schemas.microsoft.com/office/drawing/2014/main" id="{A76538E7-F8C3-D8DD-1EDE-9CEE85DB030E}"/>
              </a:ext>
              <a:ext uri="{C183D7F6-B498-43B3-948B-1728B52AA6E4}">
                <adec:decorative xmlns:adec="http://schemas.microsoft.com/office/drawing/2017/decorative" val="0"/>
              </a:ext>
            </a:extLst>
          </p:cNvPr>
          <p:cNvSpPr txBox="1"/>
          <p:nvPr/>
        </p:nvSpPr>
        <p:spPr>
          <a:xfrm>
            <a:off x="8979449" y="5995895"/>
            <a:ext cx="1813329" cy="261610"/>
          </a:xfrm>
          <a:prstGeom prst="rect">
            <a:avLst/>
          </a:prstGeom>
          <a:solidFill>
            <a:schemeClr val="tx2">
              <a:lumMod val="20000"/>
              <a:lumOff val="80000"/>
            </a:schemeClr>
          </a:solidFill>
        </p:spPr>
        <p:txBody>
          <a:bodyPr wrap="square">
            <a:spAutoFit/>
          </a:bodyPr>
          <a:lstStyle/>
          <a:p>
            <a:r>
              <a:rPr lang="en-GB" sz="1100" b="1" i="1">
                <a:highlight>
                  <a:srgbClr val="FFFFFF"/>
                </a:highlight>
                <a:latin typeface="+mj-lt"/>
              </a:rPr>
              <a:t>(Refs. 1a , 1b, 1c &amp; 1d)</a:t>
            </a:r>
            <a:endParaRPr lang="en-GB" sz="1100" b="1">
              <a:highlight>
                <a:srgbClr val="FFFFFF"/>
              </a:highlight>
            </a:endParaRPr>
          </a:p>
        </p:txBody>
      </p:sp>
      <p:sp>
        <p:nvSpPr>
          <p:cNvPr id="10" name="Text Placeholder 3" descr="Seismic technology overview&#10;">
            <a:extLst>
              <a:ext uri="{FF2B5EF4-FFF2-40B4-BE49-F238E27FC236}">
                <a16:creationId xmlns:a16="http://schemas.microsoft.com/office/drawing/2014/main" id="{DB87FF5F-5202-D9B8-40FB-DB62B8C209AD}"/>
              </a:ext>
              <a:ext uri="{C183D7F6-B498-43B3-948B-1728B52AA6E4}">
                <adec:decorative xmlns:adec="http://schemas.microsoft.com/office/drawing/2017/decorative" val="0"/>
              </a:ext>
            </a:extLst>
          </p:cNvPr>
          <p:cNvSpPr>
            <a:spLocks noGrp="1"/>
          </p:cNvSpPr>
          <p:nvPr>
            <p:ph type="body" sz="quarter" idx="10"/>
          </p:nvPr>
        </p:nvSpPr>
        <p:spPr>
          <a:xfrm>
            <a:off x="0" y="6482296"/>
            <a:ext cx="12192000" cy="375704"/>
          </a:xfrm>
        </p:spPr>
        <p:txBody>
          <a:bodyPr/>
          <a:lstStyle/>
          <a:p>
            <a:r>
              <a:rPr lang="en-GB"/>
              <a:t>Two very different potential audiences: Covering fundamentals and deep geophysical dive.</a:t>
            </a:r>
          </a:p>
        </p:txBody>
      </p:sp>
    </p:spTree>
    <p:extLst>
      <p:ext uri="{BB962C8B-B14F-4D97-AF65-F5344CB8AC3E}">
        <p14:creationId xmlns:p14="http://schemas.microsoft.com/office/powerpoint/2010/main" val="2211360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3B63-689D-4707-8D8C-7FD345A54457}"/>
              </a:ext>
              <a:ext uri="{C183D7F6-B498-43B3-948B-1728B52AA6E4}">
                <adec:decorative xmlns:adec="http://schemas.microsoft.com/office/drawing/2017/decorative" val="0"/>
              </a:ext>
            </a:extLst>
          </p:cNvPr>
          <p:cNvSpPr>
            <a:spLocks noGrp="1"/>
          </p:cNvSpPr>
          <p:nvPr>
            <p:ph type="title"/>
          </p:nvPr>
        </p:nvSpPr>
        <p:spPr>
          <a:xfrm>
            <a:off x="357447" y="260351"/>
            <a:ext cx="8161985" cy="332154"/>
          </a:xfrm>
        </p:spPr>
        <p:txBody>
          <a:bodyPr/>
          <a:lstStyle/>
          <a:p>
            <a:r>
              <a:rPr lang="en-GB"/>
              <a:t>1.2 Report Structure</a:t>
            </a:r>
          </a:p>
        </p:txBody>
      </p:sp>
      <p:sp>
        <p:nvSpPr>
          <p:cNvPr id="3" name="Slide Number Placeholder 3">
            <a:extLst>
              <a:ext uri="{FF2B5EF4-FFF2-40B4-BE49-F238E27FC236}">
                <a16:creationId xmlns:a16="http://schemas.microsoft.com/office/drawing/2014/main" id="{0307E650-BB64-E1F5-0040-C63CD7BD1856}"/>
              </a:ext>
            </a:extLst>
          </p:cNvPr>
          <p:cNvSpPr>
            <a:spLocks noGrp="1"/>
          </p:cNvSpPr>
          <p:nvPr>
            <p:ph type="sldNum" sz="quarter" idx="4"/>
          </p:nvPr>
        </p:nvSpPr>
        <p:spPr>
          <a:xfrm>
            <a:off x="11493868" y="3157921"/>
            <a:ext cx="669724" cy="434975"/>
          </a:xfrm>
        </p:spPr>
        <p:txBody>
          <a:bodyPr/>
          <a:lstStyle/>
          <a:p>
            <a:fld id="{DD0590FE-9BA6-45CB-BC76-38BB9AEE2E90}" type="slidenum">
              <a:rPr lang="en-GB" smtClean="0"/>
              <a:pPr/>
              <a:t>3</a:t>
            </a:fld>
            <a:endParaRPr lang="en-GB"/>
          </a:p>
        </p:txBody>
      </p:sp>
      <p:sp>
        <p:nvSpPr>
          <p:cNvPr id="5" name="TextBox 4">
            <a:extLst>
              <a:ext uri="{FF2B5EF4-FFF2-40B4-BE49-F238E27FC236}">
                <a16:creationId xmlns:a16="http://schemas.microsoft.com/office/drawing/2014/main" id="{522EE734-62E4-3093-5D29-486F2A6A4166}"/>
              </a:ext>
              <a:ext uri="{C183D7F6-B498-43B3-948B-1728B52AA6E4}">
                <adec:decorative xmlns:adec="http://schemas.microsoft.com/office/drawing/2017/decorative" val="0"/>
              </a:ext>
            </a:extLst>
          </p:cNvPr>
          <p:cNvSpPr txBox="1"/>
          <p:nvPr/>
        </p:nvSpPr>
        <p:spPr>
          <a:xfrm>
            <a:off x="258216" y="586460"/>
            <a:ext cx="11570514" cy="846386"/>
          </a:xfrm>
          <a:prstGeom prst="rect">
            <a:avLst/>
          </a:prstGeom>
          <a:noFill/>
        </p:spPr>
        <p:txBody>
          <a:bodyPr wrap="square" lIns="91440" tIns="45720" rIns="91440" bIns="45720" rtlCol="0" anchor="t">
            <a:spAutoFit/>
          </a:bodyPr>
          <a:lstStyle/>
          <a:p>
            <a:pPr marL="71755"/>
            <a:endParaRPr lang="en-GB" sz="600" b="1" u="sng">
              <a:latin typeface="+mj-lt"/>
              <a:cs typeface="Arial" panose="020B0604020202020204"/>
            </a:endParaRPr>
          </a:p>
          <a:p>
            <a:pPr marL="71755"/>
            <a:r>
              <a:rPr lang="en-GB" sz="1300">
                <a:latin typeface="+mj-lt"/>
              </a:rPr>
              <a:t>This represents a compilation of NSTA enabled projects, undertaken in collaboration with The Crown Estate-led Co-Location Forum.  It builds upon a previously published NSTA report “Measurement, Monitoring and Verification of CCS projects, with co-location considerations” (August 2022), and henceforth referred to as MMV Phase 1.</a:t>
            </a:r>
            <a:endParaRPr lang="en-GB" sz="1300">
              <a:latin typeface="+mj-lt"/>
              <a:cs typeface="Arial"/>
            </a:endParaRPr>
          </a:p>
          <a:p>
            <a:pPr marL="71755"/>
            <a:endParaRPr lang="en-GB" sz="400">
              <a:latin typeface="+mj-lt"/>
              <a:cs typeface="Arial" panose="020B0604020202020204"/>
            </a:endParaRPr>
          </a:p>
        </p:txBody>
      </p:sp>
      <p:sp>
        <p:nvSpPr>
          <p:cNvPr id="23" name="TextBox 22">
            <a:extLst>
              <a:ext uri="{FF2B5EF4-FFF2-40B4-BE49-F238E27FC236}">
                <a16:creationId xmlns:a16="http://schemas.microsoft.com/office/drawing/2014/main" id="{E3DFF4C7-2BEA-AA4E-C18B-FDA28F1EBC94}"/>
              </a:ext>
              <a:ext uri="{C183D7F6-B498-43B3-948B-1728B52AA6E4}">
                <adec:decorative xmlns:adec="http://schemas.microsoft.com/office/drawing/2017/decorative" val="0"/>
              </a:ext>
            </a:extLst>
          </p:cNvPr>
          <p:cNvSpPr txBox="1"/>
          <p:nvPr/>
        </p:nvSpPr>
        <p:spPr>
          <a:xfrm>
            <a:off x="258216" y="1464417"/>
            <a:ext cx="3505916" cy="2092881"/>
          </a:xfrm>
          <a:prstGeom prst="rect">
            <a:avLst/>
          </a:prstGeom>
          <a:noFill/>
        </p:spPr>
        <p:txBody>
          <a:bodyPr wrap="square" lIns="91440" tIns="45720" rIns="91440" bIns="45720" rtlCol="0" anchor="t">
            <a:spAutoFit/>
          </a:bodyPr>
          <a:lstStyle/>
          <a:p>
            <a:pPr marL="71755"/>
            <a:r>
              <a:rPr lang="en-GB" sz="1300">
                <a:latin typeface="+mj-lt"/>
              </a:rPr>
              <a:t>This report is complementary to the MMV Phase 1 report issued by the NSTA in 2022.</a:t>
            </a:r>
            <a:endParaRPr lang="en-US"/>
          </a:p>
          <a:p>
            <a:pPr marL="71755"/>
            <a:r>
              <a:rPr lang="en-GB" sz="1300">
                <a:latin typeface="+mj-lt"/>
              </a:rPr>
              <a:t>In this report, after an overall report summary (section 1), the report is split into two </a:t>
            </a:r>
            <a:r>
              <a:rPr lang="en-GB" sz="1300" u="sng">
                <a:latin typeface="+mj-lt"/>
              </a:rPr>
              <a:t>overlapping</a:t>
            </a:r>
            <a:r>
              <a:rPr lang="en-GB" sz="1300">
                <a:latin typeface="+mj-lt"/>
              </a:rPr>
              <a:t> documents: </a:t>
            </a:r>
            <a:endParaRPr lang="en-GB" sz="1300">
              <a:latin typeface="+mj-lt"/>
              <a:cs typeface="Arial"/>
            </a:endParaRPr>
          </a:p>
          <a:p>
            <a:pPr marL="357505" indent="-285750">
              <a:buFont typeface="Arial" panose="020B0604020202020204" pitchFamily="34" charset="0"/>
              <a:buChar char="•"/>
            </a:pPr>
            <a:r>
              <a:rPr lang="en-GB" sz="1300">
                <a:latin typeface="+mj-lt"/>
              </a:rPr>
              <a:t>Part A is aimed at providing foundations for a non-geophysical audience.</a:t>
            </a:r>
            <a:endParaRPr lang="en-GB" sz="1300">
              <a:latin typeface="+mj-lt"/>
              <a:cs typeface="Arial"/>
            </a:endParaRPr>
          </a:p>
          <a:p>
            <a:pPr marL="357505" indent="-285750">
              <a:buFont typeface="Arial" panose="020B0604020202020204" pitchFamily="34" charset="0"/>
              <a:buChar char="•"/>
            </a:pPr>
            <a:r>
              <a:rPr lang="en-GB" sz="1300">
                <a:latin typeface="+mj-lt"/>
              </a:rPr>
              <a:t>Part B is created for Geophysicists and Seismic-Technologists.</a:t>
            </a:r>
            <a:endParaRPr lang="en-GB" sz="1300">
              <a:latin typeface="+mj-lt"/>
              <a:cs typeface="Arial"/>
            </a:endParaRPr>
          </a:p>
          <a:p>
            <a:pPr marL="71755"/>
            <a:endParaRPr lang="en-GB" sz="1300">
              <a:latin typeface="+mj-lt"/>
              <a:cs typeface="Arial"/>
            </a:endParaRPr>
          </a:p>
        </p:txBody>
      </p:sp>
      <p:grpSp>
        <p:nvGrpSpPr>
          <p:cNvPr id="4" name="Group 3" descr="Report structure">
            <a:extLst>
              <a:ext uri="{FF2B5EF4-FFF2-40B4-BE49-F238E27FC236}">
                <a16:creationId xmlns:a16="http://schemas.microsoft.com/office/drawing/2014/main" id="{CCE76A40-6A99-D8E4-535E-CE2B062B72AA}"/>
              </a:ext>
            </a:extLst>
          </p:cNvPr>
          <p:cNvGrpSpPr/>
          <p:nvPr/>
        </p:nvGrpSpPr>
        <p:grpSpPr>
          <a:xfrm>
            <a:off x="4188040" y="1253441"/>
            <a:ext cx="6944556" cy="2130893"/>
            <a:chOff x="4188040" y="1253441"/>
            <a:chExt cx="6944556" cy="2130893"/>
          </a:xfrm>
        </p:grpSpPr>
        <p:sp>
          <p:nvSpPr>
            <p:cNvPr id="12" name="TextBox 11">
              <a:extLst>
                <a:ext uri="{FF2B5EF4-FFF2-40B4-BE49-F238E27FC236}">
                  <a16:creationId xmlns:a16="http://schemas.microsoft.com/office/drawing/2014/main" id="{2538A5AB-589D-F4EB-C1F5-5B7B8886A40E}"/>
                </a:ext>
              </a:extLst>
            </p:cNvPr>
            <p:cNvSpPr txBox="1"/>
            <p:nvPr/>
          </p:nvSpPr>
          <p:spPr>
            <a:xfrm flipH="1">
              <a:off x="7824061" y="1253441"/>
              <a:ext cx="1587869" cy="261610"/>
            </a:xfrm>
            <a:prstGeom prst="rect">
              <a:avLst/>
            </a:prstGeom>
          </p:spPr>
          <p:txBody>
            <a:bodyPr wrap="square" lIns="0" tIns="0" rtlCol="0">
              <a:spAutoFit/>
            </a:bodyPr>
            <a:lstStyle/>
            <a:p>
              <a:pPr algn="ctr"/>
              <a:r>
                <a:rPr lang="en-GB" sz="1400"/>
                <a:t>This Report</a:t>
              </a:r>
            </a:p>
          </p:txBody>
        </p:sp>
        <p:sp>
          <p:nvSpPr>
            <p:cNvPr id="25" name="Arrow: Pentagon 24">
              <a:extLst>
                <a:ext uri="{FF2B5EF4-FFF2-40B4-BE49-F238E27FC236}">
                  <a16:creationId xmlns:a16="http://schemas.microsoft.com/office/drawing/2014/main" id="{FCA6D621-5EA3-5C14-9539-72C0F359F0BD}"/>
                </a:ext>
              </a:extLst>
            </p:cNvPr>
            <p:cNvSpPr/>
            <p:nvPr/>
          </p:nvSpPr>
          <p:spPr>
            <a:xfrm>
              <a:off x="4188040" y="1745829"/>
              <a:ext cx="1855433" cy="1379456"/>
            </a:xfrm>
            <a:prstGeom prst="homePlate">
              <a:avLst>
                <a:gd name="adj" fmla="val 37845"/>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lumMod val="85000"/>
                      <a:lumOff val="15000"/>
                    </a:schemeClr>
                  </a:solidFill>
                </a:rPr>
                <a:t>MMV Phase 1 Report (2022)</a:t>
              </a:r>
            </a:p>
          </p:txBody>
        </p:sp>
        <p:sp>
          <p:nvSpPr>
            <p:cNvPr id="13" name="Rectangle 12" descr="Part ">
              <a:extLst>
                <a:ext uri="{FF2B5EF4-FFF2-40B4-BE49-F238E27FC236}">
                  <a16:creationId xmlns:a16="http://schemas.microsoft.com/office/drawing/2014/main" id="{C53F6DA8-A451-B5B5-F01A-B65125ABE8BA}"/>
                </a:ext>
              </a:extLst>
            </p:cNvPr>
            <p:cNvSpPr/>
            <p:nvPr/>
          </p:nvSpPr>
          <p:spPr>
            <a:xfrm>
              <a:off x="7845639" y="1574400"/>
              <a:ext cx="3191937" cy="169440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DA56D9D-A2D8-3011-CA21-DDFBE97DF3D4}"/>
                </a:ext>
              </a:extLst>
            </p:cNvPr>
            <p:cNvSpPr/>
            <p:nvPr/>
          </p:nvSpPr>
          <p:spPr>
            <a:xfrm>
              <a:off x="9450319" y="1518104"/>
              <a:ext cx="1532663" cy="16944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rgbClr val="FFFFFF"/>
                  </a:solidFill>
                </a:rPr>
                <a:t>For Geophysicists &amp; </a:t>
              </a:r>
            </a:p>
            <a:p>
              <a:pPr algn="ctr"/>
              <a:r>
                <a:rPr lang="en-GB" sz="1400">
                  <a:solidFill>
                    <a:srgbClr val="FFFFFF"/>
                  </a:solidFill>
                </a:rPr>
                <a:t>Seismic</a:t>
              </a:r>
            </a:p>
            <a:p>
              <a:pPr algn="ctr"/>
              <a:r>
                <a:rPr lang="en-GB" sz="1400">
                  <a:solidFill>
                    <a:srgbClr val="FFFFFF"/>
                  </a:solidFill>
                </a:rPr>
                <a:t>Technologists</a:t>
              </a:r>
            </a:p>
          </p:txBody>
        </p:sp>
        <p:sp>
          <p:nvSpPr>
            <p:cNvPr id="8" name="Rectangle 7">
              <a:extLst>
                <a:ext uri="{FF2B5EF4-FFF2-40B4-BE49-F238E27FC236}">
                  <a16:creationId xmlns:a16="http://schemas.microsoft.com/office/drawing/2014/main" id="{441DC2ED-2981-AA8F-FD12-07E271CF9BBB}"/>
                </a:ext>
              </a:extLst>
            </p:cNvPr>
            <p:cNvSpPr/>
            <p:nvPr/>
          </p:nvSpPr>
          <p:spPr>
            <a:xfrm>
              <a:off x="7972251" y="1816858"/>
              <a:ext cx="1532663" cy="1353643"/>
            </a:xfrm>
            <a:prstGeom prst="rect">
              <a:avLst/>
            </a:prstGeom>
            <a:solidFill>
              <a:schemeClr val="bg1"/>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rgbClr val="FFFFFF"/>
                  </a:solidFill>
                </a:rPr>
                <a:t>Part A:</a:t>
              </a:r>
            </a:p>
            <a:p>
              <a:pPr algn="ctr"/>
              <a:r>
                <a:rPr lang="en-GB" sz="1400">
                  <a:solidFill>
                    <a:srgbClr val="FFFFFF"/>
                  </a:solidFill>
                </a:rPr>
                <a:t>Subsurface Foundations </a:t>
              </a:r>
            </a:p>
            <a:p>
              <a:pPr algn="ctr"/>
              <a:r>
                <a:rPr lang="en-GB" sz="1400">
                  <a:solidFill>
                    <a:srgbClr val="FFFFFF"/>
                  </a:solidFill>
                </a:rPr>
                <a:t>for non-Geophysicists</a:t>
              </a:r>
            </a:p>
          </p:txBody>
        </p:sp>
        <p:grpSp>
          <p:nvGrpSpPr>
            <p:cNvPr id="28" name="Group 27">
              <a:extLst>
                <a:ext uri="{FF2B5EF4-FFF2-40B4-BE49-F238E27FC236}">
                  <a16:creationId xmlns:a16="http://schemas.microsoft.com/office/drawing/2014/main" id="{EFC62A95-4A3A-3C87-9CC1-46C24E7F4E77}"/>
                </a:ext>
              </a:extLst>
            </p:cNvPr>
            <p:cNvGrpSpPr/>
            <p:nvPr/>
          </p:nvGrpSpPr>
          <p:grpSpPr>
            <a:xfrm>
              <a:off x="6072325" y="1478225"/>
              <a:ext cx="5060271" cy="1906109"/>
              <a:chOff x="5863697" y="1478225"/>
              <a:chExt cx="5508597" cy="1906109"/>
            </a:xfrm>
          </p:grpSpPr>
          <p:sp>
            <p:nvSpPr>
              <p:cNvPr id="26" name="Left Bracket 25">
                <a:extLst>
                  <a:ext uri="{FF2B5EF4-FFF2-40B4-BE49-F238E27FC236}">
                    <a16:creationId xmlns:a16="http://schemas.microsoft.com/office/drawing/2014/main" id="{7394EA64-A501-8B91-ABCC-929BCCC1D36C}"/>
                  </a:ext>
                </a:extLst>
              </p:cNvPr>
              <p:cNvSpPr/>
              <p:nvPr/>
            </p:nvSpPr>
            <p:spPr>
              <a:xfrm rot="5400000">
                <a:off x="8475418" y="-1133494"/>
                <a:ext cx="285157" cy="5508595"/>
              </a:xfrm>
              <a:prstGeom prst="leftBracket">
                <a:avLst>
                  <a:gd name="adj" fmla="val 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Left Bracket 26">
                <a:extLst>
                  <a:ext uri="{FF2B5EF4-FFF2-40B4-BE49-F238E27FC236}">
                    <a16:creationId xmlns:a16="http://schemas.microsoft.com/office/drawing/2014/main" id="{CFDC26C5-AFAD-1476-BABC-6C6D0B2B44F5}"/>
                  </a:ext>
                </a:extLst>
              </p:cNvPr>
              <p:cNvSpPr/>
              <p:nvPr/>
            </p:nvSpPr>
            <p:spPr>
              <a:xfrm rot="16200000">
                <a:off x="8475416" y="487458"/>
                <a:ext cx="285157" cy="5508595"/>
              </a:xfrm>
              <a:prstGeom prst="leftBracket">
                <a:avLst>
                  <a:gd name="adj" fmla="val 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6" name="Arrow: Pentagon 5">
              <a:extLst>
                <a:ext uri="{FF2B5EF4-FFF2-40B4-BE49-F238E27FC236}">
                  <a16:creationId xmlns:a16="http://schemas.microsoft.com/office/drawing/2014/main" id="{FF01A117-655D-329B-2EEC-A4BC6D0DC86D}"/>
                </a:ext>
              </a:extLst>
            </p:cNvPr>
            <p:cNvSpPr/>
            <p:nvPr/>
          </p:nvSpPr>
          <p:spPr>
            <a:xfrm>
              <a:off x="6203283" y="1731696"/>
              <a:ext cx="1855433" cy="1379456"/>
            </a:xfrm>
            <a:prstGeom prst="homePlate">
              <a:avLst>
                <a:gd name="adj" fmla="val 37845"/>
              </a:avLst>
            </a:prstGeom>
            <a:solidFill>
              <a:schemeClr val="bg1"/>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rgbClr val="FFFFFF"/>
                  </a:solidFill>
                </a:rPr>
                <a:t>Overview</a:t>
              </a:r>
            </a:p>
            <a:p>
              <a:pPr algn="ctr"/>
              <a:r>
                <a:rPr lang="en-GB" sz="1400">
                  <a:solidFill>
                    <a:srgbClr val="FFFFFF"/>
                  </a:solidFill>
                </a:rPr>
                <a:t> and Summary</a:t>
              </a:r>
            </a:p>
          </p:txBody>
        </p:sp>
        <p:sp>
          <p:nvSpPr>
            <p:cNvPr id="20" name="TextBox 19">
              <a:extLst>
                <a:ext uri="{FF2B5EF4-FFF2-40B4-BE49-F238E27FC236}">
                  <a16:creationId xmlns:a16="http://schemas.microsoft.com/office/drawing/2014/main" id="{9475CDF6-287B-2806-E6E7-63F95A64E014}"/>
                </a:ext>
              </a:extLst>
            </p:cNvPr>
            <p:cNvSpPr txBox="1"/>
            <p:nvPr/>
          </p:nvSpPr>
          <p:spPr>
            <a:xfrm>
              <a:off x="8812871" y="1529021"/>
              <a:ext cx="1459391" cy="307777"/>
            </a:xfrm>
            <a:prstGeom prst="rect">
              <a:avLst/>
            </a:prstGeom>
            <a:noFill/>
          </p:spPr>
          <p:txBody>
            <a:bodyPr wrap="square">
              <a:spAutoFit/>
            </a:bodyPr>
            <a:lstStyle/>
            <a:p>
              <a:pPr algn="ctr"/>
              <a:r>
                <a:rPr lang="en-GB" sz="1400">
                  <a:solidFill>
                    <a:srgbClr val="FFFFFF"/>
                  </a:solidFill>
                </a:rPr>
                <a:t>Part B:</a:t>
              </a:r>
            </a:p>
          </p:txBody>
        </p:sp>
      </p:grpSp>
      <p:sp>
        <p:nvSpPr>
          <p:cNvPr id="24" name="TextBox 23">
            <a:extLst>
              <a:ext uri="{FF2B5EF4-FFF2-40B4-BE49-F238E27FC236}">
                <a16:creationId xmlns:a16="http://schemas.microsoft.com/office/drawing/2014/main" id="{4676D60A-A495-DDD9-4EC1-E32F93D032CD}"/>
              </a:ext>
              <a:ext uri="{C183D7F6-B498-43B3-948B-1728B52AA6E4}">
                <adec:decorative xmlns:adec="http://schemas.microsoft.com/office/drawing/2017/decorative" val="0"/>
              </a:ext>
            </a:extLst>
          </p:cNvPr>
          <p:cNvSpPr txBox="1"/>
          <p:nvPr/>
        </p:nvSpPr>
        <p:spPr>
          <a:xfrm>
            <a:off x="258216" y="3846651"/>
            <a:ext cx="11491022" cy="1892826"/>
          </a:xfrm>
          <a:prstGeom prst="rect">
            <a:avLst/>
          </a:prstGeom>
          <a:noFill/>
        </p:spPr>
        <p:txBody>
          <a:bodyPr wrap="square" rtlCol="0">
            <a:spAutoFit/>
          </a:bodyPr>
          <a:lstStyle/>
          <a:p>
            <a:pPr marL="72000"/>
            <a:r>
              <a:rPr lang="en-GB" sz="1300">
                <a:latin typeface="+mj-lt"/>
              </a:rPr>
              <a:t>Part B </a:t>
            </a:r>
            <a:r>
              <a:rPr lang="en-GB" sz="1300" u="sng">
                <a:latin typeface="+mj-lt"/>
              </a:rPr>
              <a:t>additionally</a:t>
            </a:r>
            <a:r>
              <a:rPr lang="en-GB" sz="1300">
                <a:latin typeface="+mj-lt"/>
              </a:rPr>
              <a:t> incorporates technical detail which has been used to support the current assessment of seismic technology in the energy transition environment.  Specifically, Part B includes</a:t>
            </a:r>
          </a:p>
          <a:p>
            <a:pPr marL="357750" indent="-285750">
              <a:buFontTx/>
              <a:buChar char="-"/>
            </a:pPr>
            <a:r>
              <a:rPr lang="en-GB" sz="1300">
                <a:latin typeface="+mj-lt"/>
              </a:rPr>
              <a:t>The current state of  streamer and ocean bottom seismic acquisition and processing (sections 5, 7 &amp; 10), </a:t>
            </a:r>
          </a:p>
          <a:p>
            <a:pPr marL="357750" indent="-285750">
              <a:buFontTx/>
              <a:buChar char="-"/>
            </a:pPr>
            <a:r>
              <a:rPr lang="en-GB" sz="1300">
                <a:latin typeface="+mj-lt"/>
              </a:rPr>
              <a:t>Principally for reservoir imaging in the SNS (section 4) but </a:t>
            </a:r>
          </a:p>
          <a:p>
            <a:pPr marL="357750" indent="-285750">
              <a:buFontTx/>
              <a:buChar char="-"/>
            </a:pPr>
            <a:r>
              <a:rPr lang="en-GB" sz="1300">
                <a:latin typeface="+mj-lt"/>
              </a:rPr>
              <a:t>Also overviewing site surveys for windfarms (sections 6 &amp; 8).</a:t>
            </a:r>
          </a:p>
          <a:p>
            <a:pPr marL="72000"/>
            <a:r>
              <a:rPr lang="en-GB" sz="1300">
                <a:latin typeface="+mj-lt"/>
              </a:rPr>
              <a:t>Part B further includes synopsis of standalone studies into:</a:t>
            </a:r>
          </a:p>
          <a:p>
            <a:pPr marL="357750" indent="-285750">
              <a:buFont typeface="Arial" panose="020B0604020202020204" pitchFamily="34" charset="0"/>
              <a:buChar char="•"/>
            </a:pPr>
            <a:r>
              <a:rPr lang="en-GB" sz="1300">
                <a:latin typeface="+mj-lt"/>
              </a:rPr>
              <a:t> CO</a:t>
            </a:r>
            <a:r>
              <a:rPr lang="en-GB" sz="1300" baseline="-25000">
                <a:latin typeface="+mj-lt"/>
              </a:rPr>
              <a:t>2</a:t>
            </a:r>
            <a:r>
              <a:rPr lang="en-GB" sz="1300">
                <a:latin typeface="+mj-lt"/>
              </a:rPr>
              <a:t> detectability using 4D (sections 11 &amp;12) and</a:t>
            </a:r>
          </a:p>
          <a:p>
            <a:pPr marL="357750" indent="-285750">
              <a:buFont typeface="Arial" panose="020B0604020202020204" pitchFamily="34" charset="0"/>
              <a:buChar char="•"/>
            </a:pPr>
            <a:r>
              <a:rPr lang="en-GB" sz="1300">
                <a:latin typeface="+mj-lt"/>
              </a:rPr>
              <a:t> The level of windfarm related disturbance (section 13). </a:t>
            </a:r>
          </a:p>
          <a:p>
            <a:pPr marL="72000"/>
            <a:r>
              <a:rPr lang="en-GB" sz="1300">
                <a:latin typeface="+mj-lt"/>
              </a:rPr>
              <a:t>The report concludes a perspective on the direction current technology could develop (Section 14).</a:t>
            </a:r>
          </a:p>
        </p:txBody>
      </p:sp>
      <p:sp>
        <p:nvSpPr>
          <p:cNvPr id="10" name="Text Placeholder 3" descr="Seismic technology overview&#10;">
            <a:extLst>
              <a:ext uri="{FF2B5EF4-FFF2-40B4-BE49-F238E27FC236}">
                <a16:creationId xmlns:a16="http://schemas.microsoft.com/office/drawing/2014/main" id="{DB87FF5F-5202-D9B8-40FB-DB62B8C209AD}"/>
              </a:ext>
              <a:ext uri="{C183D7F6-B498-43B3-948B-1728B52AA6E4}">
                <adec:decorative xmlns:adec="http://schemas.microsoft.com/office/drawing/2017/decorative" val="0"/>
              </a:ext>
            </a:extLst>
          </p:cNvPr>
          <p:cNvSpPr>
            <a:spLocks noGrp="1"/>
          </p:cNvSpPr>
          <p:nvPr>
            <p:ph type="body" sz="quarter" idx="10"/>
          </p:nvPr>
        </p:nvSpPr>
        <p:spPr>
          <a:xfrm>
            <a:off x="0" y="6482296"/>
            <a:ext cx="12192000" cy="375704"/>
          </a:xfrm>
        </p:spPr>
        <p:txBody>
          <a:bodyPr/>
          <a:lstStyle/>
          <a:p>
            <a:r>
              <a:rPr lang="en-GB"/>
              <a:t>CS geophysical report structure: Summary for all. Part A for non-subsurface, Part B- for interested geophysicists</a:t>
            </a:r>
          </a:p>
        </p:txBody>
      </p:sp>
    </p:spTree>
    <p:extLst>
      <p:ext uri="{BB962C8B-B14F-4D97-AF65-F5344CB8AC3E}">
        <p14:creationId xmlns:p14="http://schemas.microsoft.com/office/powerpoint/2010/main" val="2693541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F569B-3357-4A61-A45B-F46A6358D1B8}"/>
              </a:ext>
            </a:extLst>
          </p:cNvPr>
          <p:cNvSpPr>
            <a:spLocks noGrp="1"/>
          </p:cNvSpPr>
          <p:nvPr>
            <p:ph type="title"/>
          </p:nvPr>
        </p:nvSpPr>
        <p:spPr>
          <a:xfrm>
            <a:off x="357447" y="269682"/>
            <a:ext cx="7313721" cy="332154"/>
          </a:xfrm>
        </p:spPr>
        <p:txBody>
          <a:bodyPr/>
          <a:lstStyle/>
          <a:p>
            <a:r>
              <a:rPr lang="en-GB"/>
              <a:t>Contents and Mapping to study reporting</a:t>
            </a:r>
          </a:p>
        </p:txBody>
      </p:sp>
      <p:sp>
        <p:nvSpPr>
          <p:cNvPr id="3" name="Slide Number Placeholder 3">
            <a:extLst>
              <a:ext uri="{FF2B5EF4-FFF2-40B4-BE49-F238E27FC236}">
                <a16:creationId xmlns:a16="http://schemas.microsoft.com/office/drawing/2014/main" id="{BD3072EA-595C-569E-819C-189C265ACC58}"/>
              </a:ext>
            </a:extLst>
          </p:cNvPr>
          <p:cNvSpPr>
            <a:spLocks noGrp="1"/>
          </p:cNvSpPr>
          <p:nvPr>
            <p:ph type="sldNum" sz="quarter" idx="4"/>
          </p:nvPr>
        </p:nvSpPr>
        <p:spPr>
          <a:xfrm>
            <a:off x="11493868" y="3157921"/>
            <a:ext cx="669724" cy="434975"/>
          </a:xfrm>
        </p:spPr>
        <p:txBody>
          <a:bodyPr/>
          <a:lstStyle/>
          <a:p>
            <a:fld id="{DD0590FE-9BA6-45CB-BC76-38BB9AEE2E90}" type="slidenum">
              <a:rPr lang="en-GB" smtClean="0"/>
              <a:pPr/>
              <a:t>4</a:t>
            </a:fld>
            <a:endParaRPr lang="en-GB"/>
          </a:p>
        </p:txBody>
      </p:sp>
      <p:sp>
        <p:nvSpPr>
          <p:cNvPr id="4" name="TextBox 3">
            <a:extLst>
              <a:ext uri="{FF2B5EF4-FFF2-40B4-BE49-F238E27FC236}">
                <a16:creationId xmlns:a16="http://schemas.microsoft.com/office/drawing/2014/main" id="{851D70CB-09EC-FAD3-27D6-F5628A9A14CD}"/>
              </a:ext>
            </a:extLst>
          </p:cNvPr>
          <p:cNvSpPr txBox="1"/>
          <p:nvPr/>
        </p:nvSpPr>
        <p:spPr>
          <a:xfrm>
            <a:off x="366325" y="812635"/>
            <a:ext cx="11653039" cy="461665"/>
          </a:xfrm>
          <a:prstGeom prst="rect">
            <a:avLst/>
          </a:prstGeom>
          <a:noFill/>
        </p:spPr>
        <p:txBody>
          <a:bodyPr wrap="square" rtlCol="0">
            <a:spAutoFit/>
          </a:bodyPr>
          <a:lstStyle/>
          <a:p>
            <a:r>
              <a:rPr lang="en-GB" sz="1200">
                <a:latin typeface="+mj-lt"/>
              </a:rPr>
              <a:t>This document represents a consolidation of a series of internal NSTA technical projects.  This page maps the parts for general interest (A) with those with specialist geophysical understanding (B).  This report covers further analysis conducted from 2021 to mid 2023, some of which has been previously presented to co-location forum. </a:t>
            </a:r>
          </a:p>
        </p:txBody>
      </p:sp>
      <p:graphicFrame>
        <p:nvGraphicFramePr>
          <p:cNvPr id="11" name="Table 11" descr="Table of contents">
            <a:extLst>
              <a:ext uri="{FF2B5EF4-FFF2-40B4-BE49-F238E27FC236}">
                <a16:creationId xmlns:a16="http://schemas.microsoft.com/office/drawing/2014/main" id="{745413B3-3240-AE38-136A-00FAE7F9D43D}"/>
              </a:ext>
            </a:extLst>
          </p:cNvPr>
          <p:cNvGraphicFramePr>
            <a:graphicFrameLocks noGrp="1"/>
          </p:cNvGraphicFramePr>
          <p:nvPr>
            <p:extLst>
              <p:ext uri="{D42A27DB-BD31-4B8C-83A1-F6EECF244321}">
                <p14:modId xmlns:p14="http://schemas.microsoft.com/office/powerpoint/2010/main" val="2897223712"/>
              </p:ext>
            </p:extLst>
          </p:nvPr>
        </p:nvGraphicFramePr>
        <p:xfrm>
          <a:off x="366325" y="1274300"/>
          <a:ext cx="11459351" cy="5177082"/>
        </p:xfrm>
        <a:graphic>
          <a:graphicData uri="http://schemas.openxmlformats.org/drawingml/2006/table">
            <a:tbl>
              <a:tblPr firstRow="1" bandRow="1">
                <a:tableStyleId>{0E3FDE45-AF77-4B5C-9715-49D594BDF05E}</a:tableStyleId>
              </a:tblPr>
              <a:tblGrid>
                <a:gridCol w="5196275">
                  <a:extLst>
                    <a:ext uri="{9D8B030D-6E8A-4147-A177-3AD203B41FA5}">
                      <a16:colId xmlns:a16="http://schemas.microsoft.com/office/drawing/2014/main" val="4242249240"/>
                    </a:ext>
                  </a:extLst>
                </a:gridCol>
                <a:gridCol w="1663700">
                  <a:extLst>
                    <a:ext uri="{9D8B030D-6E8A-4147-A177-3AD203B41FA5}">
                      <a16:colId xmlns:a16="http://schemas.microsoft.com/office/drawing/2014/main" val="66910979"/>
                    </a:ext>
                  </a:extLst>
                </a:gridCol>
                <a:gridCol w="4599376">
                  <a:extLst>
                    <a:ext uri="{9D8B030D-6E8A-4147-A177-3AD203B41FA5}">
                      <a16:colId xmlns:a16="http://schemas.microsoft.com/office/drawing/2014/main" val="1022050716"/>
                    </a:ext>
                  </a:extLst>
                </a:gridCol>
              </a:tblGrid>
              <a:tr h="232686">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lang="en-GB" sz="1000" b="1"/>
                    </a:p>
                  </a:txBody>
                  <a:tcPr anchor="ctr"/>
                </a:tc>
                <a:tc>
                  <a:txBody>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lang="en-GB" sz="1000" b="1"/>
                        <a:t>Report Part</a:t>
                      </a:r>
                    </a:p>
                  </a:txBody>
                  <a:tcPr anchor="ctr"/>
                </a:tc>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GB" sz="1000" b="1"/>
                        <a:t>Co-Location Project</a:t>
                      </a:r>
                    </a:p>
                  </a:txBody>
                  <a:tcPr anchor="ctr"/>
                </a:tc>
                <a:extLst>
                  <a:ext uri="{0D108BD9-81ED-4DB2-BD59-A6C34878D82A}">
                    <a16:rowId xmlns:a16="http://schemas.microsoft.com/office/drawing/2014/main" val="2468485090"/>
                  </a:ext>
                </a:extLst>
              </a:tr>
              <a:tr h="299357">
                <a:tc>
                  <a:txBody>
                    <a:bodyPr/>
                    <a:lstStyle/>
                    <a:p>
                      <a:pPr marL="0" marR="0" lvl="0" indent="0" algn="l" rtl="0" eaLnBrk="1" fontAlgn="auto" latinLnBrk="0" hangingPunct="1">
                        <a:lnSpc>
                          <a:spcPct val="100000"/>
                        </a:lnSpc>
                        <a:spcBef>
                          <a:spcPts val="0"/>
                        </a:spcBef>
                        <a:spcAft>
                          <a:spcPts val="0"/>
                        </a:spcAft>
                        <a:buClrTx/>
                        <a:buSzTx/>
                        <a:buFontTx/>
                        <a:buNone/>
                      </a:pPr>
                      <a:r>
                        <a:rPr lang="en-GB" sz="1100">
                          <a:solidFill>
                            <a:schemeClr val="bg1"/>
                          </a:solidFill>
                        </a:rPr>
                        <a:t>1. Overall Summary              </a:t>
                      </a:r>
                      <a:endParaRPr lang="en-GB" sz="1100"/>
                    </a:p>
                  </a:txBody>
                  <a:tcPr anchor="ctr"/>
                </a:tc>
                <a:tc>
                  <a:txBody>
                    <a:bodyP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lang="en-GB" sz="1050" kern="1200">
                        <a:solidFill>
                          <a:schemeClr val="bg1"/>
                        </a:solidFill>
                        <a:latin typeface="+mn-lt"/>
                        <a:ea typeface="+mn-ea"/>
                        <a:cs typeface="Arial" panose="020B0604020202020204" pitchFamily="34" charset="0"/>
                      </a:endParaRPr>
                    </a:p>
                  </a:txBody>
                  <a:tcPr anchor="ctr"/>
                </a:tc>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GB" sz="1100" kern="1200">
                          <a:solidFill>
                            <a:schemeClr val="bg1"/>
                          </a:solidFill>
                        </a:rPr>
                        <a:t>New</a:t>
                      </a:r>
                      <a:endParaRPr lang="en-GB" sz="1100" kern="1200">
                        <a:solidFill>
                          <a:schemeClr val="bg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2717867014"/>
                  </a:ext>
                </a:extLst>
              </a:tr>
              <a:tr h="378115">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GB" sz="1100">
                          <a:solidFill>
                            <a:schemeClr val="bg1"/>
                          </a:solidFill>
                        </a:rPr>
                        <a:t>2. MMV Phase 1 report reminder</a:t>
                      </a:r>
                      <a:endParaRPr lang="en-GB" sz="1100">
                        <a:solidFill>
                          <a:schemeClr val="bg1"/>
                        </a:solidFill>
                        <a:latin typeface="Arial" panose="020B0604020202020204" pitchFamily="34" charset="0"/>
                        <a:cs typeface="Arial" panose="020B0604020202020204" pitchFamily="34" charset="0"/>
                      </a:endParaRPr>
                    </a:p>
                  </a:txBody>
                  <a:tcPr anchor="ctr"/>
                </a:tc>
                <a:tc>
                  <a:txBody>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lang="en-GB" sz="1050" kern="1200">
                          <a:solidFill>
                            <a:schemeClr val="bg1"/>
                          </a:solidFill>
                          <a:latin typeface="+mn-lt"/>
                        </a:rPr>
                        <a:t>A &amp; B</a:t>
                      </a:r>
                      <a:endParaRPr lang="en-GB" sz="1050" kern="1200">
                        <a:solidFill>
                          <a:schemeClr val="bg1"/>
                        </a:solidFill>
                        <a:latin typeface="+mn-lt"/>
                        <a:ea typeface="+mn-ea"/>
                        <a:cs typeface="Arial" panose="020B0604020202020204" pitchFamily="34" charset="0"/>
                      </a:endParaRPr>
                    </a:p>
                  </a:txBody>
                  <a:tcPr anchor="ctr"/>
                </a:tc>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GB" sz="1100" kern="1200">
                          <a:solidFill>
                            <a:schemeClr val="bg1"/>
                          </a:solidFill>
                        </a:rPr>
                        <a:t>Phase 1/ Aug 2022/Updated</a:t>
                      </a:r>
                      <a:endParaRPr lang="en-GB" sz="1100" kern="1200">
                        <a:solidFill>
                          <a:schemeClr val="bg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2639324916"/>
                  </a:ext>
                </a:extLst>
              </a:tr>
              <a:tr h="308044">
                <a:tc>
                  <a:txBody>
                    <a:bodyPr/>
                    <a:lstStyle/>
                    <a:p>
                      <a:pPr marL="0" marR="0" lvl="0" indent="0" algn="l" rtl="0" eaLnBrk="1" fontAlgn="auto" latinLnBrk="0" hangingPunct="1">
                        <a:lnSpc>
                          <a:spcPct val="100000"/>
                        </a:lnSpc>
                        <a:spcBef>
                          <a:spcPts val="0"/>
                        </a:spcBef>
                        <a:spcAft>
                          <a:spcPts val="0"/>
                        </a:spcAft>
                        <a:buClrTx/>
                        <a:buSzTx/>
                        <a:buFontTx/>
                        <a:buNone/>
                      </a:pPr>
                      <a:r>
                        <a:rPr lang="en-GB" sz="1100">
                          <a:solidFill>
                            <a:schemeClr val="bg1"/>
                          </a:solidFill>
                        </a:rPr>
                        <a:t>3. Subsurface &amp; seismic  imaging :Foundations</a:t>
                      </a:r>
                      <a:endParaRPr lang="en-GB" sz="1100">
                        <a:solidFill>
                          <a:schemeClr val="bg1"/>
                        </a:solidFill>
                        <a:latin typeface="Arial" panose="020B0604020202020204" pitchFamily="34" charset="0"/>
                        <a:cs typeface="Arial" panose="020B0604020202020204" pitchFamily="34" charset="0"/>
                      </a:endParaRPr>
                    </a:p>
                  </a:txBody>
                  <a:tcPr anchor="ctr"/>
                </a:tc>
                <a:tc>
                  <a:txBody>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lang="en-GB" sz="1050" kern="1200">
                          <a:solidFill>
                            <a:schemeClr val="bg1"/>
                          </a:solidFill>
                          <a:latin typeface="+mn-lt"/>
                        </a:rPr>
                        <a:t>A &amp; B</a:t>
                      </a:r>
                      <a:endParaRPr lang="en-GB" sz="1050" kern="1200">
                        <a:solidFill>
                          <a:schemeClr val="bg1"/>
                        </a:solidFill>
                        <a:latin typeface="+mn-lt"/>
                        <a:ea typeface="+mn-ea"/>
                        <a:cs typeface="Arial" panose="020B0604020202020204" pitchFamily="34" charset="0"/>
                      </a:endParaRPr>
                    </a:p>
                  </a:txBody>
                  <a:tcPr anchor="ctr"/>
                </a:tc>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GB" sz="1100" kern="1200">
                          <a:solidFill>
                            <a:schemeClr val="bg1"/>
                          </a:solidFill>
                        </a:rPr>
                        <a:t>Phase 3/ New</a:t>
                      </a:r>
                      <a:endParaRPr lang="en-GB" sz="1100" kern="1200">
                        <a:solidFill>
                          <a:schemeClr val="bg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653295896"/>
                  </a:ext>
                </a:extLst>
              </a:tr>
              <a:tr h="349029">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GB" sz="1100">
                          <a:solidFill>
                            <a:schemeClr val="bg1"/>
                          </a:solidFill>
                        </a:rPr>
                        <a:t>4. Southern North Sea Seismic Imaging and new acquisition considerations</a:t>
                      </a:r>
                      <a:endParaRPr lang="en-GB" sz="1100">
                        <a:solidFill>
                          <a:schemeClr val="bg1"/>
                        </a:solidFill>
                        <a:latin typeface="Arial" panose="020B0604020202020204" pitchFamily="34" charset="0"/>
                        <a:cs typeface="Arial" panose="020B0604020202020204" pitchFamily="34" charset="0"/>
                      </a:endParaRPr>
                    </a:p>
                  </a:txBody>
                  <a:tcPr anchor="ctr"/>
                </a:tc>
                <a:tc>
                  <a:txBody>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lang="en-GB" sz="1050" kern="1200">
                          <a:solidFill>
                            <a:schemeClr val="bg1"/>
                          </a:solidFill>
                          <a:latin typeface="+mn-lt"/>
                        </a:rPr>
                        <a:t>A &amp; B</a:t>
                      </a:r>
                      <a:endParaRPr lang="en-GB" sz="1050" kern="1200">
                        <a:solidFill>
                          <a:schemeClr val="bg1"/>
                        </a:solidFill>
                        <a:latin typeface="+mn-lt"/>
                        <a:ea typeface="+mn-ea"/>
                        <a:cs typeface="Arial" panose="020B0604020202020204" pitchFamily="34" charset="0"/>
                      </a:endParaRPr>
                    </a:p>
                  </a:txBody>
                  <a:tcPr anchor="ctr"/>
                </a:tc>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GB" sz="1100" kern="1200">
                          <a:solidFill>
                            <a:schemeClr val="bg1"/>
                          </a:solidFill>
                        </a:rPr>
                        <a:t>Phase 3/ June 2023 summary/ Full reporting</a:t>
                      </a:r>
                      <a:endParaRPr lang="en-GB" sz="1100" kern="1200">
                        <a:solidFill>
                          <a:schemeClr val="bg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2106913631"/>
                  </a:ext>
                </a:extLst>
              </a:tr>
              <a:tr h="308044">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GB" sz="1100">
                          <a:solidFill>
                            <a:schemeClr val="bg1"/>
                          </a:solidFill>
                        </a:rPr>
                        <a:t>5. Streamer seismic technology</a:t>
                      </a:r>
                      <a:endParaRPr lang="en-GB" sz="1100">
                        <a:solidFill>
                          <a:schemeClr val="bg1"/>
                        </a:solidFill>
                        <a:latin typeface="Arial" panose="020B0604020202020204" pitchFamily="34" charset="0"/>
                        <a:cs typeface="Arial" panose="020B0604020202020204" pitchFamily="34" charset="0"/>
                      </a:endParaRPr>
                    </a:p>
                  </a:txBody>
                  <a:tcPr anchor="ctr"/>
                </a:tc>
                <a:tc>
                  <a:txBody>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lang="en-GB" sz="1050" kern="1200">
                          <a:solidFill>
                            <a:schemeClr val="bg1"/>
                          </a:solidFill>
                          <a:latin typeface="+mn-lt"/>
                        </a:rPr>
                        <a:t>B</a:t>
                      </a:r>
                      <a:endParaRPr lang="en-GB" sz="1050" kern="1200">
                        <a:solidFill>
                          <a:schemeClr val="bg1"/>
                        </a:solidFill>
                        <a:latin typeface="+mn-lt"/>
                        <a:ea typeface="+mn-ea"/>
                        <a:cs typeface="Arial" panose="020B0604020202020204" pitchFamily="34" charset="0"/>
                      </a:endParaRPr>
                    </a:p>
                  </a:txBody>
                  <a:tcPr anchor="ctr"/>
                </a:tc>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GB" sz="1100" kern="1200">
                          <a:solidFill>
                            <a:schemeClr val="bg1"/>
                          </a:solidFill>
                        </a:rPr>
                        <a:t>Phase 3/ New</a:t>
                      </a:r>
                      <a:endParaRPr lang="en-GB" sz="1100" kern="1200">
                        <a:solidFill>
                          <a:schemeClr val="bg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1929689010"/>
                  </a:ext>
                </a:extLst>
              </a:tr>
              <a:tr h="308044">
                <a:tc>
                  <a:txBody>
                    <a:bodyPr/>
                    <a:lstStyle/>
                    <a:p>
                      <a:pPr algn="l"/>
                      <a:r>
                        <a:rPr lang="en-GB" sz="1100">
                          <a:solidFill>
                            <a:schemeClr val="bg1"/>
                          </a:solidFill>
                        </a:rPr>
                        <a:t>6. Ultra &amp; High resolution (UHR &amp; HR) for site and geotechnical surveys</a:t>
                      </a:r>
                      <a:endParaRPr lang="en-GB" sz="1100"/>
                    </a:p>
                  </a:txBody>
                  <a:tcPr anchor="ctr"/>
                </a:tc>
                <a:tc>
                  <a:txBody>
                    <a:bodyPr/>
                    <a:lstStyle/>
                    <a:p>
                      <a:pPr algn="ctr"/>
                      <a:r>
                        <a:rPr lang="en-GB" sz="1050" kern="1200">
                          <a:solidFill>
                            <a:schemeClr val="bg1"/>
                          </a:solidFill>
                          <a:latin typeface="+mn-lt"/>
                        </a:rPr>
                        <a:t>B</a:t>
                      </a:r>
                      <a:endParaRPr lang="en-GB" sz="1050" kern="1200">
                        <a:solidFill>
                          <a:schemeClr val="bg1"/>
                        </a:solidFill>
                        <a:latin typeface="+mn-lt"/>
                        <a:ea typeface="+mn-ea"/>
                        <a:cs typeface="Arial" panose="020B0604020202020204" pitchFamily="34" charset="0"/>
                      </a:endParaRPr>
                    </a:p>
                  </a:txBody>
                  <a:tcPr anchor="ctr"/>
                </a:tc>
                <a:tc>
                  <a:txBody>
                    <a:bodyPr/>
                    <a:lstStyle/>
                    <a:p>
                      <a:pPr algn="l"/>
                      <a:r>
                        <a:rPr lang="en-GB" sz="1100" kern="1200">
                          <a:solidFill>
                            <a:schemeClr val="bg1"/>
                          </a:solidFill>
                        </a:rPr>
                        <a:t>Phase 3/ Jun 2023</a:t>
                      </a:r>
                      <a:endParaRPr lang="en-GB" sz="1100" kern="1200">
                        <a:solidFill>
                          <a:schemeClr val="bg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3680849920"/>
                  </a:ext>
                </a:extLst>
              </a:tr>
              <a:tr h="308044">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GB" sz="1100">
                          <a:solidFill>
                            <a:schemeClr val="bg1"/>
                          </a:solidFill>
                        </a:rPr>
                        <a:t>7. Ocean Bottom Seismic technology</a:t>
                      </a:r>
                      <a:endParaRPr lang="en-GB" sz="1100">
                        <a:solidFill>
                          <a:schemeClr val="bg1"/>
                        </a:solidFill>
                        <a:latin typeface="Arial" panose="020B0604020202020204" pitchFamily="34" charset="0"/>
                        <a:cs typeface="Arial" panose="020B0604020202020204" pitchFamily="34" charset="0"/>
                      </a:endParaRPr>
                    </a:p>
                  </a:txBody>
                  <a:tcPr anchor="ctr"/>
                </a:tc>
                <a:tc>
                  <a:txBody>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lang="en-GB" sz="1050" kern="1200">
                          <a:solidFill>
                            <a:schemeClr val="bg1"/>
                          </a:solidFill>
                          <a:latin typeface="+mn-lt"/>
                        </a:rPr>
                        <a:t>B</a:t>
                      </a:r>
                      <a:endParaRPr lang="en-GB" sz="1050" kern="1200">
                        <a:solidFill>
                          <a:schemeClr val="bg1"/>
                        </a:solidFill>
                        <a:latin typeface="+mn-lt"/>
                        <a:ea typeface="+mn-ea"/>
                        <a:cs typeface="Arial" panose="020B0604020202020204" pitchFamily="34" charset="0"/>
                      </a:endParaRPr>
                    </a:p>
                  </a:txBody>
                  <a:tcPr anchor="ctr"/>
                </a:tc>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GB" sz="1100" kern="1200">
                          <a:solidFill>
                            <a:schemeClr val="bg1"/>
                          </a:solidFill>
                        </a:rPr>
                        <a:t>Phase 2/ Jun 2022</a:t>
                      </a:r>
                      <a:endParaRPr lang="en-GB" sz="1100" kern="1200">
                        <a:solidFill>
                          <a:schemeClr val="bg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4193925401"/>
                  </a:ext>
                </a:extLst>
              </a:tr>
              <a:tr h="308044">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GB" sz="1100">
                          <a:solidFill>
                            <a:schemeClr val="bg1"/>
                          </a:solidFill>
                        </a:rPr>
                        <a:t>8. Operational issues around windfarms (updated from Phase 1)</a:t>
                      </a:r>
                      <a:endParaRPr lang="en-GB" sz="1100">
                        <a:solidFill>
                          <a:schemeClr val="bg1"/>
                        </a:solidFill>
                        <a:latin typeface="Arial" panose="020B0604020202020204" pitchFamily="34" charset="0"/>
                        <a:cs typeface="Arial" panose="020B0604020202020204" pitchFamily="34" charset="0"/>
                      </a:endParaRPr>
                    </a:p>
                  </a:txBody>
                  <a:tcPr anchor="ctr"/>
                </a:tc>
                <a:tc>
                  <a:txBody>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lang="en-GB" sz="1050" kern="1200">
                          <a:solidFill>
                            <a:schemeClr val="bg1"/>
                          </a:solidFill>
                          <a:latin typeface="+mn-lt"/>
                        </a:rPr>
                        <a:t>B</a:t>
                      </a:r>
                      <a:endParaRPr lang="en-GB" sz="1050" kern="1200">
                        <a:solidFill>
                          <a:schemeClr val="bg1"/>
                        </a:solidFill>
                        <a:latin typeface="+mn-lt"/>
                        <a:ea typeface="+mn-ea"/>
                        <a:cs typeface="Arial" panose="020B0604020202020204" pitchFamily="34" charset="0"/>
                      </a:endParaRPr>
                    </a:p>
                  </a:txBody>
                  <a:tcPr anchor="ctr"/>
                </a:tc>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GB" sz="1100" kern="1200">
                          <a:solidFill>
                            <a:schemeClr val="bg1"/>
                          </a:solidFill>
                        </a:rPr>
                        <a:t>Phase 1 &amp; 2/ Jun 2022</a:t>
                      </a:r>
                      <a:endParaRPr lang="en-GB" sz="1100" kern="1200">
                        <a:solidFill>
                          <a:schemeClr val="bg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2593863307"/>
                  </a:ext>
                </a:extLst>
              </a:tr>
              <a:tr h="308044">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GB" sz="1100">
                          <a:solidFill>
                            <a:schemeClr val="bg1"/>
                          </a:solidFill>
                        </a:rPr>
                        <a:t>9. Comparative cost model of streamer vs OBN</a:t>
                      </a:r>
                      <a:endParaRPr lang="en-GB" sz="1100"/>
                    </a:p>
                  </a:txBody>
                  <a:tcPr anchor="ctr"/>
                </a:tc>
                <a:tc>
                  <a:txBody>
                    <a:bodyPr/>
                    <a:lstStyle/>
                    <a:p>
                      <a:pPr algn="ctr"/>
                      <a:r>
                        <a:rPr lang="en-GB" sz="1050" kern="1200">
                          <a:solidFill>
                            <a:schemeClr val="bg1"/>
                          </a:solidFill>
                          <a:latin typeface="+mn-lt"/>
                        </a:rPr>
                        <a:t>B</a:t>
                      </a:r>
                      <a:endParaRPr lang="en-GB" sz="1050" kern="1200">
                        <a:solidFill>
                          <a:schemeClr val="bg1"/>
                        </a:solidFill>
                        <a:latin typeface="+mn-lt"/>
                        <a:ea typeface="+mn-ea"/>
                        <a:cs typeface="Arial" panose="020B0604020202020204" pitchFamily="34" charset="0"/>
                      </a:endParaRPr>
                    </a:p>
                  </a:txBody>
                  <a:tcPr anchor="ctr"/>
                </a:tc>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GB" sz="1100" kern="1200">
                          <a:solidFill>
                            <a:schemeClr val="bg1"/>
                          </a:solidFill>
                        </a:rPr>
                        <a:t>Phase 2/ Jun 2022</a:t>
                      </a:r>
                      <a:endParaRPr lang="en-GB" sz="1100" kern="1200">
                        <a:solidFill>
                          <a:schemeClr val="bg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1489556419"/>
                  </a:ext>
                </a:extLst>
              </a:tr>
              <a:tr h="308044">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GB" sz="1100">
                          <a:solidFill>
                            <a:schemeClr val="bg1"/>
                          </a:solidFill>
                        </a:rPr>
                        <a:t>10. Processing/Imaging Improvements</a:t>
                      </a:r>
                      <a:endParaRPr lang="en-GB" sz="1100">
                        <a:solidFill>
                          <a:schemeClr val="bg1"/>
                        </a:solidFill>
                        <a:latin typeface="Arial" panose="020B0604020202020204" pitchFamily="34" charset="0"/>
                        <a:cs typeface="Arial" panose="020B0604020202020204" pitchFamily="34" charset="0"/>
                      </a:endParaRPr>
                    </a:p>
                  </a:txBody>
                  <a:tcPr anchor="ctr"/>
                </a:tc>
                <a:tc>
                  <a:txBody>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lang="en-GB" sz="1050" kern="1200">
                          <a:solidFill>
                            <a:schemeClr val="bg1"/>
                          </a:solidFill>
                          <a:latin typeface="+mn-lt"/>
                        </a:rPr>
                        <a:t>B</a:t>
                      </a:r>
                      <a:endParaRPr lang="en-GB" sz="1050" kern="1200">
                        <a:solidFill>
                          <a:schemeClr val="bg1"/>
                        </a:solidFill>
                        <a:latin typeface="+mn-lt"/>
                        <a:ea typeface="+mn-ea"/>
                        <a:cs typeface="Arial" panose="020B0604020202020204" pitchFamily="34" charset="0"/>
                      </a:endParaRPr>
                    </a:p>
                  </a:txBody>
                  <a:tcPr anchor="ctr"/>
                </a:tc>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GB" sz="1100" kern="1200">
                          <a:solidFill>
                            <a:schemeClr val="bg1"/>
                          </a:solidFill>
                        </a:rPr>
                        <a:t>Phase 3/ New</a:t>
                      </a:r>
                      <a:endParaRPr lang="en-GB" sz="1100" kern="1200">
                        <a:solidFill>
                          <a:schemeClr val="bg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155051638"/>
                  </a:ext>
                </a:extLst>
              </a:tr>
              <a:tr h="308044">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GB" sz="1100">
                          <a:solidFill>
                            <a:schemeClr val="bg1"/>
                          </a:solidFill>
                        </a:rPr>
                        <a:t>11. 4D seismic signal and noise</a:t>
                      </a:r>
                      <a:endParaRPr lang="en-GB" sz="1100">
                        <a:solidFill>
                          <a:schemeClr val="bg1"/>
                        </a:solidFill>
                        <a:latin typeface="Arial" panose="020B0604020202020204" pitchFamily="34" charset="0"/>
                        <a:cs typeface="Arial" panose="020B0604020202020204" pitchFamily="34" charset="0"/>
                      </a:endParaRPr>
                    </a:p>
                  </a:txBody>
                  <a:tcPr anchor="ctr"/>
                </a:tc>
                <a:tc>
                  <a:txBody>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lang="en-GB" sz="1050" kern="1200">
                          <a:solidFill>
                            <a:schemeClr val="bg1"/>
                          </a:solidFill>
                          <a:latin typeface="+mn-lt"/>
                        </a:rPr>
                        <a:t>B</a:t>
                      </a:r>
                      <a:endParaRPr lang="en-GB" sz="1050" kern="1200">
                        <a:solidFill>
                          <a:schemeClr val="bg1"/>
                        </a:solidFill>
                        <a:latin typeface="+mn-lt"/>
                        <a:ea typeface="+mn-ea"/>
                        <a:cs typeface="Arial" panose="020B0604020202020204" pitchFamily="34" charset="0"/>
                      </a:endParaRPr>
                    </a:p>
                  </a:txBody>
                  <a:tcPr anchor="ctr"/>
                </a:tc>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GB" sz="1100" kern="1200">
                          <a:solidFill>
                            <a:schemeClr val="bg1"/>
                          </a:solidFill>
                        </a:rPr>
                        <a:t>Phase 2/ Jun 2022 Updated</a:t>
                      </a:r>
                      <a:endParaRPr lang="en-GB" sz="1100" kern="1200">
                        <a:solidFill>
                          <a:schemeClr val="bg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3615448914"/>
                  </a:ext>
                </a:extLst>
              </a:tr>
              <a:tr h="378115">
                <a:tc>
                  <a:txBody>
                    <a:bodyPr/>
                    <a:lstStyle/>
                    <a:p>
                      <a:pPr algn="l"/>
                      <a:r>
                        <a:rPr lang="en-GB" sz="1100">
                          <a:solidFill>
                            <a:schemeClr val="bg1"/>
                          </a:solidFill>
                        </a:rPr>
                        <a:t>12. Seismic detectability of CO</a:t>
                      </a:r>
                      <a:r>
                        <a:rPr lang="en-GB" sz="1100" baseline="-25000">
                          <a:solidFill>
                            <a:schemeClr val="bg1"/>
                          </a:solidFill>
                        </a:rPr>
                        <a:t>2</a:t>
                      </a:r>
                      <a:endParaRPr lang="en-GB" sz="1100"/>
                    </a:p>
                  </a:txBody>
                  <a:tcPr anchor="ctr"/>
                </a:tc>
                <a:tc>
                  <a:txBody>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lang="en-GB" sz="1050" kern="1200">
                          <a:solidFill>
                            <a:schemeClr val="bg1"/>
                          </a:solidFill>
                          <a:latin typeface="+mn-lt"/>
                        </a:rPr>
                        <a:t>A &amp; B</a:t>
                      </a:r>
                      <a:endParaRPr lang="en-GB" sz="1050" kern="1200">
                        <a:solidFill>
                          <a:schemeClr val="bg1"/>
                        </a:solidFill>
                        <a:latin typeface="+mn-lt"/>
                        <a:ea typeface="+mn-ea"/>
                        <a:cs typeface="Arial" panose="020B0604020202020204" pitchFamily="34" charset="0"/>
                      </a:endParaRPr>
                    </a:p>
                  </a:txBody>
                  <a:tcPr anchor="ctr"/>
                </a:tc>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GB" sz="1100" kern="1200">
                          <a:solidFill>
                            <a:schemeClr val="bg1"/>
                          </a:solidFill>
                        </a:rPr>
                        <a:t>Phase 2/ Jun 2022</a:t>
                      </a:r>
                      <a:endParaRPr lang="en-GB" sz="1100" kern="1200">
                        <a:solidFill>
                          <a:schemeClr val="bg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243886625"/>
                  </a:ext>
                </a:extLst>
              </a:tr>
              <a:tr h="378115">
                <a:tc>
                  <a:txBody>
                    <a:bodyPr/>
                    <a:lstStyle/>
                    <a:p>
                      <a:pPr algn="l"/>
                      <a:r>
                        <a:rPr lang="en-GB" sz="1100">
                          <a:solidFill>
                            <a:schemeClr val="bg1"/>
                          </a:solidFill>
                        </a:rPr>
                        <a:t>13. Windfarm </a:t>
                      </a:r>
                      <a:r>
                        <a:rPr lang="en-GB" sz="1100" kern="1200">
                          <a:solidFill>
                            <a:schemeClr val="bg1"/>
                          </a:solidFill>
                        </a:rPr>
                        <a:t>noise literature review &amp; Intra windfarm Streamer data analysis</a:t>
                      </a:r>
                      <a:endParaRPr lang="en-GB" sz="1100" kern="1200">
                        <a:solidFill>
                          <a:schemeClr val="bg1"/>
                        </a:solidFill>
                        <a:latin typeface="Arial" panose="020B0604020202020204" pitchFamily="34" charset="0"/>
                        <a:ea typeface="+mn-ea"/>
                        <a:cs typeface="Arial" panose="020B0604020202020204" pitchFamily="34" charset="0"/>
                      </a:endParaRPr>
                    </a:p>
                  </a:txBody>
                  <a:tcPr anchor="ctr"/>
                </a:tc>
                <a:tc>
                  <a:txBody>
                    <a:bodyPr/>
                    <a:lstStyle/>
                    <a:p>
                      <a:pPr algn="ctr"/>
                      <a:r>
                        <a:rPr lang="en-GB" sz="1050" kern="1200">
                          <a:solidFill>
                            <a:schemeClr val="bg1"/>
                          </a:solidFill>
                          <a:latin typeface="+mn-lt"/>
                        </a:rPr>
                        <a:t>B</a:t>
                      </a:r>
                      <a:endParaRPr lang="en-GB" sz="1050" kern="1200">
                        <a:solidFill>
                          <a:schemeClr val="bg1"/>
                        </a:solidFill>
                        <a:latin typeface="+mn-lt"/>
                        <a:ea typeface="+mn-ea"/>
                        <a:cs typeface="Arial" panose="020B0604020202020204" pitchFamily="34" charset="0"/>
                      </a:endParaRPr>
                    </a:p>
                  </a:txBody>
                  <a:tcPr anchor="ctr"/>
                </a:tc>
                <a:tc>
                  <a:txBody>
                    <a:bodyPr/>
                    <a:lstStyle/>
                    <a:p>
                      <a:pPr algn="l"/>
                      <a:r>
                        <a:rPr lang="en-GB" sz="1100" kern="1200">
                          <a:solidFill>
                            <a:schemeClr val="bg1"/>
                          </a:solidFill>
                        </a:rPr>
                        <a:t>Phase 3/ Oct 2022 summary/ Full reporting</a:t>
                      </a:r>
                      <a:endParaRPr lang="en-GB" sz="1100" kern="1200">
                        <a:solidFill>
                          <a:schemeClr val="bg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3772331796"/>
                  </a:ext>
                </a:extLst>
              </a:tr>
              <a:tr h="308044">
                <a:tc>
                  <a:txBody>
                    <a:bodyPr/>
                    <a:lstStyle/>
                    <a:p>
                      <a:pPr marL="0" marR="0" lvl="0" indent="0" algn="l" rtl="0" eaLnBrk="1" fontAlgn="auto" latinLnBrk="0" hangingPunct="1">
                        <a:lnSpc>
                          <a:spcPct val="100000"/>
                        </a:lnSpc>
                        <a:spcBef>
                          <a:spcPts val="0"/>
                        </a:spcBef>
                        <a:spcAft>
                          <a:spcPts val="0"/>
                        </a:spcAft>
                        <a:buClrTx/>
                        <a:buSzTx/>
                        <a:buFontTx/>
                        <a:buNone/>
                      </a:pPr>
                      <a:r>
                        <a:rPr lang="en-GB" sz="1100">
                          <a:solidFill>
                            <a:schemeClr val="bg1"/>
                          </a:solidFill>
                        </a:rPr>
                        <a:t>14. Geophysical Technology  direction</a:t>
                      </a:r>
                      <a:endParaRPr lang="en-GB" sz="1100">
                        <a:solidFill>
                          <a:schemeClr val="bg1"/>
                        </a:solidFill>
                        <a:latin typeface="Arial" panose="020B0604020202020204" pitchFamily="34" charset="0"/>
                        <a:cs typeface="Arial" panose="020B0604020202020204" pitchFamily="34" charset="0"/>
                      </a:endParaRPr>
                    </a:p>
                  </a:txBody>
                  <a:tcPr anchor="ctr"/>
                </a:tc>
                <a:tc>
                  <a:txBody>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lang="en-GB" sz="1050" kern="1200">
                          <a:solidFill>
                            <a:schemeClr val="bg1"/>
                          </a:solidFill>
                          <a:latin typeface="+mn-lt"/>
                        </a:rPr>
                        <a:t>B</a:t>
                      </a:r>
                      <a:endParaRPr lang="en-GB" sz="1050" kern="1200" dirty="0">
                        <a:solidFill>
                          <a:schemeClr val="bg1"/>
                        </a:solidFill>
                        <a:latin typeface="+mn-lt"/>
                        <a:ea typeface="+mn-ea"/>
                        <a:cs typeface="Arial" panose="020B0604020202020204" pitchFamily="34" charset="0"/>
                      </a:endParaRPr>
                    </a:p>
                  </a:txBody>
                  <a:tcPr anchor="ctr"/>
                </a:tc>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GB" sz="1100" kern="1200">
                          <a:solidFill>
                            <a:schemeClr val="bg1"/>
                          </a:solidFill>
                        </a:rPr>
                        <a:t>New</a:t>
                      </a:r>
                      <a:endParaRPr lang="en-GB" sz="1100" kern="1200">
                        <a:solidFill>
                          <a:schemeClr val="bg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4187661340"/>
                  </a:ext>
                </a:extLst>
              </a:tr>
              <a:tr h="378115">
                <a:tc>
                  <a:txBody>
                    <a:bodyPr/>
                    <a:lstStyle/>
                    <a:p>
                      <a:pPr marL="0" marR="0" lvl="0" indent="0" algn="l" rtl="0" eaLnBrk="1" fontAlgn="auto" latinLnBrk="0" hangingPunct="1">
                        <a:lnSpc>
                          <a:spcPct val="100000"/>
                        </a:lnSpc>
                        <a:spcBef>
                          <a:spcPts val="0"/>
                        </a:spcBef>
                        <a:spcAft>
                          <a:spcPts val="0"/>
                        </a:spcAft>
                        <a:buClrTx/>
                        <a:buSzTx/>
                        <a:buFontTx/>
                        <a:buNone/>
                      </a:pPr>
                      <a:r>
                        <a:rPr lang="en-GB" sz="1100">
                          <a:solidFill>
                            <a:schemeClr val="bg1"/>
                          </a:solidFill>
                        </a:rPr>
                        <a:t>15.  References  (Note separate Acronyms &amp; Glossary document) </a:t>
                      </a:r>
                      <a:endParaRPr lang="en-GB" sz="1100">
                        <a:solidFill>
                          <a:schemeClr val="bg1"/>
                        </a:solidFill>
                        <a:latin typeface="Arial" panose="020B0604020202020204" pitchFamily="34" charset="0"/>
                        <a:cs typeface="Arial" panose="020B0604020202020204" pitchFamily="34" charset="0"/>
                      </a:endParaRPr>
                    </a:p>
                  </a:txBody>
                  <a:tcPr anchor="ctr"/>
                </a:tc>
                <a:tc>
                  <a:txBody>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lang="en-GB" sz="1050" kern="1200" dirty="0">
                          <a:solidFill>
                            <a:schemeClr val="bg1"/>
                          </a:solidFill>
                          <a:latin typeface="+mn-lt"/>
                        </a:rPr>
                        <a:t>A &amp; B</a:t>
                      </a:r>
                      <a:endParaRPr lang="en-GB" sz="1050" kern="1200" dirty="0">
                        <a:solidFill>
                          <a:schemeClr val="bg1"/>
                        </a:solidFill>
                        <a:latin typeface="+mn-lt"/>
                        <a:ea typeface="+mn-ea"/>
                        <a:cs typeface="Arial" panose="020B0604020202020204" pitchFamily="34" charset="0"/>
                      </a:endParaRPr>
                    </a:p>
                  </a:txBody>
                  <a:tcPr anchor="ctr"/>
                </a:tc>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GB" sz="1100" kern="1200" dirty="0">
                          <a:solidFill>
                            <a:schemeClr val="bg1"/>
                          </a:solidFill>
                        </a:rPr>
                        <a:t>New</a:t>
                      </a:r>
                      <a:endParaRPr lang="en-GB" sz="1100" kern="1200" dirty="0">
                        <a:solidFill>
                          <a:schemeClr val="bg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661324983"/>
                  </a:ext>
                </a:extLst>
              </a:tr>
            </a:tbl>
          </a:graphicData>
        </a:graphic>
      </p:graphicFrame>
      <p:sp>
        <p:nvSpPr>
          <p:cNvPr id="5" name="Text Placeholder 4">
            <a:extLst>
              <a:ext uri="{FF2B5EF4-FFF2-40B4-BE49-F238E27FC236}">
                <a16:creationId xmlns:a16="http://schemas.microsoft.com/office/drawing/2014/main" id="{9D5B3D47-11A7-14A9-35D7-8CF6155C783A}"/>
              </a:ext>
            </a:extLst>
          </p:cNvPr>
          <p:cNvSpPr>
            <a:spLocks noGrp="1"/>
          </p:cNvSpPr>
          <p:nvPr>
            <p:ph type="body" sz="quarter" idx="10"/>
          </p:nvPr>
        </p:nvSpPr>
        <p:spPr/>
        <p:txBody>
          <a:bodyPr/>
          <a:lstStyle/>
          <a:p>
            <a:r>
              <a:rPr lang="en-GB"/>
              <a:t>Contents &amp; relationship  to parts of report &amp; previous co-location forum projects</a:t>
            </a:r>
          </a:p>
        </p:txBody>
      </p:sp>
    </p:spTree>
    <p:extLst>
      <p:ext uri="{BB962C8B-B14F-4D97-AF65-F5344CB8AC3E}">
        <p14:creationId xmlns:p14="http://schemas.microsoft.com/office/powerpoint/2010/main" val="2790240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3B63-689D-4707-8D8C-7FD345A54457}"/>
              </a:ext>
              <a:ext uri="{C183D7F6-B498-43B3-948B-1728B52AA6E4}">
                <adec:decorative xmlns:adec="http://schemas.microsoft.com/office/drawing/2017/decorative" val="0"/>
              </a:ext>
            </a:extLst>
          </p:cNvPr>
          <p:cNvSpPr>
            <a:spLocks noGrp="1"/>
          </p:cNvSpPr>
          <p:nvPr>
            <p:ph type="title"/>
          </p:nvPr>
        </p:nvSpPr>
        <p:spPr>
          <a:xfrm>
            <a:off x="357447" y="260351"/>
            <a:ext cx="8161985" cy="332154"/>
          </a:xfrm>
        </p:spPr>
        <p:txBody>
          <a:bodyPr/>
          <a:lstStyle/>
          <a:p>
            <a:r>
              <a:rPr lang="en-GB"/>
              <a:t>1.3 Seismic Technology Executive Summary</a:t>
            </a:r>
          </a:p>
        </p:txBody>
      </p:sp>
      <p:sp>
        <p:nvSpPr>
          <p:cNvPr id="3" name="Slide Number Placeholder 3">
            <a:extLst>
              <a:ext uri="{FF2B5EF4-FFF2-40B4-BE49-F238E27FC236}">
                <a16:creationId xmlns:a16="http://schemas.microsoft.com/office/drawing/2014/main" id="{DC90EBB9-F0CA-EEBD-87EE-2CC73CF372B9}"/>
              </a:ext>
            </a:extLst>
          </p:cNvPr>
          <p:cNvSpPr>
            <a:spLocks noGrp="1"/>
          </p:cNvSpPr>
          <p:nvPr>
            <p:ph type="sldNum" sz="quarter" idx="4"/>
          </p:nvPr>
        </p:nvSpPr>
        <p:spPr>
          <a:xfrm>
            <a:off x="11493868" y="3157921"/>
            <a:ext cx="669724" cy="434975"/>
          </a:xfrm>
        </p:spPr>
        <p:txBody>
          <a:bodyPr/>
          <a:lstStyle/>
          <a:p>
            <a:fld id="{DD0590FE-9BA6-45CB-BC76-38BB9AEE2E90}" type="slidenum">
              <a:rPr lang="en-GB" smtClean="0"/>
              <a:pPr/>
              <a:t>5</a:t>
            </a:fld>
            <a:endParaRPr lang="en-GB"/>
          </a:p>
        </p:txBody>
      </p:sp>
      <p:sp>
        <p:nvSpPr>
          <p:cNvPr id="5" name="TextBox 4">
            <a:extLst>
              <a:ext uri="{FF2B5EF4-FFF2-40B4-BE49-F238E27FC236}">
                <a16:creationId xmlns:a16="http://schemas.microsoft.com/office/drawing/2014/main" id="{522EE734-62E4-3093-5D29-486F2A6A4166}"/>
              </a:ext>
              <a:ext uri="{C183D7F6-B498-43B3-948B-1728B52AA6E4}">
                <adec:decorative xmlns:adec="http://schemas.microsoft.com/office/drawing/2017/decorative" val="0"/>
              </a:ext>
            </a:extLst>
          </p:cNvPr>
          <p:cNvSpPr txBox="1"/>
          <p:nvPr/>
        </p:nvSpPr>
        <p:spPr>
          <a:xfrm>
            <a:off x="282188" y="592505"/>
            <a:ext cx="11542537" cy="6017032"/>
          </a:xfrm>
          <a:prstGeom prst="rect">
            <a:avLst/>
          </a:prstGeom>
          <a:noFill/>
        </p:spPr>
        <p:txBody>
          <a:bodyPr wrap="square" lIns="91440" tIns="45720" rIns="91440" bIns="45720" rtlCol="0" anchor="t">
            <a:spAutoFit/>
          </a:bodyPr>
          <a:lstStyle/>
          <a:p>
            <a:pPr marL="71755"/>
            <a:r>
              <a:rPr lang="en-GB" sz="1100" dirty="0"/>
              <a:t>The description of the rock storage (subsurface) for carbon stores, like oil and gas reservoirs, will continue to be heavily influenced by the quality of the initial pre-development seismic reflection image.  Both modern data acquisition and extensive processing remain an excellent investment for the entire life of the project, especially as access is becoming an increasing consideration with time. We have one marine area and its underlying geology, imaged by an array of different geophysical “remote sensing” techniques for a range of users and projects.</a:t>
            </a:r>
            <a:endParaRPr lang="en-GB" sz="1100" b="1" u="sng" dirty="0">
              <a:cs typeface="Arial" panose="020B0604020202020204"/>
            </a:endParaRPr>
          </a:p>
          <a:p>
            <a:pPr marL="71755"/>
            <a:endParaRPr lang="en-GB" sz="1100" dirty="0">
              <a:cs typeface="Arial" panose="020B0604020202020204"/>
            </a:endParaRPr>
          </a:p>
          <a:p>
            <a:pPr marL="71755"/>
            <a:endParaRPr lang="en-GB" sz="1100" b="1" u="sng" dirty="0">
              <a:cs typeface="Arial" panose="020B0604020202020204"/>
            </a:endParaRPr>
          </a:p>
          <a:p>
            <a:pPr marL="71755"/>
            <a:r>
              <a:rPr lang="en-GB" sz="1100" b="1" u="sng" dirty="0"/>
              <a:t>CS Site characterisation:</a:t>
            </a:r>
            <a:r>
              <a:rPr lang="en-GB" sz="1100" b="1" dirty="0"/>
              <a:t>  </a:t>
            </a:r>
            <a:r>
              <a:rPr lang="en-GB" sz="1100" dirty="0"/>
              <a:t>The </a:t>
            </a:r>
            <a:r>
              <a:rPr lang="en-GB" sz="1100" dirty="0">
                <a:solidFill>
                  <a:srgbClr val="00B050"/>
                </a:solidFill>
              </a:rPr>
              <a:t>majority of the current potential UKCS CS areas are covered with legacy O&amp;G 3D seismic</a:t>
            </a:r>
            <a:r>
              <a:rPr lang="en-GB" sz="1100" dirty="0"/>
              <a:t>.  </a:t>
            </a:r>
            <a:r>
              <a:rPr lang="en-GB" sz="1100" dirty="0">
                <a:solidFill>
                  <a:srgbClr val="00B050"/>
                </a:solidFill>
              </a:rPr>
              <a:t>Once reprocessed </a:t>
            </a:r>
            <a:r>
              <a:rPr lang="en-GB" sz="1100" dirty="0"/>
              <a:t>to modern minimum standards (broadband &amp; FWI velocity modelling) these data are considered </a:t>
            </a:r>
            <a:r>
              <a:rPr lang="en-GB" sz="1100" dirty="0">
                <a:solidFill>
                  <a:srgbClr val="00B050"/>
                </a:solidFill>
              </a:rPr>
              <a:t>suitable for pre-development CS site characterisation </a:t>
            </a:r>
            <a:r>
              <a:rPr lang="en-GB" sz="1100" dirty="0"/>
              <a:t>during the licence project “appraise” and “assess” phases.</a:t>
            </a:r>
            <a:endParaRPr lang="en-GB" sz="1100" dirty="0">
              <a:cs typeface="Arial"/>
            </a:endParaRPr>
          </a:p>
          <a:p>
            <a:pPr marL="71755"/>
            <a:endParaRPr lang="en-GB" sz="1100" dirty="0"/>
          </a:p>
          <a:p>
            <a:pPr marL="71755"/>
            <a:r>
              <a:rPr lang="en-GB" sz="1100" b="1" u="sng" dirty="0"/>
              <a:t>Pre-development  CS Baseline seismic:</a:t>
            </a:r>
            <a:r>
              <a:rPr lang="en-GB" sz="1100" b="1" dirty="0"/>
              <a:t>  </a:t>
            </a:r>
            <a:r>
              <a:rPr lang="en-GB" sz="1100" dirty="0"/>
              <a:t>During CS store development the NSTA expects a </a:t>
            </a:r>
            <a:r>
              <a:rPr lang="en-GB" sz="1100" dirty="0">
                <a:solidFill>
                  <a:srgbClr val="00B050"/>
                </a:solidFill>
              </a:rPr>
              <a:t>pre-injection baseline survey </a:t>
            </a:r>
            <a:r>
              <a:rPr lang="en-GB" sz="1100" dirty="0"/>
              <a:t>will be acquired involving modern long offset (3- 6km), broadband acquisition and enhanced modern processing afforded by the highly efficient streamer seismic acquisition will continue to be the expected mainstay.  Seabed (ocean bottom (OB)) seismic is geophysically superior technology but will continue to be burdened by significant cost multipliers compared to streamer. OB seismic is the recommended approach in shallow water (&lt;20m) areas with complex overburden/ reservoir imaging issues and areas increasingly congested with surface obstructions. </a:t>
            </a:r>
            <a:r>
              <a:rPr lang="en-GB" sz="1100" b="1" dirty="0">
                <a:solidFill>
                  <a:srgbClr val="00B050"/>
                </a:solidFill>
              </a:rPr>
              <a:t>The strong recommendation is for modern seismic operations to be conducted before windfarm development is </a:t>
            </a:r>
            <a:r>
              <a:rPr lang="en-GB" sz="1100" b="1" dirty="0"/>
              <a:t>undertaken as future intra-windfarm seismic operations will be complex, difficult, costly or even operationally impossible.</a:t>
            </a:r>
            <a:endParaRPr lang="en-GB" sz="1100" b="1" dirty="0">
              <a:cs typeface="Arial"/>
            </a:endParaRPr>
          </a:p>
          <a:p>
            <a:pPr marL="71755"/>
            <a:endParaRPr lang="en-GB" sz="1100" dirty="0">
              <a:cs typeface="Arial" panose="020B0604020202020204"/>
            </a:endParaRPr>
          </a:p>
          <a:p>
            <a:pPr marL="71755"/>
            <a:r>
              <a:rPr lang="en-GB" sz="1100" b="1" u="sng" dirty="0"/>
              <a:t>Injection phase Monitoring seismic:</a:t>
            </a:r>
            <a:r>
              <a:rPr lang="en-GB" sz="1100" b="1" dirty="0"/>
              <a:t>  </a:t>
            </a:r>
            <a:r>
              <a:rPr lang="en-GB" sz="1100" dirty="0"/>
              <a:t>During the active injection phase, </a:t>
            </a:r>
            <a:r>
              <a:rPr lang="en-GB" sz="1100" dirty="0">
                <a:solidFill>
                  <a:srgbClr val="00B050"/>
                </a:solidFill>
              </a:rPr>
              <a:t>4D (time lapse) seismic is anticipated across certain types of CS complexes</a:t>
            </a:r>
            <a:r>
              <a:rPr lang="en-GB" sz="1100" dirty="0"/>
              <a:t>. This involves periodically acquiring a new, high repeatability “deep” 3D seismic survey where it is believed CO</a:t>
            </a:r>
            <a:r>
              <a:rPr lang="en-GB" sz="1100" baseline="-25000" dirty="0"/>
              <a:t>2</a:t>
            </a:r>
            <a:r>
              <a:rPr lang="en-GB" sz="1100" dirty="0"/>
              <a:t> is injected directly into or has displaced the in-situ brine filled reservoir. Such monitoring will be particularly useful for providing dynamic reservoir data and assurance for those CS stores in early-stage development. </a:t>
            </a:r>
            <a:endParaRPr lang="en-GB" sz="1100" dirty="0">
              <a:cs typeface="Arial"/>
            </a:endParaRPr>
          </a:p>
          <a:p>
            <a:pPr marL="71755"/>
            <a:endParaRPr lang="en-GB" sz="1100" dirty="0">
              <a:cs typeface="Arial"/>
            </a:endParaRPr>
          </a:p>
          <a:p>
            <a:pPr marL="71755"/>
            <a:r>
              <a:rPr lang="en-GB" sz="1100" b="1" u="sng" dirty="0"/>
              <a:t>Long term monitoring:</a:t>
            </a:r>
            <a:r>
              <a:rPr lang="en-GB" sz="1100" b="1" dirty="0"/>
              <a:t>  </a:t>
            </a:r>
            <a:r>
              <a:rPr lang="en-GB" sz="1100" dirty="0"/>
              <a:t>It is expected that occasional, as-required, </a:t>
            </a:r>
            <a:r>
              <a:rPr lang="en-GB" sz="1100" dirty="0">
                <a:solidFill>
                  <a:srgbClr val="00B050"/>
                </a:solidFill>
              </a:rPr>
              <a:t>shallow “site survey</a:t>
            </a:r>
            <a:r>
              <a:rPr lang="en-GB" sz="1100" dirty="0"/>
              <a:t>” seismic acquisition will be required throughout the life and abandonment of projects, particularly for </a:t>
            </a:r>
            <a:r>
              <a:rPr lang="en-GB" sz="1100" dirty="0">
                <a:solidFill>
                  <a:srgbClr val="00B050"/>
                </a:solidFill>
              </a:rPr>
              <a:t>critical risk areas </a:t>
            </a:r>
            <a:r>
              <a:rPr lang="en-GB" sz="1100" dirty="0"/>
              <a:t>such as around current and legacy wells and geological faults to seabed.  Looking even further ahead – full complex “deep” 4D seismic is not only expensive but has an environmental impact.  There is a both a need and technology trend to eventually </a:t>
            </a:r>
            <a:r>
              <a:rPr lang="en-GB" sz="1100" dirty="0">
                <a:solidFill>
                  <a:srgbClr val="00B050"/>
                </a:solidFill>
              </a:rPr>
              <a:t>undertake lower impact &amp; cost, highly targeted reservoir monitoring</a:t>
            </a:r>
            <a:r>
              <a:rPr lang="en-GB" sz="1100" dirty="0"/>
              <a:t>, built upon very accurate model predictions and comprehensive baseline surveys.</a:t>
            </a:r>
            <a:endParaRPr lang="en-GB" sz="1100" dirty="0">
              <a:cs typeface="Arial"/>
            </a:endParaRPr>
          </a:p>
          <a:p>
            <a:pPr marL="71755"/>
            <a:endParaRPr lang="en-GB" sz="1100" dirty="0"/>
          </a:p>
          <a:p>
            <a:pPr marL="71755"/>
            <a:r>
              <a:rPr lang="en-GB" sz="1100" b="1" u="sng" dirty="0"/>
              <a:t>Post Closure monitoring:</a:t>
            </a:r>
            <a:r>
              <a:rPr lang="en-GB" sz="1100" b="1" dirty="0"/>
              <a:t>  </a:t>
            </a:r>
            <a:r>
              <a:rPr lang="en-GB" sz="1100" dirty="0"/>
              <a:t>Further consideration is also needed for the appropriate level of post closure/abandonment phase monitoring.</a:t>
            </a:r>
            <a:endParaRPr lang="en-GB" sz="1100" dirty="0">
              <a:cs typeface="Arial"/>
            </a:endParaRPr>
          </a:p>
          <a:p>
            <a:pPr marL="71755"/>
            <a:endParaRPr lang="en-GB" sz="1100" dirty="0">
              <a:cs typeface="Arial"/>
            </a:endParaRPr>
          </a:p>
          <a:p>
            <a:pPr marL="71755"/>
            <a:r>
              <a:rPr lang="en-GB" sz="1100" b="1" u="sng" dirty="0"/>
              <a:t>Enabling the energy transition:</a:t>
            </a:r>
            <a:r>
              <a:rPr lang="en-GB" sz="1100" b="1" dirty="0"/>
              <a:t>  </a:t>
            </a:r>
            <a:r>
              <a:rPr lang="en-GB" sz="1100" dirty="0"/>
              <a:t>Sharing marine space is becoming ever more important.  Whilst we may strive to expedite by technology solutions (e.g., greater seabed or hybrid seismic), </a:t>
            </a:r>
            <a:r>
              <a:rPr lang="en-GB" sz="1100" dirty="0">
                <a:solidFill>
                  <a:srgbClr val="00B050"/>
                </a:solidFill>
              </a:rPr>
              <a:t>early and open discussion concerning the extent and timing of marine activity will always be the best way to manage the potential of our offshore areas and everybody's expectations</a:t>
            </a:r>
            <a:r>
              <a:rPr lang="en-GB" sz="1100" dirty="0"/>
              <a:t>. Traditionally long-term planning has been poor, exacerbated by limited awareness of other user's needs and limited data sharing across disparate databases.</a:t>
            </a:r>
            <a:endParaRPr lang="en-GB" sz="1100" dirty="0">
              <a:cs typeface="Arial"/>
            </a:endParaRPr>
          </a:p>
          <a:p>
            <a:pPr marL="71755"/>
            <a:r>
              <a:rPr lang="en-GB" sz="1100" dirty="0"/>
              <a:t>  </a:t>
            </a:r>
            <a:endParaRPr lang="en-GB" sz="1100" dirty="0">
              <a:cs typeface="Arial"/>
            </a:endParaRPr>
          </a:p>
          <a:p>
            <a:pPr marL="71755"/>
            <a:r>
              <a:rPr lang="en-GB" sz="1100" b="1" u="sng" dirty="0"/>
              <a:t>Full co-location</a:t>
            </a:r>
            <a:r>
              <a:rPr lang="en-GB" sz="1100" u="sng" dirty="0"/>
              <a:t> </a:t>
            </a:r>
            <a:r>
              <a:rPr lang="en-GB" sz="1100" b="1" u="sng" dirty="0"/>
              <a:t>of CS or O&amp;G closures with windfarms </a:t>
            </a:r>
            <a:r>
              <a:rPr lang="en-GB" sz="1100" dirty="0"/>
              <a:t>is impossible as some seismic monitoring access can be expected throughout CS site life. Whilst seabed seismic can help to acquire images closer to the edge of a windfarm, it </a:t>
            </a:r>
            <a:r>
              <a:rPr lang="en-GB" sz="1100" dirty="0">
                <a:solidFill>
                  <a:srgbClr val="00B050"/>
                </a:solidFill>
              </a:rPr>
              <a:t>is unlikely any form of seismic equipment will be able to access within the tight confines of current turbine layouts</a:t>
            </a:r>
            <a:r>
              <a:rPr lang="en-GB" sz="1100" dirty="0"/>
              <a:t>. Partial overlap is only possible with more detailed risk assessment, coupled with careful design of future CS monitoring area and windfarm design.</a:t>
            </a:r>
            <a:endParaRPr lang="en-GB" sz="1100" dirty="0">
              <a:cs typeface="Arial" panose="020B0604020202020204"/>
            </a:endParaRPr>
          </a:p>
          <a:p>
            <a:pPr marL="71755"/>
            <a:endParaRPr lang="en-GB" sz="1100" dirty="0">
              <a:cs typeface="Arial" panose="020B0604020202020204"/>
            </a:endParaRPr>
          </a:p>
        </p:txBody>
      </p:sp>
      <p:sp>
        <p:nvSpPr>
          <p:cNvPr id="4" name="Text Placeholder 3" descr="Seismic technology overview&#10;">
            <a:extLst>
              <a:ext uri="{FF2B5EF4-FFF2-40B4-BE49-F238E27FC236}">
                <a16:creationId xmlns:a16="http://schemas.microsoft.com/office/drawing/2014/main" id="{3E37F13E-0915-960F-6160-3C4241026D9E}"/>
              </a:ext>
              <a:ext uri="{C183D7F6-B498-43B3-948B-1728B52AA6E4}">
                <adec:decorative xmlns:adec="http://schemas.microsoft.com/office/drawing/2017/decorative" val="0"/>
              </a:ext>
            </a:extLst>
          </p:cNvPr>
          <p:cNvSpPr>
            <a:spLocks noGrp="1"/>
          </p:cNvSpPr>
          <p:nvPr>
            <p:ph type="body" sz="quarter" idx="10"/>
          </p:nvPr>
        </p:nvSpPr>
        <p:spPr/>
        <p:txBody>
          <a:bodyPr/>
          <a:lstStyle/>
          <a:p>
            <a:r>
              <a:rPr lang="en-GB"/>
              <a:t>Reprocessed legacy seismic suitable for appraisal. Good pre-development baseline expected.</a:t>
            </a:r>
          </a:p>
        </p:txBody>
      </p:sp>
    </p:spTree>
    <p:extLst>
      <p:ext uri="{BB962C8B-B14F-4D97-AF65-F5344CB8AC3E}">
        <p14:creationId xmlns:p14="http://schemas.microsoft.com/office/powerpoint/2010/main" val="2922228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521F60-ADD2-479C-EBDD-3864EB66161E}"/>
              </a:ext>
            </a:extLst>
          </p:cNvPr>
          <p:cNvSpPr>
            <a:spLocks noGrp="1"/>
          </p:cNvSpPr>
          <p:nvPr>
            <p:ph type="title"/>
          </p:nvPr>
        </p:nvSpPr>
        <p:spPr/>
        <p:txBody>
          <a:bodyPr/>
          <a:lstStyle/>
          <a:p>
            <a:r>
              <a:rPr lang="en-GB"/>
              <a:t>Acknowledgements</a:t>
            </a:r>
          </a:p>
        </p:txBody>
      </p:sp>
      <p:sp>
        <p:nvSpPr>
          <p:cNvPr id="8" name="Slide Number Placeholder 7">
            <a:extLst>
              <a:ext uri="{FF2B5EF4-FFF2-40B4-BE49-F238E27FC236}">
                <a16:creationId xmlns:a16="http://schemas.microsoft.com/office/drawing/2014/main" id="{803822E0-7BD7-4032-A8E1-C2DC8C1BC52A}"/>
              </a:ext>
            </a:extLst>
          </p:cNvPr>
          <p:cNvSpPr>
            <a:spLocks noGrp="1"/>
          </p:cNvSpPr>
          <p:nvPr>
            <p:ph type="sldNum" sz="quarter" idx="4"/>
          </p:nvPr>
        </p:nvSpPr>
        <p:spPr/>
        <p:txBody>
          <a:bodyPr/>
          <a:lstStyle/>
          <a:p>
            <a:fld id="{DD0590FE-9BA6-45CB-BC76-38BB9AEE2E90}" type="slidenum">
              <a:rPr lang="en-GB" smtClean="0"/>
              <a:t>6</a:t>
            </a:fld>
            <a:endParaRPr lang="en-GB"/>
          </a:p>
        </p:txBody>
      </p:sp>
      <p:sp>
        <p:nvSpPr>
          <p:cNvPr id="10" name="TextBox 9">
            <a:extLst>
              <a:ext uri="{FF2B5EF4-FFF2-40B4-BE49-F238E27FC236}">
                <a16:creationId xmlns:a16="http://schemas.microsoft.com/office/drawing/2014/main" id="{15367BCC-2243-C926-F200-E136642013FA}"/>
              </a:ext>
            </a:extLst>
          </p:cNvPr>
          <p:cNvSpPr txBox="1"/>
          <p:nvPr/>
        </p:nvSpPr>
        <p:spPr>
          <a:xfrm>
            <a:off x="839009" y="1518446"/>
            <a:ext cx="6137749" cy="523220"/>
          </a:xfrm>
          <a:prstGeom prst="rect">
            <a:avLst/>
          </a:prstGeom>
          <a:noFill/>
        </p:spPr>
        <p:txBody>
          <a:bodyPr wrap="square">
            <a:spAutoFit/>
          </a:bodyPr>
          <a:lstStyle/>
          <a:p>
            <a:pPr algn="ctr"/>
            <a:r>
              <a:rPr lang="en-GB" sz="1400"/>
              <a:t>The NSTA is very grateful to the many individuals &amp; organisations for their willingness to freely provide time, knowledge and data.</a:t>
            </a:r>
          </a:p>
        </p:txBody>
      </p:sp>
      <p:grpSp>
        <p:nvGrpSpPr>
          <p:cNvPr id="20" name="Group 19" descr="Phase 1 2021 MMV study organsiations">
            <a:extLst>
              <a:ext uri="{FF2B5EF4-FFF2-40B4-BE49-F238E27FC236}">
                <a16:creationId xmlns:a16="http://schemas.microsoft.com/office/drawing/2014/main" id="{27B208E2-0EF2-E39F-CBC5-6146AED8258C}"/>
              </a:ext>
            </a:extLst>
          </p:cNvPr>
          <p:cNvGrpSpPr/>
          <p:nvPr/>
        </p:nvGrpSpPr>
        <p:grpSpPr>
          <a:xfrm>
            <a:off x="7234767" y="919625"/>
            <a:ext cx="4593336" cy="2171289"/>
            <a:chOff x="7234767" y="919625"/>
            <a:chExt cx="4593336" cy="2171289"/>
          </a:xfrm>
        </p:grpSpPr>
        <p:grpSp>
          <p:nvGrpSpPr>
            <p:cNvPr id="14" name="Group 13" descr="MMV phase 1 study acknowledgements">
              <a:extLst>
                <a:ext uri="{FF2B5EF4-FFF2-40B4-BE49-F238E27FC236}">
                  <a16:creationId xmlns:a16="http://schemas.microsoft.com/office/drawing/2014/main" id="{56A89449-5C52-6F39-3A62-CB6BAE5BB320}"/>
                </a:ext>
              </a:extLst>
            </p:cNvPr>
            <p:cNvGrpSpPr/>
            <p:nvPr/>
          </p:nvGrpSpPr>
          <p:grpSpPr>
            <a:xfrm>
              <a:off x="7546227" y="978829"/>
              <a:ext cx="4201725" cy="2040615"/>
              <a:chOff x="7546227" y="978829"/>
              <a:chExt cx="4201725" cy="2040615"/>
            </a:xfrm>
          </p:grpSpPr>
          <p:grpSp>
            <p:nvGrpSpPr>
              <p:cNvPr id="12" name="Group 11">
                <a:extLst>
                  <a:ext uri="{FF2B5EF4-FFF2-40B4-BE49-F238E27FC236}">
                    <a16:creationId xmlns:a16="http://schemas.microsoft.com/office/drawing/2014/main" id="{46F9A289-31FC-ADAF-9CE4-C07020D2EAEC}"/>
                  </a:ext>
                </a:extLst>
              </p:cNvPr>
              <p:cNvGrpSpPr/>
              <p:nvPr/>
            </p:nvGrpSpPr>
            <p:grpSpPr>
              <a:xfrm>
                <a:off x="7546227" y="978829"/>
                <a:ext cx="4041302" cy="2040615"/>
                <a:chOff x="7546227" y="978829"/>
                <a:chExt cx="4041302" cy="2040615"/>
              </a:xfrm>
            </p:grpSpPr>
            <p:grpSp>
              <p:nvGrpSpPr>
                <p:cNvPr id="6" name="Group 5" descr="MMV Phase 1 acknolwdgements">
                  <a:extLst>
                    <a:ext uri="{FF2B5EF4-FFF2-40B4-BE49-F238E27FC236}">
                      <a16:creationId xmlns:a16="http://schemas.microsoft.com/office/drawing/2014/main" id="{599A5209-6114-5F3E-C518-F4C01C47CBA2}"/>
                    </a:ext>
                  </a:extLst>
                </p:cNvPr>
                <p:cNvGrpSpPr/>
                <p:nvPr/>
              </p:nvGrpSpPr>
              <p:grpSpPr>
                <a:xfrm>
                  <a:off x="7546227" y="978829"/>
                  <a:ext cx="3969964" cy="2040615"/>
                  <a:chOff x="7546227" y="978829"/>
                  <a:chExt cx="3969964" cy="2040615"/>
                </a:xfrm>
              </p:grpSpPr>
              <p:sp>
                <p:nvSpPr>
                  <p:cNvPr id="62" name="TextBox 61">
                    <a:extLst>
                      <a:ext uri="{FF2B5EF4-FFF2-40B4-BE49-F238E27FC236}">
                        <a16:creationId xmlns:a16="http://schemas.microsoft.com/office/drawing/2014/main" id="{C8C15349-9EE3-421B-9C78-C61BAAAC681A}"/>
                      </a:ext>
                    </a:extLst>
                  </p:cNvPr>
                  <p:cNvSpPr txBox="1"/>
                  <p:nvPr/>
                </p:nvSpPr>
                <p:spPr>
                  <a:xfrm>
                    <a:off x="8006720" y="978829"/>
                    <a:ext cx="3193622" cy="307777"/>
                  </a:xfrm>
                  <a:prstGeom prst="rect">
                    <a:avLst/>
                  </a:prstGeom>
                  <a:noFill/>
                </p:spPr>
                <p:txBody>
                  <a:bodyPr wrap="square" rtlCol="0">
                    <a:spAutoFit/>
                  </a:bodyPr>
                  <a:lstStyle/>
                  <a:p>
                    <a:pPr algn="ctr"/>
                    <a:r>
                      <a:rPr lang="en-GB" sz="1400"/>
                      <a:t>Phase 1 2021 MMV Study</a:t>
                    </a:r>
                  </a:p>
                </p:txBody>
              </p:sp>
              <p:pic>
                <p:nvPicPr>
                  <p:cNvPr id="39" name="Picture 38" descr="A group of logos on a white background&#10;&#10;Description automatically generated">
                    <a:extLst>
                      <a:ext uri="{FF2B5EF4-FFF2-40B4-BE49-F238E27FC236}">
                        <a16:creationId xmlns:a16="http://schemas.microsoft.com/office/drawing/2014/main" id="{4643CC3E-1957-1091-7A19-8682828C4FC0}"/>
                      </a:ext>
                    </a:extLst>
                  </p:cNvPr>
                  <p:cNvPicPr>
                    <a:picLocks noChangeAspect="1"/>
                  </p:cNvPicPr>
                  <p:nvPr/>
                </p:nvPicPr>
                <p:blipFill>
                  <a:blip r:embed="rId3"/>
                  <a:stretch>
                    <a:fillRect/>
                  </a:stretch>
                </p:blipFill>
                <p:spPr>
                  <a:xfrm>
                    <a:off x="7546227" y="1493509"/>
                    <a:ext cx="3969964" cy="1525935"/>
                  </a:xfrm>
                  <a:prstGeom prst="rect">
                    <a:avLst/>
                  </a:prstGeom>
                </p:spPr>
              </p:pic>
            </p:grpSp>
            <p:pic>
              <p:nvPicPr>
                <p:cNvPr id="7" name="Picture 6">
                  <a:extLst>
                    <a:ext uri="{FF2B5EF4-FFF2-40B4-BE49-F238E27FC236}">
                      <a16:creationId xmlns:a16="http://schemas.microsoft.com/office/drawing/2014/main" id="{B909EB9E-C6C3-69AE-BBF6-53A8C338242C}"/>
                    </a:ext>
                  </a:extLst>
                </p:cNvPr>
                <p:cNvPicPr>
                  <a:picLocks noChangeAspect="1"/>
                </p:cNvPicPr>
                <p:nvPr/>
              </p:nvPicPr>
              <p:blipFill>
                <a:blip r:embed="rId4"/>
                <a:stretch>
                  <a:fillRect/>
                </a:stretch>
              </p:blipFill>
              <p:spPr>
                <a:xfrm>
                  <a:off x="11225141" y="2649942"/>
                  <a:ext cx="362388" cy="166855"/>
                </a:xfrm>
                <a:prstGeom prst="rect">
                  <a:avLst/>
                </a:prstGeom>
              </p:spPr>
            </p:pic>
          </p:grpSp>
          <p:pic>
            <p:nvPicPr>
              <p:cNvPr id="1026" name="Picture 2" descr="Electromagnetic Geoservices ASA | LinkedIn">
                <a:extLst>
                  <a:ext uri="{FF2B5EF4-FFF2-40B4-BE49-F238E27FC236}">
                    <a16:creationId xmlns:a16="http://schemas.microsoft.com/office/drawing/2014/main" id="{F76B677F-6C0D-7ACD-4B69-ACC12E2B36F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8293" b="38874"/>
              <a:stretch/>
            </p:blipFill>
            <p:spPr bwMode="auto">
              <a:xfrm>
                <a:off x="11247807" y="1673843"/>
                <a:ext cx="500145" cy="114200"/>
              </a:xfrm>
              <a:prstGeom prst="rect">
                <a:avLst/>
              </a:prstGeom>
              <a:noFill/>
              <a:extLst>
                <a:ext uri="{909E8E84-426E-40DD-AFC4-6F175D3DCCD1}">
                  <a14:hiddenFill xmlns:a14="http://schemas.microsoft.com/office/drawing/2010/main">
                    <a:solidFill>
                      <a:srgbClr val="FFFFFF"/>
                    </a:solidFill>
                  </a14:hiddenFill>
                </a:ext>
              </a:extLst>
            </p:spPr>
          </p:pic>
        </p:grpSp>
        <p:sp>
          <p:nvSpPr>
            <p:cNvPr id="52" name="Rectangle: Rounded Corners 51">
              <a:extLst>
                <a:ext uri="{FF2B5EF4-FFF2-40B4-BE49-F238E27FC236}">
                  <a16:creationId xmlns:a16="http://schemas.microsoft.com/office/drawing/2014/main" id="{F4644255-CCAA-ED2F-BF40-70E5CD8C013F}"/>
                </a:ext>
              </a:extLst>
            </p:cNvPr>
            <p:cNvSpPr/>
            <p:nvPr/>
          </p:nvSpPr>
          <p:spPr>
            <a:xfrm>
              <a:off x="7234767" y="919625"/>
              <a:ext cx="4593336" cy="2171289"/>
            </a:xfrm>
            <a:prstGeom prst="roundRect">
              <a:avLst>
                <a:gd name="adj" fmla="val 8283"/>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 name="Group 31" descr="2022 contributors">
            <a:extLst>
              <a:ext uri="{FF2B5EF4-FFF2-40B4-BE49-F238E27FC236}">
                <a16:creationId xmlns:a16="http://schemas.microsoft.com/office/drawing/2014/main" id="{6D47F6EB-5A4D-3291-1E99-16280E0EC56E}"/>
              </a:ext>
            </a:extLst>
          </p:cNvPr>
          <p:cNvGrpSpPr/>
          <p:nvPr/>
        </p:nvGrpSpPr>
        <p:grpSpPr>
          <a:xfrm>
            <a:off x="406094" y="3135060"/>
            <a:ext cx="6803275" cy="2174695"/>
            <a:chOff x="406094" y="3135060"/>
            <a:chExt cx="6803275" cy="2174695"/>
          </a:xfrm>
        </p:grpSpPr>
        <p:grpSp>
          <p:nvGrpSpPr>
            <p:cNvPr id="19" name="Group 18" descr="2022 studies seismic detection, OBN and windfarm noise organsiations">
              <a:extLst>
                <a:ext uri="{FF2B5EF4-FFF2-40B4-BE49-F238E27FC236}">
                  <a16:creationId xmlns:a16="http://schemas.microsoft.com/office/drawing/2014/main" id="{3AE3E245-FCF4-2B61-9E05-596F43A51C0E}"/>
                </a:ext>
              </a:extLst>
            </p:cNvPr>
            <p:cNvGrpSpPr/>
            <p:nvPr/>
          </p:nvGrpSpPr>
          <p:grpSpPr>
            <a:xfrm>
              <a:off x="406094" y="3135060"/>
              <a:ext cx="6803275" cy="2174695"/>
              <a:chOff x="406094" y="3135060"/>
              <a:chExt cx="6803275" cy="2174695"/>
            </a:xfrm>
          </p:grpSpPr>
          <p:sp>
            <p:nvSpPr>
              <p:cNvPr id="42" name="TextBox 41">
                <a:extLst>
                  <a:ext uri="{FF2B5EF4-FFF2-40B4-BE49-F238E27FC236}">
                    <a16:creationId xmlns:a16="http://schemas.microsoft.com/office/drawing/2014/main" id="{360B3F39-4BCE-2DB3-BA7B-89E9B9677FEB}"/>
                  </a:ext>
                </a:extLst>
              </p:cNvPr>
              <p:cNvSpPr txBox="1"/>
              <p:nvPr/>
            </p:nvSpPr>
            <p:spPr>
              <a:xfrm>
                <a:off x="515784" y="3135060"/>
                <a:ext cx="2066591" cy="307777"/>
              </a:xfrm>
              <a:prstGeom prst="rect">
                <a:avLst/>
              </a:prstGeom>
              <a:noFill/>
            </p:spPr>
            <p:txBody>
              <a:bodyPr wrap="none" rtlCol="0">
                <a:spAutoFit/>
              </a:bodyPr>
              <a:lstStyle/>
              <a:p>
                <a:r>
                  <a:rPr lang="en-GB" sz="1400"/>
                  <a:t>2022 Seismic Detection</a:t>
                </a:r>
              </a:p>
            </p:txBody>
          </p:sp>
          <p:sp>
            <p:nvSpPr>
              <p:cNvPr id="43" name="TextBox 42">
                <a:extLst>
                  <a:ext uri="{FF2B5EF4-FFF2-40B4-BE49-F238E27FC236}">
                    <a16:creationId xmlns:a16="http://schemas.microsoft.com/office/drawing/2014/main" id="{AC32629A-F95F-4B76-E036-000B1BBBFF47}"/>
                  </a:ext>
                </a:extLst>
              </p:cNvPr>
              <p:cNvSpPr txBox="1"/>
              <p:nvPr/>
            </p:nvSpPr>
            <p:spPr>
              <a:xfrm>
                <a:off x="569887" y="4311078"/>
                <a:ext cx="1906291" cy="307777"/>
              </a:xfrm>
              <a:prstGeom prst="rect">
                <a:avLst/>
              </a:prstGeom>
              <a:noFill/>
            </p:spPr>
            <p:txBody>
              <a:bodyPr wrap="none" rtlCol="0">
                <a:spAutoFit/>
              </a:bodyPr>
              <a:lstStyle/>
              <a:p>
                <a:r>
                  <a:rPr lang="en-GB" sz="1400"/>
                  <a:t>2022 Windfarm Noise</a:t>
                </a:r>
              </a:p>
            </p:txBody>
          </p:sp>
          <p:sp>
            <p:nvSpPr>
              <p:cNvPr id="51" name="TextBox 50">
                <a:extLst>
                  <a:ext uri="{FF2B5EF4-FFF2-40B4-BE49-F238E27FC236}">
                    <a16:creationId xmlns:a16="http://schemas.microsoft.com/office/drawing/2014/main" id="{0F534D58-138A-F29D-E520-67C2A925FF14}"/>
                  </a:ext>
                </a:extLst>
              </p:cNvPr>
              <p:cNvSpPr txBox="1"/>
              <p:nvPr/>
            </p:nvSpPr>
            <p:spPr>
              <a:xfrm>
                <a:off x="3194504" y="3135060"/>
                <a:ext cx="3204104" cy="307777"/>
              </a:xfrm>
              <a:prstGeom prst="rect">
                <a:avLst/>
              </a:prstGeom>
              <a:noFill/>
            </p:spPr>
            <p:txBody>
              <a:bodyPr wrap="square" rtlCol="0">
                <a:spAutoFit/>
              </a:bodyPr>
              <a:lstStyle/>
              <a:p>
                <a:pPr algn="ctr"/>
                <a:r>
                  <a:rPr lang="en-GB" sz="1400"/>
                  <a:t>2022 OBN Study</a:t>
                </a:r>
              </a:p>
            </p:txBody>
          </p:sp>
          <p:grpSp>
            <p:nvGrpSpPr>
              <p:cNvPr id="60" name="Group 59" descr="seismic detection project acknowledgments">
                <a:extLst>
                  <a:ext uri="{FF2B5EF4-FFF2-40B4-BE49-F238E27FC236}">
                    <a16:creationId xmlns:a16="http://schemas.microsoft.com/office/drawing/2014/main" id="{7EA4A76B-AF85-FF54-3912-7504B277136D}"/>
                  </a:ext>
                </a:extLst>
              </p:cNvPr>
              <p:cNvGrpSpPr/>
              <p:nvPr/>
            </p:nvGrpSpPr>
            <p:grpSpPr>
              <a:xfrm>
                <a:off x="406094" y="3140634"/>
                <a:ext cx="2242345" cy="1046385"/>
                <a:chOff x="389473" y="3408812"/>
                <a:chExt cx="2242345" cy="1046385"/>
              </a:xfrm>
            </p:grpSpPr>
            <p:pic>
              <p:nvPicPr>
                <p:cNvPr id="41" name="Picture 40">
                  <a:extLst>
                    <a:ext uri="{FF2B5EF4-FFF2-40B4-BE49-F238E27FC236}">
                      <a16:creationId xmlns:a16="http://schemas.microsoft.com/office/drawing/2014/main" id="{D46FF4BF-C697-E8CD-073A-1340B76750AA}"/>
                    </a:ext>
                  </a:extLst>
                </p:cNvPr>
                <p:cNvPicPr>
                  <a:picLocks noChangeAspect="1"/>
                </p:cNvPicPr>
                <p:nvPr/>
              </p:nvPicPr>
              <p:blipFill>
                <a:blip r:embed="rId6"/>
                <a:stretch>
                  <a:fillRect/>
                </a:stretch>
              </p:blipFill>
              <p:spPr>
                <a:xfrm>
                  <a:off x="460213" y="3661185"/>
                  <a:ext cx="2115025" cy="794012"/>
                </a:xfrm>
                <a:prstGeom prst="rect">
                  <a:avLst/>
                </a:prstGeom>
              </p:spPr>
            </p:pic>
            <p:sp>
              <p:nvSpPr>
                <p:cNvPr id="55" name="Rectangle: Rounded Corners 54">
                  <a:extLst>
                    <a:ext uri="{FF2B5EF4-FFF2-40B4-BE49-F238E27FC236}">
                      <a16:creationId xmlns:a16="http://schemas.microsoft.com/office/drawing/2014/main" id="{83D06FC5-46AD-AE0A-5451-119CE80C6706}"/>
                    </a:ext>
                  </a:extLst>
                </p:cNvPr>
                <p:cNvSpPr/>
                <p:nvPr/>
              </p:nvSpPr>
              <p:spPr>
                <a:xfrm>
                  <a:off x="389473" y="3408812"/>
                  <a:ext cx="2242345" cy="1008000"/>
                </a:xfrm>
                <a:prstGeom prst="roundRect">
                  <a:avLst>
                    <a:gd name="adj" fmla="val 20462"/>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1" name="Group 60" descr="windfarm noise acknowledgemnts">
                <a:extLst>
                  <a:ext uri="{FF2B5EF4-FFF2-40B4-BE49-F238E27FC236}">
                    <a16:creationId xmlns:a16="http://schemas.microsoft.com/office/drawing/2014/main" id="{520C49B0-886A-8E5D-9625-A6B9D8F4FDA6}"/>
                  </a:ext>
                </a:extLst>
              </p:cNvPr>
              <p:cNvGrpSpPr/>
              <p:nvPr/>
            </p:nvGrpSpPr>
            <p:grpSpPr>
              <a:xfrm>
                <a:off x="417406" y="4301184"/>
                <a:ext cx="2242345" cy="1008000"/>
                <a:chOff x="389473" y="4580363"/>
                <a:chExt cx="2242345" cy="1008000"/>
              </a:xfrm>
            </p:grpSpPr>
            <p:pic>
              <p:nvPicPr>
                <p:cNvPr id="45" name="Picture 44">
                  <a:extLst>
                    <a:ext uri="{FF2B5EF4-FFF2-40B4-BE49-F238E27FC236}">
                      <a16:creationId xmlns:a16="http://schemas.microsoft.com/office/drawing/2014/main" id="{8F79FD5B-F188-017A-EE10-571221B5E4AE}"/>
                    </a:ext>
                  </a:extLst>
                </p:cNvPr>
                <p:cNvPicPr>
                  <a:picLocks noChangeAspect="1"/>
                </p:cNvPicPr>
                <p:nvPr/>
              </p:nvPicPr>
              <p:blipFill>
                <a:blip r:embed="rId7"/>
                <a:stretch>
                  <a:fillRect/>
                </a:stretch>
              </p:blipFill>
              <p:spPr>
                <a:xfrm>
                  <a:off x="460213" y="4824545"/>
                  <a:ext cx="2056882" cy="701035"/>
                </a:xfrm>
                <a:prstGeom prst="rect">
                  <a:avLst/>
                </a:prstGeom>
              </p:spPr>
            </p:pic>
            <p:sp>
              <p:nvSpPr>
                <p:cNvPr id="56" name="Rectangle: Rounded Corners 55">
                  <a:extLst>
                    <a:ext uri="{FF2B5EF4-FFF2-40B4-BE49-F238E27FC236}">
                      <a16:creationId xmlns:a16="http://schemas.microsoft.com/office/drawing/2014/main" id="{350B502F-84C3-63E6-753B-BAC8FDF5C37E}"/>
                    </a:ext>
                  </a:extLst>
                </p:cNvPr>
                <p:cNvSpPr/>
                <p:nvPr/>
              </p:nvSpPr>
              <p:spPr>
                <a:xfrm>
                  <a:off x="389473" y="4580363"/>
                  <a:ext cx="2242345" cy="1008000"/>
                </a:xfrm>
                <a:prstGeom prst="roundRect">
                  <a:avLst>
                    <a:gd name="adj" fmla="val 19622"/>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descr="2022 OBN study acknowledgements">
                <a:extLst>
                  <a:ext uri="{FF2B5EF4-FFF2-40B4-BE49-F238E27FC236}">
                    <a16:creationId xmlns:a16="http://schemas.microsoft.com/office/drawing/2014/main" id="{9898F8D0-899C-6EC6-6909-CDF6A2808AF5}"/>
                  </a:ext>
                </a:extLst>
              </p:cNvPr>
              <p:cNvGrpSpPr/>
              <p:nvPr/>
            </p:nvGrpSpPr>
            <p:grpSpPr>
              <a:xfrm>
                <a:off x="2658089" y="3138466"/>
                <a:ext cx="4551280" cy="2171289"/>
                <a:chOff x="2658089" y="3138466"/>
                <a:chExt cx="4551280" cy="2171289"/>
              </a:xfrm>
            </p:grpSpPr>
            <p:grpSp>
              <p:nvGrpSpPr>
                <p:cNvPr id="59" name="Group 58" descr="OBN study acknowledgements">
                  <a:extLst>
                    <a:ext uri="{FF2B5EF4-FFF2-40B4-BE49-F238E27FC236}">
                      <a16:creationId xmlns:a16="http://schemas.microsoft.com/office/drawing/2014/main" id="{D8DC6FDC-F19B-4A80-F11C-B081E23C3D00}"/>
                    </a:ext>
                  </a:extLst>
                </p:cNvPr>
                <p:cNvGrpSpPr/>
                <p:nvPr/>
              </p:nvGrpSpPr>
              <p:grpSpPr>
                <a:xfrm>
                  <a:off x="2658089" y="3138466"/>
                  <a:ext cx="4551280" cy="2171289"/>
                  <a:chOff x="2683487" y="3449189"/>
                  <a:chExt cx="4551280" cy="2171289"/>
                </a:xfrm>
              </p:grpSpPr>
              <p:pic>
                <p:nvPicPr>
                  <p:cNvPr id="50" name="Picture 49">
                    <a:extLst>
                      <a:ext uri="{FF2B5EF4-FFF2-40B4-BE49-F238E27FC236}">
                        <a16:creationId xmlns:a16="http://schemas.microsoft.com/office/drawing/2014/main" id="{10BB4812-B488-F531-620B-CC4A127B813D}"/>
                      </a:ext>
                    </a:extLst>
                  </p:cNvPr>
                  <p:cNvPicPr>
                    <a:picLocks noChangeAspect="1"/>
                  </p:cNvPicPr>
                  <p:nvPr/>
                </p:nvPicPr>
                <p:blipFill rotWithShape="1">
                  <a:blip r:embed="rId8"/>
                  <a:srcRect r="2355"/>
                  <a:stretch/>
                </p:blipFill>
                <p:spPr>
                  <a:xfrm>
                    <a:off x="2683487" y="3829393"/>
                    <a:ext cx="4527137" cy="1626277"/>
                  </a:xfrm>
                  <a:prstGeom prst="rect">
                    <a:avLst/>
                  </a:prstGeom>
                </p:spPr>
              </p:pic>
              <p:sp>
                <p:nvSpPr>
                  <p:cNvPr id="54" name="Rectangle: Rounded Corners 53">
                    <a:extLst>
                      <a:ext uri="{FF2B5EF4-FFF2-40B4-BE49-F238E27FC236}">
                        <a16:creationId xmlns:a16="http://schemas.microsoft.com/office/drawing/2014/main" id="{B5987D6B-F354-5B0B-C4E8-44AC2C46B50F}"/>
                      </a:ext>
                    </a:extLst>
                  </p:cNvPr>
                  <p:cNvSpPr/>
                  <p:nvPr/>
                </p:nvSpPr>
                <p:spPr>
                  <a:xfrm>
                    <a:off x="2721494" y="3449189"/>
                    <a:ext cx="4513273" cy="2171289"/>
                  </a:xfrm>
                  <a:prstGeom prst="roundRect">
                    <a:avLst>
                      <a:gd name="adj" fmla="val 8283"/>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9" name="Picture 8">
                  <a:extLst>
                    <a:ext uri="{FF2B5EF4-FFF2-40B4-BE49-F238E27FC236}">
                      <a16:creationId xmlns:a16="http://schemas.microsoft.com/office/drawing/2014/main" id="{97EFEBCE-F129-DA6B-46BD-F5B5C3B3761A}"/>
                    </a:ext>
                  </a:extLst>
                </p:cNvPr>
                <p:cNvPicPr>
                  <a:picLocks noChangeAspect="1"/>
                </p:cNvPicPr>
                <p:nvPr/>
              </p:nvPicPr>
              <p:blipFill>
                <a:blip r:embed="rId4"/>
                <a:stretch>
                  <a:fillRect/>
                </a:stretch>
              </p:blipFill>
              <p:spPr>
                <a:xfrm>
                  <a:off x="3470158" y="4552124"/>
                  <a:ext cx="362388" cy="166855"/>
                </a:xfrm>
                <a:prstGeom prst="rect">
                  <a:avLst/>
                </a:prstGeom>
              </p:spPr>
            </p:pic>
          </p:grpSp>
        </p:grpSp>
        <p:pic>
          <p:nvPicPr>
            <p:cNvPr id="31" name="Picture 30">
              <a:extLst>
                <a:ext uri="{FF2B5EF4-FFF2-40B4-BE49-F238E27FC236}">
                  <a16:creationId xmlns:a16="http://schemas.microsoft.com/office/drawing/2014/main" id="{7A058ADF-B0A6-D76C-5B16-4986F1EF3B66}"/>
                </a:ext>
              </a:extLst>
            </p:cNvPr>
            <p:cNvPicPr>
              <a:picLocks noChangeAspect="1"/>
            </p:cNvPicPr>
            <p:nvPr/>
          </p:nvPicPr>
          <p:blipFill rotWithShape="1">
            <a:blip r:embed="rId9"/>
            <a:srcRect l="19210" t="79467" r="67803"/>
            <a:stretch/>
          </p:blipFill>
          <p:spPr>
            <a:xfrm>
              <a:off x="3686174" y="4752051"/>
              <a:ext cx="575583" cy="352659"/>
            </a:xfrm>
            <a:prstGeom prst="rect">
              <a:avLst/>
            </a:prstGeom>
          </p:spPr>
        </p:pic>
      </p:grpSp>
      <p:grpSp>
        <p:nvGrpSpPr>
          <p:cNvPr id="21" name="Group 20" descr="2023 SNS seismic field trial study organsiations">
            <a:extLst>
              <a:ext uri="{FF2B5EF4-FFF2-40B4-BE49-F238E27FC236}">
                <a16:creationId xmlns:a16="http://schemas.microsoft.com/office/drawing/2014/main" id="{65E1B649-EC2F-A856-49BB-FDBE8AF14ABA}"/>
              </a:ext>
            </a:extLst>
          </p:cNvPr>
          <p:cNvGrpSpPr/>
          <p:nvPr/>
        </p:nvGrpSpPr>
        <p:grpSpPr>
          <a:xfrm>
            <a:off x="7242108" y="3139799"/>
            <a:ext cx="4593336" cy="2171289"/>
            <a:chOff x="7242108" y="3139799"/>
            <a:chExt cx="4593336" cy="2171289"/>
          </a:xfrm>
        </p:grpSpPr>
        <p:sp>
          <p:nvSpPr>
            <p:cNvPr id="48" name="TextBox 47">
              <a:extLst>
                <a:ext uri="{FF2B5EF4-FFF2-40B4-BE49-F238E27FC236}">
                  <a16:creationId xmlns:a16="http://schemas.microsoft.com/office/drawing/2014/main" id="{FE5B3885-4C09-73F6-156A-8F970FB4E366}"/>
                </a:ext>
              </a:extLst>
            </p:cNvPr>
            <p:cNvSpPr txBox="1"/>
            <p:nvPr/>
          </p:nvSpPr>
          <p:spPr>
            <a:xfrm>
              <a:off x="8286726" y="3152446"/>
              <a:ext cx="2505494" cy="307777"/>
            </a:xfrm>
            <a:prstGeom prst="rect">
              <a:avLst/>
            </a:prstGeom>
            <a:noFill/>
          </p:spPr>
          <p:txBody>
            <a:bodyPr wrap="none" rtlCol="0">
              <a:spAutoFit/>
            </a:bodyPr>
            <a:lstStyle/>
            <a:p>
              <a:r>
                <a:rPr lang="en-GB" sz="1400"/>
                <a:t>2023 SNS Seismic Field Trial</a:t>
              </a:r>
            </a:p>
          </p:txBody>
        </p:sp>
        <p:grpSp>
          <p:nvGrpSpPr>
            <p:cNvPr id="16" name="Group 15" descr="2023 SNS field trial acknowledgements">
              <a:extLst>
                <a:ext uri="{FF2B5EF4-FFF2-40B4-BE49-F238E27FC236}">
                  <a16:creationId xmlns:a16="http://schemas.microsoft.com/office/drawing/2014/main" id="{50595316-6492-1725-7B6E-DF280CD59820}"/>
                </a:ext>
              </a:extLst>
            </p:cNvPr>
            <p:cNvGrpSpPr/>
            <p:nvPr/>
          </p:nvGrpSpPr>
          <p:grpSpPr>
            <a:xfrm>
              <a:off x="7242108" y="3139799"/>
              <a:ext cx="4593336" cy="2171289"/>
              <a:chOff x="7242108" y="3139799"/>
              <a:chExt cx="4593336" cy="2171289"/>
            </a:xfrm>
          </p:grpSpPr>
          <p:grpSp>
            <p:nvGrpSpPr>
              <p:cNvPr id="57" name="Group 56" descr="SNS field trial acknowledgements">
                <a:extLst>
                  <a:ext uri="{FF2B5EF4-FFF2-40B4-BE49-F238E27FC236}">
                    <a16:creationId xmlns:a16="http://schemas.microsoft.com/office/drawing/2014/main" id="{63EB5D62-38EC-199D-B974-915F59E990DC}"/>
                  </a:ext>
                </a:extLst>
              </p:cNvPr>
              <p:cNvGrpSpPr/>
              <p:nvPr/>
            </p:nvGrpSpPr>
            <p:grpSpPr>
              <a:xfrm>
                <a:off x="7242108" y="3139799"/>
                <a:ext cx="4593336" cy="2171289"/>
                <a:chOff x="7234541" y="3563020"/>
                <a:chExt cx="4593336" cy="2171289"/>
              </a:xfrm>
            </p:grpSpPr>
            <p:pic>
              <p:nvPicPr>
                <p:cNvPr id="47" name="Picture 46">
                  <a:extLst>
                    <a:ext uri="{FF2B5EF4-FFF2-40B4-BE49-F238E27FC236}">
                      <a16:creationId xmlns:a16="http://schemas.microsoft.com/office/drawing/2014/main" id="{D733A8F2-7F8D-3E7A-951A-3B9B2D984E8F}"/>
                    </a:ext>
                  </a:extLst>
                </p:cNvPr>
                <p:cNvPicPr>
                  <a:picLocks noChangeAspect="1"/>
                </p:cNvPicPr>
                <p:nvPr/>
              </p:nvPicPr>
              <p:blipFill>
                <a:blip r:embed="rId9"/>
                <a:stretch>
                  <a:fillRect/>
                </a:stretch>
              </p:blipFill>
              <p:spPr>
                <a:xfrm>
                  <a:off x="7286816" y="3808049"/>
                  <a:ext cx="4431904" cy="1717531"/>
                </a:xfrm>
                <a:prstGeom prst="rect">
                  <a:avLst/>
                </a:prstGeom>
              </p:spPr>
            </p:pic>
            <p:sp>
              <p:nvSpPr>
                <p:cNvPr id="53" name="Rectangle: Rounded Corners 52">
                  <a:extLst>
                    <a:ext uri="{FF2B5EF4-FFF2-40B4-BE49-F238E27FC236}">
                      <a16:creationId xmlns:a16="http://schemas.microsoft.com/office/drawing/2014/main" id="{957BF1DB-41A2-8795-EBFE-2B0C370A0EED}"/>
                    </a:ext>
                  </a:extLst>
                </p:cNvPr>
                <p:cNvSpPr/>
                <p:nvPr/>
              </p:nvSpPr>
              <p:spPr>
                <a:xfrm>
                  <a:off x="7234541" y="3563020"/>
                  <a:ext cx="4593336" cy="2171289"/>
                </a:xfrm>
                <a:prstGeom prst="roundRect">
                  <a:avLst>
                    <a:gd name="adj" fmla="val 8283"/>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1" name="Picture 10">
                <a:extLst>
                  <a:ext uri="{FF2B5EF4-FFF2-40B4-BE49-F238E27FC236}">
                    <a16:creationId xmlns:a16="http://schemas.microsoft.com/office/drawing/2014/main" id="{980DE28F-F833-374E-DFC6-46452304B2AA}"/>
                  </a:ext>
                </a:extLst>
              </p:cNvPr>
              <p:cNvPicPr>
                <a:picLocks noChangeAspect="1"/>
              </p:cNvPicPr>
              <p:nvPr/>
            </p:nvPicPr>
            <p:blipFill>
              <a:blip r:embed="rId4"/>
              <a:stretch>
                <a:fillRect/>
              </a:stretch>
            </p:blipFill>
            <p:spPr>
              <a:xfrm>
                <a:off x="8207582" y="4385269"/>
                <a:ext cx="362388" cy="166855"/>
              </a:xfrm>
              <a:prstGeom prst="rect">
                <a:avLst/>
              </a:prstGeom>
            </p:spPr>
          </p:pic>
        </p:grpSp>
        <p:pic>
          <p:nvPicPr>
            <p:cNvPr id="2" name="Picture 2" descr="CNOOC - Crunchbase Company Profile &amp; Funding">
              <a:extLst>
                <a:ext uri="{FF2B5EF4-FFF2-40B4-BE49-F238E27FC236}">
                  <a16:creationId xmlns:a16="http://schemas.microsoft.com/office/drawing/2014/main" id="{C52E1952-C93E-1F04-6433-743E2F343CF4}"/>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35878" b="34572"/>
            <a:stretch/>
          </p:blipFill>
          <p:spPr bwMode="auto">
            <a:xfrm>
              <a:off x="11113101" y="4868927"/>
              <a:ext cx="692476" cy="204626"/>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Box 16">
            <a:extLst>
              <a:ext uri="{FF2B5EF4-FFF2-40B4-BE49-F238E27FC236}">
                <a16:creationId xmlns:a16="http://schemas.microsoft.com/office/drawing/2014/main" id="{DBA00364-5D1C-96B0-BC3E-EB8402BE1168}"/>
              </a:ext>
            </a:extLst>
          </p:cNvPr>
          <p:cNvSpPr txBox="1"/>
          <p:nvPr/>
        </p:nvSpPr>
        <p:spPr>
          <a:xfrm>
            <a:off x="3207413" y="5324457"/>
            <a:ext cx="3193622" cy="307777"/>
          </a:xfrm>
          <a:prstGeom prst="rect">
            <a:avLst/>
          </a:prstGeom>
          <a:noFill/>
        </p:spPr>
        <p:txBody>
          <a:bodyPr wrap="square" rtlCol="0">
            <a:spAutoFit/>
          </a:bodyPr>
          <a:lstStyle/>
          <a:p>
            <a:pPr algn="ctr"/>
            <a:r>
              <a:rPr lang="en-GB" sz="1400"/>
              <a:t>2023 Consultations &amp; Reporting</a:t>
            </a:r>
          </a:p>
        </p:txBody>
      </p:sp>
      <p:sp>
        <p:nvSpPr>
          <p:cNvPr id="18" name="TextBox 17" descr="Reporting acknowledgments">
            <a:extLst>
              <a:ext uri="{FF2B5EF4-FFF2-40B4-BE49-F238E27FC236}">
                <a16:creationId xmlns:a16="http://schemas.microsoft.com/office/drawing/2014/main" id="{2F6CDDC4-9491-4A97-778C-0B5FF3A02952}"/>
              </a:ext>
            </a:extLst>
          </p:cNvPr>
          <p:cNvSpPr txBox="1"/>
          <p:nvPr/>
        </p:nvSpPr>
        <p:spPr>
          <a:xfrm>
            <a:off x="563446" y="5531282"/>
            <a:ext cx="8401956" cy="861774"/>
          </a:xfrm>
          <a:prstGeom prst="rect">
            <a:avLst/>
          </a:prstGeom>
          <a:noFill/>
        </p:spPr>
        <p:txBody>
          <a:bodyPr wrap="square">
            <a:spAutoFit/>
          </a:bodyPr>
          <a:lstStyle/>
          <a:p>
            <a:pPr algn="ctr"/>
            <a:r>
              <a:rPr lang="en-GB" sz="1000"/>
              <a:t>Particular thanks to Graham Lilley (CCS Geops Ltd) and Hemang Shah (Simply Geo) for coordinating the consultation process stages and fielding the authors innumerable clarifications. Special appreciation to those individuals subsequently willing give up their time to help  check some of the key details:  Colin MacBeth, Maria-Daphne </a:t>
            </a:r>
            <a:r>
              <a:rPr lang="en-GB" sz="1000">
                <a:highlight>
                  <a:srgbClr val="FFFFFF"/>
                </a:highlight>
              </a:rPr>
              <a:t>Mangriotis &amp; </a:t>
            </a:r>
            <a:r>
              <a:rPr lang="en-GB" sz="1000"/>
              <a:t>Phung Nguyen</a:t>
            </a:r>
            <a:r>
              <a:rPr lang="en-GB" sz="1000">
                <a:highlight>
                  <a:srgbClr val="FFFFFF"/>
                </a:highlight>
              </a:rPr>
              <a:t> (Heriot Watt Uni/NOC), Dan Davies (TGS), Andrew Wilson (CNOOC), </a:t>
            </a:r>
            <a:r>
              <a:rPr lang="en-GB" sz="1000"/>
              <a:t>Alex Cooke, Ahmed Sameh, Mike Branston &amp; Krishna Raman (SLB), John Underhill (Aberdeen University), Andrew Long (PGS),  Dan Morgan (Scottish Power),  Adrian Topham (Crown Estates) and of course, our very patient colleagues in the NSTA.</a:t>
            </a:r>
          </a:p>
        </p:txBody>
      </p:sp>
      <p:grpSp>
        <p:nvGrpSpPr>
          <p:cNvPr id="25" name="Group 24" descr="Consultation and reporting logos">
            <a:extLst>
              <a:ext uri="{FF2B5EF4-FFF2-40B4-BE49-F238E27FC236}">
                <a16:creationId xmlns:a16="http://schemas.microsoft.com/office/drawing/2014/main" id="{9F8A3401-3D90-1774-ABC6-9D7B84452E6D}"/>
              </a:ext>
            </a:extLst>
          </p:cNvPr>
          <p:cNvGrpSpPr/>
          <p:nvPr/>
        </p:nvGrpSpPr>
        <p:grpSpPr>
          <a:xfrm>
            <a:off x="8926180" y="5426499"/>
            <a:ext cx="2800107" cy="892771"/>
            <a:chOff x="8926180" y="5426499"/>
            <a:chExt cx="2800107" cy="892771"/>
          </a:xfrm>
        </p:grpSpPr>
        <p:grpSp>
          <p:nvGrpSpPr>
            <p:cNvPr id="23" name="Group 22">
              <a:extLst>
                <a:ext uri="{FF2B5EF4-FFF2-40B4-BE49-F238E27FC236}">
                  <a16:creationId xmlns:a16="http://schemas.microsoft.com/office/drawing/2014/main" id="{AF379577-0DD5-E6BD-9C67-301009A7847F}"/>
                </a:ext>
              </a:extLst>
            </p:cNvPr>
            <p:cNvGrpSpPr/>
            <p:nvPr/>
          </p:nvGrpSpPr>
          <p:grpSpPr>
            <a:xfrm>
              <a:off x="8926180" y="5426499"/>
              <a:ext cx="2800107" cy="734771"/>
              <a:chOff x="8926180" y="5426499"/>
              <a:chExt cx="2800107" cy="734771"/>
            </a:xfrm>
          </p:grpSpPr>
          <p:pic>
            <p:nvPicPr>
              <p:cNvPr id="1025" name="Picture 1024" descr="2023 reporting logos">
                <a:extLst>
                  <a:ext uri="{FF2B5EF4-FFF2-40B4-BE49-F238E27FC236}">
                    <a16:creationId xmlns:a16="http://schemas.microsoft.com/office/drawing/2014/main" id="{624ED175-AC04-4BCB-7A1A-B6285CE5A24F}"/>
                  </a:ext>
                </a:extLst>
              </p:cNvPr>
              <p:cNvPicPr>
                <a:picLocks noChangeAspect="1"/>
              </p:cNvPicPr>
              <p:nvPr/>
            </p:nvPicPr>
            <p:blipFill>
              <a:blip r:embed="rId11"/>
              <a:stretch>
                <a:fillRect/>
              </a:stretch>
            </p:blipFill>
            <p:spPr>
              <a:xfrm>
                <a:off x="8926180" y="5426499"/>
                <a:ext cx="2571699" cy="734771"/>
              </a:xfrm>
              <a:prstGeom prst="rect">
                <a:avLst/>
              </a:prstGeom>
            </p:spPr>
          </p:pic>
          <p:pic>
            <p:nvPicPr>
              <p:cNvPr id="22" name="Gráfico 11">
                <a:extLst>
                  <a:ext uri="{FF2B5EF4-FFF2-40B4-BE49-F238E27FC236}">
                    <a16:creationId xmlns:a16="http://schemas.microsoft.com/office/drawing/2014/main" id="{B5E62749-5845-2293-9975-2D0FF35139DB}"/>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0959978" y="5559736"/>
                <a:ext cx="766309" cy="239303"/>
              </a:xfrm>
              <a:prstGeom prst="rect">
                <a:avLst/>
              </a:prstGeom>
              <a:noFill/>
              <a:ln>
                <a:noFill/>
              </a:ln>
            </p:spPr>
          </p:pic>
        </p:grpSp>
        <p:pic>
          <p:nvPicPr>
            <p:cNvPr id="24" name="Picture 2" descr="Home | Home">
              <a:extLst>
                <a:ext uri="{FF2B5EF4-FFF2-40B4-BE49-F238E27FC236}">
                  <a16:creationId xmlns:a16="http://schemas.microsoft.com/office/drawing/2014/main" id="{2CF3E695-3D7D-32C6-ECFF-E20CEA4F16F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082911" y="6152724"/>
              <a:ext cx="520620" cy="166546"/>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Rectangle: Rounded Corners 12">
            <a:extLst>
              <a:ext uri="{FF2B5EF4-FFF2-40B4-BE49-F238E27FC236}">
                <a16:creationId xmlns:a16="http://schemas.microsoft.com/office/drawing/2014/main" id="{516C768F-FAE2-C119-6B58-EF6CE3EE2D5B}"/>
              </a:ext>
              <a:ext uri="{C183D7F6-B498-43B3-948B-1728B52AA6E4}">
                <adec:decorative xmlns:adec="http://schemas.microsoft.com/office/drawing/2017/decorative" val="1"/>
              </a:ext>
            </a:extLst>
          </p:cNvPr>
          <p:cNvSpPr/>
          <p:nvPr/>
        </p:nvSpPr>
        <p:spPr>
          <a:xfrm>
            <a:off x="417406" y="5351772"/>
            <a:ext cx="11418038" cy="1041284"/>
          </a:xfrm>
          <a:prstGeom prst="roundRect">
            <a:avLst>
              <a:gd name="adj" fmla="val 19643"/>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A218C753-AFE4-65CB-4C60-B3727A8953B4}"/>
              </a:ext>
            </a:extLst>
          </p:cNvPr>
          <p:cNvSpPr>
            <a:spLocks noGrp="1"/>
          </p:cNvSpPr>
          <p:nvPr>
            <p:ph type="body" sz="quarter" idx="10"/>
          </p:nvPr>
        </p:nvSpPr>
        <p:spPr/>
        <p:txBody>
          <a:bodyPr/>
          <a:lstStyle/>
          <a:p>
            <a:r>
              <a:rPr lang="en-GB"/>
              <a:t>Very many contributors from Industry &amp; Academia</a:t>
            </a:r>
          </a:p>
          <a:p>
            <a:endParaRPr lang="en-GB"/>
          </a:p>
        </p:txBody>
      </p:sp>
    </p:spTree>
    <p:extLst>
      <p:ext uri="{BB962C8B-B14F-4D97-AF65-F5344CB8AC3E}">
        <p14:creationId xmlns:p14="http://schemas.microsoft.com/office/powerpoint/2010/main" val="638869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13CDFB-E822-441F-EFAC-9E2E33F7E378}"/>
              </a:ext>
              <a:ext uri="{C183D7F6-B498-43B3-948B-1728B52AA6E4}">
                <adec:decorative xmlns:adec="http://schemas.microsoft.com/office/drawing/2017/decorative" val="0"/>
              </a:ext>
            </a:extLst>
          </p:cNvPr>
          <p:cNvSpPr>
            <a:spLocks noGrp="1"/>
          </p:cNvSpPr>
          <p:nvPr>
            <p:ph type="title"/>
          </p:nvPr>
        </p:nvSpPr>
        <p:spPr/>
        <p:txBody>
          <a:bodyPr/>
          <a:lstStyle/>
          <a:p>
            <a:r>
              <a:rPr lang="en-GB"/>
              <a:t>1.4 Predominant Geophysical technology </a:t>
            </a:r>
          </a:p>
        </p:txBody>
      </p:sp>
      <p:sp>
        <p:nvSpPr>
          <p:cNvPr id="4" name="Slide Number Placeholder 3">
            <a:extLst>
              <a:ext uri="{FF2B5EF4-FFF2-40B4-BE49-F238E27FC236}">
                <a16:creationId xmlns:a16="http://schemas.microsoft.com/office/drawing/2014/main" id="{E997B5A1-342C-DD2F-33B5-AC50108DAC56}"/>
              </a:ext>
            </a:extLst>
          </p:cNvPr>
          <p:cNvSpPr>
            <a:spLocks noGrp="1"/>
          </p:cNvSpPr>
          <p:nvPr>
            <p:ph type="sldNum" sz="quarter" idx="4"/>
          </p:nvPr>
        </p:nvSpPr>
        <p:spPr>
          <a:xfrm>
            <a:off x="11493868" y="3157921"/>
            <a:ext cx="669724" cy="434975"/>
          </a:xfrm>
        </p:spPr>
        <p:txBody>
          <a:bodyPr/>
          <a:lstStyle/>
          <a:p>
            <a:fld id="{DD0590FE-9BA6-45CB-BC76-38BB9AEE2E90}" type="slidenum">
              <a:rPr lang="en-GB" smtClean="0"/>
              <a:pPr/>
              <a:t>7</a:t>
            </a:fld>
            <a:endParaRPr lang="en-GB"/>
          </a:p>
        </p:txBody>
      </p:sp>
      <p:sp>
        <p:nvSpPr>
          <p:cNvPr id="13" name="TextBox 12">
            <a:extLst>
              <a:ext uri="{FF2B5EF4-FFF2-40B4-BE49-F238E27FC236}">
                <a16:creationId xmlns:a16="http://schemas.microsoft.com/office/drawing/2014/main" id="{DCCCEDA8-D061-FFDB-33B0-46619FDC4EDB}"/>
              </a:ext>
              <a:ext uri="{C183D7F6-B498-43B3-948B-1728B52AA6E4}">
                <adec:decorative xmlns:adec="http://schemas.microsoft.com/office/drawing/2017/decorative" val="0"/>
              </a:ext>
            </a:extLst>
          </p:cNvPr>
          <p:cNvSpPr txBox="1"/>
          <p:nvPr/>
        </p:nvSpPr>
        <p:spPr>
          <a:xfrm>
            <a:off x="363270" y="894918"/>
            <a:ext cx="2844000" cy="1154162"/>
          </a:xfrm>
          <a:prstGeom prst="rect">
            <a:avLst/>
          </a:prstGeom>
        </p:spPr>
        <p:txBody>
          <a:bodyPr wrap="square" lIns="0" tIns="0" rtlCol="0">
            <a:spAutoFit/>
          </a:bodyPr>
          <a:lstStyle/>
          <a:p>
            <a:pPr algn="ctr"/>
            <a:r>
              <a:rPr lang="en-GB" sz="1200" u="sng"/>
              <a:t>Deep Imaging Geophysics</a:t>
            </a:r>
          </a:p>
          <a:p>
            <a:pPr algn="ctr"/>
            <a:r>
              <a:rPr lang="en-GB" sz="1200"/>
              <a:t>The O&amp;G industry has helped support and drive the development of an array of highly sophisticated seismic acquisition and processing technologies.  These are overwhelmingly seismic reflection based.</a:t>
            </a:r>
          </a:p>
        </p:txBody>
      </p:sp>
      <p:grpSp>
        <p:nvGrpSpPr>
          <p:cNvPr id="8" name="Group 7" descr="Predominant subsurface technology">
            <a:extLst>
              <a:ext uri="{FF2B5EF4-FFF2-40B4-BE49-F238E27FC236}">
                <a16:creationId xmlns:a16="http://schemas.microsoft.com/office/drawing/2014/main" id="{EF448E3E-2E72-2800-BE77-41721F4B84BC}"/>
              </a:ext>
            </a:extLst>
          </p:cNvPr>
          <p:cNvGrpSpPr/>
          <p:nvPr/>
        </p:nvGrpSpPr>
        <p:grpSpPr>
          <a:xfrm>
            <a:off x="3050158" y="837149"/>
            <a:ext cx="6168972" cy="5618675"/>
            <a:chOff x="3511435" y="680256"/>
            <a:chExt cx="6168972" cy="5618675"/>
          </a:xfrm>
        </p:grpSpPr>
        <p:grpSp>
          <p:nvGrpSpPr>
            <p:cNvPr id="48" name="Group 47">
              <a:extLst>
                <a:ext uri="{FF2B5EF4-FFF2-40B4-BE49-F238E27FC236}">
                  <a16:creationId xmlns:a16="http://schemas.microsoft.com/office/drawing/2014/main" id="{9C9AFF88-B178-06FC-9D9C-BE6FDE386343}"/>
                </a:ext>
              </a:extLst>
            </p:cNvPr>
            <p:cNvGrpSpPr/>
            <p:nvPr/>
          </p:nvGrpSpPr>
          <p:grpSpPr>
            <a:xfrm>
              <a:off x="3511435" y="680256"/>
              <a:ext cx="6168972" cy="5618675"/>
              <a:chOff x="3511435" y="680256"/>
              <a:chExt cx="6168972" cy="5618675"/>
            </a:xfrm>
          </p:grpSpPr>
          <p:sp>
            <p:nvSpPr>
              <p:cNvPr id="43" name="Free-form: Shape 42">
                <a:extLst>
                  <a:ext uri="{FF2B5EF4-FFF2-40B4-BE49-F238E27FC236}">
                    <a16:creationId xmlns:a16="http://schemas.microsoft.com/office/drawing/2014/main" id="{6CA96104-273B-C340-31B4-9574FEA04814}"/>
                  </a:ext>
                </a:extLst>
              </p:cNvPr>
              <p:cNvSpPr>
                <a:spLocks noChangeAspect="1"/>
              </p:cNvSpPr>
              <p:nvPr/>
            </p:nvSpPr>
            <p:spPr>
              <a:xfrm>
                <a:off x="5752087" y="1038580"/>
                <a:ext cx="1687669" cy="1641085"/>
              </a:xfrm>
              <a:custGeom>
                <a:avLst/>
                <a:gdLst>
                  <a:gd name="connsiteX0" fmla="*/ 843835 w 1687669"/>
                  <a:gd name="connsiteY0" fmla="*/ 0 h 1641085"/>
                  <a:gd name="connsiteX1" fmla="*/ 972897 w 1687669"/>
                  <a:gd name="connsiteY1" fmla="*/ 98243 h 1641085"/>
                  <a:gd name="connsiteX2" fmla="*/ 1687669 w 1687669"/>
                  <a:gd name="connsiteY2" fmla="*/ 1641084 h 1641085"/>
                  <a:gd name="connsiteX3" fmla="*/ 1687669 w 1687669"/>
                  <a:gd name="connsiteY3" fmla="*/ 1641085 h 1641085"/>
                  <a:gd name="connsiteX4" fmla="*/ 1674861 w 1687669"/>
                  <a:gd name="connsiteY4" fmla="*/ 1411498 h 1641085"/>
                  <a:gd name="connsiteX5" fmla="*/ 972897 w 1687669"/>
                  <a:gd name="connsiteY5" fmla="*/ 98244 h 1641085"/>
                  <a:gd name="connsiteX6" fmla="*/ 843835 w 1687669"/>
                  <a:gd name="connsiteY6" fmla="*/ 1 h 1641085"/>
                  <a:gd name="connsiteX7" fmla="*/ 714772 w 1687669"/>
                  <a:gd name="connsiteY7" fmla="*/ 98244 h 1641085"/>
                  <a:gd name="connsiteX8" fmla="*/ 12808 w 1687669"/>
                  <a:gd name="connsiteY8" fmla="*/ 1411498 h 1641085"/>
                  <a:gd name="connsiteX9" fmla="*/ 0 w 1687669"/>
                  <a:gd name="connsiteY9" fmla="*/ 1641085 h 1641085"/>
                  <a:gd name="connsiteX10" fmla="*/ 0 w 1687669"/>
                  <a:gd name="connsiteY10" fmla="*/ 1641084 h 1641085"/>
                  <a:gd name="connsiteX11" fmla="*/ 714772 w 1687669"/>
                  <a:gd name="connsiteY11" fmla="*/ 98243 h 1641085"/>
                  <a:gd name="connsiteX12" fmla="*/ 843835 w 1687669"/>
                  <a:gd name="connsiteY12" fmla="*/ 0 h 164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7669" h="1641085">
                    <a:moveTo>
                      <a:pt x="843835" y="0"/>
                    </a:moveTo>
                    <a:lnTo>
                      <a:pt x="972897" y="98243"/>
                    </a:lnTo>
                    <a:cubicBezTo>
                      <a:pt x="1409426" y="464964"/>
                      <a:pt x="1687669" y="1019947"/>
                      <a:pt x="1687669" y="1641084"/>
                    </a:cubicBezTo>
                    <a:lnTo>
                      <a:pt x="1687669" y="1641085"/>
                    </a:lnTo>
                    <a:lnTo>
                      <a:pt x="1674861" y="1411498"/>
                    </a:lnTo>
                    <a:cubicBezTo>
                      <a:pt x="1615635" y="884144"/>
                      <a:pt x="1354860" y="419125"/>
                      <a:pt x="972897" y="98244"/>
                    </a:cubicBezTo>
                    <a:lnTo>
                      <a:pt x="843835" y="1"/>
                    </a:lnTo>
                    <a:lnTo>
                      <a:pt x="714772" y="98244"/>
                    </a:lnTo>
                    <a:cubicBezTo>
                      <a:pt x="332809" y="419125"/>
                      <a:pt x="72034" y="884144"/>
                      <a:pt x="12808" y="1411498"/>
                    </a:cubicBezTo>
                    <a:lnTo>
                      <a:pt x="0" y="1641085"/>
                    </a:lnTo>
                    <a:lnTo>
                      <a:pt x="0" y="1641084"/>
                    </a:lnTo>
                    <a:cubicBezTo>
                      <a:pt x="0" y="1019947"/>
                      <a:pt x="278243" y="464964"/>
                      <a:pt x="714772" y="98243"/>
                    </a:cubicBezTo>
                    <a:lnTo>
                      <a:pt x="843835" y="0"/>
                    </a:lnTo>
                    <a:close/>
                  </a:path>
                </a:pathLst>
              </a:cu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ysClr val="windowText" lastClr="000000"/>
                  </a:solidFill>
                </a:endParaRPr>
              </a:p>
            </p:txBody>
          </p:sp>
          <p:sp>
            <p:nvSpPr>
              <p:cNvPr id="42" name="Free-form: Shape 41">
                <a:extLst>
                  <a:ext uri="{FF2B5EF4-FFF2-40B4-BE49-F238E27FC236}">
                    <a16:creationId xmlns:a16="http://schemas.microsoft.com/office/drawing/2014/main" id="{CA66B55A-55EB-2E6E-C62D-3E2BE231759C}"/>
                  </a:ext>
                </a:extLst>
              </p:cNvPr>
              <p:cNvSpPr>
                <a:spLocks noChangeAspect="1"/>
              </p:cNvSpPr>
              <p:nvPr/>
            </p:nvSpPr>
            <p:spPr>
              <a:xfrm>
                <a:off x="5752087" y="2679664"/>
                <a:ext cx="70985" cy="524026"/>
              </a:xfrm>
              <a:custGeom>
                <a:avLst/>
                <a:gdLst>
                  <a:gd name="connsiteX0" fmla="*/ 0 w 70985"/>
                  <a:gd name="connsiteY0" fmla="*/ 0 h 524026"/>
                  <a:gd name="connsiteX1" fmla="*/ 12808 w 70985"/>
                  <a:gd name="connsiteY1" fmla="*/ 229586 h 524026"/>
                  <a:gd name="connsiteX2" fmla="*/ 50296 w 70985"/>
                  <a:gd name="connsiteY2" fmla="*/ 451540 h 524026"/>
                  <a:gd name="connsiteX3" fmla="*/ 70985 w 70985"/>
                  <a:gd name="connsiteY3" fmla="*/ 524026 h 524026"/>
                  <a:gd name="connsiteX4" fmla="*/ 70985 w 70985"/>
                  <a:gd name="connsiteY4" fmla="*/ 524026 h 524026"/>
                  <a:gd name="connsiteX5" fmla="*/ 50296 w 70985"/>
                  <a:gd name="connsiteY5" fmla="*/ 451541 h 524026"/>
                  <a:gd name="connsiteX6" fmla="*/ 0 w 70985"/>
                  <a:gd name="connsiteY6" fmla="*/ 0 h 524026"/>
                  <a:gd name="connsiteX7" fmla="*/ 0 w 70985"/>
                  <a:gd name="connsiteY7" fmla="*/ 0 h 52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85" h="524026">
                    <a:moveTo>
                      <a:pt x="0" y="0"/>
                    </a:moveTo>
                    <a:lnTo>
                      <a:pt x="12808" y="229586"/>
                    </a:lnTo>
                    <a:cubicBezTo>
                      <a:pt x="21269" y="304922"/>
                      <a:pt x="33843" y="378987"/>
                      <a:pt x="50296" y="451540"/>
                    </a:cubicBezTo>
                    <a:lnTo>
                      <a:pt x="70985" y="524026"/>
                    </a:lnTo>
                    <a:lnTo>
                      <a:pt x="70985" y="524026"/>
                    </a:lnTo>
                    <a:lnTo>
                      <a:pt x="50296" y="451541"/>
                    </a:lnTo>
                    <a:cubicBezTo>
                      <a:pt x="17390" y="306434"/>
                      <a:pt x="0" y="155284"/>
                      <a:pt x="0" y="0"/>
                    </a:cubicBezTo>
                    <a:lnTo>
                      <a:pt x="0" y="0"/>
                    </a:lnTo>
                    <a:close/>
                  </a:path>
                </a:pathLst>
              </a:cu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ysClr val="windowText" lastClr="000000"/>
                  </a:solidFill>
                </a:endParaRPr>
              </a:p>
            </p:txBody>
          </p:sp>
          <p:sp>
            <p:nvSpPr>
              <p:cNvPr id="41" name="Free-form: Shape 40">
                <a:extLst>
                  <a:ext uri="{FF2B5EF4-FFF2-40B4-BE49-F238E27FC236}">
                    <a16:creationId xmlns:a16="http://schemas.microsoft.com/office/drawing/2014/main" id="{4CCB332C-8AF8-3D6F-E928-2CAFC12CC704}"/>
                  </a:ext>
                </a:extLst>
              </p:cNvPr>
              <p:cNvSpPr>
                <a:spLocks noChangeAspect="1"/>
              </p:cNvSpPr>
              <p:nvPr/>
            </p:nvSpPr>
            <p:spPr>
              <a:xfrm>
                <a:off x="7380357" y="2679664"/>
                <a:ext cx="59398" cy="483430"/>
              </a:xfrm>
              <a:custGeom>
                <a:avLst/>
                <a:gdLst>
                  <a:gd name="connsiteX0" fmla="*/ 59398 w 59398"/>
                  <a:gd name="connsiteY0" fmla="*/ 0 h 483430"/>
                  <a:gd name="connsiteX1" fmla="*/ 59398 w 59398"/>
                  <a:gd name="connsiteY1" fmla="*/ 0 h 483430"/>
                  <a:gd name="connsiteX2" fmla="*/ 9102 w 59398"/>
                  <a:gd name="connsiteY2" fmla="*/ 451541 h 483430"/>
                  <a:gd name="connsiteX3" fmla="*/ 1 w 59398"/>
                  <a:gd name="connsiteY3" fmla="*/ 483430 h 483430"/>
                  <a:gd name="connsiteX4" fmla="*/ 0 w 59398"/>
                  <a:gd name="connsiteY4" fmla="*/ 483430 h 483430"/>
                  <a:gd name="connsiteX5" fmla="*/ 9102 w 59398"/>
                  <a:gd name="connsiteY5" fmla="*/ 451540 h 483430"/>
                  <a:gd name="connsiteX6" fmla="*/ 46590 w 59398"/>
                  <a:gd name="connsiteY6" fmla="*/ 229586 h 483430"/>
                  <a:gd name="connsiteX7" fmla="*/ 59398 w 59398"/>
                  <a:gd name="connsiteY7" fmla="*/ 0 h 483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398" h="483430">
                    <a:moveTo>
                      <a:pt x="59398" y="0"/>
                    </a:moveTo>
                    <a:lnTo>
                      <a:pt x="59398" y="0"/>
                    </a:lnTo>
                    <a:cubicBezTo>
                      <a:pt x="59398" y="155284"/>
                      <a:pt x="42008" y="306434"/>
                      <a:pt x="9102" y="451541"/>
                    </a:cubicBezTo>
                    <a:lnTo>
                      <a:pt x="1" y="483430"/>
                    </a:lnTo>
                    <a:lnTo>
                      <a:pt x="0" y="483430"/>
                    </a:lnTo>
                    <a:lnTo>
                      <a:pt x="9102" y="451540"/>
                    </a:lnTo>
                    <a:cubicBezTo>
                      <a:pt x="25555" y="378987"/>
                      <a:pt x="38129" y="304922"/>
                      <a:pt x="46590" y="229586"/>
                    </a:cubicBezTo>
                    <a:lnTo>
                      <a:pt x="59398" y="0"/>
                    </a:lnTo>
                    <a:close/>
                  </a:path>
                </a:pathLst>
              </a:cu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ysClr val="windowText" lastClr="000000"/>
                  </a:solidFill>
                </a:endParaRPr>
              </a:p>
            </p:txBody>
          </p:sp>
          <p:sp>
            <p:nvSpPr>
              <p:cNvPr id="40" name="Free-form: Shape 39">
                <a:extLst>
                  <a:ext uri="{FF2B5EF4-FFF2-40B4-BE49-F238E27FC236}">
                    <a16:creationId xmlns:a16="http://schemas.microsoft.com/office/drawing/2014/main" id="{808F3872-519A-C516-B966-CA8363935CB6}"/>
                  </a:ext>
                </a:extLst>
              </p:cNvPr>
              <p:cNvSpPr>
                <a:spLocks noChangeAspect="1"/>
              </p:cNvSpPr>
              <p:nvPr/>
            </p:nvSpPr>
            <p:spPr>
              <a:xfrm>
                <a:off x="5823071" y="2986930"/>
                <a:ext cx="1557286" cy="1333818"/>
              </a:xfrm>
              <a:custGeom>
                <a:avLst/>
                <a:gdLst>
                  <a:gd name="connsiteX0" fmla="*/ 817149 w 1557286"/>
                  <a:gd name="connsiteY0" fmla="*/ 0 h 1333818"/>
                  <a:gd name="connsiteX1" fmla="*/ 1461739 w 1557286"/>
                  <a:gd name="connsiteY1" fmla="*/ 130137 h 1333818"/>
                  <a:gd name="connsiteX2" fmla="*/ 1557286 w 1557286"/>
                  <a:gd name="connsiteY2" fmla="*/ 176164 h 1333818"/>
                  <a:gd name="connsiteX3" fmla="*/ 1505626 w 1557286"/>
                  <a:gd name="connsiteY3" fmla="*/ 357164 h 1333818"/>
                  <a:gd name="connsiteX4" fmla="*/ 901912 w 1557286"/>
                  <a:gd name="connsiteY4" fmla="*/ 1235574 h 1333818"/>
                  <a:gd name="connsiteX5" fmla="*/ 772850 w 1557286"/>
                  <a:gd name="connsiteY5" fmla="*/ 1333818 h 1333818"/>
                  <a:gd name="connsiteX6" fmla="*/ 643787 w 1557286"/>
                  <a:gd name="connsiteY6" fmla="*/ 1235574 h 1333818"/>
                  <a:gd name="connsiteX7" fmla="*/ 40073 w 1557286"/>
                  <a:gd name="connsiteY7" fmla="*/ 357164 h 1333818"/>
                  <a:gd name="connsiteX8" fmla="*/ 0 w 1557286"/>
                  <a:gd name="connsiteY8" fmla="*/ 216760 h 1333818"/>
                  <a:gd name="connsiteX9" fmla="*/ 27801 w 1557286"/>
                  <a:gd name="connsiteY9" fmla="*/ 199870 h 1333818"/>
                  <a:gd name="connsiteX10" fmla="*/ 817149 w 1557286"/>
                  <a:gd name="connsiteY10" fmla="*/ 0 h 133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7286" h="1333818">
                    <a:moveTo>
                      <a:pt x="817149" y="0"/>
                    </a:moveTo>
                    <a:cubicBezTo>
                      <a:pt x="1045795" y="0"/>
                      <a:pt x="1263618" y="46339"/>
                      <a:pt x="1461739" y="130137"/>
                    </a:cubicBezTo>
                    <a:lnTo>
                      <a:pt x="1557286" y="176164"/>
                    </a:lnTo>
                    <a:lnTo>
                      <a:pt x="1505626" y="357164"/>
                    </a:lnTo>
                    <a:cubicBezTo>
                      <a:pt x="1385743" y="703633"/>
                      <a:pt x="1174743" y="1006374"/>
                      <a:pt x="901912" y="1235574"/>
                    </a:cubicBezTo>
                    <a:lnTo>
                      <a:pt x="772850" y="1333818"/>
                    </a:lnTo>
                    <a:lnTo>
                      <a:pt x="643787" y="1235574"/>
                    </a:lnTo>
                    <a:cubicBezTo>
                      <a:pt x="370957" y="1006374"/>
                      <a:pt x="159956" y="703633"/>
                      <a:pt x="40073" y="357164"/>
                    </a:cubicBezTo>
                    <a:lnTo>
                      <a:pt x="0" y="216760"/>
                    </a:lnTo>
                    <a:lnTo>
                      <a:pt x="27801" y="199870"/>
                    </a:lnTo>
                    <a:cubicBezTo>
                      <a:pt x="262445" y="72404"/>
                      <a:pt x="531342" y="0"/>
                      <a:pt x="817149" y="0"/>
                    </a:cubicBezTo>
                    <a:close/>
                  </a:path>
                </a:pathLst>
              </a:cu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ysClr val="windowText" lastClr="000000"/>
                  </a:solidFill>
                </a:endParaRPr>
              </a:p>
            </p:txBody>
          </p:sp>
          <p:sp>
            <p:nvSpPr>
              <p:cNvPr id="39" name="Free-form: Shape 38">
                <a:extLst>
                  <a:ext uri="{FF2B5EF4-FFF2-40B4-BE49-F238E27FC236}">
                    <a16:creationId xmlns:a16="http://schemas.microsoft.com/office/drawing/2014/main" id="{D4852116-71FD-A88F-6961-F19C64E9C67B}"/>
                  </a:ext>
                </a:extLst>
              </p:cNvPr>
              <p:cNvSpPr>
                <a:spLocks noChangeAspect="1"/>
              </p:cNvSpPr>
              <p:nvPr/>
            </p:nvSpPr>
            <p:spPr>
              <a:xfrm>
                <a:off x="6595923" y="3163095"/>
                <a:ext cx="1697673" cy="1515977"/>
              </a:xfrm>
              <a:custGeom>
                <a:avLst/>
                <a:gdLst>
                  <a:gd name="connsiteX0" fmla="*/ 784436 w 1697673"/>
                  <a:gd name="connsiteY0" fmla="*/ 0 h 1515977"/>
                  <a:gd name="connsiteX1" fmla="*/ 833646 w 1697673"/>
                  <a:gd name="connsiteY1" fmla="*/ 23706 h 1515977"/>
                  <a:gd name="connsiteX2" fmla="*/ 1691748 w 1697673"/>
                  <a:gd name="connsiteY2" fmla="*/ 1310520 h 1515977"/>
                  <a:gd name="connsiteX3" fmla="*/ 1697673 w 1697673"/>
                  <a:gd name="connsiteY3" fmla="*/ 1427850 h 1515977"/>
                  <a:gd name="connsiteX4" fmla="*/ 1516171 w 1697673"/>
                  <a:gd name="connsiteY4" fmla="*/ 1475356 h 1515977"/>
                  <a:gd name="connsiteX5" fmla="*/ 1120324 w 1697673"/>
                  <a:gd name="connsiteY5" fmla="*/ 1515977 h 1515977"/>
                  <a:gd name="connsiteX6" fmla="*/ 22143 w 1697673"/>
                  <a:gd name="connsiteY6" fmla="*/ 1174510 h 1515977"/>
                  <a:gd name="connsiteX7" fmla="*/ 0 w 1697673"/>
                  <a:gd name="connsiteY7" fmla="*/ 1157655 h 1515977"/>
                  <a:gd name="connsiteX8" fmla="*/ 129061 w 1697673"/>
                  <a:gd name="connsiteY8" fmla="*/ 1059411 h 1515977"/>
                  <a:gd name="connsiteX9" fmla="*/ 732775 w 1697673"/>
                  <a:gd name="connsiteY9" fmla="*/ 181001 h 1515977"/>
                  <a:gd name="connsiteX10" fmla="*/ 784436 w 1697673"/>
                  <a:gd name="connsiteY10" fmla="*/ 0 h 1515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97673" h="1515977">
                    <a:moveTo>
                      <a:pt x="784436" y="0"/>
                    </a:moveTo>
                    <a:lnTo>
                      <a:pt x="833646" y="23706"/>
                    </a:lnTo>
                    <a:cubicBezTo>
                      <a:pt x="1302935" y="278639"/>
                      <a:pt x="1635213" y="753821"/>
                      <a:pt x="1691748" y="1310520"/>
                    </a:cubicBezTo>
                    <a:lnTo>
                      <a:pt x="1697673" y="1427850"/>
                    </a:lnTo>
                    <a:lnTo>
                      <a:pt x="1516171" y="1475356"/>
                    </a:lnTo>
                    <a:cubicBezTo>
                      <a:pt x="1388309" y="1501990"/>
                      <a:pt x="1255921" y="1515977"/>
                      <a:pt x="1120324" y="1515977"/>
                    </a:cubicBezTo>
                    <a:cubicBezTo>
                      <a:pt x="713533" y="1515977"/>
                      <a:pt x="335625" y="1390095"/>
                      <a:pt x="22143" y="1174510"/>
                    </a:cubicBezTo>
                    <a:lnTo>
                      <a:pt x="0" y="1157655"/>
                    </a:lnTo>
                    <a:lnTo>
                      <a:pt x="129061" y="1059411"/>
                    </a:lnTo>
                    <a:cubicBezTo>
                      <a:pt x="401892" y="830211"/>
                      <a:pt x="612892" y="527470"/>
                      <a:pt x="732775" y="181001"/>
                    </a:cubicBezTo>
                    <a:lnTo>
                      <a:pt x="784436" y="0"/>
                    </a:lnTo>
                    <a:close/>
                  </a:path>
                </a:pathLst>
              </a:custGeom>
              <a:solidFill>
                <a:srgbClr val="3399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ysClr val="windowText" lastClr="000000"/>
                  </a:solidFill>
                </a:endParaRPr>
              </a:p>
            </p:txBody>
          </p:sp>
          <p:sp>
            <p:nvSpPr>
              <p:cNvPr id="38" name="Free-form: Shape 37">
                <a:extLst>
                  <a:ext uri="{FF2B5EF4-FFF2-40B4-BE49-F238E27FC236}">
                    <a16:creationId xmlns:a16="http://schemas.microsoft.com/office/drawing/2014/main" id="{FA209860-A040-B04A-9448-5B22BC0DEBB7}"/>
                  </a:ext>
                </a:extLst>
              </p:cNvPr>
              <p:cNvSpPr>
                <a:spLocks noChangeAspect="1"/>
              </p:cNvSpPr>
              <p:nvPr/>
            </p:nvSpPr>
            <p:spPr>
              <a:xfrm>
                <a:off x="4985691" y="3203691"/>
                <a:ext cx="1610231" cy="1475381"/>
              </a:xfrm>
              <a:custGeom>
                <a:avLst/>
                <a:gdLst>
                  <a:gd name="connsiteX0" fmla="*/ 837381 w 1610231"/>
                  <a:gd name="connsiteY0" fmla="*/ 0 h 1475381"/>
                  <a:gd name="connsiteX1" fmla="*/ 877454 w 1610231"/>
                  <a:gd name="connsiteY1" fmla="*/ 140405 h 1475381"/>
                  <a:gd name="connsiteX2" fmla="*/ 1481168 w 1610231"/>
                  <a:gd name="connsiteY2" fmla="*/ 1018815 h 1475381"/>
                  <a:gd name="connsiteX3" fmla="*/ 1610231 w 1610231"/>
                  <a:gd name="connsiteY3" fmla="*/ 1117059 h 1475381"/>
                  <a:gd name="connsiteX4" fmla="*/ 1588086 w 1610231"/>
                  <a:gd name="connsiteY4" fmla="*/ 1133914 h 1475381"/>
                  <a:gd name="connsiteX5" fmla="*/ 489905 w 1610231"/>
                  <a:gd name="connsiteY5" fmla="*/ 1475381 h 1475381"/>
                  <a:gd name="connsiteX6" fmla="*/ 94058 w 1610231"/>
                  <a:gd name="connsiteY6" fmla="*/ 1434760 h 1475381"/>
                  <a:gd name="connsiteX7" fmla="*/ 0 w 1610231"/>
                  <a:gd name="connsiteY7" fmla="*/ 1410142 h 1475381"/>
                  <a:gd name="connsiteX8" fmla="*/ 7080 w 1610231"/>
                  <a:gd name="connsiteY8" fmla="*/ 1269924 h 1475381"/>
                  <a:gd name="connsiteX9" fmla="*/ 728644 w 1610231"/>
                  <a:gd name="connsiteY9" fmla="*/ 66059 h 1475381"/>
                  <a:gd name="connsiteX10" fmla="*/ 837381 w 1610231"/>
                  <a:gd name="connsiteY10" fmla="*/ 0 h 147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0231" h="1475381">
                    <a:moveTo>
                      <a:pt x="837381" y="0"/>
                    </a:moveTo>
                    <a:lnTo>
                      <a:pt x="877454" y="140405"/>
                    </a:lnTo>
                    <a:cubicBezTo>
                      <a:pt x="997337" y="486874"/>
                      <a:pt x="1208338" y="789615"/>
                      <a:pt x="1481168" y="1018815"/>
                    </a:cubicBezTo>
                    <a:lnTo>
                      <a:pt x="1610231" y="1117059"/>
                    </a:lnTo>
                    <a:lnTo>
                      <a:pt x="1588086" y="1133914"/>
                    </a:lnTo>
                    <a:cubicBezTo>
                      <a:pt x="1274604" y="1349499"/>
                      <a:pt x="896696" y="1475381"/>
                      <a:pt x="489905" y="1475381"/>
                    </a:cubicBezTo>
                    <a:cubicBezTo>
                      <a:pt x="354308" y="1475381"/>
                      <a:pt x="221920" y="1461394"/>
                      <a:pt x="94058" y="1434760"/>
                    </a:cubicBezTo>
                    <a:lnTo>
                      <a:pt x="0" y="1410142"/>
                    </a:lnTo>
                    <a:lnTo>
                      <a:pt x="7080" y="1269924"/>
                    </a:lnTo>
                    <a:cubicBezTo>
                      <a:pt x="57962" y="768895"/>
                      <a:pt x="332196" y="333894"/>
                      <a:pt x="728644" y="66059"/>
                    </a:cubicBezTo>
                    <a:lnTo>
                      <a:pt x="837381" y="0"/>
                    </a:lnTo>
                    <a:close/>
                  </a:path>
                </a:pathLst>
              </a:cu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ysClr val="windowText" lastClr="000000"/>
                  </a:solidFill>
                </a:endParaRPr>
              </a:p>
            </p:txBody>
          </p:sp>
          <p:sp>
            <p:nvSpPr>
              <p:cNvPr id="37" name="Free-form: Shape 36">
                <a:extLst>
                  <a:ext uri="{FF2B5EF4-FFF2-40B4-BE49-F238E27FC236}">
                    <a16:creationId xmlns:a16="http://schemas.microsoft.com/office/drawing/2014/main" id="{898ED663-376C-E438-9237-E9726A82EB24}"/>
                  </a:ext>
                </a:extLst>
              </p:cNvPr>
              <p:cNvSpPr>
                <a:spLocks noChangeAspect="1"/>
              </p:cNvSpPr>
              <p:nvPr/>
            </p:nvSpPr>
            <p:spPr>
              <a:xfrm>
                <a:off x="3511435" y="680256"/>
                <a:ext cx="3084486" cy="3933577"/>
              </a:xfrm>
              <a:custGeom>
                <a:avLst/>
                <a:gdLst>
                  <a:gd name="connsiteX0" fmla="*/ 1964160 w 3084486"/>
                  <a:gd name="connsiteY0" fmla="*/ 0 h 3933577"/>
                  <a:gd name="connsiteX1" fmla="*/ 3062341 w 3084486"/>
                  <a:gd name="connsiteY1" fmla="*/ 341467 h 3933577"/>
                  <a:gd name="connsiteX2" fmla="*/ 3084486 w 3084486"/>
                  <a:gd name="connsiteY2" fmla="*/ 358324 h 3933577"/>
                  <a:gd name="connsiteX3" fmla="*/ 2955423 w 3084486"/>
                  <a:gd name="connsiteY3" fmla="*/ 456567 h 3933577"/>
                  <a:gd name="connsiteX4" fmla="*/ 2240651 w 3084486"/>
                  <a:gd name="connsiteY4" fmla="*/ 1999408 h 3933577"/>
                  <a:gd name="connsiteX5" fmla="*/ 2240651 w 3084486"/>
                  <a:gd name="connsiteY5" fmla="*/ 1999409 h 3933577"/>
                  <a:gd name="connsiteX6" fmla="*/ 2240651 w 3084486"/>
                  <a:gd name="connsiteY6" fmla="*/ 1999409 h 3933577"/>
                  <a:gd name="connsiteX7" fmla="*/ 2290947 w 3084486"/>
                  <a:gd name="connsiteY7" fmla="*/ 2450950 h 3933577"/>
                  <a:gd name="connsiteX8" fmla="*/ 2311636 w 3084486"/>
                  <a:gd name="connsiteY8" fmla="*/ 2523435 h 3933577"/>
                  <a:gd name="connsiteX9" fmla="*/ 2202899 w 3084486"/>
                  <a:gd name="connsiteY9" fmla="*/ 2589494 h 3933577"/>
                  <a:gd name="connsiteX10" fmla="*/ 1481335 w 3084486"/>
                  <a:gd name="connsiteY10" fmla="*/ 3793359 h 3933577"/>
                  <a:gd name="connsiteX11" fmla="*/ 1474255 w 3084486"/>
                  <a:gd name="connsiteY11" fmla="*/ 3933577 h 3933577"/>
                  <a:gd name="connsiteX12" fmla="*/ 1380079 w 3084486"/>
                  <a:gd name="connsiteY12" fmla="*/ 3908927 h 3933577"/>
                  <a:gd name="connsiteX13" fmla="*/ 0 w 3084486"/>
                  <a:gd name="connsiteY13" fmla="*/ 1999408 h 3933577"/>
                  <a:gd name="connsiteX14" fmla="*/ 1964160 w 3084486"/>
                  <a:gd name="connsiteY14" fmla="*/ 0 h 393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84486" h="3933577">
                    <a:moveTo>
                      <a:pt x="1964160" y="0"/>
                    </a:moveTo>
                    <a:cubicBezTo>
                      <a:pt x="2370951" y="0"/>
                      <a:pt x="2748859" y="125883"/>
                      <a:pt x="3062341" y="341467"/>
                    </a:cubicBezTo>
                    <a:lnTo>
                      <a:pt x="3084486" y="358324"/>
                    </a:lnTo>
                    <a:lnTo>
                      <a:pt x="2955423" y="456567"/>
                    </a:lnTo>
                    <a:cubicBezTo>
                      <a:pt x="2518894" y="823288"/>
                      <a:pt x="2240651" y="1378271"/>
                      <a:pt x="2240651" y="1999408"/>
                    </a:cubicBezTo>
                    <a:lnTo>
                      <a:pt x="2240651" y="1999409"/>
                    </a:lnTo>
                    <a:lnTo>
                      <a:pt x="2240651" y="1999409"/>
                    </a:lnTo>
                    <a:cubicBezTo>
                      <a:pt x="2240651" y="2154693"/>
                      <a:pt x="2258041" y="2305843"/>
                      <a:pt x="2290947" y="2450950"/>
                    </a:cubicBezTo>
                    <a:lnTo>
                      <a:pt x="2311636" y="2523435"/>
                    </a:lnTo>
                    <a:lnTo>
                      <a:pt x="2202899" y="2589494"/>
                    </a:lnTo>
                    <a:cubicBezTo>
                      <a:pt x="1806451" y="2857329"/>
                      <a:pt x="1532217" y="3292330"/>
                      <a:pt x="1481335" y="3793359"/>
                    </a:cubicBezTo>
                    <a:lnTo>
                      <a:pt x="1474255" y="3933577"/>
                    </a:lnTo>
                    <a:lnTo>
                      <a:pt x="1380079" y="3908927"/>
                    </a:lnTo>
                    <a:cubicBezTo>
                      <a:pt x="580531" y="3655779"/>
                      <a:pt x="0" y="2896606"/>
                      <a:pt x="0" y="1999408"/>
                    </a:cubicBezTo>
                    <a:cubicBezTo>
                      <a:pt x="0" y="895165"/>
                      <a:pt x="879384" y="0"/>
                      <a:pt x="1964160" y="0"/>
                    </a:cubicBezTo>
                    <a:close/>
                  </a:path>
                </a:pathLst>
              </a:cu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ysClr val="windowText" lastClr="000000"/>
                  </a:solidFill>
                </a:endParaRPr>
              </a:p>
            </p:txBody>
          </p:sp>
          <p:sp>
            <p:nvSpPr>
              <p:cNvPr id="36" name="Free-form: Shape 35">
                <a:extLst>
                  <a:ext uri="{FF2B5EF4-FFF2-40B4-BE49-F238E27FC236}">
                    <a16:creationId xmlns:a16="http://schemas.microsoft.com/office/drawing/2014/main" id="{C3F22A34-EEB4-9E71-DB43-9B4DAA093D6C}"/>
                  </a:ext>
                </a:extLst>
              </p:cNvPr>
              <p:cNvSpPr>
                <a:spLocks noChangeAspect="1"/>
              </p:cNvSpPr>
              <p:nvPr/>
            </p:nvSpPr>
            <p:spPr>
              <a:xfrm>
                <a:off x="6595922" y="680256"/>
                <a:ext cx="3084485" cy="3910689"/>
              </a:xfrm>
              <a:custGeom>
                <a:avLst/>
                <a:gdLst>
                  <a:gd name="connsiteX0" fmla="*/ 1120325 w 3084485"/>
                  <a:gd name="connsiteY0" fmla="*/ 0 h 3910689"/>
                  <a:gd name="connsiteX1" fmla="*/ 3084485 w 3084485"/>
                  <a:gd name="connsiteY1" fmla="*/ 1999408 h 3910689"/>
                  <a:gd name="connsiteX2" fmla="*/ 1704406 w 3084485"/>
                  <a:gd name="connsiteY2" fmla="*/ 3908927 h 3910689"/>
                  <a:gd name="connsiteX3" fmla="*/ 1697674 w 3084485"/>
                  <a:gd name="connsiteY3" fmla="*/ 3910689 h 3910689"/>
                  <a:gd name="connsiteX4" fmla="*/ 1691749 w 3084485"/>
                  <a:gd name="connsiteY4" fmla="*/ 3793359 h 3910689"/>
                  <a:gd name="connsiteX5" fmla="*/ 833647 w 3084485"/>
                  <a:gd name="connsiteY5" fmla="*/ 2506545 h 3910689"/>
                  <a:gd name="connsiteX6" fmla="*/ 784437 w 3084485"/>
                  <a:gd name="connsiteY6" fmla="*/ 2482839 h 3910689"/>
                  <a:gd name="connsiteX7" fmla="*/ 793538 w 3084485"/>
                  <a:gd name="connsiteY7" fmla="*/ 2450950 h 3910689"/>
                  <a:gd name="connsiteX8" fmla="*/ 843834 w 3084485"/>
                  <a:gd name="connsiteY8" fmla="*/ 1999409 h 3910689"/>
                  <a:gd name="connsiteX9" fmla="*/ 843834 w 3084485"/>
                  <a:gd name="connsiteY9" fmla="*/ 1999409 h 3910689"/>
                  <a:gd name="connsiteX10" fmla="*/ 843834 w 3084485"/>
                  <a:gd name="connsiteY10" fmla="*/ 1999408 h 3910689"/>
                  <a:gd name="connsiteX11" fmla="*/ 129062 w 3084485"/>
                  <a:gd name="connsiteY11" fmla="*/ 456567 h 3910689"/>
                  <a:gd name="connsiteX12" fmla="*/ 0 w 3084485"/>
                  <a:gd name="connsiteY12" fmla="*/ 358324 h 3910689"/>
                  <a:gd name="connsiteX13" fmla="*/ 22144 w 3084485"/>
                  <a:gd name="connsiteY13" fmla="*/ 341467 h 3910689"/>
                  <a:gd name="connsiteX14" fmla="*/ 1120325 w 3084485"/>
                  <a:gd name="connsiteY14" fmla="*/ 0 h 3910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84485" h="3910689">
                    <a:moveTo>
                      <a:pt x="1120325" y="0"/>
                    </a:moveTo>
                    <a:cubicBezTo>
                      <a:pt x="2205101" y="0"/>
                      <a:pt x="3084485" y="895165"/>
                      <a:pt x="3084485" y="1999408"/>
                    </a:cubicBezTo>
                    <a:cubicBezTo>
                      <a:pt x="3084485" y="2896606"/>
                      <a:pt x="2503954" y="3655779"/>
                      <a:pt x="1704406" y="3908927"/>
                    </a:cubicBezTo>
                    <a:lnTo>
                      <a:pt x="1697674" y="3910689"/>
                    </a:lnTo>
                    <a:lnTo>
                      <a:pt x="1691749" y="3793359"/>
                    </a:lnTo>
                    <a:cubicBezTo>
                      <a:pt x="1635214" y="3236660"/>
                      <a:pt x="1302936" y="2761478"/>
                      <a:pt x="833647" y="2506545"/>
                    </a:cubicBezTo>
                    <a:lnTo>
                      <a:pt x="784437" y="2482839"/>
                    </a:lnTo>
                    <a:lnTo>
                      <a:pt x="793538" y="2450950"/>
                    </a:lnTo>
                    <a:cubicBezTo>
                      <a:pt x="826444" y="2305843"/>
                      <a:pt x="843834" y="2154693"/>
                      <a:pt x="843834" y="1999409"/>
                    </a:cubicBezTo>
                    <a:lnTo>
                      <a:pt x="843834" y="1999409"/>
                    </a:lnTo>
                    <a:lnTo>
                      <a:pt x="843834" y="1999408"/>
                    </a:lnTo>
                    <a:cubicBezTo>
                      <a:pt x="843834" y="1378271"/>
                      <a:pt x="565591" y="823288"/>
                      <a:pt x="129062" y="456567"/>
                    </a:cubicBezTo>
                    <a:lnTo>
                      <a:pt x="0" y="358324"/>
                    </a:lnTo>
                    <a:lnTo>
                      <a:pt x="22144" y="341467"/>
                    </a:lnTo>
                    <a:cubicBezTo>
                      <a:pt x="335626" y="125883"/>
                      <a:pt x="713534" y="0"/>
                      <a:pt x="1120325" y="0"/>
                    </a:cubicBezTo>
                    <a:close/>
                  </a:path>
                </a:pathLst>
              </a:cu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ysClr val="windowText" lastClr="000000"/>
                  </a:solidFill>
                </a:endParaRPr>
              </a:p>
            </p:txBody>
          </p:sp>
          <p:sp>
            <p:nvSpPr>
              <p:cNvPr id="35" name="Free-form: Shape 34">
                <a:extLst>
                  <a:ext uri="{FF2B5EF4-FFF2-40B4-BE49-F238E27FC236}">
                    <a16:creationId xmlns:a16="http://schemas.microsoft.com/office/drawing/2014/main" id="{CCDA2AEC-8B5A-D836-466F-8B0FE717B369}"/>
                  </a:ext>
                </a:extLst>
              </p:cNvPr>
              <p:cNvSpPr>
                <a:spLocks noChangeAspect="1"/>
              </p:cNvSpPr>
              <p:nvPr/>
            </p:nvSpPr>
            <p:spPr>
              <a:xfrm>
                <a:off x="5752087" y="1038580"/>
                <a:ext cx="1687669" cy="2165110"/>
              </a:xfrm>
              <a:custGeom>
                <a:avLst/>
                <a:gdLst>
                  <a:gd name="connsiteX0" fmla="*/ 843835 w 1687669"/>
                  <a:gd name="connsiteY0" fmla="*/ 0 h 2165110"/>
                  <a:gd name="connsiteX1" fmla="*/ 972897 w 1687669"/>
                  <a:gd name="connsiteY1" fmla="*/ 98243 h 2165110"/>
                  <a:gd name="connsiteX2" fmla="*/ 1674861 w 1687669"/>
                  <a:gd name="connsiteY2" fmla="*/ 1411497 h 2165110"/>
                  <a:gd name="connsiteX3" fmla="*/ 1687669 w 1687669"/>
                  <a:gd name="connsiteY3" fmla="*/ 1641084 h 2165110"/>
                  <a:gd name="connsiteX4" fmla="*/ 1674861 w 1687669"/>
                  <a:gd name="connsiteY4" fmla="*/ 1870670 h 2165110"/>
                  <a:gd name="connsiteX5" fmla="*/ 1637373 w 1687669"/>
                  <a:gd name="connsiteY5" fmla="*/ 2092624 h 2165110"/>
                  <a:gd name="connsiteX6" fmla="*/ 1628271 w 1687669"/>
                  <a:gd name="connsiteY6" fmla="*/ 2124514 h 2165110"/>
                  <a:gd name="connsiteX7" fmla="*/ 1532724 w 1687669"/>
                  <a:gd name="connsiteY7" fmla="*/ 2078487 h 2165110"/>
                  <a:gd name="connsiteX8" fmla="*/ 888134 w 1687669"/>
                  <a:gd name="connsiteY8" fmla="*/ 1948350 h 2165110"/>
                  <a:gd name="connsiteX9" fmla="*/ 98786 w 1687669"/>
                  <a:gd name="connsiteY9" fmla="*/ 2148220 h 2165110"/>
                  <a:gd name="connsiteX10" fmla="*/ 70985 w 1687669"/>
                  <a:gd name="connsiteY10" fmla="*/ 2165110 h 2165110"/>
                  <a:gd name="connsiteX11" fmla="*/ 50296 w 1687669"/>
                  <a:gd name="connsiteY11" fmla="*/ 2092624 h 2165110"/>
                  <a:gd name="connsiteX12" fmla="*/ 12808 w 1687669"/>
                  <a:gd name="connsiteY12" fmla="*/ 1870670 h 2165110"/>
                  <a:gd name="connsiteX13" fmla="*/ 0 w 1687669"/>
                  <a:gd name="connsiteY13" fmla="*/ 1641084 h 2165110"/>
                  <a:gd name="connsiteX14" fmla="*/ 12808 w 1687669"/>
                  <a:gd name="connsiteY14" fmla="*/ 1411497 h 2165110"/>
                  <a:gd name="connsiteX15" fmla="*/ 714772 w 1687669"/>
                  <a:gd name="connsiteY15" fmla="*/ 98243 h 2165110"/>
                  <a:gd name="connsiteX16" fmla="*/ 843835 w 1687669"/>
                  <a:gd name="connsiteY16" fmla="*/ 0 h 216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7669" h="2165110">
                    <a:moveTo>
                      <a:pt x="843835" y="0"/>
                    </a:moveTo>
                    <a:lnTo>
                      <a:pt x="972897" y="98243"/>
                    </a:lnTo>
                    <a:cubicBezTo>
                      <a:pt x="1354860" y="419124"/>
                      <a:pt x="1615635" y="884143"/>
                      <a:pt x="1674861" y="1411497"/>
                    </a:cubicBezTo>
                    <a:lnTo>
                      <a:pt x="1687669" y="1641084"/>
                    </a:lnTo>
                    <a:lnTo>
                      <a:pt x="1674861" y="1870670"/>
                    </a:lnTo>
                    <a:cubicBezTo>
                      <a:pt x="1666400" y="1946006"/>
                      <a:pt x="1653826" y="2020071"/>
                      <a:pt x="1637373" y="2092624"/>
                    </a:cubicBezTo>
                    <a:lnTo>
                      <a:pt x="1628271" y="2124514"/>
                    </a:lnTo>
                    <a:lnTo>
                      <a:pt x="1532724" y="2078487"/>
                    </a:lnTo>
                    <a:cubicBezTo>
                      <a:pt x="1334603" y="1994689"/>
                      <a:pt x="1116780" y="1948350"/>
                      <a:pt x="888134" y="1948350"/>
                    </a:cubicBezTo>
                    <a:cubicBezTo>
                      <a:pt x="602327" y="1948350"/>
                      <a:pt x="333430" y="2020754"/>
                      <a:pt x="98786" y="2148220"/>
                    </a:cubicBezTo>
                    <a:lnTo>
                      <a:pt x="70985" y="2165110"/>
                    </a:lnTo>
                    <a:lnTo>
                      <a:pt x="50296" y="2092624"/>
                    </a:lnTo>
                    <a:cubicBezTo>
                      <a:pt x="33843" y="2020071"/>
                      <a:pt x="21269" y="1946006"/>
                      <a:pt x="12808" y="1870670"/>
                    </a:cubicBezTo>
                    <a:lnTo>
                      <a:pt x="0" y="1641084"/>
                    </a:lnTo>
                    <a:lnTo>
                      <a:pt x="12808" y="1411497"/>
                    </a:lnTo>
                    <a:cubicBezTo>
                      <a:pt x="72034" y="884143"/>
                      <a:pt x="332809" y="419124"/>
                      <a:pt x="714772" y="98243"/>
                    </a:cubicBezTo>
                    <a:lnTo>
                      <a:pt x="843835" y="0"/>
                    </a:lnTo>
                    <a:close/>
                  </a:path>
                </a:pathLst>
              </a:cu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ysClr val="windowText" lastClr="000000"/>
                  </a:solidFill>
                </a:endParaRPr>
              </a:p>
            </p:txBody>
          </p:sp>
          <p:sp>
            <p:nvSpPr>
              <p:cNvPr id="34" name="Free-form: Shape 33">
                <a:extLst>
                  <a:ext uri="{FF2B5EF4-FFF2-40B4-BE49-F238E27FC236}">
                    <a16:creationId xmlns:a16="http://schemas.microsoft.com/office/drawing/2014/main" id="{916DC7DB-017F-E581-3C39-4DB10E35A908}"/>
                  </a:ext>
                </a:extLst>
              </p:cNvPr>
              <p:cNvSpPr>
                <a:spLocks noChangeAspect="1"/>
              </p:cNvSpPr>
              <p:nvPr/>
            </p:nvSpPr>
            <p:spPr>
              <a:xfrm>
                <a:off x="6595922" y="3163095"/>
                <a:ext cx="784437" cy="1157655"/>
              </a:xfrm>
              <a:custGeom>
                <a:avLst/>
                <a:gdLst>
                  <a:gd name="connsiteX0" fmla="*/ 784436 w 784437"/>
                  <a:gd name="connsiteY0" fmla="*/ 0 h 1157655"/>
                  <a:gd name="connsiteX1" fmla="*/ 784437 w 784437"/>
                  <a:gd name="connsiteY1" fmla="*/ 0 h 1157655"/>
                  <a:gd name="connsiteX2" fmla="*/ 732776 w 784437"/>
                  <a:gd name="connsiteY2" fmla="*/ 181001 h 1157655"/>
                  <a:gd name="connsiteX3" fmla="*/ 129062 w 784437"/>
                  <a:gd name="connsiteY3" fmla="*/ 1059411 h 1157655"/>
                  <a:gd name="connsiteX4" fmla="*/ 1 w 784437"/>
                  <a:gd name="connsiteY4" fmla="*/ 1157655 h 1157655"/>
                  <a:gd name="connsiteX5" fmla="*/ 0 w 784437"/>
                  <a:gd name="connsiteY5" fmla="*/ 1157654 h 1157655"/>
                  <a:gd name="connsiteX6" fmla="*/ 129062 w 784437"/>
                  <a:gd name="connsiteY6" fmla="*/ 1059410 h 1157655"/>
                  <a:gd name="connsiteX7" fmla="*/ 732776 w 784437"/>
                  <a:gd name="connsiteY7" fmla="*/ 181000 h 1157655"/>
                  <a:gd name="connsiteX8" fmla="*/ 784436 w 784437"/>
                  <a:gd name="connsiteY8" fmla="*/ 0 h 115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4437" h="1157655">
                    <a:moveTo>
                      <a:pt x="784436" y="0"/>
                    </a:moveTo>
                    <a:lnTo>
                      <a:pt x="784437" y="0"/>
                    </a:lnTo>
                    <a:lnTo>
                      <a:pt x="732776" y="181001"/>
                    </a:lnTo>
                    <a:cubicBezTo>
                      <a:pt x="612893" y="527470"/>
                      <a:pt x="401893" y="830211"/>
                      <a:pt x="129062" y="1059411"/>
                    </a:cubicBezTo>
                    <a:lnTo>
                      <a:pt x="1" y="1157655"/>
                    </a:lnTo>
                    <a:lnTo>
                      <a:pt x="0" y="1157654"/>
                    </a:lnTo>
                    <a:lnTo>
                      <a:pt x="129062" y="1059410"/>
                    </a:lnTo>
                    <a:cubicBezTo>
                      <a:pt x="401893" y="830210"/>
                      <a:pt x="612893" y="527469"/>
                      <a:pt x="732776" y="181000"/>
                    </a:cubicBezTo>
                    <a:lnTo>
                      <a:pt x="784436" y="0"/>
                    </a:lnTo>
                    <a:close/>
                  </a:path>
                </a:pathLst>
              </a:cu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ysClr val="windowText" lastClr="000000"/>
                  </a:solidFill>
                </a:endParaRPr>
              </a:p>
            </p:txBody>
          </p:sp>
          <p:sp>
            <p:nvSpPr>
              <p:cNvPr id="33" name="Free-form: Shape 32">
                <a:extLst>
                  <a:ext uri="{FF2B5EF4-FFF2-40B4-BE49-F238E27FC236}">
                    <a16:creationId xmlns:a16="http://schemas.microsoft.com/office/drawing/2014/main" id="{597D39A9-D059-C6FF-5510-F5086564EB1E}"/>
                  </a:ext>
                </a:extLst>
              </p:cNvPr>
              <p:cNvSpPr>
                <a:spLocks noChangeAspect="1"/>
              </p:cNvSpPr>
              <p:nvPr/>
            </p:nvSpPr>
            <p:spPr>
              <a:xfrm>
                <a:off x="5823071" y="3203691"/>
                <a:ext cx="772850" cy="1117059"/>
              </a:xfrm>
              <a:custGeom>
                <a:avLst/>
                <a:gdLst>
                  <a:gd name="connsiteX0" fmla="*/ 0 w 772850"/>
                  <a:gd name="connsiteY0" fmla="*/ 0 h 1117059"/>
                  <a:gd name="connsiteX1" fmla="*/ 40073 w 772850"/>
                  <a:gd name="connsiteY1" fmla="*/ 140404 h 1117059"/>
                  <a:gd name="connsiteX2" fmla="*/ 643787 w 772850"/>
                  <a:gd name="connsiteY2" fmla="*/ 1018814 h 1117059"/>
                  <a:gd name="connsiteX3" fmla="*/ 772850 w 772850"/>
                  <a:gd name="connsiteY3" fmla="*/ 1117058 h 1117059"/>
                  <a:gd name="connsiteX4" fmla="*/ 772850 w 772850"/>
                  <a:gd name="connsiteY4" fmla="*/ 1117059 h 1117059"/>
                  <a:gd name="connsiteX5" fmla="*/ 643787 w 772850"/>
                  <a:gd name="connsiteY5" fmla="*/ 1018815 h 1117059"/>
                  <a:gd name="connsiteX6" fmla="*/ 40073 w 772850"/>
                  <a:gd name="connsiteY6" fmla="*/ 140405 h 1117059"/>
                  <a:gd name="connsiteX7" fmla="*/ 0 w 772850"/>
                  <a:gd name="connsiteY7" fmla="*/ 0 h 1117059"/>
                  <a:gd name="connsiteX8" fmla="*/ 0 w 772850"/>
                  <a:gd name="connsiteY8" fmla="*/ 0 h 111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850" h="1117059">
                    <a:moveTo>
                      <a:pt x="0" y="0"/>
                    </a:moveTo>
                    <a:lnTo>
                      <a:pt x="40073" y="140404"/>
                    </a:lnTo>
                    <a:cubicBezTo>
                      <a:pt x="159956" y="486873"/>
                      <a:pt x="370957" y="789614"/>
                      <a:pt x="643787" y="1018814"/>
                    </a:cubicBezTo>
                    <a:lnTo>
                      <a:pt x="772850" y="1117058"/>
                    </a:lnTo>
                    <a:lnTo>
                      <a:pt x="772850" y="1117059"/>
                    </a:lnTo>
                    <a:lnTo>
                      <a:pt x="643787" y="1018815"/>
                    </a:lnTo>
                    <a:cubicBezTo>
                      <a:pt x="370957" y="789615"/>
                      <a:pt x="159956" y="486874"/>
                      <a:pt x="40073" y="140405"/>
                    </a:cubicBezTo>
                    <a:lnTo>
                      <a:pt x="0" y="0"/>
                    </a:lnTo>
                    <a:lnTo>
                      <a:pt x="0" y="0"/>
                    </a:lnTo>
                    <a:close/>
                  </a:path>
                </a:pathLst>
              </a:cu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ysClr val="windowText" lastClr="000000"/>
                  </a:solidFill>
                </a:endParaRPr>
              </a:p>
            </p:txBody>
          </p:sp>
          <p:sp>
            <p:nvSpPr>
              <p:cNvPr id="32" name="Free-form: Shape 31">
                <a:extLst>
                  <a:ext uri="{FF2B5EF4-FFF2-40B4-BE49-F238E27FC236}">
                    <a16:creationId xmlns:a16="http://schemas.microsoft.com/office/drawing/2014/main" id="{31AD8741-1F0F-AF8C-02DE-F693CE7D1A1E}"/>
                  </a:ext>
                </a:extLst>
              </p:cNvPr>
              <p:cNvSpPr>
                <a:spLocks noChangeAspect="1"/>
              </p:cNvSpPr>
              <p:nvPr/>
            </p:nvSpPr>
            <p:spPr>
              <a:xfrm>
                <a:off x="4984220" y="4320750"/>
                <a:ext cx="3312000" cy="1978181"/>
              </a:xfrm>
              <a:custGeom>
                <a:avLst/>
                <a:gdLst>
                  <a:gd name="connsiteX0" fmla="*/ 1611701 w 3312000"/>
                  <a:gd name="connsiteY0" fmla="*/ 0 h 1978181"/>
                  <a:gd name="connsiteX1" fmla="*/ 1611701 w 3312000"/>
                  <a:gd name="connsiteY1" fmla="*/ 0 h 1978181"/>
                  <a:gd name="connsiteX2" fmla="*/ 1611702 w 3312000"/>
                  <a:gd name="connsiteY2" fmla="*/ 0 h 1978181"/>
                  <a:gd name="connsiteX3" fmla="*/ 1633845 w 3312000"/>
                  <a:gd name="connsiteY3" fmla="*/ 16855 h 1978181"/>
                  <a:gd name="connsiteX4" fmla="*/ 2732026 w 3312000"/>
                  <a:gd name="connsiteY4" fmla="*/ 358322 h 1978181"/>
                  <a:gd name="connsiteX5" fmla="*/ 3127873 w 3312000"/>
                  <a:gd name="connsiteY5" fmla="*/ 317701 h 1978181"/>
                  <a:gd name="connsiteX6" fmla="*/ 3309375 w 3312000"/>
                  <a:gd name="connsiteY6" fmla="*/ 270195 h 1978181"/>
                  <a:gd name="connsiteX7" fmla="*/ 3312000 w 3312000"/>
                  <a:gd name="connsiteY7" fmla="*/ 322181 h 1978181"/>
                  <a:gd name="connsiteX8" fmla="*/ 1656000 w 3312000"/>
                  <a:gd name="connsiteY8" fmla="*/ 1978181 h 1978181"/>
                  <a:gd name="connsiteX9" fmla="*/ 0 w 3312000"/>
                  <a:gd name="connsiteY9" fmla="*/ 322181 h 1978181"/>
                  <a:gd name="connsiteX10" fmla="*/ 1470 w 3312000"/>
                  <a:gd name="connsiteY10" fmla="*/ 293083 h 1978181"/>
                  <a:gd name="connsiteX11" fmla="*/ 95528 w 3312000"/>
                  <a:gd name="connsiteY11" fmla="*/ 317701 h 1978181"/>
                  <a:gd name="connsiteX12" fmla="*/ 491375 w 3312000"/>
                  <a:gd name="connsiteY12" fmla="*/ 358322 h 1978181"/>
                  <a:gd name="connsiteX13" fmla="*/ 1589556 w 3312000"/>
                  <a:gd name="connsiteY13" fmla="*/ 16855 h 1978181"/>
                  <a:gd name="connsiteX14" fmla="*/ 1611701 w 3312000"/>
                  <a:gd name="connsiteY14" fmla="*/ 0 h 19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12000" h="1978181">
                    <a:moveTo>
                      <a:pt x="1611701" y="0"/>
                    </a:moveTo>
                    <a:lnTo>
                      <a:pt x="1611701" y="0"/>
                    </a:lnTo>
                    <a:lnTo>
                      <a:pt x="1611702" y="0"/>
                    </a:lnTo>
                    <a:lnTo>
                      <a:pt x="1633845" y="16855"/>
                    </a:lnTo>
                    <a:cubicBezTo>
                      <a:pt x="1947327" y="232440"/>
                      <a:pt x="2325235" y="358322"/>
                      <a:pt x="2732026" y="358322"/>
                    </a:cubicBezTo>
                    <a:cubicBezTo>
                      <a:pt x="2867623" y="358322"/>
                      <a:pt x="3000011" y="344335"/>
                      <a:pt x="3127873" y="317701"/>
                    </a:cubicBezTo>
                    <a:lnTo>
                      <a:pt x="3309375" y="270195"/>
                    </a:lnTo>
                    <a:lnTo>
                      <a:pt x="3312000" y="322181"/>
                    </a:lnTo>
                    <a:cubicBezTo>
                      <a:pt x="3312000" y="1236765"/>
                      <a:pt x="2570584" y="1978181"/>
                      <a:pt x="1656000" y="1978181"/>
                    </a:cubicBezTo>
                    <a:cubicBezTo>
                      <a:pt x="741416" y="1978181"/>
                      <a:pt x="0" y="1236765"/>
                      <a:pt x="0" y="322181"/>
                    </a:cubicBezTo>
                    <a:lnTo>
                      <a:pt x="1470" y="293083"/>
                    </a:lnTo>
                    <a:lnTo>
                      <a:pt x="95528" y="317701"/>
                    </a:lnTo>
                    <a:cubicBezTo>
                      <a:pt x="223390" y="344335"/>
                      <a:pt x="355778" y="358322"/>
                      <a:pt x="491375" y="358322"/>
                    </a:cubicBezTo>
                    <a:cubicBezTo>
                      <a:pt x="898166" y="358322"/>
                      <a:pt x="1276074" y="232440"/>
                      <a:pt x="1589556" y="16855"/>
                    </a:cubicBezTo>
                    <a:lnTo>
                      <a:pt x="1611701" y="0"/>
                    </a:lnTo>
                    <a:close/>
                  </a:path>
                </a:pathLst>
              </a:cu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ysClr val="windowText" lastClr="000000"/>
                  </a:solidFill>
                </a:endParaRPr>
              </a:p>
            </p:txBody>
          </p:sp>
          <p:sp>
            <p:nvSpPr>
              <p:cNvPr id="21" name="TextBox 20">
                <a:extLst>
                  <a:ext uri="{FF2B5EF4-FFF2-40B4-BE49-F238E27FC236}">
                    <a16:creationId xmlns:a16="http://schemas.microsoft.com/office/drawing/2014/main" id="{B8FDE42C-ED08-B98D-DFE9-2BD74FEAF385}"/>
                  </a:ext>
                </a:extLst>
              </p:cNvPr>
              <p:cNvSpPr txBox="1"/>
              <p:nvPr/>
            </p:nvSpPr>
            <p:spPr>
              <a:xfrm>
                <a:off x="4115678" y="1372292"/>
                <a:ext cx="1528624" cy="600164"/>
              </a:xfrm>
              <a:prstGeom prst="rect">
                <a:avLst/>
              </a:prstGeom>
            </p:spPr>
            <p:txBody>
              <a:bodyPr wrap="none" lIns="0" tIns="0" rtlCol="0">
                <a:spAutoFit/>
              </a:bodyPr>
              <a:lstStyle/>
              <a:p>
                <a:pPr algn="ctr"/>
                <a:r>
                  <a:rPr lang="en-GB" sz="1800" b="1" i="1">
                    <a:solidFill>
                      <a:schemeClr val="accent1"/>
                    </a:solidFill>
                  </a:rPr>
                  <a:t>Hydrocarbon</a:t>
                </a:r>
              </a:p>
              <a:p>
                <a:pPr algn="ctr"/>
                <a:r>
                  <a:rPr lang="en-GB" sz="1800" b="1" i="1">
                    <a:solidFill>
                      <a:schemeClr val="accent1"/>
                    </a:solidFill>
                  </a:rPr>
                  <a:t>Fields</a:t>
                </a:r>
              </a:p>
            </p:txBody>
          </p:sp>
          <p:sp>
            <p:nvSpPr>
              <p:cNvPr id="6" name="TextBox 5">
                <a:extLst>
                  <a:ext uri="{FF2B5EF4-FFF2-40B4-BE49-F238E27FC236}">
                    <a16:creationId xmlns:a16="http://schemas.microsoft.com/office/drawing/2014/main" id="{D656A0E8-FFEB-CBAA-76A1-00518BD3BA1D}"/>
                  </a:ext>
                </a:extLst>
              </p:cNvPr>
              <p:cNvSpPr txBox="1"/>
              <p:nvPr/>
            </p:nvSpPr>
            <p:spPr>
              <a:xfrm>
                <a:off x="8030380" y="1473464"/>
                <a:ext cx="964367" cy="600164"/>
              </a:xfrm>
              <a:prstGeom prst="rect">
                <a:avLst/>
              </a:prstGeom>
            </p:spPr>
            <p:txBody>
              <a:bodyPr wrap="none" lIns="0" tIns="0" rtlCol="0">
                <a:spAutoFit/>
              </a:bodyPr>
              <a:lstStyle/>
              <a:p>
                <a:pPr algn="ctr"/>
                <a:r>
                  <a:rPr lang="en-GB" sz="1800" b="1" i="1">
                    <a:solidFill>
                      <a:schemeClr val="accent1"/>
                    </a:solidFill>
                  </a:rPr>
                  <a:t>Carbon </a:t>
                </a:r>
              </a:p>
              <a:p>
                <a:pPr algn="ctr"/>
                <a:r>
                  <a:rPr lang="en-GB" sz="1800" b="1" i="1">
                    <a:solidFill>
                      <a:schemeClr val="accent1"/>
                    </a:solidFill>
                  </a:rPr>
                  <a:t>Stores</a:t>
                </a:r>
              </a:p>
            </p:txBody>
          </p:sp>
          <p:sp>
            <p:nvSpPr>
              <p:cNvPr id="7" name="TextBox 6">
                <a:extLst>
                  <a:ext uri="{FF2B5EF4-FFF2-40B4-BE49-F238E27FC236}">
                    <a16:creationId xmlns:a16="http://schemas.microsoft.com/office/drawing/2014/main" id="{DD2E6FDA-3484-72C1-B865-1640AA725702}"/>
                  </a:ext>
                </a:extLst>
              </p:cNvPr>
              <p:cNvSpPr txBox="1"/>
              <p:nvPr/>
            </p:nvSpPr>
            <p:spPr>
              <a:xfrm>
                <a:off x="6168887" y="1590927"/>
                <a:ext cx="959558" cy="538609"/>
              </a:xfrm>
              <a:prstGeom prst="rect">
                <a:avLst/>
              </a:prstGeom>
            </p:spPr>
            <p:txBody>
              <a:bodyPr wrap="none" lIns="0" tIns="0" rtlCol="0">
                <a:spAutoFit/>
              </a:bodyPr>
              <a:lstStyle/>
              <a:p>
                <a:pPr algn="ctr"/>
                <a:r>
                  <a:rPr lang="en-GB" sz="1600" b="1"/>
                  <a:t>Towed </a:t>
                </a:r>
              </a:p>
              <a:p>
                <a:pPr algn="ctr"/>
                <a:r>
                  <a:rPr lang="en-GB" sz="1600" b="1"/>
                  <a:t>streamer</a:t>
                </a:r>
              </a:p>
            </p:txBody>
          </p:sp>
          <p:sp>
            <p:nvSpPr>
              <p:cNvPr id="28" name="TextBox 27">
                <a:extLst>
                  <a:ext uri="{FF2B5EF4-FFF2-40B4-BE49-F238E27FC236}">
                    <a16:creationId xmlns:a16="http://schemas.microsoft.com/office/drawing/2014/main" id="{67F3CEA4-D001-D099-662B-D33F05037F30}"/>
                  </a:ext>
                </a:extLst>
              </p:cNvPr>
              <p:cNvSpPr txBox="1"/>
              <p:nvPr/>
            </p:nvSpPr>
            <p:spPr>
              <a:xfrm>
                <a:off x="3742349" y="2155821"/>
                <a:ext cx="1738617" cy="1523494"/>
              </a:xfrm>
              <a:prstGeom prst="rect">
                <a:avLst/>
              </a:prstGeom>
            </p:spPr>
            <p:txBody>
              <a:bodyPr wrap="none" lIns="0" tIns="0" rtlCol="0">
                <a:spAutoFit/>
              </a:bodyPr>
              <a:lstStyle/>
              <a:p>
                <a:pPr algn="ctr"/>
                <a:r>
                  <a:rPr lang="en-GB" sz="1200" b="1"/>
                  <a:t>2D seismic</a:t>
                </a:r>
              </a:p>
              <a:p>
                <a:pPr algn="ctr"/>
                <a:r>
                  <a:rPr lang="en-GB" sz="1200" b="1"/>
                  <a:t>“Ocean bottom” </a:t>
                </a:r>
              </a:p>
              <a:p>
                <a:pPr algn="ctr"/>
                <a:r>
                  <a:rPr lang="en-GB" sz="1200" b="1"/>
                  <a:t>Cables (OBC)  and </a:t>
                </a:r>
              </a:p>
              <a:p>
                <a:pPr algn="ctr"/>
                <a:r>
                  <a:rPr lang="en-GB" sz="1200" b="1"/>
                  <a:t>Nodes (OBN)  surveys</a:t>
                </a:r>
              </a:p>
              <a:p>
                <a:pPr algn="ctr"/>
                <a:endParaRPr lang="en-GB" sz="1200" b="1"/>
              </a:p>
              <a:p>
                <a:pPr algn="ctr"/>
                <a:r>
                  <a:rPr lang="en-GB" sz="1200" b="1"/>
                  <a:t>Production &amp; injection</a:t>
                </a:r>
              </a:p>
              <a:p>
                <a:pPr algn="ctr"/>
                <a:r>
                  <a:rPr lang="en-GB" sz="1200" b="1"/>
                  <a:t> well </a:t>
                </a:r>
              </a:p>
              <a:p>
                <a:pPr algn="ctr"/>
                <a:r>
                  <a:rPr lang="en-GB" sz="1200" b="1"/>
                  <a:t>monitoring</a:t>
                </a:r>
              </a:p>
            </p:txBody>
          </p:sp>
          <p:sp>
            <p:nvSpPr>
              <p:cNvPr id="30" name="TextBox 29">
                <a:extLst>
                  <a:ext uri="{FF2B5EF4-FFF2-40B4-BE49-F238E27FC236}">
                    <a16:creationId xmlns:a16="http://schemas.microsoft.com/office/drawing/2014/main" id="{B0A3AE01-2B15-B391-D91E-687694C2922F}"/>
                  </a:ext>
                </a:extLst>
              </p:cNvPr>
              <p:cNvSpPr txBox="1"/>
              <p:nvPr/>
            </p:nvSpPr>
            <p:spPr>
              <a:xfrm>
                <a:off x="5952245" y="2111388"/>
                <a:ext cx="1347484" cy="692497"/>
              </a:xfrm>
              <a:prstGeom prst="rect">
                <a:avLst/>
              </a:prstGeom>
            </p:spPr>
            <p:txBody>
              <a:bodyPr wrap="none" lIns="0" tIns="0" rtlCol="0">
                <a:spAutoFit/>
              </a:bodyPr>
              <a:lstStyle/>
              <a:p>
                <a:pPr algn="ctr"/>
                <a:r>
                  <a:rPr lang="en-GB" sz="1400" b="1"/>
                  <a:t>3D</a:t>
                </a:r>
              </a:p>
              <a:p>
                <a:pPr algn="ctr"/>
                <a:endParaRPr lang="en-GB" sz="1400" b="1"/>
              </a:p>
              <a:p>
                <a:pPr algn="ctr"/>
                <a:r>
                  <a:rPr lang="en-GB" sz="1400" b="1"/>
                  <a:t>In reservoir 4D</a:t>
                </a:r>
              </a:p>
            </p:txBody>
          </p:sp>
          <p:sp>
            <p:nvSpPr>
              <p:cNvPr id="19" name="TextBox 18">
                <a:extLst>
                  <a:ext uri="{FF2B5EF4-FFF2-40B4-BE49-F238E27FC236}">
                    <a16:creationId xmlns:a16="http://schemas.microsoft.com/office/drawing/2014/main" id="{AC5B2AF4-9843-0929-D867-D9D82F273B27}"/>
                  </a:ext>
                </a:extLst>
              </p:cNvPr>
              <p:cNvSpPr txBox="1"/>
              <p:nvPr/>
            </p:nvSpPr>
            <p:spPr>
              <a:xfrm>
                <a:off x="7699833" y="2200971"/>
                <a:ext cx="1568699" cy="415498"/>
              </a:xfrm>
              <a:prstGeom prst="rect">
                <a:avLst/>
              </a:prstGeom>
            </p:spPr>
            <p:txBody>
              <a:bodyPr wrap="none" lIns="0" tIns="0" rtlCol="0">
                <a:spAutoFit/>
              </a:bodyPr>
              <a:lstStyle/>
              <a:p>
                <a:pPr algn="ctr"/>
                <a:r>
                  <a:rPr lang="en-GB" sz="1200" b="1"/>
                  <a:t>Well access and </a:t>
                </a:r>
              </a:p>
              <a:p>
                <a:pPr algn="ctr"/>
                <a:r>
                  <a:rPr lang="en-GB" sz="1200" b="1"/>
                  <a:t>Injection Monitoring</a:t>
                </a:r>
              </a:p>
            </p:txBody>
          </p:sp>
          <p:sp>
            <p:nvSpPr>
              <p:cNvPr id="45" name="TextBox 44">
                <a:extLst>
                  <a:ext uri="{FF2B5EF4-FFF2-40B4-BE49-F238E27FC236}">
                    <a16:creationId xmlns:a16="http://schemas.microsoft.com/office/drawing/2014/main" id="{7D60C3A0-4FE7-7DB4-0BDA-6A2FF7342CE2}"/>
                  </a:ext>
                </a:extLst>
              </p:cNvPr>
              <p:cNvSpPr txBox="1"/>
              <p:nvPr/>
            </p:nvSpPr>
            <p:spPr>
              <a:xfrm>
                <a:off x="5560258" y="3130149"/>
                <a:ext cx="2020454" cy="646331"/>
              </a:xfrm>
              <a:prstGeom prst="rect">
                <a:avLst/>
              </a:prstGeom>
              <a:noFill/>
            </p:spPr>
            <p:txBody>
              <a:bodyPr wrap="square">
                <a:spAutoFit/>
              </a:bodyPr>
              <a:lstStyle/>
              <a:p>
                <a:pPr algn="ctr"/>
                <a:r>
                  <a:rPr lang="en-GB" sz="1200" b="1"/>
                  <a:t>Passive Seismic</a:t>
                </a:r>
              </a:p>
              <a:p>
                <a:pPr algn="ctr"/>
                <a:endParaRPr lang="en-GB" sz="1200" b="1"/>
              </a:p>
              <a:p>
                <a:pPr algn="ctr"/>
                <a:r>
                  <a:rPr lang="en-GB" sz="1200" b="1"/>
                  <a:t>Hybrid</a:t>
                </a:r>
              </a:p>
            </p:txBody>
          </p:sp>
          <p:sp>
            <p:nvSpPr>
              <p:cNvPr id="46" name="TextBox 45">
                <a:extLst>
                  <a:ext uri="{FF2B5EF4-FFF2-40B4-BE49-F238E27FC236}">
                    <a16:creationId xmlns:a16="http://schemas.microsoft.com/office/drawing/2014/main" id="{16B77137-C04E-0032-3704-DF068FDE1A3E}"/>
                  </a:ext>
                </a:extLst>
              </p:cNvPr>
              <p:cNvSpPr txBox="1"/>
              <p:nvPr/>
            </p:nvSpPr>
            <p:spPr>
              <a:xfrm>
                <a:off x="6077989" y="4774586"/>
                <a:ext cx="1282915" cy="323165"/>
              </a:xfrm>
              <a:prstGeom prst="rect">
                <a:avLst/>
              </a:prstGeom>
            </p:spPr>
            <p:txBody>
              <a:bodyPr wrap="none" lIns="0" tIns="0" rtlCol="0">
                <a:spAutoFit/>
              </a:bodyPr>
              <a:lstStyle/>
              <a:p>
                <a:pPr algn="l"/>
                <a:r>
                  <a:rPr lang="en-GB" sz="1800" b="1" i="1">
                    <a:solidFill>
                      <a:schemeClr val="accent1"/>
                    </a:solidFill>
                  </a:rPr>
                  <a:t>Windfarms</a:t>
                </a:r>
              </a:p>
            </p:txBody>
          </p:sp>
          <p:sp>
            <p:nvSpPr>
              <p:cNvPr id="47" name="TextBox 46">
                <a:extLst>
                  <a:ext uri="{FF2B5EF4-FFF2-40B4-BE49-F238E27FC236}">
                    <a16:creationId xmlns:a16="http://schemas.microsoft.com/office/drawing/2014/main" id="{F9985231-2114-3690-89FE-B966417AFB10}"/>
                  </a:ext>
                </a:extLst>
              </p:cNvPr>
              <p:cNvSpPr txBox="1"/>
              <p:nvPr/>
            </p:nvSpPr>
            <p:spPr>
              <a:xfrm>
                <a:off x="5999140" y="5178321"/>
                <a:ext cx="1440615" cy="784830"/>
              </a:xfrm>
              <a:prstGeom prst="rect">
                <a:avLst/>
              </a:prstGeom>
            </p:spPr>
            <p:txBody>
              <a:bodyPr wrap="square" lIns="0" tIns="0" rtlCol="0">
                <a:spAutoFit/>
              </a:bodyPr>
              <a:lstStyle/>
              <a:p>
                <a:pPr algn="ctr"/>
                <a:r>
                  <a:rPr lang="en-GB" sz="1200" b="1"/>
                  <a:t>HD/UHD Geotechnical Surveys (Sparker, boomer, pinger)</a:t>
                </a:r>
              </a:p>
            </p:txBody>
          </p:sp>
        </p:grpSp>
        <p:sp>
          <p:nvSpPr>
            <p:cNvPr id="49" name="TextBox 48">
              <a:extLst>
                <a:ext uri="{FF2B5EF4-FFF2-40B4-BE49-F238E27FC236}">
                  <a16:creationId xmlns:a16="http://schemas.microsoft.com/office/drawing/2014/main" id="{10929606-F6B0-E345-E653-FD2935793753}"/>
                </a:ext>
              </a:extLst>
            </p:cNvPr>
            <p:cNvSpPr txBox="1"/>
            <p:nvPr/>
          </p:nvSpPr>
          <p:spPr>
            <a:xfrm>
              <a:off x="6573249" y="3777377"/>
              <a:ext cx="2020454" cy="830997"/>
            </a:xfrm>
            <a:prstGeom prst="rect">
              <a:avLst/>
            </a:prstGeom>
            <a:noFill/>
          </p:spPr>
          <p:txBody>
            <a:bodyPr wrap="square">
              <a:spAutoFit/>
            </a:bodyPr>
            <a:lstStyle/>
            <a:p>
              <a:pPr algn="ctr"/>
              <a:r>
                <a:rPr lang="en-GB" sz="1200" b="1"/>
                <a:t>Reprocessing </a:t>
              </a:r>
            </a:p>
            <a:p>
              <a:pPr algn="ctr"/>
              <a:r>
                <a:rPr lang="en-GB" sz="1200" b="1"/>
                <a:t>Existing Data</a:t>
              </a:r>
            </a:p>
            <a:p>
              <a:pPr algn="ctr"/>
              <a:r>
                <a:rPr lang="en-GB" sz="1200" b="1"/>
                <a:t>OBN </a:t>
              </a:r>
            </a:p>
            <a:p>
              <a:pPr algn="ctr"/>
              <a:r>
                <a:rPr lang="en-GB" sz="1200" b="1"/>
                <a:t>localised nodes</a:t>
              </a:r>
            </a:p>
          </p:txBody>
        </p:sp>
        <p:sp>
          <p:nvSpPr>
            <p:cNvPr id="50" name="TextBox 49">
              <a:extLst>
                <a:ext uri="{FF2B5EF4-FFF2-40B4-BE49-F238E27FC236}">
                  <a16:creationId xmlns:a16="http://schemas.microsoft.com/office/drawing/2014/main" id="{465132D7-147A-0654-C81B-6BBFEB9AA5CE}"/>
                </a:ext>
              </a:extLst>
            </p:cNvPr>
            <p:cNvSpPr txBox="1"/>
            <p:nvPr/>
          </p:nvSpPr>
          <p:spPr>
            <a:xfrm>
              <a:off x="4619766" y="4134463"/>
              <a:ext cx="2020454" cy="461665"/>
            </a:xfrm>
            <a:prstGeom prst="rect">
              <a:avLst/>
            </a:prstGeom>
            <a:noFill/>
          </p:spPr>
          <p:txBody>
            <a:bodyPr wrap="square">
              <a:spAutoFit/>
            </a:bodyPr>
            <a:lstStyle/>
            <a:p>
              <a:pPr algn="ctr"/>
              <a:r>
                <a:rPr lang="en-GB" sz="1200" b="1"/>
                <a:t>Reprocessing </a:t>
              </a:r>
            </a:p>
            <a:p>
              <a:pPr algn="ctr"/>
              <a:r>
                <a:rPr lang="en-GB" sz="1200" b="1"/>
                <a:t>Existing Data</a:t>
              </a:r>
            </a:p>
          </p:txBody>
        </p:sp>
        <p:sp>
          <p:nvSpPr>
            <p:cNvPr id="5" name="TextBox 4">
              <a:extLst>
                <a:ext uri="{FF2B5EF4-FFF2-40B4-BE49-F238E27FC236}">
                  <a16:creationId xmlns:a16="http://schemas.microsoft.com/office/drawing/2014/main" id="{F2161E20-DCBB-5CB8-4395-4FDC84D5CFBC}"/>
                </a:ext>
              </a:extLst>
            </p:cNvPr>
            <p:cNvSpPr txBox="1"/>
            <p:nvPr/>
          </p:nvSpPr>
          <p:spPr>
            <a:xfrm>
              <a:off x="4688208" y="3924129"/>
              <a:ext cx="2020454" cy="276999"/>
            </a:xfrm>
            <a:prstGeom prst="rect">
              <a:avLst/>
            </a:prstGeom>
            <a:noFill/>
          </p:spPr>
          <p:txBody>
            <a:bodyPr wrap="square">
              <a:spAutoFit/>
            </a:bodyPr>
            <a:lstStyle/>
            <a:p>
              <a:pPr algn="ctr"/>
              <a:r>
                <a:rPr lang="en-GB" sz="1200" b="1"/>
                <a:t>HR site surveys</a:t>
              </a:r>
            </a:p>
          </p:txBody>
        </p:sp>
        <p:sp>
          <p:nvSpPr>
            <p:cNvPr id="9" name="TextBox 8">
              <a:extLst>
                <a:ext uri="{FF2B5EF4-FFF2-40B4-BE49-F238E27FC236}">
                  <a16:creationId xmlns:a16="http://schemas.microsoft.com/office/drawing/2014/main" id="{84F36A0F-54F7-3224-EC3D-BDD4BB5C1B94}"/>
                </a:ext>
              </a:extLst>
            </p:cNvPr>
            <p:cNvSpPr txBox="1"/>
            <p:nvPr/>
          </p:nvSpPr>
          <p:spPr>
            <a:xfrm>
              <a:off x="7888037" y="2616307"/>
              <a:ext cx="1115249" cy="477054"/>
            </a:xfrm>
            <a:prstGeom prst="rect">
              <a:avLst/>
            </a:prstGeom>
          </p:spPr>
          <p:txBody>
            <a:bodyPr wrap="square" lIns="0" tIns="0" rtlCol="0">
              <a:spAutoFit/>
            </a:bodyPr>
            <a:lstStyle/>
            <a:p>
              <a:pPr algn="ctr"/>
              <a:r>
                <a:rPr lang="en-GB" sz="1400" b="1"/>
                <a:t>Overburden</a:t>
              </a:r>
            </a:p>
            <a:p>
              <a:pPr algn="ctr"/>
              <a:r>
                <a:rPr lang="en-GB" sz="1400" b="1"/>
                <a:t>4D</a:t>
              </a:r>
            </a:p>
          </p:txBody>
        </p:sp>
      </p:grpSp>
      <p:sp>
        <p:nvSpPr>
          <p:cNvPr id="11" name="TextBox 10">
            <a:extLst>
              <a:ext uri="{FF2B5EF4-FFF2-40B4-BE49-F238E27FC236}">
                <a16:creationId xmlns:a16="http://schemas.microsoft.com/office/drawing/2014/main" id="{647EABD6-565A-41ED-4F8B-24413A09E662}"/>
              </a:ext>
              <a:ext uri="{C183D7F6-B498-43B3-948B-1728B52AA6E4}">
                <adec:decorative xmlns:adec="http://schemas.microsoft.com/office/drawing/2017/decorative" val="0"/>
              </a:ext>
            </a:extLst>
          </p:cNvPr>
          <p:cNvSpPr txBox="1"/>
          <p:nvPr/>
        </p:nvSpPr>
        <p:spPr>
          <a:xfrm>
            <a:off x="9062018" y="960943"/>
            <a:ext cx="2932597" cy="1338828"/>
          </a:xfrm>
          <a:prstGeom prst="rect">
            <a:avLst/>
          </a:prstGeom>
        </p:spPr>
        <p:txBody>
          <a:bodyPr wrap="square" lIns="0" tIns="0" rtlCol="0">
            <a:spAutoFit/>
          </a:bodyPr>
          <a:lstStyle/>
          <a:p>
            <a:pPr algn="ctr"/>
            <a:r>
              <a:rPr lang="en-GB" sz="1200" u="sng"/>
              <a:t>Carbon Stores </a:t>
            </a:r>
          </a:p>
          <a:p>
            <a:pPr algn="ctr"/>
            <a:r>
              <a:rPr lang="en-GB" sz="1200"/>
              <a:t>There are many similarities between traditional O&amp;G deep seismic imaging and that being re-employed for CS sites, with greater focus on the overburden rock structure above the injection reservoirs. </a:t>
            </a:r>
          </a:p>
          <a:p>
            <a:pPr algn="ctr"/>
            <a:endParaRPr lang="en-GB" sz="1200"/>
          </a:p>
        </p:txBody>
      </p:sp>
      <p:sp>
        <p:nvSpPr>
          <p:cNvPr id="14" name="TextBox 13">
            <a:extLst>
              <a:ext uri="{FF2B5EF4-FFF2-40B4-BE49-F238E27FC236}">
                <a16:creationId xmlns:a16="http://schemas.microsoft.com/office/drawing/2014/main" id="{DDABE053-309C-2739-F256-42B00D64342C}"/>
              </a:ext>
              <a:ext uri="{C183D7F6-B498-43B3-948B-1728B52AA6E4}">
                <adec:decorative xmlns:adec="http://schemas.microsoft.com/office/drawing/2017/decorative" val="0"/>
              </a:ext>
            </a:extLst>
          </p:cNvPr>
          <p:cNvSpPr txBox="1"/>
          <p:nvPr/>
        </p:nvSpPr>
        <p:spPr>
          <a:xfrm>
            <a:off x="363270" y="2938391"/>
            <a:ext cx="2844000" cy="969496"/>
          </a:xfrm>
          <a:prstGeom prst="rect">
            <a:avLst/>
          </a:prstGeom>
        </p:spPr>
        <p:txBody>
          <a:bodyPr wrap="square" lIns="0" tIns="0" rtlCol="0">
            <a:spAutoFit/>
          </a:bodyPr>
          <a:lstStyle/>
          <a:p>
            <a:pPr algn="ctr"/>
            <a:r>
              <a:rPr lang="en-GB" sz="1200" u="sng"/>
              <a:t>One subsurface</a:t>
            </a:r>
          </a:p>
          <a:p>
            <a:pPr algn="ctr"/>
            <a:r>
              <a:rPr lang="en-GB" sz="1200"/>
              <a:t>Separate organisations (energy company, geophysical acquisition and research institutes) are beginning to utilise new full wave algorithms to understand the overlap.</a:t>
            </a:r>
          </a:p>
        </p:txBody>
      </p:sp>
      <p:sp>
        <p:nvSpPr>
          <p:cNvPr id="16" name="TextBox 15">
            <a:extLst>
              <a:ext uri="{FF2B5EF4-FFF2-40B4-BE49-F238E27FC236}">
                <a16:creationId xmlns:a16="http://schemas.microsoft.com/office/drawing/2014/main" id="{52E739B8-F6D1-0637-7F49-D6D45CDC0B64}"/>
              </a:ext>
              <a:ext uri="{C183D7F6-B498-43B3-948B-1728B52AA6E4}">
                <adec:decorative xmlns:adec="http://schemas.microsoft.com/office/drawing/2017/decorative" val="0"/>
              </a:ext>
            </a:extLst>
          </p:cNvPr>
          <p:cNvSpPr txBox="1"/>
          <p:nvPr/>
        </p:nvSpPr>
        <p:spPr>
          <a:xfrm>
            <a:off x="9150616" y="3015373"/>
            <a:ext cx="2844000" cy="1708160"/>
          </a:xfrm>
          <a:prstGeom prst="rect">
            <a:avLst/>
          </a:prstGeom>
        </p:spPr>
        <p:txBody>
          <a:bodyPr wrap="square" lIns="0" tIns="0" rtlCol="0">
            <a:spAutoFit/>
          </a:bodyPr>
          <a:lstStyle/>
          <a:p>
            <a:pPr algn="ctr"/>
            <a:r>
              <a:rPr lang="en-GB" sz="1200" u="sng"/>
              <a:t>Carbon Stores</a:t>
            </a:r>
          </a:p>
          <a:p>
            <a:pPr algn="ctr"/>
            <a:r>
              <a:rPr lang="en-GB" sz="1200"/>
              <a:t>In the long term, carbon stores are expected to move towards targeted monitoring around specific risk areas (e.g. legacy wells &amp; critical faults). This could include minimal 2D, HR only, in well active seismic, in well or seabed passive reservoir monitoring.</a:t>
            </a:r>
          </a:p>
          <a:p>
            <a:pPr algn="ctr"/>
            <a:endParaRPr lang="en-GB" sz="1200"/>
          </a:p>
        </p:txBody>
      </p:sp>
      <p:sp>
        <p:nvSpPr>
          <p:cNvPr id="12" name="TextBox 11">
            <a:extLst>
              <a:ext uri="{FF2B5EF4-FFF2-40B4-BE49-F238E27FC236}">
                <a16:creationId xmlns:a16="http://schemas.microsoft.com/office/drawing/2014/main" id="{155CCE3B-6E9C-10AA-D715-D497CE4034F0}"/>
              </a:ext>
              <a:ext uri="{C183D7F6-B498-43B3-948B-1728B52AA6E4}">
                <adec:decorative xmlns:adec="http://schemas.microsoft.com/office/drawing/2017/decorative" val="0"/>
              </a:ext>
            </a:extLst>
          </p:cNvPr>
          <p:cNvSpPr txBox="1"/>
          <p:nvPr/>
        </p:nvSpPr>
        <p:spPr>
          <a:xfrm>
            <a:off x="363270" y="4797198"/>
            <a:ext cx="2917802" cy="1154162"/>
          </a:xfrm>
          <a:prstGeom prst="rect">
            <a:avLst/>
          </a:prstGeom>
        </p:spPr>
        <p:txBody>
          <a:bodyPr wrap="square" lIns="0" tIns="0" rtlCol="0">
            <a:spAutoFit/>
          </a:bodyPr>
          <a:lstStyle/>
          <a:p>
            <a:pPr algn="ctr"/>
            <a:r>
              <a:rPr lang="en-GB" sz="1200" u="sng"/>
              <a:t>Shallow Imaging Geophysics</a:t>
            </a:r>
          </a:p>
          <a:p>
            <a:pPr algn="ctr"/>
            <a:r>
              <a:rPr lang="en-GB" sz="1200"/>
              <a:t>Siting offshore wind turbines, like installing O&amp;G and CS facilities, relies upon very much shallower and higher resolutions, typically undertaken by a separate geophysical acquisition industry.</a:t>
            </a:r>
          </a:p>
        </p:txBody>
      </p:sp>
      <p:sp>
        <p:nvSpPr>
          <p:cNvPr id="10" name="TextBox 9">
            <a:extLst>
              <a:ext uri="{FF2B5EF4-FFF2-40B4-BE49-F238E27FC236}">
                <a16:creationId xmlns:a16="http://schemas.microsoft.com/office/drawing/2014/main" id="{4EB843EE-1504-7FF4-DC62-2601AEC126F1}"/>
              </a:ext>
              <a:ext uri="{C183D7F6-B498-43B3-948B-1728B52AA6E4}">
                <adec:decorative xmlns:adec="http://schemas.microsoft.com/office/drawing/2017/decorative" val="0"/>
              </a:ext>
            </a:extLst>
          </p:cNvPr>
          <p:cNvSpPr txBox="1"/>
          <p:nvPr/>
        </p:nvSpPr>
        <p:spPr>
          <a:xfrm>
            <a:off x="8251033" y="5165153"/>
            <a:ext cx="2844000" cy="1154162"/>
          </a:xfrm>
          <a:prstGeom prst="rect">
            <a:avLst/>
          </a:prstGeom>
        </p:spPr>
        <p:txBody>
          <a:bodyPr wrap="square" lIns="0" tIns="0" rtlCol="0">
            <a:spAutoFit/>
          </a:bodyPr>
          <a:lstStyle/>
          <a:p>
            <a:pPr algn="ctr"/>
            <a:r>
              <a:rPr lang="en-GB" sz="1200" u="sng"/>
              <a:t>Windfarms</a:t>
            </a:r>
            <a:r>
              <a:rPr lang="en-GB" sz="1200"/>
              <a:t> are expected to increase in size and number with the evolving energy transition.  One of the key challenges will be in maintaining surveillance of the subsurface and CO</a:t>
            </a:r>
            <a:r>
              <a:rPr lang="en-GB" sz="1200" baseline="-25000"/>
              <a:t>2</a:t>
            </a:r>
            <a:r>
              <a:rPr lang="en-GB" sz="1200"/>
              <a:t> injection in areas of colocation.</a:t>
            </a:r>
          </a:p>
        </p:txBody>
      </p:sp>
      <p:sp>
        <p:nvSpPr>
          <p:cNvPr id="17" name="Text Placeholder 16">
            <a:extLst>
              <a:ext uri="{FF2B5EF4-FFF2-40B4-BE49-F238E27FC236}">
                <a16:creationId xmlns:a16="http://schemas.microsoft.com/office/drawing/2014/main" id="{E221C088-2658-1F53-8846-2C7ACBF83E27}"/>
              </a:ext>
              <a:ext uri="{C183D7F6-B498-43B3-948B-1728B52AA6E4}">
                <adec:decorative xmlns:adec="http://schemas.microsoft.com/office/drawing/2017/decorative" val="0"/>
              </a:ext>
            </a:extLst>
          </p:cNvPr>
          <p:cNvSpPr>
            <a:spLocks noGrp="1"/>
          </p:cNvSpPr>
          <p:nvPr>
            <p:ph type="body" sz="quarter" idx="10"/>
          </p:nvPr>
        </p:nvSpPr>
        <p:spPr/>
        <p:txBody>
          <a:bodyPr/>
          <a:lstStyle/>
          <a:p>
            <a:r>
              <a:rPr lang="en-GB"/>
              <a:t>Traditionally wide  &amp; separate range of  geophysical technologies, beginning to see convergence of technologies</a:t>
            </a:r>
          </a:p>
          <a:p>
            <a:endParaRPr lang="en-GB"/>
          </a:p>
        </p:txBody>
      </p:sp>
    </p:spTree>
    <p:extLst>
      <p:ext uri="{BB962C8B-B14F-4D97-AF65-F5344CB8AC3E}">
        <p14:creationId xmlns:p14="http://schemas.microsoft.com/office/powerpoint/2010/main" val="1066190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3B63-689D-4707-8D8C-7FD345A54457}"/>
              </a:ext>
            </a:extLst>
          </p:cNvPr>
          <p:cNvSpPr>
            <a:spLocks noGrp="1"/>
          </p:cNvSpPr>
          <p:nvPr>
            <p:ph type="title"/>
          </p:nvPr>
        </p:nvSpPr>
        <p:spPr>
          <a:xfrm>
            <a:off x="357447" y="260351"/>
            <a:ext cx="7902633" cy="332154"/>
          </a:xfrm>
        </p:spPr>
        <p:txBody>
          <a:bodyPr/>
          <a:lstStyle/>
          <a:p>
            <a:r>
              <a:rPr lang="en-GB"/>
              <a:t>1.5 Seismic Technology  Development</a:t>
            </a:r>
          </a:p>
        </p:txBody>
      </p:sp>
      <p:sp>
        <p:nvSpPr>
          <p:cNvPr id="5" name="Slide Number Placeholder 3">
            <a:extLst>
              <a:ext uri="{FF2B5EF4-FFF2-40B4-BE49-F238E27FC236}">
                <a16:creationId xmlns:a16="http://schemas.microsoft.com/office/drawing/2014/main" id="{BB009E01-87A3-816D-4AE7-062156B8D463}"/>
              </a:ext>
            </a:extLst>
          </p:cNvPr>
          <p:cNvSpPr>
            <a:spLocks noGrp="1"/>
          </p:cNvSpPr>
          <p:nvPr>
            <p:ph type="sldNum" sz="quarter" idx="4"/>
          </p:nvPr>
        </p:nvSpPr>
        <p:spPr>
          <a:xfrm>
            <a:off x="11493868" y="3157921"/>
            <a:ext cx="669724" cy="434975"/>
          </a:xfrm>
        </p:spPr>
        <p:txBody>
          <a:bodyPr/>
          <a:lstStyle/>
          <a:p>
            <a:fld id="{DD0590FE-9BA6-45CB-BC76-38BB9AEE2E90}" type="slidenum">
              <a:rPr lang="en-GB" smtClean="0"/>
              <a:pPr/>
              <a:t>8</a:t>
            </a:fld>
            <a:endParaRPr lang="en-GB"/>
          </a:p>
        </p:txBody>
      </p:sp>
      <p:sp>
        <p:nvSpPr>
          <p:cNvPr id="3" name="TextBox 2">
            <a:extLst>
              <a:ext uri="{FF2B5EF4-FFF2-40B4-BE49-F238E27FC236}">
                <a16:creationId xmlns:a16="http://schemas.microsoft.com/office/drawing/2014/main" id="{DB7CC44C-1882-4C45-3336-D4B0C5F3102A}"/>
              </a:ext>
              <a:ext uri="{C183D7F6-B498-43B3-948B-1728B52AA6E4}">
                <adec:decorative xmlns:adec="http://schemas.microsoft.com/office/drawing/2017/decorative" val="0"/>
              </a:ext>
            </a:extLst>
          </p:cNvPr>
          <p:cNvSpPr txBox="1"/>
          <p:nvPr/>
        </p:nvSpPr>
        <p:spPr>
          <a:xfrm>
            <a:off x="357447" y="638241"/>
            <a:ext cx="11405466" cy="5493812"/>
          </a:xfrm>
          <a:prstGeom prst="rect">
            <a:avLst/>
          </a:prstGeom>
          <a:noFill/>
        </p:spPr>
        <p:txBody>
          <a:bodyPr wrap="square" rtlCol="0">
            <a:spAutoFit/>
          </a:bodyPr>
          <a:lstStyle/>
          <a:p>
            <a:pPr marL="72000"/>
            <a:r>
              <a:rPr lang="en-GB" sz="1300" b="1" u="sng">
                <a:latin typeface="+mj-lt"/>
              </a:rPr>
              <a:t>Seismic technology advancements:</a:t>
            </a:r>
            <a:r>
              <a:rPr lang="en-GB" sz="1300" b="1">
                <a:latin typeface="+mj-lt"/>
              </a:rPr>
              <a:t> </a:t>
            </a:r>
            <a:r>
              <a:rPr lang="en-GB" sz="1300">
                <a:latin typeface="+mj-lt"/>
              </a:rPr>
              <a:t> </a:t>
            </a:r>
            <a:r>
              <a:rPr lang="en-GB" sz="1300">
                <a:solidFill>
                  <a:srgbClr val="00B050"/>
                </a:solidFill>
                <a:latin typeface="+mj-lt"/>
              </a:rPr>
              <a:t>Acquisition and processing technologies continue to make rapid advances </a:t>
            </a:r>
            <a:r>
              <a:rPr lang="en-GB" sz="1300">
                <a:latin typeface="+mj-lt"/>
              </a:rPr>
              <a:t>from the advent of small patch-work 3D surveys 40 years ago.  Whilst many of these may appear to be incremental advancements, the complex interplay between acquisition design parameters and highly sophisticated  processing algorithms have evolved </a:t>
            </a:r>
            <a:r>
              <a:rPr lang="en-GB" sz="1300">
                <a:highlight>
                  <a:srgbClr val="FFFFFF"/>
                </a:highlight>
                <a:latin typeface="+mj-lt"/>
              </a:rPr>
              <a:t>an industry </a:t>
            </a:r>
            <a:r>
              <a:rPr lang="en-GB" sz="1300">
                <a:latin typeface="+mj-lt"/>
              </a:rPr>
              <a:t>which is vastly different from its humble 2D origins:</a:t>
            </a:r>
          </a:p>
          <a:p>
            <a:pPr marL="243450" indent="-171450">
              <a:buFont typeface="Arial" panose="020B0604020202020204" pitchFamily="34" charset="0"/>
              <a:buChar char="•"/>
            </a:pPr>
            <a:r>
              <a:rPr lang="en-GB" sz="1300">
                <a:latin typeface="+mj-lt"/>
              </a:rPr>
              <a:t>A dramatic increase in acquisition accuracy, capacity and a large array of different options for in water (i.e. towed streamer) or on seabed (ocean bottom) recording.</a:t>
            </a:r>
          </a:p>
          <a:p>
            <a:pPr marL="243450" indent="-171450">
              <a:buFont typeface="Arial" panose="020B0604020202020204" pitchFamily="34" charset="0"/>
              <a:buChar char="•"/>
            </a:pPr>
            <a:r>
              <a:rPr lang="en-GB" sz="1300">
                <a:latin typeface="+mj-lt"/>
              </a:rPr>
              <a:t>Implementation of GPS navigation from initially vessel based to hydrophones and individual nodes.</a:t>
            </a:r>
          </a:p>
          <a:p>
            <a:pPr marL="243450" indent="-171450">
              <a:buFont typeface="Arial" panose="020B0604020202020204" pitchFamily="34" charset="0"/>
              <a:buChar char="•"/>
            </a:pPr>
            <a:r>
              <a:rPr lang="en-GB" sz="1300">
                <a:latin typeface="+mj-lt"/>
              </a:rPr>
              <a:t>An exponential increase in data storage and computer processing power which enables the implementation of ever more sophisticated processing/imaging algorithms that enhance the strength and reliability of the genuine geological seismic signature from the raw data and supress the various sources of noise.</a:t>
            </a:r>
          </a:p>
          <a:p>
            <a:pPr marL="72000"/>
            <a:endParaRPr lang="en-GB" sz="1300">
              <a:latin typeface="+mj-lt"/>
            </a:endParaRPr>
          </a:p>
          <a:p>
            <a:pPr marL="72000"/>
            <a:r>
              <a:rPr lang="en-GB" sz="1300">
                <a:latin typeface="+mj-lt"/>
              </a:rPr>
              <a:t>These have greatly enhanced the resolution and reliability of a pre-development (static) subsurface image as well as being able to detect time lapse (4D) imaging fluid (oil, gas, water, CO</a:t>
            </a:r>
            <a:r>
              <a:rPr lang="en-GB" sz="1300" baseline="-25000">
                <a:latin typeface="+mj-lt"/>
              </a:rPr>
              <a:t>2</a:t>
            </a:r>
            <a:r>
              <a:rPr lang="en-GB" sz="1300">
                <a:latin typeface="+mj-lt"/>
              </a:rPr>
              <a:t>) movement within the rock pore space. </a:t>
            </a:r>
          </a:p>
          <a:p>
            <a:pPr marL="72000"/>
            <a:endParaRPr lang="en-GB" sz="1300">
              <a:latin typeface="+mj-lt"/>
            </a:endParaRPr>
          </a:p>
          <a:p>
            <a:pPr marL="72000"/>
            <a:r>
              <a:rPr lang="en-GB" sz="1300" b="1" u="sng">
                <a:solidFill>
                  <a:srgbClr val="00B050"/>
                </a:solidFill>
                <a:latin typeface="+mj-lt"/>
              </a:rPr>
              <a:t>Deep vs site survey (shallow) seismic:</a:t>
            </a:r>
            <a:r>
              <a:rPr lang="en-GB" sz="1300" b="1">
                <a:latin typeface="+mj-lt"/>
              </a:rPr>
              <a:t>  </a:t>
            </a:r>
            <a:r>
              <a:rPr lang="en-GB" sz="1300">
                <a:latin typeface="+mj-lt"/>
              </a:rPr>
              <a:t>Traditionally, there have been 2 distinctly different geophysical businesses: </a:t>
            </a:r>
          </a:p>
          <a:p>
            <a:pPr marL="300600" indent="-228600">
              <a:buAutoNum type="arabicParenR"/>
            </a:pPr>
            <a:r>
              <a:rPr lang="en-GB" sz="1300">
                <a:latin typeface="+mj-lt"/>
              </a:rPr>
              <a:t>“Deep reservoir” seismic primarily for O&amp;G but now being re-deployed to image proposed carbon storage sites. A) This is usually acquired by large, dedicated marine seismic vessels towing both wide and very long recording streamers (cables) a few metres below the sea surface covering very large, 3D areas.  By necessity, this requires plenty of space, clear of surface obstructions.  B) In some situations, ocean bottom recording allows acquisition closer to infrastructure or in shallow water and is also preferential for complex geological targets.</a:t>
            </a:r>
          </a:p>
          <a:p>
            <a:pPr marL="300600" indent="-228600">
              <a:buAutoNum type="arabicParenR"/>
            </a:pPr>
            <a:r>
              <a:rPr lang="en-GB" sz="1300">
                <a:latin typeface="+mj-lt"/>
              </a:rPr>
              <a:t>“Site survey” seismic either for safely locating wells, infrastructure (pipelines, cables, rigs) or increasingly locating wind turbines. This too has a role for CS monitoring.  In contrast, it deploys very much reduced equipment, over highly focussed small areas. </a:t>
            </a:r>
          </a:p>
          <a:p>
            <a:pPr marL="72000"/>
            <a:endParaRPr lang="en-GB" sz="1300">
              <a:latin typeface="+mj-lt"/>
            </a:endParaRPr>
          </a:p>
          <a:p>
            <a:pPr marL="72000"/>
            <a:r>
              <a:rPr lang="en-GB" sz="1300">
                <a:latin typeface="+mj-lt"/>
              </a:rPr>
              <a:t>This report </a:t>
            </a:r>
            <a:r>
              <a:rPr lang="en-GB" sz="1300">
                <a:solidFill>
                  <a:srgbClr val="00B050"/>
                </a:solidFill>
                <a:latin typeface="+mj-lt"/>
              </a:rPr>
              <a:t>starts to bridge the knowledge gaps of these traditionally very separate subsurface imaging techniques </a:t>
            </a:r>
            <a:r>
              <a:rPr lang="en-GB" sz="1300">
                <a:latin typeface="+mj-lt"/>
              </a:rPr>
              <a:t>to help to better inform co-location considerations.</a:t>
            </a:r>
          </a:p>
          <a:p>
            <a:pPr marL="72000"/>
            <a:endParaRPr lang="en-GB" sz="1300" b="1">
              <a:latin typeface="+mj-lt"/>
            </a:endParaRPr>
          </a:p>
          <a:p>
            <a:pPr marL="72000"/>
            <a:r>
              <a:rPr lang="en-GB" sz="1300" b="1">
                <a:latin typeface="+mj-lt"/>
              </a:rPr>
              <a:t>Looking even further ahead </a:t>
            </a:r>
            <a:r>
              <a:rPr lang="en-GB" sz="1300">
                <a:latin typeface="+mj-lt"/>
              </a:rPr>
              <a:t>– time lapse seismic is an expensive undertaking for simply monitoring and has an environmental impact.  There is a strong desire to ultimately move to more passive monitoring. Early research into this topic is included in this report.</a:t>
            </a:r>
          </a:p>
          <a:p>
            <a:pPr marL="72000"/>
            <a:endParaRPr lang="en-GB" sz="1300">
              <a:latin typeface="+mj-lt"/>
            </a:endParaRPr>
          </a:p>
        </p:txBody>
      </p:sp>
      <p:sp>
        <p:nvSpPr>
          <p:cNvPr id="4" name="Text Placeholder 3">
            <a:extLst>
              <a:ext uri="{FF2B5EF4-FFF2-40B4-BE49-F238E27FC236}">
                <a16:creationId xmlns:a16="http://schemas.microsoft.com/office/drawing/2014/main" id="{3E37F13E-0915-960F-6160-3C4241026D9E}"/>
              </a:ext>
            </a:extLst>
          </p:cNvPr>
          <p:cNvSpPr>
            <a:spLocks noGrp="1"/>
          </p:cNvSpPr>
          <p:nvPr>
            <p:ph type="body" sz="quarter" idx="10"/>
          </p:nvPr>
        </p:nvSpPr>
        <p:spPr/>
        <p:txBody>
          <a:bodyPr/>
          <a:lstStyle/>
          <a:p>
            <a:r>
              <a:rPr lang="en-GB"/>
              <a:t>Seismic tools and techniques have a track record of rapid development. Increasing overlap between traditionally separate “deep” and “shallow”</a:t>
            </a:r>
          </a:p>
        </p:txBody>
      </p:sp>
    </p:spTree>
    <p:extLst>
      <p:ext uri="{BB962C8B-B14F-4D97-AF65-F5344CB8AC3E}">
        <p14:creationId xmlns:p14="http://schemas.microsoft.com/office/powerpoint/2010/main" val="2011588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4044815B-06C4-7138-852F-249F594795DE}"/>
              </a:ext>
            </a:extLst>
          </p:cNvPr>
          <p:cNvSpPr>
            <a:spLocks noGrp="1"/>
          </p:cNvSpPr>
          <p:nvPr>
            <p:ph type="title"/>
          </p:nvPr>
        </p:nvSpPr>
        <p:spPr/>
        <p:txBody>
          <a:bodyPr>
            <a:normAutofit fontScale="90000"/>
          </a:bodyPr>
          <a:lstStyle/>
          <a:p>
            <a:r>
              <a:rPr lang="en-GB"/>
              <a:t>1.6 Seismic Technology Toolkit</a:t>
            </a:r>
          </a:p>
        </p:txBody>
      </p:sp>
      <p:sp>
        <p:nvSpPr>
          <p:cNvPr id="111" name="Slide Number Placeholder 3">
            <a:extLst>
              <a:ext uri="{FF2B5EF4-FFF2-40B4-BE49-F238E27FC236}">
                <a16:creationId xmlns:a16="http://schemas.microsoft.com/office/drawing/2014/main" id="{76FF4CC0-6425-ED18-042A-B5A41A2CA1F5}"/>
              </a:ext>
            </a:extLst>
          </p:cNvPr>
          <p:cNvSpPr>
            <a:spLocks noGrp="1"/>
          </p:cNvSpPr>
          <p:nvPr>
            <p:ph type="sldNum" sz="quarter" idx="4"/>
          </p:nvPr>
        </p:nvSpPr>
        <p:spPr/>
        <p:txBody>
          <a:bodyPr/>
          <a:lstStyle/>
          <a:p>
            <a:fld id="{DD0590FE-9BA6-45CB-BC76-38BB9AEE2E90}" type="slidenum">
              <a:rPr lang="en-GB" smtClean="0"/>
              <a:pPr/>
              <a:t>9</a:t>
            </a:fld>
            <a:endParaRPr lang="en-GB"/>
          </a:p>
        </p:txBody>
      </p:sp>
      <p:grpSp>
        <p:nvGrpSpPr>
          <p:cNvPr id="6" name="Group 5" descr="wind timeline">
            <a:extLst>
              <a:ext uri="{FF2B5EF4-FFF2-40B4-BE49-F238E27FC236}">
                <a16:creationId xmlns:a16="http://schemas.microsoft.com/office/drawing/2014/main" id="{DF73B4CC-568C-2A53-83EF-57ECBCE52418}"/>
              </a:ext>
            </a:extLst>
          </p:cNvPr>
          <p:cNvGrpSpPr/>
          <p:nvPr/>
        </p:nvGrpSpPr>
        <p:grpSpPr>
          <a:xfrm>
            <a:off x="613053" y="875034"/>
            <a:ext cx="11215404" cy="972688"/>
            <a:chOff x="613053" y="875034"/>
            <a:chExt cx="11215404" cy="972688"/>
          </a:xfrm>
        </p:grpSpPr>
        <p:sp>
          <p:nvSpPr>
            <p:cNvPr id="7" name="TextBox 6">
              <a:extLst>
                <a:ext uri="{FF2B5EF4-FFF2-40B4-BE49-F238E27FC236}">
                  <a16:creationId xmlns:a16="http://schemas.microsoft.com/office/drawing/2014/main" id="{6E5A0B50-52E9-017E-0624-E2EE96C0CE7A}"/>
                </a:ext>
              </a:extLst>
            </p:cNvPr>
            <p:cNvSpPr txBox="1"/>
            <p:nvPr/>
          </p:nvSpPr>
          <p:spPr>
            <a:xfrm>
              <a:off x="1723975" y="875034"/>
              <a:ext cx="579646" cy="261610"/>
            </a:xfrm>
            <a:prstGeom prst="rect">
              <a:avLst/>
            </a:prstGeom>
          </p:spPr>
          <p:txBody>
            <a:bodyPr wrap="none" lIns="0" tIns="0" rtlCol="0">
              <a:spAutoFit/>
            </a:bodyPr>
            <a:lstStyle/>
            <a:p>
              <a:pPr algn="l"/>
              <a:r>
                <a:rPr lang="en-GB" sz="1400"/>
                <a:t>1980s</a:t>
              </a:r>
            </a:p>
          </p:txBody>
        </p:sp>
        <p:sp>
          <p:nvSpPr>
            <p:cNvPr id="8" name="TextBox 7">
              <a:extLst>
                <a:ext uri="{FF2B5EF4-FFF2-40B4-BE49-F238E27FC236}">
                  <a16:creationId xmlns:a16="http://schemas.microsoft.com/office/drawing/2014/main" id="{FF0EB7AF-2306-516F-DBB3-E6797954DA4A}"/>
                </a:ext>
              </a:extLst>
            </p:cNvPr>
            <p:cNvSpPr txBox="1"/>
            <p:nvPr/>
          </p:nvSpPr>
          <p:spPr>
            <a:xfrm>
              <a:off x="3469479" y="875034"/>
              <a:ext cx="579646" cy="261610"/>
            </a:xfrm>
            <a:prstGeom prst="rect">
              <a:avLst/>
            </a:prstGeom>
          </p:spPr>
          <p:txBody>
            <a:bodyPr wrap="none" lIns="0" tIns="0" rtlCol="0">
              <a:spAutoFit/>
            </a:bodyPr>
            <a:lstStyle/>
            <a:p>
              <a:pPr algn="l"/>
              <a:r>
                <a:rPr lang="en-GB" sz="1400"/>
                <a:t>1990s</a:t>
              </a:r>
            </a:p>
          </p:txBody>
        </p:sp>
        <p:sp>
          <p:nvSpPr>
            <p:cNvPr id="9" name="TextBox 8">
              <a:extLst>
                <a:ext uri="{FF2B5EF4-FFF2-40B4-BE49-F238E27FC236}">
                  <a16:creationId xmlns:a16="http://schemas.microsoft.com/office/drawing/2014/main" id="{D9F05B8E-8368-8EDC-A9DC-273313D854D4}"/>
                </a:ext>
              </a:extLst>
            </p:cNvPr>
            <p:cNvSpPr txBox="1"/>
            <p:nvPr/>
          </p:nvSpPr>
          <p:spPr>
            <a:xfrm>
              <a:off x="5214983" y="875034"/>
              <a:ext cx="579646" cy="261610"/>
            </a:xfrm>
            <a:prstGeom prst="rect">
              <a:avLst/>
            </a:prstGeom>
          </p:spPr>
          <p:txBody>
            <a:bodyPr wrap="none" lIns="0" tIns="0" rtlCol="0">
              <a:spAutoFit/>
            </a:bodyPr>
            <a:lstStyle/>
            <a:p>
              <a:pPr algn="l"/>
              <a:r>
                <a:rPr lang="en-GB" sz="1400"/>
                <a:t>2000s</a:t>
              </a:r>
            </a:p>
          </p:txBody>
        </p:sp>
        <p:sp>
          <p:nvSpPr>
            <p:cNvPr id="10" name="TextBox 9">
              <a:extLst>
                <a:ext uri="{FF2B5EF4-FFF2-40B4-BE49-F238E27FC236}">
                  <a16:creationId xmlns:a16="http://schemas.microsoft.com/office/drawing/2014/main" id="{9C9686E2-ECDA-F26D-7E16-FFA2E8D8366C}"/>
                </a:ext>
              </a:extLst>
            </p:cNvPr>
            <p:cNvSpPr txBox="1"/>
            <p:nvPr/>
          </p:nvSpPr>
          <p:spPr>
            <a:xfrm>
              <a:off x="6960487" y="875034"/>
              <a:ext cx="579646" cy="261610"/>
            </a:xfrm>
            <a:prstGeom prst="rect">
              <a:avLst/>
            </a:prstGeom>
          </p:spPr>
          <p:txBody>
            <a:bodyPr wrap="none" lIns="0" tIns="0" rtlCol="0">
              <a:spAutoFit/>
            </a:bodyPr>
            <a:lstStyle/>
            <a:p>
              <a:pPr algn="l"/>
              <a:r>
                <a:rPr lang="en-GB" sz="1400"/>
                <a:t>2010s</a:t>
              </a:r>
            </a:p>
          </p:txBody>
        </p:sp>
        <p:sp>
          <p:nvSpPr>
            <p:cNvPr id="11" name="TextBox 10">
              <a:extLst>
                <a:ext uri="{FF2B5EF4-FFF2-40B4-BE49-F238E27FC236}">
                  <a16:creationId xmlns:a16="http://schemas.microsoft.com/office/drawing/2014/main" id="{69A7402E-CE89-9C63-F84A-63F85C8CFD68}"/>
                </a:ext>
              </a:extLst>
            </p:cNvPr>
            <p:cNvSpPr txBox="1"/>
            <p:nvPr/>
          </p:nvSpPr>
          <p:spPr>
            <a:xfrm>
              <a:off x="8705991" y="875034"/>
              <a:ext cx="579646" cy="261610"/>
            </a:xfrm>
            <a:prstGeom prst="rect">
              <a:avLst/>
            </a:prstGeom>
          </p:spPr>
          <p:txBody>
            <a:bodyPr wrap="none" lIns="0" tIns="0" rtlCol="0">
              <a:spAutoFit/>
            </a:bodyPr>
            <a:lstStyle/>
            <a:p>
              <a:pPr algn="l"/>
              <a:r>
                <a:rPr lang="en-GB" sz="1400"/>
                <a:t>2020s</a:t>
              </a:r>
            </a:p>
          </p:txBody>
        </p:sp>
        <p:sp>
          <p:nvSpPr>
            <p:cNvPr id="12" name="TextBox 11">
              <a:extLst>
                <a:ext uri="{FF2B5EF4-FFF2-40B4-BE49-F238E27FC236}">
                  <a16:creationId xmlns:a16="http://schemas.microsoft.com/office/drawing/2014/main" id="{561BF045-9DE0-A5FA-5696-57421F6EE4E7}"/>
                </a:ext>
              </a:extLst>
            </p:cNvPr>
            <p:cNvSpPr txBox="1"/>
            <p:nvPr/>
          </p:nvSpPr>
          <p:spPr>
            <a:xfrm>
              <a:off x="10451493" y="875034"/>
              <a:ext cx="699872" cy="261610"/>
            </a:xfrm>
            <a:prstGeom prst="rect">
              <a:avLst/>
            </a:prstGeom>
          </p:spPr>
          <p:txBody>
            <a:bodyPr wrap="none" lIns="0" tIns="0" rtlCol="0">
              <a:spAutoFit/>
            </a:bodyPr>
            <a:lstStyle/>
            <a:p>
              <a:pPr algn="l"/>
              <a:r>
                <a:rPr lang="en-GB" sz="1400"/>
                <a:t>Beyond</a:t>
              </a:r>
            </a:p>
          </p:txBody>
        </p:sp>
        <p:grpSp>
          <p:nvGrpSpPr>
            <p:cNvPr id="13" name="Group 12">
              <a:extLst>
                <a:ext uri="{FF2B5EF4-FFF2-40B4-BE49-F238E27FC236}">
                  <a16:creationId xmlns:a16="http://schemas.microsoft.com/office/drawing/2014/main" id="{3BAE2218-96DE-2A1B-7610-CCD1553CD144}"/>
                </a:ext>
              </a:extLst>
            </p:cNvPr>
            <p:cNvGrpSpPr/>
            <p:nvPr/>
          </p:nvGrpSpPr>
          <p:grpSpPr>
            <a:xfrm>
              <a:off x="613053" y="1127722"/>
              <a:ext cx="11215404" cy="720000"/>
              <a:chOff x="613053" y="1127722"/>
              <a:chExt cx="11215404" cy="720000"/>
            </a:xfrm>
          </p:grpSpPr>
          <p:grpSp>
            <p:nvGrpSpPr>
              <p:cNvPr id="15" name="Group 14">
                <a:extLst>
                  <a:ext uri="{FF2B5EF4-FFF2-40B4-BE49-F238E27FC236}">
                    <a16:creationId xmlns:a16="http://schemas.microsoft.com/office/drawing/2014/main" id="{C2B712AB-218C-C2F1-29F9-A275F6C56D7B}"/>
                  </a:ext>
                </a:extLst>
              </p:cNvPr>
              <p:cNvGrpSpPr/>
              <p:nvPr/>
            </p:nvGrpSpPr>
            <p:grpSpPr>
              <a:xfrm>
                <a:off x="613053" y="1127722"/>
                <a:ext cx="11215404" cy="720000"/>
                <a:chOff x="613053" y="728716"/>
                <a:chExt cx="11215404" cy="720000"/>
              </a:xfrm>
            </p:grpSpPr>
            <p:sp>
              <p:nvSpPr>
                <p:cNvPr id="17" name="Arrow: Pentagon 16">
                  <a:extLst>
                    <a:ext uri="{FF2B5EF4-FFF2-40B4-BE49-F238E27FC236}">
                      <a16:creationId xmlns:a16="http://schemas.microsoft.com/office/drawing/2014/main" id="{05736127-98D9-3FCA-D416-57E0C86BD3A4}"/>
                    </a:ext>
                  </a:extLst>
                </p:cNvPr>
                <p:cNvSpPr/>
                <p:nvPr/>
              </p:nvSpPr>
              <p:spPr>
                <a:xfrm>
                  <a:off x="8331528" y="728716"/>
                  <a:ext cx="3496929" cy="720000"/>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18" name="TextBox 17">
                  <a:extLst>
                    <a:ext uri="{FF2B5EF4-FFF2-40B4-BE49-F238E27FC236}">
                      <a16:creationId xmlns:a16="http://schemas.microsoft.com/office/drawing/2014/main" id="{C0911658-4ADC-281D-2299-ED4C13945F34}"/>
                    </a:ext>
                  </a:extLst>
                </p:cNvPr>
                <p:cNvSpPr txBox="1"/>
                <p:nvPr/>
              </p:nvSpPr>
              <p:spPr>
                <a:xfrm>
                  <a:off x="8441859" y="857884"/>
                  <a:ext cx="1163542" cy="461665"/>
                </a:xfrm>
                <a:prstGeom prst="rect">
                  <a:avLst/>
                </a:prstGeom>
              </p:spPr>
              <p:txBody>
                <a:bodyPr wrap="square" lIns="0" tIns="0" rtlCol="0">
                  <a:spAutoFit/>
                </a:bodyPr>
                <a:lstStyle/>
                <a:p>
                  <a:pPr algn="ctr"/>
                  <a:r>
                    <a:rPr lang="en-GB" sz="900"/>
                    <a:t>3DUHR  </a:t>
                  </a:r>
                </a:p>
                <a:p>
                  <a:pPr algn="ctr"/>
                  <a:r>
                    <a:rPr lang="en-GB" sz="900"/>
                    <a:t>O&amp;G, Wind </a:t>
                  </a:r>
                </a:p>
                <a:p>
                  <a:pPr algn="ctr"/>
                  <a:r>
                    <a:rPr lang="en-GB" sz="900"/>
                    <a:t>&amp; CCS</a:t>
                  </a:r>
                </a:p>
              </p:txBody>
            </p:sp>
            <p:sp>
              <p:nvSpPr>
                <p:cNvPr id="19" name="TextBox 18">
                  <a:extLst>
                    <a:ext uri="{FF2B5EF4-FFF2-40B4-BE49-F238E27FC236}">
                      <a16:creationId xmlns:a16="http://schemas.microsoft.com/office/drawing/2014/main" id="{3A2CD18F-27D4-A820-45C8-1C87F2868F52}"/>
                    </a:ext>
                  </a:extLst>
                </p:cNvPr>
                <p:cNvSpPr txBox="1"/>
                <p:nvPr/>
              </p:nvSpPr>
              <p:spPr>
                <a:xfrm>
                  <a:off x="9090709" y="857884"/>
                  <a:ext cx="1704277" cy="461665"/>
                </a:xfrm>
                <a:prstGeom prst="rect">
                  <a:avLst/>
                </a:prstGeom>
              </p:spPr>
              <p:txBody>
                <a:bodyPr wrap="square" lIns="0" tIns="0" rtlCol="0">
                  <a:spAutoFit/>
                </a:bodyPr>
                <a:lstStyle/>
                <a:p>
                  <a:pPr algn="ctr"/>
                  <a:r>
                    <a:rPr lang="en-GB" sz="900"/>
                    <a:t>2D/3D UHR </a:t>
                  </a:r>
                </a:p>
                <a:p>
                  <a:pPr algn="ctr"/>
                  <a:r>
                    <a:rPr lang="en-GB" sz="900"/>
                    <a:t>Geology &amp; </a:t>
                  </a:r>
                </a:p>
                <a:p>
                  <a:pPr algn="ctr"/>
                  <a:r>
                    <a:rPr lang="en-GB" sz="900"/>
                    <a:t>Infrastructure</a:t>
                  </a:r>
                </a:p>
              </p:txBody>
            </p:sp>
            <p:sp>
              <p:nvSpPr>
                <p:cNvPr id="20" name="TextBox 19">
                  <a:extLst>
                    <a:ext uri="{FF2B5EF4-FFF2-40B4-BE49-F238E27FC236}">
                      <a16:creationId xmlns:a16="http://schemas.microsoft.com/office/drawing/2014/main" id="{C1E96006-D36D-6836-B300-FA97CD8F2347}"/>
                    </a:ext>
                  </a:extLst>
                </p:cNvPr>
                <p:cNvSpPr txBox="1"/>
                <p:nvPr/>
              </p:nvSpPr>
              <p:spPr>
                <a:xfrm rot="16200000">
                  <a:off x="349846" y="1000844"/>
                  <a:ext cx="711079" cy="184666"/>
                </a:xfrm>
                <a:prstGeom prst="rect">
                  <a:avLst/>
                </a:prstGeom>
              </p:spPr>
              <p:txBody>
                <a:bodyPr wrap="square" lIns="0" tIns="0" rtlCol="0">
                  <a:spAutoFit/>
                </a:bodyPr>
                <a:lstStyle/>
                <a:p>
                  <a:pPr algn="ctr"/>
                  <a:r>
                    <a:rPr lang="en-GB" sz="900" b="1"/>
                    <a:t>Wind</a:t>
                  </a:r>
                </a:p>
              </p:txBody>
            </p:sp>
          </p:grpSp>
          <p:sp>
            <p:nvSpPr>
              <p:cNvPr id="16" name="TextBox 15">
                <a:extLst>
                  <a:ext uri="{FF2B5EF4-FFF2-40B4-BE49-F238E27FC236}">
                    <a16:creationId xmlns:a16="http://schemas.microsoft.com/office/drawing/2014/main" id="{43B9A5B1-B91B-3289-06F9-9D97D4DCF274}"/>
                  </a:ext>
                </a:extLst>
              </p:cNvPr>
              <p:cNvSpPr txBox="1"/>
              <p:nvPr/>
            </p:nvSpPr>
            <p:spPr>
              <a:xfrm>
                <a:off x="10664118" y="1193963"/>
                <a:ext cx="974494" cy="600164"/>
              </a:xfrm>
              <a:prstGeom prst="rect">
                <a:avLst/>
              </a:prstGeom>
            </p:spPr>
            <p:txBody>
              <a:bodyPr wrap="square" lIns="0" tIns="0" rtlCol="0">
                <a:spAutoFit/>
              </a:bodyPr>
              <a:lstStyle/>
              <a:p>
                <a:pPr algn="ctr"/>
                <a:r>
                  <a:rPr lang="en-GB" sz="900"/>
                  <a:t>Limited Geophysical </a:t>
                </a:r>
              </a:p>
              <a:p>
                <a:pPr algn="ctr"/>
                <a:r>
                  <a:rPr lang="en-GB" sz="900"/>
                  <a:t>(decarbonisation &amp; AI focus)</a:t>
                </a:r>
              </a:p>
            </p:txBody>
          </p:sp>
        </p:grpSp>
        <p:sp>
          <p:nvSpPr>
            <p:cNvPr id="14" name="Arrow: Chevron 13">
              <a:extLst>
                <a:ext uri="{FF2B5EF4-FFF2-40B4-BE49-F238E27FC236}">
                  <a16:creationId xmlns:a16="http://schemas.microsoft.com/office/drawing/2014/main" id="{22B080D5-0C46-40CC-8587-10B6490D0444}"/>
                </a:ext>
              </a:extLst>
            </p:cNvPr>
            <p:cNvSpPr/>
            <p:nvPr/>
          </p:nvSpPr>
          <p:spPr>
            <a:xfrm>
              <a:off x="8129257" y="1403856"/>
              <a:ext cx="265532" cy="279908"/>
            </a:xfrm>
            <a:prstGeom prst="chevron">
              <a:avLst>
                <a:gd name="adj" fmla="val 60895"/>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21" name="Group 20" descr="CCS deep reservoir timline">
            <a:extLst>
              <a:ext uri="{FF2B5EF4-FFF2-40B4-BE49-F238E27FC236}">
                <a16:creationId xmlns:a16="http://schemas.microsoft.com/office/drawing/2014/main" id="{6E2E1B0B-F602-ECE9-3AA9-B28A463A0314}"/>
              </a:ext>
            </a:extLst>
          </p:cNvPr>
          <p:cNvGrpSpPr/>
          <p:nvPr/>
        </p:nvGrpSpPr>
        <p:grpSpPr>
          <a:xfrm>
            <a:off x="606762" y="1892342"/>
            <a:ext cx="11227790" cy="720000"/>
            <a:chOff x="606762" y="2512734"/>
            <a:chExt cx="11227790" cy="720000"/>
          </a:xfrm>
        </p:grpSpPr>
        <p:sp>
          <p:nvSpPr>
            <p:cNvPr id="22" name="TextBox 21">
              <a:extLst>
                <a:ext uri="{FF2B5EF4-FFF2-40B4-BE49-F238E27FC236}">
                  <a16:creationId xmlns:a16="http://schemas.microsoft.com/office/drawing/2014/main" id="{579E68D2-C62C-AE4E-63BB-77E16564895B}"/>
                </a:ext>
              </a:extLst>
            </p:cNvPr>
            <p:cNvSpPr txBox="1"/>
            <p:nvPr/>
          </p:nvSpPr>
          <p:spPr>
            <a:xfrm rot="16200000" flipH="1">
              <a:off x="454511" y="2664985"/>
              <a:ext cx="720000" cy="415498"/>
            </a:xfrm>
            <a:prstGeom prst="rect">
              <a:avLst/>
            </a:prstGeom>
          </p:spPr>
          <p:txBody>
            <a:bodyPr wrap="square" lIns="0" tIns="0" rtlCol="0">
              <a:spAutoFit/>
            </a:bodyPr>
            <a:lstStyle/>
            <a:p>
              <a:pPr algn="ctr"/>
              <a:r>
                <a:rPr lang="en-GB" sz="800" b="1"/>
                <a:t>CCS “Deep” </a:t>
              </a:r>
            </a:p>
            <a:p>
              <a:pPr algn="ctr"/>
              <a:r>
                <a:rPr lang="en-GB" sz="800" b="1"/>
                <a:t>Reservoir </a:t>
              </a:r>
            </a:p>
            <a:p>
              <a:pPr algn="ctr"/>
              <a:r>
                <a:rPr lang="en-GB" sz="800" b="1"/>
                <a:t>seismic</a:t>
              </a:r>
            </a:p>
          </p:txBody>
        </p:sp>
        <p:grpSp>
          <p:nvGrpSpPr>
            <p:cNvPr id="23" name="Group 22">
              <a:extLst>
                <a:ext uri="{FF2B5EF4-FFF2-40B4-BE49-F238E27FC236}">
                  <a16:creationId xmlns:a16="http://schemas.microsoft.com/office/drawing/2014/main" id="{DDA88F6D-8262-0381-4549-CD1A5F41FF40}"/>
                </a:ext>
              </a:extLst>
            </p:cNvPr>
            <p:cNvGrpSpPr/>
            <p:nvPr/>
          </p:nvGrpSpPr>
          <p:grpSpPr>
            <a:xfrm>
              <a:off x="6415152" y="2512734"/>
              <a:ext cx="5419400" cy="720000"/>
              <a:chOff x="6415152" y="2512734"/>
              <a:chExt cx="5419400" cy="720000"/>
            </a:xfrm>
          </p:grpSpPr>
          <p:sp>
            <p:nvSpPr>
              <p:cNvPr id="24" name="Arrow: Pentagon 23">
                <a:extLst>
                  <a:ext uri="{FF2B5EF4-FFF2-40B4-BE49-F238E27FC236}">
                    <a16:creationId xmlns:a16="http://schemas.microsoft.com/office/drawing/2014/main" id="{81F537E1-E5F4-32D3-D526-B71D72A41CA0}"/>
                  </a:ext>
                </a:extLst>
              </p:cNvPr>
              <p:cNvSpPr/>
              <p:nvPr/>
            </p:nvSpPr>
            <p:spPr>
              <a:xfrm>
                <a:off x="6782436" y="2512734"/>
                <a:ext cx="5052116" cy="720000"/>
              </a:xfrm>
              <a:prstGeom prst="homePlate">
                <a:avLst/>
              </a:prstGeom>
              <a:solidFill>
                <a:srgbClr val="A0A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25" name="TextBox 24">
                <a:extLst>
                  <a:ext uri="{FF2B5EF4-FFF2-40B4-BE49-F238E27FC236}">
                    <a16:creationId xmlns:a16="http://schemas.microsoft.com/office/drawing/2014/main" id="{9A62CE1A-FCA8-AD93-E18E-3DB6E2D13205}"/>
                  </a:ext>
                </a:extLst>
              </p:cNvPr>
              <p:cNvSpPr txBox="1"/>
              <p:nvPr/>
            </p:nvSpPr>
            <p:spPr>
              <a:xfrm>
                <a:off x="10483266" y="2863071"/>
                <a:ext cx="1163774" cy="323165"/>
              </a:xfrm>
              <a:prstGeom prst="rect">
                <a:avLst/>
              </a:prstGeom>
            </p:spPr>
            <p:txBody>
              <a:bodyPr wrap="square" lIns="0" tIns="0" rtlCol="0">
                <a:spAutoFit/>
              </a:bodyPr>
              <a:lstStyle/>
              <a:p>
                <a:pPr algn="ctr"/>
                <a:r>
                  <a:rPr lang="en-GB" sz="900"/>
                  <a:t>CCS Baseline </a:t>
                </a:r>
              </a:p>
              <a:p>
                <a:pPr algn="ctr"/>
                <a:r>
                  <a:rPr lang="en-GB" sz="900"/>
                  <a:t>&amp; Monitoring</a:t>
                </a:r>
              </a:p>
            </p:txBody>
          </p:sp>
          <p:sp>
            <p:nvSpPr>
              <p:cNvPr id="26" name="TextBox 25">
                <a:extLst>
                  <a:ext uri="{FF2B5EF4-FFF2-40B4-BE49-F238E27FC236}">
                    <a16:creationId xmlns:a16="http://schemas.microsoft.com/office/drawing/2014/main" id="{182B21EE-7014-F6B2-C7E9-C3A6F522B6E0}"/>
                  </a:ext>
                </a:extLst>
              </p:cNvPr>
              <p:cNvSpPr txBox="1"/>
              <p:nvPr/>
            </p:nvSpPr>
            <p:spPr>
              <a:xfrm>
                <a:off x="7651694" y="2641902"/>
                <a:ext cx="2739542" cy="461665"/>
              </a:xfrm>
              <a:prstGeom prst="rect">
                <a:avLst/>
              </a:prstGeom>
            </p:spPr>
            <p:txBody>
              <a:bodyPr wrap="square" lIns="0" tIns="0" rtlCol="0">
                <a:spAutoFit/>
              </a:bodyPr>
              <a:lstStyle/>
              <a:p>
                <a:pPr algn="ctr"/>
                <a:r>
                  <a:rPr lang="en-GB" sz="900"/>
                  <a:t>Reprocessed 3D </a:t>
                </a:r>
              </a:p>
              <a:p>
                <a:pPr algn="ctr"/>
                <a:r>
                  <a:rPr lang="en-GB" sz="900"/>
                  <a:t>for site </a:t>
                </a:r>
              </a:p>
              <a:p>
                <a:pPr algn="ctr"/>
                <a:r>
                  <a:rPr lang="en-GB" sz="900"/>
                  <a:t>characterisation</a:t>
                </a:r>
              </a:p>
            </p:txBody>
          </p:sp>
          <p:sp>
            <p:nvSpPr>
              <p:cNvPr id="27" name="TextBox 26">
                <a:extLst>
                  <a:ext uri="{FF2B5EF4-FFF2-40B4-BE49-F238E27FC236}">
                    <a16:creationId xmlns:a16="http://schemas.microsoft.com/office/drawing/2014/main" id="{84604164-475E-D4EA-0BA1-CCD1D0A78931}"/>
                  </a:ext>
                </a:extLst>
              </p:cNvPr>
              <p:cNvSpPr txBox="1"/>
              <p:nvPr/>
            </p:nvSpPr>
            <p:spPr>
              <a:xfrm>
                <a:off x="6415152" y="2711152"/>
                <a:ext cx="1771434" cy="323165"/>
              </a:xfrm>
              <a:prstGeom prst="rect">
                <a:avLst/>
              </a:prstGeom>
            </p:spPr>
            <p:txBody>
              <a:bodyPr wrap="square" lIns="0" tIns="0" rtlCol="0">
                <a:spAutoFit/>
              </a:bodyPr>
              <a:lstStyle/>
              <a:p>
                <a:pPr algn="ctr"/>
                <a:r>
                  <a:rPr lang="en-GB" sz="900"/>
                  <a:t>Regional Site </a:t>
                </a:r>
              </a:p>
              <a:p>
                <a:pPr algn="ctr"/>
                <a:r>
                  <a:rPr lang="en-GB" sz="900"/>
                  <a:t>screening </a:t>
                </a:r>
              </a:p>
            </p:txBody>
          </p:sp>
          <p:sp>
            <p:nvSpPr>
              <p:cNvPr id="28" name="TextBox 27">
                <a:extLst>
                  <a:ext uri="{FF2B5EF4-FFF2-40B4-BE49-F238E27FC236}">
                    <a16:creationId xmlns:a16="http://schemas.microsoft.com/office/drawing/2014/main" id="{DA6322AD-A7F4-B5F0-B28A-8E3603DBDF2C}"/>
                  </a:ext>
                </a:extLst>
              </p:cNvPr>
              <p:cNvSpPr txBox="1"/>
              <p:nvPr/>
            </p:nvSpPr>
            <p:spPr>
              <a:xfrm>
                <a:off x="10325006" y="2539139"/>
                <a:ext cx="868186" cy="323165"/>
              </a:xfrm>
              <a:prstGeom prst="rect">
                <a:avLst/>
              </a:prstGeom>
            </p:spPr>
            <p:txBody>
              <a:bodyPr wrap="none" lIns="0" tIns="0" rtlCol="0">
                <a:spAutoFit/>
              </a:bodyPr>
              <a:lstStyle/>
              <a:p>
                <a:pPr algn="ctr"/>
                <a:r>
                  <a:rPr lang="en-GB" sz="900"/>
                  <a:t>Co-location</a:t>
                </a:r>
              </a:p>
              <a:p>
                <a:pPr algn="ctr"/>
                <a:r>
                  <a:rPr lang="en-GB" sz="900"/>
                  <a:t>OBN Or Hybrid</a:t>
                </a:r>
              </a:p>
            </p:txBody>
          </p:sp>
          <p:sp>
            <p:nvSpPr>
              <p:cNvPr id="29" name="TextBox 28">
                <a:extLst>
                  <a:ext uri="{FF2B5EF4-FFF2-40B4-BE49-F238E27FC236}">
                    <a16:creationId xmlns:a16="http://schemas.microsoft.com/office/drawing/2014/main" id="{D8BE5DC3-90EE-7785-0EDA-00487759BA8F}"/>
                  </a:ext>
                </a:extLst>
              </p:cNvPr>
              <p:cNvSpPr txBox="1"/>
              <p:nvPr/>
            </p:nvSpPr>
            <p:spPr>
              <a:xfrm>
                <a:off x="9378069" y="2711152"/>
                <a:ext cx="1027102" cy="323165"/>
              </a:xfrm>
              <a:prstGeom prst="rect">
                <a:avLst/>
              </a:prstGeom>
            </p:spPr>
            <p:txBody>
              <a:bodyPr wrap="square" lIns="0" tIns="0" rtlCol="0">
                <a:spAutoFit/>
              </a:bodyPr>
              <a:lstStyle/>
              <a:p>
                <a:pPr algn="ctr"/>
                <a:r>
                  <a:rPr lang="en-GB" sz="900"/>
                  <a:t>Development</a:t>
                </a:r>
              </a:p>
              <a:p>
                <a:pPr algn="ctr"/>
                <a:r>
                  <a:rPr lang="en-GB" sz="900"/>
                  <a:t> targeted 3D</a:t>
                </a:r>
              </a:p>
            </p:txBody>
          </p:sp>
          <p:sp>
            <p:nvSpPr>
              <p:cNvPr id="30" name="TextBox 29">
                <a:extLst>
                  <a:ext uri="{FF2B5EF4-FFF2-40B4-BE49-F238E27FC236}">
                    <a16:creationId xmlns:a16="http://schemas.microsoft.com/office/drawing/2014/main" id="{2D3BA0F3-25F2-ECC2-8902-12D0EF24DD8B}"/>
                  </a:ext>
                </a:extLst>
              </p:cNvPr>
              <p:cNvSpPr txBox="1"/>
              <p:nvPr/>
            </p:nvSpPr>
            <p:spPr>
              <a:xfrm>
                <a:off x="7804051" y="2780401"/>
                <a:ext cx="656590" cy="184666"/>
              </a:xfrm>
              <a:prstGeom prst="rect">
                <a:avLst/>
              </a:prstGeom>
            </p:spPr>
            <p:txBody>
              <a:bodyPr wrap="none" lIns="0" tIns="0" rtlCol="0">
                <a:spAutoFit/>
              </a:bodyPr>
              <a:lstStyle/>
              <a:p>
                <a:pPr algn="l"/>
                <a:r>
                  <a:rPr lang="en-GB" sz="900"/>
                  <a:t>Broadband</a:t>
                </a:r>
              </a:p>
            </p:txBody>
          </p:sp>
        </p:grpSp>
      </p:grpSp>
      <p:sp>
        <p:nvSpPr>
          <p:cNvPr id="3" name="TextBox 2">
            <a:extLst>
              <a:ext uri="{FF2B5EF4-FFF2-40B4-BE49-F238E27FC236}">
                <a16:creationId xmlns:a16="http://schemas.microsoft.com/office/drawing/2014/main" id="{D1A76EA0-B5D5-0188-7CB7-408995B60DE4}"/>
              </a:ext>
            </a:extLst>
          </p:cNvPr>
          <p:cNvSpPr txBox="1"/>
          <p:nvPr/>
        </p:nvSpPr>
        <p:spPr>
          <a:xfrm>
            <a:off x="10368213" y="2607838"/>
            <a:ext cx="1012523" cy="507831"/>
          </a:xfrm>
          <a:prstGeom prst="rect">
            <a:avLst/>
          </a:prstGeom>
          <a:noFill/>
        </p:spPr>
        <p:txBody>
          <a:bodyPr wrap="square">
            <a:spAutoFit/>
          </a:bodyPr>
          <a:lstStyle/>
          <a:p>
            <a:pPr algn="ctr"/>
            <a:r>
              <a:rPr lang="en-GB" sz="900"/>
              <a:t>Ambient signal: nodes &amp; turbine</a:t>
            </a:r>
          </a:p>
          <a:p>
            <a:pPr algn="ctr"/>
            <a:r>
              <a:rPr lang="en-GB" sz="900"/>
              <a:t>accelerometer</a:t>
            </a:r>
          </a:p>
        </p:txBody>
      </p:sp>
      <p:grpSp>
        <p:nvGrpSpPr>
          <p:cNvPr id="71" name="Group 70" descr="O&amp;G reservoir mointoring">
            <a:extLst>
              <a:ext uri="{FF2B5EF4-FFF2-40B4-BE49-F238E27FC236}">
                <a16:creationId xmlns:a16="http://schemas.microsoft.com/office/drawing/2014/main" id="{B1359A74-4BDD-F941-E4A3-1A3A2C764022}"/>
              </a:ext>
            </a:extLst>
          </p:cNvPr>
          <p:cNvGrpSpPr/>
          <p:nvPr/>
        </p:nvGrpSpPr>
        <p:grpSpPr>
          <a:xfrm>
            <a:off x="631857" y="4186209"/>
            <a:ext cx="11239918" cy="720000"/>
            <a:chOff x="631857" y="4186209"/>
            <a:chExt cx="11239918" cy="720000"/>
          </a:xfrm>
        </p:grpSpPr>
        <p:sp>
          <p:nvSpPr>
            <p:cNvPr id="64" name="TextBox 63">
              <a:extLst>
                <a:ext uri="{FF2B5EF4-FFF2-40B4-BE49-F238E27FC236}">
                  <a16:creationId xmlns:a16="http://schemas.microsoft.com/office/drawing/2014/main" id="{3468FEEA-685F-EB9F-3192-EA0DB90007B3}"/>
                </a:ext>
              </a:extLst>
            </p:cNvPr>
            <p:cNvSpPr txBox="1"/>
            <p:nvPr/>
          </p:nvSpPr>
          <p:spPr>
            <a:xfrm>
              <a:off x="10992094" y="4383076"/>
              <a:ext cx="92397" cy="200055"/>
            </a:xfrm>
            <a:prstGeom prst="rect">
              <a:avLst/>
            </a:prstGeom>
          </p:spPr>
          <p:txBody>
            <a:bodyPr wrap="none" lIns="0" tIns="0" rtlCol="0">
              <a:spAutoFit/>
            </a:bodyPr>
            <a:lstStyle/>
            <a:p>
              <a:pPr algn="ctr"/>
              <a:endParaRPr lang="en-GB" sz="1000"/>
            </a:p>
          </p:txBody>
        </p:sp>
        <p:sp>
          <p:nvSpPr>
            <p:cNvPr id="65" name="TextBox 64">
              <a:extLst>
                <a:ext uri="{FF2B5EF4-FFF2-40B4-BE49-F238E27FC236}">
                  <a16:creationId xmlns:a16="http://schemas.microsoft.com/office/drawing/2014/main" id="{52C78097-7D5F-D228-0256-8B36B1BB7FB9}"/>
                </a:ext>
              </a:extLst>
            </p:cNvPr>
            <p:cNvSpPr txBox="1"/>
            <p:nvPr/>
          </p:nvSpPr>
          <p:spPr>
            <a:xfrm rot="16200000" flipH="1">
              <a:off x="518079" y="4299987"/>
              <a:ext cx="720000" cy="492443"/>
            </a:xfrm>
            <a:prstGeom prst="rect">
              <a:avLst/>
            </a:prstGeom>
          </p:spPr>
          <p:txBody>
            <a:bodyPr wrap="square" lIns="0" tIns="0" rIns="0" bIns="0" rtlCol="0">
              <a:spAutoFit/>
            </a:bodyPr>
            <a:lstStyle>
              <a:defPPr>
                <a:defRPr lang="en-US"/>
              </a:defPPr>
              <a:lvl1pPr algn="ctr">
                <a:defRPr sz="800" b="1"/>
              </a:lvl1pPr>
            </a:lstStyle>
            <a:p>
              <a:r>
                <a:rPr lang="en-GB"/>
                <a:t>O&amp;G Reservoir Monitoring Seismic</a:t>
              </a:r>
            </a:p>
          </p:txBody>
        </p:sp>
        <p:sp>
          <p:nvSpPr>
            <p:cNvPr id="66" name="Arrow: Pentagon 65">
              <a:extLst>
                <a:ext uri="{FF2B5EF4-FFF2-40B4-BE49-F238E27FC236}">
                  <a16:creationId xmlns:a16="http://schemas.microsoft.com/office/drawing/2014/main" id="{2BB120C6-C689-6FFA-64CD-126E526FD2A0}"/>
                </a:ext>
              </a:extLst>
            </p:cNvPr>
            <p:cNvSpPr/>
            <p:nvPr/>
          </p:nvSpPr>
          <p:spPr>
            <a:xfrm>
              <a:off x="4507623" y="4186209"/>
              <a:ext cx="7364152" cy="720000"/>
            </a:xfrm>
            <a:prstGeom prst="homePlate">
              <a:avLst/>
            </a:prstGeom>
            <a:gradFill>
              <a:gsLst>
                <a:gs pos="9000">
                  <a:srgbClr val="FFC000"/>
                </a:gs>
                <a:gs pos="0">
                  <a:srgbClr val="FFE6C9">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67" name="TextBox 66">
              <a:extLst>
                <a:ext uri="{FF2B5EF4-FFF2-40B4-BE49-F238E27FC236}">
                  <a16:creationId xmlns:a16="http://schemas.microsoft.com/office/drawing/2014/main" id="{0671EAC3-4E23-C060-347E-D9BD6C366021}"/>
                </a:ext>
              </a:extLst>
            </p:cNvPr>
            <p:cNvSpPr txBox="1"/>
            <p:nvPr/>
          </p:nvSpPr>
          <p:spPr>
            <a:xfrm>
              <a:off x="5944547" y="4453876"/>
              <a:ext cx="733534" cy="184666"/>
            </a:xfrm>
            <a:prstGeom prst="rect">
              <a:avLst/>
            </a:prstGeom>
          </p:spPr>
          <p:txBody>
            <a:bodyPr wrap="none" lIns="0" tIns="0" rtlCol="0">
              <a:spAutoFit/>
            </a:bodyPr>
            <a:lstStyle/>
            <a:p>
              <a:pPr algn="ctr"/>
              <a:r>
                <a:rPr lang="en-GB" sz="900"/>
                <a:t>Targeted 4D</a:t>
              </a:r>
            </a:p>
          </p:txBody>
        </p:sp>
        <p:sp>
          <p:nvSpPr>
            <p:cNvPr id="68" name="TextBox 67">
              <a:extLst>
                <a:ext uri="{FF2B5EF4-FFF2-40B4-BE49-F238E27FC236}">
                  <a16:creationId xmlns:a16="http://schemas.microsoft.com/office/drawing/2014/main" id="{5D1CF3E7-9DC9-0D92-9914-21D05D3B9DE5}"/>
                </a:ext>
              </a:extLst>
            </p:cNvPr>
            <p:cNvSpPr txBox="1"/>
            <p:nvPr/>
          </p:nvSpPr>
          <p:spPr>
            <a:xfrm>
              <a:off x="6730433" y="4384627"/>
              <a:ext cx="1267237" cy="323165"/>
            </a:xfrm>
            <a:prstGeom prst="rect">
              <a:avLst/>
            </a:prstGeom>
          </p:spPr>
          <p:txBody>
            <a:bodyPr wrap="square" lIns="0" tIns="0" rtlCol="0">
              <a:spAutoFit/>
            </a:bodyPr>
            <a:lstStyle/>
            <a:p>
              <a:pPr algn="ctr"/>
              <a:r>
                <a:rPr lang="en-GB" sz="900"/>
                <a:t>Steerable streamers &amp; sources</a:t>
              </a:r>
            </a:p>
          </p:txBody>
        </p:sp>
        <p:sp>
          <p:nvSpPr>
            <p:cNvPr id="69" name="TextBox 68">
              <a:extLst>
                <a:ext uri="{FF2B5EF4-FFF2-40B4-BE49-F238E27FC236}">
                  <a16:creationId xmlns:a16="http://schemas.microsoft.com/office/drawing/2014/main" id="{DC318AE0-246D-13B5-9E79-4AEFEA2DBAF0}"/>
                </a:ext>
              </a:extLst>
            </p:cNvPr>
            <p:cNvSpPr txBox="1"/>
            <p:nvPr/>
          </p:nvSpPr>
          <p:spPr>
            <a:xfrm>
              <a:off x="5289447" y="4453876"/>
              <a:ext cx="374461" cy="184666"/>
            </a:xfrm>
            <a:prstGeom prst="rect">
              <a:avLst/>
            </a:prstGeom>
          </p:spPr>
          <p:txBody>
            <a:bodyPr wrap="none" lIns="0" tIns="0" rtlCol="0">
              <a:spAutoFit/>
            </a:bodyPr>
            <a:lstStyle/>
            <a:p>
              <a:pPr algn="ctr"/>
              <a:r>
                <a:rPr lang="en-GB" sz="900"/>
                <a:t>Trials</a:t>
              </a:r>
            </a:p>
          </p:txBody>
        </p:sp>
        <p:sp>
          <p:nvSpPr>
            <p:cNvPr id="70" name="TextBox 69">
              <a:extLst>
                <a:ext uri="{FF2B5EF4-FFF2-40B4-BE49-F238E27FC236}">
                  <a16:creationId xmlns:a16="http://schemas.microsoft.com/office/drawing/2014/main" id="{AE391668-B107-E799-BB1F-12109440BA50}"/>
                </a:ext>
              </a:extLst>
            </p:cNvPr>
            <p:cNvSpPr txBox="1"/>
            <p:nvPr/>
          </p:nvSpPr>
          <p:spPr>
            <a:xfrm>
              <a:off x="9977261" y="4384627"/>
              <a:ext cx="707886" cy="323165"/>
            </a:xfrm>
            <a:prstGeom prst="rect">
              <a:avLst/>
            </a:prstGeom>
          </p:spPr>
          <p:txBody>
            <a:bodyPr wrap="none" lIns="0" tIns="0" rtlCol="0">
              <a:spAutoFit/>
            </a:bodyPr>
            <a:lstStyle/>
            <a:p>
              <a:pPr algn="ctr"/>
              <a:r>
                <a:rPr lang="en-GB" sz="900"/>
                <a:t>Reduced</a:t>
              </a:r>
            </a:p>
            <a:p>
              <a:pPr algn="ctr"/>
              <a:r>
                <a:rPr lang="en-GB" sz="900"/>
                <a:t> source size</a:t>
              </a:r>
            </a:p>
          </p:txBody>
        </p:sp>
      </p:grpSp>
      <p:sp>
        <p:nvSpPr>
          <p:cNvPr id="62" name="Free-form: Shape 97">
            <a:extLst>
              <a:ext uri="{FF2B5EF4-FFF2-40B4-BE49-F238E27FC236}">
                <a16:creationId xmlns:a16="http://schemas.microsoft.com/office/drawing/2014/main" id="{ADAE7BF7-8463-7C99-48DD-DBC42FBEADAD}"/>
              </a:ext>
              <a:ext uri="{C183D7F6-B498-43B3-948B-1728B52AA6E4}">
                <adec:decorative xmlns:adec="http://schemas.microsoft.com/office/drawing/2017/decorative" val="1"/>
              </a:ext>
            </a:extLst>
          </p:cNvPr>
          <p:cNvSpPr/>
          <p:nvPr/>
        </p:nvSpPr>
        <p:spPr>
          <a:xfrm>
            <a:off x="4851942" y="1324937"/>
            <a:ext cx="3648625" cy="1907380"/>
          </a:xfrm>
          <a:custGeom>
            <a:avLst/>
            <a:gdLst>
              <a:gd name="connsiteX0" fmla="*/ 3648625 w 3648625"/>
              <a:gd name="connsiteY0" fmla="*/ 0 h 1907380"/>
              <a:gd name="connsiteX1" fmla="*/ 3648625 w 3648625"/>
              <a:gd name="connsiteY1" fmla="*/ 428625 h 1907380"/>
              <a:gd name="connsiteX2" fmla="*/ 3644062 w 3648625"/>
              <a:gd name="connsiteY2" fmla="*/ 413547 h 1907380"/>
              <a:gd name="connsiteX3" fmla="*/ 3583434 w 3648625"/>
              <a:gd name="connsiteY3" fmla="*/ 364441 h 1907380"/>
              <a:gd name="connsiteX4" fmla="*/ 3577933 w 3648625"/>
              <a:gd name="connsiteY4" fmla="*/ 362677 h 1907380"/>
              <a:gd name="connsiteX5" fmla="*/ 1439210 w 3648625"/>
              <a:gd name="connsiteY5" fmla="*/ 362677 h 1907380"/>
              <a:gd name="connsiteX6" fmla="*/ 1439210 w 3648625"/>
              <a:gd name="connsiteY6" fmla="*/ 362431 h 1907380"/>
              <a:gd name="connsiteX7" fmla="*/ 1419647 w 3648625"/>
              <a:gd name="connsiteY7" fmla="*/ 364265 h 1907380"/>
              <a:gd name="connsiteX8" fmla="*/ 1114972 w 3648625"/>
              <a:gd name="connsiteY8" fmla="*/ 549382 h 1907380"/>
              <a:gd name="connsiteX9" fmla="*/ 963798 w 3648625"/>
              <a:gd name="connsiteY9" fmla="*/ 967814 h 1907380"/>
              <a:gd name="connsiteX10" fmla="*/ 963184 w 3648625"/>
              <a:gd name="connsiteY10" fmla="*/ 967811 h 1907380"/>
              <a:gd name="connsiteX11" fmla="*/ 959612 w 3648625"/>
              <a:gd name="connsiteY11" fmla="*/ 1035340 h 1907380"/>
              <a:gd name="connsiteX12" fmla="*/ 731029 w 3648625"/>
              <a:gd name="connsiteY12" fmla="*/ 1558737 h 1907380"/>
              <a:gd name="connsiteX13" fmla="*/ 115789 w 3648625"/>
              <a:gd name="connsiteY13" fmla="*/ 1829756 h 1907380"/>
              <a:gd name="connsiteX14" fmla="*/ 115813 w 3648625"/>
              <a:gd name="connsiteY14" fmla="*/ 1828465 h 1907380"/>
              <a:gd name="connsiteX15" fmla="*/ 108989 w 3648625"/>
              <a:gd name="connsiteY15" fmla="*/ 1829153 h 1907380"/>
              <a:gd name="connsiteX16" fmla="*/ 4563 w 3648625"/>
              <a:gd name="connsiteY16" fmla="*/ 1892303 h 1907380"/>
              <a:gd name="connsiteX17" fmla="*/ 0 w 3648625"/>
              <a:gd name="connsiteY17" fmla="*/ 1907380 h 1907380"/>
              <a:gd name="connsiteX18" fmla="*/ 0 w 3648625"/>
              <a:gd name="connsiteY18" fmla="*/ 1478755 h 1907380"/>
              <a:gd name="connsiteX19" fmla="*/ 4564 w 3648625"/>
              <a:gd name="connsiteY19" fmla="*/ 1493833 h 1907380"/>
              <a:gd name="connsiteX20" fmla="*/ 108990 w 3648625"/>
              <a:gd name="connsiteY20" fmla="*/ 1556983 h 1907380"/>
              <a:gd name="connsiteX21" fmla="*/ 133009 w 3648625"/>
              <a:gd name="connsiteY21" fmla="*/ 1559405 h 1907380"/>
              <a:gd name="connsiteX22" fmla="*/ 238715 w 3648625"/>
              <a:gd name="connsiteY22" fmla="*/ 1549525 h 1907380"/>
              <a:gd name="connsiteX23" fmla="*/ 542877 w 3648625"/>
              <a:gd name="connsiteY23" fmla="*/ 1365293 h 1907380"/>
              <a:gd name="connsiteX24" fmla="*/ 694845 w 3648625"/>
              <a:gd name="connsiteY24" fmla="*/ 948282 h 1907380"/>
              <a:gd name="connsiteX25" fmla="*/ 695444 w 3648625"/>
              <a:gd name="connsiteY25" fmla="*/ 948288 h 1907380"/>
              <a:gd name="connsiteX26" fmla="*/ 698729 w 3648625"/>
              <a:gd name="connsiteY26" fmla="*/ 881666 h 1907380"/>
              <a:gd name="connsiteX27" fmla="*/ 926412 w 3648625"/>
              <a:gd name="connsiteY27" fmla="*/ 356336 h 1907380"/>
              <a:gd name="connsiteX28" fmla="*/ 1308735 w 3648625"/>
              <a:gd name="connsiteY28" fmla="*/ 114689 h 1907380"/>
              <a:gd name="connsiteX29" fmla="*/ 1439210 w 3648625"/>
              <a:gd name="connsiteY29" fmla="*/ 90162 h 1907380"/>
              <a:gd name="connsiteX30" fmla="*/ 1439210 w 3648625"/>
              <a:gd name="connsiteY30" fmla="*/ 89183 h 1907380"/>
              <a:gd name="connsiteX31" fmla="*/ 1461905 w 3648625"/>
              <a:gd name="connsiteY31" fmla="*/ 85605 h 1907380"/>
              <a:gd name="connsiteX32" fmla="*/ 3489875 w 3648625"/>
              <a:gd name="connsiteY32" fmla="*/ 85605 h 1907380"/>
              <a:gd name="connsiteX33" fmla="*/ 3489875 w 3648625"/>
              <a:gd name="connsiteY33" fmla="*/ 83245 h 1907380"/>
              <a:gd name="connsiteX34" fmla="*/ 3644062 w 3648625"/>
              <a:gd name="connsiteY34" fmla="*/ 15077 h 1907380"/>
              <a:gd name="connsiteX35" fmla="*/ 3648625 w 3648625"/>
              <a:gd name="connsiteY35" fmla="*/ 0 h 1907380"/>
              <a:gd name="connsiteX0" fmla="*/ 3648625 w 3648625"/>
              <a:gd name="connsiteY0" fmla="*/ 0 h 1907380"/>
              <a:gd name="connsiteX1" fmla="*/ 3648625 w 3648625"/>
              <a:gd name="connsiteY1" fmla="*/ 428625 h 1907380"/>
              <a:gd name="connsiteX2" fmla="*/ 3644062 w 3648625"/>
              <a:gd name="connsiteY2" fmla="*/ 413547 h 1907380"/>
              <a:gd name="connsiteX3" fmla="*/ 3583434 w 3648625"/>
              <a:gd name="connsiteY3" fmla="*/ 364441 h 1907380"/>
              <a:gd name="connsiteX4" fmla="*/ 3577933 w 3648625"/>
              <a:gd name="connsiteY4" fmla="*/ 362677 h 1907380"/>
              <a:gd name="connsiteX5" fmla="*/ 1439210 w 3648625"/>
              <a:gd name="connsiteY5" fmla="*/ 362677 h 1907380"/>
              <a:gd name="connsiteX6" fmla="*/ 1439210 w 3648625"/>
              <a:gd name="connsiteY6" fmla="*/ 362431 h 1907380"/>
              <a:gd name="connsiteX7" fmla="*/ 1419647 w 3648625"/>
              <a:gd name="connsiteY7" fmla="*/ 364265 h 1907380"/>
              <a:gd name="connsiteX8" fmla="*/ 1114972 w 3648625"/>
              <a:gd name="connsiteY8" fmla="*/ 549382 h 1907380"/>
              <a:gd name="connsiteX9" fmla="*/ 963798 w 3648625"/>
              <a:gd name="connsiteY9" fmla="*/ 967814 h 1907380"/>
              <a:gd name="connsiteX10" fmla="*/ 963184 w 3648625"/>
              <a:gd name="connsiteY10" fmla="*/ 967811 h 1907380"/>
              <a:gd name="connsiteX11" fmla="*/ 959612 w 3648625"/>
              <a:gd name="connsiteY11" fmla="*/ 1035340 h 1907380"/>
              <a:gd name="connsiteX12" fmla="*/ 731029 w 3648625"/>
              <a:gd name="connsiteY12" fmla="*/ 1558737 h 1907380"/>
              <a:gd name="connsiteX13" fmla="*/ 115789 w 3648625"/>
              <a:gd name="connsiteY13" fmla="*/ 1829756 h 1907380"/>
              <a:gd name="connsiteX14" fmla="*/ 115813 w 3648625"/>
              <a:gd name="connsiteY14" fmla="*/ 1828465 h 1907380"/>
              <a:gd name="connsiteX15" fmla="*/ 108989 w 3648625"/>
              <a:gd name="connsiteY15" fmla="*/ 1829153 h 1907380"/>
              <a:gd name="connsiteX16" fmla="*/ 4563 w 3648625"/>
              <a:gd name="connsiteY16" fmla="*/ 1892303 h 1907380"/>
              <a:gd name="connsiteX17" fmla="*/ 0 w 3648625"/>
              <a:gd name="connsiteY17" fmla="*/ 1907380 h 1907380"/>
              <a:gd name="connsiteX18" fmla="*/ 0 w 3648625"/>
              <a:gd name="connsiteY18" fmla="*/ 1478755 h 1907380"/>
              <a:gd name="connsiteX19" fmla="*/ 4564 w 3648625"/>
              <a:gd name="connsiteY19" fmla="*/ 1493833 h 1907380"/>
              <a:gd name="connsiteX20" fmla="*/ 108990 w 3648625"/>
              <a:gd name="connsiteY20" fmla="*/ 1556983 h 1907380"/>
              <a:gd name="connsiteX21" fmla="*/ 133009 w 3648625"/>
              <a:gd name="connsiteY21" fmla="*/ 1559405 h 1907380"/>
              <a:gd name="connsiteX22" fmla="*/ 238715 w 3648625"/>
              <a:gd name="connsiteY22" fmla="*/ 1549525 h 1907380"/>
              <a:gd name="connsiteX23" fmla="*/ 542877 w 3648625"/>
              <a:gd name="connsiteY23" fmla="*/ 1365293 h 1907380"/>
              <a:gd name="connsiteX24" fmla="*/ 694845 w 3648625"/>
              <a:gd name="connsiteY24" fmla="*/ 948282 h 1907380"/>
              <a:gd name="connsiteX25" fmla="*/ 695444 w 3648625"/>
              <a:gd name="connsiteY25" fmla="*/ 948288 h 1907380"/>
              <a:gd name="connsiteX26" fmla="*/ 698729 w 3648625"/>
              <a:gd name="connsiteY26" fmla="*/ 881666 h 1907380"/>
              <a:gd name="connsiteX27" fmla="*/ 926412 w 3648625"/>
              <a:gd name="connsiteY27" fmla="*/ 356336 h 1907380"/>
              <a:gd name="connsiteX28" fmla="*/ 1308735 w 3648625"/>
              <a:gd name="connsiteY28" fmla="*/ 114689 h 1907380"/>
              <a:gd name="connsiteX29" fmla="*/ 1439210 w 3648625"/>
              <a:gd name="connsiteY29" fmla="*/ 90162 h 1907380"/>
              <a:gd name="connsiteX30" fmla="*/ 1439210 w 3648625"/>
              <a:gd name="connsiteY30" fmla="*/ 89183 h 1907380"/>
              <a:gd name="connsiteX31" fmla="*/ 3489875 w 3648625"/>
              <a:gd name="connsiteY31" fmla="*/ 85605 h 1907380"/>
              <a:gd name="connsiteX32" fmla="*/ 3489875 w 3648625"/>
              <a:gd name="connsiteY32" fmla="*/ 83245 h 1907380"/>
              <a:gd name="connsiteX33" fmla="*/ 3644062 w 3648625"/>
              <a:gd name="connsiteY33" fmla="*/ 15077 h 1907380"/>
              <a:gd name="connsiteX34" fmla="*/ 3648625 w 3648625"/>
              <a:gd name="connsiteY34" fmla="*/ 0 h 1907380"/>
              <a:gd name="connsiteX0" fmla="*/ 3648625 w 3648625"/>
              <a:gd name="connsiteY0" fmla="*/ 0 h 1907380"/>
              <a:gd name="connsiteX1" fmla="*/ 3648625 w 3648625"/>
              <a:gd name="connsiteY1" fmla="*/ 428625 h 1907380"/>
              <a:gd name="connsiteX2" fmla="*/ 3644062 w 3648625"/>
              <a:gd name="connsiteY2" fmla="*/ 413547 h 1907380"/>
              <a:gd name="connsiteX3" fmla="*/ 3583434 w 3648625"/>
              <a:gd name="connsiteY3" fmla="*/ 364441 h 1907380"/>
              <a:gd name="connsiteX4" fmla="*/ 3577933 w 3648625"/>
              <a:gd name="connsiteY4" fmla="*/ 362677 h 1907380"/>
              <a:gd name="connsiteX5" fmla="*/ 1439210 w 3648625"/>
              <a:gd name="connsiteY5" fmla="*/ 362677 h 1907380"/>
              <a:gd name="connsiteX6" fmla="*/ 1419647 w 3648625"/>
              <a:gd name="connsiteY6" fmla="*/ 364265 h 1907380"/>
              <a:gd name="connsiteX7" fmla="*/ 1114972 w 3648625"/>
              <a:gd name="connsiteY7" fmla="*/ 549382 h 1907380"/>
              <a:gd name="connsiteX8" fmla="*/ 963798 w 3648625"/>
              <a:gd name="connsiteY8" fmla="*/ 967814 h 1907380"/>
              <a:gd name="connsiteX9" fmla="*/ 963184 w 3648625"/>
              <a:gd name="connsiteY9" fmla="*/ 967811 h 1907380"/>
              <a:gd name="connsiteX10" fmla="*/ 959612 w 3648625"/>
              <a:gd name="connsiteY10" fmla="*/ 1035340 h 1907380"/>
              <a:gd name="connsiteX11" fmla="*/ 731029 w 3648625"/>
              <a:gd name="connsiteY11" fmla="*/ 1558737 h 1907380"/>
              <a:gd name="connsiteX12" fmla="*/ 115789 w 3648625"/>
              <a:gd name="connsiteY12" fmla="*/ 1829756 h 1907380"/>
              <a:gd name="connsiteX13" fmla="*/ 115813 w 3648625"/>
              <a:gd name="connsiteY13" fmla="*/ 1828465 h 1907380"/>
              <a:gd name="connsiteX14" fmla="*/ 108989 w 3648625"/>
              <a:gd name="connsiteY14" fmla="*/ 1829153 h 1907380"/>
              <a:gd name="connsiteX15" fmla="*/ 4563 w 3648625"/>
              <a:gd name="connsiteY15" fmla="*/ 1892303 h 1907380"/>
              <a:gd name="connsiteX16" fmla="*/ 0 w 3648625"/>
              <a:gd name="connsiteY16" fmla="*/ 1907380 h 1907380"/>
              <a:gd name="connsiteX17" fmla="*/ 0 w 3648625"/>
              <a:gd name="connsiteY17" fmla="*/ 1478755 h 1907380"/>
              <a:gd name="connsiteX18" fmla="*/ 4564 w 3648625"/>
              <a:gd name="connsiteY18" fmla="*/ 1493833 h 1907380"/>
              <a:gd name="connsiteX19" fmla="*/ 108990 w 3648625"/>
              <a:gd name="connsiteY19" fmla="*/ 1556983 h 1907380"/>
              <a:gd name="connsiteX20" fmla="*/ 133009 w 3648625"/>
              <a:gd name="connsiteY20" fmla="*/ 1559405 h 1907380"/>
              <a:gd name="connsiteX21" fmla="*/ 238715 w 3648625"/>
              <a:gd name="connsiteY21" fmla="*/ 1549525 h 1907380"/>
              <a:gd name="connsiteX22" fmla="*/ 542877 w 3648625"/>
              <a:gd name="connsiteY22" fmla="*/ 1365293 h 1907380"/>
              <a:gd name="connsiteX23" fmla="*/ 694845 w 3648625"/>
              <a:gd name="connsiteY23" fmla="*/ 948282 h 1907380"/>
              <a:gd name="connsiteX24" fmla="*/ 695444 w 3648625"/>
              <a:gd name="connsiteY24" fmla="*/ 948288 h 1907380"/>
              <a:gd name="connsiteX25" fmla="*/ 698729 w 3648625"/>
              <a:gd name="connsiteY25" fmla="*/ 881666 h 1907380"/>
              <a:gd name="connsiteX26" fmla="*/ 926412 w 3648625"/>
              <a:gd name="connsiteY26" fmla="*/ 356336 h 1907380"/>
              <a:gd name="connsiteX27" fmla="*/ 1308735 w 3648625"/>
              <a:gd name="connsiteY27" fmla="*/ 114689 h 1907380"/>
              <a:gd name="connsiteX28" fmla="*/ 1439210 w 3648625"/>
              <a:gd name="connsiteY28" fmla="*/ 90162 h 1907380"/>
              <a:gd name="connsiteX29" fmla="*/ 1439210 w 3648625"/>
              <a:gd name="connsiteY29" fmla="*/ 89183 h 1907380"/>
              <a:gd name="connsiteX30" fmla="*/ 3489875 w 3648625"/>
              <a:gd name="connsiteY30" fmla="*/ 85605 h 1907380"/>
              <a:gd name="connsiteX31" fmla="*/ 3489875 w 3648625"/>
              <a:gd name="connsiteY31" fmla="*/ 83245 h 1907380"/>
              <a:gd name="connsiteX32" fmla="*/ 3644062 w 3648625"/>
              <a:gd name="connsiteY32" fmla="*/ 15077 h 1907380"/>
              <a:gd name="connsiteX33" fmla="*/ 3648625 w 3648625"/>
              <a:gd name="connsiteY33" fmla="*/ 0 h 1907380"/>
              <a:gd name="connsiteX0" fmla="*/ 3648625 w 3648625"/>
              <a:gd name="connsiteY0" fmla="*/ 0 h 1907380"/>
              <a:gd name="connsiteX1" fmla="*/ 3648625 w 3648625"/>
              <a:gd name="connsiteY1" fmla="*/ 428625 h 1907380"/>
              <a:gd name="connsiteX2" fmla="*/ 3644062 w 3648625"/>
              <a:gd name="connsiteY2" fmla="*/ 413547 h 1907380"/>
              <a:gd name="connsiteX3" fmla="*/ 3583434 w 3648625"/>
              <a:gd name="connsiteY3" fmla="*/ 364441 h 1907380"/>
              <a:gd name="connsiteX4" fmla="*/ 3577933 w 3648625"/>
              <a:gd name="connsiteY4" fmla="*/ 362677 h 1907380"/>
              <a:gd name="connsiteX5" fmla="*/ 1419647 w 3648625"/>
              <a:gd name="connsiteY5" fmla="*/ 364265 h 1907380"/>
              <a:gd name="connsiteX6" fmla="*/ 1114972 w 3648625"/>
              <a:gd name="connsiteY6" fmla="*/ 549382 h 1907380"/>
              <a:gd name="connsiteX7" fmla="*/ 963798 w 3648625"/>
              <a:gd name="connsiteY7" fmla="*/ 967814 h 1907380"/>
              <a:gd name="connsiteX8" fmla="*/ 963184 w 3648625"/>
              <a:gd name="connsiteY8" fmla="*/ 967811 h 1907380"/>
              <a:gd name="connsiteX9" fmla="*/ 959612 w 3648625"/>
              <a:gd name="connsiteY9" fmla="*/ 1035340 h 1907380"/>
              <a:gd name="connsiteX10" fmla="*/ 731029 w 3648625"/>
              <a:gd name="connsiteY10" fmla="*/ 1558737 h 1907380"/>
              <a:gd name="connsiteX11" fmla="*/ 115789 w 3648625"/>
              <a:gd name="connsiteY11" fmla="*/ 1829756 h 1907380"/>
              <a:gd name="connsiteX12" fmla="*/ 115813 w 3648625"/>
              <a:gd name="connsiteY12" fmla="*/ 1828465 h 1907380"/>
              <a:gd name="connsiteX13" fmla="*/ 108989 w 3648625"/>
              <a:gd name="connsiteY13" fmla="*/ 1829153 h 1907380"/>
              <a:gd name="connsiteX14" fmla="*/ 4563 w 3648625"/>
              <a:gd name="connsiteY14" fmla="*/ 1892303 h 1907380"/>
              <a:gd name="connsiteX15" fmla="*/ 0 w 3648625"/>
              <a:gd name="connsiteY15" fmla="*/ 1907380 h 1907380"/>
              <a:gd name="connsiteX16" fmla="*/ 0 w 3648625"/>
              <a:gd name="connsiteY16" fmla="*/ 1478755 h 1907380"/>
              <a:gd name="connsiteX17" fmla="*/ 4564 w 3648625"/>
              <a:gd name="connsiteY17" fmla="*/ 1493833 h 1907380"/>
              <a:gd name="connsiteX18" fmla="*/ 108990 w 3648625"/>
              <a:gd name="connsiteY18" fmla="*/ 1556983 h 1907380"/>
              <a:gd name="connsiteX19" fmla="*/ 133009 w 3648625"/>
              <a:gd name="connsiteY19" fmla="*/ 1559405 h 1907380"/>
              <a:gd name="connsiteX20" fmla="*/ 238715 w 3648625"/>
              <a:gd name="connsiteY20" fmla="*/ 1549525 h 1907380"/>
              <a:gd name="connsiteX21" fmla="*/ 542877 w 3648625"/>
              <a:gd name="connsiteY21" fmla="*/ 1365293 h 1907380"/>
              <a:gd name="connsiteX22" fmla="*/ 694845 w 3648625"/>
              <a:gd name="connsiteY22" fmla="*/ 948282 h 1907380"/>
              <a:gd name="connsiteX23" fmla="*/ 695444 w 3648625"/>
              <a:gd name="connsiteY23" fmla="*/ 948288 h 1907380"/>
              <a:gd name="connsiteX24" fmla="*/ 698729 w 3648625"/>
              <a:gd name="connsiteY24" fmla="*/ 881666 h 1907380"/>
              <a:gd name="connsiteX25" fmla="*/ 926412 w 3648625"/>
              <a:gd name="connsiteY25" fmla="*/ 356336 h 1907380"/>
              <a:gd name="connsiteX26" fmla="*/ 1308735 w 3648625"/>
              <a:gd name="connsiteY26" fmla="*/ 114689 h 1907380"/>
              <a:gd name="connsiteX27" fmla="*/ 1439210 w 3648625"/>
              <a:gd name="connsiteY27" fmla="*/ 90162 h 1907380"/>
              <a:gd name="connsiteX28" fmla="*/ 1439210 w 3648625"/>
              <a:gd name="connsiteY28" fmla="*/ 89183 h 1907380"/>
              <a:gd name="connsiteX29" fmla="*/ 3489875 w 3648625"/>
              <a:gd name="connsiteY29" fmla="*/ 85605 h 1907380"/>
              <a:gd name="connsiteX30" fmla="*/ 3489875 w 3648625"/>
              <a:gd name="connsiteY30" fmla="*/ 83245 h 1907380"/>
              <a:gd name="connsiteX31" fmla="*/ 3644062 w 3648625"/>
              <a:gd name="connsiteY31" fmla="*/ 15077 h 1907380"/>
              <a:gd name="connsiteX32" fmla="*/ 3648625 w 3648625"/>
              <a:gd name="connsiteY32" fmla="*/ 0 h 1907380"/>
              <a:gd name="connsiteX0" fmla="*/ 3648625 w 3648625"/>
              <a:gd name="connsiteY0" fmla="*/ 0 h 1907380"/>
              <a:gd name="connsiteX1" fmla="*/ 3648625 w 3648625"/>
              <a:gd name="connsiteY1" fmla="*/ 428625 h 1907380"/>
              <a:gd name="connsiteX2" fmla="*/ 3644062 w 3648625"/>
              <a:gd name="connsiteY2" fmla="*/ 413547 h 1907380"/>
              <a:gd name="connsiteX3" fmla="*/ 3583434 w 3648625"/>
              <a:gd name="connsiteY3" fmla="*/ 364441 h 1907380"/>
              <a:gd name="connsiteX4" fmla="*/ 3577933 w 3648625"/>
              <a:gd name="connsiteY4" fmla="*/ 362677 h 1907380"/>
              <a:gd name="connsiteX5" fmla="*/ 1419647 w 3648625"/>
              <a:gd name="connsiteY5" fmla="*/ 364265 h 1907380"/>
              <a:gd name="connsiteX6" fmla="*/ 1114972 w 3648625"/>
              <a:gd name="connsiteY6" fmla="*/ 549382 h 1907380"/>
              <a:gd name="connsiteX7" fmla="*/ 963798 w 3648625"/>
              <a:gd name="connsiteY7" fmla="*/ 967814 h 1907380"/>
              <a:gd name="connsiteX8" fmla="*/ 963184 w 3648625"/>
              <a:gd name="connsiteY8" fmla="*/ 967811 h 1907380"/>
              <a:gd name="connsiteX9" fmla="*/ 959612 w 3648625"/>
              <a:gd name="connsiteY9" fmla="*/ 1035340 h 1907380"/>
              <a:gd name="connsiteX10" fmla="*/ 731029 w 3648625"/>
              <a:gd name="connsiteY10" fmla="*/ 1558737 h 1907380"/>
              <a:gd name="connsiteX11" fmla="*/ 115789 w 3648625"/>
              <a:gd name="connsiteY11" fmla="*/ 1829756 h 1907380"/>
              <a:gd name="connsiteX12" fmla="*/ 115813 w 3648625"/>
              <a:gd name="connsiteY12" fmla="*/ 1828465 h 1907380"/>
              <a:gd name="connsiteX13" fmla="*/ 108989 w 3648625"/>
              <a:gd name="connsiteY13" fmla="*/ 1829153 h 1907380"/>
              <a:gd name="connsiteX14" fmla="*/ 4563 w 3648625"/>
              <a:gd name="connsiteY14" fmla="*/ 1892303 h 1907380"/>
              <a:gd name="connsiteX15" fmla="*/ 0 w 3648625"/>
              <a:gd name="connsiteY15" fmla="*/ 1907380 h 1907380"/>
              <a:gd name="connsiteX16" fmla="*/ 0 w 3648625"/>
              <a:gd name="connsiteY16" fmla="*/ 1478755 h 1907380"/>
              <a:gd name="connsiteX17" fmla="*/ 4564 w 3648625"/>
              <a:gd name="connsiteY17" fmla="*/ 1493833 h 1907380"/>
              <a:gd name="connsiteX18" fmla="*/ 108990 w 3648625"/>
              <a:gd name="connsiteY18" fmla="*/ 1556983 h 1907380"/>
              <a:gd name="connsiteX19" fmla="*/ 133009 w 3648625"/>
              <a:gd name="connsiteY19" fmla="*/ 1559405 h 1907380"/>
              <a:gd name="connsiteX20" fmla="*/ 238715 w 3648625"/>
              <a:gd name="connsiteY20" fmla="*/ 1549525 h 1907380"/>
              <a:gd name="connsiteX21" fmla="*/ 542877 w 3648625"/>
              <a:gd name="connsiteY21" fmla="*/ 1365293 h 1907380"/>
              <a:gd name="connsiteX22" fmla="*/ 694845 w 3648625"/>
              <a:gd name="connsiteY22" fmla="*/ 948282 h 1907380"/>
              <a:gd name="connsiteX23" fmla="*/ 695444 w 3648625"/>
              <a:gd name="connsiteY23" fmla="*/ 948288 h 1907380"/>
              <a:gd name="connsiteX24" fmla="*/ 698729 w 3648625"/>
              <a:gd name="connsiteY24" fmla="*/ 881666 h 1907380"/>
              <a:gd name="connsiteX25" fmla="*/ 926412 w 3648625"/>
              <a:gd name="connsiteY25" fmla="*/ 356336 h 1907380"/>
              <a:gd name="connsiteX26" fmla="*/ 1308735 w 3648625"/>
              <a:gd name="connsiteY26" fmla="*/ 114689 h 1907380"/>
              <a:gd name="connsiteX27" fmla="*/ 1439210 w 3648625"/>
              <a:gd name="connsiteY27" fmla="*/ 90162 h 1907380"/>
              <a:gd name="connsiteX28" fmla="*/ 1439210 w 3648625"/>
              <a:gd name="connsiteY28" fmla="*/ 89183 h 1907380"/>
              <a:gd name="connsiteX29" fmla="*/ 3489875 w 3648625"/>
              <a:gd name="connsiteY29" fmla="*/ 85605 h 1907380"/>
              <a:gd name="connsiteX30" fmla="*/ 3489875 w 3648625"/>
              <a:gd name="connsiteY30" fmla="*/ 83245 h 1907380"/>
              <a:gd name="connsiteX31" fmla="*/ 3644062 w 3648625"/>
              <a:gd name="connsiteY31" fmla="*/ 15077 h 1907380"/>
              <a:gd name="connsiteX32" fmla="*/ 3648625 w 3648625"/>
              <a:gd name="connsiteY32" fmla="*/ 0 h 1907380"/>
              <a:gd name="connsiteX0" fmla="*/ 3648625 w 3648625"/>
              <a:gd name="connsiteY0" fmla="*/ 0 h 1907380"/>
              <a:gd name="connsiteX1" fmla="*/ 3648625 w 3648625"/>
              <a:gd name="connsiteY1" fmla="*/ 428625 h 1907380"/>
              <a:gd name="connsiteX2" fmla="*/ 3644062 w 3648625"/>
              <a:gd name="connsiteY2" fmla="*/ 413547 h 1907380"/>
              <a:gd name="connsiteX3" fmla="*/ 3583434 w 3648625"/>
              <a:gd name="connsiteY3" fmla="*/ 364441 h 1907380"/>
              <a:gd name="connsiteX4" fmla="*/ 3577933 w 3648625"/>
              <a:gd name="connsiteY4" fmla="*/ 362677 h 1907380"/>
              <a:gd name="connsiteX5" fmla="*/ 1419647 w 3648625"/>
              <a:gd name="connsiteY5" fmla="*/ 364265 h 1907380"/>
              <a:gd name="connsiteX6" fmla="*/ 1114972 w 3648625"/>
              <a:gd name="connsiteY6" fmla="*/ 549382 h 1907380"/>
              <a:gd name="connsiteX7" fmla="*/ 963798 w 3648625"/>
              <a:gd name="connsiteY7" fmla="*/ 967814 h 1907380"/>
              <a:gd name="connsiteX8" fmla="*/ 963184 w 3648625"/>
              <a:gd name="connsiteY8" fmla="*/ 967811 h 1907380"/>
              <a:gd name="connsiteX9" fmla="*/ 959612 w 3648625"/>
              <a:gd name="connsiteY9" fmla="*/ 1035340 h 1907380"/>
              <a:gd name="connsiteX10" fmla="*/ 731029 w 3648625"/>
              <a:gd name="connsiteY10" fmla="*/ 1558737 h 1907380"/>
              <a:gd name="connsiteX11" fmla="*/ 115789 w 3648625"/>
              <a:gd name="connsiteY11" fmla="*/ 1829756 h 1907380"/>
              <a:gd name="connsiteX12" fmla="*/ 115813 w 3648625"/>
              <a:gd name="connsiteY12" fmla="*/ 1828465 h 1907380"/>
              <a:gd name="connsiteX13" fmla="*/ 108989 w 3648625"/>
              <a:gd name="connsiteY13" fmla="*/ 1829153 h 1907380"/>
              <a:gd name="connsiteX14" fmla="*/ 4563 w 3648625"/>
              <a:gd name="connsiteY14" fmla="*/ 1892303 h 1907380"/>
              <a:gd name="connsiteX15" fmla="*/ 0 w 3648625"/>
              <a:gd name="connsiteY15" fmla="*/ 1907380 h 1907380"/>
              <a:gd name="connsiteX16" fmla="*/ 0 w 3648625"/>
              <a:gd name="connsiteY16" fmla="*/ 1478755 h 1907380"/>
              <a:gd name="connsiteX17" fmla="*/ 4564 w 3648625"/>
              <a:gd name="connsiteY17" fmla="*/ 1493833 h 1907380"/>
              <a:gd name="connsiteX18" fmla="*/ 108990 w 3648625"/>
              <a:gd name="connsiteY18" fmla="*/ 1556983 h 1907380"/>
              <a:gd name="connsiteX19" fmla="*/ 133009 w 3648625"/>
              <a:gd name="connsiteY19" fmla="*/ 1559405 h 1907380"/>
              <a:gd name="connsiteX20" fmla="*/ 238715 w 3648625"/>
              <a:gd name="connsiteY20" fmla="*/ 1549525 h 1907380"/>
              <a:gd name="connsiteX21" fmla="*/ 542877 w 3648625"/>
              <a:gd name="connsiteY21" fmla="*/ 1365293 h 1907380"/>
              <a:gd name="connsiteX22" fmla="*/ 694845 w 3648625"/>
              <a:gd name="connsiteY22" fmla="*/ 948282 h 1907380"/>
              <a:gd name="connsiteX23" fmla="*/ 695444 w 3648625"/>
              <a:gd name="connsiteY23" fmla="*/ 948288 h 1907380"/>
              <a:gd name="connsiteX24" fmla="*/ 698729 w 3648625"/>
              <a:gd name="connsiteY24" fmla="*/ 881666 h 1907380"/>
              <a:gd name="connsiteX25" fmla="*/ 926412 w 3648625"/>
              <a:gd name="connsiteY25" fmla="*/ 356336 h 1907380"/>
              <a:gd name="connsiteX26" fmla="*/ 1308735 w 3648625"/>
              <a:gd name="connsiteY26" fmla="*/ 114689 h 1907380"/>
              <a:gd name="connsiteX27" fmla="*/ 1439210 w 3648625"/>
              <a:gd name="connsiteY27" fmla="*/ 90162 h 1907380"/>
              <a:gd name="connsiteX28" fmla="*/ 1439210 w 3648625"/>
              <a:gd name="connsiteY28" fmla="*/ 89183 h 1907380"/>
              <a:gd name="connsiteX29" fmla="*/ 3489875 w 3648625"/>
              <a:gd name="connsiteY29" fmla="*/ 85605 h 1907380"/>
              <a:gd name="connsiteX30" fmla="*/ 3489875 w 3648625"/>
              <a:gd name="connsiteY30" fmla="*/ 83245 h 1907380"/>
              <a:gd name="connsiteX31" fmla="*/ 3644062 w 3648625"/>
              <a:gd name="connsiteY31" fmla="*/ 15077 h 1907380"/>
              <a:gd name="connsiteX32" fmla="*/ 3648625 w 3648625"/>
              <a:gd name="connsiteY32" fmla="*/ 0 h 1907380"/>
              <a:gd name="connsiteX0" fmla="*/ 3648625 w 3648625"/>
              <a:gd name="connsiteY0" fmla="*/ 0 h 1907380"/>
              <a:gd name="connsiteX1" fmla="*/ 3648625 w 3648625"/>
              <a:gd name="connsiteY1" fmla="*/ 428625 h 1907380"/>
              <a:gd name="connsiteX2" fmla="*/ 3644062 w 3648625"/>
              <a:gd name="connsiteY2" fmla="*/ 413547 h 1907380"/>
              <a:gd name="connsiteX3" fmla="*/ 3583434 w 3648625"/>
              <a:gd name="connsiteY3" fmla="*/ 364441 h 1907380"/>
              <a:gd name="connsiteX4" fmla="*/ 3577933 w 3648625"/>
              <a:gd name="connsiteY4" fmla="*/ 362677 h 1907380"/>
              <a:gd name="connsiteX5" fmla="*/ 1419647 w 3648625"/>
              <a:gd name="connsiteY5" fmla="*/ 364265 h 1907380"/>
              <a:gd name="connsiteX6" fmla="*/ 1114972 w 3648625"/>
              <a:gd name="connsiteY6" fmla="*/ 549382 h 1907380"/>
              <a:gd name="connsiteX7" fmla="*/ 963798 w 3648625"/>
              <a:gd name="connsiteY7" fmla="*/ 967814 h 1907380"/>
              <a:gd name="connsiteX8" fmla="*/ 963184 w 3648625"/>
              <a:gd name="connsiteY8" fmla="*/ 967811 h 1907380"/>
              <a:gd name="connsiteX9" fmla="*/ 959612 w 3648625"/>
              <a:gd name="connsiteY9" fmla="*/ 1035340 h 1907380"/>
              <a:gd name="connsiteX10" fmla="*/ 731029 w 3648625"/>
              <a:gd name="connsiteY10" fmla="*/ 1558737 h 1907380"/>
              <a:gd name="connsiteX11" fmla="*/ 115789 w 3648625"/>
              <a:gd name="connsiteY11" fmla="*/ 1829756 h 1907380"/>
              <a:gd name="connsiteX12" fmla="*/ 115813 w 3648625"/>
              <a:gd name="connsiteY12" fmla="*/ 1828465 h 1907380"/>
              <a:gd name="connsiteX13" fmla="*/ 108989 w 3648625"/>
              <a:gd name="connsiteY13" fmla="*/ 1829153 h 1907380"/>
              <a:gd name="connsiteX14" fmla="*/ 4563 w 3648625"/>
              <a:gd name="connsiteY14" fmla="*/ 1892303 h 1907380"/>
              <a:gd name="connsiteX15" fmla="*/ 0 w 3648625"/>
              <a:gd name="connsiteY15" fmla="*/ 1907380 h 1907380"/>
              <a:gd name="connsiteX16" fmla="*/ 0 w 3648625"/>
              <a:gd name="connsiteY16" fmla="*/ 1478755 h 1907380"/>
              <a:gd name="connsiteX17" fmla="*/ 4564 w 3648625"/>
              <a:gd name="connsiteY17" fmla="*/ 1493833 h 1907380"/>
              <a:gd name="connsiteX18" fmla="*/ 108990 w 3648625"/>
              <a:gd name="connsiteY18" fmla="*/ 1556983 h 1907380"/>
              <a:gd name="connsiteX19" fmla="*/ 133009 w 3648625"/>
              <a:gd name="connsiteY19" fmla="*/ 1559405 h 1907380"/>
              <a:gd name="connsiteX20" fmla="*/ 238715 w 3648625"/>
              <a:gd name="connsiteY20" fmla="*/ 1549525 h 1907380"/>
              <a:gd name="connsiteX21" fmla="*/ 542877 w 3648625"/>
              <a:gd name="connsiteY21" fmla="*/ 1365293 h 1907380"/>
              <a:gd name="connsiteX22" fmla="*/ 694845 w 3648625"/>
              <a:gd name="connsiteY22" fmla="*/ 948282 h 1907380"/>
              <a:gd name="connsiteX23" fmla="*/ 695444 w 3648625"/>
              <a:gd name="connsiteY23" fmla="*/ 948288 h 1907380"/>
              <a:gd name="connsiteX24" fmla="*/ 698729 w 3648625"/>
              <a:gd name="connsiteY24" fmla="*/ 881666 h 1907380"/>
              <a:gd name="connsiteX25" fmla="*/ 926412 w 3648625"/>
              <a:gd name="connsiteY25" fmla="*/ 356336 h 1907380"/>
              <a:gd name="connsiteX26" fmla="*/ 1308735 w 3648625"/>
              <a:gd name="connsiteY26" fmla="*/ 114689 h 1907380"/>
              <a:gd name="connsiteX27" fmla="*/ 1439210 w 3648625"/>
              <a:gd name="connsiteY27" fmla="*/ 90162 h 1907380"/>
              <a:gd name="connsiteX28" fmla="*/ 1439210 w 3648625"/>
              <a:gd name="connsiteY28" fmla="*/ 89183 h 1907380"/>
              <a:gd name="connsiteX29" fmla="*/ 3489875 w 3648625"/>
              <a:gd name="connsiteY29" fmla="*/ 85605 h 1907380"/>
              <a:gd name="connsiteX30" fmla="*/ 3489875 w 3648625"/>
              <a:gd name="connsiteY30" fmla="*/ 83245 h 1907380"/>
              <a:gd name="connsiteX31" fmla="*/ 3644062 w 3648625"/>
              <a:gd name="connsiteY31" fmla="*/ 15077 h 1907380"/>
              <a:gd name="connsiteX32" fmla="*/ 3648625 w 3648625"/>
              <a:gd name="connsiteY32" fmla="*/ 0 h 1907380"/>
              <a:gd name="connsiteX0" fmla="*/ 3648625 w 3648625"/>
              <a:gd name="connsiteY0" fmla="*/ 0 h 1907380"/>
              <a:gd name="connsiteX1" fmla="*/ 3648625 w 3648625"/>
              <a:gd name="connsiteY1" fmla="*/ 428625 h 1907380"/>
              <a:gd name="connsiteX2" fmla="*/ 3644062 w 3648625"/>
              <a:gd name="connsiteY2" fmla="*/ 413547 h 1907380"/>
              <a:gd name="connsiteX3" fmla="*/ 3583434 w 3648625"/>
              <a:gd name="connsiteY3" fmla="*/ 364441 h 1907380"/>
              <a:gd name="connsiteX4" fmla="*/ 3577933 w 3648625"/>
              <a:gd name="connsiteY4" fmla="*/ 362677 h 1907380"/>
              <a:gd name="connsiteX5" fmla="*/ 1419647 w 3648625"/>
              <a:gd name="connsiteY5" fmla="*/ 364265 h 1907380"/>
              <a:gd name="connsiteX6" fmla="*/ 1114972 w 3648625"/>
              <a:gd name="connsiteY6" fmla="*/ 549382 h 1907380"/>
              <a:gd name="connsiteX7" fmla="*/ 963798 w 3648625"/>
              <a:gd name="connsiteY7" fmla="*/ 967814 h 1907380"/>
              <a:gd name="connsiteX8" fmla="*/ 963184 w 3648625"/>
              <a:gd name="connsiteY8" fmla="*/ 967811 h 1907380"/>
              <a:gd name="connsiteX9" fmla="*/ 959612 w 3648625"/>
              <a:gd name="connsiteY9" fmla="*/ 1035340 h 1907380"/>
              <a:gd name="connsiteX10" fmla="*/ 731029 w 3648625"/>
              <a:gd name="connsiteY10" fmla="*/ 1558737 h 1907380"/>
              <a:gd name="connsiteX11" fmla="*/ 115789 w 3648625"/>
              <a:gd name="connsiteY11" fmla="*/ 1829756 h 1907380"/>
              <a:gd name="connsiteX12" fmla="*/ 115813 w 3648625"/>
              <a:gd name="connsiteY12" fmla="*/ 1828465 h 1907380"/>
              <a:gd name="connsiteX13" fmla="*/ 108989 w 3648625"/>
              <a:gd name="connsiteY13" fmla="*/ 1829153 h 1907380"/>
              <a:gd name="connsiteX14" fmla="*/ 4563 w 3648625"/>
              <a:gd name="connsiteY14" fmla="*/ 1892303 h 1907380"/>
              <a:gd name="connsiteX15" fmla="*/ 0 w 3648625"/>
              <a:gd name="connsiteY15" fmla="*/ 1907380 h 1907380"/>
              <a:gd name="connsiteX16" fmla="*/ 0 w 3648625"/>
              <a:gd name="connsiteY16" fmla="*/ 1478755 h 1907380"/>
              <a:gd name="connsiteX17" fmla="*/ 4564 w 3648625"/>
              <a:gd name="connsiteY17" fmla="*/ 1493833 h 1907380"/>
              <a:gd name="connsiteX18" fmla="*/ 108990 w 3648625"/>
              <a:gd name="connsiteY18" fmla="*/ 1556983 h 1907380"/>
              <a:gd name="connsiteX19" fmla="*/ 133009 w 3648625"/>
              <a:gd name="connsiteY19" fmla="*/ 1559405 h 1907380"/>
              <a:gd name="connsiteX20" fmla="*/ 238715 w 3648625"/>
              <a:gd name="connsiteY20" fmla="*/ 1549525 h 1907380"/>
              <a:gd name="connsiteX21" fmla="*/ 542877 w 3648625"/>
              <a:gd name="connsiteY21" fmla="*/ 1365293 h 1907380"/>
              <a:gd name="connsiteX22" fmla="*/ 694845 w 3648625"/>
              <a:gd name="connsiteY22" fmla="*/ 948282 h 1907380"/>
              <a:gd name="connsiteX23" fmla="*/ 695444 w 3648625"/>
              <a:gd name="connsiteY23" fmla="*/ 948288 h 1907380"/>
              <a:gd name="connsiteX24" fmla="*/ 698729 w 3648625"/>
              <a:gd name="connsiteY24" fmla="*/ 881666 h 1907380"/>
              <a:gd name="connsiteX25" fmla="*/ 926412 w 3648625"/>
              <a:gd name="connsiteY25" fmla="*/ 356336 h 1907380"/>
              <a:gd name="connsiteX26" fmla="*/ 1308735 w 3648625"/>
              <a:gd name="connsiteY26" fmla="*/ 114689 h 1907380"/>
              <a:gd name="connsiteX27" fmla="*/ 1439210 w 3648625"/>
              <a:gd name="connsiteY27" fmla="*/ 90162 h 1907380"/>
              <a:gd name="connsiteX28" fmla="*/ 3489875 w 3648625"/>
              <a:gd name="connsiteY28" fmla="*/ 85605 h 1907380"/>
              <a:gd name="connsiteX29" fmla="*/ 3489875 w 3648625"/>
              <a:gd name="connsiteY29" fmla="*/ 83245 h 1907380"/>
              <a:gd name="connsiteX30" fmla="*/ 3644062 w 3648625"/>
              <a:gd name="connsiteY30" fmla="*/ 15077 h 1907380"/>
              <a:gd name="connsiteX31" fmla="*/ 3648625 w 3648625"/>
              <a:gd name="connsiteY31" fmla="*/ 0 h 1907380"/>
              <a:gd name="connsiteX0" fmla="*/ 3648625 w 3648625"/>
              <a:gd name="connsiteY0" fmla="*/ 0 h 1907380"/>
              <a:gd name="connsiteX1" fmla="*/ 3648625 w 3648625"/>
              <a:gd name="connsiteY1" fmla="*/ 428625 h 1907380"/>
              <a:gd name="connsiteX2" fmla="*/ 3644062 w 3648625"/>
              <a:gd name="connsiteY2" fmla="*/ 413547 h 1907380"/>
              <a:gd name="connsiteX3" fmla="*/ 3583434 w 3648625"/>
              <a:gd name="connsiteY3" fmla="*/ 364441 h 1907380"/>
              <a:gd name="connsiteX4" fmla="*/ 3577933 w 3648625"/>
              <a:gd name="connsiteY4" fmla="*/ 362677 h 1907380"/>
              <a:gd name="connsiteX5" fmla="*/ 1419647 w 3648625"/>
              <a:gd name="connsiteY5" fmla="*/ 364265 h 1907380"/>
              <a:gd name="connsiteX6" fmla="*/ 1114972 w 3648625"/>
              <a:gd name="connsiteY6" fmla="*/ 549382 h 1907380"/>
              <a:gd name="connsiteX7" fmla="*/ 963798 w 3648625"/>
              <a:gd name="connsiteY7" fmla="*/ 967814 h 1907380"/>
              <a:gd name="connsiteX8" fmla="*/ 963184 w 3648625"/>
              <a:gd name="connsiteY8" fmla="*/ 967811 h 1907380"/>
              <a:gd name="connsiteX9" fmla="*/ 959612 w 3648625"/>
              <a:gd name="connsiteY9" fmla="*/ 1035340 h 1907380"/>
              <a:gd name="connsiteX10" fmla="*/ 731029 w 3648625"/>
              <a:gd name="connsiteY10" fmla="*/ 1558737 h 1907380"/>
              <a:gd name="connsiteX11" fmla="*/ 115789 w 3648625"/>
              <a:gd name="connsiteY11" fmla="*/ 1829756 h 1907380"/>
              <a:gd name="connsiteX12" fmla="*/ 115813 w 3648625"/>
              <a:gd name="connsiteY12" fmla="*/ 1828465 h 1907380"/>
              <a:gd name="connsiteX13" fmla="*/ 108989 w 3648625"/>
              <a:gd name="connsiteY13" fmla="*/ 1829153 h 1907380"/>
              <a:gd name="connsiteX14" fmla="*/ 4563 w 3648625"/>
              <a:gd name="connsiteY14" fmla="*/ 1892303 h 1907380"/>
              <a:gd name="connsiteX15" fmla="*/ 0 w 3648625"/>
              <a:gd name="connsiteY15" fmla="*/ 1907380 h 1907380"/>
              <a:gd name="connsiteX16" fmla="*/ 0 w 3648625"/>
              <a:gd name="connsiteY16" fmla="*/ 1478755 h 1907380"/>
              <a:gd name="connsiteX17" fmla="*/ 4564 w 3648625"/>
              <a:gd name="connsiteY17" fmla="*/ 1493833 h 1907380"/>
              <a:gd name="connsiteX18" fmla="*/ 108990 w 3648625"/>
              <a:gd name="connsiteY18" fmla="*/ 1556983 h 1907380"/>
              <a:gd name="connsiteX19" fmla="*/ 133009 w 3648625"/>
              <a:gd name="connsiteY19" fmla="*/ 1559405 h 1907380"/>
              <a:gd name="connsiteX20" fmla="*/ 238715 w 3648625"/>
              <a:gd name="connsiteY20" fmla="*/ 1549525 h 1907380"/>
              <a:gd name="connsiteX21" fmla="*/ 542877 w 3648625"/>
              <a:gd name="connsiteY21" fmla="*/ 1365293 h 1907380"/>
              <a:gd name="connsiteX22" fmla="*/ 694845 w 3648625"/>
              <a:gd name="connsiteY22" fmla="*/ 948282 h 1907380"/>
              <a:gd name="connsiteX23" fmla="*/ 695444 w 3648625"/>
              <a:gd name="connsiteY23" fmla="*/ 948288 h 1907380"/>
              <a:gd name="connsiteX24" fmla="*/ 698729 w 3648625"/>
              <a:gd name="connsiteY24" fmla="*/ 881666 h 1907380"/>
              <a:gd name="connsiteX25" fmla="*/ 926412 w 3648625"/>
              <a:gd name="connsiteY25" fmla="*/ 356336 h 1907380"/>
              <a:gd name="connsiteX26" fmla="*/ 1308735 w 3648625"/>
              <a:gd name="connsiteY26" fmla="*/ 114689 h 1907380"/>
              <a:gd name="connsiteX27" fmla="*/ 3489875 w 3648625"/>
              <a:gd name="connsiteY27" fmla="*/ 85605 h 1907380"/>
              <a:gd name="connsiteX28" fmla="*/ 3489875 w 3648625"/>
              <a:gd name="connsiteY28" fmla="*/ 83245 h 1907380"/>
              <a:gd name="connsiteX29" fmla="*/ 3644062 w 3648625"/>
              <a:gd name="connsiteY29" fmla="*/ 15077 h 1907380"/>
              <a:gd name="connsiteX30" fmla="*/ 3648625 w 3648625"/>
              <a:gd name="connsiteY30" fmla="*/ 0 h 1907380"/>
              <a:gd name="connsiteX0" fmla="*/ 3648625 w 3648625"/>
              <a:gd name="connsiteY0" fmla="*/ 0 h 1907380"/>
              <a:gd name="connsiteX1" fmla="*/ 3648625 w 3648625"/>
              <a:gd name="connsiteY1" fmla="*/ 428625 h 1907380"/>
              <a:gd name="connsiteX2" fmla="*/ 3644062 w 3648625"/>
              <a:gd name="connsiteY2" fmla="*/ 413547 h 1907380"/>
              <a:gd name="connsiteX3" fmla="*/ 3583434 w 3648625"/>
              <a:gd name="connsiteY3" fmla="*/ 364441 h 1907380"/>
              <a:gd name="connsiteX4" fmla="*/ 3577933 w 3648625"/>
              <a:gd name="connsiteY4" fmla="*/ 362677 h 1907380"/>
              <a:gd name="connsiteX5" fmla="*/ 1419647 w 3648625"/>
              <a:gd name="connsiteY5" fmla="*/ 364265 h 1907380"/>
              <a:gd name="connsiteX6" fmla="*/ 1114972 w 3648625"/>
              <a:gd name="connsiteY6" fmla="*/ 549382 h 1907380"/>
              <a:gd name="connsiteX7" fmla="*/ 963798 w 3648625"/>
              <a:gd name="connsiteY7" fmla="*/ 967814 h 1907380"/>
              <a:gd name="connsiteX8" fmla="*/ 963184 w 3648625"/>
              <a:gd name="connsiteY8" fmla="*/ 967811 h 1907380"/>
              <a:gd name="connsiteX9" fmla="*/ 959612 w 3648625"/>
              <a:gd name="connsiteY9" fmla="*/ 1035340 h 1907380"/>
              <a:gd name="connsiteX10" fmla="*/ 731029 w 3648625"/>
              <a:gd name="connsiteY10" fmla="*/ 1558737 h 1907380"/>
              <a:gd name="connsiteX11" fmla="*/ 115789 w 3648625"/>
              <a:gd name="connsiteY11" fmla="*/ 1829756 h 1907380"/>
              <a:gd name="connsiteX12" fmla="*/ 115813 w 3648625"/>
              <a:gd name="connsiteY12" fmla="*/ 1828465 h 1907380"/>
              <a:gd name="connsiteX13" fmla="*/ 108989 w 3648625"/>
              <a:gd name="connsiteY13" fmla="*/ 1829153 h 1907380"/>
              <a:gd name="connsiteX14" fmla="*/ 4563 w 3648625"/>
              <a:gd name="connsiteY14" fmla="*/ 1892303 h 1907380"/>
              <a:gd name="connsiteX15" fmla="*/ 0 w 3648625"/>
              <a:gd name="connsiteY15" fmla="*/ 1907380 h 1907380"/>
              <a:gd name="connsiteX16" fmla="*/ 0 w 3648625"/>
              <a:gd name="connsiteY16" fmla="*/ 1478755 h 1907380"/>
              <a:gd name="connsiteX17" fmla="*/ 4564 w 3648625"/>
              <a:gd name="connsiteY17" fmla="*/ 1493833 h 1907380"/>
              <a:gd name="connsiteX18" fmla="*/ 108990 w 3648625"/>
              <a:gd name="connsiteY18" fmla="*/ 1556983 h 1907380"/>
              <a:gd name="connsiteX19" fmla="*/ 133009 w 3648625"/>
              <a:gd name="connsiteY19" fmla="*/ 1559405 h 1907380"/>
              <a:gd name="connsiteX20" fmla="*/ 238715 w 3648625"/>
              <a:gd name="connsiteY20" fmla="*/ 1549525 h 1907380"/>
              <a:gd name="connsiteX21" fmla="*/ 542877 w 3648625"/>
              <a:gd name="connsiteY21" fmla="*/ 1365293 h 1907380"/>
              <a:gd name="connsiteX22" fmla="*/ 694845 w 3648625"/>
              <a:gd name="connsiteY22" fmla="*/ 948282 h 1907380"/>
              <a:gd name="connsiteX23" fmla="*/ 695444 w 3648625"/>
              <a:gd name="connsiteY23" fmla="*/ 948288 h 1907380"/>
              <a:gd name="connsiteX24" fmla="*/ 698729 w 3648625"/>
              <a:gd name="connsiteY24" fmla="*/ 881666 h 1907380"/>
              <a:gd name="connsiteX25" fmla="*/ 926412 w 3648625"/>
              <a:gd name="connsiteY25" fmla="*/ 356336 h 1907380"/>
              <a:gd name="connsiteX26" fmla="*/ 1308735 w 3648625"/>
              <a:gd name="connsiteY26" fmla="*/ 114689 h 1907380"/>
              <a:gd name="connsiteX27" fmla="*/ 3489875 w 3648625"/>
              <a:gd name="connsiteY27" fmla="*/ 85605 h 1907380"/>
              <a:gd name="connsiteX28" fmla="*/ 3489875 w 3648625"/>
              <a:gd name="connsiteY28" fmla="*/ 83245 h 1907380"/>
              <a:gd name="connsiteX29" fmla="*/ 3644062 w 3648625"/>
              <a:gd name="connsiteY29" fmla="*/ 15077 h 1907380"/>
              <a:gd name="connsiteX30" fmla="*/ 3648625 w 3648625"/>
              <a:gd name="connsiteY30" fmla="*/ 0 h 1907380"/>
              <a:gd name="connsiteX0" fmla="*/ 3648625 w 3648625"/>
              <a:gd name="connsiteY0" fmla="*/ 0 h 1907380"/>
              <a:gd name="connsiteX1" fmla="*/ 3648625 w 3648625"/>
              <a:gd name="connsiteY1" fmla="*/ 428625 h 1907380"/>
              <a:gd name="connsiteX2" fmla="*/ 3644062 w 3648625"/>
              <a:gd name="connsiteY2" fmla="*/ 413547 h 1907380"/>
              <a:gd name="connsiteX3" fmla="*/ 3583434 w 3648625"/>
              <a:gd name="connsiteY3" fmla="*/ 364441 h 1907380"/>
              <a:gd name="connsiteX4" fmla="*/ 3577933 w 3648625"/>
              <a:gd name="connsiteY4" fmla="*/ 362677 h 1907380"/>
              <a:gd name="connsiteX5" fmla="*/ 1419647 w 3648625"/>
              <a:gd name="connsiteY5" fmla="*/ 364265 h 1907380"/>
              <a:gd name="connsiteX6" fmla="*/ 1114972 w 3648625"/>
              <a:gd name="connsiteY6" fmla="*/ 549382 h 1907380"/>
              <a:gd name="connsiteX7" fmla="*/ 963798 w 3648625"/>
              <a:gd name="connsiteY7" fmla="*/ 967814 h 1907380"/>
              <a:gd name="connsiteX8" fmla="*/ 963184 w 3648625"/>
              <a:gd name="connsiteY8" fmla="*/ 967811 h 1907380"/>
              <a:gd name="connsiteX9" fmla="*/ 959612 w 3648625"/>
              <a:gd name="connsiteY9" fmla="*/ 1035340 h 1907380"/>
              <a:gd name="connsiteX10" fmla="*/ 731029 w 3648625"/>
              <a:gd name="connsiteY10" fmla="*/ 1558737 h 1907380"/>
              <a:gd name="connsiteX11" fmla="*/ 115789 w 3648625"/>
              <a:gd name="connsiteY11" fmla="*/ 1829756 h 1907380"/>
              <a:gd name="connsiteX12" fmla="*/ 115813 w 3648625"/>
              <a:gd name="connsiteY12" fmla="*/ 1828465 h 1907380"/>
              <a:gd name="connsiteX13" fmla="*/ 108989 w 3648625"/>
              <a:gd name="connsiteY13" fmla="*/ 1829153 h 1907380"/>
              <a:gd name="connsiteX14" fmla="*/ 4563 w 3648625"/>
              <a:gd name="connsiteY14" fmla="*/ 1892303 h 1907380"/>
              <a:gd name="connsiteX15" fmla="*/ 0 w 3648625"/>
              <a:gd name="connsiteY15" fmla="*/ 1907380 h 1907380"/>
              <a:gd name="connsiteX16" fmla="*/ 0 w 3648625"/>
              <a:gd name="connsiteY16" fmla="*/ 1478755 h 1907380"/>
              <a:gd name="connsiteX17" fmla="*/ 4564 w 3648625"/>
              <a:gd name="connsiteY17" fmla="*/ 1493833 h 1907380"/>
              <a:gd name="connsiteX18" fmla="*/ 108990 w 3648625"/>
              <a:gd name="connsiteY18" fmla="*/ 1556983 h 1907380"/>
              <a:gd name="connsiteX19" fmla="*/ 133009 w 3648625"/>
              <a:gd name="connsiteY19" fmla="*/ 1559405 h 1907380"/>
              <a:gd name="connsiteX20" fmla="*/ 238715 w 3648625"/>
              <a:gd name="connsiteY20" fmla="*/ 1549525 h 1907380"/>
              <a:gd name="connsiteX21" fmla="*/ 542877 w 3648625"/>
              <a:gd name="connsiteY21" fmla="*/ 1365293 h 1907380"/>
              <a:gd name="connsiteX22" fmla="*/ 694845 w 3648625"/>
              <a:gd name="connsiteY22" fmla="*/ 948282 h 1907380"/>
              <a:gd name="connsiteX23" fmla="*/ 695444 w 3648625"/>
              <a:gd name="connsiteY23" fmla="*/ 948288 h 1907380"/>
              <a:gd name="connsiteX24" fmla="*/ 698729 w 3648625"/>
              <a:gd name="connsiteY24" fmla="*/ 881666 h 1907380"/>
              <a:gd name="connsiteX25" fmla="*/ 926412 w 3648625"/>
              <a:gd name="connsiteY25" fmla="*/ 356336 h 1907380"/>
              <a:gd name="connsiteX26" fmla="*/ 1308735 w 3648625"/>
              <a:gd name="connsiteY26" fmla="*/ 114689 h 1907380"/>
              <a:gd name="connsiteX27" fmla="*/ 3489875 w 3648625"/>
              <a:gd name="connsiteY27" fmla="*/ 85605 h 1907380"/>
              <a:gd name="connsiteX28" fmla="*/ 3489875 w 3648625"/>
              <a:gd name="connsiteY28" fmla="*/ 83245 h 1907380"/>
              <a:gd name="connsiteX29" fmla="*/ 3644062 w 3648625"/>
              <a:gd name="connsiteY29" fmla="*/ 15077 h 1907380"/>
              <a:gd name="connsiteX30" fmla="*/ 3648625 w 3648625"/>
              <a:gd name="connsiteY30" fmla="*/ 0 h 190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648625" h="1907380">
                <a:moveTo>
                  <a:pt x="3648625" y="0"/>
                </a:moveTo>
                <a:lnTo>
                  <a:pt x="3648625" y="428625"/>
                </a:lnTo>
                <a:lnTo>
                  <a:pt x="3644062" y="413547"/>
                </a:lnTo>
                <a:cubicBezTo>
                  <a:pt x="3631360" y="393517"/>
                  <a:pt x="3610142" y="376475"/>
                  <a:pt x="3583434" y="364441"/>
                </a:cubicBezTo>
                <a:lnTo>
                  <a:pt x="3577933" y="362677"/>
                </a:lnTo>
                <a:cubicBezTo>
                  <a:pt x="2858504" y="363206"/>
                  <a:pt x="1565194" y="339924"/>
                  <a:pt x="1419647" y="364265"/>
                </a:cubicBezTo>
                <a:cubicBezTo>
                  <a:pt x="1303791" y="388842"/>
                  <a:pt x="1196822" y="453058"/>
                  <a:pt x="1114972" y="549382"/>
                </a:cubicBezTo>
                <a:cubicBezTo>
                  <a:pt x="1018415" y="663015"/>
                  <a:pt x="964434" y="812427"/>
                  <a:pt x="963798" y="967814"/>
                </a:cubicBezTo>
                <a:lnTo>
                  <a:pt x="963184" y="967811"/>
                </a:lnTo>
                <a:lnTo>
                  <a:pt x="959612" y="1035340"/>
                </a:lnTo>
                <a:cubicBezTo>
                  <a:pt x="940402" y="1231292"/>
                  <a:pt x="860371" y="1415767"/>
                  <a:pt x="731029" y="1558737"/>
                </a:cubicBezTo>
                <a:cubicBezTo>
                  <a:pt x="570275" y="1736430"/>
                  <a:pt x="347316" y="1834646"/>
                  <a:pt x="115789" y="1829756"/>
                </a:cubicBezTo>
                <a:cubicBezTo>
                  <a:pt x="115797" y="1829326"/>
                  <a:pt x="115805" y="1828895"/>
                  <a:pt x="115813" y="1828465"/>
                </a:cubicBezTo>
                <a:lnTo>
                  <a:pt x="108989" y="1829153"/>
                </a:lnTo>
                <a:cubicBezTo>
                  <a:pt x="61831" y="1838936"/>
                  <a:pt x="23616" y="1862258"/>
                  <a:pt x="4563" y="1892303"/>
                </a:cubicBezTo>
                <a:lnTo>
                  <a:pt x="0" y="1907380"/>
                </a:lnTo>
                <a:lnTo>
                  <a:pt x="0" y="1478755"/>
                </a:lnTo>
                <a:lnTo>
                  <a:pt x="4564" y="1493833"/>
                </a:lnTo>
                <a:cubicBezTo>
                  <a:pt x="23616" y="1523877"/>
                  <a:pt x="61832" y="1547200"/>
                  <a:pt x="108990" y="1556983"/>
                </a:cubicBezTo>
                <a:lnTo>
                  <a:pt x="133009" y="1559405"/>
                </a:lnTo>
                <a:lnTo>
                  <a:pt x="238715" y="1549525"/>
                </a:lnTo>
                <a:cubicBezTo>
                  <a:pt x="354294" y="1525077"/>
                  <a:pt x="461055" y="1461180"/>
                  <a:pt x="542877" y="1365293"/>
                </a:cubicBezTo>
                <a:cubicBezTo>
                  <a:pt x="639421" y="1252153"/>
                  <a:pt x="693668" y="1103296"/>
                  <a:pt x="694845" y="948282"/>
                </a:cubicBezTo>
                <a:lnTo>
                  <a:pt x="695444" y="948288"/>
                </a:lnTo>
                <a:lnTo>
                  <a:pt x="698729" y="881666"/>
                </a:lnTo>
                <a:cubicBezTo>
                  <a:pt x="717301" y="685158"/>
                  <a:pt x="797032" y="499954"/>
                  <a:pt x="926412" y="356336"/>
                </a:cubicBezTo>
                <a:cubicBezTo>
                  <a:pt x="1031953" y="239181"/>
                  <a:pt x="1164484" y="156383"/>
                  <a:pt x="1308735" y="114689"/>
                </a:cubicBezTo>
                <a:cubicBezTo>
                  <a:pt x="1459519" y="66894"/>
                  <a:pt x="2762828" y="95300"/>
                  <a:pt x="3489875" y="85605"/>
                </a:cubicBezTo>
                <a:lnTo>
                  <a:pt x="3489875" y="83245"/>
                </a:lnTo>
                <a:cubicBezTo>
                  <a:pt x="3559188" y="83245"/>
                  <a:pt x="3618658" y="55137"/>
                  <a:pt x="3644062" y="15077"/>
                </a:cubicBezTo>
                <a:lnTo>
                  <a:pt x="3648625" y="0"/>
                </a:lnTo>
                <a:close/>
              </a:path>
            </a:pathLst>
          </a:custGeom>
          <a:gradFill>
            <a:gsLst>
              <a:gs pos="21000">
                <a:srgbClr val="FFE6C9"/>
              </a:gs>
              <a:gs pos="0">
                <a:srgbClr val="92D05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nvGrpSpPr>
          <p:cNvPr id="31" name="Group 30" descr="croos over technologies">
            <a:extLst>
              <a:ext uri="{FF2B5EF4-FFF2-40B4-BE49-F238E27FC236}">
                <a16:creationId xmlns:a16="http://schemas.microsoft.com/office/drawing/2014/main" id="{21ADCB66-8BFB-5B67-8CF8-21EF9DD18D35}"/>
              </a:ext>
            </a:extLst>
          </p:cNvPr>
          <p:cNvGrpSpPr/>
          <p:nvPr/>
        </p:nvGrpSpPr>
        <p:grpSpPr>
          <a:xfrm>
            <a:off x="569539" y="2656961"/>
            <a:ext cx="11265011" cy="756066"/>
            <a:chOff x="569539" y="2656961"/>
            <a:chExt cx="11265011" cy="756066"/>
          </a:xfrm>
        </p:grpSpPr>
        <p:grpSp>
          <p:nvGrpSpPr>
            <p:cNvPr id="32" name="Group 31">
              <a:extLst>
                <a:ext uri="{FF2B5EF4-FFF2-40B4-BE49-F238E27FC236}">
                  <a16:creationId xmlns:a16="http://schemas.microsoft.com/office/drawing/2014/main" id="{9DFD3760-45D9-3F29-623B-2D4EF36BCDC3}"/>
                </a:ext>
              </a:extLst>
            </p:cNvPr>
            <p:cNvGrpSpPr/>
            <p:nvPr/>
          </p:nvGrpSpPr>
          <p:grpSpPr>
            <a:xfrm>
              <a:off x="569539" y="2656961"/>
              <a:ext cx="11265011" cy="720003"/>
              <a:chOff x="569539" y="1695089"/>
              <a:chExt cx="11265011" cy="720003"/>
            </a:xfrm>
          </p:grpSpPr>
          <p:sp>
            <p:nvSpPr>
              <p:cNvPr id="36" name="Arrow: Pentagon 35">
                <a:extLst>
                  <a:ext uri="{FF2B5EF4-FFF2-40B4-BE49-F238E27FC236}">
                    <a16:creationId xmlns:a16="http://schemas.microsoft.com/office/drawing/2014/main" id="{47123CA6-174B-CED6-3039-94BBA518BF07}"/>
                  </a:ext>
                </a:extLst>
              </p:cNvPr>
              <p:cNvSpPr/>
              <p:nvPr/>
            </p:nvSpPr>
            <p:spPr>
              <a:xfrm>
                <a:off x="569539" y="1695092"/>
                <a:ext cx="11265011" cy="720000"/>
              </a:xfrm>
              <a:prstGeom prst="homePlate">
                <a:avLst/>
              </a:prstGeom>
              <a:solidFill>
                <a:srgbClr val="FFE6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37" name="TextBox 36">
                <a:extLst>
                  <a:ext uri="{FF2B5EF4-FFF2-40B4-BE49-F238E27FC236}">
                    <a16:creationId xmlns:a16="http://schemas.microsoft.com/office/drawing/2014/main" id="{382C3C25-70B5-4B3B-3CA5-4951698A41C5}"/>
                  </a:ext>
                </a:extLst>
              </p:cNvPr>
              <p:cNvSpPr txBox="1"/>
              <p:nvPr/>
            </p:nvSpPr>
            <p:spPr>
              <a:xfrm>
                <a:off x="1183874" y="1755010"/>
                <a:ext cx="1514529" cy="600164"/>
              </a:xfrm>
              <a:prstGeom prst="rect">
                <a:avLst/>
              </a:prstGeom>
            </p:spPr>
            <p:txBody>
              <a:bodyPr wrap="square" lIns="0" tIns="0" rtlCol="0">
                <a:spAutoFit/>
              </a:bodyPr>
              <a:lstStyle/>
              <a:p>
                <a:pPr algn="ctr"/>
                <a:r>
                  <a:rPr lang="en-GB" sz="900"/>
                  <a:t>Pipeline &amp; cables routes, facilities surveying, bathymetry, Sub bottom profiling, UXO</a:t>
                </a:r>
                <a:endParaRPr lang="en-GB" sz="900" b="1"/>
              </a:p>
            </p:txBody>
          </p:sp>
          <p:sp>
            <p:nvSpPr>
              <p:cNvPr id="38" name="TextBox 37">
                <a:extLst>
                  <a:ext uri="{FF2B5EF4-FFF2-40B4-BE49-F238E27FC236}">
                    <a16:creationId xmlns:a16="http://schemas.microsoft.com/office/drawing/2014/main" id="{FFFAEB45-2D0D-3B3D-C54C-B4E8F9E22AB3}"/>
                  </a:ext>
                </a:extLst>
              </p:cNvPr>
              <p:cNvSpPr txBox="1"/>
              <p:nvPr/>
            </p:nvSpPr>
            <p:spPr>
              <a:xfrm rot="16200000">
                <a:off x="341377" y="1931979"/>
                <a:ext cx="720001" cy="246221"/>
              </a:xfrm>
              <a:prstGeom prst="rect">
                <a:avLst/>
              </a:prstGeom>
            </p:spPr>
            <p:txBody>
              <a:bodyPr wrap="square" lIns="0" tIns="0" rIns="0" bIns="0" rtlCol="0">
                <a:spAutoFit/>
              </a:bodyPr>
              <a:lstStyle/>
              <a:p>
                <a:pPr algn="ctr"/>
                <a:r>
                  <a:rPr lang="en-GB" sz="800" b="1"/>
                  <a:t>Crossover Technologies</a:t>
                </a:r>
              </a:p>
            </p:txBody>
          </p:sp>
        </p:grpSp>
        <p:sp>
          <p:nvSpPr>
            <p:cNvPr id="33" name="TextBox 32">
              <a:extLst>
                <a:ext uri="{FF2B5EF4-FFF2-40B4-BE49-F238E27FC236}">
                  <a16:creationId xmlns:a16="http://schemas.microsoft.com/office/drawing/2014/main" id="{401E1688-65CF-60CE-FA69-FE68D90B57C8}"/>
                </a:ext>
              </a:extLst>
            </p:cNvPr>
            <p:cNvSpPr txBox="1"/>
            <p:nvPr/>
          </p:nvSpPr>
          <p:spPr>
            <a:xfrm>
              <a:off x="10506341" y="3089862"/>
              <a:ext cx="1247208" cy="323165"/>
            </a:xfrm>
            <a:prstGeom prst="rect">
              <a:avLst/>
            </a:prstGeom>
          </p:spPr>
          <p:txBody>
            <a:bodyPr wrap="square" lIns="0" tIns="0" rtlCol="0">
              <a:spAutoFit/>
            </a:bodyPr>
            <a:lstStyle/>
            <a:p>
              <a:pPr algn="ctr"/>
              <a:r>
                <a:rPr lang="en-GB" sz="900"/>
                <a:t>Unified subsurface</a:t>
              </a:r>
            </a:p>
            <a:p>
              <a:pPr algn="ctr"/>
              <a:r>
                <a:rPr lang="en-GB" sz="900"/>
                <a:t> model?</a:t>
              </a:r>
            </a:p>
          </p:txBody>
        </p:sp>
        <p:sp>
          <p:nvSpPr>
            <p:cNvPr id="34" name="TextBox 33">
              <a:extLst>
                <a:ext uri="{FF2B5EF4-FFF2-40B4-BE49-F238E27FC236}">
                  <a16:creationId xmlns:a16="http://schemas.microsoft.com/office/drawing/2014/main" id="{4917B7A8-3DB4-08EF-614E-A0CA54B5BD77}"/>
                </a:ext>
              </a:extLst>
            </p:cNvPr>
            <p:cNvSpPr txBox="1"/>
            <p:nvPr/>
          </p:nvSpPr>
          <p:spPr>
            <a:xfrm>
              <a:off x="6204047" y="2776453"/>
              <a:ext cx="1249053" cy="461665"/>
            </a:xfrm>
            <a:prstGeom prst="rect">
              <a:avLst/>
            </a:prstGeom>
          </p:spPr>
          <p:txBody>
            <a:bodyPr wrap="square" lIns="0" tIns="0" rtlCol="0">
              <a:spAutoFit/>
            </a:bodyPr>
            <a:lstStyle/>
            <a:p>
              <a:pPr algn="ctr"/>
              <a:r>
                <a:rPr lang="en-GB" sz="900"/>
                <a:t>Gas seep </a:t>
              </a:r>
            </a:p>
            <a:p>
              <a:pPr algn="ctr"/>
              <a:r>
                <a:rPr lang="en-GB" sz="900"/>
                <a:t>monitoring</a:t>
              </a:r>
            </a:p>
            <a:p>
              <a:pPr algn="ctr"/>
              <a:r>
                <a:rPr lang="en-GB" sz="900"/>
                <a:t>(Environmental)</a:t>
              </a:r>
            </a:p>
          </p:txBody>
        </p:sp>
        <p:sp>
          <p:nvSpPr>
            <p:cNvPr id="35" name="TextBox 34">
              <a:extLst>
                <a:ext uri="{FF2B5EF4-FFF2-40B4-BE49-F238E27FC236}">
                  <a16:creationId xmlns:a16="http://schemas.microsoft.com/office/drawing/2014/main" id="{9222D0EF-546F-A7DD-10CF-83A53FBC2B1A}"/>
                </a:ext>
              </a:extLst>
            </p:cNvPr>
            <p:cNvSpPr txBox="1"/>
            <p:nvPr/>
          </p:nvSpPr>
          <p:spPr>
            <a:xfrm>
              <a:off x="4755797" y="2786132"/>
              <a:ext cx="1199094" cy="461665"/>
            </a:xfrm>
            <a:prstGeom prst="rect">
              <a:avLst/>
            </a:prstGeom>
          </p:spPr>
          <p:txBody>
            <a:bodyPr wrap="square" lIns="0" tIns="0" rtlCol="0">
              <a:spAutoFit/>
            </a:bodyPr>
            <a:lstStyle/>
            <a:p>
              <a:pPr algn="ctr"/>
              <a:r>
                <a:rPr lang="en-GB" sz="900"/>
                <a:t>2DUHR</a:t>
              </a:r>
            </a:p>
            <a:p>
              <a:pPr algn="ctr"/>
              <a:r>
                <a:rPr lang="en-GB" sz="900"/>
                <a:t>O&amp;G well </a:t>
              </a:r>
            </a:p>
            <a:p>
              <a:pPr algn="ctr"/>
              <a:r>
                <a:rPr lang="en-GB" sz="900"/>
                <a:t>site surveys</a:t>
              </a:r>
            </a:p>
          </p:txBody>
        </p:sp>
      </p:grpSp>
      <p:sp>
        <p:nvSpPr>
          <p:cNvPr id="56" name="Block Arc 55">
            <a:extLst>
              <a:ext uri="{FF2B5EF4-FFF2-40B4-BE49-F238E27FC236}">
                <a16:creationId xmlns:a16="http://schemas.microsoft.com/office/drawing/2014/main" id="{3EE25BA3-DDE3-A900-B007-939F619B09B1}"/>
              </a:ext>
              <a:ext uri="{C183D7F6-B498-43B3-948B-1728B52AA6E4}">
                <adec:decorative xmlns:adec="http://schemas.microsoft.com/office/drawing/2017/decorative" val="1"/>
              </a:ext>
            </a:extLst>
          </p:cNvPr>
          <p:cNvSpPr/>
          <p:nvPr/>
        </p:nvSpPr>
        <p:spPr>
          <a:xfrm>
            <a:off x="5782170" y="1901673"/>
            <a:ext cx="2156007" cy="1773581"/>
          </a:xfrm>
          <a:prstGeom prst="blockArc">
            <a:avLst>
              <a:gd name="adj1" fmla="val 11174831"/>
              <a:gd name="adj2" fmla="val 16313723"/>
              <a:gd name="adj3" fmla="val 40421"/>
            </a:avLst>
          </a:prstGeom>
          <a:gradFill flip="none" rotWithShape="1">
            <a:gsLst>
              <a:gs pos="39000">
                <a:srgbClr val="A0A3A7"/>
              </a:gs>
              <a:gs pos="59000">
                <a:srgbClr val="FFE6C9"/>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59" name="Group 58">
            <a:extLst>
              <a:ext uri="{FF2B5EF4-FFF2-40B4-BE49-F238E27FC236}">
                <a16:creationId xmlns:a16="http://schemas.microsoft.com/office/drawing/2014/main" id="{C0E9144F-FF5B-F8B2-D5EC-EF62AEC7157F}"/>
              </a:ext>
              <a:ext uri="{C183D7F6-B498-43B3-948B-1728B52AA6E4}">
                <adec:decorative xmlns:adec="http://schemas.microsoft.com/office/drawing/2017/decorative" val="1"/>
              </a:ext>
            </a:extLst>
          </p:cNvPr>
          <p:cNvGrpSpPr/>
          <p:nvPr/>
        </p:nvGrpSpPr>
        <p:grpSpPr>
          <a:xfrm>
            <a:off x="5246635" y="2072873"/>
            <a:ext cx="1641849" cy="1907382"/>
            <a:chOff x="5246635" y="2063542"/>
            <a:chExt cx="1641849" cy="1907382"/>
          </a:xfrm>
        </p:grpSpPr>
        <p:sp>
          <p:nvSpPr>
            <p:cNvPr id="60" name="Free-form: Shape 15">
              <a:extLst>
                <a:ext uri="{FF2B5EF4-FFF2-40B4-BE49-F238E27FC236}">
                  <a16:creationId xmlns:a16="http://schemas.microsoft.com/office/drawing/2014/main" id="{F6424593-BCE2-A77C-67C6-57464DD3F011}"/>
                </a:ext>
              </a:extLst>
            </p:cNvPr>
            <p:cNvSpPr/>
            <p:nvPr/>
          </p:nvSpPr>
          <p:spPr>
            <a:xfrm rot="10800000">
              <a:off x="5246635" y="2063542"/>
              <a:ext cx="1641849" cy="1907382"/>
            </a:xfrm>
            <a:custGeom>
              <a:avLst/>
              <a:gdLst>
                <a:gd name="connsiteX0" fmla="*/ 0 w 1641849"/>
                <a:gd name="connsiteY0" fmla="*/ 1907382 h 1907382"/>
                <a:gd name="connsiteX1" fmla="*/ 0 w 1641849"/>
                <a:gd name="connsiteY1" fmla="*/ 1478757 h 1907382"/>
                <a:gd name="connsiteX2" fmla="*/ 4563 w 1641849"/>
                <a:gd name="connsiteY2" fmla="*/ 1493835 h 1907382"/>
                <a:gd name="connsiteX3" fmla="*/ 65191 w 1641849"/>
                <a:gd name="connsiteY3" fmla="*/ 1542941 h 1907382"/>
                <a:gd name="connsiteX4" fmla="*/ 103964 w 1641849"/>
                <a:gd name="connsiteY4" fmla="*/ 1555374 h 1907382"/>
                <a:gd name="connsiteX5" fmla="*/ 103986 w 1641849"/>
                <a:gd name="connsiteY5" fmla="*/ 1554200 h 1907382"/>
                <a:gd name="connsiteX6" fmla="*/ 526877 w 1641849"/>
                <a:gd name="connsiteY6" fmla="*/ 1357998 h 1907382"/>
                <a:gd name="connsiteX7" fmla="*/ 678051 w 1641849"/>
                <a:gd name="connsiteY7" fmla="*/ 939566 h 1907382"/>
                <a:gd name="connsiteX8" fmla="*/ 678665 w 1641849"/>
                <a:gd name="connsiteY8" fmla="*/ 939569 h 1907382"/>
                <a:gd name="connsiteX9" fmla="*/ 682237 w 1641849"/>
                <a:gd name="connsiteY9" fmla="*/ 872040 h 1907382"/>
                <a:gd name="connsiteX10" fmla="*/ 910820 w 1641849"/>
                <a:gd name="connsiteY10" fmla="*/ 348643 h 1907382"/>
                <a:gd name="connsiteX11" fmla="*/ 1526060 w 1641849"/>
                <a:gd name="connsiteY11" fmla="*/ 77624 h 1907382"/>
                <a:gd name="connsiteX12" fmla="*/ 1526036 w 1641849"/>
                <a:gd name="connsiteY12" fmla="*/ 78915 h 1907382"/>
                <a:gd name="connsiteX13" fmla="*/ 1532860 w 1641849"/>
                <a:gd name="connsiteY13" fmla="*/ 78227 h 1907382"/>
                <a:gd name="connsiteX14" fmla="*/ 1637286 w 1641849"/>
                <a:gd name="connsiteY14" fmla="*/ 15077 h 1907382"/>
                <a:gd name="connsiteX15" fmla="*/ 1641849 w 1641849"/>
                <a:gd name="connsiteY15" fmla="*/ 0 h 1907382"/>
                <a:gd name="connsiteX16" fmla="*/ 1641849 w 1641849"/>
                <a:gd name="connsiteY16" fmla="*/ 428625 h 1907382"/>
                <a:gd name="connsiteX17" fmla="*/ 1637285 w 1641849"/>
                <a:gd name="connsiteY17" fmla="*/ 413547 h 1907382"/>
                <a:gd name="connsiteX18" fmla="*/ 1532859 w 1641849"/>
                <a:gd name="connsiteY18" fmla="*/ 350397 h 1907382"/>
                <a:gd name="connsiteX19" fmla="*/ 1508840 w 1641849"/>
                <a:gd name="connsiteY19" fmla="*/ 347975 h 1907382"/>
                <a:gd name="connsiteX20" fmla="*/ 1403134 w 1641849"/>
                <a:gd name="connsiteY20" fmla="*/ 357855 h 1907382"/>
                <a:gd name="connsiteX21" fmla="*/ 1098972 w 1641849"/>
                <a:gd name="connsiteY21" fmla="*/ 542087 h 1907382"/>
                <a:gd name="connsiteX22" fmla="*/ 947004 w 1641849"/>
                <a:gd name="connsiteY22" fmla="*/ 959098 h 1907382"/>
                <a:gd name="connsiteX23" fmla="*/ 946405 w 1641849"/>
                <a:gd name="connsiteY23" fmla="*/ 959092 h 1907382"/>
                <a:gd name="connsiteX24" fmla="*/ 943120 w 1641849"/>
                <a:gd name="connsiteY24" fmla="*/ 1025714 h 1907382"/>
                <a:gd name="connsiteX25" fmla="*/ 715437 w 1641849"/>
                <a:gd name="connsiteY25" fmla="*/ 1551044 h 1907382"/>
                <a:gd name="connsiteX26" fmla="*/ 185523 w 1641849"/>
                <a:gd name="connsiteY26" fmla="*/ 1820435 h 1907382"/>
                <a:gd name="connsiteX27" fmla="*/ 158750 w 1641849"/>
                <a:gd name="connsiteY27" fmla="*/ 1821354 h 1907382"/>
                <a:gd name="connsiteX28" fmla="*/ 158750 w 1641849"/>
                <a:gd name="connsiteY28" fmla="*/ 1824137 h 1907382"/>
                <a:gd name="connsiteX29" fmla="*/ 4563 w 1641849"/>
                <a:gd name="connsiteY29" fmla="*/ 1892305 h 1907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41849" h="1907382">
                  <a:moveTo>
                    <a:pt x="0" y="1907382"/>
                  </a:moveTo>
                  <a:lnTo>
                    <a:pt x="0" y="1478757"/>
                  </a:lnTo>
                  <a:lnTo>
                    <a:pt x="4563" y="1493835"/>
                  </a:lnTo>
                  <a:cubicBezTo>
                    <a:pt x="17265" y="1513865"/>
                    <a:pt x="38483" y="1530907"/>
                    <a:pt x="65191" y="1542941"/>
                  </a:cubicBezTo>
                  <a:lnTo>
                    <a:pt x="103964" y="1555374"/>
                  </a:lnTo>
                  <a:lnTo>
                    <a:pt x="103986" y="1554200"/>
                  </a:lnTo>
                  <a:cubicBezTo>
                    <a:pt x="263954" y="1557782"/>
                    <a:pt x="417744" y="1486430"/>
                    <a:pt x="526877" y="1357998"/>
                  </a:cubicBezTo>
                  <a:cubicBezTo>
                    <a:pt x="623434" y="1244365"/>
                    <a:pt x="677415" y="1094953"/>
                    <a:pt x="678051" y="939566"/>
                  </a:cubicBezTo>
                  <a:lnTo>
                    <a:pt x="678665" y="939569"/>
                  </a:lnTo>
                  <a:lnTo>
                    <a:pt x="682237" y="872040"/>
                  </a:lnTo>
                  <a:cubicBezTo>
                    <a:pt x="701447" y="676088"/>
                    <a:pt x="781478" y="491613"/>
                    <a:pt x="910820" y="348643"/>
                  </a:cubicBezTo>
                  <a:cubicBezTo>
                    <a:pt x="1071574" y="170950"/>
                    <a:pt x="1294533" y="72734"/>
                    <a:pt x="1526060" y="77624"/>
                  </a:cubicBezTo>
                  <a:lnTo>
                    <a:pt x="1526036" y="78915"/>
                  </a:lnTo>
                  <a:lnTo>
                    <a:pt x="1532860" y="78227"/>
                  </a:lnTo>
                  <a:cubicBezTo>
                    <a:pt x="1580018" y="68444"/>
                    <a:pt x="1618233" y="45122"/>
                    <a:pt x="1637286" y="15077"/>
                  </a:cubicBezTo>
                  <a:lnTo>
                    <a:pt x="1641849" y="0"/>
                  </a:lnTo>
                  <a:lnTo>
                    <a:pt x="1641849" y="428625"/>
                  </a:lnTo>
                  <a:lnTo>
                    <a:pt x="1637285" y="413547"/>
                  </a:lnTo>
                  <a:cubicBezTo>
                    <a:pt x="1618233" y="383503"/>
                    <a:pt x="1580017" y="360180"/>
                    <a:pt x="1532859" y="350397"/>
                  </a:cubicBezTo>
                  <a:lnTo>
                    <a:pt x="1508840" y="347975"/>
                  </a:lnTo>
                  <a:lnTo>
                    <a:pt x="1403134" y="357855"/>
                  </a:lnTo>
                  <a:cubicBezTo>
                    <a:pt x="1287555" y="382303"/>
                    <a:pt x="1180794" y="446200"/>
                    <a:pt x="1098972" y="542087"/>
                  </a:cubicBezTo>
                  <a:cubicBezTo>
                    <a:pt x="1002428" y="655227"/>
                    <a:pt x="948181" y="804084"/>
                    <a:pt x="947004" y="959098"/>
                  </a:cubicBezTo>
                  <a:lnTo>
                    <a:pt x="946405" y="959092"/>
                  </a:lnTo>
                  <a:lnTo>
                    <a:pt x="943120" y="1025714"/>
                  </a:lnTo>
                  <a:cubicBezTo>
                    <a:pt x="924548" y="1222222"/>
                    <a:pt x="844817" y="1407426"/>
                    <a:pt x="715437" y="1551044"/>
                  </a:cubicBezTo>
                  <a:cubicBezTo>
                    <a:pt x="574715" y="1707251"/>
                    <a:pt x="386012" y="1802378"/>
                    <a:pt x="185523" y="1820435"/>
                  </a:cubicBezTo>
                  <a:lnTo>
                    <a:pt x="158750" y="1821354"/>
                  </a:lnTo>
                  <a:lnTo>
                    <a:pt x="158750" y="1824137"/>
                  </a:lnTo>
                  <a:cubicBezTo>
                    <a:pt x="89437" y="1824137"/>
                    <a:pt x="29967" y="1852245"/>
                    <a:pt x="4563" y="1892305"/>
                  </a:cubicBezTo>
                  <a:close/>
                </a:path>
              </a:pathLst>
            </a:custGeom>
            <a:gradFill>
              <a:gsLst>
                <a:gs pos="60000">
                  <a:srgbClr val="FFC000"/>
                </a:gs>
                <a:gs pos="100000">
                  <a:srgbClr val="A0A3A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1" name="Arrow: Chevron 60">
              <a:extLst>
                <a:ext uri="{FF2B5EF4-FFF2-40B4-BE49-F238E27FC236}">
                  <a16:creationId xmlns:a16="http://schemas.microsoft.com/office/drawing/2014/main" id="{7253122F-060D-5155-C1E0-525BA2515DC5}"/>
                </a:ext>
              </a:extLst>
            </p:cNvPr>
            <p:cNvSpPr/>
            <p:nvPr/>
          </p:nvSpPr>
          <p:spPr>
            <a:xfrm rot="20716000">
              <a:off x="6517663" y="2146168"/>
              <a:ext cx="265532" cy="287915"/>
            </a:xfrm>
            <a:prstGeom prst="chevron">
              <a:avLst>
                <a:gd name="adj" fmla="val 60895"/>
              </a:avLst>
            </a:prstGeom>
            <a:solidFill>
              <a:srgbClr val="A0A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55" name="Group 54" descr="O&amp;G deep seismic">
            <a:extLst>
              <a:ext uri="{FF2B5EF4-FFF2-40B4-BE49-F238E27FC236}">
                <a16:creationId xmlns:a16="http://schemas.microsoft.com/office/drawing/2014/main" id="{E3789105-C5F4-F130-D842-308FFF1A1419}"/>
              </a:ext>
            </a:extLst>
          </p:cNvPr>
          <p:cNvGrpSpPr/>
          <p:nvPr/>
        </p:nvGrpSpPr>
        <p:grpSpPr>
          <a:xfrm>
            <a:off x="595865" y="3421569"/>
            <a:ext cx="11265010" cy="816534"/>
            <a:chOff x="595865" y="3356252"/>
            <a:chExt cx="11265010" cy="816534"/>
          </a:xfrm>
        </p:grpSpPr>
        <p:sp>
          <p:nvSpPr>
            <p:cNvPr id="52" name="Arrow: Pentagon 51">
              <a:extLst>
                <a:ext uri="{FF2B5EF4-FFF2-40B4-BE49-F238E27FC236}">
                  <a16:creationId xmlns:a16="http://schemas.microsoft.com/office/drawing/2014/main" id="{46DA0DA0-0961-3C0E-BA24-99713D952023}"/>
                </a:ext>
              </a:extLst>
            </p:cNvPr>
            <p:cNvSpPr/>
            <p:nvPr/>
          </p:nvSpPr>
          <p:spPr>
            <a:xfrm>
              <a:off x="595865" y="3356252"/>
              <a:ext cx="11265010" cy="72000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grpSp>
          <p:nvGrpSpPr>
            <p:cNvPr id="51" name="Group 50">
              <a:extLst>
                <a:ext uri="{FF2B5EF4-FFF2-40B4-BE49-F238E27FC236}">
                  <a16:creationId xmlns:a16="http://schemas.microsoft.com/office/drawing/2014/main" id="{3FCF4180-8EF9-AE42-8556-7E4FDA1408CB}"/>
                </a:ext>
              </a:extLst>
            </p:cNvPr>
            <p:cNvGrpSpPr/>
            <p:nvPr/>
          </p:nvGrpSpPr>
          <p:grpSpPr>
            <a:xfrm>
              <a:off x="605297" y="3391549"/>
              <a:ext cx="11142327" cy="781237"/>
              <a:chOff x="605297" y="3391549"/>
              <a:chExt cx="11142327" cy="781237"/>
            </a:xfrm>
          </p:grpSpPr>
          <p:sp>
            <p:nvSpPr>
              <p:cNvPr id="39" name="TextBox 38">
                <a:extLst>
                  <a:ext uri="{FF2B5EF4-FFF2-40B4-BE49-F238E27FC236}">
                    <a16:creationId xmlns:a16="http://schemas.microsoft.com/office/drawing/2014/main" id="{C85D0A32-EEDE-7329-C79D-A3955FCDF5A3}"/>
                  </a:ext>
                </a:extLst>
              </p:cNvPr>
              <p:cNvSpPr txBox="1"/>
              <p:nvPr/>
            </p:nvSpPr>
            <p:spPr>
              <a:xfrm>
                <a:off x="1628621" y="3589964"/>
                <a:ext cx="797654" cy="323165"/>
              </a:xfrm>
              <a:prstGeom prst="rect">
                <a:avLst/>
              </a:prstGeom>
            </p:spPr>
            <p:txBody>
              <a:bodyPr wrap="none" lIns="0" tIns="0" rtlCol="0">
                <a:spAutoFit/>
              </a:bodyPr>
              <a:lstStyle/>
              <a:p>
                <a:pPr algn="ctr"/>
                <a:r>
                  <a:rPr lang="en-GB" sz="900"/>
                  <a:t>Sparse 2D: </a:t>
                </a:r>
              </a:p>
              <a:p>
                <a:pPr algn="ctr"/>
                <a:r>
                  <a:rPr lang="en-GB" sz="900"/>
                  <a:t>Low accuracy</a:t>
                </a:r>
              </a:p>
            </p:txBody>
          </p:sp>
          <p:sp>
            <p:nvSpPr>
              <p:cNvPr id="40" name="TextBox 39">
                <a:extLst>
                  <a:ext uri="{FF2B5EF4-FFF2-40B4-BE49-F238E27FC236}">
                    <a16:creationId xmlns:a16="http://schemas.microsoft.com/office/drawing/2014/main" id="{7D99E28F-BCD8-E66B-2A7A-94BE31E42C61}"/>
                  </a:ext>
                </a:extLst>
              </p:cNvPr>
              <p:cNvSpPr txBox="1"/>
              <p:nvPr/>
            </p:nvSpPr>
            <p:spPr>
              <a:xfrm>
                <a:off x="3172458" y="3589964"/>
                <a:ext cx="1247208" cy="323165"/>
              </a:xfrm>
              <a:prstGeom prst="rect">
                <a:avLst/>
              </a:prstGeom>
            </p:spPr>
            <p:txBody>
              <a:bodyPr wrap="square" lIns="0" tIns="0" rtlCol="0">
                <a:spAutoFit/>
              </a:bodyPr>
              <a:lstStyle/>
              <a:p>
                <a:pPr algn="ctr"/>
                <a:r>
                  <a:rPr lang="en-GB" sz="900"/>
                  <a:t>Local 3D </a:t>
                </a:r>
              </a:p>
              <a:p>
                <a:pPr algn="ctr"/>
                <a:r>
                  <a:rPr lang="en-GB" sz="900"/>
                  <a:t>patchwork</a:t>
                </a:r>
              </a:p>
            </p:txBody>
          </p:sp>
          <p:sp>
            <p:nvSpPr>
              <p:cNvPr id="41" name="TextBox 40">
                <a:extLst>
                  <a:ext uri="{FF2B5EF4-FFF2-40B4-BE49-F238E27FC236}">
                    <a16:creationId xmlns:a16="http://schemas.microsoft.com/office/drawing/2014/main" id="{02E8B46D-3D7C-F882-CF1A-AFBE3FA1D784}"/>
                  </a:ext>
                </a:extLst>
              </p:cNvPr>
              <p:cNvSpPr txBox="1"/>
              <p:nvPr/>
            </p:nvSpPr>
            <p:spPr>
              <a:xfrm>
                <a:off x="6223124" y="3589964"/>
                <a:ext cx="1265731" cy="323165"/>
              </a:xfrm>
              <a:prstGeom prst="rect">
                <a:avLst/>
              </a:prstGeom>
            </p:spPr>
            <p:txBody>
              <a:bodyPr wrap="none" lIns="0" tIns="0" rtlCol="0">
                <a:spAutoFit/>
              </a:bodyPr>
              <a:lstStyle/>
              <a:p>
                <a:pPr algn="ctr"/>
                <a:r>
                  <a:rPr lang="en-GB" sz="900"/>
                  <a:t>Increasing offset</a:t>
                </a:r>
              </a:p>
              <a:p>
                <a:pPr algn="ctr"/>
                <a:r>
                  <a:rPr lang="en-GB" sz="900"/>
                  <a:t>&amp; number of streamers</a:t>
                </a:r>
              </a:p>
            </p:txBody>
          </p:sp>
          <p:sp>
            <p:nvSpPr>
              <p:cNvPr id="42" name="TextBox 41">
                <a:extLst>
                  <a:ext uri="{FF2B5EF4-FFF2-40B4-BE49-F238E27FC236}">
                    <a16:creationId xmlns:a16="http://schemas.microsoft.com/office/drawing/2014/main" id="{4F71842F-2004-4CE4-2BB8-4480AFDE0CFD}"/>
                  </a:ext>
                </a:extLst>
              </p:cNvPr>
              <p:cNvSpPr txBox="1"/>
              <p:nvPr/>
            </p:nvSpPr>
            <p:spPr>
              <a:xfrm>
                <a:off x="8159870" y="3589964"/>
                <a:ext cx="804066" cy="323165"/>
              </a:xfrm>
              <a:prstGeom prst="rect">
                <a:avLst/>
              </a:prstGeom>
            </p:spPr>
            <p:txBody>
              <a:bodyPr wrap="none" lIns="0" tIns="0" rtlCol="0">
                <a:spAutoFit/>
              </a:bodyPr>
              <a:lstStyle/>
              <a:p>
                <a:pPr algn="ctr"/>
                <a:r>
                  <a:rPr lang="en-GB" sz="900"/>
                  <a:t>Multi, Wide &amp; </a:t>
                </a:r>
              </a:p>
              <a:p>
                <a:pPr algn="ctr"/>
                <a:r>
                  <a:rPr lang="en-GB" sz="900"/>
                  <a:t>Rich azimuth</a:t>
                </a:r>
              </a:p>
            </p:txBody>
          </p:sp>
          <p:sp>
            <p:nvSpPr>
              <p:cNvPr id="43" name="TextBox 42">
                <a:extLst>
                  <a:ext uri="{FF2B5EF4-FFF2-40B4-BE49-F238E27FC236}">
                    <a16:creationId xmlns:a16="http://schemas.microsoft.com/office/drawing/2014/main" id="{1659F8C5-5BBD-7DC4-B6E9-C2AD46EE07F6}"/>
                  </a:ext>
                </a:extLst>
              </p:cNvPr>
              <p:cNvSpPr txBox="1"/>
              <p:nvPr/>
            </p:nvSpPr>
            <p:spPr>
              <a:xfrm>
                <a:off x="7785043" y="3410819"/>
                <a:ext cx="656590" cy="184666"/>
              </a:xfrm>
              <a:prstGeom prst="rect">
                <a:avLst/>
              </a:prstGeom>
            </p:spPr>
            <p:txBody>
              <a:bodyPr wrap="none" lIns="0" tIns="0" rtlCol="0">
                <a:spAutoFit/>
              </a:bodyPr>
              <a:lstStyle/>
              <a:p>
                <a:pPr algn="l"/>
                <a:r>
                  <a:rPr lang="en-GB" sz="900"/>
                  <a:t>Broadband</a:t>
                </a:r>
              </a:p>
            </p:txBody>
          </p:sp>
          <p:sp>
            <p:nvSpPr>
              <p:cNvPr id="44" name="TextBox 43">
                <a:extLst>
                  <a:ext uri="{FF2B5EF4-FFF2-40B4-BE49-F238E27FC236}">
                    <a16:creationId xmlns:a16="http://schemas.microsoft.com/office/drawing/2014/main" id="{BB64ADCC-1AF6-5975-B394-93E4E37EB136}"/>
                  </a:ext>
                </a:extLst>
              </p:cNvPr>
              <p:cNvSpPr txBox="1"/>
              <p:nvPr/>
            </p:nvSpPr>
            <p:spPr>
              <a:xfrm>
                <a:off x="10336801" y="3988120"/>
                <a:ext cx="701474" cy="184666"/>
              </a:xfrm>
              <a:prstGeom prst="rect">
                <a:avLst/>
              </a:prstGeom>
            </p:spPr>
            <p:txBody>
              <a:bodyPr wrap="none" lIns="0" tIns="0" rtlCol="0">
                <a:spAutoFit/>
              </a:bodyPr>
              <a:lstStyle/>
              <a:p>
                <a:r>
                  <a:rPr lang="en-GB" sz="900"/>
                  <a:t>Sparse FWI</a:t>
                </a:r>
              </a:p>
            </p:txBody>
          </p:sp>
          <p:sp>
            <p:nvSpPr>
              <p:cNvPr id="45" name="TextBox 44">
                <a:extLst>
                  <a:ext uri="{FF2B5EF4-FFF2-40B4-BE49-F238E27FC236}">
                    <a16:creationId xmlns:a16="http://schemas.microsoft.com/office/drawing/2014/main" id="{CE3D28BC-AB2D-924A-1313-0F9507FEC8E0}"/>
                  </a:ext>
                </a:extLst>
              </p:cNvPr>
              <p:cNvSpPr txBox="1"/>
              <p:nvPr/>
            </p:nvSpPr>
            <p:spPr>
              <a:xfrm>
                <a:off x="9351830" y="3591916"/>
                <a:ext cx="913070" cy="184666"/>
              </a:xfrm>
              <a:prstGeom prst="rect">
                <a:avLst/>
              </a:prstGeom>
            </p:spPr>
            <p:txBody>
              <a:bodyPr wrap="none" lIns="0" tIns="0" rtlCol="0">
                <a:spAutoFit/>
              </a:bodyPr>
              <a:lstStyle/>
              <a:p>
                <a:pPr algn="l"/>
                <a:r>
                  <a:rPr lang="en-GB" sz="900"/>
                  <a:t>Dense streamer</a:t>
                </a:r>
              </a:p>
            </p:txBody>
          </p:sp>
          <p:sp>
            <p:nvSpPr>
              <p:cNvPr id="46" name="TextBox 45">
                <a:extLst>
                  <a:ext uri="{FF2B5EF4-FFF2-40B4-BE49-F238E27FC236}">
                    <a16:creationId xmlns:a16="http://schemas.microsoft.com/office/drawing/2014/main" id="{982111D3-ABF5-0BF7-3078-3B3FB343993A}"/>
                  </a:ext>
                </a:extLst>
              </p:cNvPr>
              <p:cNvSpPr txBox="1"/>
              <p:nvPr/>
            </p:nvSpPr>
            <p:spPr>
              <a:xfrm>
                <a:off x="11007678" y="3573840"/>
                <a:ext cx="739946" cy="323165"/>
              </a:xfrm>
              <a:prstGeom prst="rect">
                <a:avLst/>
              </a:prstGeom>
            </p:spPr>
            <p:txBody>
              <a:bodyPr wrap="none" lIns="0" tIns="0" rtlCol="0">
                <a:spAutoFit/>
              </a:bodyPr>
              <a:lstStyle/>
              <a:p>
                <a:pPr algn="ctr"/>
                <a:r>
                  <a:rPr lang="en-GB" sz="900"/>
                  <a:t>Autonomous</a:t>
                </a:r>
              </a:p>
              <a:p>
                <a:pPr algn="ctr"/>
                <a:r>
                  <a:rPr lang="en-GB" sz="900"/>
                  <a:t>USV</a:t>
                </a:r>
              </a:p>
            </p:txBody>
          </p:sp>
          <p:sp>
            <p:nvSpPr>
              <p:cNvPr id="47" name="TextBox 46">
                <a:extLst>
                  <a:ext uri="{FF2B5EF4-FFF2-40B4-BE49-F238E27FC236}">
                    <a16:creationId xmlns:a16="http://schemas.microsoft.com/office/drawing/2014/main" id="{57578F93-A6F3-A5D8-E62A-DAC515A697B5}"/>
                  </a:ext>
                </a:extLst>
              </p:cNvPr>
              <p:cNvSpPr txBox="1"/>
              <p:nvPr/>
            </p:nvSpPr>
            <p:spPr>
              <a:xfrm rot="16200000" flipH="1">
                <a:off x="491520" y="3505326"/>
                <a:ext cx="719998" cy="492443"/>
              </a:xfrm>
              <a:prstGeom prst="rect">
                <a:avLst/>
              </a:prstGeom>
            </p:spPr>
            <p:txBody>
              <a:bodyPr wrap="square" lIns="0" tIns="0" rIns="0" bIns="0" rtlCol="0">
                <a:spAutoFit/>
              </a:bodyPr>
              <a:lstStyle>
                <a:defPPr>
                  <a:defRPr lang="en-US"/>
                </a:defPPr>
                <a:lvl1pPr algn="ctr">
                  <a:defRPr sz="800" b="1"/>
                </a:lvl1pPr>
              </a:lstStyle>
              <a:p>
                <a:r>
                  <a:rPr lang="en-GB"/>
                  <a:t>O&amp; G “Deep” Reservoir  streamer seismic</a:t>
                </a:r>
              </a:p>
            </p:txBody>
          </p:sp>
          <p:sp>
            <p:nvSpPr>
              <p:cNvPr id="48" name="TextBox 47">
                <a:extLst>
                  <a:ext uri="{FF2B5EF4-FFF2-40B4-BE49-F238E27FC236}">
                    <a16:creationId xmlns:a16="http://schemas.microsoft.com/office/drawing/2014/main" id="{5435D9FC-9D86-02CF-4260-AFC4F0E1902F}"/>
                  </a:ext>
                </a:extLst>
              </p:cNvPr>
              <p:cNvSpPr txBox="1"/>
              <p:nvPr/>
            </p:nvSpPr>
            <p:spPr>
              <a:xfrm>
                <a:off x="9220568" y="3988120"/>
                <a:ext cx="1137492" cy="184666"/>
              </a:xfrm>
              <a:prstGeom prst="rect">
                <a:avLst/>
              </a:prstGeom>
            </p:spPr>
            <p:txBody>
              <a:bodyPr wrap="none" lIns="0" tIns="0" rtlCol="0">
                <a:spAutoFit/>
              </a:bodyPr>
              <a:lstStyle/>
              <a:p>
                <a:r>
                  <a:rPr lang="en-GB" sz="900"/>
                  <a:t>Dense Infrastructure</a:t>
                </a:r>
              </a:p>
            </p:txBody>
          </p:sp>
          <p:sp>
            <p:nvSpPr>
              <p:cNvPr id="49" name="TextBox 48">
                <a:extLst>
                  <a:ext uri="{FF2B5EF4-FFF2-40B4-BE49-F238E27FC236}">
                    <a16:creationId xmlns:a16="http://schemas.microsoft.com/office/drawing/2014/main" id="{AC6055C1-FF6B-6701-5B23-4AF0DB9638E5}"/>
                  </a:ext>
                </a:extLst>
              </p:cNvPr>
              <p:cNvSpPr txBox="1"/>
              <p:nvPr/>
            </p:nvSpPr>
            <p:spPr>
              <a:xfrm>
                <a:off x="5138361" y="3659213"/>
                <a:ext cx="784830" cy="184666"/>
              </a:xfrm>
              <a:prstGeom prst="rect">
                <a:avLst/>
              </a:prstGeom>
            </p:spPr>
            <p:txBody>
              <a:bodyPr wrap="none" lIns="0" tIns="0" rtlCol="0">
                <a:spAutoFit/>
              </a:bodyPr>
              <a:lstStyle/>
              <a:p>
                <a:pPr algn="ctr"/>
                <a:r>
                  <a:rPr lang="en-GB" sz="900"/>
                  <a:t>Regional 3Ds</a:t>
                </a:r>
              </a:p>
            </p:txBody>
          </p:sp>
          <p:sp>
            <p:nvSpPr>
              <p:cNvPr id="50" name="Arrow: Chevron 49">
                <a:extLst>
                  <a:ext uri="{FF2B5EF4-FFF2-40B4-BE49-F238E27FC236}">
                    <a16:creationId xmlns:a16="http://schemas.microsoft.com/office/drawing/2014/main" id="{66AF5956-0852-E533-ECBD-9234827B991E}"/>
                  </a:ext>
                </a:extLst>
              </p:cNvPr>
              <p:cNvSpPr/>
              <p:nvPr/>
            </p:nvSpPr>
            <p:spPr>
              <a:xfrm rot="5400000">
                <a:off x="9854826" y="3815205"/>
                <a:ext cx="107441" cy="23292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53" name="TextBox 52">
              <a:extLst>
                <a:ext uri="{FF2B5EF4-FFF2-40B4-BE49-F238E27FC236}">
                  <a16:creationId xmlns:a16="http://schemas.microsoft.com/office/drawing/2014/main" id="{A23DC4DF-5B9E-6F6F-F86A-EC090D29181A}"/>
                </a:ext>
              </a:extLst>
            </p:cNvPr>
            <p:cNvSpPr txBox="1"/>
            <p:nvPr/>
          </p:nvSpPr>
          <p:spPr>
            <a:xfrm>
              <a:off x="9637960" y="3743759"/>
              <a:ext cx="1214435" cy="184666"/>
            </a:xfrm>
            <a:prstGeom prst="rect">
              <a:avLst/>
            </a:prstGeom>
          </p:spPr>
          <p:txBody>
            <a:bodyPr wrap="none" lIns="0" tIns="0" rtlCol="0">
              <a:spAutoFit/>
            </a:bodyPr>
            <a:lstStyle/>
            <a:p>
              <a:pPr algn="l"/>
              <a:r>
                <a:rPr lang="en-GB" sz="900"/>
                <a:t>Hybrid Streamer/OBN</a:t>
              </a:r>
            </a:p>
          </p:txBody>
        </p:sp>
        <p:sp>
          <p:nvSpPr>
            <p:cNvPr id="54" name="Arrow: Chevron 53">
              <a:extLst>
                <a:ext uri="{FF2B5EF4-FFF2-40B4-BE49-F238E27FC236}">
                  <a16:creationId xmlns:a16="http://schemas.microsoft.com/office/drawing/2014/main" id="{CCC946E8-0B88-7007-5E80-35CDD371C594}"/>
                </a:ext>
              </a:extLst>
            </p:cNvPr>
            <p:cNvSpPr/>
            <p:nvPr/>
          </p:nvSpPr>
          <p:spPr>
            <a:xfrm rot="5400000">
              <a:off x="10498134" y="3809947"/>
              <a:ext cx="107441" cy="23292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57" name="Block Arc 56">
            <a:extLst>
              <a:ext uri="{FF2B5EF4-FFF2-40B4-BE49-F238E27FC236}">
                <a16:creationId xmlns:a16="http://schemas.microsoft.com/office/drawing/2014/main" id="{224B4B25-5B96-C937-326C-09378CADE9C1}"/>
              </a:ext>
              <a:ext uri="{C183D7F6-B498-43B3-948B-1728B52AA6E4}">
                <adec:decorative xmlns:adec="http://schemas.microsoft.com/office/drawing/2017/decorative" val="1"/>
              </a:ext>
            </a:extLst>
          </p:cNvPr>
          <p:cNvSpPr/>
          <p:nvPr/>
        </p:nvSpPr>
        <p:spPr>
          <a:xfrm>
            <a:off x="7357727" y="1137052"/>
            <a:ext cx="2156007" cy="1773581"/>
          </a:xfrm>
          <a:prstGeom prst="blockArc">
            <a:avLst>
              <a:gd name="adj1" fmla="val 11174831"/>
              <a:gd name="adj2" fmla="val 16313723"/>
              <a:gd name="adj3" fmla="val 40421"/>
            </a:avLst>
          </a:prstGeom>
          <a:gradFill flip="none" rotWithShape="1">
            <a:gsLst>
              <a:gs pos="39000">
                <a:srgbClr val="92D050"/>
              </a:gs>
              <a:gs pos="59000">
                <a:srgbClr val="A0A3A7"/>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8" name="Block Arc 57">
            <a:extLst>
              <a:ext uri="{FF2B5EF4-FFF2-40B4-BE49-F238E27FC236}">
                <a16:creationId xmlns:a16="http://schemas.microsoft.com/office/drawing/2014/main" id="{96784E5D-38B2-941B-AA4F-940E0256D5A7}"/>
              </a:ext>
              <a:ext uri="{C183D7F6-B498-43B3-948B-1728B52AA6E4}">
                <adec:decorative xmlns:adec="http://schemas.microsoft.com/office/drawing/2017/decorative" val="1"/>
              </a:ext>
            </a:extLst>
          </p:cNvPr>
          <p:cNvSpPr/>
          <p:nvPr/>
        </p:nvSpPr>
        <p:spPr>
          <a:xfrm>
            <a:off x="3903778" y="2669676"/>
            <a:ext cx="2156007" cy="1773581"/>
          </a:xfrm>
          <a:prstGeom prst="blockArc">
            <a:avLst>
              <a:gd name="adj1" fmla="val 11200116"/>
              <a:gd name="adj2" fmla="val 16313723"/>
              <a:gd name="adj3" fmla="val 40421"/>
            </a:avLst>
          </a:prstGeom>
          <a:gradFill flip="none" rotWithShape="1">
            <a:gsLst>
              <a:gs pos="50000">
                <a:srgbClr val="FFC000"/>
              </a:gs>
              <a:gs pos="40000">
                <a:srgbClr val="FFE6C9"/>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84" name="Group 83" descr="Ocean bottom seismic">
            <a:extLst>
              <a:ext uri="{FF2B5EF4-FFF2-40B4-BE49-F238E27FC236}">
                <a16:creationId xmlns:a16="http://schemas.microsoft.com/office/drawing/2014/main" id="{7F911DC2-DA6F-AE0C-0BE7-12886D010B02}"/>
              </a:ext>
            </a:extLst>
          </p:cNvPr>
          <p:cNvGrpSpPr/>
          <p:nvPr/>
        </p:nvGrpSpPr>
        <p:grpSpPr>
          <a:xfrm>
            <a:off x="583575" y="4619442"/>
            <a:ext cx="11288200" cy="1051390"/>
            <a:chOff x="583575" y="4619442"/>
            <a:chExt cx="11288200" cy="1051390"/>
          </a:xfrm>
        </p:grpSpPr>
        <p:grpSp>
          <p:nvGrpSpPr>
            <p:cNvPr id="72" name="Group 71">
              <a:extLst>
                <a:ext uri="{FF2B5EF4-FFF2-40B4-BE49-F238E27FC236}">
                  <a16:creationId xmlns:a16="http://schemas.microsoft.com/office/drawing/2014/main" id="{9CE7DDDE-EC22-47C2-D8DF-EBF3D7E5BEA4}"/>
                </a:ext>
              </a:extLst>
            </p:cNvPr>
            <p:cNvGrpSpPr/>
            <p:nvPr/>
          </p:nvGrpSpPr>
          <p:grpSpPr>
            <a:xfrm>
              <a:off x="606763" y="4950832"/>
              <a:ext cx="11265012" cy="720000"/>
              <a:chOff x="569540" y="4067898"/>
              <a:chExt cx="11265012" cy="720000"/>
            </a:xfrm>
          </p:grpSpPr>
          <p:sp>
            <p:nvSpPr>
              <p:cNvPr id="73" name="Arrow: Pentagon 72">
                <a:extLst>
                  <a:ext uri="{FF2B5EF4-FFF2-40B4-BE49-F238E27FC236}">
                    <a16:creationId xmlns:a16="http://schemas.microsoft.com/office/drawing/2014/main" id="{4807CA9F-A108-E1F6-C9E1-829701EF3C2F}"/>
                  </a:ext>
                </a:extLst>
              </p:cNvPr>
              <p:cNvSpPr/>
              <p:nvPr/>
            </p:nvSpPr>
            <p:spPr>
              <a:xfrm>
                <a:off x="569540" y="4067898"/>
                <a:ext cx="11265012" cy="72000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74" name="TextBox 73">
                <a:extLst>
                  <a:ext uri="{FF2B5EF4-FFF2-40B4-BE49-F238E27FC236}">
                    <a16:creationId xmlns:a16="http://schemas.microsoft.com/office/drawing/2014/main" id="{A6C92161-6F58-DFB7-39C5-584BC9833E56}"/>
                  </a:ext>
                </a:extLst>
              </p:cNvPr>
              <p:cNvSpPr txBox="1"/>
              <p:nvPr/>
            </p:nvSpPr>
            <p:spPr>
              <a:xfrm>
                <a:off x="5183752" y="4335565"/>
                <a:ext cx="521938" cy="184666"/>
              </a:xfrm>
              <a:prstGeom prst="rect">
                <a:avLst/>
              </a:prstGeom>
            </p:spPr>
            <p:txBody>
              <a:bodyPr wrap="none" lIns="0" tIns="0" rtlCol="0">
                <a:spAutoFit/>
              </a:bodyPr>
              <a:lstStyle/>
              <a:p>
                <a:pPr algn="ctr"/>
                <a:r>
                  <a:rPr lang="en-GB" sz="900"/>
                  <a:t>2C OBC</a:t>
                </a:r>
              </a:p>
            </p:txBody>
          </p:sp>
          <p:sp>
            <p:nvSpPr>
              <p:cNvPr id="75" name="TextBox 74">
                <a:extLst>
                  <a:ext uri="{FF2B5EF4-FFF2-40B4-BE49-F238E27FC236}">
                    <a16:creationId xmlns:a16="http://schemas.microsoft.com/office/drawing/2014/main" id="{2F8BB964-0205-0384-CE59-3B6CA804DB16}"/>
                  </a:ext>
                </a:extLst>
              </p:cNvPr>
              <p:cNvSpPr txBox="1"/>
              <p:nvPr/>
            </p:nvSpPr>
            <p:spPr>
              <a:xfrm>
                <a:off x="6417226" y="4335565"/>
                <a:ext cx="521938" cy="184666"/>
              </a:xfrm>
              <a:prstGeom prst="rect">
                <a:avLst/>
              </a:prstGeom>
            </p:spPr>
            <p:txBody>
              <a:bodyPr wrap="none" lIns="0" tIns="0" rtlCol="0">
                <a:spAutoFit/>
              </a:bodyPr>
              <a:lstStyle/>
              <a:p>
                <a:pPr algn="ctr"/>
                <a:r>
                  <a:rPr lang="en-GB" sz="900"/>
                  <a:t>4C OBC</a:t>
                </a:r>
              </a:p>
            </p:txBody>
          </p:sp>
          <p:sp>
            <p:nvSpPr>
              <p:cNvPr id="76" name="TextBox 75">
                <a:extLst>
                  <a:ext uri="{FF2B5EF4-FFF2-40B4-BE49-F238E27FC236}">
                    <a16:creationId xmlns:a16="http://schemas.microsoft.com/office/drawing/2014/main" id="{61F83303-F176-3C28-A662-8494AAF386A0}"/>
                  </a:ext>
                </a:extLst>
              </p:cNvPr>
              <p:cNvSpPr txBox="1"/>
              <p:nvPr/>
            </p:nvSpPr>
            <p:spPr>
              <a:xfrm>
                <a:off x="1544335" y="4335565"/>
                <a:ext cx="816890" cy="184666"/>
              </a:xfrm>
              <a:prstGeom prst="rect">
                <a:avLst/>
              </a:prstGeom>
            </p:spPr>
            <p:txBody>
              <a:bodyPr wrap="none" lIns="0" tIns="0" rtlCol="0">
                <a:spAutoFit/>
              </a:bodyPr>
              <a:lstStyle/>
              <a:p>
                <a:pPr algn="ctr"/>
                <a:r>
                  <a:rPr lang="en-GB" sz="900"/>
                  <a:t>OBS research</a:t>
                </a:r>
              </a:p>
            </p:txBody>
          </p:sp>
          <p:sp>
            <p:nvSpPr>
              <p:cNvPr id="77" name="TextBox 76">
                <a:extLst>
                  <a:ext uri="{FF2B5EF4-FFF2-40B4-BE49-F238E27FC236}">
                    <a16:creationId xmlns:a16="http://schemas.microsoft.com/office/drawing/2014/main" id="{46C820E6-3A58-D03F-D369-5EC6E7F0E539}"/>
                  </a:ext>
                </a:extLst>
              </p:cNvPr>
              <p:cNvSpPr txBox="1"/>
              <p:nvPr/>
            </p:nvSpPr>
            <p:spPr>
              <a:xfrm>
                <a:off x="11029641" y="4264541"/>
                <a:ext cx="739946" cy="323165"/>
              </a:xfrm>
              <a:prstGeom prst="rect">
                <a:avLst/>
              </a:prstGeom>
            </p:spPr>
            <p:txBody>
              <a:bodyPr wrap="none" lIns="0" tIns="0" rtlCol="0">
                <a:spAutoFit/>
              </a:bodyPr>
              <a:lstStyle/>
              <a:p>
                <a:pPr algn="ctr"/>
                <a:r>
                  <a:rPr lang="en-GB" sz="900"/>
                  <a:t>Autonomous</a:t>
                </a:r>
              </a:p>
              <a:p>
                <a:pPr algn="ctr"/>
                <a:r>
                  <a:rPr lang="en-GB" sz="900"/>
                  <a:t>node</a:t>
                </a:r>
              </a:p>
            </p:txBody>
          </p:sp>
          <p:sp>
            <p:nvSpPr>
              <p:cNvPr id="78" name="TextBox 77">
                <a:extLst>
                  <a:ext uri="{FF2B5EF4-FFF2-40B4-BE49-F238E27FC236}">
                    <a16:creationId xmlns:a16="http://schemas.microsoft.com/office/drawing/2014/main" id="{4BAEEF22-9FB8-BC5D-2278-DA57553C6EEE}"/>
                  </a:ext>
                </a:extLst>
              </p:cNvPr>
              <p:cNvSpPr txBox="1"/>
              <p:nvPr/>
            </p:nvSpPr>
            <p:spPr>
              <a:xfrm>
                <a:off x="8027599" y="4266316"/>
                <a:ext cx="521938" cy="323165"/>
              </a:xfrm>
              <a:prstGeom prst="rect">
                <a:avLst/>
              </a:prstGeom>
            </p:spPr>
            <p:txBody>
              <a:bodyPr wrap="none" lIns="0" tIns="0" rtlCol="0">
                <a:spAutoFit/>
              </a:bodyPr>
              <a:lstStyle/>
              <a:p>
                <a:pPr algn="ctr"/>
                <a:r>
                  <a:rPr lang="en-GB" sz="900"/>
                  <a:t>Sparse</a:t>
                </a:r>
              </a:p>
              <a:p>
                <a:pPr algn="ctr"/>
                <a:r>
                  <a:rPr lang="en-GB" sz="900"/>
                  <a:t>4C OBN</a:t>
                </a:r>
              </a:p>
            </p:txBody>
          </p:sp>
          <p:sp>
            <p:nvSpPr>
              <p:cNvPr id="79" name="TextBox 78">
                <a:extLst>
                  <a:ext uri="{FF2B5EF4-FFF2-40B4-BE49-F238E27FC236}">
                    <a16:creationId xmlns:a16="http://schemas.microsoft.com/office/drawing/2014/main" id="{B0DD8F13-450C-42B6-645C-7B299E277B32}"/>
                  </a:ext>
                </a:extLst>
              </p:cNvPr>
              <p:cNvSpPr txBox="1"/>
              <p:nvPr/>
            </p:nvSpPr>
            <p:spPr>
              <a:xfrm>
                <a:off x="9367373" y="4335565"/>
                <a:ext cx="541174" cy="184666"/>
              </a:xfrm>
              <a:prstGeom prst="rect">
                <a:avLst/>
              </a:prstGeom>
            </p:spPr>
            <p:txBody>
              <a:bodyPr wrap="none" lIns="0" tIns="0" rtlCol="0">
                <a:spAutoFit/>
              </a:bodyPr>
              <a:lstStyle/>
              <a:p>
                <a:pPr algn="ctr"/>
                <a:r>
                  <a:rPr lang="en-GB" sz="900"/>
                  <a:t>HD OBN</a:t>
                </a:r>
              </a:p>
            </p:txBody>
          </p:sp>
          <p:sp>
            <p:nvSpPr>
              <p:cNvPr id="80" name="TextBox 79">
                <a:extLst>
                  <a:ext uri="{FF2B5EF4-FFF2-40B4-BE49-F238E27FC236}">
                    <a16:creationId xmlns:a16="http://schemas.microsoft.com/office/drawing/2014/main" id="{80FC7807-9912-9DF1-F2AA-D26E86159039}"/>
                  </a:ext>
                </a:extLst>
              </p:cNvPr>
              <p:cNvSpPr txBox="1"/>
              <p:nvPr/>
            </p:nvSpPr>
            <p:spPr>
              <a:xfrm>
                <a:off x="10229388" y="4528291"/>
                <a:ext cx="996427" cy="184666"/>
              </a:xfrm>
              <a:prstGeom prst="rect">
                <a:avLst/>
              </a:prstGeom>
            </p:spPr>
            <p:txBody>
              <a:bodyPr wrap="none" lIns="0" tIns="0" rtlCol="0">
                <a:spAutoFit/>
              </a:bodyPr>
              <a:lstStyle/>
              <a:p>
                <a:pPr algn="ctr"/>
                <a:r>
                  <a:rPr lang="en-GB" sz="900"/>
                  <a:t>Regional HDOBN</a:t>
                </a:r>
              </a:p>
            </p:txBody>
          </p:sp>
          <p:sp>
            <p:nvSpPr>
              <p:cNvPr id="81" name="TextBox 80">
                <a:extLst>
                  <a:ext uri="{FF2B5EF4-FFF2-40B4-BE49-F238E27FC236}">
                    <a16:creationId xmlns:a16="http://schemas.microsoft.com/office/drawing/2014/main" id="{27B365E1-9E60-87D1-4E8B-C52A66BC5D31}"/>
                  </a:ext>
                </a:extLst>
              </p:cNvPr>
              <p:cNvSpPr txBox="1"/>
              <p:nvPr/>
            </p:nvSpPr>
            <p:spPr>
              <a:xfrm>
                <a:off x="10093444" y="4335565"/>
                <a:ext cx="624530" cy="184666"/>
              </a:xfrm>
              <a:prstGeom prst="rect">
                <a:avLst/>
              </a:prstGeom>
            </p:spPr>
            <p:txBody>
              <a:bodyPr wrap="none" lIns="0" tIns="0" rtlCol="0">
                <a:spAutoFit/>
              </a:bodyPr>
              <a:lstStyle/>
              <a:p>
                <a:pPr algn="ctr"/>
                <a:r>
                  <a:rPr lang="en-GB" sz="900"/>
                  <a:t>UHD OBN</a:t>
                </a:r>
              </a:p>
            </p:txBody>
          </p:sp>
        </p:grpSp>
        <p:sp>
          <p:nvSpPr>
            <p:cNvPr id="82" name="TextBox 81">
              <a:extLst>
                <a:ext uri="{FF2B5EF4-FFF2-40B4-BE49-F238E27FC236}">
                  <a16:creationId xmlns:a16="http://schemas.microsoft.com/office/drawing/2014/main" id="{BE0F7947-16A7-5A7F-93DF-A659180BEC87}"/>
                </a:ext>
              </a:extLst>
            </p:cNvPr>
            <p:cNvSpPr txBox="1"/>
            <p:nvPr/>
          </p:nvSpPr>
          <p:spPr>
            <a:xfrm rot="16200000" flipH="1">
              <a:off x="469797" y="5064610"/>
              <a:ext cx="720000" cy="492443"/>
            </a:xfrm>
            <a:prstGeom prst="rect">
              <a:avLst/>
            </a:prstGeom>
          </p:spPr>
          <p:txBody>
            <a:bodyPr wrap="square" lIns="0" tIns="0" rIns="0" bIns="0" rtlCol="0">
              <a:spAutoFit/>
            </a:bodyPr>
            <a:lstStyle>
              <a:defPPr>
                <a:defRPr lang="en-US"/>
              </a:defPPr>
              <a:lvl1pPr algn="ctr">
                <a:defRPr sz="800" b="1"/>
              </a:lvl1pPr>
            </a:lstStyle>
            <a:p>
              <a:r>
                <a:rPr lang="en-GB"/>
                <a:t>O&amp;G “Deep” Reservoir seabed seismic</a:t>
              </a:r>
            </a:p>
          </p:txBody>
        </p:sp>
        <p:sp>
          <p:nvSpPr>
            <p:cNvPr id="83" name="Flowchart: Decision 82">
              <a:extLst>
                <a:ext uri="{FF2B5EF4-FFF2-40B4-BE49-F238E27FC236}">
                  <a16:creationId xmlns:a16="http://schemas.microsoft.com/office/drawing/2014/main" id="{5F2D1B4A-2AEC-2949-F01B-149437686A41}"/>
                </a:ext>
              </a:extLst>
            </p:cNvPr>
            <p:cNvSpPr/>
            <p:nvPr/>
          </p:nvSpPr>
          <p:spPr>
            <a:xfrm>
              <a:off x="7880026" y="4619442"/>
              <a:ext cx="1420923" cy="612648"/>
            </a:xfrm>
            <a:prstGeom prst="flowChartDecision">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900"/>
                <a:t>PRM:</a:t>
              </a:r>
            </a:p>
            <a:p>
              <a:pPr algn="ctr"/>
              <a:r>
                <a:rPr lang="en-GB" sz="900"/>
                <a:t>Permanent OBC</a:t>
              </a:r>
            </a:p>
          </p:txBody>
        </p:sp>
      </p:grpSp>
      <p:grpSp>
        <p:nvGrpSpPr>
          <p:cNvPr id="85" name="Group 84" descr="seismic processing">
            <a:extLst>
              <a:ext uri="{FF2B5EF4-FFF2-40B4-BE49-F238E27FC236}">
                <a16:creationId xmlns:a16="http://schemas.microsoft.com/office/drawing/2014/main" id="{FF668CCE-0E02-F7C0-DEC2-A98ED5264060}"/>
              </a:ext>
            </a:extLst>
          </p:cNvPr>
          <p:cNvGrpSpPr/>
          <p:nvPr/>
        </p:nvGrpSpPr>
        <p:grpSpPr>
          <a:xfrm>
            <a:off x="606761" y="5715450"/>
            <a:ext cx="11351724" cy="725808"/>
            <a:chOff x="569538" y="5499300"/>
            <a:chExt cx="11351724" cy="725808"/>
          </a:xfrm>
        </p:grpSpPr>
        <p:grpSp>
          <p:nvGrpSpPr>
            <p:cNvPr id="86" name="Group 85">
              <a:extLst>
                <a:ext uri="{FF2B5EF4-FFF2-40B4-BE49-F238E27FC236}">
                  <a16:creationId xmlns:a16="http://schemas.microsoft.com/office/drawing/2014/main" id="{ABBF9477-C2C5-2949-EC4F-F309C201B37E}"/>
                </a:ext>
              </a:extLst>
            </p:cNvPr>
            <p:cNvGrpSpPr/>
            <p:nvPr/>
          </p:nvGrpSpPr>
          <p:grpSpPr>
            <a:xfrm>
              <a:off x="569538" y="5499302"/>
              <a:ext cx="11351724" cy="725806"/>
              <a:chOff x="569538" y="5499302"/>
              <a:chExt cx="11351724" cy="725806"/>
            </a:xfrm>
          </p:grpSpPr>
          <p:sp>
            <p:nvSpPr>
              <p:cNvPr id="88" name="Arrow: Pentagon 87">
                <a:extLst>
                  <a:ext uri="{FF2B5EF4-FFF2-40B4-BE49-F238E27FC236}">
                    <a16:creationId xmlns:a16="http://schemas.microsoft.com/office/drawing/2014/main" id="{F1133261-E981-6E6B-89DE-6BE2479BEBAF}"/>
                  </a:ext>
                </a:extLst>
              </p:cNvPr>
              <p:cNvSpPr/>
              <p:nvPr/>
            </p:nvSpPr>
            <p:spPr>
              <a:xfrm>
                <a:off x="569538" y="5499302"/>
                <a:ext cx="11288509" cy="720000"/>
              </a:xfrm>
              <a:prstGeom prst="homePlat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89" name="TextBox 88">
                <a:extLst>
                  <a:ext uri="{FF2B5EF4-FFF2-40B4-BE49-F238E27FC236}">
                    <a16:creationId xmlns:a16="http://schemas.microsoft.com/office/drawing/2014/main" id="{A45051E7-4B92-6075-3094-27D84B13CA6A}"/>
                  </a:ext>
                </a:extLst>
              </p:cNvPr>
              <p:cNvSpPr txBox="1"/>
              <p:nvPr/>
            </p:nvSpPr>
            <p:spPr>
              <a:xfrm>
                <a:off x="1154491" y="5697720"/>
                <a:ext cx="1573508" cy="323165"/>
              </a:xfrm>
              <a:prstGeom prst="rect">
                <a:avLst/>
              </a:prstGeom>
            </p:spPr>
            <p:txBody>
              <a:bodyPr wrap="none" lIns="0" tIns="0" rtlCol="0">
                <a:spAutoFit/>
              </a:bodyPr>
              <a:lstStyle/>
              <a:p>
                <a:pPr algn="ctr"/>
                <a:r>
                  <a:rPr lang="en-GB" sz="900"/>
                  <a:t>Limited Pre-stack processing</a:t>
                </a:r>
              </a:p>
              <a:p>
                <a:pPr algn="ctr"/>
                <a:r>
                  <a:rPr lang="en-GB" sz="900"/>
                  <a:t>&amp; Post-stack migration</a:t>
                </a:r>
              </a:p>
            </p:txBody>
          </p:sp>
          <p:sp>
            <p:nvSpPr>
              <p:cNvPr id="90" name="TextBox 89">
                <a:extLst>
                  <a:ext uri="{FF2B5EF4-FFF2-40B4-BE49-F238E27FC236}">
                    <a16:creationId xmlns:a16="http://schemas.microsoft.com/office/drawing/2014/main" id="{302EC2EA-F0DB-5D79-A761-2B33A8C2E99D}"/>
                  </a:ext>
                </a:extLst>
              </p:cNvPr>
              <p:cNvSpPr txBox="1"/>
              <p:nvPr/>
            </p:nvSpPr>
            <p:spPr>
              <a:xfrm>
                <a:off x="3285809" y="5697720"/>
                <a:ext cx="855362" cy="323165"/>
              </a:xfrm>
              <a:prstGeom prst="rect">
                <a:avLst/>
              </a:prstGeom>
            </p:spPr>
            <p:txBody>
              <a:bodyPr wrap="none" lIns="0" tIns="0" rtlCol="0">
                <a:spAutoFit/>
              </a:bodyPr>
              <a:lstStyle/>
              <a:p>
                <a:pPr algn="ctr"/>
                <a:r>
                  <a:rPr lang="en-GB" sz="900"/>
                  <a:t>Pre-stack </a:t>
                </a:r>
              </a:p>
              <a:p>
                <a:pPr algn="ctr"/>
                <a:r>
                  <a:rPr lang="en-GB" sz="900"/>
                  <a:t>Time migration</a:t>
                </a:r>
              </a:p>
            </p:txBody>
          </p:sp>
          <p:sp>
            <p:nvSpPr>
              <p:cNvPr id="91" name="TextBox 90">
                <a:extLst>
                  <a:ext uri="{FF2B5EF4-FFF2-40B4-BE49-F238E27FC236}">
                    <a16:creationId xmlns:a16="http://schemas.microsoft.com/office/drawing/2014/main" id="{3A70FB55-1D9C-7119-AD4D-967DF68F5A67}"/>
                  </a:ext>
                </a:extLst>
              </p:cNvPr>
              <p:cNvSpPr txBox="1"/>
              <p:nvPr/>
            </p:nvSpPr>
            <p:spPr>
              <a:xfrm>
                <a:off x="4976038" y="5697720"/>
                <a:ext cx="938719" cy="323165"/>
              </a:xfrm>
              <a:prstGeom prst="rect">
                <a:avLst/>
              </a:prstGeom>
            </p:spPr>
            <p:txBody>
              <a:bodyPr wrap="none" lIns="0" tIns="0" rtlCol="0">
                <a:spAutoFit/>
              </a:bodyPr>
              <a:lstStyle/>
              <a:p>
                <a:pPr algn="ctr"/>
                <a:r>
                  <a:rPr lang="en-GB" sz="900"/>
                  <a:t>Pre-stack </a:t>
                </a:r>
              </a:p>
              <a:p>
                <a:pPr algn="ctr"/>
                <a:r>
                  <a:rPr lang="en-GB" sz="900"/>
                  <a:t> Depth migration</a:t>
                </a:r>
              </a:p>
            </p:txBody>
          </p:sp>
          <p:sp>
            <p:nvSpPr>
              <p:cNvPr id="92" name="TextBox 91">
                <a:extLst>
                  <a:ext uri="{FF2B5EF4-FFF2-40B4-BE49-F238E27FC236}">
                    <a16:creationId xmlns:a16="http://schemas.microsoft.com/office/drawing/2014/main" id="{24F36F29-DE2E-1A9A-EE93-89A63614B10F}"/>
                  </a:ext>
                </a:extLst>
              </p:cNvPr>
              <p:cNvSpPr txBox="1"/>
              <p:nvPr/>
            </p:nvSpPr>
            <p:spPr>
              <a:xfrm>
                <a:off x="7766836" y="5697720"/>
                <a:ext cx="630942" cy="323165"/>
              </a:xfrm>
              <a:prstGeom prst="rect">
                <a:avLst/>
              </a:prstGeom>
            </p:spPr>
            <p:txBody>
              <a:bodyPr wrap="none" lIns="0" tIns="0" rtlCol="0">
                <a:spAutoFit/>
              </a:bodyPr>
              <a:lstStyle/>
              <a:p>
                <a:pPr algn="ctr"/>
                <a:r>
                  <a:rPr lang="en-GB" sz="900"/>
                  <a:t>Wavefield </a:t>
                </a:r>
              </a:p>
              <a:p>
                <a:pPr algn="ctr"/>
                <a:r>
                  <a:rPr lang="en-GB" sz="900"/>
                  <a:t>separation</a:t>
                </a:r>
              </a:p>
            </p:txBody>
          </p:sp>
          <p:sp>
            <p:nvSpPr>
              <p:cNvPr id="93" name="TextBox 92">
                <a:extLst>
                  <a:ext uri="{FF2B5EF4-FFF2-40B4-BE49-F238E27FC236}">
                    <a16:creationId xmlns:a16="http://schemas.microsoft.com/office/drawing/2014/main" id="{71FE7CCD-90AC-A167-FC7E-761DE3A4584B}"/>
                  </a:ext>
                </a:extLst>
              </p:cNvPr>
              <p:cNvSpPr txBox="1"/>
              <p:nvPr/>
            </p:nvSpPr>
            <p:spPr>
              <a:xfrm>
                <a:off x="6827326" y="5697720"/>
                <a:ext cx="784830" cy="323165"/>
              </a:xfrm>
              <a:prstGeom prst="rect">
                <a:avLst/>
              </a:prstGeom>
            </p:spPr>
            <p:txBody>
              <a:bodyPr wrap="none" lIns="0" tIns="0" rtlCol="0">
                <a:spAutoFit/>
              </a:bodyPr>
              <a:lstStyle/>
              <a:p>
                <a:pPr algn="ctr"/>
                <a:r>
                  <a:rPr lang="en-GB" sz="900"/>
                  <a:t>Very high </a:t>
                </a:r>
              </a:p>
              <a:p>
                <a:pPr algn="ctr"/>
                <a:r>
                  <a:rPr lang="en-GB" sz="900"/>
                  <a:t>Trace density</a:t>
                </a:r>
              </a:p>
            </p:txBody>
          </p:sp>
          <p:sp>
            <p:nvSpPr>
              <p:cNvPr id="94" name="TextBox 93">
                <a:extLst>
                  <a:ext uri="{FF2B5EF4-FFF2-40B4-BE49-F238E27FC236}">
                    <a16:creationId xmlns:a16="http://schemas.microsoft.com/office/drawing/2014/main" id="{F16609FB-7BE4-B197-03D1-DF932E98790C}"/>
                  </a:ext>
                </a:extLst>
              </p:cNvPr>
              <p:cNvSpPr txBox="1"/>
              <p:nvPr/>
            </p:nvSpPr>
            <p:spPr>
              <a:xfrm>
                <a:off x="8517526" y="5697720"/>
                <a:ext cx="784830" cy="323165"/>
              </a:xfrm>
              <a:prstGeom prst="rect">
                <a:avLst/>
              </a:prstGeom>
            </p:spPr>
            <p:txBody>
              <a:bodyPr wrap="none" lIns="0" tIns="0" rtlCol="0">
                <a:spAutoFit/>
              </a:bodyPr>
              <a:lstStyle/>
              <a:p>
                <a:pPr algn="ctr"/>
                <a:r>
                  <a:rPr lang="en-GB" sz="900"/>
                  <a:t>FWI Level 1: </a:t>
                </a:r>
              </a:p>
              <a:p>
                <a:pPr algn="ctr"/>
                <a:r>
                  <a:rPr lang="en-GB" sz="900"/>
                  <a:t>“Refractions” </a:t>
                </a:r>
              </a:p>
            </p:txBody>
          </p:sp>
          <p:sp>
            <p:nvSpPr>
              <p:cNvPr id="95" name="TextBox 94">
                <a:extLst>
                  <a:ext uri="{FF2B5EF4-FFF2-40B4-BE49-F238E27FC236}">
                    <a16:creationId xmlns:a16="http://schemas.microsoft.com/office/drawing/2014/main" id="{0B1306C5-0B30-1887-0181-448DE41C7A0C}"/>
                  </a:ext>
                </a:extLst>
              </p:cNvPr>
              <p:cNvSpPr txBox="1"/>
              <p:nvPr/>
            </p:nvSpPr>
            <p:spPr>
              <a:xfrm>
                <a:off x="7291207" y="6040442"/>
                <a:ext cx="1676100" cy="184666"/>
              </a:xfrm>
              <a:prstGeom prst="rect">
                <a:avLst/>
              </a:prstGeom>
            </p:spPr>
            <p:txBody>
              <a:bodyPr wrap="none" lIns="0" tIns="0" rtlCol="0">
                <a:spAutoFit/>
              </a:bodyPr>
              <a:lstStyle/>
              <a:p>
                <a:pPr algn="ctr"/>
                <a:r>
                  <a:rPr lang="en-GB" sz="900"/>
                  <a:t>Increasing 4D survey matching</a:t>
                </a:r>
              </a:p>
            </p:txBody>
          </p:sp>
          <p:sp>
            <p:nvSpPr>
              <p:cNvPr id="96" name="TextBox 95">
                <a:extLst>
                  <a:ext uri="{FF2B5EF4-FFF2-40B4-BE49-F238E27FC236}">
                    <a16:creationId xmlns:a16="http://schemas.microsoft.com/office/drawing/2014/main" id="{785F6311-F821-8FAC-6CFA-0C3333227495}"/>
                  </a:ext>
                </a:extLst>
              </p:cNvPr>
              <p:cNvSpPr txBox="1"/>
              <p:nvPr/>
            </p:nvSpPr>
            <p:spPr>
              <a:xfrm>
                <a:off x="9317558" y="5697720"/>
                <a:ext cx="739946" cy="323165"/>
              </a:xfrm>
              <a:prstGeom prst="rect">
                <a:avLst/>
              </a:prstGeom>
            </p:spPr>
            <p:txBody>
              <a:bodyPr wrap="none" lIns="0" tIns="0" rtlCol="0">
                <a:spAutoFit/>
              </a:bodyPr>
              <a:lstStyle/>
              <a:p>
                <a:pPr algn="ctr"/>
                <a:r>
                  <a:rPr lang="en-GB" sz="900"/>
                  <a:t>FWI L2: </a:t>
                </a:r>
              </a:p>
              <a:p>
                <a:pPr algn="ctr"/>
                <a:r>
                  <a:rPr lang="en-GB" sz="900"/>
                  <a:t>“Reflections”</a:t>
                </a:r>
              </a:p>
            </p:txBody>
          </p:sp>
          <p:sp>
            <p:nvSpPr>
              <p:cNvPr id="97" name="TextBox 96">
                <a:extLst>
                  <a:ext uri="{FF2B5EF4-FFF2-40B4-BE49-F238E27FC236}">
                    <a16:creationId xmlns:a16="http://schemas.microsoft.com/office/drawing/2014/main" id="{EA0C87FE-26F1-8757-E182-A6A52F7A6EF4}"/>
                  </a:ext>
                </a:extLst>
              </p:cNvPr>
              <p:cNvSpPr txBox="1"/>
              <p:nvPr/>
            </p:nvSpPr>
            <p:spPr>
              <a:xfrm>
                <a:off x="9992555" y="5697720"/>
                <a:ext cx="1034899" cy="323165"/>
              </a:xfrm>
              <a:prstGeom prst="rect">
                <a:avLst/>
              </a:prstGeom>
            </p:spPr>
            <p:txBody>
              <a:bodyPr wrap="none" lIns="0" tIns="0" rtlCol="0">
                <a:spAutoFit/>
              </a:bodyPr>
              <a:lstStyle/>
              <a:p>
                <a:pPr algn="ctr"/>
                <a:r>
                  <a:rPr lang="en-GB" sz="900"/>
                  <a:t>FWI L3: </a:t>
                </a:r>
              </a:p>
              <a:p>
                <a:pPr algn="ctr"/>
                <a:r>
                  <a:rPr lang="en-GB" sz="900"/>
                  <a:t>“High frequencies”</a:t>
                </a:r>
              </a:p>
            </p:txBody>
          </p:sp>
          <p:sp>
            <p:nvSpPr>
              <p:cNvPr id="98" name="TextBox 97">
                <a:extLst>
                  <a:ext uri="{FF2B5EF4-FFF2-40B4-BE49-F238E27FC236}">
                    <a16:creationId xmlns:a16="http://schemas.microsoft.com/office/drawing/2014/main" id="{EF8910E6-E8DA-4568-3BFF-097BCB9B08FD}"/>
                  </a:ext>
                </a:extLst>
              </p:cNvPr>
              <p:cNvSpPr txBox="1"/>
              <p:nvPr/>
            </p:nvSpPr>
            <p:spPr>
              <a:xfrm>
                <a:off x="10950483" y="5628470"/>
                <a:ext cx="970779" cy="461665"/>
              </a:xfrm>
              <a:prstGeom prst="rect">
                <a:avLst/>
              </a:prstGeom>
            </p:spPr>
            <p:txBody>
              <a:bodyPr wrap="none" lIns="0" tIns="0" rtlCol="0">
                <a:spAutoFit/>
              </a:bodyPr>
              <a:lstStyle/>
              <a:p>
                <a:pPr algn="ctr"/>
                <a:r>
                  <a:rPr lang="en-GB" sz="900"/>
                  <a:t>FWI L4: </a:t>
                </a:r>
              </a:p>
              <a:p>
                <a:pPr algn="ctr"/>
                <a:r>
                  <a:rPr lang="en-GB" sz="900"/>
                  <a:t>“Full wavefield &amp; </a:t>
                </a:r>
              </a:p>
              <a:p>
                <a:pPr algn="ctr"/>
                <a:r>
                  <a:rPr lang="en-GB" sz="900"/>
                  <a:t>Earth model”</a:t>
                </a:r>
              </a:p>
            </p:txBody>
          </p:sp>
        </p:grpSp>
        <p:sp>
          <p:nvSpPr>
            <p:cNvPr id="87" name="TextBox 86">
              <a:extLst>
                <a:ext uri="{FF2B5EF4-FFF2-40B4-BE49-F238E27FC236}">
                  <a16:creationId xmlns:a16="http://schemas.microsoft.com/office/drawing/2014/main" id="{5FFEAC37-2DFD-7CB9-9466-71ADDBA8ABE3}"/>
                </a:ext>
              </a:extLst>
            </p:cNvPr>
            <p:cNvSpPr txBox="1"/>
            <p:nvPr/>
          </p:nvSpPr>
          <p:spPr>
            <a:xfrm rot="16200000">
              <a:off x="435126" y="5674634"/>
              <a:ext cx="719999" cy="369332"/>
            </a:xfrm>
            <a:prstGeom prst="rect">
              <a:avLst/>
            </a:prstGeom>
          </p:spPr>
          <p:txBody>
            <a:bodyPr wrap="square" lIns="0" tIns="0" rIns="0" bIns="0" rtlCol="0">
              <a:spAutoFit/>
            </a:bodyPr>
            <a:lstStyle>
              <a:defPPr>
                <a:defRPr lang="en-US"/>
              </a:defPPr>
              <a:lvl1pPr algn="ctr">
                <a:defRPr sz="800" b="1"/>
              </a:lvl1pPr>
            </a:lstStyle>
            <a:p>
              <a:r>
                <a:rPr lang="en-GB"/>
                <a:t>Seismic Processing </a:t>
              </a:r>
            </a:p>
            <a:p>
              <a:r>
                <a:rPr lang="en-GB"/>
                <a:t>O&amp;G</a:t>
              </a:r>
            </a:p>
          </p:txBody>
        </p:sp>
      </p:grpSp>
      <p:grpSp>
        <p:nvGrpSpPr>
          <p:cNvPr id="99" name="Group 98">
            <a:extLst>
              <a:ext uri="{FF2B5EF4-FFF2-40B4-BE49-F238E27FC236}">
                <a16:creationId xmlns:a16="http://schemas.microsoft.com/office/drawing/2014/main" id="{F9635234-B7ED-1820-A389-A4D32A211FF0}"/>
              </a:ext>
              <a:ext uri="{C183D7F6-B498-43B3-948B-1728B52AA6E4}">
                <adec:decorative xmlns:adec="http://schemas.microsoft.com/office/drawing/2017/decorative" val="1"/>
              </a:ext>
            </a:extLst>
          </p:cNvPr>
          <p:cNvGrpSpPr/>
          <p:nvPr/>
        </p:nvGrpSpPr>
        <p:grpSpPr>
          <a:xfrm>
            <a:off x="569538" y="1110789"/>
            <a:ext cx="10905824" cy="4582634"/>
            <a:chOff x="465667" y="1110789"/>
            <a:chExt cx="11339432" cy="4582634"/>
          </a:xfrm>
        </p:grpSpPr>
        <p:cxnSp>
          <p:nvCxnSpPr>
            <p:cNvPr id="100" name="Straight Connector 99">
              <a:extLst>
                <a:ext uri="{FF2B5EF4-FFF2-40B4-BE49-F238E27FC236}">
                  <a16:creationId xmlns:a16="http://schemas.microsoft.com/office/drawing/2014/main" id="{2114AF75-C9A7-6FE3-9594-CB3E5CFE2DFD}"/>
                </a:ext>
              </a:extLst>
            </p:cNvPr>
            <p:cNvCxnSpPr>
              <a:cxnSpLocks/>
            </p:cNvCxnSpPr>
            <p:nvPr/>
          </p:nvCxnSpPr>
          <p:spPr>
            <a:xfrm flipV="1">
              <a:off x="465667" y="1874561"/>
              <a:ext cx="1133943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2304A0AF-1814-23BB-83AF-8A1FF232B6EC}"/>
                </a:ext>
              </a:extLst>
            </p:cNvPr>
            <p:cNvCxnSpPr>
              <a:cxnSpLocks/>
            </p:cNvCxnSpPr>
            <p:nvPr/>
          </p:nvCxnSpPr>
          <p:spPr>
            <a:xfrm flipV="1">
              <a:off x="465667" y="2638333"/>
              <a:ext cx="1133943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E8937A5-8426-C7E6-3484-DDEC9EBE7C1A}"/>
                </a:ext>
              </a:extLst>
            </p:cNvPr>
            <p:cNvCxnSpPr>
              <a:cxnSpLocks/>
            </p:cNvCxnSpPr>
            <p:nvPr/>
          </p:nvCxnSpPr>
          <p:spPr>
            <a:xfrm flipV="1">
              <a:off x="465667" y="3402105"/>
              <a:ext cx="1133943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DB518277-C5E7-E7EC-5F11-C5CD9E069A87}"/>
                </a:ext>
              </a:extLst>
            </p:cNvPr>
            <p:cNvCxnSpPr>
              <a:cxnSpLocks/>
            </p:cNvCxnSpPr>
            <p:nvPr/>
          </p:nvCxnSpPr>
          <p:spPr>
            <a:xfrm flipV="1">
              <a:off x="465667" y="4165877"/>
              <a:ext cx="1133943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BDC1FC5-7291-F30E-D5BF-F13B2BE6F5A6}"/>
                </a:ext>
              </a:extLst>
            </p:cNvPr>
            <p:cNvCxnSpPr>
              <a:cxnSpLocks/>
            </p:cNvCxnSpPr>
            <p:nvPr/>
          </p:nvCxnSpPr>
          <p:spPr>
            <a:xfrm flipV="1">
              <a:off x="465667" y="4929649"/>
              <a:ext cx="1133943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96BC9B8-DC00-171E-014B-A224D0AFF01A}"/>
                </a:ext>
              </a:extLst>
            </p:cNvPr>
            <p:cNvCxnSpPr>
              <a:cxnSpLocks/>
            </p:cNvCxnSpPr>
            <p:nvPr/>
          </p:nvCxnSpPr>
          <p:spPr>
            <a:xfrm flipV="1">
              <a:off x="465667" y="5693423"/>
              <a:ext cx="1133943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C8A11B37-1575-00D8-C96C-ED2C47454119}"/>
                </a:ext>
              </a:extLst>
            </p:cNvPr>
            <p:cNvCxnSpPr>
              <a:cxnSpLocks/>
            </p:cNvCxnSpPr>
            <p:nvPr/>
          </p:nvCxnSpPr>
          <p:spPr>
            <a:xfrm flipV="1">
              <a:off x="465667" y="1110789"/>
              <a:ext cx="1133943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107" name="Group 106" descr="overlap venn diagram">
            <a:extLst>
              <a:ext uri="{FF2B5EF4-FFF2-40B4-BE49-F238E27FC236}">
                <a16:creationId xmlns:a16="http://schemas.microsoft.com/office/drawing/2014/main" id="{1C7168D7-8C09-C6ED-5A05-AC8611B41777}"/>
              </a:ext>
            </a:extLst>
          </p:cNvPr>
          <p:cNvGrpSpPr>
            <a:grpSpLocks noChangeAspect="1"/>
          </p:cNvGrpSpPr>
          <p:nvPr/>
        </p:nvGrpSpPr>
        <p:grpSpPr>
          <a:xfrm>
            <a:off x="2562080" y="792059"/>
            <a:ext cx="1973371" cy="1794406"/>
            <a:chOff x="3547934" y="1136644"/>
            <a:chExt cx="1453744" cy="1321904"/>
          </a:xfrm>
        </p:grpSpPr>
        <p:sp>
          <p:nvSpPr>
            <p:cNvPr id="108" name="Rectangle: Rounded Corners 107">
              <a:extLst>
                <a:ext uri="{FF2B5EF4-FFF2-40B4-BE49-F238E27FC236}">
                  <a16:creationId xmlns:a16="http://schemas.microsoft.com/office/drawing/2014/main" id="{C8A68E83-E2FF-F07F-4F73-1DEA8A91972A}"/>
                </a:ext>
              </a:extLst>
            </p:cNvPr>
            <p:cNvSpPr/>
            <p:nvPr/>
          </p:nvSpPr>
          <p:spPr>
            <a:xfrm>
              <a:off x="3547934" y="1136644"/>
              <a:ext cx="1453744" cy="1321904"/>
            </a:xfrm>
            <a:prstGeom prst="roundRect">
              <a:avLst>
                <a:gd name="adj" fmla="val 8332"/>
              </a:avLst>
            </a:prstGeom>
            <a:solidFill>
              <a:srgbClr val="FFFFFF"/>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9" name="Picture 108">
              <a:extLst>
                <a:ext uri="{FF2B5EF4-FFF2-40B4-BE49-F238E27FC236}">
                  <a16:creationId xmlns:a16="http://schemas.microsoft.com/office/drawing/2014/main" id="{78CFEE28-377A-F04A-D85F-1BD3BBBDD039}"/>
                </a:ext>
              </a:extLst>
            </p:cNvPr>
            <p:cNvPicPr>
              <a:picLocks noChangeAspect="1"/>
            </p:cNvPicPr>
            <p:nvPr/>
          </p:nvPicPr>
          <p:blipFill>
            <a:blip r:embed="rId2"/>
            <a:stretch>
              <a:fillRect/>
            </a:stretch>
          </p:blipFill>
          <p:spPr>
            <a:xfrm>
              <a:off x="3619973" y="1213586"/>
              <a:ext cx="1284122" cy="1170259"/>
            </a:xfrm>
            <a:prstGeom prst="rect">
              <a:avLst/>
            </a:prstGeom>
          </p:spPr>
        </p:pic>
      </p:grpSp>
      <p:sp>
        <p:nvSpPr>
          <p:cNvPr id="4" name="Text Placeholder 3">
            <a:extLst>
              <a:ext uri="{FF2B5EF4-FFF2-40B4-BE49-F238E27FC236}">
                <a16:creationId xmlns:a16="http://schemas.microsoft.com/office/drawing/2014/main" id="{ECB98D37-CE83-30F0-44BB-62B0570F3735}"/>
              </a:ext>
            </a:extLst>
          </p:cNvPr>
          <p:cNvSpPr>
            <a:spLocks noGrp="1"/>
          </p:cNvSpPr>
          <p:nvPr>
            <p:ph type="body" sz="quarter" idx="10"/>
          </p:nvPr>
        </p:nvSpPr>
        <p:spPr/>
        <p:txBody>
          <a:bodyPr/>
          <a:lstStyle/>
          <a:p>
            <a:r>
              <a:rPr lang="en-GB" sz="1400">
                <a:solidFill>
                  <a:srgbClr val="FFFFFF"/>
                </a:solidFill>
              </a:rPr>
              <a:t>Evolution of seismic technologies: Increasing cross-over and integration </a:t>
            </a:r>
          </a:p>
        </p:txBody>
      </p:sp>
    </p:spTree>
    <p:extLst>
      <p:ext uri="{BB962C8B-B14F-4D97-AF65-F5344CB8AC3E}">
        <p14:creationId xmlns:p14="http://schemas.microsoft.com/office/powerpoint/2010/main" val="2761009838"/>
      </p:ext>
    </p:extLst>
  </p:cSld>
  <p:clrMapOvr>
    <a:masterClrMapping/>
  </p:clrMapOvr>
</p:sld>
</file>

<file path=ppt/theme/theme1.xml><?xml version="1.0" encoding="utf-8"?>
<a:theme xmlns:a="http://schemas.openxmlformats.org/drawingml/2006/main" name="OGA_Master_template_16:9">
  <a:themeElements>
    <a:clrScheme name="Custom 1">
      <a:dk1>
        <a:srgbClr val="000000"/>
      </a:dk1>
      <a:lt1>
        <a:srgbClr val="002060"/>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lIns="0" tIns="0"/>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B089BB93D6B654EA48F89A420961127" ma:contentTypeVersion="23" ma:contentTypeDescription="Create a new document." ma:contentTypeScope="" ma:versionID="bc7e8c9110198157954e47d19cbf7f9d">
  <xsd:schema xmlns:xsd="http://www.w3.org/2001/XMLSchema" xmlns:xs="http://www.w3.org/2001/XMLSchema" xmlns:p="http://schemas.microsoft.com/office/2006/metadata/properties" xmlns:ns2="8a3aba93-0c3a-41b3-b0a6-b775b6994134" xmlns:ns3="4a04cb5a-1551-4010-ba0b-ae7d43aef29e" targetNamespace="http://schemas.microsoft.com/office/2006/metadata/properties" ma:root="true" ma:fieldsID="6145befecdb77be773b5d49353a38573" ns2:_="" ns3:_="">
    <xsd:import namespace="8a3aba93-0c3a-41b3-b0a6-b775b6994134"/>
    <xsd:import namespace="4a04cb5a-1551-4010-ba0b-ae7d43aef29e"/>
    <xsd:element name="properties">
      <xsd:complexType>
        <xsd:sequence>
          <xsd:element name="documentManagement">
            <xsd:complexType>
              <xsd:all>
                <xsd:element ref="ns2:i61ecd2b080b442aabaaa833dc311616" minOccurs="0"/>
                <xsd:element ref="ns3:TaxCatchAll" minOccurs="0"/>
                <xsd:element ref="ns2:b7dc78410a7540e49c12e1acd4dc62bf" minOccurs="0"/>
                <xsd:element ref="ns2:m72f212e0be14809899ac2bae7461b32"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2:Lit_x002e_Review"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3aba93-0c3a-41b3-b0a6-b775b6994134" elementFormDefault="qualified">
    <xsd:import namespace="http://schemas.microsoft.com/office/2006/documentManagement/types"/>
    <xsd:import namespace="http://schemas.microsoft.com/office/infopath/2007/PartnerControls"/>
    <xsd:element name="i61ecd2b080b442aabaaa833dc311616" ma:index="9" nillable="true" ma:taxonomy="true" ma:internalName="i61ecd2b080b442aabaaa833dc311616" ma:taxonomyFieldName="Category" ma:displayName="Category" ma:default="" ma:fieldId="{261ecd2b-080b-442a-abaa-a833dc311616}" ma:sspId="3110710f-af1f-4457-9596-69bff0e43749" ma:termSetId="c36859b1-3060-4d7b-a721-45fa07310045" ma:anchorId="00000000-0000-0000-0000-000000000000" ma:open="true" ma:isKeyword="false">
      <xsd:complexType>
        <xsd:sequence>
          <xsd:element ref="pc:Terms" minOccurs="0" maxOccurs="1"/>
        </xsd:sequence>
      </xsd:complexType>
    </xsd:element>
    <xsd:element name="b7dc78410a7540e49c12e1acd4dc62bf" ma:index="12" nillable="true" ma:taxonomy="true" ma:internalName="b7dc78410a7540e49c12e1acd4dc62bf" ma:taxonomyFieldName="Sub_x0020_Category" ma:displayName="Sub Category" ma:default="" ma:fieldId="{b7dc7841-0a75-40e4-9c12-e1acd4dc62bf}" ma:sspId="3110710f-af1f-4457-9596-69bff0e43749" ma:termSetId="3338aff5-5745-43de-8632-257b3fbb3599" ma:anchorId="00000000-0000-0000-0000-000000000000" ma:open="true" ma:isKeyword="false">
      <xsd:complexType>
        <xsd:sequence>
          <xsd:element ref="pc:Terms" minOccurs="0" maxOccurs="1"/>
        </xsd:sequence>
      </xsd:complexType>
    </xsd:element>
    <xsd:element name="m72f212e0be14809899ac2bae7461b32" ma:index="14" nillable="true" ma:taxonomy="true" ma:internalName="m72f212e0be14809899ac2bae7461b32" ma:taxonomyFieldName="Tertiary_x0020_Category" ma:displayName="Tertiary Category" ma:default="" ma:fieldId="{672f212e-0be1-4809-899a-c2bae7461b32}" ma:sspId="3110710f-af1f-4457-9596-69bff0e43749" ma:termSetId="71e89792-4bd8-44d5-a4a4-d3d9a098b13b" ma:anchorId="00000000-0000-0000-0000-000000000000" ma:open="true" ma:isKeyword="false">
      <xsd:complexType>
        <xsd:sequence>
          <xsd:element ref="pc:Terms" minOccurs="0" maxOccurs="1"/>
        </xsd:sequence>
      </xsd:complex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3110710f-af1f-4457-9596-69bff0e43749" ma:termSetId="09814cd3-568e-fe90-9814-8d621ff8fb84" ma:anchorId="fba54fb3-c3e1-fe81-a776-ca4b69148c4d" ma:open="true" ma:isKeyword="false">
      <xsd:complexType>
        <xsd:sequence>
          <xsd:element ref="pc:Terms" minOccurs="0" maxOccurs="1"/>
        </xsd:sequence>
      </xsd:complexType>
    </xsd:element>
    <xsd:element name="Lit_x002e_Review" ma:index="28" nillable="true" ma:displayName="Lit. Review" ma:format="Dropdown" ma:internalName="Lit_x002e_Review">
      <xsd:complexType>
        <xsd:complexContent>
          <xsd:extension base="dms:MultiChoice">
            <xsd:sequence>
              <xsd:element name="Value" maxOccurs="unbounded" minOccurs="0" nillable="true">
                <xsd:simpleType>
                  <xsd:restriction base="dms:Choice">
                    <xsd:enumeration value="Research Incentives"/>
                    <xsd:enumeration value="Wind Characteristics"/>
                    <xsd:enumeration value="Loading/Response"/>
                    <xsd:enumeration value="Seismic Observations"/>
                    <xsd:enumeration value="Onshore vs Offshore"/>
                    <xsd:enumeration value="Predicting Seismic Response"/>
                    <xsd:enumeration value="Other"/>
                  </xsd:restriction>
                </xsd:simpleType>
              </xsd:element>
            </xsd:sequence>
          </xsd:extension>
        </xsd:complexContent>
      </xsd:complex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04cb5a-1551-4010-ba0b-ae7d43aef29e"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bb4126b9-591c-42d1-8be8-f5ae3dacf296}" ma:internalName="TaxCatchAll" ma:showField="CatchAllData" ma:web="4a04cb5a-1551-4010-ba0b-ae7d43aef29e">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4a04cb5a-1551-4010-ba0b-ae7d43aef29e">
      <UserInfo>
        <DisplayName>Barbara Kopydlowska (North Sea Transition Authority)</DisplayName>
        <AccountId>313</AccountId>
        <AccountType/>
      </UserInfo>
      <UserInfo>
        <DisplayName>Nick Richardson (North Sea Transition Authority)</DisplayName>
        <AccountId>27</AccountId>
        <AccountType/>
      </UserInfo>
      <UserInfo>
        <DisplayName>Jo Bagguley (North Sea Transition Authority)</DisplayName>
        <AccountId>29</AccountId>
        <AccountType/>
      </UserInfo>
      <UserInfo>
        <DisplayName>Rachel Gibson (North Sea Transition Authority)</DisplayName>
        <AccountId>905</AccountId>
        <AccountType/>
      </UserInfo>
    </SharedWithUsers>
    <Lit_x002e_Review xmlns="8a3aba93-0c3a-41b3-b0a6-b775b6994134" xsi:nil="true"/>
    <TaxCatchAll xmlns="4a04cb5a-1551-4010-ba0b-ae7d43aef29e" xsi:nil="true"/>
    <b7dc78410a7540e49c12e1acd4dc62bf xmlns="8a3aba93-0c3a-41b3-b0a6-b775b6994134">
      <Terms xmlns="http://schemas.microsoft.com/office/infopath/2007/PartnerControls"/>
    </b7dc78410a7540e49c12e1acd4dc62bf>
    <m72f212e0be14809899ac2bae7461b32 xmlns="8a3aba93-0c3a-41b3-b0a6-b775b6994134">
      <Terms xmlns="http://schemas.microsoft.com/office/infopath/2007/PartnerControls"/>
    </m72f212e0be14809899ac2bae7461b32>
    <i61ecd2b080b442aabaaa833dc311616 xmlns="8a3aba93-0c3a-41b3-b0a6-b775b6994134">
      <Terms xmlns="http://schemas.microsoft.com/office/infopath/2007/PartnerControls"/>
    </i61ecd2b080b442aabaaa833dc311616>
    <lcf76f155ced4ddcb4097134ff3c332f xmlns="8a3aba93-0c3a-41b3-b0a6-b775b699413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9F38FF8-A9D9-484C-AF4C-9F76ACA449FC}">
  <ds:schemaRefs>
    <ds:schemaRef ds:uri="http://schemas.microsoft.com/sharepoint/v3/contenttype/forms"/>
  </ds:schemaRefs>
</ds:datastoreItem>
</file>

<file path=customXml/itemProps2.xml><?xml version="1.0" encoding="utf-8"?>
<ds:datastoreItem xmlns:ds="http://schemas.openxmlformats.org/officeDocument/2006/customXml" ds:itemID="{4552B60F-C45A-45C5-A694-AEB3335B5EEF}">
  <ds:schemaRefs>
    <ds:schemaRef ds:uri="4a04cb5a-1551-4010-ba0b-ae7d43aef29e"/>
    <ds:schemaRef ds:uri="8a3aba93-0c3a-41b3-b0a6-b775b69941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7F37655-D062-4C28-936D-15121D0744BD}">
  <ds:schemaRefs>
    <ds:schemaRef ds:uri="4a04cb5a-1551-4010-ba0b-ae7d43aef29e"/>
    <ds:schemaRef ds:uri="8a3aba93-0c3a-41b3-b0a6-b775b699413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120</TotalTime>
  <Words>4490</Words>
  <Application>Microsoft Office PowerPoint</Application>
  <PresentationFormat>Widescreen</PresentationFormat>
  <Paragraphs>502</Paragraphs>
  <Slides>15</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 Black</vt:lpstr>
      <vt:lpstr>Arial Nova</vt:lpstr>
      <vt:lpstr>Calibri</vt:lpstr>
      <vt:lpstr>OGA_Master_template_16:9</vt:lpstr>
      <vt:lpstr>Seismic Imaging within the UKCS Energy Transition Environment.  Overview &amp; Summary </vt:lpstr>
      <vt:lpstr>1.1 Report Aims</vt:lpstr>
      <vt:lpstr>1.2 Report Structure</vt:lpstr>
      <vt:lpstr>Contents and Mapping to study reporting</vt:lpstr>
      <vt:lpstr>1.3 Seismic Technology Executive Summary</vt:lpstr>
      <vt:lpstr>Acknowledgements</vt:lpstr>
      <vt:lpstr>1.4 Predominant Geophysical technology </vt:lpstr>
      <vt:lpstr>1.5 Seismic Technology  Development</vt:lpstr>
      <vt:lpstr>1.6 Seismic Technology Toolkit</vt:lpstr>
      <vt:lpstr>1.7  SNS developments &amp; co-location </vt:lpstr>
      <vt:lpstr>1.8 SNS nodes and site survey target</vt:lpstr>
      <vt:lpstr>1.9 Intra-windfarm Seismic cannot currently co-exist</vt:lpstr>
      <vt:lpstr>1.10 Is Seismic co-surveying possible?</vt:lpstr>
      <vt:lpstr>1.11 Geophysical Co-surveying (O&amp;G, CS &amp; Wind)</vt:lpstr>
      <vt:lpstr>1.12   Geophysical technology direction?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2 Spatial Coordination Project</dc:title>
  <dc:creator>Ronnie Parr (North Sea Transition Authority);Richard Hodgkinson (North Sea Transition Authority)</dc:creator>
  <cp:keywords>Phase 2 Spatial Coordination Project Backup</cp:keywords>
  <cp:lastModifiedBy>Mark Lammey (North Sea Transition Authority)</cp:lastModifiedBy>
  <cp:revision>24</cp:revision>
  <cp:lastPrinted>2023-09-06T06:34:14Z</cp:lastPrinted>
  <dcterms:created xsi:type="dcterms:W3CDTF">2016-10-17T11:59:42Z</dcterms:created>
  <dcterms:modified xsi:type="dcterms:W3CDTF">2023-10-11T09:05:07Z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2016-10-16T23:00:00Z</vt:filetime>
  </property>
  <property fmtid="{D5CDD505-2E9C-101B-9397-08002B2CF9AE}" pid="3" name="Creator">
    <vt:lpwstr>Adobe InDesign CC 2015 (Macintosh)</vt:lpwstr>
  </property>
  <property fmtid="{D5CDD505-2E9C-101B-9397-08002B2CF9AE}" pid="4" name="LastSaved">
    <vt:filetime>2016-10-16T23:00:00Z</vt:filetime>
  </property>
  <property fmtid="{D5CDD505-2E9C-101B-9397-08002B2CF9AE}" pid="5" name="Category">
    <vt:lpwstr/>
  </property>
  <property fmtid="{D5CDD505-2E9C-101B-9397-08002B2CF9AE}" pid="6" name="_dlc_DocIdItemGuid">
    <vt:lpwstr>0af1a297-ddc1-4dd1-816e-b22803648b0a</vt:lpwstr>
  </property>
  <property fmtid="{D5CDD505-2E9C-101B-9397-08002B2CF9AE}" pid="7" name="Sub_x0020_Category">
    <vt:lpwstr/>
  </property>
  <property fmtid="{D5CDD505-2E9C-101B-9397-08002B2CF9AE}" pid="8" name="Tertiary_x0020_Category">
    <vt:lpwstr/>
  </property>
  <property fmtid="{D5CDD505-2E9C-101B-9397-08002B2CF9AE}" pid="9" name="Tertiary Category">
    <vt:lpwstr/>
  </property>
  <property fmtid="{D5CDD505-2E9C-101B-9397-08002B2CF9AE}" pid="10" name="Sub Category">
    <vt:lpwstr/>
  </property>
  <property fmtid="{D5CDD505-2E9C-101B-9397-08002B2CF9AE}" pid="11" name="MediaServiceImageTags">
    <vt:lpwstr/>
  </property>
  <property fmtid="{D5CDD505-2E9C-101B-9397-08002B2CF9AE}" pid="12" name="ContentTypeId">
    <vt:lpwstr>0x0101004B089BB93D6B654EA48F89A420961127</vt:lpwstr>
  </property>
</Properties>
</file>