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719" r:id="rId4"/>
  </p:sldMasterIdLst>
  <p:notesMasterIdLst>
    <p:notesMasterId r:id="rId63"/>
  </p:notesMasterIdLst>
  <p:handoutMasterIdLst>
    <p:handoutMasterId r:id="rId64"/>
  </p:handoutMasterIdLst>
  <p:sldIdLst>
    <p:sldId id="779" r:id="rId5"/>
    <p:sldId id="859" r:id="rId6"/>
    <p:sldId id="856" r:id="rId7"/>
    <p:sldId id="814" r:id="rId8"/>
    <p:sldId id="1402" r:id="rId9"/>
    <p:sldId id="817" r:id="rId10"/>
    <p:sldId id="1403" r:id="rId11"/>
    <p:sldId id="1399" r:id="rId12"/>
    <p:sldId id="1416" r:id="rId13"/>
    <p:sldId id="1401" r:id="rId14"/>
    <p:sldId id="1404" r:id="rId15"/>
    <p:sldId id="823" r:id="rId16"/>
    <p:sldId id="830" r:id="rId17"/>
    <p:sldId id="1420" r:id="rId18"/>
    <p:sldId id="828" r:id="rId19"/>
    <p:sldId id="1405" r:id="rId20"/>
    <p:sldId id="829" r:id="rId21"/>
    <p:sldId id="1392" r:id="rId22"/>
    <p:sldId id="833" r:id="rId23"/>
    <p:sldId id="1352" r:id="rId24"/>
    <p:sldId id="832" r:id="rId25"/>
    <p:sldId id="1390" r:id="rId26"/>
    <p:sldId id="825" r:id="rId27"/>
    <p:sldId id="1407" r:id="rId28"/>
    <p:sldId id="1394" r:id="rId29"/>
    <p:sldId id="827" r:id="rId30"/>
    <p:sldId id="1349" r:id="rId31"/>
    <p:sldId id="1350" r:id="rId32"/>
    <p:sldId id="822" r:id="rId33"/>
    <p:sldId id="1358" r:id="rId34"/>
    <p:sldId id="1398" r:id="rId35"/>
    <p:sldId id="1410" r:id="rId36"/>
    <p:sldId id="1375" r:id="rId37"/>
    <p:sldId id="1383" r:id="rId38"/>
    <p:sldId id="1376" r:id="rId39"/>
    <p:sldId id="1409" r:id="rId40"/>
    <p:sldId id="1374" r:id="rId41"/>
    <p:sldId id="1363" r:id="rId42"/>
    <p:sldId id="1361" r:id="rId43"/>
    <p:sldId id="1388" r:id="rId44"/>
    <p:sldId id="1387" r:id="rId45"/>
    <p:sldId id="1378" r:id="rId46"/>
    <p:sldId id="1381" r:id="rId47"/>
    <p:sldId id="1365" r:id="rId48"/>
    <p:sldId id="1389" r:id="rId49"/>
    <p:sldId id="1362" r:id="rId50"/>
    <p:sldId id="1417" r:id="rId51"/>
    <p:sldId id="1371" r:id="rId52"/>
    <p:sldId id="1411" r:id="rId53"/>
    <p:sldId id="815" r:id="rId54"/>
    <p:sldId id="1384" r:id="rId55"/>
    <p:sldId id="1412" r:id="rId56"/>
    <p:sldId id="1406" r:id="rId57"/>
    <p:sldId id="1397" r:id="rId58"/>
    <p:sldId id="1414" r:id="rId59"/>
    <p:sldId id="1408" r:id="rId60"/>
    <p:sldId id="1413" r:id="rId61"/>
    <p:sldId id="819" r:id="rId62"/>
  </p:sldIdLst>
  <p:sldSz cx="12192000" cy="6858000"/>
  <p:notesSz cx="6858000" cy="9240838"/>
  <p:defaultText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13">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alker Christopher (Oil and Gas Authority)" initials="WC" lastIdx="3" clrIdx="0"/>
  <p:cmAuthor id="1" name="Ronnie Parr (North Sea Transition Authority)" initials="RP(STA" lastIdx="5" clrIdx="1">
    <p:extLst>
      <p:ext uri="{19B8F6BF-5375-455C-9EA6-DF929625EA0E}">
        <p15:presenceInfo xmlns:p15="http://schemas.microsoft.com/office/powerpoint/2012/main" userId="S::Ronald.Parr@nstauthority.co.uk::534cd7b2-66cf-4ea3-902a-822b67f9907d" providerId="AD"/>
      </p:ext>
    </p:extLst>
  </p:cmAuthor>
  <p:cmAuthor id="2" name="Kristina Dahlstrom (Oil &amp; Gas Authority)" initials="KD(&amp;GA" lastIdx="8" clrIdx="2">
    <p:extLst>
      <p:ext uri="{19B8F6BF-5375-455C-9EA6-DF929625EA0E}">
        <p15:presenceInfo xmlns:p15="http://schemas.microsoft.com/office/powerpoint/2012/main" userId="S::Kristina.Dahlstrom@ogauthority.co.uk::fb9ee7aa-43cb-424b-9dd6-61059ad78f33" providerId="AD"/>
      </p:ext>
    </p:extLst>
  </p:cmAuthor>
  <p:cmAuthor id="3" name="Nick Richardson (North Sea Transition Authority)" initials="NR(STA" lastIdx="1" clrIdx="3">
    <p:extLst>
      <p:ext uri="{19B8F6BF-5375-455C-9EA6-DF929625EA0E}">
        <p15:presenceInfo xmlns:p15="http://schemas.microsoft.com/office/powerpoint/2012/main" userId="S::Nick.Richardson@nstauthority.co.uk::60ead1d2-c456-4526-b80f-4f29d0e110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B050"/>
    <a:srgbClr val="0042C8"/>
    <a:srgbClr val="FFFF00"/>
    <a:srgbClr val="84329B"/>
    <a:srgbClr val="FFF829"/>
    <a:srgbClr val="ECECEC"/>
    <a:srgbClr val="FF0000"/>
    <a:srgbClr val="006097"/>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084" y="56"/>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913"/>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966FC44-3FBB-4EDB-B952-8624D6532536}"/>
              </a:ext>
            </a:extLst>
          </p:cNvPr>
          <p:cNvSpPr>
            <a:spLocks noGrp="1"/>
          </p:cNvSpPr>
          <p:nvPr>
            <p:ph type="hdr" sz="quarter"/>
          </p:nvPr>
        </p:nvSpPr>
        <p:spPr>
          <a:xfrm>
            <a:off x="0" y="0"/>
            <a:ext cx="2971800" cy="463550"/>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B5925394-4F73-4F50-9B37-7ABCC7C5AAD6}"/>
              </a:ext>
            </a:extLst>
          </p:cNvPr>
          <p:cNvSpPr>
            <a:spLocks noGrp="1"/>
          </p:cNvSpPr>
          <p:nvPr>
            <p:ph type="dt" sz="quarter" idx="1"/>
          </p:nvPr>
        </p:nvSpPr>
        <p:spPr>
          <a:xfrm>
            <a:off x="3884613" y="0"/>
            <a:ext cx="2971800" cy="463550"/>
          </a:xfrm>
          <a:prstGeom prst="rect">
            <a:avLst/>
          </a:prstGeom>
        </p:spPr>
        <p:txBody>
          <a:bodyPr vert="horz" lIns="91440" tIns="45720" rIns="91440" bIns="45720" rtlCol="0"/>
          <a:lstStyle>
            <a:lvl1pPr algn="r">
              <a:defRPr sz="1200"/>
            </a:lvl1pPr>
          </a:lstStyle>
          <a:p>
            <a:fld id="{52077FB2-8417-4EE8-A8ED-71841BD955E1}" type="datetimeFigureOut">
              <a:rPr lang="en-GB" smtClean="0"/>
              <a:t>02/08/2022</a:t>
            </a:fld>
            <a:endParaRPr lang="en-GB"/>
          </a:p>
        </p:txBody>
      </p:sp>
      <p:sp>
        <p:nvSpPr>
          <p:cNvPr id="4" name="Footer Placeholder 3">
            <a:extLst>
              <a:ext uri="{FF2B5EF4-FFF2-40B4-BE49-F238E27FC236}">
                <a16:creationId xmlns:a16="http://schemas.microsoft.com/office/drawing/2014/main" id="{1164C1FD-9BE5-4CED-B678-0A7D4A8E0E4E}"/>
              </a:ext>
            </a:extLst>
          </p:cNvPr>
          <p:cNvSpPr>
            <a:spLocks noGrp="1"/>
          </p:cNvSpPr>
          <p:nvPr>
            <p:ph type="ftr" sz="quarter" idx="2"/>
          </p:nvPr>
        </p:nvSpPr>
        <p:spPr>
          <a:xfrm>
            <a:off x="0" y="8777288"/>
            <a:ext cx="2971800" cy="46355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836A45E5-9E4C-4FFA-9DD5-5443BC7E18EE}"/>
              </a:ext>
            </a:extLst>
          </p:cNvPr>
          <p:cNvSpPr>
            <a:spLocks noGrp="1"/>
          </p:cNvSpPr>
          <p:nvPr>
            <p:ph type="sldNum" sz="quarter" idx="3"/>
          </p:nvPr>
        </p:nvSpPr>
        <p:spPr>
          <a:xfrm>
            <a:off x="3884613" y="8777288"/>
            <a:ext cx="2971800" cy="463550"/>
          </a:xfrm>
          <a:prstGeom prst="rect">
            <a:avLst/>
          </a:prstGeom>
        </p:spPr>
        <p:txBody>
          <a:bodyPr vert="horz" lIns="91440" tIns="45720" rIns="91440" bIns="45720" rtlCol="0" anchor="b"/>
          <a:lstStyle>
            <a:lvl1pPr algn="r">
              <a:defRPr sz="1200"/>
            </a:lvl1pPr>
          </a:lstStyle>
          <a:p>
            <a:fld id="{D266549C-9897-4376-A31E-52639625D8E9}" type="slidenum">
              <a:rPr lang="en-GB" smtClean="0"/>
              <a:t>‹#›</a:t>
            </a:fld>
            <a:endParaRPr lang="en-GB"/>
          </a:p>
        </p:txBody>
      </p:sp>
    </p:spTree>
    <p:extLst>
      <p:ext uri="{BB962C8B-B14F-4D97-AF65-F5344CB8AC3E}">
        <p14:creationId xmlns:p14="http://schemas.microsoft.com/office/powerpoint/2010/main" val="26502871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71800" cy="461472"/>
          </a:xfrm>
          <a:prstGeom prst="rect">
            <a:avLst/>
          </a:prstGeom>
        </p:spPr>
        <p:txBody>
          <a:bodyPr vert="horz" lIns="106271" tIns="53136" rIns="106271" bIns="53136" rtlCol="0"/>
          <a:lstStyle>
            <a:lvl1pPr algn="l">
              <a:defRPr sz="1400"/>
            </a:lvl1pPr>
          </a:lstStyle>
          <a:p>
            <a:endParaRPr lang="en-GB"/>
          </a:p>
        </p:txBody>
      </p:sp>
      <p:sp>
        <p:nvSpPr>
          <p:cNvPr id="3" name="Date Placeholder 2"/>
          <p:cNvSpPr>
            <a:spLocks noGrp="1"/>
          </p:cNvSpPr>
          <p:nvPr>
            <p:ph type="dt" idx="1"/>
          </p:nvPr>
        </p:nvSpPr>
        <p:spPr>
          <a:xfrm>
            <a:off x="3885011" y="2"/>
            <a:ext cx="2971800" cy="461472"/>
          </a:xfrm>
          <a:prstGeom prst="rect">
            <a:avLst/>
          </a:prstGeom>
        </p:spPr>
        <p:txBody>
          <a:bodyPr vert="horz" lIns="106271" tIns="53136" rIns="106271" bIns="53136" rtlCol="0"/>
          <a:lstStyle>
            <a:lvl1pPr algn="r">
              <a:defRPr sz="1400"/>
            </a:lvl1pPr>
          </a:lstStyle>
          <a:p>
            <a:fld id="{18509D73-1F11-47CD-8D52-DA2AEAF3C024}" type="datetimeFigureOut">
              <a:rPr lang="en-GB" smtClean="0"/>
              <a:t>02/08/2022</a:t>
            </a:fld>
            <a:endParaRPr lang="en-GB"/>
          </a:p>
        </p:txBody>
      </p:sp>
      <p:sp>
        <p:nvSpPr>
          <p:cNvPr id="4" name="Slide Image Placeholder 3"/>
          <p:cNvSpPr>
            <a:spLocks noGrp="1" noRot="1" noChangeAspect="1"/>
          </p:cNvSpPr>
          <p:nvPr>
            <p:ph type="sldImg" idx="2"/>
          </p:nvPr>
        </p:nvSpPr>
        <p:spPr>
          <a:xfrm>
            <a:off x="349250" y="692150"/>
            <a:ext cx="6159500" cy="3465513"/>
          </a:xfrm>
          <a:prstGeom prst="rect">
            <a:avLst/>
          </a:prstGeom>
          <a:noFill/>
          <a:ln w="12700">
            <a:solidFill>
              <a:prstClr val="black"/>
            </a:solidFill>
          </a:ln>
        </p:spPr>
        <p:txBody>
          <a:bodyPr vert="horz" lIns="106271" tIns="53136" rIns="106271" bIns="53136" rtlCol="0" anchor="ctr"/>
          <a:lstStyle/>
          <a:p>
            <a:endParaRPr lang="en-GB"/>
          </a:p>
        </p:txBody>
      </p:sp>
      <p:sp>
        <p:nvSpPr>
          <p:cNvPr id="5" name="Notes Placeholder 4"/>
          <p:cNvSpPr>
            <a:spLocks noGrp="1"/>
          </p:cNvSpPr>
          <p:nvPr>
            <p:ph type="body" sz="quarter" idx="3"/>
          </p:nvPr>
        </p:nvSpPr>
        <p:spPr>
          <a:xfrm>
            <a:off x="685800" y="4389687"/>
            <a:ext cx="5486400" cy="4158947"/>
          </a:xfrm>
          <a:prstGeom prst="rect">
            <a:avLst/>
          </a:prstGeom>
        </p:spPr>
        <p:txBody>
          <a:bodyPr vert="horz" lIns="106271" tIns="53136" rIns="106271" bIns="5313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8776521"/>
            <a:ext cx="2971800" cy="461472"/>
          </a:xfrm>
          <a:prstGeom prst="rect">
            <a:avLst/>
          </a:prstGeom>
        </p:spPr>
        <p:txBody>
          <a:bodyPr vert="horz" lIns="106271" tIns="53136" rIns="106271" bIns="53136" rtlCol="0" anchor="b"/>
          <a:lstStyle>
            <a:lvl1pPr algn="l">
              <a:defRPr sz="1400"/>
            </a:lvl1pPr>
          </a:lstStyle>
          <a:p>
            <a:endParaRPr lang="en-GB"/>
          </a:p>
        </p:txBody>
      </p:sp>
      <p:sp>
        <p:nvSpPr>
          <p:cNvPr id="7" name="Slide Number Placeholder 6"/>
          <p:cNvSpPr>
            <a:spLocks noGrp="1"/>
          </p:cNvSpPr>
          <p:nvPr>
            <p:ph type="sldNum" sz="quarter" idx="5"/>
          </p:nvPr>
        </p:nvSpPr>
        <p:spPr>
          <a:xfrm>
            <a:off x="3885011" y="8776521"/>
            <a:ext cx="2971800" cy="461472"/>
          </a:xfrm>
          <a:prstGeom prst="rect">
            <a:avLst/>
          </a:prstGeom>
        </p:spPr>
        <p:txBody>
          <a:bodyPr vert="horz" lIns="106271" tIns="53136" rIns="106271" bIns="53136" rtlCol="0" anchor="b"/>
          <a:lstStyle>
            <a:lvl1pPr algn="r">
              <a:defRPr sz="1400"/>
            </a:lvl1pPr>
          </a:lstStyle>
          <a:p>
            <a:fld id="{F27E7B17-5099-4BBE-8F19-7BFADD7AACEA}" type="slidenum">
              <a:rPr lang="en-GB" smtClean="0"/>
              <a:t>‹#›</a:t>
            </a:fld>
            <a:endParaRPr lang="en-GB"/>
          </a:p>
        </p:txBody>
      </p:sp>
    </p:spTree>
    <p:extLst>
      <p:ext uri="{BB962C8B-B14F-4D97-AF65-F5344CB8AC3E}">
        <p14:creationId xmlns:p14="http://schemas.microsoft.com/office/powerpoint/2010/main" val="2302390559"/>
      </p:ext>
    </p:extLst>
  </p:cSld>
  <p:clrMap bg1="lt1" tx1="dk1" bg2="lt2" tx2="dk2" accent1="accent1" accent2="accent2" accent3="accent3" accent4="accent4" accent5="accent5" accent6="accent6" hlink="hlink" folHlink="folHlink"/>
  <p:hf hdr="0" ftr="0" dt="0"/>
  <p:notesStyle>
    <a:lvl1pPr marL="0" algn="l" defTabSz="1219140" rtl="0" eaLnBrk="1" latinLnBrk="0" hangingPunct="1">
      <a:defRPr sz="1600" kern="1200">
        <a:solidFill>
          <a:schemeClr val="tx1"/>
        </a:solidFill>
        <a:latin typeface="+mn-lt"/>
        <a:ea typeface="+mn-ea"/>
        <a:cs typeface="+mn-cs"/>
      </a:defRPr>
    </a:lvl1pPr>
    <a:lvl2pPr marL="609570" algn="l" defTabSz="1219140" rtl="0" eaLnBrk="1" latinLnBrk="0" hangingPunct="1">
      <a:defRPr sz="1600" kern="1200">
        <a:solidFill>
          <a:schemeClr val="tx1"/>
        </a:solidFill>
        <a:latin typeface="+mn-lt"/>
        <a:ea typeface="+mn-ea"/>
        <a:cs typeface="+mn-cs"/>
      </a:defRPr>
    </a:lvl2pPr>
    <a:lvl3pPr marL="1219140" algn="l" defTabSz="1219140" rtl="0" eaLnBrk="1" latinLnBrk="0" hangingPunct="1">
      <a:defRPr sz="1600" kern="1200">
        <a:solidFill>
          <a:schemeClr val="tx1"/>
        </a:solidFill>
        <a:latin typeface="+mn-lt"/>
        <a:ea typeface="+mn-ea"/>
        <a:cs typeface="+mn-cs"/>
      </a:defRPr>
    </a:lvl3pPr>
    <a:lvl4pPr marL="1828709" algn="l" defTabSz="1219140" rtl="0" eaLnBrk="1" latinLnBrk="0" hangingPunct="1">
      <a:defRPr sz="1600" kern="1200">
        <a:solidFill>
          <a:schemeClr val="tx1"/>
        </a:solidFill>
        <a:latin typeface="+mn-lt"/>
        <a:ea typeface="+mn-ea"/>
        <a:cs typeface="+mn-cs"/>
      </a:defRPr>
    </a:lvl4pPr>
    <a:lvl5pPr marL="2438278" algn="l" defTabSz="1219140" rtl="0" eaLnBrk="1" latinLnBrk="0" hangingPunct="1">
      <a:defRPr sz="1600" kern="1200">
        <a:solidFill>
          <a:schemeClr val="tx1"/>
        </a:solidFill>
        <a:latin typeface="+mn-lt"/>
        <a:ea typeface="+mn-ea"/>
        <a:cs typeface="+mn-cs"/>
      </a:defRPr>
    </a:lvl5pPr>
    <a:lvl6pPr marL="3047848" algn="l" defTabSz="1219140" rtl="0" eaLnBrk="1" latinLnBrk="0" hangingPunct="1">
      <a:defRPr sz="1600" kern="1200">
        <a:solidFill>
          <a:schemeClr val="tx1"/>
        </a:solidFill>
        <a:latin typeface="+mn-lt"/>
        <a:ea typeface="+mn-ea"/>
        <a:cs typeface="+mn-cs"/>
      </a:defRPr>
    </a:lvl6pPr>
    <a:lvl7pPr marL="3657418" algn="l" defTabSz="1219140" rtl="0" eaLnBrk="1" latinLnBrk="0" hangingPunct="1">
      <a:defRPr sz="1600" kern="1200">
        <a:solidFill>
          <a:schemeClr val="tx1"/>
        </a:solidFill>
        <a:latin typeface="+mn-lt"/>
        <a:ea typeface="+mn-ea"/>
        <a:cs typeface="+mn-cs"/>
      </a:defRPr>
    </a:lvl7pPr>
    <a:lvl8pPr marL="4266987" algn="l" defTabSz="1219140" rtl="0" eaLnBrk="1" latinLnBrk="0" hangingPunct="1">
      <a:defRPr sz="1600" kern="1200">
        <a:solidFill>
          <a:schemeClr val="tx1"/>
        </a:solidFill>
        <a:latin typeface="+mn-lt"/>
        <a:ea typeface="+mn-ea"/>
        <a:cs typeface="+mn-cs"/>
      </a:defRPr>
    </a:lvl8pPr>
    <a:lvl9pPr marL="4876557" algn="l" defTabSz="121914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a:p>
        </p:txBody>
      </p:sp>
      <p:sp>
        <p:nvSpPr>
          <p:cNvPr id="4" name="Slide Number Placeholder 3"/>
          <p:cNvSpPr>
            <a:spLocks noGrp="1"/>
          </p:cNvSpPr>
          <p:nvPr>
            <p:ph type="sldNum" sz="quarter" idx="5"/>
          </p:nvPr>
        </p:nvSpPr>
        <p:spPr/>
        <p:txBody>
          <a:bodyPr/>
          <a:lstStyle/>
          <a:p>
            <a:fld id="{F27E7B17-5099-4BBE-8F19-7BFADD7AACEA}" type="slidenum">
              <a:rPr lang="en-GB" smtClean="0"/>
              <a:t>1</a:t>
            </a:fld>
            <a:endParaRPr lang="en-GB"/>
          </a:p>
        </p:txBody>
      </p:sp>
    </p:spTree>
    <p:extLst>
      <p:ext uri="{BB962C8B-B14F-4D97-AF65-F5344CB8AC3E}">
        <p14:creationId xmlns:p14="http://schemas.microsoft.com/office/powerpoint/2010/main" val="35780420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sz="16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27E7B17-5099-4BBE-8F19-7BFADD7AACEA}" type="slidenum">
              <a:rPr lang="en-GB" smtClean="0"/>
              <a:t>17</a:t>
            </a:fld>
            <a:endParaRPr lang="en-GB"/>
          </a:p>
        </p:txBody>
      </p:sp>
    </p:spTree>
    <p:extLst>
      <p:ext uri="{BB962C8B-B14F-4D97-AF65-F5344CB8AC3E}">
        <p14:creationId xmlns:p14="http://schemas.microsoft.com/office/powerpoint/2010/main" val="3171938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sz="16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27E7B17-5099-4BBE-8F19-7BFADD7AACEA}" type="slidenum">
              <a:rPr lang="en-GB" smtClean="0"/>
              <a:t>19</a:t>
            </a:fld>
            <a:endParaRPr lang="en-GB"/>
          </a:p>
        </p:txBody>
      </p:sp>
    </p:spTree>
    <p:extLst>
      <p:ext uri="{BB962C8B-B14F-4D97-AF65-F5344CB8AC3E}">
        <p14:creationId xmlns:p14="http://schemas.microsoft.com/office/powerpoint/2010/main" val="328896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sz="16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27E7B17-5099-4BBE-8F19-7BFADD7AACEA}" type="slidenum">
              <a:rPr lang="en-GB" smtClean="0"/>
              <a:t>20</a:t>
            </a:fld>
            <a:endParaRPr lang="en-GB"/>
          </a:p>
        </p:txBody>
      </p:sp>
    </p:spTree>
    <p:extLst>
      <p:ext uri="{BB962C8B-B14F-4D97-AF65-F5344CB8AC3E}">
        <p14:creationId xmlns:p14="http://schemas.microsoft.com/office/powerpoint/2010/main" val="780097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27E7B17-5099-4BBE-8F19-7BFADD7AACEA}" type="slidenum">
              <a:rPr lang="en-GB" smtClean="0"/>
              <a:t>21</a:t>
            </a:fld>
            <a:endParaRPr lang="en-GB"/>
          </a:p>
        </p:txBody>
      </p:sp>
    </p:spTree>
    <p:extLst>
      <p:ext uri="{BB962C8B-B14F-4D97-AF65-F5344CB8AC3E}">
        <p14:creationId xmlns:p14="http://schemas.microsoft.com/office/powerpoint/2010/main" val="2427205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sz="16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27E7B17-5099-4BBE-8F19-7BFADD7AACEA}" type="slidenum">
              <a:rPr lang="en-GB" smtClean="0"/>
              <a:t>22</a:t>
            </a:fld>
            <a:endParaRPr lang="en-GB"/>
          </a:p>
        </p:txBody>
      </p:sp>
    </p:spTree>
    <p:extLst>
      <p:ext uri="{BB962C8B-B14F-4D97-AF65-F5344CB8AC3E}">
        <p14:creationId xmlns:p14="http://schemas.microsoft.com/office/powerpoint/2010/main" val="324929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sz="16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27E7B17-5099-4BBE-8F19-7BFADD7AACEA}" type="slidenum">
              <a:rPr lang="en-GB" smtClean="0"/>
              <a:t>23</a:t>
            </a:fld>
            <a:endParaRPr lang="en-GB"/>
          </a:p>
        </p:txBody>
      </p:sp>
    </p:spTree>
    <p:extLst>
      <p:ext uri="{BB962C8B-B14F-4D97-AF65-F5344CB8AC3E}">
        <p14:creationId xmlns:p14="http://schemas.microsoft.com/office/powerpoint/2010/main" val="31652241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sz="16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27E7B17-5099-4BBE-8F19-7BFADD7AACEA}" type="slidenum">
              <a:rPr lang="en-GB" smtClean="0"/>
              <a:t>25</a:t>
            </a:fld>
            <a:endParaRPr lang="en-GB"/>
          </a:p>
        </p:txBody>
      </p:sp>
    </p:spTree>
    <p:extLst>
      <p:ext uri="{BB962C8B-B14F-4D97-AF65-F5344CB8AC3E}">
        <p14:creationId xmlns:p14="http://schemas.microsoft.com/office/powerpoint/2010/main" val="539190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sz="16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27E7B17-5099-4BBE-8F19-7BFADD7AACEA}" type="slidenum">
              <a:rPr lang="en-GB" smtClean="0"/>
              <a:t>26</a:t>
            </a:fld>
            <a:endParaRPr lang="en-GB"/>
          </a:p>
        </p:txBody>
      </p:sp>
    </p:spTree>
    <p:extLst>
      <p:ext uri="{BB962C8B-B14F-4D97-AF65-F5344CB8AC3E}">
        <p14:creationId xmlns:p14="http://schemas.microsoft.com/office/powerpoint/2010/main" val="40249268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sz="16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27E7B17-5099-4BBE-8F19-7BFADD7AACEA}" type="slidenum">
              <a:rPr lang="en-GB" smtClean="0"/>
              <a:t>27</a:t>
            </a:fld>
            <a:endParaRPr lang="en-GB"/>
          </a:p>
        </p:txBody>
      </p:sp>
    </p:spTree>
    <p:extLst>
      <p:ext uri="{BB962C8B-B14F-4D97-AF65-F5344CB8AC3E}">
        <p14:creationId xmlns:p14="http://schemas.microsoft.com/office/powerpoint/2010/main" val="33856711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sz="16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27E7B17-5099-4BBE-8F19-7BFADD7AACEA}" type="slidenum">
              <a:rPr lang="en-GB" smtClean="0"/>
              <a:t>28</a:t>
            </a:fld>
            <a:endParaRPr lang="en-GB"/>
          </a:p>
        </p:txBody>
      </p:sp>
    </p:spTree>
    <p:extLst>
      <p:ext uri="{BB962C8B-B14F-4D97-AF65-F5344CB8AC3E}">
        <p14:creationId xmlns:p14="http://schemas.microsoft.com/office/powerpoint/2010/main" val="3019046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7E7B17-5099-4BBE-8F19-7BFADD7AACEA}" type="slidenum">
              <a:rPr lang="en-GB" smtClean="0"/>
              <a:t>4</a:t>
            </a:fld>
            <a:endParaRPr lang="en-GB"/>
          </a:p>
        </p:txBody>
      </p:sp>
    </p:spTree>
    <p:extLst>
      <p:ext uri="{BB962C8B-B14F-4D97-AF65-F5344CB8AC3E}">
        <p14:creationId xmlns:p14="http://schemas.microsoft.com/office/powerpoint/2010/main" val="1421466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27E7B17-5099-4BBE-8F19-7BFADD7AACEA}" type="slidenum">
              <a:rPr lang="en-GB" smtClean="0"/>
              <a:t>29</a:t>
            </a:fld>
            <a:endParaRPr lang="en-GB"/>
          </a:p>
        </p:txBody>
      </p:sp>
    </p:spTree>
    <p:extLst>
      <p:ext uri="{BB962C8B-B14F-4D97-AF65-F5344CB8AC3E}">
        <p14:creationId xmlns:p14="http://schemas.microsoft.com/office/powerpoint/2010/main" val="18799356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27E7B17-5099-4BBE-8F19-7BFADD7AACEA}" type="slidenum">
              <a:rPr lang="en-GB" smtClean="0"/>
              <a:t>30</a:t>
            </a:fld>
            <a:endParaRPr lang="en-GB"/>
          </a:p>
        </p:txBody>
      </p:sp>
    </p:spTree>
    <p:extLst>
      <p:ext uri="{BB962C8B-B14F-4D97-AF65-F5344CB8AC3E}">
        <p14:creationId xmlns:p14="http://schemas.microsoft.com/office/powerpoint/2010/main" val="22872680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sz="16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27E7B17-5099-4BBE-8F19-7BFADD7AACEA}" type="slidenum">
              <a:rPr lang="en-GB" smtClean="0"/>
              <a:t>31</a:t>
            </a:fld>
            <a:endParaRPr lang="en-GB"/>
          </a:p>
        </p:txBody>
      </p:sp>
    </p:spTree>
    <p:extLst>
      <p:ext uri="{BB962C8B-B14F-4D97-AF65-F5344CB8AC3E}">
        <p14:creationId xmlns:p14="http://schemas.microsoft.com/office/powerpoint/2010/main" val="30727556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27E7B17-5099-4BBE-8F19-7BFADD7AACEA}" type="slidenum">
              <a:rPr lang="en-GB" smtClean="0"/>
              <a:t>33</a:t>
            </a:fld>
            <a:endParaRPr lang="en-GB"/>
          </a:p>
        </p:txBody>
      </p:sp>
    </p:spTree>
    <p:extLst>
      <p:ext uri="{BB962C8B-B14F-4D97-AF65-F5344CB8AC3E}">
        <p14:creationId xmlns:p14="http://schemas.microsoft.com/office/powerpoint/2010/main" val="13231694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27E7B17-5099-4BBE-8F19-7BFADD7AACEA}" type="slidenum">
              <a:rPr lang="en-GB" smtClean="0"/>
              <a:t>35</a:t>
            </a:fld>
            <a:endParaRPr lang="en-GB"/>
          </a:p>
        </p:txBody>
      </p:sp>
    </p:spTree>
    <p:extLst>
      <p:ext uri="{BB962C8B-B14F-4D97-AF65-F5344CB8AC3E}">
        <p14:creationId xmlns:p14="http://schemas.microsoft.com/office/powerpoint/2010/main" val="4240542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27E7B17-5099-4BBE-8F19-7BFADD7AACEA}" type="slidenum">
              <a:rPr lang="en-GB" smtClean="0"/>
              <a:t>39</a:t>
            </a:fld>
            <a:endParaRPr lang="en-GB"/>
          </a:p>
        </p:txBody>
      </p:sp>
    </p:spTree>
    <p:extLst>
      <p:ext uri="{BB962C8B-B14F-4D97-AF65-F5344CB8AC3E}">
        <p14:creationId xmlns:p14="http://schemas.microsoft.com/office/powerpoint/2010/main" val="29336260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27E7B17-5099-4BBE-8F19-7BFADD7AACEA}" type="slidenum">
              <a:rPr lang="en-GB" smtClean="0"/>
              <a:t>41</a:t>
            </a:fld>
            <a:endParaRPr lang="en-GB"/>
          </a:p>
        </p:txBody>
      </p:sp>
    </p:spTree>
    <p:extLst>
      <p:ext uri="{BB962C8B-B14F-4D97-AF65-F5344CB8AC3E}">
        <p14:creationId xmlns:p14="http://schemas.microsoft.com/office/powerpoint/2010/main" val="9323328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27E7B17-5099-4BBE-8F19-7BFADD7AACEA}" type="slidenum">
              <a:rPr lang="en-GB" smtClean="0"/>
              <a:t>43</a:t>
            </a:fld>
            <a:endParaRPr lang="en-GB"/>
          </a:p>
        </p:txBody>
      </p:sp>
    </p:spTree>
    <p:extLst>
      <p:ext uri="{BB962C8B-B14F-4D97-AF65-F5344CB8AC3E}">
        <p14:creationId xmlns:p14="http://schemas.microsoft.com/office/powerpoint/2010/main" val="8393903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27E7B17-5099-4BBE-8F19-7BFADD7AACEA}" type="slidenum">
              <a:rPr lang="en-GB" smtClean="0"/>
              <a:t>45</a:t>
            </a:fld>
            <a:endParaRPr lang="en-GB"/>
          </a:p>
        </p:txBody>
      </p:sp>
    </p:spTree>
    <p:extLst>
      <p:ext uri="{BB962C8B-B14F-4D97-AF65-F5344CB8AC3E}">
        <p14:creationId xmlns:p14="http://schemas.microsoft.com/office/powerpoint/2010/main" val="21551068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27E7B17-5099-4BBE-8F19-7BFADD7AACEA}" type="slidenum">
              <a:rPr lang="en-GB" smtClean="0"/>
              <a:t>46</a:t>
            </a:fld>
            <a:endParaRPr lang="en-GB"/>
          </a:p>
        </p:txBody>
      </p:sp>
    </p:spTree>
    <p:extLst>
      <p:ext uri="{BB962C8B-B14F-4D97-AF65-F5344CB8AC3E}">
        <p14:creationId xmlns:p14="http://schemas.microsoft.com/office/powerpoint/2010/main" val="2964482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27E7B17-5099-4BBE-8F19-7BFADD7AACEA}" type="slidenum">
              <a:rPr lang="en-GB" smtClean="0"/>
              <a:t>6</a:t>
            </a:fld>
            <a:endParaRPr lang="en-GB"/>
          </a:p>
        </p:txBody>
      </p:sp>
    </p:spTree>
    <p:extLst>
      <p:ext uri="{BB962C8B-B14F-4D97-AF65-F5344CB8AC3E}">
        <p14:creationId xmlns:p14="http://schemas.microsoft.com/office/powerpoint/2010/main" val="23279535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27E7B17-5099-4BBE-8F19-7BFADD7AACEA}" type="slidenum">
              <a:rPr lang="en-GB" smtClean="0"/>
              <a:t>48</a:t>
            </a:fld>
            <a:endParaRPr lang="en-GB"/>
          </a:p>
        </p:txBody>
      </p:sp>
    </p:spTree>
    <p:extLst>
      <p:ext uri="{BB962C8B-B14F-4D97-AF65-F5344CB8AC3E}">
        <p14:creationId xmlns:p14="http://schemas.microsoft.com/office/powerpoint/2010/main" val="34278124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600">
              <a:latin typeface="Arial Nova" panose="020B0504020202020204" pitchFamily="34" charset="0"/>
            </a:endParaRPr>
          </a:p>
          <a:p>
            <a:pPr marL="285750" lvl="0" indent="-285750">
              <a:buFont typeface="Arial" panose="020B0604020202020204" pitchFamily="34" charset="0"/>
              <a:buChar char="•"/>
            </a:pPr>
            <a:endParaRPr lang="en-GB" sz="1600">
              <a:latin typeface="Arial Nova" panose="020B0504020202020204" pitchFamily="34" charset="0"/>
            </a:endParaRPr>
          </a:p>
          <a:p>
            <a:endParaRPr lang="en-GB"/>
          </a:p>
        </p:txBody>
      </p:sp>
      <p:sp>
        <p:nvSpPr>
          <p:cNvPr id="4" name="Slide Number Placeholder 3"/>
          <p:cNvSpPr>
            <a:spLocks noGrp="1"/>
          </p:cNvSpPr>
          <p:nvPr>
            <p:ph type="sldNum" sz="quarter" idx="5"/>
          </p:nvPr>
        </p:nvSpPr>
        <p:spPr/>
        <p:txBody>
          <a:bodyPr/>
          <a:lstStyle/>
          <a:p>
            <a:fld id="{F27E7B17-5099-4BBE-8F19-7BFADD7AACEA}" type="slidenum">
              <a:rPr lang="en-GB" smtClean="0"/>
              <a:t>50</a:t>
            </a:fld>
            <a:endParaRPr lang="en-GB"/>
          </a:p>
        </p:txBody>
      </p:sp>
    </p:spTree>
    <p:extLst>
      <p:ext uri="{BB962C8B-B14F-4D97-AF65-F5344CB8AC3E}">
        <p14:creationId xmlns:p14="http://schemas.microsoft.com/office/powerpoint/2010/main" val="30494450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4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600">
              <a:latin typeface="Arial Nova" panose="020B0504020202020204" pitchFamily="34" charset="0"/>
              <a:ea typeface="Calibri" panose="020F0502020204030204" pitchFamily="34" charset="0"/>
              <a:cs typeface="Arial" panose="020B0604020202020204" pitchFamily="34" charset="0"/>
            </a:endParaRPr>
          </a:p>
          <a:p>
            <a:pPr marL="285750" marR="0" lvl="0" indent="-285750"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600">
              <a:latin typeface="Arial Nova" panose="020B0504020202020204" pitchFamily="34" charset="0"/>
            </a:endParaRPr>
          </a:p>
          <a:p>
            <a:pPr marL="285750" lvl="0" indent="-285750">
              <a:buFont typeface="Arial" panose="020B0604020202020204" pitchFamily="34" charset="0"/>
              <a:buChar char="•"/>
            </a:pPr>
            <a:endParaRPr lang="en-GB" sz="1600">
              <a:latin typeface="Arial Nova" panose="020B0504020202020204" pitchFamily="34" charset="0"/>
            </a:endParaRPr>
          </a:p>
          <a:p>
            <a:endParaRPr lang="en-GB"/>
          </a:p>
        </p:txBody>
      </p:sp>
      <p:sp>
        <p:nvSpPr>
          <p:cNvPr id="4" name="Slide Number Placeholder 3"/>
          <p:cNvSpPr>
            <a:spLocks noGrp="1"/>
          </p:cNvSpPr>
          <p:nvPr>
            <p:ph type="sldNum" sz="quarter" idx="5"/>
          </p:nvPr>
        </p:nvSpPr>
        <p:spPr/>
        <p:txBody>
          <a:bodyPr/>
          <a:lstStyle/>
          <a:p>
            <a:fld id="{F27E7B17-5099-4BBE-8F19-7BFADD7AACEA}" type="slidenum">
              <a:rPr lang="en-GB" smtClean="0"/>
              <a:t>51</a:t>
            </a:fld>
            <a:endParaRPr lang="en-GB"/>
          </a:p>
        </p:txBody>
      </p:sp>
    </p:spTree>
    <p:extLst>
      <p:ext uri="{BB962C8B-B14F-4D97-AF65-F5344CB8AC3E}">
        <p14:creationId xmlns:p14="http://schemas.microsoft.com/office/powerpoint/2010/main" val="2996445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sz="16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27E7B17-5099-4BBE-8F19-7BFADD7AACEA}" type="slidenum">
              <a:rPr lang="en-GB" smtClean="0"/>
              <a:t>8</a:t>
            </a:fld>
            <a:endParaRPr lang="en-GB"/>
          </a:p>
        </p:txBody>
      </p:sp>
    </p:spTree>
    <p:extLst>
      <p:ext uri="{BB962C8B-B14F-4D97-AF65-F5344CB8AC3E}">
        <p14:creationId xmlns:p14="http://schemas.microsoft.com/office/powerpoint/2010/main" val="2155329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sz="16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27E7B17-5099-4BBE-8F19-7BFADD7AACEA}" type="slidenum">
              <a:rPr lang="en-GB" smtClean="0"/>
              <a:t>9</a:t>
            </a:fld>
            <a:endParaRPr lang="en-GB"/>
          </a:p>
        </p:txBody>
      </p:sp>
    </p:spTree>
    <p:extLst>
      <p:ext uri="{BB962C8B-B14F-4D97-AF65-F5344CB8AC3E}">
        <p14:creationId xmlns:p14="http://schemas.microsoft.com/office/powerpoint/2010/main" val="2444486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27E7B17-5099-4BBE-8F19-7BFADD7AACEA}" type="slidenum">
              <a:rPr lang="en-GB" smtClean="0"/>
              <a:t>10</a:t>
            </a:fld>
            <a:endParaRPr lang="en-GB"/>
          </a:p>
        </p:txBody>
      </p:sp>
    </p:spTree>
    <p:extLst>
      <p:ext uri="{BB962C8B-B14F-4D97-AF65-F5344CB8AC3E}">
        <p14:creationId xmlns:p14="http://schemas.microsoft.com/office/powerpoint/2010/main" val="1917531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sz="16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27E7B17-5099-4BBE-8F19-7BFADD7AACEA}" type="slidenum">
              <a:rPr lang="en-GB" smtClean="0"/>
              <a:t>12</a:t>
            </a:fld>
            <a:endParaRPr lang="en-GB"/>
          </a:p>
        </p:txBody>
      </p:sp>
    </p:spTree>
    <p:extLst>
      <p:ext uri="{BB962C8B-B14F-4D97-AF65-F5344CB8AC3E}">
        <p14:creationId xmlns:p14="http://schemas.microsoft.com/office/powerpoint/2010/main" val="344133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sz="16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27E7B17-5099-4BBE-8F19-7BFADD7AACEA}" type="slidenum">
              <a:rPr lang="en-GB" smtClean="0"/>
              <a:t>13</a:t>
            </a:fld>
            <a:endParaRPr lang="en-GB"/>
          </a:p>
        </p:txBody>
      </p:sp>
    </p:spTree>
    <p:extLst>
      <p:ext uri="{BB962C8B-B14F-4D97-AF65-F5344CB8AC3E}">
        <p14:creationId xmlns:p14="http://schemas.microsoft.com/office/powerpoint/2010/main" val="981404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sz="16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27E7B17-5099-4BBE-8F19-7BFADD7AACEA}" type="slidenum">
              <a:rPr lang="en-GB" smtClean="0"/>
              <a:t>15</a:t>
            </a:fld>
            <a:endParaRPr lang="en-GB"/>
          </a:p>
        </p:txBody>
      </p:sp>
    </p:spTree>
    <p:extLst>
      <p:ext uri="{BB962C8B-B14F-4D97-AF65-F5344CB8AC3E}">
        <p14:creationId xmlns:p14="http://schemas.microsoft.com/office/powerpoint/2010/main" val="11470407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pic>
        <p:nvPicPr>
          <p:cNvPr id="10" name="Graphic 9" descr="North Sea Transition Authority logo">
            <a:extLst>
              <a:ext uri="{FF2B5EF4-FFF2-40B4-BE49-F238E27FC236}">
                <a16:creationId xmlns:a16="http://schemas.microsoft.com/office/drawing/2014/main" id="{EA0B287C-6E98-4ABE-9770-5F9F12084EBA}"/>
              </a:ext>
            </a:extLst>
          </p:cNvPr>
          <p:cNvPicPr>
            <a:picLocks noChangeAspect="1"/>
          </p:cNvPicPr>
          <p:nvPr userDrawn="1"/>
        </p:nvPicPr>
        <p:blipFill>
          <a:blip r:embed="rId2"/>
          <a:srcRect/>
          <a:stretch/>
        </p:blipFill>
        <p:spPr>
          <a:xfrm>
            <a:off x="718914" y="253214"/>
            <a:ext cx="1466032" cy="1470484"/>
          </a:xfrm>
          <a:prstGeom prst="rect">
            <a:avLst/>
          </a:prstGeom>
        </p:spPr>
      </p:pic>
      <p:cxnSp>
        <p:nvCxnSpPr>
          <p:cNvPr id="15" name="Straight Connector 14">
            <a:extLst>
              <a:ext uri="{FF2B5EF4-FFF2-40B4-BE49-F238E27FC236}">
                <a16:creationId xmlns:a16="http://schemas.microsoft.com/office/drawing/2014/main" id="{DE038CA5-8F1F-4334-8648-E6A7038DE8C1}"/>
              </a:ext>
              <a:ext uri="{C183D7F6-B498-43B3-948B-1728B52AA6E4}">
                <adec:decorative xmlns:adec="http://schemas.microsoft.com/office/drawing/2017/decorative" val="1"/>
              </a:ext>
            </a:extLst>
          </p:cNvPr>
          <p:cNvCxnSpPr/>
          <p:nvPr userDrawn="1"/>
        </p:nvCxnSpPr>
        <p:spPr>
          <a:xfrm>
            <a:off x="575733" y="3636581"/>
            <a:ext cx="11184467"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2066D78-725F-47AA-B718-01D0AF25F789}"/>
              </a:ext>
            </a:extLst>
          </p:cNvPr>
          <p:cNvSpPr txBox="1"/>
          <p:nvPr userDrawn="1"/>
        </p:nvSpPr>
        <p:spPr>
          <a:xfrm>
            <a:off x="454822" y="5907161"/>
            <a:ext cx="11305377" cy="953723"/>
          </a:xfrm>
          <a:prstGeom prst="rect">
            <a:avLst/>
          </a:prstGeom>
          <a:noFill/>
        </p:spPr>
        <p:txBody>
          <a:bodyPr wrap="square" rtlCol="0">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 NSTA 2022</a:t>
            </a:r>
          </a:p>
          <a:p>
            <a:pPr marL="0" marR="0" lvl="0" indent="0" algn="l" defTabSz="6095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This presentation is for illustrative purposes only. The NSTA makes no representations or warranties, express or implied, regarding the quality, completeness or accuracy of the information contained herein. All and any such responsibility and liability is expressly disclaimed. The NSTA does not provide endorsements or investment recommendations.</a:t>
            </a:r>
            <a:br>
              <a:rPr kumimoji="0" lang="en-GB" sz="933"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br>
            <a:r>
              <a:rPr kumimoji="0" lang="en-GB" sz="933"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The North Sea Transition Authority is the business name for the Oil &amp; Gas Authority, a limited company registered in England and Wales with registered number 09666504 and VAT registered number 249433979. Our registered office is at 21 Bloomsbury Street, London, United Kingdom, WC1B 3HF. </a:t>
            </a:r>
          </a:p>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endParaRPr>
          </a:p>
        </p:txBody>
      </p:sp>
      <p:sp>
        <p:nvSpPr>
          <p:cNvPr id="7" name="Text Placeholder 18">
            <a:extLst>
              <a:ext uri="{FF2B5EF4-FFF2-40B4-BE49-F238E27FC236}">
                <a16:creationId xmlns:a16="http://schemas.microsoft.com/office/drawing/2014/main" id="{E28699B9-78A4-46CD-96D9-7ADF5F743E7F}"/>
              </a:ext>
            </a:extLst>
          </p:cNvPr>
          <p:cNvSpPr>
            <a:spLocks noGrp="1"/>
          </p:cNvSpPr>
          <p:nvPr>
            <p:ph type="body" sz="quarter" idx="14" hasCustomPrompt="1"/>
          </p:nvPr>
        </p:nvSpPr>
        <p:spPr>
          <a:xfrm>
            <a:off x="9956800" y="4976283"/>
            <a:ext cx="1776941" cy="697620"/>
          </a:xfrm>
          <a:prstGeom prst="rect">
            <a:avLst/>
          </a:prstGeom>
        </p:spPr>
        <p:txBody>
          <a:bodyPr/>
          <a:lstStyle>
            <a:lvl1pPr marL="0" indent="0" algn="l">
              <a:buNone/>
              <a:defRPr sz="2133"/>
            </a:lvl1pPr>
            <a:lvl2pPr marL="609570" indent="0">
              <a:buNone/>
              <a:defRPr/>
            </a:lvl2pPr>
            <a:lvl3pPr marL="1219140" indent="0">
              <a:buNone/>
              <a:defRPr/>
            </a:lvl3pPr>
            <a:lvl4pPr marL="1828709" indent="0">
              <a:buNone/>
              <a:defRPr/>
            </a:lvl4pPr>
            <a:lvl5pPr marL="2438278" indent="0">
              <a:buNone/>
              <a:defRPr/>
            </a:lvl5pPr>
          </a:lstStyle>
          <a:p>
            <a:pPr lvl="0"/>
            <a:r>
              <a:rPr lang="en-US"/>
              <a:t>Date</a:t>
            </a:r>
          </a:p>
        </p:txBody>
      </p:sp>
      <p:sp>
        <p:nvSpPr>
          <p:cNvPr id="4" name="Text Placeholder 3">
            <a:extLst>
              <a:ext uri="{FF2B5EF4-FFF2-40B4-BE49-F238E27FC236}">
                <a16:creationId xmlns:a16="http://schemas.microsoft.com/office/drawing/2014/main" id="{3D107FD8-55F8-49DE-9B26-9B96CD7905DD}"/>
              </a:ext>
            </a:extLst>
          </p:cNvPr>
          <p:cNvSpPr>
            <a:spLocks noGrp="1"/>
          </p:cNvSpPr>
          <p:nvPr>
            <p:ph type="body" sz="quarter" idx="15" hasCustomPrompt="1"/>
          </p:nvPr>
        </p:nvSpPr>
        <p:spPr>
          <a:xfrm>
            <a:off x="588433" y="4976285"/>
            <a:ext cx="8530936" cy="757767"/>
          </a:xfrm>
          <a:prstGeom prst="rect">
            <a:avLst/>
          </a:prstGeom>
        </p:spPr>
        <p:txBody>
          <a:bodyPr/>
          <a:lstStyle>
            <a:lvl1pPr marL="0" indent="0">
              <a:buNone/>
              <a:defRPr sz="2133"/>
            </a:lvl1pPr>
          </a:lstStyle>
          <a:p>
            <a:pPr lvl="0"/>
            <a:r>
              <a:rPr lang="en-US"/>
              <a:t>Speaker &amp; title</a:t>
            </a:r>
          </a:p>
        </p:txBody>
      </p:sp>
      <p:sp>
        <p:nvSpPr>
          <p:cNvPr id="12" name="Text Placeholder 12">
            <a:extLst>
              <a:ext uri="{FF2B5EF4-FFF2-40B4-BE49-F238E27FC236}">
                <a16:creationId xmlns:a16="http://schemas.microsoft.com/office/drawing/2014/main" id="{FBBF420D-7306-4564-8600-5DCC54C404A5}"/>
              </a:ext>
            </a:extLst>
          </p:cNvPr>
          <p:cNvSpPr>
            <a:spLocks noGrp="1"/>
          </p:cNvSpPr>
          <p:nvPr>
            <p:ph type="body" sz="quarter" idx="12" hasCustomPrompt="1"/>
          </p:nvPr>
        </p:nvSpPr>
        <p:spPr>
          <a:xfrm>
            <a:off x="575733" y="2635486"/>
            <a:ext cx="11184467" cy="997751"/>
          </a:xfrm>
          <a:prstGeom prst="rect">
            <a:avLst/>
          </a:prstGeom>
        </p:spPr>
        <p:txBody>
          <a:bodyPr lIns="0" anchor="b"/>
          <a:lstStyle>
            <a:lvl1pPr marL="0" indent="0">
              <a:buNone/>
              <a:defRPr sz="5333">
                <a:solidFill>
                  <a:srgbClr val="193768"/>
                </a:solidFill>
              </a:defRPr>
            </a:lvl1pPr>
          </a:lstStyle>
          <a:p>
            <a:pPr lvl="0"/>
            <a:r>
              <a:rPr lang="en-US"/>
              <a:t>Here comes your title</a:t>
            </a:r>
          </a:p>
        </p:txBody>
      </p:sp>
      <p:sp>
        <p:nvSpPr>
          <p:cNvPr id="14" name="Text Placeholder 18">
            <a:extLst>
              <a:ext uri="{FF2B5EF4-FFF2-40B4-BE49-F238E27FC236}">
                <a16:creationId xmlns:a16="http://schemas.microsoft.com/office/drawing/2014/main" id="{39FD3177-214E-4F32-910E-58B1967F5E14}"/>
              </a:ext>
            </a:extLst>
          </p:cNvPr>
          <p:cNvSpPr>
            <a:spLocks noGrp="1"/>
          </p:cNvSpPr>
          <p:nvPr>
            <p:ph type="body" sz="quarter" idx="13" hasCustomPrompt="1"/>
          </p:nvPr>
        </p:nvSpPr>
        <p:spPr>
          <a:xfrm>
            <a:off x="588435" y="3806346"/>
            <a:ext cx="11131551" cy="697620"/>
          </a:xfrm>
          <a:prstGeom prst="rect">
            <a:avLst/>
          </a:prstGeom>
        </p:spPr>
        <p:txBody>
          <a:bodyPr/>
          <a:lstStyle>
            <a:lvl1pPr marL="0" indent="0">
              <a:buNone/>
              <a:defRPr sz="2667"/>
            </a:lvl1pPr>
            <a:lvl2pPr marL="609570" indent="0">
              <a:buNone/>
              <a:defRPr/>
            </a:lvl2pPr>
            <a:lvl3pPr marL="1219140" indent="0">
              <a:buNone/>
              <a:defRPr/>
            </a:lvl3pPr>
            <a:lvl4pPr marL="1828709" indent="0">
              <a:buNone/>
              <a:defRPr/>
            </a:lvl4pPr>
            <a:lvl5pPr marL="2438278" indent="0">
              <a:buNone/>
              <a:defRPr/>
            </a:lvl5pPr>
          </a:lstStyle>
          <a:p>
            <a:pPr lvl="0"/>
            <a:r>
              <a:rPr lang="en-US"/>
              <a:t>Subtitle</a:t>
            </a:r>
          </a:p>
        </p:txBody>
      </p:sp>
    </p:spTree>
    <p:extLst>
      <p:ext uri="{BB962C8B-B14F-4D97-AF65-F5344CB8AC3E}">
        <p14:creationId xmlns:p14="http://schemas.microsoft.com/office/powerpoint/2010/main" val="2296690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_layout_01">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3" y="260353"/>
            <a:ext cx="7095435" cy="501649"/>
          </a:xfrm>
          <a:prstGeom prst="rect">
            <a:avLst/>
          </a:prstGeom>
        </p:spPr>
        <p:txBody>
          <a:bodyPr lIns="0" tIns="0"/>
          <a:lstStyle>
            <a:lvl1pPr>
              <a:defRPr sz="2800">
                <a:solidFill>
                  <a:srgbClr val="002060"/>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pic>
        <p:nvPicPr>
          <p:cNvPr id="6" name="Picture 5">
            <a:extLst>
              <a:ext uri="{FF2B5EF4-FFF2-40B4-BE49-F238E27FC236}">
                <a16:creationId xmlns:a16="http://schemas.microsoft.com/office/drawing/2014/main" id="{CDB2A062-E898-4E6D-ACC8-E654FB12AD2A}"/>
              </a:ext>
            </a:extLst>
          </p:cNvPr>
          <p:cNvPicPr>
            <a:picLocks noChangeAspect="1"/>
          </p:cNvPicPr>
          <p:nvPr userDrawn="1"/>
        </p:nvPicPr>
        <p:blipFill>
          <a:blip r:embed="rId2"/>
          <a:stretch>
            <a:fillRect/>
          </a:stretch>
        </p:blipFill>
        <p:spPr>
          <a:xfrm>
            <a:off x="8234688" y="260350"/>
            <a:ext cx="3525514" cy="332154"/>
          </a:xfrm>
          <a:prstGeom prst="rect">
            <a:avLst/>
          </a:prstGeom>
        </p:spPr>
      </p:pic>
      <p:sp>
        <p:nvSpPr>
          <p:cNvPr id="8" name="Slide Number Placeholder 1">
            <a:extLst>
              <a:ext uri="{FF2B5EF4-FFF2-40B4-BE49-F238E27FC236}">
                <a16:creationId xmlns:a16="http://schemas.microsoft.com/office/drawing/2014/main" id="{6D6621D0-6F96-4F44-A8A3-665E7035EB4E}"/>
              </a:ext>
            </a:extLst>
          </p:cNvPr>
          <p:cNvSpPr>
            <a:spLocks noGrp="1"/>
          </p:cNvSpPr>
          <p:nvPr>
            <p:ph type="sldNum" sz="quarter" idx="4"/>
          </p:nvPr>
        </p:nvSpPr>
        <p:spPr>
          <a:xfrm>
            <a:off x="11345864" y="3211512"/>
            <a:ext cx="828675" cy="434975"/>
          </a:xfrm>
          <a:prstGeom prst="rect">
            <a:avLst/>
          </a:prstGeom>
        </p:spPr>
        <p:txBody>
          <a:bodyPr vert="horz" lIns="91440" tIns="45720" rIns="91440" bIns="45720" rtlCol="0" anchor="ctr"/>
          <a:lstStyle>
            <a:lvl1pPr algn="r">
              <a:defRPr sz="1200">
                <a:solidFill>
                  <a:schemeClr val="tx1">
                    <a:tint val="75000"/>
                  </a:schemeClr>
                </a:solidFill>
              </a:defRPr>
            </a:lvl1pPr>
          </a:lstStyle>
          <a:p>
            <a:fld id="{DD0590FE-9BA6-45CB-BC76-38BB9AEE2E90}" type="slidenum">
              <a:rPr lang="en-GB" smtClean="0"/>
              <a:t>‹#›</a:t>
            </a:fld>
            <a:endParaRPr lang="en-GB"/>
          </a:p>
        </p:txBody>
      </p:sp>
    </p:spTree>
    <p:extLst>
      <p:ext uri="{BB962C8B-B14F-4D97-AF65-F5344CB8AC3E}">
        <p14:creationId xmlns:p14="http://schemas.microsoft.com/office/powerpoint/2010/main" val="3681661457"/>
      </p:ext>
    </p:extLst>
  </p:cSld>
  <p:clrMapOvr>
    <a:masterClrMapping/>
  </p:clrMapOvr>
  <p:extLst>
    <p:ext uri="{DCECCB84-F9BA-43D5-87BE-67443E8EF086}">
      <p15:sldGuideLst xmlns:p15="http://schemas.microsoft.com/office/powerpoint/2012/main">
        <p15:guide id="1" pos="3820" userDrawn="1">
          <p15:clr>
            <a:srgbClr val="FBAE40"/>
          </p15:clr>
        </p15:guide>
        <p15:guide id="2" pos="3952" userDrawn="1">
          <p15:clr>
            <a:srgbClr val="FBAE40"/>
          </p15:clr>
        </p15:guide>
        <p15:guide id="3" pos="2025" userDrawn="1">
          <p15:clr>
            <a:srgbClr val="FBAE40"/>
          </p15:clr>
        </p15:guide>
        <p15:guide id="4" pos="2147" userDrawn="1">
          <p15:clr>
            <a:srgbClr val="FBAE40"/>
          </p15:clr>
        </p15:guide>
        <p15:guide id="5" pos="5612" userDrawn="1">
          <p15:clr>
            <a:srgbClr val="FBAE40"/>
          </p15:clr>
        </p15:guide>
        <p15:guide id="6" pos="5745" userDrawn="1">
          <p15:clr>
            <a:srgbClr val="FBAE40"/>
          </p15:clr>
        </p15:guide>
        <p15:guide id="7" orient="horz" pos="973" userDrawn="1">
          <p15:clr>
            <a:srgbClr val="FBAE40"/>
          </p15:clr>
        </p15:guide>
        <p15:guide id="8" orient="horz" pos="2231" userDrawn="1">
          <p15:clr>
            <a:srgbClr val="FBAE40"/>
          </p15:clr>
        </p15:guide>
        <p15:guide id="9" orient="horz" pos="2339" userDrawn="1">
          <p15:clr>
            <a:srgbClr val="FBAE40"/>
          </p15:clr>
        </p15:guide>
        <p15:guide id="10" orient="horz" pos="358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ad picture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3" y="260353"/>
            <a:ext cx="7095435" cy="501649"/>
          </a:xfrm>
          <a:prstGeom prst="rect">
            <a:avLst/>
          </a:prstGeom>
        </p:spPr>
        <p:txBody>
          <a:bodyPr lIns="0" tIns="0"/>
          <a:lstStyle>
            <a:lvl1pPr>
              <a:defRPr sz="2800">
                <a:solidFill>
                  <a:srgbClr val="002060"/>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6DB07D8A-B829-45B0-8CE8-449B892781B6}"/>
              </a:ext>
            </a:extLst>
          </p:cNvPr>
          <p:cNvSpPr>
            <a:spLocks noGrp="1"/>
          </p:cNvSpPr>
          <p:nvPr>
            <p:ph type="pic" sz="quarter" idx="11"/>
          </p:nvPr>
        </p:nvSpPr>
        <p:spPr>
          <a:xfrm>
            <a:off x="575733" y="1143000"/>
            <a:ext cx="5469467" cy="2448000"/>
          </a:xfrm>
          <a:prstGeom prst="rect">
            <a:avLst/>
          </a:prstGeom>
          <a:noFill/>
        </p:spPr>
        <p:txBody>
          <a:bodyPr anchor="ctr"/>
          <a:lstStyle>
            <a:lvl1pPr marL="0" indent="0" algn="ctr">
              <a:buNone/>
              <a:defRPr/>
            </a:lvl1pPr>
          </a:lstStyle>
          <a:p>
            <a:endParaRPr lang="en-GB"/>
          </a:p>
        </p:txBody>
      </p:sp>
      <p:sp>
        <p:nvSpPr>
          <p:cNvPr id="9" name="Picture Placeholder 5">
            <a:extLst>
              <a:ext uri="{FF2B5EF4-FFF2-40B4-BE49-F238E27FC236}">
                <a16:creationId xmlns:a16="http://schemas.microsoft.com/office/drawing/2014/main" id="{A7F514CB-E3D0-4CF2-8E6F-DEF8880B6BD2}"/>
              </a:ext>
            </a:extLst>
          </p:cNvPr>
          <p:cNvSpPr>
            <a:spLocks noGrp="1"/>
          </p:cNvSpPr>
          <p:nvPr>
            <p:ph type="pic" sz="quarter" idx="12"/>
          </p:nvPr>
        </p:nvSpPr>
        <p:spPr>
          <a:xfrm>
            <a:off x="6288617" y="1143000"/>
            <a:ext cx="5469467" cy="2448000"/>
          </a:xfrm>
          <a:prstGeom prst="rect">
            <a:avLst/>
          </a:prstGeom>
          <a:noFill/>
        </p:spPr>
        <p:txBody>
          <a:bodyPr anchor="ctr"/>
          <a:lstStyle>
            <a:lvl1pPr marL="0" indent="0" algn="ctr">
              <a:buNone/>
              <a:defRPr/>
            </a:lvl1pPr>
          </a:lstStyle>
          <a:p>
            <a:endParaRPr lang="en-GB"/>
          </a:p>
        </p:txBody>
      </p:sp>
      <p:sp>
        <p:nvSpPr>
          <p:cNvPr id="10" name="Picture Placeholder 5">
            <a:extLst>
              <a:ext uri="{FF2B5EF4-FFF2-40B4-BE49-F238E27FC236}">
                <a16:creationId xmlns:a16="http://schemas.microsoft.com/office/drawing/2014/main" id="{AF0D129A-716D-4DE2-BC86-62AD6977E00F}"/>
              </a:ext>
            </a:extLst>
          </p:cNvPr>
          <p:cNvSpPr>
            <a:spLocks noGrp="1"/>
          </p:cNvSpPr>
          <p:nvPr>
            <p:ph type="pic" sz="quarter" idx="13"/>
          </p:nvPr>
        </p:nvSpPr>
        <p:spPr>
          <a:xfrm>
            <a:off x="575733" y="3816349"/>
            <a:ext cx="5469467" cy="2448000"/>
          </a:xfrm>
          <a:prstGeom prst="rect">
            <a:avLst/>
          </a:prstGeom>
          <a:noFill/>
        </p:spPr>
        <p:txBody>
          <a:bodyPr anchor="ctr"/>
          <a:lstStyle>
            <a:lvl1pPr marL="0" indent="0" algn="ctr">
              <a:buNone/>
              <a:defRPr/>
            </a:lvl1pPr>
          </a:lstStyle>
          <a:p>
            <a:endParaRPr lang="en-GB"/>
          </a:p>
        </p:txBody>
      </p:sp>
      <p:sp>
        <p:nvSpPr>
          <p:cNvPr id="11" name="Picture Placeholder 5">
            <a:extLst>
              <a:ext uri="{FF2B5EF4-FFF2-40B4-BE49-F238E27FC236}">
                <a16:creationId xmlns:a16="http://schemas.microsoft.com/office/drawing/2014/main" id="{8B65A3AB-D335-4F53-891B-3500C75ABC15}"/>
              </a:ext>
            </a:extLst>
          </p:cNvPr>
          <p:cNvSpPr>
            <a:spLocks noGrp="1"/>
          </p:cNvSpPr>
          <p:nvPr>
            <p:ph type="pic" sz="quarter" idx="14"/>
          </p:nvPr>
        </p:nvSpPr>
        <p:spPr>
          <a:xfrm>
            <a:off x="6288617" y="3816349"/>
            <a:ext cx="5469467" cy="2448000"/>
          </a:xfrm>
          <a:prstGeom prst="rect">
            <a:avLst/>
          </a:prstGeom>
          <a:noFill/>
        </p:spPr>
        <p:txBody>
          <a:bodyPr anchor="ctr"/>
          <a:lstStyle>
            <a:lvl1pPr marL="0" indent="0" algn="ctr">
              <a:buNone/>
              <a:defRPr/>
            </a:lvl1pPr>
          </a:lstStyle>
          <a:p>
            <a:endParaRPr lang="en-GB"/>
          </a:p>
        </p:txBody>
      </p:sp>
      <p:pic>
        <p:nvPicPr>
          <p:cNvPr id="12" name="Picture 11">
            <a:extLst>
              <a:ext uri="{FF2B5EF4-FFF2-40B4-BE49-F238E27FC236}">
                <a16:creationId xmlns:a16="http://schemas.microsoft.com/office/drawing/2014/main" id="{ABDE1382-362C-48CB-8DED-292C21ADE7AC}"/>
              </a:ext>
            </a:extLst>
          </p:cNvPr>
          <p:cNvPicPr>
            <a:picLocks noChangeAspect="1"/>
          </p:cNvPicPr>
          <p:nvPr userDrawn="1"/>
        </p:nvPicPr>
        <p:blipFill>
          <a:blip r:embed="rId2"/>
          <a:stretch>
            <a:fillRect/>
          </a:stretch>
        </p:blipFill>
        <p:spPr>
          <a:xfrm>
            <a:off x="8234688" y="260350"/>
            <a:ext cx="3525514" cy="332154"/>
          </a:xfrm>
          <a:prstGeom prst="rect">
            <a:avLst/>
          </a:prstGeom>
        </p:spPr>
      </p:pic>
      <p:sp>
        <p:nvSpPr>
          <p:cNvPr id="13" name="Slide Number Placeholder 1">
            <a:extLst>
              <a:ext uri="{FF2B5EF4-FFF2-40B4-BE49-F238E27FC236}">
                <a16:creationId xmlns:a16="http://schemas.microsoft.com/office/drawing/2014/main" id="{E3A24434-3E5F-4172-98DE-A904E7BEF3D3}"/>
              </a:ext>
            </a:extLst>
          </p:cNvPr>
          <p:cNvSpPr>
            <a:spLocks noGrp="1"/>
          </p:cNvSpPr>
          <p:nvPr>
            <p:ph type="sldNum" sz="quarter" idx="4"/>
          </p:nvPr>
        </p:nvSpPr>
        <p:spPr>
          <a:xfrm>
            <a:off x="11345864" y="3211512"/>
            <a:ext cx="828675" cy="434975"/>
          </a:xfrm>
          <a:prstGeom prst="rect">
            <a:avLst/>
          </a:prstGeom>
        </p:spPr>
        <p:txBody>
          <a:bodyPr vert="horz" lIns="91440" tIns="45720" rIns="91440" bIns="45720" rtlCol="0" anchor="ctr"/>
          <a:lstStyle>
            <a:lvl1pPr algn="r">
              <a:defRPr sz="1200">
                <a:solidFill>
                  <a:schemeClr val="tx1">
                    <a:tint val="75000"/>
                  </a:schemeClr>
                </a:solidFill>
              </a:defRPr>
            </a:lvl1pPr>
          </a:lstStyle>
          <a:p>
            <a:fld id="{DD0590FE-9BA6-45CB-BC76-38BB9AEE2E90}" type="slidenum">
              <a:rPr lang="en-GB" smtClean="0"/>
              <a:t>‹#›</a:t>
            </a:fld>
            <a:endParaRPr lang="en-GB"/>
          </a:p>
        </p:txBody>
      </p:sp>
    </p:spTree>
    <p:extLst>
      <p:ext uri="{BB962C8B-B14F-4D97-AF65-F5344CB8AC3E}">
        <p14:creationId xmlns:p14="http://schemas.microsoft.com/office/powerpoint/2010/main" val="107614085"/>
      </p:ext>
    </p:extLst>
  </p:cSld>
  <p:clrMapOvr>
    <a:masterClrMapping/>
  </p:clrMapOvr>
  <p:extLst>
    <p:ext uri="{DCECCB84-F9BA-43D5-87BE-67443E8EF086}">
      <p15:sldGuideLst xmlns:p15="http://schemas.microsoft.com/office/powerpoint/2012/main">
        <p15:guide id="1" pos="3809" userDrawn="1">
          <p15:clr>
            <a:srgbClr val="FBAE40"/>
          </p15:clr>
        </p15:guide>
        <p15:guide id="2" pos="3961"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olumn_feature_box">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C605FFE-972D-49E1-BB04-B163FB801E63}"/>
              </a:ext>
            </a:extLst>
          </p:cNvPr>
          <p:cNvSpPr>
            <a:spLocks noGrp="1"/>
          </p:cNvSpPr>
          <p:nvPr>
            <p:ph type="pic" sz="quarter" idx="11"/>
          </p:nvPr>
        </p:nvSpPr>
        <p:spPr>
          <a:xfrm>
            <a:off x="575732" y="1143000"/>
            <a:ext cx="7454901" cy="3256280"/>
          </a:xfrm>
          <a:prstGeom prst="rect">
            <a:avLst/>
          </a:prstGeom>
          <a:noFill/>
        </p:spPr>
        <p:txBody>
          <a:bodyPr anchor="ctr"/>
          <a:lstStyle>
            <a:lvl1pPr marL="0" indent="0" algn="ctr">
              <a:buNone/>
              <a:defRPr/>
            </a:lvl1pPr>
          </a:lstStyle>
          <a:p>
            <a:endParaRPr lang="en-GB"/>
          </a:p>
        </p:txBody>
      </p:sp>
      <p:sp>
        <p:nvSpPr>
          <p:cNvPr id="9" name="Text Placeholder 2">
            <a:extLst>
              <a:ext uri="{FF2B5EF4-FFF2-40B4-BE49-F238E27FC236}">
                <a16:creationId xmlns:a16="http://schemas.microsoft.com/office/drawing/2014/main" id="{69E0E834-A8AE-4C60-9A63-F248B8296081}"/>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pic>
        <p:nvPicPr>
          <p:cNvPr id="5" name="Picture 4">
            <a:extLst>
              <a:ext uri="{FF2B5EF4-FFF2-40B4-BE49-F238E27FC236}">
                <a16:creationId xmlns:a16="http://schemas.microsoft.com/office/drawing/2014/main" id="{AC484896-060F-4DC4-BCF0-3639C3EDCAB8}"/>
              </a:ext>
            </a:extLst>
          </p:cNvPr>
          <p:cNvPicPr>
            <a:picLocks noChangeAspect="1"/>
          </p:cNvPicPr>
          <p:nvPr userDrawn="1"/>
        </p:nvPicPr>
        <p:blipFill>
          <a:blip r:embed="rId2"/>
          <a:stretch>
            <a:fillRect/>
          </a:stretch>
        </p:blipFill>
        <p:spPr>
          <a:xfrm>
            <a:off x="8234688" y="260350"/>
            <a:ext cx="3525514" cy="332154"/>
          </a:xfrm>
          <a:prstGeom prst="rect">
            <a:avLst/>
          </a:prstGeom>
        </p:spPr>
      </p:pic>
      <p:sp>
        <p:nvSpPr>
          <p:cNvPr id="7" name="Slide Number Placeholder 1">
            <a:extLst>
              <a:ext uri="{FF2B5EF4-FFF2-40B4-BE49-F238E27FC236}">
                <a16:creationId xmlns:a16="http://schemas.microsoft.com/office/drawing/2014/main" id="{4CECD0BF-DF13-416B-AAAE-2D1E64D6BF4C}"/>
              </a:ext>
            </a:extLst>
          </p:cNvPr>
          <p:cNvSpPr>
            <a:spLocks noGrp="1"/>
          </p:cNvSpPr>
          <p:nvPr>
            <p:ph type="sldNum" sz="quarter" idx="4"/>
          </p:nvPr>
        </p:nvSpPr>
        <p:spPr>
          <a:xfrm>
            <a:off x="11345864" y="3211512"/>
            <a:ext cx="828675" cy="434975"/>
          </a:xfrm>
          <a:prstGeom prst="rect">
            <a:avLst/>
          </a:prstGeom>
        </p:spPr>
        <p:txBody>
          <a:bodyPr vert="horz" lIns="91440" tIns="45720" rIns="91440" bIns="45720" rtlCol="0" anchor="ctr"/>
          <a:lstStyle>
            <a:lvl1pPr algn="r">
              <a:defRPr sz="1200">
                <a:solidFill>
                  <a:schemeClr val="tx1">
                    <a:tint val="75000"/>
                  </a:schemeClr>
                </a:solidFill>
              </a:defRPr>
            </a:lvl1pPr>
          </a:lstStyle>
          <a:p>
            <a:fld id="{DD0590FE-9BA6-45CB-BC76-38BB9AEE2E90}" type="slidenum">
              <a:rPr lang="en-GB" smtClean="0"/>
              <a:t>‹#›</a:t>
            </a:fld>
            <a:endParaRPr lang="en-GB"/>
          </a:p>
        </p:txBody>
      </p:sp>
    </p:spTree>
    <p:extLst>
      <p:ext uri="{BB962C8B-B14F-4D97-AF65-F5344CB8AC3E}">
        <p14:creationId xmlns:p14="http://schemas.microsoft.com/office/powerpoint/2010/main" val="3375773054"/>
      </p:ext>
    </p:extLst>
  </p:cSld>
  <p:clrMapOvr>
    <a:masterClrMapping/>
  </p:clrMapOvr>
  <p:extLst>
    <p:ext uri="{DCECCB84-F9BA-43D5-87BE-67443E8EF086}">
      <p15:sldGuideLst xmlns:p15="http://schemas.microsoft.com/office/powerpoint/2012/main">
        <p15:guide id="2" pos="5231" userDrawn="1">
          <p15:clr>
            <a:srgbClr val="FBAE40"/>
          </p15:clr>
        </p15:guide>
        <p15:guide id="7" pos="505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ogo only">
    <p:spTree>
      <p:nvGrpSpPr>
        <p:cNvPr id="1" name=""/>
        <p:cNvGrpSpPr/>
        <p:nvPr/>
      </p:nvGrpSpPr>
      <p:grpSpPr>
        <a:xfrm>
          <a:off x="0" y="0"/>
          <a:ext cx="0" cy="0"/>
          <a:chOff x="0" y="0"/>
          <a:chExt cx="0" cy="0"/>
        </a:xfrm>
      </p:grpSpPr>
      <p:pic>
        <p:nvPicPr>
          <p:cNvPr id="4" name="Picture 3" descr="North Sea Transition Authority logo">
            <a:extLst>
              <a:ext uri="{FF2B5EF4-FFF2-40B4-BE49-F238E27FC236}">
                <a16:creationId xmlns:a16="http://schemas.microsoft.com/office/drawing/2014/main" id="{8CEED72F-95CF-491E-A563-2CECB9C8352E}"/>
              </a:ext>
            </a:extLst>
          </p:cNvPr>
          <p:cNvPicPr>
            <a:picLocks noChangeAspect="1"/>
          </p:cNvPicPr>
          <p:nvPr userDrawn="1"/>
        </p:nvPicPr>
        <p:blipFill>
          <a:blip r:embed="rId2"/>
          <a:stretch>
            <a:fillRect/>
          </a:stretch>
        </p:blipFill>
        <p:spPr>
          <a:xfrm>
            <a:off x="8234688" y="260350"/>
            <a:ext cx="3525514" cy="332154"/>
          </a:xfrm>
          <a:prstGeom prst="rect">
            <a:avLst/>
          </a:prstGeom>
        </p:spPr>
      </p:pic>
      <p:sp>
        <p:nvSpPr>
          <p:cNvPr id="3" name="Slide Number Placeholder 1">
            <a:extLst>
              <a:ext uri="{FF2B5EF4-FFF2-40B4-BE49-F238E27FC236}">
                <a16:creationId xmlns:a16="http://schemas.microsoft.com/office/drawing/2014/main" id="{1E4B6334-602D-4BE3-B85D-646467B8A18F}"/>
              </a:ext>
            </a:extLst>
          </p:cNvPr>
          <p:cNvSpPr>
            <a:spLocks noGrp="1"/>
          </p:cNvSpPr>
          <p:nvPr>
            <p:ph type="sldNum" sz="quarter" idx="4"/>
          </p:nvPr>
        </p:nvSpPr>
        <p:spPr>
          <a:xfrm>
            <a:off x="11345864" y="3211512"/>
            <a:ext cx="828675" cy="434975"/>
          </a:xfrm>
          <a:prstGeom prst="rect">
            <a:avLst/>
          </a:prstGeom>
        </p:spPr>
        <p:txBody>
          <a:bodyPr vert="horz" lIns="91440" tIns="45720" rIns="91440" bIns="45720" rtlCol="0" anchor="ctr"/>
          <a:lstStyle>
            <a:lvl1pPr algn="r">
              <a:defRPr sz="1200">
                <a:solidFill>
                  <a:schemeClr val="tx1">
                    <a:tint val="75000"/>
                  </a:schemeClr>
                </a:solidFill>
              </a:defRPr>
            </a:lvl1pPr>
          </a:lstStyle>
          <a:p>
            <a:fld id="{DD0590FE-9BA6-45CB-BC76-38BB9AEE2E90}" type="slidenum">
              <a:rPr lang="en-GB" smtClean="0"/>
              <a:t>‹#›</a:t>
            </a:fld>
            <a:endParaRPr lang="en-GB"/>
          </a:p>
        </p:txBody>
      </p:sp>
    </p:spTree>
    <p:extLst>
      <p:ext uri="{BB962C8B-B14F-4D97-AF65-F5344CB8AC3E}">
        <p14:creationId xmlns:p14="http://schemas.microsoft.com/office/powerpoint/2010/main" val="2811265945"/>
      </p:ext>
    </p:extLst>
  </p:cSld>
  <p:clrMapOvr>
    <a:masterClrMapping/>
  </p:clrMapOvr>
  <p:extLst>
    <p:ext uri="{DCECCB84-F9BA-43D5-87BE-67443E8EF086}">
      <p15:sldGuideLst xmlns:p15="http://schemas.microsoft.com/office/powerpoint/2012/main">
        <p15:guide id="1" pos="3799" userDrawn="1">
          <p15:clr>
            <a:srgbClr val="FBAE40"/>
          </p15:clr>
        </p15:guide>
        <p15:guide id="2" pos="3960" userDrawn="1">
          <p15:clr>
            <a:srgbClr val="FBAE40"/>
          </p15:clr>
        </p15:guide>
        <p15:guide id="3" pos="1996" userDrawn="1">
          <p15:clr>
            <a:srgbClr val="FBAE40"/>
          </p15:clr>
        </p15:guide>
        <p15:guide id="4" pos="2155" userDrawn="1">
          <p15:clr>
            <a:srgbClr val="FBAE40"/>
          </p15:clr>
        </p15:guide>
        <p15:guide id="5" pos="5604" userDrawn="1">
          <p15:clr>
            <a:srgbClr val="FBAE40"/>
          </p15:clr>
        </p15:guide>
        <p15:guide id="6" pos="577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_page">
    <p:bg>
      <p:bgPr>
        <a:solidFill>
          <a:srgbClr val="002060"/>
        </a:solidFill>
        <a:effectLst/>
      </p:bgPr>
    </p:bg>
    <p:spTree>
      <p:nvGrpSpPr>
        <p:cNvPr id="1" name=""/>
        <p:cNvGrpSpPr/>
        <p:nvPr/>
      </p:nvGrpSpPr>
      <p:grpSpPr>
        <a:xfrm>
          <a:off x="0" y="0"/>
          <a:ext cx="0" cy="0"/>
          <a:chOff x="0" y="0"/>
          <a:chExt cx="0" cy="0"/>
        </a:xfrm>
      </p:grpSpPr>
      <p:pic>
        <p:nvPicPr>
          <p:cNvPr id="4" name="Graphic 3" descr="North Sea Transition Authority logo">
            <a:extLst>
              <a:ext uri="{FF2B5EF4-FFF2-40B4-BE49-F238E27FC236}">
                <a16:creationId xmlns:a16="http://schemas.microsoft.com/office/drawing/2014/main" id="{0700E569-29DA-4C92-8B98-093A575DAB26}"/>
              </a:ext>
            </a:extLst>
          </p:cNvPr>
          <p:cNvPicPr>
            <a:picLocks noChangeAspect="1"/>
          </p:cNvPicPr>
          <p:nvPr userDrawn="1"/>
        </p:nvPicPr>
        <p:blipFill>
          <a:blip r:embed="rId2"/>
          <a:srcRect/>
          <a:stretch/>
        </p:blipFill>
        <p:spPr>
          <a:xfrm>
            <a:off x="8463280" y="418039"/>
            <a:ext cx="3296920" cy="310617"/>
          </a:xfrm>
          <a:prstGeom prst="rect">
            <a:avLst/>
          </a:prstGeom>
        </p:spPr>
      </p:pic>
      <p:sp>
        <p:nvSpPr>
          <p:cNvPr id="3" name="Text Placeholder 2">
            <a:extLst>
              <a:ext uri="{FF2B5EF4-FFF2-40B4-BE49-F238E27FC236}">
                <a16:creationId xmlns:a16="http://schemas.microsoft.com/office/drawing/2014/main" id="{C6F6A3BA-6F96-4472-946C-225BEBF3F2AD}"/>
              </a:ext>
            </a:extLst>
          </p:cNvPr>
          <p:cNvSpPr>
            <a:spLocks noGrp="1"/>
          </p:cNvSpPr>
          <p:nvPr>
            <p:ph type="body" sz="quarter" idx="10" hasCustomPrompt="1"/>
          </p:nvPr>
        </p:nvSpPr>
        <p:spPr>
          <a:xfrm>
            <a:off x="575733" y="2813052"/>
            <a:ext cx="11184467" cy="1179829"/>
          </a:xfrm>
          <a:prstGeom prst="rect">
            <a:avLst/>
          </a:prstGeom>
        </p:spPr>
        <p:txBody>
          <a:bodyPr/>
          <a:lstStyle>
            <a:lvl1pPr marL="0" indent="0">
              <a:buNone/>
              <a:defRPr sz="7200" spc="-267" baseline="0">
                <a:solidFill>
                  <a:srgbClr val="FFFFFF"/>
                </a:solidFill>
              </a:defRPr>
            </a:lvl1pPr>
          </a:lstStyle>
          <a:p>
            <a:pPr lvl="0"/>
            <a:r>
              <a:rPr lang="en-US"/>
              <a:t>Divider slide</a:t>
            </a:r>
            <a:endParaRPr lang="en-GB"/>
          </a:p>
        </p:txBody>
      </p:sp>
      <p:sp>
        <p:nvSpPr>
          <p:cNvPr id="5" name="Text Placeholder 4">
            <a:extLst>
              <a:ext uri="{FF2B5EF4-FFF2-40B4-BE49-F238E27FC236}">
                <a16:creationId xmlns:a16="http://schemas.microsoft.com/office/drawing/2014/main" id="{78B926CB-EC04-4129-8CD2-275903EDA3AA}"/>
              </a:ext>
            </a:extLst>
          </p:cNvPr>
          <p:cNvSpPr>
            <a:spLocks noGrp="1"/>
          </p:cNvSpPr>
          <p:nvPr>
            <p:ph type="body" sz="quarter" idx="11" hasCustomPrompt="1"/>
          </p:nvPr>
        </p:nvSpPr>
        <p:spPr>
          <a:xfrm>
            <a:off x="575733" y="4684184"/>
            <a:ext cx="7623387" cy="1524000"/>
          </a:xfrm>
          <a:prstGeom prst="rect">
            <a:avLst/>
          </a:prstGeom>
        </p:spPr>
        <p:txBody>
          <a:bodyPr/>
          <a:lstStyle>
            <a:lvl1pPr marL="0" indent="0">
              <a:lnSpc>
                <a:spcPts val="2933"/>
              </a:lnSpc>
              <a:spcBef>
                <a:spcPts val="0"/>
              </a:spcBef>
              <a:buNone/>
              <a:defRPr sz="2400">
                <a:solidFill>
                  <a:srgbClr val="FFFFFF"/>
                </a:solidFill>
              </a:defRPr>
            </a:lvl1pPr>
            <a:lvl2pPr marL="609570" indent="0">
              <a:buNone/>
              <a:defRPr>
                <a:solidFill>
                  <a:srgbClr val="FFFFFF"/>
                </a:solidFill>
              </a:defRPr>
            </a:lvl2pPr>
            <a:lvl3pPr marL="1219140" indent="0">
              <a:buNone/>
              <a:defRPr>
                <a:solidFill>
                  <a:srgbClr val="FFFFFF"/>
                </a:solidFill>
              </a:defRPr>
            </a:lvl3pPr>
            <a:lvl4pPr marL="1828709" indent="0">
              <a:buNone/>
              <a:defRPr>
                <a:solidFill>
                  <a:srgbClr val="FFFFFF"/>
                </a:solidFill>
              </a:defRPr>
            </a:lvl4pPr>
            <a:lvl5pPr marL="2438278" indent="0">
              <a:buNone/>
              <a:defRPr>
                <a:solidFill>
                  <a:srgbClr val="FFFFFF"/>
                </a:solidFill>
              </a:defRPr>
            </a:lvl5pPr>
          </a:lstStyle>
          <a:p>
            <a:pPr lvl="0"/>
            <a:r>
              <a:rPr lang="en-US"/>
              <a:t>Descriptive text</a:t>
            </a:r>
            <a:endParaRPr lang="en-GB"/>
          </a:p>
        </p:txBody>
      </p:sp>
    </p:spTree>
    <p:extLst>
      <p:ext uri="{BB962C8B-B14F-4D97-AF65-F5344CB8AC3E}">
        <p14:creationId xmlns:p14="http://schemas.microsoft.com/office/powerpoint/2010/main" val="6279408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subtitle">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0570E93D-E3B7-4BCC-8EA8-539718CBFACC}"/>
              </a:ext>
            </a:extLst>
          </p:cNvPr>
          <p:cNvSpPr>
            <a:spLocks noGrp="1"/>
          </p:cNvSpPr>
          <p:nvPr>
            <p:ph type="body" sz="quarter" idx="12" hasCustomPrompt="1"/>
          </p:nvPr>
        </p:nvSpPr>
        <p:spPr>
          <a:xfrm>
            <a:off x="575733" y="2638833"/>
            <a:ext cx="11184467" cy="997751"/>
          </a:xfrm>
          <a:prstGeom prst="rect">
            <a:avLst/>
          </a:prstGeom>
        </p:spPr>
        <p:txBody>
          <a:bodyPr lIns="0" anchor="b"/>
          <a:lstStyle>
            <a:lvl1pPr marL="0" indent="0">
              <a:buNone/>
              <a:defRPr sz="5333">
                <a:solidFill>
                  <a:schemeClr val="bg1"/>
                </a:solidFill>
              </a:defRPr>
            </a:lvl1pPr>
          </a:lstStyle>
          <a:p>
            <a:pPr lvl="0"/>
            <a:r>
              <a:rPr lang="en-US"/>
              <a:t>Title</a:t>
            </a:r>
          </a:p>
        </p:txBody>
      </p:sp>
      <p:cxnSp>
        <p:nvCxnSpPr>
          <p:cNvPr id="15" name="Straight Connector 14">
            <a:extLst>
              <a:ext uri="{FF2B5EF4-FFF2-40B4-BE49-F238E27FC236}">
                <a16:creationId xmlns:a16="http://schemas.microsoft.com/office/drawing/2014/main" id="{DE038CA5-8F1F-4334-8648-E6A7038DE8C1}"/>
              </a:ext>
            </a:extLst>
          </p:cNvPr>
          <p:cNvCxnSpPr/>
          <p:nvPr userDrawn="1"/>
        </p:nvCxnSpPr>
        <p:spPr>
          <a:xfrm>
            <a:off x="575733" y="3636581"/>
            <a:ext cx="1118446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01D19A00-8D20-4629-941D-9424F3BBD9A1}"/>
              </a:ext>
            </a:extLst>
          </p:cNvPr>
          <p:cNvSpPr>
            <a:spLocks noGrp="1"/>
          </p:cNvSpPr>
          <p:nvPr>
            <p:ph type="body" sz="quarter" idx="13" hasCustomPrompt="1"/>
          </p:nvPr>
        </p:nvSpPr>
        <p:spPr>
          <a:xfrm>
            <a:off x="588435" y="3806346"/>
            <a:ext cx="11131551" cy="697620"/>
          </a:xfrm>
          <a:prstGeom prst="rect">
            <a:avLst/>
          </a:prstGeom>
        </p:spPr>
        <p:txBody>
          <a:bodyPr/>
          <a:lstStyle>
            <a:lvl1pPr marL="0" indent="0">
              <a:buNone/>
              <a:defRPr sz="2667"/>
            </a:lvl1pPr>
            <a:lvl2pPr marL="609570" indent="0">
              <a:buNone/>
              <a:defRPr/>
            </a:lvl2pPr>
            <a:lvl3pPr marL="1219140" indent="0">
              <a:buNone/>
              <a:defRPr/>
            </a:lvl3pPr>
            <a:lvl4pPr marL="1828709" indent="0">
              <a:buNone/>
              <a:defRPr/>
            </a:lvl4pPr>
            <a:lvl5pPr marL="2438278" indent="0">
              <a:buNone/>
              <a:defRPr/>
            </a:lvl5pPr>
          </a:lstStyle>
          <a:p>
            <a:pPr lvl="0"/>
            <a:r>
              <a:rPr lang="en-US"/>
              <a:t>Subtitle</a:t>
            </a:r>
          </a:p>
        </p:txBody>
      </p:sp>
      <p:sp>
        <p:nvSpPr>
          <p:cNvPr id="2" name="TextBox 1">
            <a:extLst>
              <a:ext uri="{FF2B5EF4-FFF2-40B4-BE49-F238E27FC236}">
                <a16:creationId xmlns:a16="http://schemas.microsoft.com/office/drawing/2014/main" id="{B2066D78-725F-47AA-B718-01D0AF25F789}"/>
              </a:ext>
            </a:extLst>
          </p:cNvPr>
          <p:cNvSpPr txBox="1"/>
          <p:nvPr userDrawn="1"/>
        </p:nvSpPr>
        <p:spPr>
          <a:xfrm>
            <a:off x="454823" y="5907161"/>
            <a:ext cx="10800108" cy="953723"/>
          </a:xfrm>
          <a:prstGeom prst="rect">
            <a:avLst/>
          </a:prstGeom>
          <a:noFill/>
        </p:spPr>
        <p:txBody>
          <a:bodyPr wrap="square" rtlCol="0">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 NSTA 2022</a:t>
            </a:r>
          </a:p>
          <a:p>
            <a:pPr marL="0" marR="0" lvl="0" indent="0" algn="l" defTabSz="6095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This presentation is for illustrative purposes only. The NSTA makes no representations or warranties, express or implied, regarding the quality, completeness or accuracy of the information contained herein. All and any such responsibility and liability is expressly disclaimed. The NSTA does not provide endorsements or investment recommendations.</a:t>
            </a:r>
            <a:br>
              <a:rPr kumimoji="0" lang="en-GB" sz="933"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br>
            <a:r>
              <a:rPr kumimoji="0" lang="en-GB" sz="933"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The North Sea Transition Authority is the business name for the Oil &amp; Gas Authority, a limited company registered in England and Wales with registered number 09666504 and VAT registered number 249433979. Our registered office is at 21 Bloomsbury Street, London, United Kingdom, WC1B 3HF. </a:t>
            </a:r>
          </a:p>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endParaRPr>
          </a:p>
        </p:txBody>
      </p:sp>
      <p:sp>
        <p:nvSpPr>
          <p:cNvPr id="7" name="Text Placeholder 18">
            <a:extLst>
              <a:ext uri="{FF2B5EF4-FFF2-40B4-BE49-F238E27FC236}">
                <a16:creationId xmlns:a16="http://schemas.microsoft.com/office/drawing/2014/main" id="{E28699B9-78A4-46CD-96D9-7ADF5F743E7F}"/>
              </a:ext>
            </a:extLst>
          </p:cNvPr>
          <p:cNvSpPr>
            <a:spLocks noGrp="1"/>
          </p:cNvSpPr>
          <p:nvPr>
            <p:ph type="body" sz="quarter" idx="14" hasCustomPrompt="1"/>
          </p:nvPr>
        </p:nvSpPr>
        <p:spPr>
          <a:xfrm>
            <a:off x="9956800" y="4976283"/>
            <a:ext cx="1776941" cy="697620"/>
          </a:xfrm>
          <a:prstGeom prst="rect">
            <a:avLst/>
          </a:prstGeom>
        </p:spPr>
        <p:txBody>
          <a:bodyPr/>
          <a:lstStyle>
            <a:lvl1pPr marL="0" indent="0" algn="l">
              <a:buNone/>
              <a:defRPr sz="2133"/>
            </a:lvl1pPr>
            <a:lvl2pPr marL="609570" indent="0">
              <a:buNone/>
              <a:defRPr/>
            </a:lvl2pPr>
            <a:lvl3pPr marL="1219140" indent="0">
              <a:buNone/>
              <a:defRPr/>
            </a:lvl3pPr>
            <a:lvl4pPr marL="1828709" indent="0">
              <a:buNone/>
              <a:defRPr/>
            </a:lvl4pPr>
            <a:lvl5pPr marL="2438278" indent="0">
              <a:buNone/>
              <a:defRPr/>
            </a:lvl5pPr>
          </a:lstStyle>
          <a:p>
            <a:pPr lvl="0"/>
            <a:r>
              <a:rPr lang="en-US"/>
              <a:t>Date</a:t>
            </a:r>
          </a:p>
        </p:txBody>
      </p:sp>
      <p:sp>
        <p:nvSpPr>
          <p:cNvPr id="4" name="Text Placeholder 3">
            <a:extLst>
              <a:ext uri="{FF2B5EF4-FFF2-40B4-BE49-F238E27FC236}">
                <a16:creationId xmlns:a16="http://schemas.microsoft.com/office/drawing/2014/main" id="{3D107FD8-55F8-49DE-9B26-9B96CD7905DD}"/>
              </a:ext>
            </a:extLst>
          </p:cNvPr>
          <p:cNvSpPr>
            <a:spLocks noGrp="1"/>
          </p:cNvSpPr>
          <p:nvPr>
            <p:ph type="body" sz="quarter" idx="15" hasCustomPrompt="1"/>
          </p:nvPr>
        </p:nvSpPr>
        <p:spPr>
          <a:xfrm>
            <a:off x="588433" y="4976285"/>
            <a:ext cx="8530936" cy="757767"/>
          </a:xfrm>
          <a:prstGeom prst="rect">
            <a:avLst/>
          </a:prstGeom>
        </p:spPr>
        <p:txBody>
          <a:bodyPr/>
          <a:lstStyle>
            <a:lvl1pPr marL="0" indent="0">
              <a:buNone/>
              <a:defRPr sz="2133"/>
            </a:lvl1pPr>
          </a:lstStyle>
          <a:p>
            <a:pPr lvl="0"/>
            <a:r>
              <a:rPr lang="en-US"/>
              <a:t>Speaker &amp; title</a:t>
            </a:r>
          </a:p>
        </p:txBody>
      </p:sp>
      <p:pic>
        <p:nvPicPr>
          <p:cNvPr id="9" name="Graphic 9">
            <a:extLst>
              <a:ext uri="{FF2B5EF4-FFF2-40B4-BE49-F238E27FC236}">
                <a16:creationId xmlns:a16="http://schemas.microsoft.com/office/drawing/2014/main" id="{699ABB32-C9E6-4F20-A59C-567C98A9F4F2}"/>
              </a:ext>
            </a:extLst>
          </p:cNvPr>
          <p:cNvPicPr>
            <a:picLocks noChangeAspect="1"/>
          </p:cNvPicPr>
          <p:nvPr userDrawn="1"/>
        </p:nvPicPr>
        <p:blipFill>
          <a:blip r:embed="rId2"/>
          <a:srcRect/>
          <a:stretch/>
        </p:blipFill>
        <p:spPr>
          <a:xfrm>
            <a:off x="718914" y="253214"/>
            <a:ext cx="1466032" cy="1470484"/>
          </a:xfrm>
          <a:prstGeom prst="rect">
            <a:avLst/>
          </a:prstGeom>
        </p:spPr>
      </p:pic>
    </p:spTree>
    <p:extLst>
      <p:ext uri="{BB962C8B-B14F-4D97-AF65-F5344CB8AC3E}">
        <p14:creationId xmlns:p14="http://schemas.microsoft.com/office/powerpoint/2010/main" val="6786898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Agenda_layout_01">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3" y="260353"/>
            <a:ext cx="7095435" cy="501649"/>
          </a:xfrm>
          <a:prstGeom prst="rect">
            <a:avLst/>
          </a:prstGeom>
        </p:spPr>
        <p:txBody>
          <a:bodyPr lIns="0" tIns="0"/>
          <a:lstStyle>
            <a:lvl1pPr>
              <a:defRPr sz="2800">
                <a:solidFill>
                  <a:schemeClr val="bg1"/>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pic>
        <p:nvPicPr>
          <p:cNvPr id="6" name="Picture 5">
            <a:extLst>
              <a:ext uri="{FF2B5EF4-FFF2-40B4-BE49-F238E27FC236}">
                <a16:creationId xmlns:a16="http://schemas.microsoft.com/office/drawing/2014/main" id="{C7EAE7A1-A6FB-486D-AFE1-F6A9D1AB6FA1}"/>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3684405673"/>
      </p:ext>
    </p:extLst>
  </p:cSld>
  <p:clrMapOvr>
    <a:masterClrMapping/>
  </p:clrMapOvr>
  <p:extLst>
    <p:ext uri="{DCECCB84-F9BA-43D5-87BE-67443E8EF086}">
      <p15:sldGuideLst xmlns:p15="http://schemas.microsoft.com/office/powerpoint/2012/main">
        <p15:guide id="1" pos="3820">
          <p15:clr>
            <a:srgbClr val="FBAE40"/>
          </p15:clr>
        </p15:guide>
        <p15:guide id="2" pos="3952">
          <p15:clr>
            <a:srgbClr val="FBAE40"/>
          </p15:clr>
        </p15:guide>
        <p15:guide id="3" pos="2025">
          <p15:clr>
            <a:srgbClr val="FBAE40"/>
          </p15:clr>
        </p15:guide>
        <p15:guide id="4" pos="2147">
          <p15:clr>
            <a:srgbClr val="FBAE40"/>
          </p15:clr>
        </p15:guide>
        <p15:guide id="5" pos="5612">
          <p15:clr>
            <a:srgbClr val="FBAE40"/>
          </p15:clr>
        </p15:guide>
        <p15:guide id="6" pos="5745">
          <p15:clr>
            <a:srgbClr val="FBAE40"/>
          </p15:clr>
        </p15:guide>
        <p15:guide id="7" orient="horz" pos="973">
          <p15:clr>
            <a:srgbClr val="FBAE40"/>
          </p15:clr>
        </p15:guide>
        <p15:guide id="8" orient="horz" pos="2231">
          <p15:clr>
            <a:srgbClr val="FBAE40"/>
          </p15:clr>
        </p15:guide>
        <p15:guide id="9" orient="horz" pos="2339">
          <p15:clr>
            <a:srgbClr val="FBAE40"/>
          </p15:clr>
        </p15:guide>
        <p15:guide id="10" orient="horz" pos="358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COL_Layout_RH_pic">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3" y="260353"/>
            <a:ext cx="7095435" cy="501649"/>
          </a:xfrm>
          <a:prstGeom prst="rect">
            <a:avLst/>
          </a:prstGeom>
        </p:spPr>
        <p:txBody>
          <a:bodyPr lIns="0" tIns="0"/>
          <a:lstStyle>
            <a:lvl1pPr>
              <a:defRPr sz="2800">
                <a:solidFill>
                  <a:schemeClr val="bg1"/>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E71A92DE-43DC-4E71-929F-2773EFFD3854}"/>
              </a:ext>
            </a:extLst>
          </p:cNvPr>
          <p:cNvSpPr>
            <a:spLocks noGrp="1"/>
          </p:cNvSpPr>
          <p:nvPr>
            <p:ph type="pic" sz="quarter" idx="11"/>
          </p:nvPr>
        </p:nvSpPr>
        <p:spPr>
          <a:xfrm>
            <a:off x="6288619" y="1259419"/>
            <a:ext cx="5471583" cy="4806949"/>
          </a:xfrm>
          <a:prstGeom prst="rect">
            <a:avLst/>
          </a:prstGeom>
          <a:noFill/>
        </p:spPr>
        <p:txBody>
          <a:bodyPr anchor="ctr"/>
          <a:lstStyle>
            <a:lvl1pPr>
              <a:defRPr lang="en-GB" dirty="0"/>
            </a:lvl1pPr>
          </a:lstStyle>
          <a:p>
            <a:pPr marL="0" lvl="0" indent="0" algn="ctr">
              <a:buNone/>
            </a:pPr>
            <a:endParaRPr lang="en-GB"/>
          </a:p>
        </p:txBody>
      </p:sp>
      <p:pic>
        <p:nvPicPr>
          <p:cNvPr id="8" name="Picture 7">
            <a:extLst>
              <a:ext uri="{FF2B5EF4-FFF2-40B4-BE49-F238E27FC236}">
                <a16:creationId xmlns:a16="http://schemas.microsoft.com/office/drawing/2014/main" id="{975DB60A-984E-4696-B0D8-AD8DF3E9983E}"/>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2075449220"/>
      </p:ext>
    </p:extLst>
  </p:cSld>
  <p:clrMapOvr>
    <a:masterClrMapping/>
  </p:clrMapOvr>
  <p:extLst>
    <p:ext uri="{DCECCB84-F9BA-43D5-87BE-67443E8EF086}">
      <p15:sldGuideLst xmlns:p15="http://schemas.microsoft.com/office/powerpoint/2012/main">
        <p15:guide id="1" pos="3809">
          <p15:clr>
            <a:srgbClr val="FBAE40"/>
          </p15:clr>
        </p15:guide>
        <p15:guide id="2" pos="396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ri picture layout &amp;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3" y="260353"/>
            <a:ext cx="7095435" cy="501649"/>
          </a:xfrm>
          <a:prstGeom prst="rect">
            <a:avLst/>
          </a:prstGeom>
        </p:spPr>
        <p:txBody>
          <a:bodyPr lIns="0" tIns="0"/>
          <a:lstStyle>
            <a:lvl1pPr>
              <a:defRPr sz="2800">
                <a:solidFill>
                  <a:schemeClr val="bg1"/>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677A9064-15AA-4B77-B5A3-AA703D4787ED}"/>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456D2155-D0B7-43AC-9146-89EB48C0D951}"/>
              </a:ext>
            </a:extLst>
          </p:cNvPr>
          <p:cNvSpPr>
            <a:spLocks noGrp="1"/>
          </p:cNvSpPr>
          <p:nvPr>
            <p:ph type="pic" sz="quarter" idx="11"/>
          </p:nvPr>
        </p:nvSpPr>
        <p:spPr>
          <a:xfrm>
            <a:off x="575735" y="1490135"/>
            <a:ext cx="3598333" cy="2633133"/>
          </a:xfrm>
          <a:prstGeom prst="rect">
            <a:avLst/>
          </a:prstGeom>
          <a:noFill/>
        </p:spPr>
        <p:txBody>
          <a:bodyPr anchor="ctr"/>
          <a:lstStyle>
            <a:lvl1pPr marL="0" indent="0" algn="ctr">
              <a:buNone/>
              <a:defRPr/>
            </a:lvl1pPr>
          </a:lstStyle>
          <a:p>
            <a:endParaRPr lang="en-GB"/>
          </a:p>
        </p:txBody>
      </p:sp>
      <p:sp>
        <p:nvSpPr>
          <p:cNvPr id="8" name="Picture Placeholder 5">
            <a:extLst>
              <a:ext uri="{FF2B5EF4-FFF2-40B4-BE49-F238E27FC236}">
                <a16:creationId xmlns:a16="http://schemas.microsoft.com/office/drawing/2014/main" id="{4865298D-0641-4573-A311-C26E288142BE}"/>
              </a:ext>
            </a:extLst>
          </p:cNvPr>
          <p:cNvSpPr>
            <a:spLocks noGrp="1"/>
          </p:cNvSpPr>
          <p:nvPr>
            <p:ph type="pic" sz="quarter" idx="12"/>
          </p:nvPr>
        </p:nvSpPr>
        <p:spPr>
          <a:xfrm>
            <a:off x="4368800" y="1490135"/>
            <a:ext cx="3600451" cy="2633133"/>
          </a:xfrm>
          <a:prstGeom prst="rect">
            <a:avLst/>
          </a:prstGeom>
          <a:noFill/>
        </p:spPr>
        <p:txBody>
          <a:bodyPr anchor="ctr"/>
          <a:lstStyle>
            <a:lvl1pPr marL="0" indent="0" algn="ctr">
              <a:buNone/>
              <a:defRPr/>
            </a:lvl1pPr>
          </a:lstStyle>
          <a:p>
            <a:endParaRPr lang="en-GB"/>
          </a:p>
        </p:txBody>
      </p:sp>
      <p:sp>
        <p:nvSpPr>
          <p:cNvPr id="10" name="Picture Placeholder 5">
            <a:extLst>
              <a:ext uri="{FF2B5EF4-FFF2-40B4-BE49-F238E27FC236}">
                <a16:creationId xmlns:a16="http://schemas.microsoft.com/office/drawing/2014/main" id="{EA2CE309-6861-4DD8-8696-903C2EB45CD8}"/>
              </a:ext>
            </a:extLst>
          </p:cNvPr>
          <p:cNvSpPr>
            <a:spLocks noGrp="1"/>
          </p:cNvSpPr>
          <p:nvPr>
            <p:ph type="pic" sz="quarter" idx="14"/>
          </p:nvPr>
        </p:nvSpPr>
        <p:spPr>
          <a:xfrm>
            <a:off x="8159751" y="1490135"/>
            <a:ext cx="3598333" cy="2633133"/>
          </a:xfrm>
          <a:prstGeom prst="rect">
            <a:avLst/>
          </a:prstGeom>
          <a:noFill/>
        </p:spPr>
        <p:txBody>
          <a:bodyPr anchor="ctr"/>
          <a:lstStyle>
            <a:lvl1pPr marL="0" indent="0" algn="ctr">
              <a:buNone/>
              <a:defRPr/>
            </a:lvl1pPr>
          </a:lstStyle>
          <a:p>
            <a:endParaRPr lang="en-GB"/>
          </a:p>
        </p:txBody>
      </p:sp>
      <p:pic>
        <p:nvPicPr>
          <p:cNvPr id="9" name="Picture 8">
            <a:extLst>
              <a:ext uri="{FF2B5EF4-FFF2-40B4-BE49-F238E27FC236}">
                <a16:creationId xmlns:a16="http://schemas.microsoft.com/office/drawing/2014/main" id="{B41974E5-F760-48A2-BE37-625B777BE9F7}"/>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1650012039"/>
      </p:ext>
    </p:extLst>
  </p:cSld>
  <p:clrMapOvr>
    <a:masterClrMapping/>
  </p:clrMapOvr>
  <p:extLst>
    <p:ext uri="{DCECCB84-F9BA-43D5-87BE-67443E8EF086}">
      <p15:sldGuideLst xmlns:p15="http://schemas.microsoft.com/office/powerpoint/2012/main">
        <p15:guide id="1" pos="2631">
          <p15:clr>
            <a:srgbClr val="FBAE40"/>
          </p15:clr>
        </p15:guide>
        <p15:guide id="2" pos="2752">
          <p15:clr>
            <a:srgbClr val="FBAE40"/>
          </p15:clr>
        </p15:guide>
        <p15:guide id="3" pos="5020">
          <p15:clr>
            <a:srgbClr val="FBAE40"/>
          </p15:clr>
        </p15:guide>
        <p15:guide id="4" pos="51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Quad_picture_layout_&amp;_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3" y="260353"/>
            <a:ext cx="7095435" cy="501649"/>
          </a:xfrm>
          <a:prstGeom prst="rect">
            <a:avLst/>
          </a:prstGeom>
        </p:spPr>
        <p:txBody>
          <a:bodyPr lIns="0" tIns="0"/>
          <a:lstStyle>
            <a:lvl1pPr>
              <a:defRPr sz="2800">
                <a:solidFill>
                  <a:schemeClr val="bg1"/>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58878778-A3ED-479C-B2E2-25B5F28F075C}"/>
              </a:ext>
            </a:extLst>
          </p:cNvPr>
          <p:cNvSpPr>
            <a:spLocks noGrp="1"/>
          </p:cNvSpPr>
          <p:nvPr>
            <p:ph type="pic" sz="quarter" idx="11"/>
          </p:nvPr>
        </p:nvSpPr>
        <p:spPr>
          <a:xfrm>
            <a:off x="586253" y="1570002"/>
            <a:ext cx="2628967" cy="1984321"/>
          </a:xfrm>
          <a:prstGeom prst="rect">
            <a:avLst/>
          </a:prstGeom>
          <a:noFill/>
        </p:spPr>
        <p:txBody>
          <a:bodyPr anchor="ctr"/>
          <a:lstStyle>
            <a:lvl1pPr marL="0" indent="0" algn="ctr">
              <a:buNone/>
              <a:defRPr/>
            </a:lvl1pPr>
          </a:lstStyle>
          <a:p>
            <a:endParaRPr lang="en-GB"/>
          </a:p>
        </p:txBody>
      </p:sp>
      <p:sp>
        <p:nvSpPr>
          <p:cNvPr id="16" name="Picture Placeholder 5">
            <a:extLst>
              <a:ext uri="{FF2B5EF4-FFF2-40B4-BE49-F238E27FC236}">
                <a16:creationId xmlns:a16="http://schemas.microsoft.com/office/drawing/2014/main" id="{B82CFB37-70F7-42CC-9561-D62683D86C3C}"/>
              </a:ext>
            </a:extLst>
          </p:cNvPr>
          <p:cNvSpPr>
            <a:spLocks noGrp="1"/>
          </p:cNvSpPr>
          <p:nvPr>
            <p:ph type="pic" sz="quarter" idx="15"/>
          </p:nvPr>
        </p:nvSpPr>
        <p:spPr>
          <a:xfrm>
            <a:off x="3422653" y="1570002"/>
            <a:ext cx="2628967" cy="1984321"/>
          </a:xfrm>
          <a:prstGeom prst="rect">
            <a:avLst/>
          </a:prstGeom>
          <a:noFill/>
        </p:spPr>
        <p:txBody>
          <a:bodyPr anchor="ctr"/>
          <a:lstStyle>
            <a:lvl1pPr marL="0" indent="0" algn="ctr">
              <a:buNone/>
              <a:defRPr/>
            </a:lvl1pPr>
          </a:lstStyle>
          <a:p>
            <a:endParaRPr lang="en-GB"/>
          </a:p>
        </p:txBody>
      </p:sp>
      <p:sp>
        <p:nvSpPr>
          <p:cNvPr id="17" name="Picture Placeholder 5">
            <a:extLst>
              <a:ext uri="{FF2B5EF4-FFF2-40B4-BE49-F238E27FC236}">
                <a16:creationId xmlns:a16="http://schemas.microsoft.com/office/drawing/2014/main" id="{06755C7B-61DD-4C1A-9E4E-189A49C48A2C}"/>
              </a:ext>
            </a:extLst>
          </p:cNvPr>
          <p:cNvSpPr>
            <a:spLocks noGrp="1"/>
          </p:cNvSpPr>
          <p:nvPr>
            <p:ph type="pic" sz="quarter" idx="16"/>
          </p:nvPr>
        </p:nvSpPr>
        <p:spPr>
          <a:xfrm>
            <a:off x="6273802" y="1570002"/>
            <a:ext cx="2628967" cy="1984321"/>
          </a:xfrm>
          <a:prstGeom prst="rect">
            <a:avLst/>
          </a:prstGeom>
          <a:noFill/>
        </p:spPr>
        <p:txBody>
          <a:bodyPr anchor="ctr"/>
          <a:lstStyle>
            <a:lvl1pPr marL="0" indent="0" algn="ctr">
              <a:buNone/>
              <a:defRPr/>
            </a:lvl1pPr>
          </a:lstStyle>
          <a:p>
            <a:endParaRPr lang="en-GB"/>
          </a:p>
        </p:txBody>
      </p:sp>
      <p:sp>
        <p:nvSpPr>
          <p:cNvPr id="18" name="Picture Placeholder 5">
            <a:extLst>
              <a:ext uri="{FF2B5EF4-FFF2-40B4-BE49-F238E27FC236}">
                <a16:creationId xmlns:a16="http://schemas.microsoft.com/office/drawing/2014/main" id="{07A14314-BBCF-4EF9-BBF8-7ABDEBA24BD2}"/>
              </a:ext>
            </a:extLst>
          </p:cNvPr>
          <p:cNvSpPr>
            <a:spLocks noGrp="1"/>
          </p:cNvSpPr>
          <p:nvPr>
            <p:ph type="pic" sz="quarter" idx="17"/>
          </p:nvPr>
        </p:nvSpPr>
        <p:spPr>
          <a:xfrm>
            <a:off x="9124951" y="1570002"/>
            <a:ext cx="2628967" cy="1984321"/>
          </a:xfrm>
          <a:prstGeom prst="rect">
            <a:avLst/>
          </a:prstGeom>
          <a:noFill/>
        </p:spPr>
        <p:txBody>
          <a:bodyPr anchor="ctr"/>
          <a:lstStyle>
            <a:lvl1pPr marL="0" indent="0" algn="ctr">
              <a:buNone/>
              <a:defRPr/>
            </a:lvl1pPr>
          </a:lstStyle>
          <a:p>
            <a:endParaRPr lang="en-GB"/>
          </a:p>
        </p:txBody>
      </p:sp>
      <p:pic>
        <p:nvPicPr>
          <p:cNvPr id="9" name="Picture 8">
            <a:extLst>
              <a:ext uri="{FF2B5EF4-FFF2-40B4-BE49-F238E27FC236}">
                <a16:creationId xmlns:a16="http://schemas.microsoft.com/office/drawing/2014/main" id="{27111304-7821-4418-B027-779923D0DC69}"/>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492207635"/>
      </p:ext>
    </p:extLst>
  </p:cSld>
  <p:clrMapOvr>
    <a:masterClrMapping/>
  </p:clrMapOvr>
  <p:extLst>
    <p:ext uri="{DCECCB84-F9BA-43D5-87BE-67443E8EF086}">
      <p15:sldGuideLst xmlns:p15="http://schemas.microsoft.com/office/powerpoint/2012/main">
        <p15:guide id="1" pos="3820">
          <p15:clr>
            <a:srgbClr val="FBAE40"/>
          </p15:clr>
        </p15:guide>
        <p15:guide id="2" pos="3952">
          <p15:clr>
            <a:srgbClr val="FBAE40"/>
          </p15:clr>
        </p15:guide>
        <p15:guide id="3" pos="2025">
          <p15:clr>
            <a:srgbClr val="FBAE40"/>
          </p15:clr>
        </p15:guide>
        <p15:guide id="4" pos="2156">
          <p15:clr>
            <a:srgbClr val="FBAE40"/>
          </p15:clr>
        </p15:guide>
        <p15:guide id="5" pos="5612">
          <p15:clr>
            <a:srgbClr val="FBAE40"/>
          </p15:clr>
        </p15:guide>
        <p15:guide id="6" pos="57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rk blue heading &amp; log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3" y="260353"/>
            <a:ext cx="7095435" cy="501649"/>
          </a:xfrm>
          <a:prstGeom prst="rect">
            <a:avLst/>
          </a:prstGeom>
        </p:spPr>
        <p:txBody>
          <a:bodyPr lIns="0" tIns="0"/>
          <a:lstStyle>
            <a:lvl1pPr>
              <a:defRPr sz="2800">
                <a:solidFill>
                  <a:srgbClr val="002060"/>
                </a:solidFill>
              </a:defRPr>
            </a:lvl1pPr>
          </a:lstStyle>
          <a:p>
            <a:r>
              <a:rPr lang="en-US"/>
              <a:t>Click to edit Master title style</a:t>
            </a:r>
            <a:endParaRPr lang="en-GB"/>
          </a:p>
        </p:txBody>
      </p:sp>
      <p:pic>
        <p:nvPicPr>
          <p:cNvPr id="6" name="Picture 5" descr="North Sea Transition Authority logo">
            <a:extLst>
              <a:ext uri="{FF2B5EF4-FFF2-40B4-BE49-F238E27FC236}">
                <a16:creationId xmlns:a16="http://schemas.microsoft.com/office/drawing/2014/main" id="{3F6A76A7-7DB3-4845-A5C3-E1688E947606}"/>
              </a:ext>
            </a:extLst>
          </p:cNvPr>
          <p:cNvPicPr>
            <a:picLocks noChangeAspect="1"/>
          </p:cNvPicPr>
          <p:nvPr userDrawn="1"/>
        </p:nvPicPr>
        <p:blipFill>
          <a:blip r:embed="rId2"/>
          <a:stretch>
            <a:fillRect/>
          </a:stretch>
        </p:blipFill>
        <p:spPr>
          <a:xfrm>
            <a:off x="8234688" y="260350"/>
            <a:ext cx="3525514" cy="332154"/>
          </a:xfrm>
          <a:prstGeom prst="rect">
            <a:avLst/>
          </a:prstGeom>
        </p:spPr>
      </p:pic>
      <p:sp>
        <p:nvSpPr>
          <p:cNvPr id="4" name="Slide Number Placeholder 1">
            <a:extLst>
              <a:ext uri="{FF2B5EF4-FFF2-40B4-BE49-F238E27FC236}">
                <a16:creationId xmlns:a16="http://schemas.microsoft.com/office/drawing/2014/main" id="{5F2B448E-4E26-4D72-972B-881FBFE1C8D6}"/>
              </a:ext>
            </a:extLst>
          </p:cNvPr>
          <p:cNvSpPr>
            <a:spLocks noGrp="1"/>
          </p:cNvSpPr>
          <p:nvPr>
            <p:ph type="sldNum" sz="quarter" idx="4"/>
          </p:nvPr>
        </p:nvSpPr>
        <p:spPr>
          <a:xfrm>
            <a:off x="11345864" y="3211512"/>
            <a:ext cx="828675" cy="434975"/>
          </a:xfrm>
          <a:prstGeom prst="rect">
            <a:avLst/>
          </a:prstGeom>
        </p:spPr>
        <p:txBody>
          <a:bodyPr vert="horz" lIns="91440" tIns="45720" rIns="91440" bIns="45720" rtlCol="0" anchor="ctr"/>
          <a:lstStyle>
            <a:lvl1pPr algn="r">
              <a:defRPr sz="1200">
                <a:solidFill>
                  <a:schemeClr val="tx1">
                    <a:tint val="75000"/>
                  </a:schemeClr>
                </a:solidFill>
              </a:defRPr>
            </a:lvl1pPr>
          </a:lstStyle>
          <a:p>
            <a:fld id="{DD0590FE-9BA6-45CB-BC76-38BB9AEE2E90}" type="slidenum">
              <a:rPr lang="en-GB" smtClean="0"/>
              <a:t>‹#›</a:t>
            </a:fld>
            <a:endParaRPr lang="en-GB"/>
          </a:p>
        </p:txBody>
      </p:sp>
    </p:spTree>
    <p:extLst>
      <p:ext uri="{BB962C8B-B14F-4D97-AF65-F5344CB8AC3E}">
        <p14:creationId xmlns:p14="http://schemas.microsoft.com/office/powerpoint/2010/main" val="14523280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Quad picture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3" y="260353"/>
            <a:ext cx="7095435" cy="501649"/>
          </a:xfrm>
          <a:prstGeom prst="rect">
            <a:avLst/>
          </a:prstGeom>
        </p:spPr>
        <p:txBody>
          <a:bodyPr lIns="0" tIns="0"/>
          <a:lstStyle>
            <a:lvl1pPr>
              <a:defRPr sz="2800">
                <a:solidFill>
                  <a:schemeClr val="bg1"/>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6DB07D8A-B829-45B0-8CE8-449B892781B6}"/>
              </a:ext>
            </a:extLst>
          </p:cNvPr>
          <p:cNvSpPr>
            <a:spLocks noGrp="1"/>
          </p:cNvSpPr>
          <p:nvPr>
            <p:ph type="pic" sz="quarter" idx="11"/>
          </p:nvPr>
        </p:nvSpPr>
        <p:spPr>
          <a:xfrm>
            <a:off x="575733" y="1143000"/>
            <a:ext cx="5469467" cy="2448000"/>
          </a:xfrm>
          <a:prstGeom prst="rect">
            <a:avLst/>
          </a:prstGeom>
          <a:noFill/>
        </p:spPr>
        <p:txBody>
          <a:bodyPr anchor="ctr"/>
          <a:lstStyle>
            <a:lvl1pPr marL="0" indent="0" algn="ctr">
              <a:buNone/>
              <a:defRPr/>
            </a:lvl1pPr>
          </a:lstStyle>
          <a:p>
            <a:endParaRPr lang="en-GB"/>
          </a:p>
        </p:txBody>
      </p:sp>
      <p:sp>
        <p:nvSpPr>
          <p:cNvPr id="9" name="Picture Placeholder 5">
            <a:extLst>
              <a:ext uri="{FF2B5EF4-FFF2-40B4-BE49-F238E27FC236}">
                <a16:creationId xmlns:a16="http://schemas.microsoft.com/office/drawing/2014/main" id="{A7F514CB-E3D0-4CF2-8E6F-DEF8880B6BD2}"/>
              </a:ext>
            </a:extLst>
          </p:cNvPr>
          <p:cNvSpPr>
            <a:spLocks noGrp="1"/>
          </p:cNvSpPr>
          <p:nvPr>
            <p:ph type="pic" sz="quarter" idx="12"/>
          </p:nvPr>
        </p:nvSpPr>
        <p:spPr>
          <a:xfrm>
            <a:off x="6288617" y="1143000"/>
            <a:ext cx="5469467" cy="2448000"/>
          </a:xfrm>
          <a:prstGeom prst="rect">
            <a:avLst/>
          </a:prstGeom>
          <a:noFill/>
        </p:spPr>
        <p:txBody>
          <a:bodyPr anchor="ctr"/>
          <a:lstStyle>
            <a:lvl1pPr marL="0" indent="0" algn="ctr">
              <a:buNone/>
              <a:defRPr/>
            </a:lvl1pPr>
          </a:lstStyle>
          <a:p>
            <a:endParaRPr lang="en-GB"/>
          </a:p>
        </p:txBody>
      </p:sp>
      <p:sp>
        <p:nvSpPr>
          <p:cNvPr id="10" name="Picture Placeholder 5">
            <a:extLst>
              <a:ext uri="{FF2B5EF4-FFF2-40B4-BE49-F238E27FC236}">
                <a16:creationId xmlns:a16="http://schemas.microsoft.com/office/drawing/2014/main" id="{AF0D129A-716D-4DE2-BC86-62AD6977E00F}"/>
              </a:ext>
            </a:extLst>
          </p:cNvPr>
          <p:cNvSpPr>
            <a:spLocks noGrp="1"/>
          </p:cNvSpPr>
          <p:nvPr>
            <p:ph type="pic" sz="quarter" idx="13"/>
          </p:nvPr>
        </p:nvSpPr>
        <p:spPr>
          <a:xfrm>
            <a:off x="575733" y="3816349"/>
            <a:ext cx="5469467" cy="2448000"/>
          </a:xfrm>
          <a:prstGeom prst="rect">
            <a:avLst/>
          </a:prstGeom>
          <a:noFill/>
        </p:spPr>
        <p:txBody>
          <a:bodyPr anchor="ctr"/>
          <a:lstStyle>
            <a:lvl1pPr marL="0" indent="0" algn="ctr">
              <a:buNone/>
              <a:defRPr/>
            </a:lvl1pPr>
          </a:lstStyle>
          <a:p>
            <a:endParaRPr lang="en-GB"/>
          </a:p>
        </p:txBody>
      </p:sp>
      <p:sp>
        <p:nvSpPr>
          <p:cNvPr id="11" name="Picture Placeholder 5">
            <a:extLst>
              <a:ext uri="{FF2B5EF4-FFF2-40B4-BE49-F238E27FC236}">
                <a16:creationId xmlns:a16="http://schemas.microsoft.com/office/drawing/2014/main" id="{8B65A3AB-D335-4F53-891B-3500C75ABC15}"/>
              </a:ext>
            </a:extLst>
          </p:cNvPr>
          <p:cNvSpPr>
            <a:spLocks noGrp="1"/>
          </p:cNvSpPr>
          <p:nvPr>
            <p:ph type="pic" sz="quarter" idx="14"/>
          </p:nvPr>
        </p:nvSpPr>
        <p:spPr>
          <a:xfrm>
            <a:off x="6288617" y="3816349"/>
            <a:ext cx="5469467" cy="2448000"/>
          </a:xfrm>
          <a:prstGeom prst="rect">
            <a:avLst/>
          </a:prstGeom>
          <a:noFill/>
        </p:spPr>
        <p:txBody>
          <a:bodyPr anchor="ctr"/>
          <a:lstStyle>
            <a:lvl1pPr marL="0" indent="0" algn="ctr">
              <a:buNone/>
              <a:defRPr/>
            </a:lvl1pPr>
          </a:lstStyle>
          <a:p>
            <a:endParaRPr lang="en-GB"/>
          </a:p>
        </p:txBody>
      </p:sp>
      <p:pic>
        <p:nvPicPr>
          <p:cNvPr id="12" name="Picture 11">
            <a:extLst>
              <a:ext uri="{FF2B5EF4-FFF2-40B4-BE49-F238E27FC236}">
                <a16:creationId xmlns:a16="http://schemas.microsoft.com/office/drawing/2014/main" id="{C82565F1-28E3-42E8-B432-DA307BF094F8}"/>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3519034374"/>
      </p:ext>
    </p:extLst>
  </p:cSld>
  <p:clrMapOvr>
    <a:masterClrMapping/>
  </p:clrMapOvr>
  <p:extLst>
    <p:ext uri="{DCECCB84-F9BA-43D5-87BE-67443E8EF086}">
      <p15:sldGuideLst xmlns:p15="http://schemas.microsoft.com/office/powerpoint/2012/main">
        <p15:guide id="1" pos="3809">
          <p15:clr>
            <a:srgbClr val="FBAE40"/>
          </p15:clr>
        </p15:guide>
        <p15:guide id="2" pos="396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column_feature_box">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C605FFE-972D-49E1-BB04-B163FB801E63}"/>
              </a:ext>
            </a:extLst>
          </p:cNvPr>
          <p:cNvSpPr>
            <a:spLocks noGrp="1"/>
          </p:cNvSpPr>
          <p:nvPr>
            <p:ph type="pic" sz="quarter" idx="11"/>
          </p:nvPr>
        </p:nvSpPr>
        <p:spPr>
          <a:xfrm>
            <a:off x="575732" y="1143000"/>
            <a:ext cx="7454901" cy="3256280"/>
          </a:xfrm>
          <a:prstGeom prst="rect">
            <a:avLst/>
          </a:prstGeom>
          <a:noFill/>
        </p:spPr>
        <p:txBody>
          <a:bodyPr anchor="ctr"/>
          <a:lstStyle>
            <a:lvl1pPr marL="0" indent="0" algn="ctr">
              <a:buNone/>
              <a:defRPr/>
            </a:lvl1pPr>
          </a:lstStyle>
          <a:p>
            <a:endParaRPr lang="en-GB"/>
          </a:p>
        </p:txBody>
      </p:sp>
      <p:sp>
        <p:nvSpPr>
          <p:cNvPr id="9" name="Text Placeholder 2">
            <a:extLst>
              <a:ext uri="{FF2B5EF4-FFF2-40B4-BE49-F238E27FC236}">
                <a16:creationId xmlns:a16="http://schemas.microsoft.com/office/drawing/2014/main" id="{69E0E834-A8AE-4C60-9A63-F248B8296081}"/>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pic>
        <p:nvPicPr>
          <p:cNvPr id="7" name="Picture 6">
            <a:extLst>
              <a:ext uri="{FF2B5EF4-FFF2-40B4-BE49-F238E27FC236}">
                <a16:creationId xmlns:a16="http://schemas.microsoft.com/office/drawing/2014/main" id="{03E89127-E7C3-4C33-A507-6221EB3FDB5C}"/>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4193416420"/>
      </p:ext>
    </p:extLst>
  </p:cSld>
  <p:clrMapOvr>
    <a:masterClrMapping/>
  </p:clrMapOvr>
  <p:extLst>
    <p:ext uri="{DCECCB84-F9BA-43D5-87BE-67443E8EF086}">
      <p15:sldGuideLst xmlns:p15="http://schemas.microsoft.com/office/powerpoint/2012/main">
        <p15:guide id="2" pos="5231">
          <p15:clr>
            <a:srgbClr val="FBAE40"/>
          </p15:clr>
        </p15:guide>
        <p15:guide id="7" pos="5059">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3" y="260353"/>
            <a:ext cx="7095435" cy="501649"/>
          </a:xfrm>
          <a:prstGeom prst="rect">
            <a:avLst/>
          </a:prstGeom>
        </p:spPr>
        <p:txBody>
          <a:bodyPr lIns="0" tIns="0"/>
          <a:lstStyle>
            <a:lvl1pPr>
              <a:defRPr sz="2800">
                <a:solidFill>
                  <a:schemeClr val="bg1"/>
                </a:solidFill>
              </a:defRPr>
            </a:lvl1pPr>
          </a:lstStyle>
          <a:p>
            <a:r>
              <a:rPr lang="en-US"/>
              <a:t>Click to edit Master title style</a:t>
            </a:r>
            <a:endParaRPr lang="en-GB"/>
          </a:p>
        </p:txBody>
      </p:sp>
      <p:pic>
        <p:nvPicPr>
          <p:cNvPr id="4" name="Picture 3">
            <a:extLst>
              <a:ext uri="{FF2B5EF4-FFF2-40B4-BE49-F238E27FC236}">
                <a16:creationId xmlns:a16="http://schemas.microsoft.com/office/drawing/2014/main" id="{D457FAE4-278F-4652-9356-F77A74BD1074}"/>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3501260666"/>
      </p:ext>
    </p:extLst>
  </p:cSld>
  <p:clrMapOvr>
    <a:masterClrMapping/>
  </p:clrMapOvr>
  <p:extLst>
    <p:ext uri="{DCECCB84-F9BA-43D5-87BE-67443E8EF086}">
      <p15:sldGuideLst xmlns:p15="http://schemas.microsoft.com/office/powerpoint/2012/main">
        <p15:guide id="1" pos="3809">
          <p15:clr>
            <a:srgbClr val="FBAE40"/>
          </p15:clr>
        </p15:guide>
        <p15:guide id="2" pos="396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6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3" y="260353"/>
            <a:ext cx="7095435" cy="501649"/>
          </a:xfrm>
          <a:prstGeom prst="rect">
            <a:avLst/>
          </a:prstGeom>
        </p:spPr>
        <p:txBody>
          <a:bodyPr lIns="0" tIns="0"/>
          <a:lstStyle>
            <a:lvl1pPr>
              <a:defRPr sz="2800">
                <a:solidFill>
                  <a:schemeClr val="bg1"/>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677A9064-15AA-4B77-B5A3-AA703D4787ED}"/>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pic>
        <p:nvPicPr>
          <p:cNvPr id="6" name="Picture 5">
            <a:extLst>
              <a:ext uri="{FF2B5EF4-FFF2-40B4-BE49-F238E27FC236}">
                <a16:creationId xmlns:a16="http://schemas.microsoft.com/office/drawing/2014/main" id="{A973239A-163C-4B8E-AC14-CE0E06C1F5E8}"/>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1335370283"/>
      </p:ext>
    </p:extLst>
  </p:cSld>
  <p:clrMapOvr>
    <a:masterClrMapping/>
  </p:clrMapOvr>
  <p:extLst>
    <p:ext uri="{DCECCB84-F9BA-43D5-87BE-67443E8EF086}">
      <p15:sldGuideLst xmlns:p15="http://schemas.microsoft.com/office/powerpoint/2012/main">
        <p15:guide id="1" pos="2631">
          <p15:clr>
            <a:srgbClr val="FBAE40"/>
          </p15:clr>
        </p15:guide>
        <p15:guide id="2" pos="2752">
          <p15:clr>
            <a:srgbClr val="FBAE40"/>
          </p15:clr>
        </p15:guide>
        <p15:guide id="3" pos="5020">
          <p15:clr>
            <a:srgbClr val="FBAE40"/>
          </p15:clr>
        </p15:guide>
        <p15:guide id="4" pos="51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OGA blue heading &amp; log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3" y="260353"/>
            <a:ext cx="7095435" cy="501649"/>
          </a:xfrm>
          <a:prstGeom prst="rect">
            <a:avLst/>
          </a:prstGeom>
        </p:spPr>
        <p:txBody>
          <a:bodyPr lIns="0" tIns="0"/>
          <a:lstStyle>
            <a:lvl1pPr>
              <a:defRPr sz="2800">
                <a:solidFill>
                  <a:schemeClr val="bg1"/>
                </a:solidFill>
              </a:defRPr>
            </a:lvl1pPr>
          </a:lstStyle>
          <a:p>
            <a:r>
              <a:rPr lang="en-US"/>
              <a:t>Click to edit Master title style</a:t>
            </a:r>
            <a:endParaRPr lang="en-GB"/>
          </a:p>
        </p:txBody>
      </p:sp>
      <p:pic>
        <p:nvPicPr>
          <p:cNvPr id="4" name="Picture 3">
            <a:extLst>
              <a:ext uri="{FF2B5EF4-FFF2-40B4-BE49-F238E27FC236}">
                <a16:creationId xmlns:a16="http://schemas.microsoft.com/office/drawing/2014/main" id="{F5B7440A-22B6-49A2-AB6C-A8B30DCEB003}"/>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7821848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Dark blue heading &amp; log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3" y="260353"/>
            <a:ext cx="7095435" cy="501649"/>
          </a:xfrm>
          <a:prstGeom prst="rect">
            <a:avLst/>
          </a:prstGeom>
        </p:spPr>
        <p:txBody>
          <a:bodyPr lIns="0" tIns="0"/>
          <a:lstStyle>
            <a:lvl1pPr>
              <a:defRPr sz="2800"/>
            </a:lvl1pPr>
          </a:lstStyle>
          <a:p>
            <a:r>
              <a:rPr lang="en-US"/>
              <a:t>Click to edit Master title style</a:t>
            </a:r>
            <a:endParaRPr lang="en-GB"/>
          </a:p>
        </p:txBody>
      </p:sp>
      <p:pic>
        <p:nvPicPr>
          <p:cNvPr id="4" name="Picture 3">
            <a:extLst>
              <a:ext uri="{FF2B5EF4-FFF2-40B4-BE49-F238E27FC236}">
                <a16:creationId xmlns:a16="http://schemas.microsoft.com/office/drawing/2014/main" id="{5CB473AA-56B1-40B9-863A-11F0A7A94718}"/>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23982955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Logo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2CE864-0CD9-4B4B-9B2E-3141E737DA13}"/>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748767055"/>
      </p:ext>
    </p:extLst>
  </p:cSld>
  <p:clrMapOvr>
    <a:masterClrMapping/>
  </p:clrMapOvr>
  <p:extLst>
    <p:ext uri="{DCECCB84-F9BA-43D5-87BE-67443E8EF086}">
      <p15:sldGuideLst xmlns:p15="http://schemas.microsoft.com/office/powerpoint/2012/main">
        <p15:guide id="1" pos="3799">
          <p15:clr>
            <a:srgbClr val="FBAE40"/>
          </p15:clr>
        </p15:guide>
        <p15:guide id="2" pos="3960">
          <p15:clr>
            <a:srgbClr val="FBAE40"/>
          </p15:clr>
        </p15:guide>
        <p15:guide id="3" pos="1996">
          <p15:clr>
            <a:srgbClr val="FBAE40"/>
          </p15:clr>
        </p15:guide>
        <p15:guide id="4" pos="2155">
          <p15:clr>
            <a:srgbClr val="FBAE40"/>
          </p15:clr>
        </p15:guide>
        <p15:guide id="5" pos="5604">
          <p15:clr>
            <a:srgbClr val="FBAE40"/>
          </p15:clr>
        </p15:guide>
        <p15:guide id="6" pos="577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hank you slide">
    <p:spTree>
      <p:nvGrpSpPr>
        <p:cNvPr id="1" name=""/>
        <p:cNvGrpSpPr/>
        <p:nvPr/>
      </p:nvGrpSpPr>
      <p:grpSpPr>
        <a:xfrm>
          <a:off x="0" y="0"/>
          <a:ext cx="0" cy="0"/>
          <a:chOff x="0" y="0"/>
          <a:chExt cx="0" cy="0"/>
        </a:xfrm>
      </p:grpSpPr>
      <p:sp>
        <p:nvSpPr>
          <p:cNvPr id="7" name="object 2"/>
          <p:cNvSpPr txBox="1"/>
          <p:nvPr userDrawn="1"/>
        </p:nvSpPr>
        <p:spPr>
          <a:xfrm>
            <a:off x="1016009" y="2747812"/>
            <a:ext cx="11532241" cy="1231106"/>
          </a:xfrm>
          <a:prstGeom prst="rect">
            <a:avLst/>
          </a:prstGeom>
        </p:spPr>
        <p:txBody>
          <a:bodyPr vert="horz" wrap="square" lIns="0" tIns="0" rIns="0" bIns="0" rtlCol="0">
            <a:spAutoFit/>
          </a:bodyPr>
          <a:lstStyle/>
          <a:p>
            <a:pPr marL="16933"/>
            <a:r>
              <a:rPr lang="en-GB" sz="8000" spc="-73">
                <a:solidFill>
                  <a:srgbClr val="193768"/>
                </a:solidFill>
                <a:latin typeface="Arial"/>
                <a:cs typeface="Arial"/>
              </a:rPr>
              <a:t>Thank you</a:t>
            </a:r>
          </a:p>
        </p:txBody>
      </p:sp>
      <p:sp>
        <p:nvSpPr>
          <p:cNvPr id="8" name="object 3">
            <a:extLst>
              <a:ext uri="{C183D7F6-B498-43B3-948B-1728B52AA6E4}">
                <adec:decorative xmlns:adec="http://schemas.microsoft.com/office/drawing/2017/decorative" val="1"/>
              </a:ext>
            </a:extLst>
          </p:cNvPr>
          <p:cNvSpPr/>
          <p:nvPr userDrawn="1"/>
        </p:nvSpPr>
        <p:spPr>
          <a:xfrm>
            <a:off x="1016003" y="3861127"/>
            <a:ext cx="11136207" cy="0"/>
          </a:xfrm>
          <a:custGeom>
            <a:avLst/>
            <a:gdLst/>
            <a:ahLst/>
            <a:cxnLst/>
            <a:rect l="l" t="t" r="r" b="b"/>
            <a:pathLst>
              <a:path w="8352155">
                <a:moveTo>
                  <a:pt x="0" y="0"/>
                </a:moveTo>
                <a:lnTo>
                  <a:pt x="8352002" y="0"/>
                </a:lnTo>
              </a:path>
            </a:pathLst>
          </a:custGeom>
          <a:ln w="12700">
            <a:solidFill>
              <a:srgbClr val="193768"/>
            </a:solidFill>
          </a:ln>
        </p:spPr>
        <p:txBody>
          <a:bodyPr wrap="square" lIns="0" tIns="0" rIns="0" bIns="0" rtlCol="0"/>
          <a:lstStyle/>
          <a:p>
            <a:endParaRPr sz="3200">
              <a:solidFill>
                <a:prstClr val="black"/>
              </a:solidFill>
            </a:endParaRPr>
          </a:p>
        </p:txBody>
      </p:sp>
      <p:pic>
        <p:nvPicPr>
          <p:cNvPr id="5" name="Picture 4" descr="North Sea Transition authority logo&#10;">
            <a:extLst>
              <a:ext uri="{FF2B5EF4-FFF2-40B4-BE49-F238E27FC236}">
                <a16:creationId xmlns:a16="http://schemas.microsoft.com/office/drawing/2014/main" id="{D22B4265-156C-4F8A-AE7C-96BE7DC5503A}"/>
              </a:ext>
            </a:extLst>
          </p:cNvPr>
          <p:cNvPicPr>
            <a:picLocks noChangeAspect="1"/>
          </p:cNvPicPr>
          <p:nvPr userDrawn="1"/>
        </p:nvPicPr>
        <p:blipFill>
          <a:blip r:embed="rId2"/>
          <a:srcRect/>
          <a:stretch/>
        </p:blipFill>
        <p:spPr>
          <a:xfrm>
            <a:off x="1016003" y="486235"/>
            <a:ext cx="1725476" cy="1730716"/>
          </a:xfrm>
          <a:prstGeom prst="rect">
            <a:avLst/>
          </a:prstGeom>
        </p:spPr>
      </p:pic>
    </p:spTree>
    <p:extLst>
      <p:ext uri="{BB962C8B-B14F-4D97-AF65-F5344CB8AC3E}">
        <p14:creationId xmlns:p14="http://schemas.microsoft.com/office/powerpoint/2010/main" val="4117811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GA blue heading &amp; log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3" y="260353"/>
            <a:ext cx="7095435" cy="501649"/>
          </a:xfrm>
          <a:prstGeom prst="rect">
            <a:avLst/>
          </a:prstGeom>
        </p:spPr>
        <p:txBody>
          <a:bodyPr lIns="0" tIns="0"/>
          <a:lstStyle>
            <a:lvl1pPr>
              <a:defRPr sz="2800">
                <a:solidFill>
                  <a:srgbClr val="002060"/>
                </a:solidFill>
              </a:defRPr>
            </a:lvl1pPr>
          </a:lstStyle>
          <a:p>
            <a:r>
              <a:rPr lang="en-US"/>
              <a:t>Click to edit Master title style</a:t>
            </a:r>
            <a:endParaRPr lang="en-GB"/>
          </a:p>
        </p:txBody>
      </p:sp>
      <p:pic>
        <p:nvPicPr>
          <p:cNvPr id="5" name="Picture 4" descr="North Sea Transition Authority logo">
            <a:extLst>
              <a:ext uri="{FF2B5EF4-FFF2-40B4-BE49-F238E27FC236}">
                <a16:creationId xmlns:a16="http://schemas.microsoft.com/office/drawing/2014/main" id="{9C71ADE5-5DB7-4DFB-AE99-A6E68AE4D21D}"/>
              </a:ext>
            </a:extLst>
          </p:cNvPr>
          <p:cNvPicPr>
            <a:picLocks noChangeAspect="1"/>
          </p:cNvPicPr>
          <p:nvPr userDrawn="1"/>
        </p:nvPicPr>
        <p:blipFill>
          <a:blip r:embed="rId2"/>
          <a:stretch>
            <a:fillRect/>
          </a:stretch>
        </p:blipFill>
        <p:spPr>
          <a:xfrm>
            <a:off x="8234688" y="260350"/>
            <a:ext cx="3525514" cy="332154"/>
          </a:xfrm>
          <a:prstGeom prst="rect">
            <a:avLst/>
          </a:prstGeom>
        </p:spPr>
      </p:pic>
      <p:sp>
        <p:nvSpPr>
          <p:cNvPr id="8" name="Slide Number Placeholder 1">
            <a:extLst>
              <a:ext uri="{FF2B5EF4-FFF2-40B4-BE49-F238E27FC236}">
                <a16:creationId xmlns:a16="http://schemas.microsoft.com/office/drawing/2014/main" id="{BB09EF69-7A9B-4975-87B8-5FED3445B68C}"/>
              </a:ext>
            </a:extLst>
          </p:cNvPr>
          <p:cNvSpPr txBox="1">
            <a:spLocks/>
          </p:cNvSpPr>
          <p:nvPr userDrawn="1"/>
        </p:nvSpPr>
        <p:spPr>
          <a:xfrm>
            <a:off x="11345864" y="3211512"/>
            <a:ext cx="828675" cy="434975"/>
          </a:xfrm>
          <a:prstGeom prst="rect">
            <a:avLst/>
          </a:prstGeom>
        </p:spPr>
        <p:txBody>
          <a:bodyPr vert="horz" lIns="91440" tIns="45720" rIns="91440" bIns="45720" rtlCol="0" anchor="ctr"/>
          <a:lstStyle>
            <a:defPPr>
              <a:defRPr lang="en-US"/>
            </a:defPPr>
            <a:lvl1pPr marL="0" algn="r" defTabSz="609570" rtl="0" eaLnBrk="1" latinLnBrk="0" hangingPunct="1">
              <a:defRPr sz="1200" kern="1200">
                <a:solidFill>
                  <a:schemeClr val="tx1">
                    <a:tint val="75000"/>
                  </a:schemeClr>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a:lstStyle>
          <a:p>
            <a:fld id="{DD0590FE-9BA6-45CB-BC76-38BB9AEE2E90}" type="slidenum">
              <a:rPr lang="en-GB" smtClean="0"/>
              <a:pPr/>
              <a:t>‹#›</a:t>
            </a:fld>
            <a:endParaRPr lang="en-GB"/>
          </a:p>
        </p:txBody>
      </p:sp>
    </p:spTree>
    <p:extLst>
      <p:ext uri="{BB962C8B-B14F-4D97-AF65-F5344CB8AC3E}">
        <p14:creationId xmlns:p14="http://schemas.microsoft.com/office/powerpoint/2010/main" val="4072037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Logo, OGA blue heading and dark blue footer">
    <p:spTree>
      <p:nvGrpSpPr>
        <p:cNvPr id="1" name=""/>
        <p:cNvGrpSpPr/>
        <p:nvPr/>
      </p:nvGrpSpPr>
      <p:grpSpPr>
        <a:xfrm>
          <a:off x="0" y="0"/>
          <a:ext cx="0" cy="0"/>
          <a:chOff x="0" y="0"/>
          <a:chExt cx="0" cy="0"/>
        </a:xfrm>
      </p:grpSpPr>
      <p:sp>
        <p:nvSpPr>
          <p:cNvPr id="5" name="Shape 172">
            <a:extLst>
              <a:ext uri="{FF2B5EF4-FFF2-40B4-BE49-F238E27FC236}">
                <a16:creationId xmlns:a16="http://schemas.microsoft.com/office/drawing/2014/main" id="{E7918535-E096-4CAC-A930-BB423C2386EB}"/>
              </a:ext>
            </a:extLst>
          </p:cNvPr>
          <p:cNvSpPr/>
          <p:nvPr userDrawn="1"/>
        </p:nvSpPr>
        <p:spPr>
          <a:xfrm>
            <a:off x="0" y="6488893"/>
            <a:ext cx="12192000" cy="369176"/>
          </a:xfrm>
          <a:prstGeom prst="rect">
            <a:avLst/>
          </a:prstGeom>
          <a:solidFill>
            <a:srgbClr val="002060"/>
          </a:solidFill>
          <a:ln w="12700" cap="flat">
            <a:noFill/>
            <a:miter lim="400000"/>
          </a:ln>
          <a:effectLst/>
          <a:extLst>
            <a:ext uri="{C572A759-6A51-4108-AA02-DFA0A04FC94B}">
              <ma14:wrappingTextBoxFlag xmlns:ma14="http://schemas.microsoft.com/office/mac/drawingml/2011/main" xmlns="" val="1"/>
            </a:ext>
          </a:extLst>
        </p:spPr>
        <p:txBody>
          <a:bodyPr wrap="square" lIns="60883" tIns="60883" rIns="144000" bIns="60883" numCol="1" anchor="ctr">
            <a:spAutoFit/>
          </a:bodyPr>
          <a:lstStyle>
            <a:lvl1pPr algn="ctr">
              <a:defRPr sz="1600" b="1">
                <a:solidFill>
                  <a:srgbClr val="FFFFFF"/>
                </a:solidFill>
              </a:defRPr>
            </a:lvl1pPr>
          </a:lstStyle>
          <a:p>
            <a:pPr algn="r" defTabSz="1217336">
              <a:defRPr/>
            </a:pPr>
            <a:endParaRPr sz="1600" kern="0">
              <a:solidFill>
                <a:prstClr val="white"/>
              </a:solidFill>
              <a:latin typeface="Arial"/>
              <a:cs typeface="Arial" panose="020B0604020202020204" pitchFamily="34" charset="0"/>
            </a:endParaRPr>
          </a:p>
        </p:txBody>
      </p:sp>
      <p:sp>
        <p:nvSpPr>
          <p:cNvPr id="3" name="Text Placeholder 2">
            <a:extLst>
              <a:ext uri="{FF2B5EF4-FFF2-40B4-BE49-F238E27FC236}">
                <a16:creationId xmlns:a16="http://schemas.microsoft.com/office/drawing/2014/main" id="{8B9480F7-7279-429E-AA61-0F7403A50244}"/>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sp>
        <p:nvSpPr>
          <p:cNvPr id="19" name="Title 6">
            <a:extLst>
              <a:ext uri="{FF2B5EF4-FFF2-40B4-BE49-F238E27FC236}">
                <a16:creationId xmlns:a16="http://schemas.microsoft.com/office/drawing/2014/main" id="{8FCED620-BBE7-494A-AED9-6D0974941436}"/>
              </a:ext>
            </a:extLst>
          </p:cNvPr>
          <p:cNvSpPr>
            <a:spLocks noGrp="1"/>
          </p:cNvSpPr>
          <p:nvPr>
            <p:ph type="title"/>
          </p:nvPr>
        </p:nvSpPr>
        <p:spPr>
          <a:xfrm>
            <a:off x="575733" y="260353"/>
            <a:ext cx="7095435" cy="501649"/>
          </a:xfrm>
          <a:prstGeom prst="rect">
            <a:avLst/>
          </a:prstGeom>
        </p:spPr>
        <p:txBody>
          <a:bodyPr lIns="0" tIns="0"/>
          <a:lstStyle>
            <a:lvl1pPr>
              <a:defRPr sz="2800">
                <a:solidFill>
                  <a:srgbClr val="002060"/>
                </a:solidFill>
              </a:defRPr>
            </a:lvl1pPr>
          </a:lstStyle>
          <a:p>
            <a:r>
              <a:rPr lang="en-US"/>
              <a:t>Click to edit Master title style</a:t>
            </a:r>
            <a:endParaRPr lang="en-GB"/>
          </a:p>
        </p:txBody>
      </p:sp>
      <p:pic>
        <p:nvPicPr>
          <p:cNvPr id="7" name="Picture 6" descr="North Sea Transition Authority logo">
            <a:extLst>
              <a:ext uri="{FF2B5EF4-FFF2-40B4-BE49-F238E27FC236}">
                <a16:creationId xmlns:a16="http://schemas.microsoft.com/office/drawing/2014/main" id="{51E4637B-B1BC-44B2-947E-C1FF8A056AC3}"/>
              </a:ext>
            </a:extLst>
          </p:cNvPr>
          <p:cNvPicPr>
            <a:picLocks noChangeAspect="1"/>
          </p:cNvPicPr>
          <p:nvPr userDrawn="1"/>
        </p:nvPicPr>
        <p:blipFill>
          <a:blip r:embed="rId2"/>
          <a:stretch>
            <a:fillRect/>
          </a:stretch>
        </p:blipFill>
        <p:spPr>
          <a:xfrm>
            <a:off x="8234688" y="260350"/>
            <a:ext cx="3525514" cy="332154"/>
          </a:xfrm>
          <a:prstGeom prst="rect">
            <a:avLst/>
          </a:prstGeom>
        </p:spPr>
      </p:pic>
      <p:sp>
        <p:nvSpPr>
          <p:cNvPr id="8" name="Slide Number Placeholder 1">
            <a:extLst>
              <a:ext uri="{FF2B5EF4-FFF2-40B4-BE49-F238E27FC236}">
                <a16:creationId xmlns:a16="http://schemas.microsoft.com/office/drawing/2014/main" id="{278F24C2-CF18-4FBF-9CB5-2F619282F59C}"/>
              </a:ext>
            </a:extLst>
          </p:cNvPr>
          <p:cNvSpPr>
            <a:spLocks noGrp="1"/>
          </p:cNvSpPr>
          <p:nvPr>
            <p:ph type="sldNum" sz="quarter" idx="4"/>
          </p:nvPr>
        </p:nvSpPr>
        <p:spPr>
          <a:xfrm>
            <a:off x="11345864" y="3211512"/>
            <a:ext cx="828675" cy="434975"/>
          </a:xfrm>
          <a:prstGeom prst="rect">
            <a:avLst/>
          </a:prstGeom>
        </p:spPr>
        <p:txBody>
          <a:bodyPr vert="horz" lIns="91440" tIns="45720" rIns="91440" bIns="45720" rtlCol="0" anchor="ctr"/>
          <a:lstStyle>
            <a:lvl1pPr algn="r">
              <a:defRPr sz="1200">
                <a:solidFill>
                  <a:schemeClr val="tx1">
                    <a:tint val="75000"/>
                  </a:schemeClr>
                </a:solidFill>
              </a:defRPr>
            </a:lvl1pPr>
          </a:lstStyle>
          <a:p>
            <a:fld id="{DD0590FE-9BA6-45CB-BC76-38BB9AEE2E90}" type="slidenum">
              <a:rPr lang="en-GB" smtClean="0"/>
              <a:t>‹#›</a:t>
            </a:fld>
            <a:endParaRPr lang="en-GB"/>
          </a:p>
        </p:txBody>
      </p:sp>
    </p:spTree>
    <p:extLst>
      <p:ext uri="{BB962C8B-B14F-4D97-AF65-F5344CB8AC3E}">
        <p14:creationId xmlns:p14="http://schemas.microsoft.com/office/powerpoint/2010/main" val="954573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3" y="260353"/>
            <a:ext cx="7095435" cy="501649"/>
          </a:xfrm>
          <a:prstGeom prst="rect">
            <a:avLst/>
          </a:prstGeom>
        </p:spPr>
        <p:txBody>
          <a:bodyPr lIns="0" tIns="0"/>
          <a:lstStyle>
            <a:lvl1pPr>
              <a:defRPr sz="2800">
                <a:solidFill>
                  <a:srgbClr val="002060"/>
                </a:solidFill>
              </a:defRPr>
            </a:lvl1pPr>
          </a:lstStyle>
          <a:p>
            <a:r>
              <a:rPr lang="en-US"/>
              <a:t>Click to edit Master title style</a:t>
            </a:r>
            <a:endParaRPr lang="en-GB"/>
          </a:p>
        </p:txBody>
      </p:sp>
      <p:pic>
        <p:nvPicPr>
          <p:cNvPr id="5" name="Picture 4" descr="North Sea Transition Authority logo">
            <a:extLst>
              <a:ext uri="{FF2B5EF4-FFF2-40B4-BE49-F238E27FC236}">
                <a16:creationId xmlns:a16="http://schemas.microsoft.com/office/drawing/2014/main" id="{DD066B03-A6C0-4E11-962A-031938217856}"/>
              </a:ext>
            </a:extLst>
          </p:cNvPr>
          <p:cNvPicPr>
            <a:picLocks noChangeAspect="1"/>
          </p:cNvPicPr>
          <p:nvPr userDrawn="1"/>
        </p:nvPicPr>
        <p:blipFill>
          <a:blip r:embed="rId2"/>
          <a:stretch>
            <a:fillRect/>
          </a:stretch>
        </p:blipFill>
        <p:spPr>
          <a:xfrm>
            <a:off x="8234688" y="260350"/>
            <a:ext cx="3525514" cy="332154"/>
          </a:xfrm>
          <a:prstGeom prst="rect">
            <a:avLst/>
          </a:prstGeom>
        </p:spPr>
      </p:pic>
      <p:sp>
        <p:nvSpPr>
          <p:cNvPr id="6" name="Slide Number Placeholder 1">
            <a:extLst>
              <a:ext uri="{FF2B5EF4-FFF2-40B4-BE49-F238E27FC236}">
                <a16:creationId xmlns:a16="http://schemas.microsoft.com/office/drawing/2014/main" id="{85E32D1A-48E2-4364-85EF-CB57BA8E956D}"/>
              </a:ext>
            </a:extLst>
          </p:cNvPr>
          <p:cNvSpPr>
            <a:spLocks noGrp="1"/>
          </p:cNvSpPr>
          <p:nvPr>
            <p:ph type="sldNum" sz="quarter" idx="4"/>
          </p:nvPr>
        </p:nvSpPr>
        <p:spPr>
          <a:xfrm>
            <a:off x="11345864" y="3211512"/>
            <a:ext cx="828675" cy="434975"/>
          </a:xfrm>
          <a:prstGeom prst="rect">
            <a:avLst/>
          </a:prstGeom>
        </p:spPr>
        <p:txBody>
          <a:bodyPr vert="horz" lIns="91440" tIns="45720" rIns="91440" bIns="45720" rtlCol="0" anchor="ctr"/>
          <a:lstStyle>
            <a:lvl1pPr algn="r">
              <a:defRPr sz="1200">
                <a:solidFill>
                  <a:schemeClr val="tx1">
                    <a:tint val="75000"/>
                  </a:schemeClr>
                </a:solidFill>
              </a:defRPr>
            </a:lvl1pPr>
          </a:lstStyle>
          <a:p>
            <a:fld id="{DD0590FE-9BA6-45CB-BC76-38BB9AEE2E90}" type="slidenum">
              <a:rPr lang="en-GB" smtClean="0"/>
              <a:t>‹#›</a:t>
            </a:fld>
            <a:endParaRPr lang="en-GB"/>
          </a:p>
        </p:txBody>
      </p:sp>
    </p:spTree>
    <p:extLst>
      <p:ext uri="{BB962C8B-B14F-4D97-AF65-F5344CB8AC3E}">
        <p14:creationId xmlns:p14="http://schemas.microsoft.com/office/powerpoint/2010/main" val="2959536258"/>
      </p:ext>
    </p:extLst>
  </p:cSld>
  <p:clrMapOvr>
    <a:masterClrMapping/>
  </p:clrMapOvr>
  <p:extLst>
    <p:ext uri="{DCECCB84-F9BA-43D5-87BE-67443E8EF086}">
      <p15:sldGuideLst xmlns:p15="http://schemas.microsoft.com/office/powerpoint/2012/main">
        <p15:guide id="1" pos="3809" userDrawn="1">
          <p15:clr>
            <a:srgbClr val="FBAE40"/>
          </p15:clr>
        </p15:guide>
        <p15:guide id="2" pos="396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3" y="260353"/>
            <a:ext cx="7095435" cy="501649"/>
          </a:xfrm>
          <a:prstGeom prst="rect">
            <a:avLst/>
          </a:prstGeom>
        </p:spPr>
        <p:txBody>
          <a:bodyPr lIns="0" tIns="0"/>
          <a:lstStyle>
            <a:lvl1pPr>
              <a:defRPr sz="2800">
                <a:solidFill>
                  <a:srgbClr val="002060"/>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677A9064-15AA-4B77-B5A3-AA703D4787ED}"/>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pic>
        <p:nvPicPr>
          <p:cNvPr id="6" name="Picture 5">
            <a:extLst>
              <a:ext uri="{FF2B5EF4-FFF2-40B4-BE49-F238E27FC236}">
                <a16:creationId xmlns:a16="http://schemas.microsoft.com/office/drawing/2014/main" id="{2FFC40AA-9874-4E4D-A2FD-54DF1843F073}"/>
              </a:ext>
            </a:extLst>
          </p:cNvPr>
          <p:cNvPicPr>
            <a:picLocks noChangeAspect="1"/>
          </p:cNvPicPr>
          <p:nvPr userDrawn="1"/>
        </p:nvPicPr>
        <p:blipFill>
          <a:blip r:embed="rId2"/>
          <a:stretch>
            <a:fillRect/>
          </a:stretch>
        </p:blipFill>
        <p:spPr>
          <a:xfrm>
            <a:off x="8234688" y="260350"/>
            <a:ext cx="3525514" cy="332154"/>
          </a:xfrm>
          <a:prstGeom prst="rect">
            <a:avLst/>
          </a:prstGeom>
        </p:spPr>
      </p:pic>
      <p:sp>
        <p:nvSpPr>
          <p:cNvPr id="8" name="Slide Number Placeholder 1">
            <a:extLst>
              <a:ext uri="{FF2B5EF4-FFF2-40B4-BE49-F238E27FC236}">
                <a16:creationId xmlns:a16="http://schemas.microsoft.com/office/drawing/2014/main" id="{1D92EA6B-D6D8-4A64-8322-A00DB7245B0D}"/>
              </a:ext>
            </a:extLst>
          </p:cNvPr>
          <p:cNvSpPr>
            <a:spLocks noGrp="1"/>
          </p:cNvSpPr>
          <p:nvPr>
            <p:ph type="sldNum" sz="quarter" idx="4"/>
          </p:nvPr>
        </p:nvSpPr>
        <p:spPr>
          <a:xfrm>
            <a:off x="11345864" y="3211512"/>
            <a:ext cx="828675" cy="434975"/>
          </a:xfrm>
          <a:prstGeom prst="rect">
            <a:avLst/>
          </a:prstGeom>
        </p:spPr>
        <p:txBody>
          <a:bodyPr vert="horz" lIns="91440" tIns="45720" rIns="91440" bIns="45720" rtlCol="0" anchor="ctr"/>
          <a:lstStyle>
            <a:lvl1pPr algn="r">
              <a:defRPr sz="1200">
                <a:solidFill>
                  <a:schemeClr val="tx1">
                    <a:tint val="75000"/>
                  </a:schemeClr>
                </a:solidFill>
              </a:defRPr>
            </a:lvl1pPr>
          </a:lstStyle>
          <a:p>
            <a:fld id="{DD0590FE-9BA6-45CB-BC76-38BB9AEE2E90}" type="slidenum">
              <a:rPr lang="en-GB" smtClean="0"/>
              <a:t>‹#›</a:t>
            </a:fld>
            <a:endParaRPr lang="en-GB"/>
          </a:p>
        </p:txBody>
      </p:sp>
    </p:spTree>
    <p:extLst>
      <p:ext uri="{BB962C8B-B14F-4D97-AF65-F5344CB8AC3E}">
        <p14:creationId xmlns:p14="http://schemas.microsoft.com/office/powerpoint/2010/main" val="1070430663"/>
      </p:ext>
    </p:extLst>
  </p:cSld>
  <p:clrMapOvr>
    <a:masterClrMapping/>
  </p:clrMapOvr>
  <p:extLst>
    <p:ext uri="{DCECCB84-F9BA-43D5-87BE-67443E8EF086}">
      <p15:sldGuideLst xmlns:p15="http://schemas.microsoft.com/office/powerpoint/2012/main">
        <p15:guide id="1" pos="2631" userDrawn="1">
          <p15:clr>
            <a:srgbClr val="FBAE40"/>
          </p15:clr>
        </p15:guide>
        <p15:guide id="2" pos="2752" userDrawn="1">
          <p15:clr>
            <a:srgbClr val="FBAE40"/>
          </p15:clr>
        </p15:guide>
        <p15:guide id="3" pos="5020" userDrawn="1">
          <p15:clr>
            <a:srgbClr val="FBAE40"/>
          </p15:clr>
        </p15:guide>
        <p15:guide id="4" pos="51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OL_Layout_RH_pic">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3" y="260353"/>
            <a:ext cx="7095435" cy="501649"/>
          </a:xfrm>
          <a:prstGeom prst="rect">
            <a:avLst/>
          </a:prstGeom>
        </p:spPr>
        <p:txBody>
          <a:bodyPr lIns="0" tIns="0"/>
          <a:lstStyle>
            <a:lvl1pPr>
              <a:defRPr sz="2800">
                <a:solidFill>
                  <a:srgbClr val="002060"/>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E71A92DE-43DC-4E71-929F-2773EFFD3854}"/>
              </a:ext>
            </a:extLst>
          </p:cNvPr>
          <p:cNvSpPr>
            <a:spLocks noGrp="1"/>
          </p:cNvSpPr>
          <p:nvPr>
            <p:ph type="pic" sz="quarter" idx="11"/>
          </p:nvPr>
        </p:nvSpPr>
        <p:spPr>
          <a:xfrm>
            <a:off x="6288619" y="1259419"/>
            <a:ext cx="5471583" cy="4806949"/>
          </a:xfrm>
          <a:prstGeom prst="rect">
            <a:avLst/>
          </a:prstGeom>
          <a:noFill/>
        </p:spPr>
        <p:txBody>
          <a:bodyPr anchor="ctr"/>
          <a:lstStyle>
            <a:lvl1pPr>
              <a:defRPr lang="en-GB" dirty="0"/>
            </a:lvl1pPr>
          </a:lstStyle>
          <a:p>
            <a:pPr marL="0" lvl="0" indent="0" algn="ctr">
              <a:buNone/>
            </a:pPr>
            <a:endParaRPr lang="en-GB"/>
          </a:p>
        </p:txBody>
      </p:sp>
      <p:pic>
        <p:nvPicPr>
          <p:cNvPr id="8" name="Picture 7">
            <a:extLst>
              <a:ext uri="{FF2B5EF4-FFF2-40B4-BE49-F238E27FC236}">
                <a16:creationId xmlns:a16="http://schemas.microsoft.com/office/drawing/2014/main" id="{84B9B836-18C2-4958-9597-6200565F8650}"/>
              </a:ext>
            </a:extLst>
          </p:cNvPr>
          <p:cNvPicPr>
            <a:picLocks noChangeAspect="1"/>
          </p:cNvPicPr>
          <p:nvPr userDrawn="1"/>
        </p:nvPicPr>
        <p:blipFill>
          <a:blip r:embed="rId2"/>
          <a:stretch>
            <a:fillRect/>
          </a:stretch>
        </p:blipFill>
        <p:spPr>
          <a:xfrm>
            <a:off x="8234688" y="260350"/>
            <a:ext cx="3525514" cy="332154"/>
          </a:xfrm>
          <a:prstGeom prst="rect">
            <a:avLst/>
          </a:prstGeom>
        </p:spPr>
      </p:pic>
      <p:sp>
        <p:nvSpPr>
          <p:cNvPr id="9" name="Slide Number Placeholder 1">
            <a:extLst>
              <a:ext uri="{FF2B5EF4-FFF2-40B4-BE49-F238E27FC236}">
                <a16:creationId xmlns:a16="http://schemas.microsoft.com/office/drawing/2014/main" id="{EE3246A7-576C-4DDF-9C68-C33A3350E1F8}"/>
              </a:ext>
            </a:extLst>
          </p:cNvPr>
          <p:cNvSpPr>
            <a:spLocks noGrp="1"/>
          </p:cNvSpPr>
          <p:nvPr>
            <p:ph type="sldNum" sz="quarter" idx="4"/>
          </p:nvPr>
        </p:nvSpPr>
        <p:spPr>
          <a:xfrm>
            <a:off x="11345864" y="3211512"/>
            <a:ext cx="828675" cy="434975"/>
          </a:xfrm>
          <a:prstGeom prst="rect">
            <a:avLst/>
          </a:prstGeom>
        </p:spPr>
        <p:txBody>
          <a:bodyPr vert="horz" lIns="91440" tIns="45720" rIns="91440" bIns="45720" rtlCol="0" anchor="ctr"/>
          <a:lstStyle>
            <a:lvl1pPr algn="r">
              <a:defRPr sz="1200">
                <a:solidFill>
                  <a:schemeClr val="tx1">
                    <a:tint val="75000"/>
                  </a:schemeClr>
                </a:solidFill>
              </a:defRPr>
            </a:lvl1pPr>
          </a:lstStyle>
          <a:p>
            <a:fld id="{DD0590FE-9BA6-45CB-BC76-38BB9AEE2E90}" type="slidenum">
              <a:rPr lang="en-GB" smtClean="0"/>
              <a:t>‹#›</a:t>
            </a:fld>
            <a:endParaRPr lang="en-GB"/>
          </a:p>
        </p:txBody>
      </p:sp>
    </p:spTree>
    <p:extLst>
      <p:ext uri="{BB962C8B-B14F-4D97-AF65-F5344CB8AC3E}">
        <p14:creationId xmlns:p14="http://schemas.microsoft.com/office/powerpoint/2010/main" val="650574377"/>
      </p:ext>
    </p:extLst>
  </p:cSld>
  <p:clrMapOvr>
    <a:masterClrMapping/>
  </p:clrMapOvr>
  <p:extLst>
    <p:ext uri="{DCECCB84-F9BA-43D5-87BE-67443E8EF086}">
      <p15:sldGuideLst xmlns:p15="http://schemas.microsoft.com/office/powerpoint/2012/main">
        <p15:guide id="1" pos="3809" userDrawn="1">
          <p15:clr>
            <a:srgbClr val="FBAE40"/>
          </p15:clr>
        </p15:guide>
        <p15:guide id="2" pos="3961"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i picture layout &amp;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3" y="260353"/>
            <a:ext cx="7095435" cy="501649"/>
          </a:xfrm>
          <a:prstGeom prst="rect">
            <a:avLst/>
          </a:prstGeom>
        </p:spPr>
        <p:txBody>
          <a:bodyPr lIns="0" tIns="0"/>
          <a:lstStyle>
            <a:lvl1pPr>
              <a:defRPr sz="2800">
                <a:solidFill>
                  <a:srgbClr val="002060"/>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677A9064-15AA-4B77-B5A3-AA703D4787ED}"/>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456D2155-D0B7-43AC-9146-89EB48C0D951}"/>
              </a:ext>
            </a:extLst>
          </p:cNvPr>
          <p:cNvSpPr>
            <a:spLocks noGrp="1"/>
          </p:cNvSpPr>
          <p:nvPr>
            <p:ph type="pic" sz="quarter" idx="11"/>
          </p:nvPr>
        </p:nvSpPr>
        <p:spPr>
          <a:xfrm>
            <a:off x="575735" y="1490135"/>
            <a:ext cx="3598333" cy="2633133"/>
          </a:xfrm>
          <a:prstGeom prst="rect">
            <a:avLst/>
          </a:prstGeom>
          <a:noFill/>
        </p:spPr>
        <p:txBody>
          <a:bodyPr anchor="ctr"/>
          <a:lstStyle>
            <a:lvl1pPr marL="0" indent="0" algn="ctr">
              <a:buNone/>
              <a:defRPr/>
            </a:lvl1pPr>
          </a:lstStyle>
          <a:p>
            <a:endParaRPr lang="en-GB"/>
          </a:p>
        </p:txBody>
      </p:sp>
      <p:sp>
        <p:nvSpPr>
          <p:cNvPr id="8" name="Picture Placeholder 5">
            <a:extLst>
              <a:ext uri="{FF2B5EF4-FFF2-40B4-BE49-F238E27FC236}">
                <a16:creationId xmlns:a16="http://schemas.microsoft.com/office/drawing/2014/main" id="{4865298D-0641-4573-A311-C26E288142BE}"/>
              </a:ext>
            </a:extLst>
          </p:cNvPr>
          <p:cNvSpPr>
            <a:spLocks noGrp="1"/>
          </p:cNvSpPr>
          <p:nvPr>
            <p:ph type="pic" sz="quarter" idx="12"/>
          </p:nvPr>
        </p:nvSpPr>
        <p:spPr>
          <a:xfrm>
            <a:off x="4368800" y="1490135"/>
            <a:ext cx="3600451" cy="2633133"/>
          </a:xfrm>
          <a:prstGeom prst="rect">
            <a:avLst/>
          </a:prstGeom>
          <a:noFill/>
        </p:spPr>
        <p:txBody>
          <a:bodyPr anchor="ctr"/>
          <a:lstStyle>
            <a:lvl1pPr marL="0" indent="0" algn="ctr">
              <a:buNone/>
              <a:defRPr/>
            </a:lvl1pPr>
          </a:lstStyle>
          <a:p>
            <a:endParaRPr lang="en-GB"/>
          </a:p>
        </p:txBody>
      </p:sp>
      <p:sp>
        <p:nvSpPr>
          <p:cNvPr id="10" name="Picture Placeholder 5">
            <a:extLst>
              <a:ext uri="{FF2B5EF4-FFF2-40B4-BE49-F238E27FC236}">
                <a16:creationId xmlns:a16="http://schemas.microsoft.com/office/drawing/2014/main" id="{EA2CE309-6861-4DD8-8696-903C2EB45CD8}"/>
              </a:ext>
            </a:extLst>
          </p:cNvPr>
          <p:cNvSpPr>
            <a:spLocks noGrp="1"/>
          </p:cNvSpPr>
          <p:nvPr>
            <p:ph type="pic" sz="quarter" idx="14"/>
          </p:nvPr>
        </p:nvSpPr>
        <p:spPr>
          <a:xfrm>
            <a:off x="8159751" y="1490135"/>
            <a:ext cx="3598333" cy="2633133"/>
          </a:xfrm>
          <a:prstGeom prst="rect">
            <a:avLst/>
          </a:prstGeom>
          <a:noFill/>
        </p:spPr>
        <p:txBody>
          <a:bodyPr anchor="ctr"/>
          <a:lstStyle>
            <a:lvl1pPr marL="0" indent="0" algn="ctr">
              <a:buNone/>
              <a:defRPr/>
            </a:lvl1pPr>
          </a:lstStyle>
          <a:p>
            <a:endParaRPr lang="en-GB"/>
          </a:p>
        </p:txBody>
      </p:sp>
      <p:pic>
        <p:nvPicPr>
          <p:cNvPr id="9" name="Picture 8">
            <a:extLst>
              <a:ext uri="{FF2B5EF4-FFF2-40B4-BE49-F238E27FC236}">
                <a16:creationId xmlns:a16="http://schemas.microsoft.com/office/drawing/2014/main" id="{4E4F3D03-A129-4FD5-AD1B-838EFB37B462}"/>
              </a:ext>
            </a:extLst>
          </p:cNvPr>
          <p:cNvPicPr>
            <a:picLocks noChangeAspect="1"/>
          </p:cNvPicPr>
          <p:nvPr userDrawn="1"/>
        </p:nvPicPr>
        <p:blipFill>
          <a:blip r:embed="rId2"/>
          <a:stretch>
            <a:fillRect/>
          </a:stretch>
        </p:blipFill>
        <p:spPr>
          <a:xfrm>
            <a:off x="8234688" y="260350"/>
            <a:ext cx="3525514" cy="332154"/>
          </a:xfrm>
          <a:prstGeom prst="rect">
            <a:avLst/>
          </a:prstGeom>
        </p:spPr>
      </p:pic>
      <p:sp>
        <p:nvSpPr>
          <p:cNvPr id="11" name="Slide Number Placeholder 1">
            <a:extLst>
              <a:ext uri="{FF2B5EF4-FFF2-40B4-BE49-F238E27FC236}">
                <a16:creationId xmlns:a16="http://schemas.microsoft.com/office/drawing/2014/main" id="{33C19E35-9CE6-4CDF-94E1-FD34B570CBDD}"/>
              </a:ext>
            </a:extLst>
          </p:cNvPr>
          <p:cNvSpPr>
            <a:spLocks noGrp="1"/>
          </p:cNvSpPr>
          <p:nvPr>
            <p:ph type="sldNum" sz="quarter" idx="4"/>
          </p:nvPr>
        </p:nvSpPr>
        <p:spPr>
          <a:xfrm>
            <a:off x="11345864" y="3211512"/>
            <a:ext cx="828675" cy="434975"/>
          </a:xfrm>
          <a:prstGeom prst="rect">
            <a:avLst/>
          </a:prstGeom>
        </p:spPr>
        <p:txBody>
          <a:bodyPr vert="horz" lIns="91440" tIns="45720" rIns="91440" bIns="45720" rtlCol="0" anchor="ctr"/>
          <a:lstStyle>
            <a:lvl1pPr algn="r">
              <a:defRPr sz="1200">
                <a:solidFill>
                  <a:schemeClr val="tx1">
                    <a:tint val="75000"/>
                  </a:schemeClr>
                </a:solidFill>
              </a:defRPr>
            </a:lvl1pPr>
          </a:lstStyle>
          <a:p>
            <a:fld id="{DD0590FE-9BA6-45CB-BC76-38BB9AEE2E90}" type="slidenum">
              <a:rPr lang="en-GB" smtClean="0"/>
              <a:t>‹#›</a:t>
            </a:fld>
            <a:endParaRPr lang="en-GB"/>
          </a:p>
        </p:txBody>
      </p:sp>
    </p:spTree>
    <p:extLst>
      <p:ext uri="{BB962C8B-B14F-4D97-AF65-F5344CB8AC3E}">
        <p14:creationId xmlns:p14="http://schemas.microsoft.com/office/powerpoint/2010/main" val="1130870637"/>
      </p:ext>
    </p:extLst>
  </p:cSld>
  <p:clrMapOvr>
    <a:masterClrMapping/>
  </p:clrMapOvr>
  <p:extLst>
    <p:ext uri="{DCECCB84-F9BA-43D5-87BE-67443E8EF086}">
      <p15:sldGuideLst xmlns:p15="http://schemas.microsoft.com/office/powerpoint/2012/main">
        <p15:guide id="1" pos="2631" userDrawn="1">
          <p15:clr>
            <a:srgbClr val="FBAE40"/>
          </p15:clr>
        </p15:guide>
        <p15:guide id="2" pos="2752" userDrawn="1">
          <p15:clr>
            <a:srgbClr val="FBAE40"/>
          </p15:clr>
        </p15:guide>
        <p15:guide id="3" pos="5020" userDrawn="1">
          <p15:clr>
            <a:srgbClr val="FBAE40"/>
          </p15:clr>
        </p15:guide>
        <p15:guide id="4" pos="51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ad_picture_layout_&amp;_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3" y="260353"/>
            <a:ext cx="7095435" cy="501649"/>
          </a:xfrm>
          <a:prstGeom prst="rect">
            <a:avLst/>
          </a:prstGeom>
        </p:spPr>
        <p:txBody>
          <a:bodyPr lIns="0" tIns="0"/>
          <a:lstStyle>
            <a:lvl1pPr>
              <a:defRPr sz="2800">
                <a:solidFill>
                  <a:srgbClr val="002060"/>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58878778-A3ED-479C-B2E2-25B5F28F075C}"/>
              </a:ext>
            </a:extLst>
          </p:cNvPr>
          <p:cNvSpPr>
            <a:spLocks noGrp="1"/>
          </p:cNvSpPr>
          <p:nvPr>
            <p:ph type="pic" sz="quarter" idx="11"/>
          </p:nvPr>
        </p:nvSpPr>
        <p:spPr>
          <a:xfrm>
            <a:off x="586253" y="1570002"/>
            <a:ext cx="2628967" cy="1984321"/>
          </a:xfrm>
          <a:prstGeom prst="rect">
            <a:avLst/>
          </a:prstGeom>
          <a:noFill/>
        </p:spPr>
        <p:txBody>
          <a:bodyPr anchor="ctr"/>
          <a:lstStyle>
            <a:lvl1pPr marL="0" indent="0" algn="ctr">
              <a:buNone/>
              <a:defRPr/>
            </a:lvl1pPr>
          </a:lstStyle>
          <a:p>
            <a:endParaRPr lang="en-GB"/>
          </a:p>
        </p:txBody>
      </p:sp>
      <p:sp>
        <p:nvSpPr>
          <p:cNvPr id="16" name="Picture Placeholder 5">
            <a:extLst>
              <a:ext uri="{FF2B5EF4-FFF2-40B4-BE49-F238E27FC236}">
                <a16:creationId xmlns:a16="http://schemas.microsoft.com/office/drawing/2014/main" id="{B82CFB37-70F7-42CC-9561-D62683D86C3C}"/>
              </a:ext>
            </a:extLst>
          </p:cNvPr>
          <p:cNvSpPr>
            <a:spLocks noGrp="1"/>
          </p:cNvSpPr>
          <p:nvPr>
            <p:ph type="pic" sz="quarter" idx="15"/>
          </p:nvPr>
        </p:nvSpPr>
        <p:spPr>
          <a:xfrm>
            <a:off x="3422653" y="1570002"/>
            <a:ext cx="2628967" cy="1984321"/>
          </a:xfrm>
          <a:prstGeom prst="rect">
            <a:avLst/>
          </a:prstGeom>
          <a:noFill/>
        </p:spPr>
        <p:txBody>
          <a:bodyPr anchor="ctr"/>
          <a:lstStyle>
            <a:lvl1pPr marL="0" indent="0" algn="ctr">
              <a:buNone/>
              <a:defRPr/>
            </a:lvl1pPr>
          </a:lstStyle>
          <a:p>
            <a:endParaRPr lang="en-GB"/>
          </a:p>
        </p:txBody>
      </p:sp>
      <p:sp>
        <p:nvSpPr>
          <p:cNvPr id="17" name="Picture Placeholder 5">
            <a:extLst>
              <a:ext uri="{FF2B5EF4-FFF2-40B4-BE49-F238E27FC236}">
                <a16:creationId xmlns:a16="http://schemas.microsoft.com/office/drawing/2014/main" id="{06755C7B-61DD-4C1A-9E4E-189A49C48A2C}"/>
              </a:ext>
            </a:extLst>
          </p:cNvPr>
          <p:cNvSpPr>
            <a:spLocks noGrp="1"/>
          </p:cNvSpPr>
          <p:nvPr>
            <p:ph type="pic" sz="quarter" idx="16"/>
          </p:nvPr>
        </p:nvSpPr>
        <p:spPr>
          <a:xfrm>
            <a:off x="6273802" y="1570002"/>
            <a:ext cx="2628967" cy="1984321"/>
          </a:xfrm>
          <a:prstGeom prst="rect">
            <a:avLst/>
          </a:prstGeom>
          <a:noFill/>
        </p:spPr>
        <p:txBody>
          <a:bodyPr anchor="ctr"/>
          <a:lstStyle>
            <a:lvl1pPr marL="0" indent="0" algn="ctr">
              <a:buNone/>
              <a:defRPr/>
            </a:lvl1pPr>
          </a:lstStyle>
          <a:p>
            <a:endParaRPr lang="en-GB"/>
          </a:p>
        </p:txBody>
      </p:sp>
      <p:sp>
        <p:nvSpPr>
          <p:cNvPr id="18" name="Picture Placeholder 5">
            <a:extLst>
              <a:ext uri="{FF2B5EF4-FFF2-40B4-BE49-F238E27FC236}">
                <a16:creationId xmlns:a16="http://schemas.microsoft.com/office/drawing/2014/main" id="{07A14314-BBCF-4EF9-BBF8-7ABDEBA24BD2}"/>
              </a:ext>
            </a:extLst>
          </p:cNvPr>
          <p:cNvSpPr>
            <a:spLocks noGrp="1"/>
          </p:cNvSpPr>
          <p:nvPr>
            <p:ph type="pic" sz="quarter" idx="17"/>
          </p:nvPr>
        </p:nvSpPr>
        <p:spPr>
          <a:xfrm>
            <a:off x="9124951" y="1570002"/>
            <a:ext cx="2628967" cy="1984321"/>
          </a:xfrm>
          <a:prstGeom prst="rect">
            <a:avLst/>
          </a:prstGeom>
          <a:noFill/>
        </p:spPr>
        <p:txBody>
          <a:bodyPr anchor="ctr"/>
          <a:lstStyle>
            <a:lvl1pPr marL="0" indent="0" algn="ctr">
              <a:buNone/>
              <a:defRPr/>
            </a:lvl1pPr>
          </a:lstStyle>
          <a:p>
            <a:endParaRPr lang="en-GB"/>
          </a:p>
        </p:txBody>
      </p:sp>
      <p:pic>
        <p:nvPicPr>
          <p:cNvPr id="9" name="Picture 8">
            <a:extLst>
              <a:ext uri="{FF2B5EF4-FFF2-40B4-BE49-F238E27FC236}">
                <a16:creationId xmlns:a16="http://schemas.microsoft.com/office/drawing/2014/main" id="{DF8EF882-275C-4D1D-9FAA-B0EC1074E50E}"/>
              </a:ext>
            </a:extLst>
          </p:cNvPr>
          <p:cNvPicPr>
            <a:picLocks noChangeAspect="1"/>
          </p:cNvPicPr>
          <p:nvPr userDrawn="1"/>
        </p:nvPicPr>
        <p:blipFill>
          <a:blip r:embed="rId2"/>
          <a:stretch>
            <a:fillRect/>
          </a:stretch>
        </p:blipFill>
        <p:spPr>
          <a:xfrm>
            <a:off x="8234688" y="260350"/>
            <a:ext cx="3525514" cy="332154"/>
          </a:xfrm>
          <a:prstGeom prst="rect">
            <a:avLst/>
          </a:prstGeom>
        </p:spPr>
      </p:pic>
      <p:sp>
        <p:nvSpPr>
          <p:cNvPr id="10" name="Slide Number Placeholder 1">
            <a:extLst>
              <a:ext uri="{FF2B5EF4-FFF2-40B4-BE49-F238E27FC236}">
                <a16:creationId xmlns:a16="http://schemas.microsoft.com/office/drawing/2014/main" id="{612E6AF4-DE64-4B30-960E-4E49C9562BC4}"/>
              </a:ext>
            </a:extLst>
          </p:cNvPr>
          <p:cNvSpPr>
            <a:spLocks noGrp="1"/>
          </p:cNvSpPr>
          <p:nvPr>
            <p:ph type="sldNum" sz="quarter" idx="4"/>
          </p:nvPr>
        </p:nvSpPr>
        <p:spPr>
          <a:xfrm>
            <a:off x="11345864" y="3211512"/>
            <a:ext cx="828675" cy="434975"/>
          </a:xfrm>
          <a:prstGeom prst="rect">
            <a:avLst/>
          </a:prstGeom>
        </p:spPr>
        <p:txBody>
          <a:bodyPr vert="horz" lIns="91440" tIns="45720" rIns="91440" bIns="45720" rtlCol="0" anchor="ctr"/>
          <a:lstStyle>
            <a:lvl1pPr algn="r">
              <a:defRPr sz="1200">
                <a:solidFill>
                  <a:schemeClr val="tx1">
                    <a:tint val="75000"/>
                  </a:schemeClr>
                </a:solidFill>
              </a:defRPr>
            </a:lvl1pPr>
          </a:lstStyle>
          <a:p>
            <a:fld id="{DD0590FE-9BA6-45CB-BC76-38BB9AEE2E90}" type="slidenum">
              <a:rPr lang="en-GB" smtClean="0"/>
              <a:t>‹#›</a:t>
            </a:fld>
            <a:endParaRPr lang="en-GB"/>
          </a:p>
        </p:txBody>
      </p:sp>
    </p:spTree>
    <p:extLst>
      <p:ext uri="{BB962C8B-B14F-4D97-AF65-F5344CB8AC3E}">
        <p14:creationId xmlns:p14="http://schemas.microsoft.com/office/powerpoint/2010/main" val="686853747"/>
      </p:ext>
    </p:extLst>
  </p:cSld>
  <p:clrMapOvr>
    <a:masterClrMapping/>
  </p:clrMapOvr>
  <p:extLst>
    <p:ext uri="{DCECCB84-F9BA-43D5-87BE-67443E8EF086}">
      <p15:sldGuideLst xmlns:p15="http://schemas.microsoft.com/office/powerpoint/2012/main">
        <p15:guide id="1" pos="3820" userDrawn="1">
          <p15:clr>
            <a:srgbClr val="FBAE40"/>
          </p15:clr>
        </p15:guide>
        <p15:guide id="2" pos="3952" userDrawn="1">
          <p15:clr>
            <a:srgbClr val="FBAE40"/>
          </p15:clr>
        </p15:guide>
        <p15:guide id="3" pos="2025" userDrawn="1">
          <p15:clr>
            <a:srgbClr val="FBAE40"/>
          </p15:clr>
        </p15:guide>
        <p15:guide id="4" pos="2156" userDrawn="1">
          <p15:clr>
            <a:srgbClr val="FBAE40"/>
          </p15:clr>
        </p15:guide>
        <p15:guide id="5" pos="5612" userDrawn="1">
          <p15:clr>
            <a:srgbClr val="FBAE40"/>
          </p15:clr>
        </p15:guide>
        <p15:guide id="6" pos="57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39A064-5768-4BEE-99EC-1B9DF24C9F9B}"/>
              </a:ext>
            </a:extLst>
          </p:cNvPr>
          <p:cNvSpPr/>
          <p:nvPr userDrawn="1"/>
        </p:nvSpPr>
        <p:spPr>
          <a:xfrm>
            <a:off x="-2702557" y="2449597"/>
            <a:ext cx="2533225" cy="304800"/>
          </a:xfrm>
          <a:prstGeom prst="rect">
            <a:avLst/>
          </a:prstGeom>
          <a:solidFill>
            <a:srgbClr val="8531A5"/>
          </a:solidFill>
          <a:ln w="9525" cap="flat" cmpd="sng" algn="ctr">
            <a:noFill/>
            <a:prstDash val="solid"/>
          </a:ln>
          <a:effectLst/>
        </p:spPr>
        <p:txBody>
          <a:bodyPr rtlCol="0" anchor="ctr"/>
          <a:lstStyle/>
          <a:p>
            <a:pPr marL="0" marR="0" lvl="0" indent="0" defTabSz="1217676"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prstClr val="white"/>
                </a:solidFill>
                <a:effectLst/>
                <a:uLnTx/>
                <a:uFillTx/>
                <a:latin typeface="+mn-lt"/>
                <a:ea typeface="+mn-ea"/>
                <a:cs typeface="+mn-cs"/>
              </a:rPr>
              <a:t>Regulate/Reg Framework: R133 G49 B165</a:t>
            </a:r>
          </a:p>
        </p:txBody>
      </p:sp>
      <p:sp>
        <p:nvSpPr>
          <p:cNvPr id="4" name="Rectangle 3">
            <a:extLst>
              <a:ext uri="{FF2B5EF4-FFF2-40B4-BE49-F238E27FC236}">
                <a16:creationId xmlns:a16="http://schemas.microsoft.com/office/drawing/2014/main" id="{145028D4-C0DC-4638-A220-FFF42C21785B}"/>
              </a:ext>
            </a:extLst>
          </p:cNvPr>
          <p:cNvSpPr/>
          <p:nvPr userDrawn="1"/>
        </p:nvSpPr>
        <p:spPr>
          <a:xfrm>
            <a:off x="-2702557" y="2106367"/>
            <a:ext cx="2533225" cy="304800"/>
          </a:xfrm>
          <a:prstGeom prst="rect">
            <a:avLst/>
          </a:prstGeom>
          <a:solidFill>
            <a:srgbClr val="0065A2"/>
          </a:solidFill>
          <a:ln w="9525" cap="flat" cmpd="sng" algn="ctr">
            <a:noFill/>
            <a:prstDash val="solid"/>
          </a:ln>
          <a:effectLst/>
        </p:spPr>
        <p:txBody>
          <a:bodyPr rtlCol="0" anchor="ctr"/>
          <a:lstStyle/>
          <a:p>
            <a:pPr marL="0" marR="0" lvl="0" indent="0" defTabSz="1217676"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prstClr val="white"/>
                </a:solidFill>
                <a:effectLst/>
                <a:uLnTx/>
                <a:uFillTx/>
                <a:latin typeface="+mn-lt"/>
                <a:ea typeface="+mn-ea"/>
                <a:cs typeface="+mn-cs"/>
              </a:rPr>
              <a:t>Promote: R0 G101 B162</a:t>
            </a:r>
          </a:p>
        </p:txBody>
      </p:sp>
      <p:sp>
        <p:nvSpPr>
          <p:cNvPr id="6" name="Rectangle 5">
            <a:extLst>
              <a:ext uri="{FF2B5EF4-FFF2-40B4-BE49-F238E27FC236}">
                <a16:creationId xmlns:a16="http://schemas.microsoft.com/office/drawing/2014/main" id="{76A791C1-58C6-4AE9-ACB0-61B2FA9DC4B6}"/>
              </a:ext>
            </a:extLst>
          </p:cNvPr>
          <p:cNvSpPr/>
          <p:nvPr userDrawn="1"/>
        </p:nvSpPr>
        <p:spPr>
          <a:xfrm>
            <a:off x="-2702557" y="3479289"/>
            <a:ext cx="2533225" cy="304800"/>
          </a:xfrm>
          <a:prstGeom prst="rect">
            <a:avLst/>
          </a:prstGeom>
          <a:solidFill>
            <a:srgbClr val="008624"/>
          </a:solidFill>
          <a:ln w="9525" cap="flat" cmpd="sng" algn="ctr">
            <a:noFill/>
            <a:prstDash val="solid"/>
          </a:ln>
          <a:effectLst/>
        </p:spPr>
        <p:txBody>
          <a:bodyPr rtlCol="0" anchor="ctr"/>
          <a:lstStyle/>
          <a:p>
            <a:pPr marL="0" marR="0" lvl="0" indent="0" defTabSz="1217676"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srgbClr val="FFFFFF"/>
                </a:solidFill>
                <a:effectLst/>
                <a:uLnTx/>
                <a:uFillTx/>
                <a:latin typeface="+mn-lt"/>
                <a:ea typeface="+mn-ea"/>
                <a:cs typeface="+mn-cs"/>
              </a:rPr>
              <a:t>Net zero: R0 G134 B36</a:t>
            </a:r>
          </a:p>
        </p:txBody>
      </p:sp>
      <p:sp>
        <p:nvSpPr>
          <p:cNvPr id="7" name="Rectangle 6">
            <a:extLst>
              <a:ext uri="{FF2B5EF4-FFF2-40B4-BE49-F238E27FC236}">
                <a16:creationId xmlns:a16="http://schemas.microsoft.com/office/drawing/2014/main" id="{3DCB14E0-5CDD-48B7-9D23-02F93B64BBF4}"/>
              </a:ext>
            </a:extLst>
          </p:cNvPr>
          <p:cNvSpPr/>
          <p:nvPr userDrawn="1"/>
        </p:nvSpPr>
        <p:spPr>
          <a:xfrm>
            <a:off x="-2702557" y="3136059"/>
            <a:ext cx="2533225" cy="304800"/>
          </a:xfrm>
          <a:prstGeom prst="rect">
            <a:avLst/>
          </a:prstGeom>
          <a:solidFill>
            <a:srgbClr val="003E52"/>
          </a:solidFill>
          <a:ln w="9525" cap="flat" cmpd="sng" algn="ctr">
            <a:noFill/>
            <a:prstDash val="solid"/>
          </a:ln>
          <a:effectLst/>
        </p:spPr>
        <p:txBody>
          <a:bodyPr rtlCol="0" anchor="ctr"/>
          <a:lstStyle/>
          <a:p>
            <a:pPr marL="0" marR="0" lvl="0" indent="0" defTabSz="1217676"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srgbClr val="FFFFFF"/>
                </a:solidFill>
                <a:effectLst/>
                <a:uLnTx/>
                <a:uFillTx/>
                <a:latin typeface="+mn-lt"/>
                <a:ea typeface="+mn-ea"/>
                <a:cs typeface="+mn-cs"/>
              </a:rPr>
              <a:t>Digital &amp; Data: R0 G62 B82</a:t>
            </a:r>
          </a:p>
        </p:txBody>
      </p:sp>
      <p:sp>
        <p:nvSpPr>
          <p:cNvPr id="8" name="Rectangle 7">
            <a:extLst>
              <a:ext uri="{FF2B5EF4-FFF2-40B4-BE49-F238E27FC236}">
                <a16:creationId xmlns:a16="http://schemas.microsoft.com/office/drawing/2014/main" id="{5FB5015B-84E7-450F-9FE0-5CCDFF6D3D67}"/>
              </a:ext>
            </a:extLst>
          </p:cNvPr>
          <p:cNvSpPr/>
          <p:nvPr userDrawn="1"/>
        </p:nvSpPr>
        <p:spPr>
          <a:xfrm>
            <a:off x="-2702557" y="2792828"/>
            <a:ext cx="2533225" cy="304800"/>
          </a:xfrm>
          <a:prstGeom prst="rect">
            <a:avLst/>
          </a:prstGeom>
          <a:solidFill>
            <a:srgbClr val="BE4D00"/>
          </a:solidFill>
          <a:ln w="9525" cap="flat" cmpd="sng" algn="ctr">
            <a:noFill/>
            <a:prstDash val="solid"/>
          </a:ln>
          <a:effectLst/>
        </p:spPr>
        <p:txBody>
          <a:bodyPr rtlCol="0" anchor="ctr"/>
          <a:lstStyle/>
          <a:p>
            <a:pPr marL="0" marR="0" lvl="0" indent="0" defTabSz="1217676"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srgbClr val="FFFFFF"/>
                </a:solidFill>
                <a:effectLst/>
                <a:uLnTx/>
                <a:uFillTx/>
                <a:latin typeface="+mn-lt"/>
                <a:ea typeface="+mn-ea"/>
                <a:cs typeface="+mn-cs"/>
              </a:rPr>
              <a:t>Technology: R190 G77 B0 </a:t>
            </a:r>
          </a:p>
        </p:txBody>
      </p:sp>
      <p:sp>
        <p:nvSpPr>
          <p:cNvPr id="9" name="Rectangle 8">
            <a:extLst>
              <a:ext uri="{FF2B5EF4-FFF2-40B4-BE49-F238E27FC236}">
                <a16:creationId xmlns:a16="http://schemas.microsoft.com/office/drawing/2014/main" id="{24AA33EC-1F06-4800-94D6-BF0F09E27568}"/>
              </a:ext>
            </a:extLst>
          </p:cNvPr>
          <p:cNvSpPr/>
          <p:nvPr userDrawn="1"/>
        </p:nvSpPr>
        <p:spPr>
          <a:xfrm>
            <a:off x="-2702557" y="5195442"/>
            <a:ext cx="2533225" cy="304800"/>
          </a:xfrm>
          <a:prstGeom prst="rect">
            <a:avLst/>
          </a:prstGeom>
          <a:solidFill>
            <a:srgbClr val="5F5252"/>
          </a:solidFill>
          <a:ln w="9525" cap="flat" cmpd="sng" algn="ctr">
            <a:noFill/>
            <a:prstDash val="solid"/>
          </a:ln>
          <a:effectLst/>
        </p:spPr>
        <p:txBody>
          <a:bodyPr rtlCol="0" anchor="ctr"/>
          <a:lstStyle/>
          <a:p>
            <a:pPr marL="0" marR="0" lvl="0" indent="0" defTabSz="1217676"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srgbClr val="FFFFFF"/>
                </a:solidFill>
                <a:effectLst/>
                <a:uLnTx/>
                <a:uFillTx/>
                <a:latin typeface="+mn-lt"/>
                <a:ea typeface="+mn-ea"/>
                <a:cs typeface="+mn-cs"/>
              </a:rPr>
              <a:t>People/process: R95 G82 B82</a:t>
            </a:r>
          </a:p>
        </p:txBody>
      </p:sp>
      <p:sp>
        <p:nvSpPr>
          <p:cNvPr id="10" name="Rectangle 9">
            <a:extLst>
              <a:ext uri="{FF2B5EF4-FFF2-40B4-BE49-F238E27FC236}">
                <a16:creationId xmlns:a16="http://schemas.microsoft.com/office/drawing/2014/main" id="{FD71463D-3ACB-4441-BA37-9A4F2A36AAEF}"/>
              </a:ext>
            </a:extLst>
          </p:cNvPr>
          <p:cNvSpPr/>
          <p:nvPr userDrawn="1"/>
        </p:nvSpPr>
        <p:spPr>
          <a:xfrm>
            <a:off x="-2702557" y="4508981"/>
            <a:ext cx="2533225" cy="304800"/>
          </a:xfrm>
          <a:prstGeom prst="rect">
            <a:avLst/>
          </a:prstGeom>
          <a:solidFill>
            <a:srgbClr val="00737A"/>
          </a:solidFill>
          <a:ln w="9525" cap="flat" cmpd="sng" algn="ctr">
            <a:noFill/>
            <a:prstDash val="solid"/>
          </a:ln>
          <a:effectLst/>
        </p:spPr>
        <p:txBody>
          <a:bodyPr rtlCol="0" anchor="ctr"/>
          <a:lstStyle/>
          <a:p>
            <a:pPr marL="0" marR="0" lvl="0" indent="0" defTabSz="1217676"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srgbClr val="FFFFFF"/>
                </a:solidFill>
                <a:effectLst/>
                <a:uLnTx/>
                <a:uFillTx/>
                <a:latin typeface="+mn-lt"/>
                <a:ea typeface="+mn-ea"/>
                <a:cs typeface="+mn-cs"/>
              </a:rPr>
              <a:t>Decom: R0 G115 B122</a:t>
            </a:r>
          </a:p>
        </p:txBody>
      </p:sp>
      <p:sp>
        <p:nvSpPr>
          <p:cNvPr id="11" name="Rectangle 10">
            <a:extLst>
              <a:ext uri="{FF2B5EF4-FFF2-40B4-BE49-F238E27FC236}">
                <a16:creationId xmlns:a16="http://schemas.microsoft.com/office/drawing/2014/main" id="{F766042B-2AC9-4F6F-B3F3-6B618CB5209B}"/>
              </a:ext>
            </a:extLst>
          </p:cNvPr>
          <p:cNvSpPr/>
          <p:nvPr userDrawn="1"/>
        </p:nvSpPr>
        <p:spPr>
          <a:xfrm>
            <a:off x="-2702557" y="4165750"/>
            <a:ext cx="2533225" cy="304800"/>
          </a:xfrm>
          <a:prstGeom prst="rect">
            <a:avLst/>
          </a:prstGeom>
          <a:solidFill>
            <a:srgbClr val="CF0C71"/>
          </a:solidFill>
          <a:ln w="9525" cap="flat" cmpd="sng" algn="ctr">
            <a:noFill/>
            <a:prstDash val="solid"/>
          </a:ln>
          <a:effectLst/>
        </p:spPr>
        <p:txBody>
          <a:bodyPr rtlCol="0" anchor="ctr"/>
          <a:lstStyle/>
          <a:p>
            <a:pPr marL="0" marR="0" lvl="0" indent="0" defTabSz="1217676"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srgbClr val="FFFFFF"/>
                </a:solidFill>
                <a:effectLst/>
                <a:uLnTx/>
                <a:uFillTx/>
                <a:latin typeface="+mn-lt"/>
                <a:ea typeface="+mn-ea"/>
                <a:cs typeface="+mn-cs"/>
              </a:rPr>
              <a:t>Exploration: R207 G12 B113</a:t>
            </a:r>
          </a:p>
        </p:txBody>
      </p:sp>
      <p:sp>
        <p:nvSpPr>
          <p:cNvPr id="12" name="Rectangle 11">
            <a:extLst>
              <a:ext uri="{FF2B5EF4-FFF2-40B4-BE49-F238E27FC236}">
                <a16:creationId xmlns:a16="http://schemas.microsoft.com/office/drawing/2014/main" id="{BC7D33BC-1069-4206-A245-1694657133AD}"/>
              </a:ext>
            </a:extLst>
          </p:cNvPr>
          <p:cNvSpPr/>
          <p:nvPr userDrawn="1"/>
        </p:nvSpPr>
        <p:spPr>
          <a:xfrm>
            <a:off x="-2702557" y="948378"/>
            <a:ext cx="2348140" cy="335297"/>
          </a:xfrm>
          <a:prstGeom prst="rect">
            <a:avLst/>
          </a:prstGeom>
          <a:noFill/>
          <a:ln w="9525" cap="flat" cmpd="sng" algn="ctr">
            <a:noFill/>
            <a:prstDash val="solid"/>
          </a:ln>
          <a:effectLst/>
        </p:spPr>
        <p:txBody>
          <a:bodyPr rtlCol="0" anchor="ctr"/>
          <a:lstStyle/>
          <a:p>
            <a:pPr marL="0" marR="0" lvl="0" indent="0" defTabSz="1217676" eaLnBrk="1" fontAlgn="auto" latinLnBrk="0" hangingPunct="1">
              <a:lnSpc>
                <a:spcPct val="100000"/>
              </a:lnSpc>
              <a:spcBef>
                <a:spcPts val="0"/>
              </a:spcBef>
              <a:spcAft>
                <a:spcPts val="0"/>
              </a:spcAft>
              <a:buClrTx/>
              <a:buSzTx/>
              <a:buFontTx/>
              <a:buNone/>
              <a:tabLst/>
              <a:defRPr/>
            </a:pPr>
            <a:r>
              <a:rPr kumimoji="0" lang="en-US" sz="1199" b="0" i="0" u="none" strike="noStrike" kern="0" cap="none" spc="0" normalizeH="0" baseline="0" noProof="0">
                <a:ln>
                  <a:noFill/>
                </a:ln>
                <a:solidFill>
                  <a:prstClr val="black"/>
                </a:solidFill>
                <a:effectLst/>
                <a:uLnTx/>
                <a:uFillTx/>
                <a:latin typeface="+mn-lt"/>
                <a:ea typeface="+mn-ea"/>
                <a:cs typeface="+mn-cs"/>
              </a:rPr>
              <a:t>NSTA </a:t>
            </a:r>
            <a:r>
              <a:rPr kumimoji="0" lang="en-US" sz="1199" b="0" i="0" u="none" strike="noStrike" kern="0" cap="none" spc="0" normalizeH="0" baseline="0" noProof="0" err="1">
                <a:ln>
                  <a:noFill/>
                </a:ln>
                <a:solidFill>
                  <a:prstClr val="black"/>
                </a:solidFill>
                <a:effectLst/>
                <a:uLnTx/>
                <a:uFillTx/>
                <a:latin typeface="+mn-lt"/>
                <a:ea typeface="+mn-ea"/>
                <a:cs typeface="+mn-cs"/>
              </a:rPr>
              <a:t>colour</a:t>
            </a:r>
            <a:r>
              <a:rPr kumimoji="0" lang="en-US" sz="1199" b="0" i="0" u="none" strike="noStrike" kern="0" cap="none" spc="0" normalizeH="0" baseline="0" noProof="0">
                <a:ln>
                  <a:noFill/>
                </a:ln>
                <a:solidFill>
                  <a:prstClr val="black"/>
                </a:solidFill>
                <a:effectLst/>
                <a:uLnTx/>
                <a:uFillTx/>
                <a:latin typeface="+mn-lt"/>
                <a:ea typeface="+mn-ea"/>
                <a:cs typeface="+mn-cs"/>
              </a:rPr>
              <a:t> family R-G-B</a:t>
            </a:r>
          </a:p>
        </p:txBody>
      </p:sp>
      <p:sp>
        <p:nvSpPr>
          <p:cNvPr id="13" name="Rectangle 12">
            <a:extLst>
              <a:ext uri="{FF2B5EF4-FFF2-40B4-BE49-F238E27FC236}">
                <a16:creationId xmlns:a16="http://schemas.microsoft.com/office/drawing/2014/main" id="{A7D6B6A7-94B7-4155-B446-E32DC923BA4D}"/>
              </a:ext>
            </a:extLst>
          </p:cNvPr>
          <p:cNvSpPr/>
          <p:nvPr userDrawn="1"/>
        </p:nvSpPr>
        <p:spPr>
          <a:xfrm>
            <a:off x="-2702557" y="164117"/>
            <a:ext cx="2089401" cy="1081129"/>
          </a:xfrm>
          <a:prstGeom prst="rect">
            <a:avLst/>
          </a:prstGeom>
          <a:noFill/>
          <a:ln w="9525" cap="flat" cmpd="sng" algn="ctr">
            <a:noFill/>
            <a:prstDash val="solid"/>
          </a:ln>
          <a:effectLst/>
        </p:spPr>
        <p:txBody>
          <a:bodyPr rtlCol="0" anchor="t"/>
          <a:lstStyle/>
          <a:p>
            <a:pPr marL="0" marR="0" lvl="0" indent="0" defTabSz="1217676" eaLnBrk="1" fontAlgn="auto" latinLnBrk="0" hangingPunct="1">
              <a:lnSpc>
                <a:spcPct val="100000"/>
              </a:lnSpc>
              <a:spcBef>
                <a:spcPts val="0"/>
              </a:spcBef>
              <a:spcAft>
                <a:spcPts val="0"/>
              </a:spcAft>
              <a:buClrTx/>
              <a:buSzTx/>
              <a:buFontTx/>
              <a:buNone/>
              <a:tabLst/>
              <a:defRPr/>
            </a:pPr>
            <a:r>
              <a:rPr kumimoji="0" lang="en-US" sz="1199" b="0" i="0" u="none" strike="noStrike" kern="0" cap="none" spc="0" normalizeH="0" baseline="0" noProof="0">
                <a:ln>
                  <a:noFill/>
                </a:ln>
                <a:solidFill>
                  <a:prstClr val="black"/>
                </a:solidFill>
                <a:effectLst/>
                <a:uLnTx/>
                <a:uFillTx/>
                <a:latin typeface="+mn-lt"/>
                <a:ea typeface="+mn-ea"/>
                <a:cs typeface="+mn-cs"/>
              </a:rPr>
              <a:t>Use the </a:t>
            </a:r>
            <a:r>
              <a:rPr kumimoji="0" lang="en-US" sz="1199" b="0" i="0" u="none" strike="noStrike" kern="0" cap="none" spc="0" normalizeH="0" baseline="0" noProof="0" err="1">
                <a:ln>
                  <a:noFill/>
                </a:ln>
                <a:solidFill>
                  <a:prstClr val="black"/>
                </a:solidFill>
                <a:effectLst/>
                <a:uLnTx/>
                <a:uFillTx/>
                <a:latin typeface="+mn-lt"/>
                <a:ea typeface="+mn-ea"/>
                <a:cs typeface="+mn-cs"/>
              </a:rPr>
              <a:t>colour</a:t>
            </a:r>
            <a:r>
              <a:rPr kumimoji="0" lang="en-US" sz="1199" b="0" i="0" u="none" strike="noStrike" kern="0" cap="none" spc="0" normalizeH="0" baseline="0" noProof="0">
                <a:ln>
                  <a:noFill/>
                </a:ln>
                <a:solidFill>
                  <a:prstClr val="black"/>
                </a:solidFill>
                <a:effectLst/>
                <a:uLnTx/>
                <a:uFillTx/>
                <a:latin typeface="+mn-lt"/>
                <a:ea typeface="+mn-ea"/>
                <a:cs typeface="+mn-cs"/>
              </a:rPr>
              <a:t> picker or type in the RGB values to select </a:t>
            </a:r>
            <a:r>
              <a:rPr kumimoji="0" lang="en-US" sz="1199" b="0" i="0" u="none" strike="noStrike" kern="0" cap="none" spc="0" normalizeH="0" baseline="0" noProof="0" err="1">
                <a:ln>
                  <a:noFill/>
                </a:ln>
                <a:solidFill>
                  <a:prstClr val="black"/>
                </a:solidFill>
                <a:effectLst/>
                <a:uLnTx/>
                <a:uFillTx/>
                <a:latin typeface="+mn-lt"/>
                <a:ea typeface="+mn-ea"/>
                <a:cs typeface="+mn-cs"/>
              </a:rPr>
              <a:t>colour</a:t>
            </a:r>
            <a:r>
              <a:rPr kumimoji="0" lang="en-US" sz="1199" b="0" i="0" u="none" strike="noStrike" kern="0" cap="none" spc="0" normalizeH="0" baseline="0" noProof="0">
                <a:ln>
                  <a:noFill/>
                </a:ln>
                <a:solidFill>
                  <a:prstClr val="black"/>
                </a:solidFill>
                <a:effectLst/>
                <a:uLnTx/>
                <a:uFillTx/>
                <a:latin typeface="+mn-lt"/>
                <a:ea typeface="+mn-ea"/>
                <a:cs typeface="+mn-cs"/>
              </a:rPr>
              <a:t>. </a:t>
            </a:r>
          </a:p>
        </p:txBody>
      </p:sp>
      <p:sp>
        <p:nvSpPr>
          <p:cNvPr id="14" name="Rectangle 13">
            <a:extLst>
              <a:ext uri="{FF2B5EF4-FFF2-40B4-BE49-F238E27FC236}">
                <a16:creationId xmlns:a16="http://schemas.microsoft.com/office/drawing/2014/main" id="{C3A3191C-F30C-4085-BDE6-F7F396268479}"/>
              </a:ext>
            </a:extLst>
          </p:cNvPr>
          <p:cNvSpPr/>
          <p:nvPr userDrawn="1"/>
        </p:nvSpPr>
        <p:spPr>
          <a:xfrm>
            <a:off x="-2702557" y="3822520"/>
            <a:ext cx="2533225" cy="304800"/>
          </a:xfrm>
          <a:prstGeom prst="rect">
            <a:avLst/>
          </a:prstGeom>
          <a:solidFill>
            <a:srgbClr val="776CBA"/>
          </a:solidFill>
          <a:ln w="9525" cap="flat" cmpd="sng" algn="ctr">
            <a:noFill/>
            <a:prstDash val="solid"/>
          </a:ln>
          <a:effectLst/>
        </p:spPr>
        <p:txBody>
          <a:bodyPr rtlCol="0" anchor="ctr"/>
          <a:lstStyle/>
          <a:p>
            <a:pPr marL="0" marR="0" lvl="0" indent="0" defTabSz="1217676"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srgbClr val="FFFFFF"/>
                </a:solidFill>
                <a:effectLst/>
                <a:uLnTx/>
                <a:uFillTx/>
                <a:latin typeface="+mn-lt"/>
                <a:ea typeface="+mn-ea"/>
                <a:cs typeface="+mn-cs"/>
              </a:rPr>
              <a:t>Licensing &amp; Consents: R0 G134 B36</a:t>
            </a:r>
          </a:p>
        </p:txBody>
      </p:sp>
      <p:sp>
        <p:nvSpPr>
          <p:cNvPr id="15" name="Rectangle 14">
            <a:extLst>
              <a:ext uri="{FF2B5EF4-FFF2-40B4-BE49-F238E27FC236}">
                <a16:creationId xmlns:a16="http://schemas.microsoft.com/office/drawing/2014/main" id="{E840ADC6-EC14-4863-8B0A-E2B955712451}"/>
              </a:ext>
            </a:extLst>
          </p:cNvPr>
          <p:cNvSpPr/>
          <p:nvPr userDrawn="1"/>
        </p:nvSpPr>
        <p:spPr>
          <a:xfrm>
            <a:off x="-2702557" y="4852212"/>
            <a:ext cx="2533225" cy="304800"/>
          </a:xfrm>
          <a:prstGeom prst="rect">
            <a:avLst/>
          </a:prstGeom>
          <a:solidFill>
            <a:srgbClr val="CB3340"/>
          </a:solidFill>
          <a:ln w="9525" cap="flat" cmpd="sng" algn="ctr">
            <a:noFill/>
            <a:prstDash val="solid"/>
          </a:ln>
          <a:effectLst/>
        </p:spPr>
        <p:txBody>
          <a:bodyPr rtlCol="0" anchor="ctr"/>
          <a:lstStyle/>
          <a:p>
            <a:pPr marL="0" marR="0" lvl="0" indent="0" defTabSz="1217676"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srgbClr val="FFFFFF"/>
                </a:solidFill>
                <a:effectLst/>
                <a:uLnTx/>
                <a:uFillTx/>
                <a:latin typeface="+mn-lt"/>
                <a:ea typeface="+mn-ea"/>
                <a:cs typeface="+mn-cs"/>
              </a:rPr>
              <a:t>Supply Chain: R203 G51 B82</a:t>
            </a:r>
          </a:p>
        </p:txBody>
      </p:sp>
      <p:sp>
        <p:nvSpPr>
          <p:cNvPr id="16" name="Rectangle 15">
            <a:extLst>
              <a:ext uri="{FF2B5EF4-FFF2-40B4-BE49-F238E27FC236}">
                <a16:creationId xmlns:a16="http://schemas.microsoft.com/office/drawing/2014/main" id="{E35257F1-0904-4002-8DA3-39CD77F3AB9A}"/>
              </a:ext>
            </a:extLst>
          </p:cNvPr>
          <p:cNvSpPr/>
          <p:nvPr userDrawn="1"/>
        </p:nvSpPr>
        <p:spPr>
          <a:xfrm>
            <a:off x="-2702557" y="5538673"/>
            <a:ext cx="2533225" cy="304800"/>
          </a:xfrm>
          <a:prstGeom prst="rect">
            <a:avLst/>
          </a:prstGeom>
          <a:solidFill>
            <a:srgbClr val="906A2F"/>
          </a:solidFill>
          <a:ln w="9525" cap="flat" cmpd="sng" algn="ctr">
            <a:noFill/>
            <a:prstDash val="solid"/>
          </a:ln>
          <a:effectLst/>
        </p:spPr>
        <p:txBody>
          <a:bodyPr rtlCol="0" anchor="ctr"/>
          <a:lstStyle/>
          <a:p>
            <a:pPr marL="0" marR="0" lvl="0" indent="0" defTabSz="1217676"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srgbClr val="FFFFFF"/>
                </a:solidFill>
                <a:effectLst/>
                <a:uLnTx/>
                <a:uFillTx/>
                <a:latin typeface="+mn-lt"/>
                <a:ea typeface="+mn-ea"/>
                <a:cs typeface="+mn-cs"/>
              </a:rPr>
              <a:t>Asset Stewardship: R144 G106 B47</a:t>
            </a:r>
          </a:p>
        </p:txBody>
      </p:sp>
      <p:sp>
        <p:nvSpPr>
          <p:cNvPr id="17" name="Rectangle 16">
            <a:extLst>
              <a:ext uri="{FF2B5EF4-FFF2-40B4-BE49-F238E27FC236}">
                <a16:creationId xmlns:a16="http://schemas.microsoft.com/office/drawing/2014/main" id="{516CF173-AC57-413B-9683-5DBEC5B6BA90}"/>
              </a:ext>
            </a:extLst>
          </p:cNvPr>
          <p:cNvSpPr/>
          <p:nvPr userDrawn="1"/>
        </p:nvSpPr>
        <p:spPr>
          <a:xfrm>
            <a:off x="-2702557" y="5881897"/>
            <a:ext cx="2533225" cy="304800"/>
          </a:xfrm>
          <a:prstGeom prst="rect">
            <a:avLst/>
          </a:prstGeom>
          <a:solidFill>
            <a:srgbClr val="4F2D1D"/>
          </a:solidFill>
          <a:ln w="9525" cap="flat" cmpd="sng" algn="ctr">
            <a:noFill/>
            <a:prstDash val="solid"/>
          </a:ln>
          <a:effectLst/>
        </p:spPr>
        <p:txBody>
          <a:bodyPr rtlCol="0" anchor="ctr"/>
          <a:lstStyle/>
          <a:p>
            <a:pPr marL="0" marR="0" lvl="0" indent="0" defTabSz="1217676"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srgbClr val="FFFFFF"/>
                </a:solidFill>
                <a:effectLst/>
                <a:uLnTx/>
                <a:uFillTx/>
                <a:latin typeface="+mn-lt"/>
                <a:ea typeface="+mn-ea"/>
                <a:cs typeface="+mn-cs"/>
              </a:rPr>
              <a:t>Reserves &amp; Resources: R79 G45 B29</a:t>
            </a:r>
          </a:p>
        </p:txBody>
      </p:sp>
      <p:sp>
        <p:nvSpPr>
          <p:cNvPr id="18" name="Rectangle 17">
            <a:extLst>
              <a:ext uri="{FF2B5EF4-FFF2-40B4-BE49-F238E27FC236}">
                <a16:creationId xmlns:a16="http://schemas.microsoft.com/office/drawing/2014/main" id="{7E27BB9B-F927-4B45-8B97-6B48E4BB243E}"/>
              </a:ext>
            </a:extLst>
          </p:cNvPr>
          <p:cNvSpPr/>
          <p:nvPr userDrawn="1"/>
        </p:nvSpPr>
        <p:spPr>
          <a:xfrm>
            <a:off x="-2702558" y="1763136"/>
            <a:ext cx="2533225" cy="304800"/>
          </a:xfrm>
          <a:prstGeom prst="rect">
            <a:avLst/>
          </a:prstGeom>
          <a:solidFill>
            <a:srgbClr val="002060"/>
          </a:solidFill>
          <a:ln w="9525" cap="flat" cmpd="sng" algn="ctr">
            <a:noFill/>
            <a:prstDash val="solid"/>
          </a:ln>
          <a:effectLst/>
        </p:spPr>
        <p:txBody>
          <a:bodyPr rtlCol="0" anchor="ctr"/>
          <a:lstStyle/>
          <a:p>
            <a:pPr marL="0" marR="0" lvl="0" indent="0" defTabSz="1217676"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prstClr val="white"/>
                </a:solidFill>
                <a:effectLst/>
                <a:uLnTx/>
                <a:uFillTx/>
                <a:latin typeface="+mn-lt"/>
                <a:ea typeface="+mn-ea"/>
                <a:cs typeface="+mn-cs"/>
              </a:rPr>
              <a:t>NSTA blue: R25 G55 B104  </a:t>
            </a:r>
          </a:p>
        </p:txBody>
      </p:sp>
    </p:spTree>
    <p:extLst>
      <p:ext uri="{BB962C8B-B14F-4D97-AF65-F5344CB8AC3E}">
        <p14:creationId xmlns:p14="http://schemas.microsoft.com/office/powerpoint/2010/main" val="378638617"/>
      </p:ext>
    </p:extLst>
  </p:cSld>
  <p:clrMap bg1="lt1" tx1="dk1" bg2="lt2" tx2="dk2" accent1="accent1" accent2="accent2" accent3="accent3" accent4="accent4" accent5="accent5" accent6="accent6" hlink="hlink" folHlink="folHlink"/>
  <p:sldLayoutIdLst>
    <p:sldLayoutId id="2147483721" r:id="rId1"/>
    <p:sldLayoutId id="2147483720" r:id="rId2"/>
    <p:sldLayoutId id="2147483751" r:id="rId3"/>
    <p:sldLayoutId id="2147483749" r:id="rId4"/>
    <p:sldLayoutId id="2147483754" r:id="rId5"/>
    <p:sldLayoutId id="2147483753" r:id="rId6"/>
    <p:sldLayoutId id="2147483771" r:id="rId7"/>
    <p:sldLayoutId id="2147483760" r:id="rId8"/>
    <p:sldLayoutId id="2147483770" r:id="rId9"/>
    <p:sldLayoutId id="2147483799" r:id="rId10"/>
    <p:sldLayoutId id="2147483758" r:id="rId11"/>
    <p:sldLayoutId id="2147483797" r:id="rId12"/>
    <p:sldLayoutId id="2147483756" r:id="rId13"/>
    <p:sldLayoutId id="2147483757" r:id="rId14"/>
    <p:sldLayoutId id="2147483813" r:id="rId15"/>
    <p:sldLayoutId id="2147483814" r:id="rId16"/>
    <p:sldLayoutId id="2147483815" r:id="rId17"/>
    <p:sldLayoutId id="2147483816" r:id="rId18"/>
    <p:sldLayoutId id="2147483817" r:id="rId19"/>
    <p:sldLayoutId id="2147483818" r:id="rId20"/>
    <p:sldLayoutId id="2147483819" r:id="rId21"/>
    <p:sldLayoutId id="2147483820" r:id="rId22"/>
    <p:sldLayoutId id="2147483821" r:id="rId23"/>
    <p:sldLayoutId id="2147483822" r:id="rId24"/>
    <p:sldLayoutId id="2147483823" r:id="rId25"/>
    <p:sldLayoutId id="2147483824" r:id="rId26"/>
    <p:sldLayoutId id="2147483825" r:id="rId27"/>
  </p:sldLayoutIdLst>
  <p:hf hdr="0" ftr="0" dt="0"/>
  <p:txStyles>
    <p:titleStyle>
      <a:lvl1pPr algn="l" defTabSz="1219140" rtl="0" eaLnBrk="1" latinLnBrk="0" hangingPunct="1">
        <a:lnSpc>
          <a:spcPct val="90000"/>
        </a:lnSpc>
        <a:spcBef>
          <a:spcPct val="0"/>
        </a:spcBef>
        <a:buNone/>
        <a:defRPr sz="3200" b="1" kern="1200">
          <a:solidFill>
            <a:schemeClr val="tx2"/>
          </a:solidFill>
          <a:latin typeface="Arial" panose="020B0604020202020204" pitchFamily="34" charset="0"/>
          <a:ea typeface="+mj-ea"/>
          <a:cs typeface="Arial" panose="020B0604020202020204" pitchFamily="34" charset="0"/>
        </a:defRPr>
      </a:lvl1pPr>
    </p:titleStyle>
    <p:bodyStyle>
      <a:lvl1pPr marL="304784" indent="-304784" algn="l" defTabSz="121914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54" indent="-304784" algn="l" defTabSz="121914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25" indent="-304784" algn="l" defTabSz="121914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493"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06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63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63" userDrawn="1">
          <p15:clr>
            <a:srgbClr val="F26B43"/>
          </p15:clr>
        </p15:guide>
        <p15:guide id="2" pos="7408" userDrawn="1">
          <p15:clr>
            <a:srgbClr val="F26B43"/>
          </p15:clr>
        </p15:guide>
        <p15:guide id="3" orient="horz" pos="16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1.png"/><Relationship Id="rId18" Type="http://schemas.openxmlformats.org/officeDocument/2006/relationships/image" Target="../media/image36.svg"/><Relationship Id="rId26" Type="http://schemas.openxmlformats.org/officeDocument/2006/relationships/image" Target="../media/image43.emf"/><Relationship Id="rId3" Type="http://schemas.openxmlformats.org/officeDocument/2006/relationships/image" Target="../media/image22.png"/><Relationship Id="rId21" Type="http://schemas.openxmlformats.org/officeDocument/2006/relationships/image" Target="../media/image38.png"/><Relationship Id="rId7" Type="http://schemas.openxmlformats.org/officeDocument/2006/relationships/image" Target="../media/image26.png"/><Relationship Id="rId12" Type="http://schemas.openxmlformats.org/officeDocument/2006/relationships/hyperlink" Target="https://www.newwave.energy/" TargetMode="External"/><Relationship Id="rId17" Type="http://schemas.openxmlformats.org/officeDocument/2006/relationships/image" Target="../media/image35.png"/><Relationship Id="rId25" Type="http://schemas.openxmlformats.org/officeDocument/2006/relationships/image" Target="../media/image42.png"/><Relationship Id="rId2" Type="http://schemas.openxmlformats.org/officeDocument/2006/relationships/notesSlide" Target="../notesSlides/notesSlide6.xml"/><Relationship Id="rId16" Type="http://schemas.openxmlformats.org/officeDocument/2006/relationships/image" Target="../media/image34.png"/><Relationship Id="rId20" Type="http://schemas.openxmlformats.org/officeDocument/2006/relationships/hyperlink" Target="https://ncs-subsea.com/p-cable-technology/" TargetMode="External"/><Relationship Id="rId29" Type="http://schemas.openxmlformats.org/officeDocument/2006/relationships/image" Target="../media/image46.png"/><Relationship Id="rId1" Type="http://schemas.openxmlformats.org/officeDocument/2006/relationships/slideLayout" Target="../slideLayouts/slideLayout5.xml"/><Relationship Id="rId6" Type="http://schemas.openxmlformats.org/officeDocument/2006/relationships/image" Target="../media/image25.png"/><Relationship Id="rId11" Type="http://schemas.openxmlformats.org/officeDocument/2006/relationships/image" Target="../media/image30.png"/><Relationship Id="rId24" Type="http://schemas.openxmlformats.org/officeDocument/2006/relationships/image" Target="../media/image41.png"/><Relationship Id="rId5" Type="http://schemas.openxmlformats.org/officeDocument/2006/relationships/image" Target="../media/image24.svg"/><Relationship Id="rId15" Type="http://schemas.openxmlformats.org/officeDocument/2006/relationships/image" Target="../media/image33.png"/><Relationship Id="rId23" Type="http://schemas.openxmlformats.org/officeDocument/2006/relationships/image" Target="../media/image40.png"/><Relationship Id="rId28" Type="http://schemas.openxmlformats.org/officeDocument/2006/relationships/image" Target="../media/image45.png"/><Relationship Id="rId10" Type="http://schemas.openxmlformats.org/officeDocument/2006/relationships/image" Target="../media/image29.png"/><Relationship Id="rId19" Type="http://schemas.openxmlformats.org/officeDocument/2006/relationships/image" Target="../media/image37.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2.png"/><Relationship Id="rId22" Type="http://schemas.openxmlformats.org/officeDocument/2006/relationships/image" Target="../media/image39.png"/><Relationship Id="rId27" Type="http://schemas.openxmlformats.org/officeDocument/2006/relationships/image" Target="../media/image44.png"/><Relationship Id="rId30" Type="http://schemas.openxmlformats.org/officeDocument/2006/relationships/image" Target="../media/image4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50.png"/><Relationship Id="rId12" Type="http://schemas.openxmlformats.org/officeDocument/2006/relationships/image" Target="../media/image53.sv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49.svg"/><Relationship Id="rId11" Type="http://schemas.openxmlformats.org/officeDocument/2006/relationships/image" Target="../media/image52.png"/><Relationship Id="rId5" Type="http://schemas.openxmlformats.org/officeDocument/2006/relationships/image" Target="../media/image48.png"/><Relationship Id="rId10" Type="http://schemas.openxmlformats.org/officeDocument/2006/relationships/image" Target="../media/image19.svg"/><Relationship Id="rId4" Type="http://schemas.openxmlformats.org/officeDocument/2006/relationships/image" Target="../media/image11.svg"/><Relationship Id="rId9" Type="http://schemas.openxmlformats.org/officeDocument/2006/relationships/image" Target="../media/image18.png"/><Relationship Id="rId14" Type="http://schemas.openxmlformats.org/officeDocument/2006/relationships/image" Target="../media/image21.svg"/></Relationships>
</file>

<file path=ppt/slides/_rels/slide13.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51.svg"/><Relationship Id="rId4" Type="http://schemas.openxmlformats.org/officeDocument/2006/relationships/image" Target="../media/image49.svg"/><Relationship Id="rId9"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49.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hyperlink" Target="https://youtu.be/1XarAq5O-RE"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65.jpe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72.png"/><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70.png"/><Relationship Id="rId5" Type="http://schemas.openxmlformats.org/officeDocument/2006/relationships/image" Target="../media/image75.jpeg"/><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78.png"/><Relationship Id="rId5" Type="http://schemas.openxmlformats.org/officeDocument/2006/relationships/image" Target="../media/image71.png"/><Relationship Id="rId4" Type="http://schemas.openxmlformats.org/officeDocument/2006/relationships/image" Target="../media/image77.jpeg"/></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71.png"/><Relationship Id="rId5" Type="http://schemas.openxmlformats.org/officeDocument/2006/relationships/image" Target="../media/image81.jpeg"/><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png"/><Relationship Id="rId7" Type="http://schemas.openxmlformats.org/officeDocument/2006/relationships/image" Target="../media/image86.sv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7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72.png"/><Relationship Id="rId4" Type="http://schemas.openxmlformats.org/officeDocument/2006/relationships/image" Target="../media/image89.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92.png"/><Relationship Id="rId4" Type="http://schemas.openxmlformats.org/officeDocument/2006/relationships/image" Target="../media/image91.png"/></Relationships>
</file>

<file path=ppt/slides/_rels/slide3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5.xml"/><Relationship Id="rId6" Type="http://schemas.openxmlformats.org/officeDocument/2006/relationships/image" Target="../media/image97.jpeg"/><Relationship Id="rId5" Type="http://schemas.openxmlformats.org/officeDocument/2006/relationships/image" Target="../media/image96.png"/><Relationship Id="rId4" Type="http://schemas.openxmlformats.org/officeDocument/2006/relationships/image" Target="../media/image95.png"/></Relationships>
</file>

<file path=ppt/slides/_rels/slide3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jpeg"/><Relationship Id="rId7" Type="http://schemas.openxmlformats.org/officeDocument/2006/relationships/image" Target="../media/image106.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 Id="rId9" Type="http://schemas.openxmlformats.org/officeDocument/2006/relationships/image" Target="../media/image108.png"/></Relationships>
</file>

<file path=ppt/slides/_rels/slide4.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5.xml"/><Relationship Id="rId5" Type="http://schemas.openxmlformats.org/officeDocument/2006/relationships/image" Target="../media/image46.png"/><Relationship Id="rId4" Type="http://schemas.openxmlformats.org/officeDocument/2006/relationships/image" Target="../media/image111.png"/></Relationships>
</file>

<file path=ppt/slides/_rels/slide4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114.png"/><Relationship Id="rId5" Type="http://schemas.openxmlformats.org/officeDocument/2006/relationships/hyperlink" Target="https://oceanrep.geomar.de/52743/" TargetMode="External"/><Relationship Id="rId4" Type="http://schemas.openxmlformats.org/officeDocument/2006/relationships/image" Target="../media/image113.png"/></Relationships>
</file>

<file path=ppt/slides/_rels/slide4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5.xml"/><Relationship Id="rId4" Type="http://schemas.openxmlformats.org/officeDocument/2006/relationships/image" Target="../media/image117.png"/></Relationships>
</file>

<file path=ppt/slides/_rels/slide4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120.png"/><Relationship Id="rId4" Type="http://schemas.openxmlformats.org/officeDocument/2006/relationships/image" Target="../media/image119.png"/></Relationships>
</file>

<file path=ppt/slides/_rels/slide4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46.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130.jpe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hyperlink" Target="https://www.intechopen.com/chapters/59144" TargetMode="External"/><Relationship Id="rId5" Type="http://schemas.openxmlformats.org/officeDocument/2006/relationships/image" Target="../media/image129.png"/><Relationship Id="rId4" Type="http://schemas.openxmlformats.org/officeDocument/2006/relationships/image" Target="../media/image128.png"/></Relationships>
</file>

<file path=ppt/slides/_rels/slide4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141.svg"/><Relationship Id="rId5" Type="http://schemas.openxmlformats.org/officeDocument/2006/relationships/image" Target="../media/image140.png"/><Relationship Id="rId4" Type="http://schemas.openxmlformats.org/officeDocument/2006/relationships/image" Target="../media/image139.svg"/></Relationships>
</file>

<file path=ppt/slides/_rels/slide5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145.svg"/><Relationship Id="rId5" Type="http://schemas.openxmlformats.org/officeDocument/2006/relationships/image" Target="../media/image144.png"/><Relationship Id="rId4" Type="http://schemas.openxmlformats.org/officeDocument/2006/relationships/image" Target="../media/image143.sv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8" Type="http://schemas.openxmlformats.org/officeDocument/2006/relationships/hyperlink" Target="https://www.ros.hw.ac.uk/handle/10399/3394" TargetMode="External"/><Relationship Id="rId13" Type="http://schemas.openxmlformats.org/officeDocument/2006/relationships/hyperlink" Target="https://www.geoexpro.com/articles/2021/07/ocean-bottom-seismic-robots-on-the-seabed" TargetMode="External"/><Relationship Id="rId18" Type="http://schemas.openxmlformats.org/officeDocument/2006/relationships/hyperlink" Target="https://www.newwave.energy/" TargetMode="External"/><Relationship Id="rId3" Type="http://schemas.openxmlformats.org/officeDocument/2006/relationships/hyperlink" Target="https://publicapps.caa.co.uk/docs/33/CAP764%20Issue6%20FINAL%20Feb.pdf" TargetMode="External"/><Relationship Id="rId7" Type="http://schemas.openxmlformats.org/officeDocument/2006/relationships/hyperlink" Target="https://onlinelibrary.wiley.com/doi/10.1002/ghg.1488" TargetMode="External"/><Relationship Id="rId12" Type="http://schemas.openxmlformats.org/officeDocument/2006/relationships/hyperlink" Target="https://www.youtube.com/watch?v=w8j2iZBm5aY" TargetMode="External"/><Relationship Id="rId17" Type="http://schemas.openxmlformats.org/officeDocument/2006/relationships/hyperlink" Target="https://www.youtube.com/watch?v=RrAxRS1jhjI" TargetMode="External"/><Relationship Id="rId2" Type="http://schemas.openxmlformats.org/officeDocument/2006/relationships/hyperlink" Target="https://www.ogauthority.co.uk/the-move-to-net-zero/interactive-energy-map-for-the-ukcs/" TargetMode="External"/><Relationship Id="rId16" Type="http://schemas.openxmlformats.org/officeDocument/2006/relationships/hyperlink" Target="https://library.seg.org/doi/10.1190/tle36120995.1" TargetMode="External"/><Relationship Id="rId1" Type="http://schemas.openxmlformats.org/officeDocument/2006/relationships/slideLayout" Target="../slideLayouts/slideLayout5.xml"/><Relationship Id="rId6" Type="http://schemas.openxmlformats.org/officeDocument/2006/relationships/hyperlink" Target="https://library.seg.org/doi/10.1190/tle37110818.1" TargetMode="External"/><Relationship Id="rId11" Type="http://schemas.openxmlformats.org/officeDocument/2006/relationships/hyperlink" Target="https://wiki.seg.org/wiki/Ocean-bottom_node" TargetMode="External"/><Relationship Id="rId5" Type="http://schemas.openxmlformats.org/officeDocument/2006/relationships/hyperlink" Target="https://www.youtube.com/watch?app=desktop&amp;v=1XarAq5O-RE&amp;feature=youtu.be" TargetMode="External"/><Relationship Id="rId15" Type="http://schemas.openxmlformats.org/officeDocument/2006/relationships/hyperlink" Target="https://www.youtube.com/watch?v=pt6-Crk6Gtw" TargetMode="External"/><Relationship Id="rId10" Type="http://schemas.openxmlformats.org/officeDocument/2006/relationships/hyperlink" Target="https://ncs-subsea.com/" TargetMode="External"/><Relationship Id="rId4" Type="http://schemas.openxmlformats.org/officeDocument/2006/relationships/hyperlink" Target="https://events.renewableuk.com/images/documents/GOW/ORAG_Aviation_Guidance_FINAL.pdf" TargetMode="External"/><Relationship Id="rId9" Type="http://schemas.openxmlformats.org/officeDocument/2006/relationships/hyperlink" Target="https://www.spe-aberdeen.org/events/seismic-2022/" TargetMode="External"/><Relationship Id="rId14" Type="http://schemas.openxmlformats.org/officeDocument/2006/relationships/hyperlink" Target="https://autonomousroboticsltd.com/" TargetMode="External"/></Relationships>
</file>

<file path=ppt/slides/_rels/slide54.xml.rels><?xml version="1.0" encoding="UTF-8" standalone="yes"?>
<Relationships xmlns="http://schemas.openxmlformats.org/package/2006/relationships"><Relationship Id="rId8" Type="http://schemas.openxmlformats.org/officeDocument/2006/relationships/hyperlink" Target="https://trends.nauticexpo.com/project-323673.html" TargetMode="External"/><Relationship Id="rId13" Type="http://schemas.openxmlformats.org/officeDocument/2006/relationships/hyperlink" Target="https://ets.wessexarch.co.uk/recs/how-we-study-the-seafloor/geological-methods/" TargetMode="External"/><Relationship Id="rId18" Type="http://schemas.openxmlformats.org/officeDocument/2006/relationships/hyperlink" Target="https://www.stemm-ccs.eu/" TargetMode="External"/><Relationship Id="rId3" Type="http://schemas.openxmlformats.org/officeDocument/2006/relationships/hyperlink" Target="https://energynorthern.com/2021/11/11/fugro-launches-its-new-generation-of-uncrewed-surface-vessels-in-the-netherlands/" TargetMode="External"/><Relationship Id="rId7" Type="http://schemas.openxmlformats.org/officeDocument/2006/relationships/hyperlink" Target="https://www.offshore-energy.biz/asv-shell-in-unmanned-seismic-vessel-project-push/" TargetMode="External"/><Relationship Id="rId12" Type="http://schemas.openxmlformats.org/officeDocument/2006/relationships/hyperlink" Target="https://www.bas.ac.uk/polar-operations/sites-and-facilities/facility/rrs-james-clark-ross/multibeam-echosounder-2/" TargetMode="External"/><Relationship Id="rId17" Type="http://schemas.openxmlformats.org/officeDocument/2006/relationships/hyperlink" Target="https://www.stemm-ccs.eu/sites/stemm-ccs/files/documents/STEMM-CCS_research_highlights_r.pdf" TargetMode="External"/><Relationship Id="rId2" Type="http://schemas.openxmlformats.org/officeDocument/2006/relationships/hyperlink" Target="https://spotlight-earth.com/wp-content/uploads/2021/01/Focused-and-continuous-ultra-light-seismic-monitoring-a-gas-storage-example-EAGE.pdf" TargetMode="External"/><Relationship Id="rId16" Type="http://schemas.openxmlformats.org/officeDocument/2006/relationships/hyperlink" Target="https://agupubs.onlinelibrary.wiley.com/action/doSearch?ContribAuthorRaw=B%C3%B6ttner%2C+Christoph" TargetMode="External"/><Relationship Id="rId1" Type="http://schemas.openxmlformats.org/officeDocument/2006/relationships/slideLayout" Target="../slideLayouts/slideLayout5.xml"/><Relationship Id="rId6" Type="http://schemas.openxmlformats.org/officeDocument/2006/relationships/hyperlink" Target="https://www.l3harris.com/newsroom/press-release/2020/08/l3harris-technologies-awarded-medium-unmanned-surface-vehicle" TargetMode="External"/><Relationship Id="rId11" Type="http://schemas.openxmlformats.org/officeDocument/2006/relationships/hyperlink" Target="https://www.pgs.com/globalassets/technical-library/tech-lib-pdfs/fb_goertz_etal_april2018_prmfjordtest.pdf" TargetMode="External"/><Relationship Id="rId5" Type="http://schemas.openxmlformats.org/officeDocument/2006/relationships/hyperlink" Target="https://www.sea-kit.com/commercial" TargetMode="External"/><Relationship Id="rId15" Type="http://schemas.openxmlformats.org/officeDocument/2006/relationships/hyperlink" Target="https://jncc.gov.uk/our-work/scanner-pockmark-mpa/" TargetMode="External"/><Relationship Id="rId10" Type="http://schemas.openxmlformats.org/officeDocument/2006/relationships/hyperlink" Target="https://earthquakes.bgs.ac.uk/monitoring/home.html" TargetMode="External"/><Relationship Id="rId4" Type="http://schemas.openxmlformats.org/officeDocument/2006/relationships/hyperlink" Target="https://www.youtube.com/watch?v=eF_2aVt503A" TargetMode="External"/><Relationship Id="rId9" Type="http://schemas.openxmlformats.org/officeDocument/2006/relationships/hyperlink" Target="https://library.seg.org/doi/10.1190/tle33020142.1" TargetMode="External"/><Relationship Id="rId14" Type="http://schemas.openxmlformats.org/officeDocument/2006/relationships/hyperlink" Target="https://www.sciencedirect.com/science/article/pii/S0048969719308137?via%3Dihub"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https://silicong.com/reservoir.html" TargetMode="External"/><Relationship Id="rId13" Type="http://schemas.openxmlformats.org/officeDocument/2006/relationships/hyperlink" Target="https://doi.org/10.3390/s21092897" TargetMode="External"/><Relationship Id="rId3" Type="http://schemas.openxmlformats.org/officeDocument/2006/relationships/hyperlink" Target="https://reader.elsevier.com/reader/sd/pii/S1750583621001158?token=D3C8414B8D7DAFBE794EB17084CC03DA2EBDAD3D776C0EC636076AAC454790C976D302A029B6800CDA1F465177C9D056&amp;originRegion=eu-west-1&amp;originCreation=20220518140836" TargetMode="External"/><Relationship Id="rId7" Type="http://schemas.openxmlformats.org/officeDocument/2006/relationships/hyperlink" Target="https://www.osti.gov/servlets/purl/951791" TargetMode="External"/><Relationship Id="rId12" Type="http://schemas.openxmlformats.org/officeDocument/2006/relationships/hyperlink" Target="https://csegrecorder.com/articles/view/using-a-walk-away-das-time-lapse-vsp-for-co2-sub-plume-monitoring" TargetMode="External"/><Relationship Id="rId2" Type="http://schemas.openxmlformats.org/officeDocument/2006/relationships/hyperlink" Target="https://oceanrep.geomar.de/52743/" TargetMode="External"/><Relationship Id="rId1" Type="http://schemas.openxmlformats.org/officeDocument/2006/relationships/slideLayout" Target="../slideLayouts/slideLayout5.xml"/><Relationship Id="rId6" Type="http://schemas.openxmlformats.org/officeDocument/2006/relationships/hyperlink" Target="https://www.osti.gov/servlets/purl/1165067" TargetMode="External"/><Relationship Id="rId11" Type="http://schemas.openxmlformats.org/officeDocument/2006/relationships/hyperlink" Target="https://www.nature.com/articles/s41598-021-91916-7/figures/2" TargetMode="External"/><Relationship Id="rId5" Type="http://schemas.openxmlformats.org/officeDocument/2006/relationships/hyperlink" Target="https://www.sciencedirect.com/journal/international-journal-of-greenhouse-gas-control/special-issue/105MKT91P08" TargetMode="External"/><Relationship Id="rId15" Type="http://schemas.openxmlformats.org/officeDocument/2006/relationships/hyperlink" Target="https://link.springer.com/article/10.1007/s12567-018-0234-4" TargetMode="External"/><Relationship Id="rId10" Type="http://schemas.openxmlformats.org/officeDocument/2006/relationships/hyperlink" Target="https://www.slb.com/reservoir-characterization/reservoir-testing/downhole-reservoir-testing/downhole-pressure-gauges" TargetMode="External"/><Relationship Id="rId4" Type="http://schemas.openxmlformats.org/officeDocument/2006/relationships/hyperlink" Target="https://doi.org/10.1016/j.ijggc.2021.103363" TargetMode="External"/><Relationship Id="rId9" Type="http://schemas.openxmlformats.org/officeDocument/2006/relationships/hyperlink" Target="https://library.seg.org/doi/10.1190/tle32101268.1" TargetMode="External"/><Relationship Id="rId14" Type="http://schemas.openxmlformats.org/officeDocument/2006/relationships/hyperlink" Target="https://site.tre-altamira.com/showcase/carbon-capture-and-storage-in-salah/" TargetMode="External"/></Relationships>
</file>

<file path=ppt/slides/_rels/slide56.xml.rels><?xml version="1.0" encoding="UTF-8" standalone="yes"?>
<Relationships xmlns="http://schemas.openxmlformats.org/package/2006/relationships"><Relationship Id="rId8" Type="http://schemas.openxmlformats.org/officeDocument/2006/relationships/hyperlink" Target="https://www.stemm-ccs.eu/sites/stemm-ccs/files/documents/STEMM-CCS_research_highlights_r.pdf" TargetMode="External"/><Relationship Id="rId3" Type="http://schemas.openxmlformats.org/officeDocument/2006/relationships/hyperlink" Target="https://www.youtube.com/watch?v=Caze5lhSxJQ" TargetMode="External"/><Relationship Id="rId7" Type="http://schemas.openxmlformats.org/officeDocument/2006/relationships/hyperlink" Target="https://www.earthdoc.org/content/journals/10.3997/1365-2397.fb2020081" TargetMode="External"/><Relationship Id="rId2" Type="http://schemas.openxmlformats.org/officeDocument/2006/relationships/hyperlink" Target="https://monviro.com/technology/" TargetMode="External"/><Relationship Id="rId1" Type="http://schemas.openxmlformats.org/officeDocument/2006/relationships/slideLayout" Target="../slideLayouts/slideLayout5.xml"/><Relationship Id="rId6" Type="http://schemas.openxmlformats.org/officeDocument/2006/relationships/hyperlink" Target="https://www.intechopen.com/chapters/59144" TargetMode="External"/><Relationship Id="rId5" Type="http://schemas.openxmlformats.org/officeDocument/2006/relationships/hyperlink" Target="https://ieaghg.org/" TargetMode="External"/><Relationship Id="rId10" Type="http://schemas.openxmlformats.org/officeDocument/2006/relationships/hyperlink" Target="http://www.oceanfloorgeophysics.com/ofg-multiphysics" TargetMode="External"/><Relationship Id="rId4" Type="http://schemas.openxmlformats.org/officeDocument/2006/relationships/hyperlink" Target="https://www.offshore-mag.com/geosciences/article/14177648/norske-shell-approves-gwatch-for-deepwater-ormen-lange-gravimetry-survey" TargetMode="External"/><Relationship Id="rId9" Type="http://schemas.openxmlformats.org/officeDocument/2006/relationships/hyperlink" Target="https://allton.no/wp-content/uploads/2020/12/Introduction-to-CSEM_First-Break-November-2020.pdf"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1.sv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image" Target="../media/image21.svg"/><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6657AA-0D8E-4583-B44F-1F0D3AC9E1A7}"/>
              </a:ext>
              <a:ext uri="{C183D7F6-B498-43B3-948B-1728B52AA6E4}">
                <adec:decorative xmlns:adec="http://schemas.microsoft.com/office/drawing/2017/decorative" val="1"/>
              </a:ext>
            </a:extLst>
          </p:cNvPr>
          <p:cNvSpPr txBox="1"/>
          <p:nvPr/>
        </p:nvSpPr>
        <p:spPr>
          <a:xfrm>
            <a:off x="8072459" y="452967"/>
            <a:ext cx="3687741" cy="461665"/>
          </a:xfrm>
          <a:prstGeom prst="rect">
            <a:avLst/>
          </a:prstGeom>
          <a:noFill/>
        </p:spPr>
        <p:txBody>
          <a:bodyPr wrap="none" rtlCol="0">
            <a:spAutoFit/>
          </a:bodyPr>
          <a:lstStyle/>
          <a:p>
            <a:r>
              <a:rPr lang="en-GB">
                <a:solidFill>
                  <a:srgbClr val="002060"/>
                </a:solidFill>
                <a:latin typeface="Arial Black" panose="020B0A04020102020204" pitchFamily="34" charset="0"/>
              </a:rPr>
              <a:t>TECHNICAL REPORT</a:t>
            </a:r>
          </a:p>
        </p:txBody>
      </p:sp>
      <p:sp>
        <p:nvSpPr>
          <p:cNvPr id="4" name="Text Placeholder 3">
            <a:extLst>
              <a:ext uri="{FF2B5EF4-FFF2-40B4-BE49-F238E27FC236}">
                <a16:creationId xmlns:a16="http://schemas.microsoft.com/office/drawing/2014/main" id="{B6D7EC9C-A14E-46C8-BF95-B23163404573}"/>
              </a:ext>
            </a:extLst>
          </p:cNvPr>
          <p:cNvSpPr>
            <a:spLocks noGrp="1"/>
          </p:cNvSpPr>
          <p:nvPr>
            <p:ph type="title" idx="4294967295"/>
          </p:nvPr>
        </p:nvSpPr>
        <p:spPr>
          <a:xfrm>
            <a:off x="575733" y="2635486"/>
            <a:ext cx="11184467" cy="997751"/>
          </a:xfrm>
          <a:prstGeom prst="rect">
            <a:avLst/>
          </a:prstGeom>
          <a:noFill/>
          <a:ln>
            <a:noFill/>
            <a:prstDash/>
          </a:ln>
          <a:effectLst/>
        </p:spPr>
        <p:txBody>
          <a:bodyPr rot="0" spcFirstLastPara="0" vertOverflow="overflow" horzOverflow="overflow" vert="horz" wrap="square" lIns="0" tIns="45720" rIns="91440" bIns="45720" numCol="1" spcCol="0" rtlCol="0" fromWordArt="0" anchor="b" anchorCtr="0" forceAA="0" compatLnSpc="1">
            <a:prstTxWarp prst="textNoShape">
              <a:avLst/>
            </a:prstTxWarp>
            <a:noAutofit/>
          </a:bodyPr>
          <a:lstStyle/>
          <a:p>
            <a:pPr>
              <a:spcBef>
                <a:spcPts val="1333"/>
              </a:spcBef>
              <a:defRPr/>
            </a:pPr>
            <a:r>
              <a:rPr lang="en-US" sz="2800" b="0">
                <a:solidFill>
                  <a:srgbClr val="0065A2"/>
                </a:solidFill>
                <a:latin typeface="+mj-lt"/>
                <a:ea typeface="+mn-ea"/>
                <a:cs typeface="+mn-cs"/>
              </a:rPr>
              <a:t>Measurement, Monitoring  and Verification (MMV)  of Carbon Capture Storage (CCS) Projects with Co-Location</a:t>
            </a:r>
            <a:r>
              <a:rPr lang="en-US" sz="2800" b="0" kern="1200">
                <a:solidFill>
                  <a:srgbClr val="0065A2"/>
                </a:solidFill>
                <a:effectLst/>
                <a:latin typeface="+mj-lt"/>
                <a:ea typeface="+mn-ea"/>
                <a:cs typeface="+mn-cs"/>
              </a:rPr>
              <a:t> </a:t>
            </a:r>
            <a:r>
              <a:rPr lang="en-US" sz="2800" b="0">
                <a:solidFill>
                  <a:srgbClr val="0065A2"/>
                </a:solidFill>
                <a:latin typeface="+mj-lt"/>
                <a:ea typeface="+mn-ea"/>
                <a:cs typeface="+mn-cs"/>
              </a:rPr>
              <a:t>considerations</a:t>
            </a:r>
            <a:endParaRPr lang="en-US" sz="3000">
              <a:ea typeface="+mn-ea"/>
              <a:cs typeface="+mn-cs"/>
            </a:endParaRPr>
          </a:p>
        </p:txBody>
      </p:sp>
      <p:sp>
        <p:nvSpPr>
          <p:cNvPr id="5" name="Text Placeholder 4">
            <a:extLst>
              <a:ext uri="{FF2B5EF4-FFF2-40B4-BE49-F238E27FC236}">
                <a16:creationId xmlns:a16="http://schemas.microsoft.com/office/drawing/2014/main" id="{FF0659A1-2B69-4A96-8D68-E009C6C86C93}"/>
              </a:ext>
            </a:extLst>
          </p:cNvPr>
          <p:cNvSpPr>
            <a:spLocks noGrp="1"/>
          </p:cNvSpPr>
          <p:nvPr>
            <p:ph type="body" sz="quarter" idx="4294967295"/>
          </p:nvPr>
        </p:nvSpPr>
        <p:spPr>
          <a:xfrm>
            <a:off x="579777" y="3806346"/>
            <a:ext cx="10831173" cy="697620"/>
          </a:xfrm>
          <a:prstGeom prst="rect">
            <a:avLst/>
          </a:prstGeom>
        </p:spPr>
        <p:txBody>
          <a:bodyPr lIns="91440" tIns="45720" rIns="91440" bIns="45720" anchor="t"/>
          <a:lstStyle/>
          <a:p>
            <a:pPr marL="0" indent="0">
              <a:buNone/>
            </a:pPr>
            <a:r>
              <a:rPr lang="en-US" sz="1800">
                <a:solidFill>
                  <a:srgbClr val="000000"/>
                </a:solidFill>
                <a:latin typeface="Arial Nova"/>
              </a:rPr>
              <a:t>A technical study on the </a:t>
            </a:r>
            <a:r>
              <a:rPr lang="en-US" sz="1800">
                <a:solidFill>
                  <a:srgbClr val="000000"/>
                </a:solidFill>
                <a:ea typeface="+mn-lt"/>
                <a:cs typeface="+mn-lt"/>
              </a:rPr>
              <a:t>Monitoring, Measurement and Verification (MMV) Activities  with reference to the </a:t>
            </a:r>
            <a:r>
              <a:rPr lang="en-US" sz="1800">
                <a:solidFill>
                  <a:srgbClr val="000000"/>
                </a:solidFill>
                <a:latin typeface="Arial"/>
                <a:cs typeface="Arial"/>
              </a:rPr>
              <a:t> </a:t>
            </a:r>
            <a:r>
              <a:rPr lang="en-US" sz="1800">
                <a:solidFill>
                  <a:srgbClr val="000000"/>
                </a:solidFill>
                <a:latin typeface="Arial Nova"/>
              </a:rPr>
              <a:t>co-existence of Offshore Carbon Capture Storage  Wind and Oil/Gas Projects </a:t>
            </a:r>
            <a:endParaRPr lang="en-US" sz="1800">
              <a:solidFill>
                <a:srgbClr val="000000"/>
              </a:solidFill>
              <a:latin typeface="Arial Nova" panose="020B0504020202020204" pitchFamily="34" charset="0"/>
            </a:endParaRPr>
          </a:p>
        </p:txBody>
      </p:sp>
      <p:sp>
        <p:nvSpPr>
          <p:cNvPr id="2" name="Text Placeholder 1">
            <a:extLst>
              <a:ext uri="{FF2B5EF4-FFF2-40B4-BE49-F238E27FC236}">
                <a16:creationId xmlns:a16="http://schemas.microsoft.com/office/drawing/2014/main" id="{188DF136-EFF7-4209-873D-D88F696E6B8A}"/>
              </a:ext>
            </a:extLst>
          </p:cNvPr>
          <p:cNvSpPr>
            <a:spLocks noGrp="1"/>
          </p:cNvSpPr>
          <p:nvPr>
            <p:ph type="body" sz="quarter" idx="14"/>
          </p:nvPr>
        </p:nvSpPr>
        <p:spPr/>
        <p:txBody>
          <a:bodyPr lIns="91440" tIns="45720" rIns="91440" bIns="45720" anchor="t"/>
          <a:lstStyle/>
          <a:p>
            <a:r>
              <a:rPr lang="en-GB" sz="2100">
                <a:cs typeface="Arial"/>
              </a:rPr>
              <a:t>July 2022</a:t>
            </a:r>
            <a:endParaRPr lang="en-GB"/>
          </a:p>
        </p:txBody>
      </p:sp>
    </p:spTree>
    <p:extLst>
      <p:ext uri="{BB962C8B-B14F-4D97-AF65-F5344CB8AC3E}">
        <p14:creationId xmlns:p14="http://schemas.microsoft.com/office/powerpoint/2010/main" val="167635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F3B63-689D-4707-8D8C-7FD345A54457}"/>
              </a:ext>
            </a:extLst>
          </p:cNvPr>
          <p:cNvSpPr>
            <a:spLocks noGrp="1"/>
          </p:cNvSpPr>
          <p:nvPr>
            <p:ph type="title"/>
          </p:nvPr>
        </p:nvSpPr>
        <p:spPr/>
        <p:txBody>
          <a:bodyPr/>
          <a:lstStyle/>
          <a:p>
            <a:r>
              <a:rPr lang="en-GB">
                <a:solidFill>
                  <a:srgbClr val="006097"/>
                </a:solidFill>
              </a:rPr>
              <a:t>Acknowledgements</a:t>
            </a:r>
          </a:p>
        </p:txBody>
      </p:sp>
      <p:sp>
        <p:nvSpPr>
          <p:cNvPr id="74" name="TextBox 73">
            <a:extLst>
              <a:ext uri="{FF2B5EF4-FFF2-40B4-BE49-F238E27FC236}">
                <a16:creationId xmlns:a16="http://schemas.microsoft.com/office/drawing/2014/main" id="{9A2DF6F9-14B9-4A0C-BEF4-9957B656FAD4}"/>
              </a:ext>
            </a:extLst>
          </p:cNvPr>
          <p:cNvSpPr txBox="1"/>
          <p:nvPr/>
        </p:nvSpPr>
        <p:spPr>
          <a:xfrm>
            <a:off x="496418" y="637033"/>
            <a:ext cx="11355925" cy="830997"/>
          </a:xfrm>
          <a:prstGeom prst="rect">
            <a:avLst/>
          </a:prstGeom>
          <a:noFill/>
        </p:spPr>
        <p:txBody>
          <a:bodyPr wrap="square" rtlCol="0">
            <a:spAutoFit/>
          </a:bodyPr>
          <a:lstStyle/>
          <a:p>
            <a:pPr>
              <a:spcAft>
                <a:spcPts val="600"/>
              </a:spcAft>
            </a:pPr>
            <a:r>
              <a:rPr lang="en-GB" sz="1600">
                <a:latin typeface="Arial Nova" panose="020B0504020202020204" pitchFamily="34" charset="0"/>
              </a:rPr>
              <a:t>Engagements with the following companies and organisations helped to inform the content of this report, and the NSTA gratefully acknowledges all consultees for the time, effort, and insights freely and openly given. However the final content and conclusions are those of the NSTA. </a:t>
            </a:r>
          </a:p>
        </p:txBody>
      </p:sp>
      <p:grpSp>
        <p:nvGrpSpPr>
          <p:cNvPr id="21" name="Group 20" descr="consultees/ acknowledgements">
            <a:extLst>
              <a:ext uri="{FF2B5EF4-FFF2-40B4-BE49-F238E27FC236}">
                <a16:creationId xmlns:a16="http://schemas.microsoft.com/office/drawing/2014/main" id="{AAFB56E8-3200-4235-8188-5D0D39C9D617}"/>
              </a:ext>
            </a:extLst>
          </p:cNvPr>
          <p:cNvGrpSpPr/>
          <p:nvPr/>
        </p:nvGrpSpPr>
        <p:grpSpPr>
          <a:xfrm>
            <a:off x="697174" y="1605077"/>
            <a:ext cx="10632840" cy="4235472"/>
            <a:chOff x="697174" y="1605077"/>
            <a:chExt cx="10632840" cy="4235472"/>
          </a:xfrm>
        </p:grpSpPr>
        <p:pic>
          <p:nvPicPr>
            <p:cNvPr id="17" name="Picture 12" descr="allton Logo">
              <a:extLst>
                <a:ext uri="{FF2B5EF4-FFF2-40B4-BE49-F238E27FC236}">
                  <a16:creationId xmlns:a16="http://schemas.microsoft.com/office/drawing/2014/main" id="{CD617A81-0C33-4A60-B202-E8DB2D7B0F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717" y="1966446"/>
              <a:ext cx="696153" cy="204205"/>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descr="BP Logo">
              <a:extLst>
                <a:ext uri="{FF2B5EF4-FFF2-40B4-BE49-F238E27FC236}">
                  <a16:creationId xmlns:a16="http://schemas.microsoft.com/office/drawing/2014/main" id="{5219CB9A-FD3A-4CE4-8D00-E76011BF2F6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84022" y="1655744"/>
              <a:ext cx="562209" cy="693178"/>
            </a:xfrm>
            <a:prstGeom prst="rect">
              <a:avLst/>
            </a:prstGeom>
          </p:spPr>
        </p:pic>
        <p:pic>
          <p:nvPicPr>
            <p:cNvPr id="13" name="Picture 8" descr="ebn Logo">
              <a:extLst>
                <a:ext uri="{FF2B5EF4-FFF2-40B4-BE49-F238E27FC236}">
                  <a16:creationId xmlns:a16="http://schemas.microsoft.com/office/drawing/2014/main" id="{6AF5FDF6-9693-432E-857B-6691017726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67243" y="1736316"/>
              <a:ext cx="536475" cy="5364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ENI Logo">
              <a:extLst>
                <a:ext uri="{FF2B5EF4-FFF2-40B4-BE49-F238E27FC236}">
                  <a16:creationId xmlns:a16="http://schemas.microsoft.com/office/drawing/2014/main" id="{DADD1F24-813B-4B68-950F-63AF35E640B6}"/>
                </a:ext>
                <a:ext uri="{C183D7F6-B498-43B3-948B-1728B52AA6E4}">
                  <adec:decorative xmlns:adec="http://schemas.microsoft.com/office/drawing/2017/decorative" val="0"/>
                </a:ext>
              </a:extLst>
            </p:cNvPr>
            <p:cNvPicPr>
              <a:picLocks noChangeAspect="1"/>
            </p:cNvPicPr>
            <p:nvPr/>
          </p:nvPicPr>
          <p:blipFill>
            <a:blip r:embed="rId7"/>
            <a:stretch>
              <a:fillRect/>
            </a:stretch>
          </p:blipFill>
          <p:spPr>
            <a:xfrm>
              <a:off x="7402930" y="1628923"/>
              <a:ext cx="536475" cy="658041"/>
            </a:xfrm>
            <a:prstGeom prst="rect">
              <a:avLst/>
            </a:prstGeom>
          </p:spPr>
        </p:pic>
        <p:pic>
          <p:nvPicPr>
            <p:cNvPr id="7" name="Picture 6" descr="Equinor Logo">
              <a:extLst>
                <a:ext uri="{FF2B5EF4-FFF2-40B4-BE49-F238E27FC236}">
                  <a16:creationId xmlns:a16="http://schemas.microsoft.com/office/drawing/2014/main" id="{566ECF4E-CE1C-4262-A0A4-96A5A1134973}"/>
                </a:ext>
              </a:extLst>
            </p:cNvPr>
            <p:cNvPicPr>
              <a:picLocks noChangeAspect="1"/>
            </p:cNvPicPr>
            <p:nvPr/>
          </p:nvPicPr>
          <p:blipFill>
            <a:blip r:embed="rId8"/>
            <a:stretch>
              <a:fillRect/>
            </a:stretch>
          </p:blipFill>
          <p:spPr>
            <a:xfrm>
              <a:off x="8471970" y="1730778"/>
              <a:ext cx="809030" cy="675539"/>
            </a:xfrm>
            <a:prstGeom prst="rect">
              <a:avLst/>
            </a:prstGeom>
          </p:spPr>
        </p:pic>
        <p:pic>
          <p:nvPicPr>
            <p:cNvPr id="22" name="Picture 21" descr="Fugro Logo">
              <a:extLst>
                <a:ext uri="{FF2B5EF4-FFF2-40B4-BE49-F238E27FC236}">
                  <a16:creationId xmlns:a16="http://schemas.microsoft.com/office/drawing/2014/main" id="{4BE1E4B0-6ED1-4B5F-9754-FF4D6E09CDBF}"/>
                </a:ext>
              </a:extLst>
            </p:cNvPr>
            <p:cNvPicPr>
              <a:picLocks noChangeAspect="1"/>
            </p:cNvPicPr>
            <p:nvPr/>
          </p:nvPicPr>
          <p:blipFill>
            <a:blip r:embed="rId9"/>
            <a:stretch>
              <a:fillRect/>
            </a:stretch>
          </p:blipFill>
          <p:spPr>
            <a:xfrm>
              <a:off x="10207978" y="1705313"/>
              <a:ext cx="1018369" cy="643609"/>
            </a:xfrm>
            <a:prstGeom prst="rect">
              <a:avLst/>
            </a:prstGeom>
          </p:spPr>
        </p:pic>
        <p:pic>
          <p:nvPicPr>
            <p:cNvPr id="10" name="Picture 9" descr="magseis fairfield logo">
              <a:extLst>
                <a:ext uri="{FF2B5EF4-FFF2-40B4-BE49-F238E27FC236}">
                  <a16:creationId xmlns:a16="http://schemas.microsoft.com/office/drawing/2014/main" id="{09C29297-BF61-41CD-AC7E-62632DC20813}"/>
                </a:ext>
              </a:extLst>
            </p:cNvPr>
            <p:cNvPicPr>
              <a:picLocks noChangeAspect="1"/>
            </p:cNvPicPr>
            <p:nvPr/>
          </p:nvPicPr>
          <p:blipFill>
            <a:blip r:embed="rId10"/>
            <a:stretch>
              <a:fillRect/>
            </a:stretch>
          </p:blipFill>
          <p:spPr>
            <a:xfrm>
              <a:off x="4485238" y="2820145"/>
              <a:ext cx="936520" cy="936520"/>
            </a:xfrm>
            <a:prstGeom prst="rect">
              <a:avLst/>
            </a:prstGeom>
          </p:spPr>
        </p:pic>
        <p:pic>
          <p:nvPicPr>
            <p:cNvPr id="14" name="Picture 13" descr="Net Zero Teeside">
              <a:extLst>
                <a:ext uri="{FF2B5EF4-FFF2-40B4-BE49-F238E27FC236}">
                  <a16:creationId xmlns:a16="http://schemas.microsoft.com/office/drawing/2014/main" id="{7689008F-40BF-426A-9FD0-636D61BB4694}"/>
                </a:ext>
              </a:extLst>
            </p:cNvPr>
            <p:cNvPicPr>
              <a:picLocks noChangeAspect="1"/>
            </p:cNvPicPr>
            <p:nvPr/>
          </p:nvPicPr>
          <p:blipFill>
            <a:blip r:embed="rId11"/>
            <a:stretch>
              <a:fillRect/>
            </a:stretch>
          </p:blipFill>
          <p:spPr>
            <a:xfrm>
              <a:off x="6015997" y="3003160"/>
              <a:ext cx="1702506" cy="522101"/>
            </a:xfrm>
            <a:prstGeom prst="rect">
              <a:avLst/>
            </a:prstGeom>
          </p:spPr>
        </p:pic>
        <p:pic>
          <p:nvPicPr>
            <p:cNvPr id="12" name="Picture 6" descr="New Wave Logo">
              <a:hlinkClick r:id="rId12"/>
              <a:extLst>
                <a:ext uri="{FF2B5EF4-FFF2-40B4-BE49-F238E27FC236}">
                  <a16:creationId xmlns:a16="http://schemas.microsoft.com/office/drawing/2014/main" id="{715E63D8-E0A9-4569-9D59-AB2F81A7964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01849" y="4486488"/>
              <a:ext cx="884346" cy="3377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Orsted Logo">
              <a:extLst>
                <a:ext uri="{FF2B5EF4-FFF2-40B4-BE49-F238E27FC236}">
                  <a16:creationId xmlns:a16="http://schemas.microsoft.com/office/drawing/2014/main" id="{AA42F65E-5CA0-4F67-9C93-69D467EA1A6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307628" y="3085451"/>
              <a:ext cx="1022386" cy="28437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PGS Logo">
              <a:extLst>
                <a:ext uri="{FF2B5EF4-FFF2-40B4-BE49-F238E27FC236}">
                  <a16:creationId xmlns:a16="http://schemas.microsoft.com/office/drawing/2014/main" id="{F5CB02C8-DB5B-4B6E-80C9-05473373DCC7}"/>
                </a:ext>
                <a:ext uri="{C183D7F6-B498-43B3-948B-1728B52AA6E4}">
                  <adec:decorative xmlns:adec="http://schemas.microsoft.com/office/drawing/2017/decorative" val="0"/>
                </a:ext>
              </a:extLst>
            </p:cNvPr>
            <p:cNvPicPr>
              <a:picLocks noChangeAspect="1"/>
            </p:cNvPicPr>
            <p:nvPr/>
          </p:nvPicPr>
          <p:blipFill>
            <a:blip r:embed="rId15"/>
            <a:stretch>
              <a:fillRect/>
            </a:stretch>
          </p:blipFill>
          <p:spPr>
            <a:xfrm>
              <a:off x="2812906" y="4436546"/>
              <a:ext cx="451930" cy="496627"/>
            </a:xfrm>
            <a:prstGeom prst="rect">
              <a:avLst/>
            </a:prstGeom>
          </p:spPr>
        </p:pic>
        <p:pic>
          <p:nvPicPr>
            <p:cNvPr id="26" name="Picture 25" descr="Storegga Logo">
              <a:extLst>
                <a:ext uri="{FF2B5EF4-FFF2-40B4-BE49-F238E27FC236}">
                  <a16:creationId xmlns:a16="http://schemas.microsoft.com/office/drawing/2014/main" id="{BDDCEB26-FDDF-46E7-8D61-0AD88A8C5C7A}"/>
                </a:ext>
              </a:extLst>
            </p:cNvPr>
            <p:cNvPicPr>
              <a:picLocks noChangeAspect="1"/>
            </p:cNvPicPr>
            <p:nvPr/>
          </p:nvPicPr>
          <p:blipFill>
            <a:blip r:embed="rId16"/>
            <a:stretch>
              <a:fillRect/>
            </a:stretch>
          </p:blipFill>
          <p:spPr>
            <a:xfrm>
              <a:off x="4109009" y="4571965"/>
              <a:ext cx="1265387" cy="289423"/>
            </a:xfrm>
            <a:prstGeom prst="rect">
              <a:avLst/>
            </a:prstGeom>
          </p:spPr>
        </p:pic>
        <p:pic>
          <p:nvPicPr>
            <p:cNvPr id="8" name="Picture 41" descr="Schlumberger Logo">
              <a:extLst>
                <a:ext uri="{FF2B5EF4-FFF2-40B4-BE49-F238E27FC236}">
                  <a16:creationId xmlns:a16="http://schemas.microsoft.com/office/drawing/2014/main" id="{6223EA6E-D30A-48AE-A5B6-AB24EDABCB50}"/>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6012029" y="4534960"/>
              <a:ext cx="1161392" cy="289423"/>
            </a:xfrm>
            <a:prstGeom prst="rect">
              <a:avLst/>
            </a:prstGeom>
          </p:spPr>
        </p:pic>
        <p:pic>
          <p:nvPicPr>
            <p:cNvPr id="24" name="Picture 23" descr="Shell Logo">
              <a:extLst>
                <a:ext uri="{FF2B5EF4-FFF2-40B4-BE49-F238E27FC236}">
                  <a16:creationId xmlns:a16="http://schemas.microsoft.com/office/drawing/2014/main" id="{B62EE738-5568-4179-AB42-B5A6AE0D4226}"/>
                </a:ext>
              </a:extLst>
            </p:cNvPr>
            <p:cNvPicPr>
              <a:picLocks noChangeAspect="1"/>
            </p:cNvPicPr>
            <p:nvPr/>
          </p:nvPicPr>
          <p:blipFill>
            <a:blip r:embed="rId19"/>
            <a:stretch>
              <a:fillRect/>
            </a:stretch>
          </p:blipFill>
          <p:spPr>
            <a:xfrm>
              <a:off x="7590529" y="4173788"/>
              <a:ext cx="881441" cy="758708"/>
            </a:xfrm>
            <a:prstGeom prst="rect">
              <a:avLst/>
            </a:prstGeom>
          </p:spPr>
        </p:pic>
        <p:pic>
          <p:nvPicPr>
            <p:cNvPr id="19" name="Picture 2" descr="NCS Subsea">
              <a:hlinkClick r:id="rId20"/>
              <a:extLst>
                <a:ext uri="{FF2B5EF4-FFF2-40B4-BE49-F238E27FC236}">
                  <a16:creationId xmlns:a16="http://schemas.microsoft.com/office/drawing/2014/main" id="{2ED51703-9E08-4D06-82B3-A827FF7C7BED}"/>
                </a:ext>
                <a:ext uri="{C183D7F6-B498-43B3-948B-1728B52AA6E4}">
                  <adec:decorative xmlns:adec="http://schemas.microsoft.com/office/drawing/2017/decorative" val="0"/>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97174" y="4422077"/>
              <a:ext cx="534083" cy="45778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The Crown Estate">
              <a:extLst>
                <a:ext uri="{FF2B5EF4-FFF2-40B4-BE49-F238E27FC236}">
                  <a16:creationId xmlns:a16="http://schemas.microsoft.com/office/drawing/2014/main" id="{7136F20C-BAE1-4723-A0F5-3DA7C440FEE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911000" y="1644613"/>
              <a:ext cx="1276960" cy="76955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descr="Department for Business, Energy &amp; Industrial Strategy | UKCDR">
              <a:extLst>
                <a:ext uri="{FF2B5EF4-FFF2-40B4-BE49-F238E27FC236}">
                  <a16:creationId xmlns:a16="http://schemas.microsoft.com/office/drawing/2014/main" id="{F2E3DA27-5952-4279-97DB-E929287243BA}"/>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t="13343" b="23012"/>
            <a:stretch/>
          </p:blipFill>
          <p:spPr bwMode="auto">
            <a:xfrm>
              <a:off x="4651179" y="1605077"/>
              <a:ext cx="1081351" cy="6882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AB101A2-EC21-49F6-A8D4-C179A603268B}"/>
                </a:ext>
              </a:extLst>
            </p:cNvPr>
            <p:cNvPicPr>
              <a:picLocks noChangeAspect="1"/>
            </p:cNvPicPr>
            <p:nvPr/>
          </p:nvPicPr>
          <p:blipFill>
            <a:blip r:embed="rId24"/>
            <a:stretch>
              <a:fillRect/>
            </a:stretch>
          </p:blipFill>
          <p:spPr>
            <a:xfrm>
              <a:off x="938398" y="3211033"/>
              <a:ext cx="1353305" cy="340990"/>
            </a:xfrm>
            <a:prstGeom prst="rect">
              <a:avLst/>
            </a:prstGeom>
          </p:spPr>
        </p:pic>
        <p:pic>
          <p:nvPicPr>
            <p:cNvPr id="20" name="Picture 19">
              <a:extLst>
                <a:ext uri="{FF2B5EF4-FFF2-40B4-BE49-F238E27FC236}">
                  <a16:creationId xmlns:a16="http://schemas.microsoft.com/office/drawing/2014/main" id="{90FE1797-FDF5-4F90-8C56-F9854F5FA253}"/>
                </a:ext>
              </a:extLst>
            </p:cNvPr>
            <p:cNvPicPr>
              <a:picLocks noChangeAspect="1"/>
            </p:cNvPicPr>
            <p:nvPr/>
          </p:nvPicPr>
          <p:blipFill>
            <a:blip r:embed="rId25"/>
            <a:stretch>
              <a:fillRect/>
            </a:stretch>
          </p:blipFill>
          <p:spPr>
            <a:xfrm>
              <a:off x="8561497" y="4441729"/>
              <a:ext cx="1771897" cy="342948"/>
            </a:xfrm>
            <a:prstGeom prst="rect">
              <a:avLst/>
            </a:prstGeom>
          </p:spPr>
        </p:pic>
        <p:grpSp>
          <p:nvGrpSpPr>
            <p:cNvPr id="27" name="Group 26" descr="OGTC &amp; Catapult logos">
              <a:extLst>
                <a:ext uri="{FF2B5EF4-FFF2-40B4-BE49-F238E27FC236}">
                  <a16:creationId xmlns:a16="http://schemas.microsoft.com/office/drawing/2014/main" id="{A76537D4-8634-40C2-BBC6-C61E806007E2}"/>
                </a:ext>
              </a:extLst>
            </p:cNvPr>
            <p:cNvGrpSpPr/>
            <p:nvPr/>
          </p:nvGrpSpPr>
          <p:grpSpPr>
            <a:xfrm>
              <a:off x="8027601" y="2877634"/>
              <a:ext cx="2052159" cy="721547"/>
              <a:chOff x="3248108" y="6001181"/>
              <a:chExt cx="1956370" cy="687867"/>
            </a:xfrm>
          </p:grpSpPr>
          <p:pic>
            <p:nvPicPr>
              <p:cNvPr id="29" name="Picture 28" descr="UPDATED-Catapult Logo Blue CMYK.eps">
                <a:extLst>
                  <a:ext uri="{FF2B5EF4-FFF2-40B4-BE49-F238E27FC236}">
                    <a16:creationId xmlns:a16="http://schemas.microsoft.com/office/drawing/2014/main" id="{635CEA7C-2154-40A9-A4D6-12770F142006}"/>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4174838" y="6233285"/>
                <a:ext cx="1029640" cy="327121"/>
              </a:xfrm>
              <a:prstGeom prst="rect">
                <a:avLst/>
              </a:prstGeom>
            </p:spPr>
          </p:pic>
          <p:pic>
            <p:nvPicPr>
              <p:cNvPr id="31" name="Picture 30">
                <a:extLst>
                  <a:ext uri="{FF2B5EF4-FFF2-40B4-BE49-F238E27FC236}">
                    <a16:creationId xmlns:a16="http://schemas.microsoft.com/office/drawing/2014/main" id="{149D85C8-5643-4C9D-91DD-CD44FEA2BB12}"/>
                  </a:ext>
                </a:extLst>
              </p:cNvPr>
              <p:cNvPicPr/>
              <p:nvPr/>
            </p:nvPicPr>
            <p:blipFill rotWithShape="1">
              <a:blip r:embed="rId27" cstate="email">
                <a:extLst>
                  <a:ext uri="{28A0092B-C50C-407E-A947-70E740481C1C}">
                    <a14:useLocalDpi xmlns:a14="http://schemas.microsoft.com/office/drawing/2010/main" val="0"/>
                  </a:ext>
                </a:extLst>
              </a:blip>
              <a:srcRect l="37066" t="10217" r="9731"/>
              <a:stretch/>
            </p:blipFill>
            <p:spPr>
              <a:xfrm>
                <a:off x="3248108" y="6001181"/>
                <a:ext cx="869337" cy="687867"/>
              </a:xfrm>
              <a:prstGeom prst="rect">
                <a:avLst/>
              </a:prstGeom>
            </p:spPr>
          </p:pic>
        </p:grpSp>
        <p:pic>
          <p:nvPicPr>
            <p:cNvPr id="15" name="Picture 14">
              <a:extLst>
                <a:ext uri="{FF2B5EF4-FFF2-40B4-BE49-F238E27FC236}">
                  <a16:creationId xmlns:a16="http://schemas.microsoft.com/office/drawing/2014/main" id="{1B00CB69-BC4D-49FD-B376-A504A9E88340}"/>
                </a:ext>
              </a:extLst>
            </p:cNvPr>
            <p:cNvPicPr>
              <a:picLocks noChangeAspect="1"/>
            </p:cNvPicPr>
            <p:nvPr/>
          </p:nvPicPr>
          <p:blipFill>
            <a:blip r:embed="rId28"/>
            <a:stretch>
              <a:fillRect/>
            </a:stretch>
          </p:blipFill>
          <p:spPr>
            <a:xfrm>
              <a:off x="5914870" y="5108780"/>
              <a:ext cx="1224644" cy="643609"/>
            </a:xfrm>
            <a:prstGeom prst="rect">
              <a:avLst/>
            </a:prstGeom>
          </p:spPr>
        </p:pic>
        <p:pic>
          <p:nvPicPr>
            <p:cNvPr id="32" name="Picture 31">
              <a:extLst>
                <a:ext uri="{FF2B5EF4-FFF2-40B4-BE49-F238E27FC236}">
                  <a16:creationId xmlns:a16="http://schemas.microsoft.com/office/drawing/2014/main" id="{F197B83D-BACA-4D38-AFDF-2E550201DFA3}"/>
                </a:ext>
              </a:extLst>
            </p:cNvPr>
            <p:cNvPicPr>
              <a:picLocks noChangeAspect="1"/>
            </p:cNvPicPr>
            <p:nvPr/>
          </p:nvPicPr>
          <p:blipFill>
            <a:blip r:embed="rId29"/>
            <a:stretch>
              <a:fillRect/>
            </a:stretch>
          </p:blipFill>
          <p:spPr>
            <a:xfrm>
              <a:off x="4485238" y="5013048"/>
              <a:ext cx="1043639" cy="827501"/>
            </a:xfrm>
            <a:prstGeom prst="rect">
              <a:avLst/>
            </a:prstGeom>
          </p:spPr>
        </p:pic>
        <p:pic>
          <p:nvPicPr>
            <p:cNvPr id="1026" name="Picture 2" descr="consultees/ acknowledgements">
              <a:extLst>
                <a:ext uri="{FF2B5EF4-FFF2-40B4-BE49-F238E27FC236}">
                  <a16:creationId xmlns:a16="http://schemas.microsoft.com/office/drawing/2014/main" id="{D8EDC3EF-FEB8-448A-992B-33CA51324723}"/>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787359" y="3053457"/>
              <a:ext cx="1524241" cy="565911"/>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Rectangle 32">
            <a:extLst>
              <a:ext uri="{FF2B5EF4-FFF2-40B4-BE49-F238E27FC236}">
                <a16:creationId xmlns:a16="http://schemas.microsoft.com/office/drawing/2014/main" id="{818D8C09-E918-4CC8-B9BC-FEEA6E056904}"/>
              </a:ext>
            </a:extLst>
          </p:cNvPr>
          <p:cNvSpPr/>
          <p:nvPr/>
        </p:nvSpPr>
        <p:spPr>
          <a:xfrm>
            <a:off x="487892" y="6271780"/>
            <a:ext cx="11704108" cy="430887"/>
          </a:xfrm>
          <a:prstGeom prst="rect">
            <a:avLst/>
          </a:prstGeom>
        </p:spPr>
        <p:txBody>
          <a:bodyPr wrap="square">
            <a:spAutoFit/>
          </a:bodyPr>
          <a:lstStyle/>
          <a:p>
            <a:r>
              <a:rPr lang="en-GB" sz="1100">
                <a:solidFill>
                  <a:schemeClr val="bg2">
                    <a:lumMod val="75000"/>
                  </a:schemeClr>
                </a:solidFill>
                <a:latin typeface="Arial Nova" panose="020B0504020202020204" pitchFamily="34" charset="0"/>
              </a:rPr>
              <a:t>This document is for illustrative purposes only. The NSTA makes no representations or warranties, express or implied, regarding the quality, completeness or accuracy of the information contained herein. All and any such responsibility and liability is expressly disclaimed. The NSTA does not provide endorsements or investment recommendations.</a:t>
            </a:r>
          </a:p>
        </p:txBody>
      </p:sp>
    </p:spTree>
    <p:extLst>
      <p:ext uri="{BB962C8B-B14F-4D97-AF65-F5344CB8AC3E}">
        <p14:creationId xmlns:p14="http://schemas.microsoft.com/office/powerpoint/2010/main" val="1372616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C5761AD7-D338-4717-8D34-E18934C2E48C}"/>
              </a:ext>
              <a:ext uri="{C183D7F6-B498-43B3-948B-1728B52AA6E4}">
                <adec:decorative xmlns:adec="http://schemas.microsoft.com/office/drawing/2017/decorative" val="1"/>
              </a:ext>
            </a:extLst>
          </p:cNvPr>
          <p:cNvSpPr>
            <a:spLocks noGrp="1"/>
          </p:cNvSpPr>
          <p:nvPr>
            <p:ph type="title" idx="4294967295"/>
          </p:nvPr>
        </p:nvSpPr>
        <p:spPr>
          <a:xfrm>
            <a:off x="575733" y="2813052"/>
            <a:ext cx="11784433" cy="11798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219140" rtl="0" eaLnBrk="1" fontAlgn="auto" latinLnBrk="0" hangingPunct="1">
              <a:lnSpc>
                <a:spcPct val="90000"/>
              </a:lnSpc>
              <a:spcBef>
                <a:spcPts val="1333"/>
              </a:spcBef>
              <a:spcAft>
                <a:spcPts val="0"/>
              </a:spcAft>
              <a:buClrTx/>
              <a:buSzTx/>
              <a:buFont typeface="Arial" panose="020B0604020202020204" pitchFamily="34" charset="0"/>
              <a:buNone/>
              <a:tabLst/>
              <a:defRPr/>
            </a:pPr>
            <a:r>
              <a:rPr kumimoji="0" lang="en-GB" sz="6000" b="0" i="0" u="none" strike="noStrike" kern="1200" cap="none" spc="-267" normalizeH="0" baseline="0" noProof="0">
                <a:ln>
                  <a:noFill/>
                </a:ln>
                <a:solidFill>
                  <a:srgbClr val="FFFFFF"/>
                </a:solidFill>
                <a:effectLst/>
                <a:uLnTx/>
                <a:uFillTx/>
                <a:latin typeface="+mn-lt"/>
                <a:ea typeface="+mn-ea"/>
                <a:cs typeface="+mn-cs"/>
              </a:rPr>
              <a:t>4. </a:t>
            </a:r>
            <a:r>
              <a:rPr kumimoji="0" lang="en-GB" sz="6000" b="0" i="0" u="none" strike="noStrike" kern="1200" cap="none" spc="-267" normalizeH="0" baseline="0" noProof="0">
                <a:ln>
                  <a:noFill/>
                </a:ln>
                <a:solidFill>
                  <a:srgbClr val="FFFFFF"/>
                </a:solidFill>
                <a:effectLst/>
                <a:uLnTx/>
                <a:uFillTx/>
                <a:latin typeface="Arial" panose="020B0604020202020204" pitchFamily="34" charset="0"/>
                <a:ea typeface="+mn-ea"/>
                <a:cs typeface="Arial" panose="020B0604020202020204" pitchFamily="34" charset="0"/>
              </a:rPr>
              <a:t>Operational Scenarios &amp; Monitoring Objectives</a:t>
            </a:r>
          </a:p>
          <a:p>
            <a:pPr marL="0" marR="0" lvl="0" indent="0" algn="l" defTabSz="1219140" rtl="0" eaLnBrk="1" fontAlgn="auto" latinLnBrk="0" hangingPunct="1">
              <a:lnSpc>
                <a:spcPct val="90000"/>
              </a:lnSpc>
              <a:spcBef>
                <a:spcPts val="1333"/>
              </a:spcBef>
              <a:spcAft>
                <a:spcPts val="0"/>
              </a:spcAft>
              <a:buClrTx/>
              <a:buSzTx/>
              <a:buFont typeface="Arial" panose="020B0604020202020204" pitchFamily="34" charset="0"/>
              <a:buNone/>
              <a:tabLst/>
              <a:defRPr/>
            </a:pPr>
            <a:endParaRPr kumimoji="0" lang="en-GB" sz="7200" b="0" i="0" u="none" strike="noStrike" kern="1200" cap="none" spc="-267" normalizeH="0" baseline="0" noProof="0">
              <a:ln>
                <a:noFill/>
              </a:ln>
              <a:solidFill>
                <a:srgbClr val="FFFFFF"/>
              </a:solidFill>
              <a:effectLst/>
              <a:uLnTx/>
              <a:uFillTx/>
              <a:latin typeface="+mn-lt"/>
              <a:ea typeface="+mn-ea"/>
              <a:cs typeface="+mn-cs"/>
            </a:endParaRPr>
          </a:p>
        </p:txBody>
      </p:sp>
      <p:sp>
        <p:nvSpPr>
          <p:cNvPr id="8" name="Slide Number Placeholder 7">
            <a:extLst>
              <a:ext uri="{FF2B5EF4-FFF2-40B4-BE49-F238E27FC236}">
                <a16:creationId xmlns:a16="http://schemas.microsoft.com/office/drawing/2014/main" id="{0ECDD7DA-97D9-4AFC-88A2-6DF4FFBC9F57}"/>
              </a:ext>
            </a:extLst>
          </p:cNvPr>
          <p:cNvSpPr>
            <a:spLocks noGrp="1"/>
          </p:cNvSpPr>
          <p:nvPr>
            <p:ph type="sldNum" sz="quarter" idx="4294967295"/>
          </p:nvPr>
        </p:nvSpPr>
        <p:spPr>
          <a:xfrm>
            <a:off x="11363325" y="6423025"/>
            <a:ext cx="828675" cy="434975"/>
          </a:xfrm>
          <a:prstGeom prst="rect">
            <a:avLst/>
          </a:prstGeom>
        </p:spPr>
        <p:txBody>
          <a:bodyPr/>
          <a:lstStyle/>
          <a:p>
            <a:fld id="{DD0590FE-9BA6-45CB-BC76-38BB9AEE2E90}" type="slidenum">
              <a:rPr lang="en-GB" smtClean="0"/>
              <a:t>11</a:t>
            </a:fld>
            <a:endParaRPr lang="en-GB"/>
          </a:p>
        </p:txBody>
      </p:sp>
    </p:spTree>
    <p:extLst>
      <p:ext uri="{BB962C8B-B14F-4D97-AF65-F5344CB8AC3E}">
        <p14:creationId xmlns:p14="http://schemas.microsoft.com/office/powerpoint/2010/main" val="3002721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F3B63-689D-4707-8D8C-7FD345A54457}"/>
              </a:ext>
            </a:extLst>
          </p:cNvPr>
          <p:cNvSpPr>
            <a:spLocks noGrp="1"/>
          </p:cNvSpPr>
          <p:nvPr>
            <p:ph type="title"/>
          </p:nvPr>
        </p:nvSpPr>
        <p:spPr/>
        <p:txBody>
          <a:bodyPr/>
          <a:lstStyle/>
          <a:p>
            <a:r>
              <a:rPr lang="en-GB">
                <a:solidFill>
                  <a:srgbClr val="006097"/>
                </a:solidFill>
                <a:latin typeface="+mj-lt"/>
              </a:rPr>
              <a:t>Operational Scenarios</a:t>
            </a:r>
          </a:p>
        </p:txBody>
      </p:sp>
      <p:grpSp>
        <p:nvGrpSpPr>
          <p:cNvPr id="158" name="Group 157" descr="Operational scenarios">
            <a:extLst>
              <a:ext uri="{FF2B5EF4-FFF2-40B4-BE49-F238E27FC236}">
                <a16:creationId xmlns:a16="http://schemas.microsoft.com/office/drawing/2014/main" id="{73420649-96F8-4D18-A1A7-FADB44D90762}"/>
              </a:ext>
            </a:extLst>
          </p:cNvPr>
          <p:cNvGrpSpPr/>
          <p:nvPr/>
        </p:nvGrpSpPr>
        <p:grpSpPr>
          <a:xfrm>
            <a:off x="414853" y="769643"/>
            <a:ext cx="11875825" cy="5945395"/>
            <a:chOff x="414853" y="769643"/>
            <a:chExt cx="11875825" cy="5945395"/>
          </a:xfrm>
        </p:grpSpPr>
        <p:sp>
          <p:nvSpPr>
            <p:cNvPr id="105" name="Rectangle 104">
              <a:extLst>
                <a:ext uri="{FF2B5EF4-FFF2-40B4-BE49-F238E27FC236}">
                  <a16:creationId xmlns:a16="http://schemas.microsoft.com/office/drawing/2014/main" id="{9DAA5FD4-61F4-444E-983A-CE95AACBF8F1}"/>
                </a:ext>
              </a:extLst>
            </p:cNvPr>
            <p:cNvSpPr/>
            <p:nvPr/>
          </p:nvSpPr>
          <p:spPr>
            <a:xfrm>
              <a:off x="467818" y="5853264"/>
              <a:ext cx="11822860" cy="861774"/>
            </a:xfrm>
            <a:prstGeom prst="rect">
              <a:avLst/>
            </a:prstGeom>
          </p:spPr>
          <p:txBody>
            <a:bodyPr wrap="square">
              <a:spAutoFit/>
            </a:bodyPr>
            <a:lstStyle/>
            <a:p>
              <a:r>
                <a:rPr lang="en-GB" sz="1600" b="1">
                  <a:latin typeface="Arial Nova" panose="020B0504020202020204" pitchFamily="34" charset="0"/>
                </a:rPr>
                <a:t>There is no one-size-fits all MMV solution</a:t>
              </a:r>
              <a:r>
                <a:rPr lang="en-GB" sz="1600">
                  <a:latin typeface="Arial Nova" panose="020B0504020202020204" pitchFamily="34" charset="0"/>
                </a:rPr>
                <a:t>. Monitoring every offshore co-location scenario have different critical risks to be managed and different geometric arrangements including subsurface constraints</a:t>
              </a:r>
              <a:r>
                <a:rPr lang="en-GB" sz="1200">
                  <a:latin typeface="Arial Nova" panose="020B0504020202020204" pitchFamily="34" charset="0"/>
                </a:rPr>
                <a:t> (reservoir type, extent and depth, fluids displaced), </a:t>
              </a:r>
              <a:r>
                <a:rPr lang="en-GB" sz="1600">
                  <a:latin typeface="Arial Nova" panose="020B0504020202020204" pitchFamily="34" charset="0"/>
                </a:rPr>
                <a:t>installation designs </a:t>
              </a:r>
              <a:r>
                <a:rPr lang="en-GB" sz="1100">
                  <a:latin typeface="Arial Nova" panose="020B0504020202020204" pitchFamily="34" charset="0"/>
                </a:rPr>
                <a:t>(new and existing well stock), </a:t>
              </a:r>
              <a:r>
                <a:rPr lang="en-GB" sz="1600">
                  <a:latin typeface="Arial Nova" panose="020B0504020202020204" pitchFamily="34" charset="0"/>
                </a:rPr>
                <a:t>marine </a:t>
              </a:r>
              <a:r>
                <a:rPr lang="en-GB" sz="1200">
                  <a:latin typeface="Arial Nova" panose="020B0504020202020204" pitchFamily="34" charset="0"/>
                </a:rPr>
                <a:t>(incl. fishing) </a:t>
              </a:r>
              <a:r>
                <a:rPr lang="en-GB" sz="1600">
                  <a:latin typeface="Arial Nova" panose="020B0504020202020204" pitchFamily="34" charset="0"/>
                </a:rPr>
                <a:t>and aviation traffic, met-ocean/seabed conditions, etc.  </a:t>
              </a:r>
            </a:p>
          </p:txBody>
        </p:sp>
        <p:sp>
          <p:nvSpPr>
            <p:cNvPr id="104" name="Rectangle 103">
              <a:extLst>
                <a:ext uri="{FF2B5EF4-FFF2-40B4-BE49-F238E27FC236}">
                  <a16:creationId xmlns:a16="http://schemas.microsoft.com/office/drawing/2014/main" id="{2EB78E64-F41F-4582-B524-04E679486F84}"/>
                </a:ext>
              </a:extLst>
            </p:cNvPr>
            <p:cNvSpPr/>
            <p:nvPr/>
          </p:nvSpPr>
          <p:spPr>
            <a:xfrm>
              <a:off x="541415" y="3346731"/>
              <a:ext cx="10998034" cy="2509404"/>
            </a:xfrm>
            <a:prstGeom prst="rect">
              <a:avLst/>
            </a:prstGeom>
            <a:pattFill prst="pct20">
              <a:fgClr>
                <a:schemeClr val="accent2">
                  <a:lumMod val="20000"/>
                  <a:lumOff val="80000"/>
                </a:schemeClr>
              </a:fgClr>
              <a:bgClr>
                <a:srgbClr val="FFFFF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grpSp>
          <p:nvGrpSpPr>
            <p:cNvPr id="6" name="Graphic 5">
              <a:extLst>
                <a:ext uri="{FF2B5EF4-FFF2-40B4-BE49-F238E27FC236}">
                  <a16:creationId xmlns:a16="http://schemas.microsoft.com/office/drawing/2014/main" id="{BD9CE867-095F-4945-9627-67F32C90E848}"/>
                </a:ext>
              </a:extLst>
            </p:cNvPr>
            <p:cNvGrpSpPr/>
            <p:nvPr/>
          </p:nvGrpSpPr>
          <p:grpSpPr>
            <a:xfrm>
              <a:off x="4207931" y="1263417"/>
              <a:ext cx="3706732" cy="1413457"/>
              <a:chOff x="1511073" y="1452343"/>
              <a:chExt cx="1433298" cy="532747"/>
            </a:xfrm>
          </p:grpSpPr>
          <p:grpSp>
            <p:nvGrpSpPr>
              <p:cNvPr id="7" name="Graphic 5">
                <a:extLst>
                  <a:ext uri="{FF2B5EF4-FFF2-40B4-BE49-F238E27FC236}">
                    <a16:creationId xmlns:a16="http://schemas.microsoft.com/office/drawing/2014/main" id="{9EB6BA6C-FE60-45D3-954F-B672663FC089}"/>
                  </a:ext>
                </a:extLst>
              </p:cNvPr>
              <p:cNvGrpSpPr/>
              <p:nvPr/>
            </p:nvGrpSpPr>
            <p:grpSpPr>
              <a:xfrm>
                <a:off x="2543449" y="1452343"/>
                <a:ext cx="331763" cy="471606"/>
                <a:chOff x="2543449" y="1452343"/>
                <a:chExt cx="331763" cy="471606"/>
              </a:xfrm>
              <a:solidFill>
                <a:srgbClr val="00AEEF"/>
              </a:solidFill>
            </p:grpSpPr>
            <p:sp>
              <p:nvSpPr>
                <p:cNvPr id="20" name="Freeform: Shape 19">
                  <a:extLst>
                    <a:ext uri="{FF2B5EF4-FFF2-40B4-BE49-F238E27FC236}">
                      <a16:creationId xmlns:a16="http://schemas.microsoft.com/office/drawing/2014/main" id="{463C048B-48AC-4996-980E-F5B882ADAFBF}"/>
                    </a:ext>
                  </a:extLst>
                </p:cNvPr>
                <p:cNvSpPr/>
                <p:nvPr/>
              </p:nvSpPr>
              <p:spPr>
                <a:xfrm>
                  <a:off x="2544298" y="1452343"/>
                  <a:ext cx="306326" cy="471606"/>
                </a:xfrm>
                <a:custGeom>
                  <a:avLst/>
                  <a:gdLst>
                    <a:gd name="connsiteX0" fmla="*/ 178564 w 306326"/>
                    <a:gd name="connsiteY0" fmla="*/ 185948 h 471606"/>
                    <a:gd name="connsiteX1" fmla="*/ 183576 w 306326"/>
                    <a:gd name="connsiteY1" fmla="*/ 190960 h 471606"/>
                    <a:gd name="connsiteX2" fmla="*/ 286813 w 306326"/>
                    <a:gd name="connsiteY2" fmla="*/ 263126 h 471606"/>
                    <a:gd name="connsiteX3" fmla="*/ 293830 w 306326"/>
                    <a:gd name="connsiteY3" fmla="*/ 265131 h 471606"/>
                    <a:gd name="connsiteX4" fmla="*/ 303853 w 306326"/>
                    <a:gd name="connsiteY4" fmla="*/ 260119 h 471606"/>
                    <a:gd name="connsiteX5" fmla="*/ 301848 w 306326"/>
                    <a:gd name="connsiteY5" fmla="*/ 243080 h 471606"/>
                    <a:gd name="connsiteX6" fmla="*/ 192596 w 306326"/>
                    <a:gd name="connsiteY6" fmla="*/ 158886 h 471606"/>
                    <a:gd name="connsiteX7" fmla="*/ 188587 w 306326"/>
                    <a:gd name="connsiteY7" fmla="*/ 159888 h 471606"/>
                    <a:gd name="connsiteX8" fmla="*/ 183576 w 306326"/>
                    <a:gd name="connsiteY8" fmla="*/ 148863 h 471606"/>
                    <a:gd name="connsiteX9" fmla="*/ 184578 w 306326"/>
                    <a:gd name="connsiteY9" fmla="*/ 147861 h 471606"/>
                    <a:gd name="connsiteX10" fmla="*/ 191594 w 306326"/>
                    <a:gd name="connsiteY10" fmla="*/ 137838 h 471606"/>
                    <a:gd name="connsiteX11" fmla="*/ 218656 w 306326"/>
                    <a:gd name="connsiteY11" fmla="*/ 14554 h 471606"/>
                    <a:gd name="connsiteX12" fmla="*/ 209636 w 306326"/>
                    <a:gd name="connsiteY12" fmla="*/ 521 h 471606"/>
                    <a:gd name="connsiteX13" fmla="*/ 194601 w 306326"/>
                    <a:gd name="connsiteY13" fmla="*/ 8540 h 471606"/>
                    <a:gd name="connsiteX14" fmla="*/ 156513 w 306326"/>
                    <a:gd name="connsiteY14" fmla="*/ 127815 h 471606"/>
                    <a:gd name="connsiteX15" fmla="*/ 157516 w 306326"/>
                    <a:gd name="connsiteY15" fmla="*/ 140845 h 471606"/>
                    <a:gd name="connsiteX16" fmla="*/ 158518 w 306326"/>
                    <a:gd name="connsiteY16" fmla="*/ 141847 h 471606"/>
                    <a:gd name="connsiteX17" fmla="*/ 151502 w 306326"/>
                    <a:gd name="connsiteY17" fmla="*/ 145856 h 471606"/>
                    <a:gd name="connsiteX18" fmla="*/ 144486 w 306326"/>
                    <a:gd name="connsiteY18" fmla="*/ 157884 h 471606"/>
                    <a:gd name="connsiteX19" fmla="*/ 143483 w 306326"/>
                    <a:gd name="connsiteY19" fmla="*/ 156881 h 471606"/>
                    <a:gd name="connsiteX20" fmla="*/ 131456 w 306326"/>
                    <a:gd name="connsiteY20" fmla="*/ 154877 h 471606"/>
                    <a:gd name="connsiteX21" fmla="*/ 9174 w 306326"/>
                    <a:gd name="connsiteY21" fmla="*/ 183944 h 471606"/>
                    <a:gd name="connsiteX22" fmla="*/ 154 w 306326"/>
                    <a:gd name="connsiteY22" fmla="*/ 197976 h 471606"/>
                    <a:gd name="connsiteX23" fmla="*/ 12181 w 306326"/>
                    <a:gd name="connsiteY23" fmla="*/ 207999 h 471606"/>
                    <a:gd name="connsiteX24" fmla="*/ 14186 w 306326"/>
                    <a:gd name="connsiteY24" fmla="*/ 207999 h 471606"/>
                    <a:gd name="connsiteX25" fmla="*/ 138472 w 306326"/>
                    <a:gd name="connsiteY25" fmla="*/ 189958 h 471606"/>
                    <a:gd name="connsiteX26" fmla="*/ 149497 w 306326"/>
                    <a:gd name="connsiteY26" fmla="*/ 183944 h 471606"/>
                    <a:gd name="connsiteX27" fmla="*/ 152504 w 306326"/>
                    <a:gd name="connsiteY27" fmla="*/ 177930 h 471606"/>
                    <a:gd name="connsiteX28" fmla="*/ 152504 w 306326"/>
                    <a:gd name="connsiteY28" fmla="*/ 177930 h 471606"/>
                    <a:gd name="connsiteX29" fmla="*/ 151502 w 306326"/>
                    <a:gd name="connsiteY29" fmla="*/ 180937 h 471606"/>
                    <a:gd name="connsiteX30" fmla="*/ 138472 w 306326"/>
                    <a:gd name="connsiteY30" fmla="*/ 458576 h 471606"/>
                    <a:gd name="connsiteX31" fmla="*/ 192596 w 306326"/>
                    <a:gd name="connsiteY31" fmla="*/ 471606 h 471606"/>
                    <a:gd name="connsiteX32" fmla="*/ 178564 w 306326"/>
                    <a:gd name="connsiteY32" fmla="*/ 185948 h 471606"/>
                    <a:gd name="connsiteX33" fmla="*/ 166536 w 306326"/>
                    <a:gd name="connsiteY33" fmla="*/ 173921 h 471606"/>
                    <a:gd name="connsiteX34" fmla="*/ 158518 w 306326"/>
                    <a:gd name="connsiteY34" fmla="*/ 169912 h 471606"/>
                    <a:gd name="connsiteX35" fmla="*/ 155511 w 306326"/>
                    <a:gd name="connsiteY35" fmla="*/ 161893 h 471606"/>
                    <a:gd name="connsiteX36" fmla="*/ 159520 w 306326"/>
                    <a:gd name="connsiteY36" fmla="*/ 153875 h 471606"/>
                    <a:gd name="connsiteX37" fmla="*/ 167539 w 306326"/>
                    <a:gd name="connsiteY37" fmla="*/ 150868 h 471606"/>
                    <a:gd name="connsiteX38" fmla="*/ 168541 w 306326"/>
                    <a:gd name="connsiteY38" fmla="*/ 150868 h 471606"/>
                    <a:gd name="connsiteX39" fmla="*/ 179566 w 306326"/>
                    <a:gd name="connsiteY39" fmla="*/ 162895 h 471606"/>
                    <a:gd name="connsiteX40" fmla="*/ 166536 w 306326"/>
                    <a:gd name="connsiteY40" fmla="*/ 173921 h 47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06326" h="471606">
                      <a:moveTo>
                        <a:pt x="178564" y="185948"/>
                      </a:moveTo>
                      <a:cubicBezTo>
                        <a:pt x="179566" y="187953"/>
                        <a:pt x="181571" y="189958"/>
                        <a:pt x="183576" y="190960"/>
                      </a:cubicBezTo>
                      <a:lnTo>
                        <a:pt x="286813" y="263126"/>
                      </a:lnTo>
                      <a:cubicBezTo>
                        <a:pt x="288818" y="264128"/>
                        <a:pt x="290823" y="265131"/>
                        <a:pt x="293830" y="265131"/>
                      </a:cubicBezTo>
                      <a:cubicBezTo>
                        <a:pt x="297839" y="265131"/>
                        <a:pt x="300846" y="263126"/>
                        <a:pt x="303853" y="260119"/>
                      </a:cubicBezTo>
                      <a:cubicBezTo>
                        <a:pt x="307862" y="255108"/>
                        <a:pt x="306859" y="248092"/>
                        <a:pt x="301848" y="243080"/>
                      </a:cubicBezTo>
                      <a:lnTo>
                        <a:pt x="192596" y="158886"/>
                      </a:lnTo>
                      <a:cubicBezTo>
                        <a:pt x="190592" y="158886"/>
                        <a:pt x="189589" y="158886"/>
                        <a:pt x="188587" y="159888"/>
                      </a:cubicBezTo>
                      <a:cubicBezTo>
                        <a:pt x="188587" y="155879"/>
                        <a:pt x="186583" y="151870"/>
                        <a:pt x="183576" y="148863"/>
                      </a:cubicBezTo>
                      <a:cubicBezTo>
                        <a:pt x="183576" y="148863"/>
                        <a:pt x="184578" y="148863"/>
                        <a:pt x="184578" y="147861"/>
                      </a:cubicBezTo>
                      <a:cubicBezTo>
                        <a:pt x="188587" y="145856"/>
                        <a:pt x="190592" y="141847"/>
                        <a:pt x="191594" y="137838"/>
                      </a:cubicBezTo>
                      <a:lnTo>
                        <a:pt x="218656" y="14554"/>
                      </a:lnTo>
                      <a:cubicBezTo>
                        <a:pt x="219659" y="8540"/>
                        <a:pt x="216652" y="1524"/>
                        <a:pt x="209636" y="521"/>
                      </a:cubicBezTo>
                      <a:cubicBezTo>
                        <a:pt x="203622" y="-1483"/>
                        <a:pt x="196606" y="2526"/>
                        <a:pt x="194601" y="8540"/>
                      </a:cubicBezTo>
                      <a:lnTo>
                        <a:pt x="156513" y="127815"/>
                      </a:lnTo>
                      <a:cubicBezTo>
                        <a:pt x="155511" y="131824"/>
                        <a:pt x="155511" y="135833"/>
                        <a:pt x="157516" y="140845"/>
                      </a:cubicBezTo>
                      <a:cubicBezTo>
                        <a:pt x="157516" y="140845"/>
                        <a:pt x="157516" y="141847"/>
                        <a:pt x="158518" y="141847"/>
                      </a:cubicBezTo>
                      <a:cubicBezTo>
                        <a:pt x="155511" y="142849"/>
                        <a:pt x="153506" y="143851"/>
                        <a:pt x="151502" y="145856"/>
                      </a:cubicBezTo>
                      <a:cubicBezTo>
                        <a:pt x="147493" y="148863"/>
                        <a:pt x="145488" y="152872"/>
                        <a:pt x="144486" y="157884"/>
                      </a:cubicBezTo>
                      <a:cubicBezTo>
                        <a:pt x="144486" y="157884"/>
                        <a:pt x="143483" y="156881"/>
                        <a:pt x="143483" y="156881"/>
                      </a:cubicBezTo>
                      <a:cubicBezTo>
                        <a:pt x="139474" y="154877"/>
                        <a:pt x="135465" y="153875"/>
                        <a:pt x="131456" y="154877"/>
                      </a:cubicBezTo>
                      <a:lnTo>
                        <a:pt x="9174" y="183944"/>
                      </a:lnTo>
                      <a:cubicBezTo>
                        <a:pt x="3160" y="185948"/>
                        <a:pt x="-849" y="191962"/>
                        <a:pt x="154" y="197976"/>
                      </a:cubicBezTo>
                      <a:cubicBezTo>
                        <a:pt x="1156" y="203990"/>
                        <a:pt x="6167" y="207999"/>
                        <a:pt x="12181" y="207999"/>
                      </a:cubicBezTo>
                      <a:cubicBezTo>
                        <a:pt x="13183" y="207999"/>
                        <a:pt x="13183" y="207999"/>
                        <a:pt x="14186" y="207999"/>
                      </a:cubicBezTo>
                      <a:lnTo>
                        <a:pt x="138472" y="189958"/>
                      </a:lnTo>
                      <a:cubicBezTo>
                        <a:pt x="142481" y="188955"/>
                        <a:pt x="146490" y="186951"/>
                        <a:pt x="149497" y="183944"/>
                      </a:cubicBezTo>
                      <a:cubicBezTo>
                        <a:pt x="150500" y="181939"/>
                        <a:pt x="151502" y="179935"/>
                        <a:pt x="152504" y="177930"/>
                      </a:cubicBezTo>
                      <a:cubicBezTo>
                        <a:pt x="152504" y="177930"/>
                        <a:pt x="152504" y="177930"/>
                        <a:pt x="152504" y="177930"/>
                      </a:cubicBezTo>
                      <a:cubicBezTo>
                        <a:pt x="151502" y="178932"/>
                        <a:pt x="151502" y="179935"/>
                        <a:pt x="151502" y="180937"/>
                      </a:cubicBezTo>
                      <a:lnTo>
                        <a:pt x="138472" y="458576"/>
                      </a:lnTo>
                      <a:cubicBezTo>
                        <a:pt x="138472" y="458576"/>
                        <a:pt x="172550" y="471606"/>
                        <a:pt x="192596" y="471606"/>
                      </a:cubicBezTo>
                      <a:cubicBezTo>
                        <a:pt x="192596" y="424498"/>
                        <a:pt x="178564" y="185948"/>
                        <a:pt x="178564" y="185948"/>
                      </a:cubicBezTo>
                      <a:close/>
                      <a:moveTo>
                        <a:pt x="166536" y="173921"/>
                      </a:moveTo>
                      <a:cubicBezTo>
                        <a:pt x="163530" y="173921"/>
                        <a:pt x="160523" y="172918"/>
                        <a:pt x="158518" y="169912"/>
                      </a:cubicBezTo>
                      <a:cubicBezTo>
                        <a:pt x="156513" y="167907"/>
                        <a:pt x="155511" y="164900"/>
                        <a:pt x="155511" y="161893"/>
                      </a:cubicBezTo>
                      <a:cubicBezTo>
                        <a:pt x="155511" y="158886"/>
                        <a:pt x="156513" y="155879"/>
                        <a:pt x="159520" y="153875"/>
                      </a:cubicBezTo>
                      <a:cubicBezTo>
                        <a:pt x="161525" y="151870"/>
                        <a:pt x="164532" y="150868"/>
                        <a:pt x="167539" y="150868"/>
                      </a:cubicBezTo>
                      <a:cubicBezTo>
                        <a:pt x="167539" y="150868"/>
                        <a:pt x="167539" y="150868"/>
                        <a:pt x="168541" y="150868"/>
                      </a:cubicBezTo>
                      <a:cubicBezTo>
                        <a:pt x="174555" y="150868"/>
                        <a:pt x="179566" y="156881"/>
                        <a:pt x="179566" y="162895"/>
                      </a:cubicBezTo>
                      <a:cubicBezTo>
                        <a:pt x="177562" y="168909"/>
                        <a:pt x="172550" y="173921"/>
                        <a:pt x="166536" y="173921"/>
                      </a:cubicBezTo>
                      <a:close/>
                    </a:path>
                  </a:pathLst>
                </a:custGeom>
                <a:solidFill>
                  <a:srgbClr val="006097"/>
                </a:solidFill>
                <a:ln w="9991" cap="flat">
                  <a:noFill/>
                  <a:prstDash val="solid"/>
                  <a:miter/>
                </a:ln>
              </p:spPr>
              <p:txBody>
                <a:bodyPr rtlCol="0" anchor="ctr"/>
                <a:lstStyle/>
                <a:p>
                  <a:endParaRPr lang="en-GB">
                    <a:latin typeface="+mj-lt"/>
                  </a:endParaRPr>
                </a:p>
              </p:txBody>
            </p:sp>
            <p:sp>
              <p:nvSpPr>
                <p:cNvPr id="21" name="Freeform: Shape 20">
                  <a:extLst>
                    <a:ext uri="{FF2B5EF4-FFF2-40B4-BE49-F238E27FC236}">
                      <a16:creationId xmlns:a16="http://schemas.microsoft.com/office/drawing/2014/main" id="{4F2E18AD-3748-4A44-9267-7A46BF8254E7}"/>
                    </a:ext>
                  </a:extLst>
                </p:cNvPr>
                <p:cNvSpPr/>
                <p:nvPr/>
              </p:nvSpPr>
              <p:spPr>
                <a:xfrm>
                  <a:off x="2574520" y="1478925"/>
                  <a:ext cx="137316" cy="129297"/>
                </a:xfrm>
                <a:custGeom>
                  <a:avLst/>
                  <a:gdLst>
                    <a:gd name="connsiteX0" fmla="*/ 132305 w 137316"/>
                    <a:gd name="connsiteY0" fmla="*/ 0 h 129297"/>
                    <a:gd name="connsiteX1" fmla="*/ 132305 w 137316"/>
                    <a:gd name="connsiteY1" fmla="*/ 0 h 129297"/>
                    <a:gd name="connsiteX2" fmla="*/ 0 w 137316"/>
                    <a:gd name="connsiteY2" fmla="*/ 123284 h 129297"/>
                    <a:gd name="connsiteX3" fmla="*/ 5012 w 137316"/>
                    <a:gd name="connsiteY3" fmla="*/ 129298 h 129297"/>
                    <a:gd name="connsiteX4" fmla="*/ 6014 w 137316"/>
                    <a:gd name="connsiteY4" fmla="*/ 129298 h 129297"/>
                    <a:gd name="connsiteX5" fmla="*/ 11025 w 137316"/>
                    <a:gd name="connsiteY5" fmla="*/ 124286 h 129297"/>
                    <a:gd name="connsiteX6" fmla="*/ 132305 w 137316"/>
                    <a:gd name="connsiteY6" fmla="*/ 11025 h 129297"/>
                    <a:gd name="connsiteX7" fmla="*/ 137316 w 137316"/>
                    <a:gd name="connsiteY7" fmla="*/ 6014 h 129297"/>
                    <a:gd name="connsiteX8" fmla="*/ 132305 w 137316"/>
                    <a:gd name="connsiteY8" fmla="*/ 0 h 129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316" h="129297">
                      <a:moveTo>
                        <a:pt x="132305" y="0"/>
                      </a:moveTo>
                      <a:lnTo>
                        <a:pt x="132305" y="0"/>
                      </a:lnTo>
                      <a:cubicBezTo>
                        <a:pt x="64148" y="2005"/>
                        <a:pt x="7016" y="55127"/>
                        <a:pt x="0" y="123284"/>
                      </a:cubicBezTo>
                      <a:cubicBezTo>
                        <a:pt x="0" y="126291"/>
                        <a:pt x="2005" y="128295"/>
                        <a:pt x="5012" y="129298"/>
                      </a:cubicBezTo>
                      <a:cubicBezTo>
                        <a:pt x="5012" y="129298"/>
                        <a:pt x="5012" y="129298"/>
                        <a:pt x="6014" y="129298"/>
                      </a:cubicBezTo>
                      <a:cubicBezTo>
                        <a:pt x="9021" y="129298"/>
                        <a:pt x="11025" y="127293"/>
                        <a:pt x="11025" y="124286"/>
                      </a:cubicBezTo>
                      <a:cubicBezTo>
                        <a:pt x="17039" y="61141"/>
                        <a:pt x="70161" y="13030"/>
                        <a:pt x="132305" y="11025"/>
                      </a:cubicBezTo>
                      <a:cubicBezTo>
                        <a:pt x="135311" y="11025"/>
                        <a:pt x="137316" y="9021"/>
                        <a:pt x="137316" y="6014"/>
                      </a:cubicBezTo>
                      <a:cubicBezTo>
                        <a:pt x="137316" y="3007"/>
                        <a:pt x="135311" y="0"/>
                        <a:pt x="132305" y="0"/>
                      </a:cubicBezTo>
                    </a:path>
                  </a:pathLst>
                </a:custGeom>
                <a:solidFill>
                  <a:srgbClr val="006097"/>
                </a:solidFill>
                <a:ln w="9991" cap="flat">
                  <a:noFill/>
                  <a:prstDash val="solid"/>
                  <a:miter/>
                </a:ln>
              </p:spPr>
              <p:txBody>
                <a:bodyPr rtlCol="0" anchor="ctr"/>
                <a:lstStyle/>
                <a:p>
                  <a:endParaRPr lang="en-GB">
                    <a:latin typeface="+mj-lt"/>
                  </a:endParaRPr>
                </a:p>
              </p:txBody>
            </p:sp>
            <p:sp>
              <p:nvSpPr>
                <p:cNvPr id="22" name="Freeform: Shape 21">
                  <a:extLst>
                    <a:ext uri="{FF2B5EF4-FFF2-40B4-BE49-F238E27FC236}">
                      <a16:creationId xmlns:a16="http://schemas.microsoft.com/office/drawing/2014/main" id="{5C1171D9-CD93-44E7-8CF3-8AE89516DABA}"/>
                    </a:ext>
                  </a:extLst>
                </p:cNvPr>
                <p:cNvSpPr/>
                <p:nvPr/>
              </p:nvSpPr>
              <p:spPr>
                <a:xfrm>
                  <a:off x="2569418" y="1452638"/>
                  <a:ext cx="145424" cy="77404"/>
                </a:xfrm>
                <a:custGeom>
                  <a:avLst/>
                  <a:gdLst>
                    <a:gd name="connsiteX0" fmla="*/ 6104 w 145424"/>
                    <a:gd name="connsiteY0" fmla="*/ 77405 h 77404"/>
                    <a:gd name="connsiteX1" fmla="*/ 10113 w 145424"/>
                    <a:gd name="connsiteY1" fmla="*/ 75400 h 77404"/>
                    <a:gd name="connsiteX2" fmla="*/ 140413 w 145424"/>
                    <a:gd name="connsiteY2" fmla="*/ 10250 h 77404"/>
                    <a:gd name="connsiteX3" fmla="*/ 145425 w 145424"/>
                    <a:gd name="connsiteY3" fmla="*/ 5238 h 77404"/>
                    <a:gd name="connsiteX4" fmla="*/ 140413 w 145424"/>
                    <a:gd name="connsiteY4" fmla="*/ 227 h 77404"/>
                    <a:gd name="connsiteX5" fmla="*/ 1093 w 145424"/>
                    <a:gd name="connsiteY5" fmla="*/ 70388 h 77404"/>
                    <a:gd name="connsiteX6" fmla="*/ 2095 w 145424"/>
                    <a:gd name="connsiteY6" fmla="*/ 77405 h 77404"/>
                    <a:gd name="connsiteX7" fmla="*/ 6104 w 145424"/>
                    <a:gd name="connsiteY7" fmla="*/ 77405 h 7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424" h="77404">
                      <a:moveTo>
                        <a:pt x="6104" y="77405"/>
                      </a:moveTo>
                      <a:cubicBezTo>
                        <a:pt x="8109" y="77405"/>
                        <a:pt x="9111" y="76402"/>
                        <a:pt x="10113" y="75400"/>
                      </a:cubicBezTo>
                      <a:cubicBezTo>
                        <a:pt x="39180" y="32301"/>
                        <a:pt x="88293" y="7243"/>
                        <a:pt x="140413" y="10250"/>
                      </a:cubicBezTo>
                      <a:cubicBezTo>
                        <a:pt x="143420" y="10250"/>
                        <a:pt x="145425" y="8245"/>
                        <a:pt x="145425" y="5238"/>
                      </a:cubicBezTo>
                      <a:cubicBezTo>
                        <a:pt x="145425" y="2232"/>
                        <a:pt x="143420" y="227"/>
                        <a:pt x="140413" y="227"/>
                      </a:cubicBezTo>
                      <a:cubicBezTo>
                        <a:pt x="84284" y="-2780"/>
                        <a:pt x="32164" y="24282"/>
                        <a:pt x="1093" y="70388"/>
                      </a:cubicBezTo>
                      <a:cubicBezTo>
                        <a:pt x="-912" y="72393"/>
                        <a:pt x="90" y="76402"/>
                        <a:pt x="2095" y="77405"/>
                      </a:cubicBezTo>
                      <a:cubicBezTo>
                        <a:pt x="4100" y="77405"/>
                        <a:pt x="5102" y="77405"/>
                        <a:pt x="6104" y="77405"/>
                      </a:cubicBezTo>
                    </a:path>
                  </a:pathLst>
                </a:custGeom>
                <a:solidFill>
                  <a:srgbClr val="006097"/>
                </a:solidFill>
                <a:ln w="9991" cap="flat">
                  <a:noFill/>
                  <a:prstDash val="solid"/>
                  <a:miter/>
                </a:ln>
              </p:spPr>
              <p:txBody>
                <a:bodyPr rtlCol="0" anchor="ctr"/>
                <a:lstStyle/>
                <a:p>
                  <a:endParaRPr lang="en-GB">
                    <a:latin typeface="+mj-lt"/>
                  </a:endParaRPr>
                </a:p>
              </p:txBody>
            </p:sp>
            <p:sp>
              <p:nvSpPr>
                <p:cNvPr id="23" name="Freeform: Shape 22">
                  <a:extLst>
                    <a:ext uri="{FF2B5EF4-FFF2-40B4-BE49-F238E27FC236}">
                      <a16:creationId xmlns:a16="http://schemas.microsoft.com/office/drawing/2014/main" id="{F9516E62-E6B5-4715-B04F-61479998763C}"/>
                    </a:ext>
                  </a:extLst>
                </p:cNvPr>
                <p:cNvSpPr/>
                <p:nvPr/>
              </p:nvSpPr>
              <p:spPr>
                <a:xfrm>
                  <a:off x="2543449" y="1545704"/>
                  <a:ext cx="23428" cy="68532"/>
                </a:xfrm>
                <a:custGeom>
                  <a:avLst/>
                  <a:gdLst>
                    <a:gd name="connsiteX0" fmla="*/ 6014 w 23428"/>
                    <a:gd name="connsiteY0" fmla="*/ 68533 h 68532"/>
                    <a:gd name="connsiteX1" fmla="*/ 6014 w 23428"/>
                    <a:gd name="connsiteY1" fmla="*/ 68533 h 68532"/>
                    <a:gd name="connsiteX2" fmla="*/ 11025 w 23428"/>
                    <a:gd name="connsiteY2" fmla="*/ 63521 h 68532"/>
                    <a:gd name="connsiteX3" fmla="*/ 23053 w 23428"/>
                    <a:gd name="connsiteY3" fmla="*/ 7392 h 68532"/>
                    <a:gd name="connsiteX4" fmla="*/ 20046 w 23428"/>
                    <a:gd name="connsiteY4" fmla="*/ 376 h 68532"/>
                    <a:gd name="connsiteX5" fmla="*/ 13030 w 23428"/>
                    <a:gd name="connsiteY5" fmla="*/ 3383 h 68532"/>
                    <a:gd name="connsiteX6" fmla="*/ 0 w 23428"/>
                    <a:gd name="connsiteY6" fmla="*/ 63521 h 68532"/>
                    <a:gd name="connsiteX7" fmla="*/ 6014 w 23428"/>
                    <a:gd name="connsiteY7" fmla="*/ 68533 h 68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28" h="68532">
                      <a:moveTo>
                        <a:pt x="6014" y="68533"/>
                      </a:moveTo>
                      <a:cubicBezTo>
                        <a:pt x="6014" y="68533"/>
                        <a:pt x="6014" y="68533"/>
                        <a:pt x="6014" y="68533"/>
                      </a:cubicBezTo>
                      <a:cubicBezTo>
                        <a:pt x="9021" y="68533"/>
                        <a:pt x="11025" y="66528"/>
                        <a:pt x="11025" y="63521"/>
                      </a:cubicBezTo>
                      <a:cubicBezTo>
                        <a:pt x="12028" y="43475"/>
                        <a:pt x="17039" y="22427"/>
                        <a:pt x="23053" y="7392"/>
                      </a:cubicBezTo>
                      <a:cubicBezTo>
                        <a:pt x="24055" y="4385"/>
                        <a:pt x="23053" y="1378"/>
                        <a:pt x="20046" y="376"/>
                      </a:cubicBezTo>
                      <a:cubicBezTo>
                        <a:pt x="17039" y="-626"/>
                        <a:pt x="14032" y="376"/>
                        <a:pt x="13030" y="3383"/>
                      </a:cubicBezTo>
                      <a:cubicBezTo>
                        <a:pt x="6014" y="19420"/>
                        <a:pt x="1002" y="42473"/>
                        <a:pt x="0" y="63521"/>
                      </a:cubicBezTo>
                      <a:cubicBezTo>
                        <a:pt x="1002" y="65526"/>
                        <a:pt x="3007" y="68533"/>
                        <a:pt x="6014" y="68533"/>
                      </a:cubicBezTo>
                    </a:path>
                  </a:pathLst>
                </a:custGeom>
                <a:solidFill>
                  <a:srgbClr val="006097"/>
                </a:solidFill>
                <a:ln w="9991" cap="flat">
                  <a:noFill/>
                  <a:prstDash val="solid"/>
                  <a:miter/>
                </a:ln>
              </p:spPr>
              <p:txBody>
                <a:bodyPr rtlCol="0" anchor="ctr"/>
                <a:lstStyle/>
                <a:p>
                  <a:endParaRPr lang="en-GB">
                    <a:latin typeface="+mj-lt"/>
                  </a:endParaRPr>
                </a:p>
              </p:txBody>
            </p:sp>
            <p:sp>
              <p:nvSpPr>
                <p:cNvPr id="24" name="Freeform: Shape 23">
                  <a:extLst>
                    <a:ext uri="{FF2B5EF4-FFF2-40B4-BE49-F238E27FC236}">
                      <a16:creationId xmlns:a16="http://schemas.microsoft.com/office/drawing/2014/main" id="{9CA73908-A99F-4443-816A-EDF09EB98AC3}"/>
                    </a:ext>
                  </a:extLst>
                </p:cNvPr>
                <p:cNvSpPr/>
                <p:nvPr/>
              </p:nvSpPr>
              <p:spPr>
                <a:xfrm>
                  <a:off x="2773586" y="1704354"/>
                  <a:ext cx="20529" cy="18131"/>
                </a:xfrm>
                <a:custGeom>
                  <a:avLst/>
                  <a:gdLst>
                    <a:gd name="connsiteX0" fmla="*/ 4402 w 20529"/>
                    <a:gd name="connsiteY0" fmla="*/ 18132 h 18131"/>
                    <a:gd name="connsiteX1" fmla="*/ 7409 w 20529"/>
                    <a:gd name="connsiteY1" fmla="*/ 17130 h 18131"/>
                    <a:gd name="connsiteX2" fmla="*/ 16430 w 20529"/>
                    <a:gd name="connsiteY2" fmla="*/ 11116 h 18131"/>
                    <a:gd name="connsiteX3" fmla="*/ 18435 w 20529"/>
                    <a:gd name="connsiteY3" fmla="*/ 9111 h 18131"/>
                    <a:gd name="connsiteX4" fmla="*/ 19437 w 20529"/>
                    <a:gd name="connsiteY4" fmla="*/ 2095 h 18131"/>
                    <a:gd name="connsiteX5" fmla="*/ 12421 w 20529"/>
                    <a:gd name="connsiteY5" fmla="*/ 1093 h 18131"/>
                    <a:gd name="connsiteX6" fmla="*/ 10416 w 20529"/>
                    <a:gd name="connsiteY6" fmla="*/ 3097 h 18131"/>
                    <a:gd name="connsiteX7" fmla="*/ 2398 w 20529"/>
                    <a:gd name="connsiteY7" fmla="*/ 9111 h 18131"/>
                    <a:gd name="connsiteX8" fmla="*/ 393 w 20529"/>
                    <a:gd name="connsiteY8" fmla="*/ 16127 h 18131"/>
                    <a:gd name="connsiteX9" fmla="*/ 4402 w 20529"/>
                    <a:gd name="connsiteY9" fmla="*/ 18132 h 1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29" h="18131">
                      <a:moveTo>
                        <a:pt x="4402" y="18132"/>
                      </a:moveTo>
                      <a:cubicBezTo>
                        <a:pt x="5405" y="18132"/>
                        <a:pt x="6407" y="18132"/>
                        <a:pt x="7409" y="17130"/>
                      </a:cubicBezTo>
                      <a:cubicBezTo>
                        <a:pt x="12421" y="14123"/>
                        <a:pt x="13423" y="13120"/>
                        <a:pt x="16430" y="11116"/>
                      </a:cubicBezTo>
                      <a:lnTo>
                        <a:pt x="18435" y="9111"/>
                      </a:lnTo>
                      <a:cubicBezTo>
                        <a:pt x="20439" y="7107"/>
                        <a:pt x="21442" y="4100"/>
                        <a:pt x="19437" y="2095"/>
                      </a:cubicBezTo>
                      <a:cubicBezTo>
                        <a:pt x="17432" y="90"/>
                        <a:pt x="14426" y="-912"/>
                        <a:pt x="12421" y="1093"/>
                      </a:cubicBezTo>
                      <a:lnTo>
                        <a:pt x="10416" y="3097"/>
                      </a:lnTo>
                      <a:cubicBezTo>
                        <a:pt x="7409" y="5102"/>
                        <a:pt x="6407" y="6104"/>
                        <a:pt x="2398" y="9111"/>
                      </a:cubicBezTo>
                      <a:cubicBezTo>
                        <a:pt x="393" y="10113"/>
                        <a:pt x="-609" y="14123"/>
                        <a:pt x="393" y="16127"/>
                      </a:cubicBezTo>
                      <a:cubicBezTo>
                        <a:pt x="393" y="17130"/>
                        <a:pt x="2398" y="18132"/>
                        <a:pt x="4402" y="18132"/>
                      </a:cubicBezTo>
                    </a:path>
                  </a:pathLst>
                </a:custGeom>
                <a:solidFill>
                  <a:srgbClr val="006097"/>
                </a:solidFill>
                <a:ln w="9991" cap="flat">
                  <a:noFill/>
                  <a:prstDash val="solid"/>
                  <a:miter/>
                </a:ln>
              </p:spPr>
              <p:txBody>
                <a:bodyPr rtlCol="0" anchor="ctr"/>
                <a:lstStyle/>
                <a:p>
                  <a:endParaRPr lang="en-GB">
                    <a:latin typeface="+mj-lt"/>
                  </a:endParaRPr>
                </a:p>
              </p:txBody>
            </p:sp>
            <p:sp>
              <p:nvSpPr>
                <p:cNvPr id="25" name="Freeform: Shape 24">
                  <a:extLst>
                    <a:ext uri="{FF2B5EF4-FFF2-40B4-BE49-F238E27FC236}">
                      <a16:creationId xmlns:a16="http://schemas.microsoft.com/office/drawing/2014/main" id="{DE17DC45-4835-4825-A23A-BD4355405BEE}"/>
                    </a:ext>
                  </a:extLst>
                </p:cNvPr>
                <p:cNvSpPr/>
                <p:nvPr/>
              </p:nvSpPr>
              <p:spPr>
                <a:xfrm>
                  <a:off x="2760556" y="1720982"/>
                  <a:ext cx="58025" cy="40593"/>
                </a:xfrm>
                <a:custGeom>
                  <a:avLst/>
                  <a:gdLst>
                    <a:gd name="connsiteX0" fmla="*/ 393 w 58025"/>
                    <a:gd name="connsiteY0" fmla="*/ 37587 h 40593"/>
                    <a:gd name="connsiteX1" fmla="*/ 5405 w 58025"/>
                    <a:gd name="connsiteY1" fmla="*/ 40593 h 40593"/>
                    <a:gd name="connsiteX2" fmla="*/ 7409 w 58025"/>
                    <a:gd name="connsiteY2" fmla="*/ 40593 h 40593"/>
                    <a:gd name="connsiteX3" fmla="*/ 27455 w 58025"/>
                    <a:gd name="connsiteY3" fmla="*/ 30570 h 40593"/>
                    <a:gd name="connsiteX4" fmla="*/ 43492 w 58025"/>
                    <a:gd name="connsiteY4" fmla="*/ 19545 h 40593"/>
                    <a:gd name="connsiteX5" fmla="*/ 56522 w 58025"/>
                    <a:gd name="connsiteY5" fmla="*/ 8520 h 40593"/>
                    <a:gd name="connsiteX6" fmla="*/ 56522 w 58025"/>
                    <a:gd name="connsiteY6" fmla="*/ 1503 h 40593"/>
                    <a:gd name="connsiteX7" fmla="*/ 49506 w 58025"/>
                    <a:gd name="connsiteY7" fmla="*/ 1503 h 40593"/>
                    <a:gd name="connsiteX8" fmla="*/ 36476 w 58025"/>
                    <a:gd name="connsiteY8" fmla="*/ 11527 h 40593"/>
                    <a:gd name="connsiteX9" fmla="*/ 21442 w 58025"/>
                    <a:gd name="connsiteY9" fmla="*/ 21550 h 40593"/>
                    <a:gd name="connsiteX10" fmla="*/ 2398 w 58025"/>
                    <a:gd name="connsiteY10" fmla="*/ 30570 h 40593"/>
                    <a:gd name="connsiteX11" fmla="*/ 393 w 58025"/>
                    <a:gd name="connsiteY11" fmla="*/ 37587 h 40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025" h="40593">
                      <a:moveTo>
                        <a:pt x="393" y="37587"/>
                      </a:moveTo>
                      <a:cubicBezTo>
                        <a:pt x="1395" y="39591"/>
                        <a:pt x="3400" y="40593"/>
                        <a:pt x="5405" y="40593"/>
                      </a:cubicBezTo>
                      <a:cubicBezTo>
                        <a:pt x="6407" y="40593"/>
                        <a:pt x="6407" y="40593"/>
                        <a:pt x="7409" y="40593"/>
                      </a:cubicBezTo>
                      <a:cubicBezTo>
                        <a:pt x="13423" y="38589"/>
                        <a:pt x="20439" y="34580"/>
                        <a:pt x="27455" y="30570"/>
                      </a:cubicBezTo>
                      <a:cubicBezTo>
                        <a:pt x="32467" y="27563"/>
                        <a:pt x="38481" y="23554"/>
                        <a:pt x="43492" y="19545"/>
                      </a:cubicBezTo>
                      <a:cubicBezTo>
                        <a:pt x="48504" y="16538"/>
                        <a:pt x="52513" y="12529"/>
                        <a:pt x="56522" y="8520"/>
                      </a:cubicBezTo>
                      <a:cubicBezTo>
                        <a:pt x="58527" y="6515"/>
                        <a:pt x="58527" y="3508"/>
                        <a:pt x="56522" y="1503"/>
                      </a:cubicBezTo>
                      <a:cubicBezTo>
                        <a:pt x="54518" y="-501"/>
                        <a:pt x="51511" y="-501"/>
                        <a:pt x="49506" y="1503"/>
                      </a:cubicBezTo>
                      <a:cubicBezTo>
                        <a:pt x="45497" y="4510"/>
                        <a:pt x="41488" y="8520"/>
                        <a:pt x="36476" y="11527"/>
                      </a:cubicBezTo>
                      <a:cubicBezTo>
                        <a:pt x="31465" y="15536"/>
                        <a:pt x="26453" y="18543"/>
                        <a:pt x="21442" y="21550"/>
                      </a:cubicBezTo>
                      <a:cubicBezTo>
                        <a:pt x="14426" y="25559"/>
                        <a:pt x="8412" y="28566"/>
                        <a:pt x="2398" y="30570"/>
                      </a:cubicBezTo>
                      <a:cubicBezTo>
                        <a:pt x="393" y="31573"/>
                        <a:pt x="-609" y="34580"/>
                        <a:pt x="393" y="37587"/>
                      </a:cubicBezTo>
                    </a:path>
                  </a:pathLst>
                </a:custGeom>
                <a:solidFill>
                  <a:srgbClr val="006097"/>
                </a:solidFill>
                <a:ln w="9991" cap="flat">
                  <a:noFill/>
                  <a:prstDash val="solid"/>
                  <a:miter/>
                </a:ln>
              </p:spPr>
              <p:txBody>
                <a:bodyPr rtlCol="0" anchor="ctr"/>
                <a:lstStyle/>
                <a:p>
                  <a:endParaRPr lang="en-GB">
                    <a:latin typeface="+mj-lt"/>
                  </a:endParaRPr>
                </a:p>
              </p:txBody>
            </p:sp>
            <p:sp>
              <p:nvSpPr>
                <p:cNvPr id="26" name="Freeform: Shape 25">
                  <a:extLst>
                    <a:ext uri="{FF2B5EF4-FFF2-40B4-BE49-F238E27FC236}">
                      <a16:creationId xmlns:a16="http://schemas.microsoft.com/office/drawing/2014/main" id="{8318E373-3926-488F-839D-6EB08E5F8E22}"/>
                    </a:ext>
                  </a:extLst>
                </p:cNvPr>
                <p:cNvSpPr/>
                <p:nvPr/>
              </p:nvSpPr>
              <p:spPr>
                <a:xfrm>
                  <a:off x="2603497" y="1683305"/>
                  <a:ext cx="55257" cy="50205"/>
                </a:xfrm>
                <a:custGeom>
                  <a:avLst/>
                  <a:gdLst>
                    <a:gd name="connsiteX0" fmla="*/ 50206 w 55257"/>
                    <a:gd name="connsiteY0" fmla="*/ 50206 h 50205"/>
                    <a:gd name="connsiteX1" fmla="*/ 47199 w 55257"/>
                    <a:gd name="connsiteY1" fmla="*/ 49203 h 50205"/>
                    <a:gd name="connsiteX2" fmla="*/ 1093 w 55257"/>
                    <a:gd name="connsiteY2" fmla="*/ 9111 h 50205"/>
                    <a:gd name="connsiteX3" fmla="*/ 2095 w 55257"/>
                    <a:gd name="connsiteY3" fmla="*/ 1093 h 50205"/>
                    <a:gd name="connsiteX4" fmla="*/ 10113 w 55257"/>
                    <a:gd name="connsiteY4" fmla="*/ 2095 h 50205"/>
                    <a:gd name="connsiteX5" fmla="*/ 52210 w 55257"/>
                    <a:gd name="connsiteY5" fmla="*/ 38178 h 50205"/>
                    <a:gd name="connsiteX6" fmla="*/ 54215 w 55257"/>
                    <a:gd name="connsiteY6" fmla="*/ 46197 h 50205"/>
                    <a:gd name="connsiteX7" fmla="*/ 50206 w 55257"/>
                    <a:gd name="connsiteY7" fmla="*/ 50206 h 5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57" h="50205">
                      <a:moveTo>
                        <a:pt x="50206" y="50206"/>
                      </a:moveTo>
                      <a:cubicBezTo>
                        <a:pt x="49203" y="50206"/>
                        <a:pt x="48201" y="50206"/>
                        <a:pt x="47199" y="49203"/>
                      </a:cubicBezTo>
                      <a:cubicBezTo>
                        <a:pt x="29157" y="40183"/>
                        <a:pt x="13120" y="26150"/>
                        <a:pt x="1093" y="9111"/>
                      </a:cubicBezTo>
                      <a:cubicBezTo>
                        <a:pt x="-912" y="6104"/>
                        <a:pt x="90" y="3097"/>
                        <a:pt x="2095" y="1093"/>
                      </a:cubicBezTo>
                      <a:cubicBezTo>
                        <a:pt x="4100" y="-912"/>
                        <a:pt x="8109" y="90"/>
                        <a:pt x="10113" y="2095"/>
                      </a:cubicBezTo>
                      <a:cubicBezTo>
                        <a:pt x="21139" y="17130"/>
                        <a:pt x="36173" y="30160"/>
                        <a:pt x="52210" y="38178"/>
                      </a:cubicBezTo>
                      <a:cubicBezTo>
                        <a:pt x="55217" y="39180"/>
                        <a:pt x="56220" y="43190"/>
                        <a:pt x="54215" y="46197"/>
                      </a:cubicBezTo>
                      <a:cubicBezTo>
                        <a:pt x="54215" y="49203"/>
                        <a:pt x="52210" y="50206"/>
                        <a:pt x="50206" y="50206"/>
                      </a:cubicBezTo>
                      <a:close/>
                    </a:path>
                  </a:pathLst>
                </a:custGeom>
                <a:solidFill>
                  <a:srgbClr val="006097"/>
                </a:solidFill>
                <a:ln w="9991" cap="flat">
                  <a:noFill/>
                  <a:prstDash val="solid"/>
                  <a:miter/>
                </a:ln>
              </p:spPr>
              <p:txBody>
                <a:bodyPr rtlCol="0" anchor="ctr"/>
                <a:lstStyle/>
                <a:p>
                  <a:endParaRPr lang="en-GB">
                    <a:latin typeface="+mj-lt"/>
                  </a:endParaRPr>
                </a:p>
              </p:txBody>
            </p:sp>
            <p:sp>
              <p:nvSpPr>
                <p:cNvPr id="27" name="Freeform: Shape 26">
                  <a:extLst>
                    <a:ext uri="{FF2B5EF4-FFF2-40B4-BE49-F238E27FC236}">
                      <a16:creationId xmlns:a16="http://schemas.microsoft.com/office/drawing/2014/main" id="{A03A6454-B7C1-42D8-A5B4-B7738E41AC98}"/>
                    </a:ext>
                  </a:extLst>
                </p:cNvPr>
                <p:cNvSpPr/>
                <p:nvPr/>
              </p:nvSpPr>
              <p:spPr>
                <a:xfrm>
                  <a:off x="2778391" y="1503383"/>
                  <a:ext cx="67753" cy="158964"/>
                </a:xfrm>
                <a:custGeom>
                  <a:avLst/>
                  <a:gdLst>
                    <a:gd name="connsiteX0" fmla="*/ 54724 w 67753"/>
                    <a:gd name="connsiteY0" fmla="*/ 158964 h 158964"/>
                    <a:gd name="connsiteX1" fmla="*/ 52719 w 67753"/>
                    <a:gd name="connsiteY1" fmla="*/ 158964 h 158964"/>
                    <a:gd name="connsiteX2" fmla="*/ 49713 w 67753"/>
                    <a:gd name="connsiteY2" fmla="*/ 151948 h 158964"/>
                    <a:gd name="connsiteX3" fmla="*/ 56729 w 67753"/>
                    <a:gd name="connsiteY3" fmla="*/ 111856 h 158964"/>
                    <a:gd name="connsiteX4" fmla="*/ 2604 w 67753"/>
                    <a:gd name="connsiteY4" fmla="*/ 10623 h 158964"/>
                    <a:gd name="connsiteX5" fmla="*/ 599 w 67753"/>
                    <a:gd name="connsiteY5" fmla="*/ 2604 h 158964"/>
                    <a:gd name="connsiteX6" fmla="*/ 8618 w 67753"/>
                    <a:gd name="connsiteY6" fmla="*/ 599 h 158964"/>
                    <a:gd name="connsiteX7" fmla="*/ 67754 w 67753"/>
                    <a:gd name="connsiteY7" fmla="*/ 110853 h 158964"/>
                    <a:gd name="connsiteX8" fmla="*/ 59736 w 67753"/>
                    <a:gd name="connsiteY8" fmla="*/ 154955 h 158964"/>
                    <a:gd name="connsiteX9" fmla="*/ 54724 w 67753"/>
                    <a:gd name="connsiteY9" fmla="*/ 158964 h 15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753" h="158964">
                      <a:moveTo>
                        <a:pt x="54724" y="158964"/>
                      </a:moveTo>
                      <a:cubicBezTo>
                        <a:pt x="53722" y="158964"/>
                        <a:pt x="53722" y="158964"/>
                        <a:pt x="52719" y="158964"/>
                      </a:cubicBezTo>
                      <a:cubicBezTo>
                        <a:pt x="49713" y="157962"/>
                        <a:pt x="48710" y="154955"/>
                        <a:pt x="49713" y="151948"/>
                      </a:cubicBezTo>
                      <a:cubicBezTo>
                        <a:pt x="54724" y="138918"/>
                        <a:pt x="56729" y="124886"/>
                        <a:pt x="56729" y="111856"/>
                      </a:cubicBezTo>
                      <a:cubicBezTo>
                        <a:pt x="56729" y="70761"/>
                        <a:pt x="36683" y="33676"/>
                        <a:pt x="2604" y="10623"/>
                      </a:cubicBezTo>
                      <a:cubicBezTo>
                        <a:pt x="-403" y="8618"/>
                        <a:pt x="-403" y="5611"/>
                        <a:pt x="599" y="2604"/>
                      </a:cubicBezTo>
                      <a:cubicBezTo>
                        <a:pt x="2604" y="-403"/>
                        <a:pt x="5611" y="-403"/>
                        <a:pt x="8618" y="599"/>
                      </a:cubicBezTo>
                      <a:cubicBezTo>
                        <a:pt x="45703" y="25657"/>
                        <a:pt x="67754" y="66752"/>
                        <a:pt x="67754" y="110853"/>
                      </a:cubicBezTo>
                      <a:cubicBezTo>
                        <a:pt x="67754" y="125888"/>
                        <a:pt x="64747" y="140923"/>
                        <a:pt x="59736" y="154955"/>
                      </a:cubicBezTo>
                      <a:cubicBezTo>
                        <a:pt x="58733" y="156959"/>
                        <a:pt x="56729" y="158964"/>
                        <a:pt x="54724" y="158964"/>
                      </a:cubicBezTo>
                      <a:close/>
                    </a:path>
                  </a:pathLst>
                </a:custGeom>
                <a:solidFill>
                  <a:srgbClr val="006097"/>
                </a:solidFill>
                <a:ln w="9991" cap="flat">
                  <a:noFill/>
                  <a:prstDash val="solid"/>
                  <a:miter/>
                </a:ln>
              </p:spPr>
              <p:txBody>
                <a:bodyPr rtlCol="0" anchor="ctr"/>
                <a:lstStyle/>
                <a:p>
                  <a:endParaRPr lang="en-GB">
                    <a:latin typeface="+mj-lt"/>
                  </a:endParaRPr>
                </a:p>
              </p:txBody>
            </p:sp>
            <p:sp>
              <p:nvSpPr>
                <p:cNvPr id="28" name="Freeform: Shape 27">
                  <a:extLst>
                    <a:ext uri="{FF2B5EF4-FFF2-40B4-BE49-F238E27FC236}">
                      <a16:creationId xmlns:a16="http://schemas.microsoft.com/office/drawing/2014/main" id="{80257462-CDFC-46AE-B379-ABC9194BB779}"/>
                    </a:ext>
                  </a:extLst>
                </p:cNvPr>
                <p:cNvSpPr/>
                <p:nvPr/>
              </p:nvSpPr>
              <p:spPr>
                <a:xfrm>
                  <a:off x="2783962" y="1471868"/>
                  <a:ext cx="91250" cy="214534"/>
                </a:xfrm>
                <a:custGeom>
                  <a:avLst/>
                  <a:gdLst>
                    <a:gd name="connsiteX0" fmla="*/ 70202 w 91250"/>
                    <a:gd name="connsiteY0" fmla="*/ 214534 h 214534"/>
                    <a:gd name="connsiteX1" fmla="*/ 68197 w 91250"/>
                    <a:gd name="connsiteY1" fmla="*/ 213532 h 214534"/>
                    <a:gd name="connsiteX2" fmla="*/ 65191 w 91250"/>
                    <a:gd name="connsiteY2" fmla="*/ 206516 h 214534"/>
                    <a:gd name="connsiteX3" fmla="*/ 79223 w 91250"/>
                    <a:gd name="connsiteY3" fmla="*/ 142368 h 214534"/>
                    <a:gd name="connsiteX4" fmla="*/ 3048 w 91250"/>
                    <a:gd name="connsiteY4" fmla="*/ 11066 h 214534"/>
                    <a:gd name="connsiteX5" fmla="*/ 1043 w 91250"/>
                    <a:gd name="connsiteY5" fmla="*/ 3048 h 214534"/>
                    <a:gd name="connsiteX6" fmla="*/ 9061 w 91250"/>
                    <a:gd name="connsiteY6" fmla="*/ 1043 h 214534"/>
                    <a:gd name="connsiteX7" fmla="*/ 91251 w 91250"/>
                    <a:gd name="connsiteY7" fmla="*/ 142368 h 214534"/>
                    <a:gd name="connsiteX8" fmla="*/ 76216 w 91250"/>
                    <a:gd name="connsiteY8" fmla="*/ 211528 h 214534"/>
                    <a:gd name="connsiteX9" fmla="*/ 70202 w 91250"/>
                    <a:gd name="connsiteY9" fmla="*/ 214534 h 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250" h="214534">
                      <a:moveTo>
                        <a:pt x="70202" y="214534"/>
                      </a:moveTo>
                      <a:cubicBezTo>
                        <a:pt x="69200" y="214534"/>
                        <a:pt x="68197" y="214534"/>
                        <a:pt x="68197" y="213532"/>
                      </a:cubicBezTo>
                      <a:cubicBezTo>
                        <a:pt x="65191" y="212530"/>
                        <a:pt x="64188" y="208521"/>
                        <a:pt x="65191" y="206516"/>
                      </a:cubicBezTo>
                      <a:cubicBezTo>
                        <a:pt x="74211" y="186470"/>
                        <a:pt x="79223" y="164419"/>
                        <a:pt x="79223" y="142368"/>
                      </a:cubicBezTo>
                      <a:cubicBezTo>
                        <a:pt x="79223" y="88244"/>
                        <a:pt x="50156" y="38128"/>
                        <a:pt x="3048" y="11066"/>
                      </a:cubicBezTo>
                      <a:cubicBezTo>
                        <a:pt x="41" y="9061"/>
                        <a:pt x="-962" y="6054"/>
                        <a:pt x="1043" y="3048"/>
                      </a:cubicBezTo>
                      <a:cubicBezTo>
                        <a:pt x="3048" y="41"/>
                        <a:pt x="6054" y="-962"/>
                        <a:pt x="9061" y="1043"/>
                      </a:cubicBezTo>
                      <a:cubicBezTo>
                        <a:pt x="59177" y="30110"/>
                        <a:pt x="91251" y="84234"/>
                        <a:pt x="91251" y="142368"/>
                      </a:cubicBezTo>
                      <a:cubicBezTo>
                        <a:pt x="91251" y="166424"/>
                        <a:pt x="86239" y="189477"/>
                        <a:pt x="76216" y="211528"/>
                      </a:cubicBezTo>
                      <a:cubicBezTo>
                        <a:pt x="74211" y="213532"/>
                        <a:pt x="72207" y="214534"/>
                        <a:pt x="70202" y="214534"/>
                      </a:cubicBezTo>
                      <a:close/>
                    </a:path>
                  </a:pathLst>
                </a:custGeom>
                <a:solidFill>
                  <a:srgbClr val="006097"/>
                </a:solidFill>
                <a:ln w="9991" cap="flat">
                  <a:noFill/>
                  <a:prstDash val="solid"/>
                  <a:miter/>
                </a:ln>
              </p:spPr>
              <p:txBody>
                <a:bodyPr rtlCol="0" anchor="ctr"/>
                <a:lstStyle/>
                <a:p>
                  <a:endParaRPr lang="en-GB">
                    <a:latin typeface="+mj-lt"/>
                  </a:endParaRPr>
                </a:p>
              </p:txBody>
            </p:sp>
            <p:sp>
              <p:nvSpPr>
                <p:cNvPr id="29" name="Freeform: Shape 28">
                  <a:extLst>
                    <a:ext uri="{FF2B5EF4-FFF2-40B4-BE49-F238E27FC236}">
                      <a16:creationId xmlns:a16="http://schemas.microsoft.com/office/drawing/2014/main" id="{C42207C6-CC40-4B6E-AA52-67E201BB7995}"/>
                    </a:ext>
                  </a:extLst>
                </p:cNvPr>
                <p:cNvSpPr/>
                <p:nvPr/>
              </p:nvSpPr>
              <p:spPr>
                <a:xfrm>
                  <a:off x="2565124" y="1676004"/>
                  <a:ext cx="99980" cy="91585"/>
                </a:xfrm>
                <a:custGeom>
                  <a:avLst/>
                  <a:gdLst>
                    <a:gd name="connsiteX0" fmla="*/ 95595 w 99980"/>
                    <a:gd name="connsiteY0" fmla="*/ 91586 h 91585"/>
                    <a:gd name="connsiteX1" fmla="*/ 93590 w 99980"/>
                    <a:gd name="connsiteY1" fmla="*/ 91586 h 91585"/>
                    <a:gd name="connsiteX2" fmla="*/ 376 w 99980"/>
                    <a:gd name="connsiteY2" fmla="*/ 7392 h 91585"/>
                    <a:gd name="connsiteX3" fmla="*/ 3383 w 99980"/>
                    <a:gd name="connsiteY3" fmla="*/ 376 h 91585"/>
                    <a:gd name="connsiteX4" fmla="*/ 10399 w 99980"/>
                    <a:gd name="connsiteY4" fmla="*/ 3383 h 91585"/>
                    <a:gd name="connsiteX5" fmla="*/ 96597 w 99980"/>
                    <a:gd name="connsiteY5" fmla="*/ 81563 h 91585"/>
                    <a:gd name="connsiteX6" fmla="*/ 99604 w 99980"/>
                    <a:gd name="connsiteY6" fmla="*/ 88579 h 91585"/>
                    <a:gd name="connsiteX7" fmla="*/ 95595 w 99980"/>
                    <a:gd name="connsiteY7" fmla="*/ 91586 h 91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980" h="91585">
                      <a:moveTo>
                        <a:pt x="95595" y="91586"/>
                      </a:moveTo>
                      <a:cubicBezTo>
                        <a:pt x="94593" y="91586"/>
                        <a:pt x="94593" y="91586"/>
                        <a:pt x="93590" y="91586"/>
                      </a:cubicBezTo>
                      <a:cubicBezTo>
                        <a:pt x="52496" y="77554"/>
                        <a:pt x="19420" y="46482"/>
                        <a:pt x="376" y="7392"/>
                      </a:cubicBezTo>
                      <a:cubicBezTo>
                        <a:pt x="-626" y="4385"/>
                        <a:pt x="376" y="1378"/>
                        <a:pt x="3383" y="376"/>
                      </a:cubicBezTo>
                      <a:cubicBezTo>
                        <a:pt x="6390" y="-626"/>
                        <a:pt x="9397" y="376"/>
                        <a:pt x="10399" y="3383"/>
                      </a:cubicBezTo>
                      <a:cubicBezTo>
                        <a:pt x="27438" y="39466"/>
                        <a:pt x="59512" y="68533"/>
                        <a:pt x="96597" y="81563"/>
                      </a:cubicBezTo>
                      <a:cubicBezTo>
                        <a:pt x="99604" y="82565"/>
                        <a:pt x="100607" y="85572"/>
                        <a:pt x="99604" y="88579"/>
                      </a:cubicBezTo>
                      <a:cubicBezTo>
                        <a:pt x="99604" y="89581"/>
                        <a:pt x="97600" y="91586"/>
                        <a:pt x="95595" y="91586"/>
                      </a:cubicBezTo>
                      <a:close/>
                    </a:path>
                  </a:pathLst>
                </a:custGeom>
                <a:solidFill>
                  <a:srgbClr val="006097"/>
                </a:solidFill>
                <a:ln w="9991" cap="flat">
                  <a:noFill/>
                  <a:prstDash val="solid"/>
                  <a:miter/>
                </a:ln>
              </p:spPr>
              <p:txBody>
                <a:bodyPr rtlCol="0" anchor="ctr"/>
                <a:lstStyle/>
                <a:p>
                  <a:endParaRPr lang="en-GB">
                    <a:latin typeface="+mj-lt"/>
                  </a:endParaRPr>
                </a:p>
              </p:txBody>
            </p:sp>
          </p:grpSp>
          <p:grpSp>
            <p:nvGrpSpPr>
              <p:cNvPr id="8" name="Graphic 5">
                <a:extLst>
                  <a:ext uri="{FF2B5EF4-FFF2-40B4-BE49-F238E27FC236}">
                    <a16:creationId xmlns:a16="http://schemas.microsoft.com/office/drawing/2014/main" id="{D9D0050E-D1DC-458A-8440-0E98AC967DE7}"/>
                  </a:ext>
                </a:extLst>
              </p:cNvPr>
              <p:cNvGrpSpPr/>
              <p:nvPr/>
            </p:nvGrpSpPr>
            <p:grpSpPr>
              <a:xfrm>
                <a:off x="1709335" y="1593935"/>
                <a:ext cx="228720" cy="327007"/>
                <a:chOff x="1709335" y="1593935"/>
                <a:chExt cx="228720" cy="327007"/>
              </a:xfrm>
              <a:solidFill>
                <a:srgbClr val="00AEEF"/>
              </a:solidFill>
            </p:grpSpPr>
            <p:sp>
              <p:nvSpPr>
                <p:cNvPr id="10" name="Freeform: Shape 9">
                  <a:extLst>
                    <a:ext uri="{FF2B5EF4-FFF2-40B4-BE49-F238E27FC236}">
                      <a16:creationId xmlns:a16="http://schemas.microsoft.com/office/drawing/2014/main" id="{343C6106-9B11-470A-9CD8-82EA0407BD30}"/>
                    </a:ext>
                  </a:extLst>
                </p:cNvPr>
                <p:cNvSpPr/>
                <p:nvPr/>
              </p:nvSpPr>
              <p:spPr>
                <a:xfrm>
                  <a:off x="1709335" y="1593935"/>
                  <a:ext cx="211995" cy="327007"/>
                </a:xfrm>
                <a:custGeom>
                  <a:avLst/>
                  <a:gdLst>
                    <a:gd name="connsiteX0" fmla="*/ 208674 w 211995"/>
                    <a:gd name="connsiteY0" fmla="*/ 168643 h 327007"/>
                    <a:gd name="connsiteX1" fmla="*/ 133501 w 211995"/>
                    <a:gd name="connsiteY1" fmla="*/ 110509 h 327007"/>
                    <a:gd name="connsiteX2" fmla="*/ 130494 w 211995"/>
                    <a:gd name="connsiteY2" fmla="*/ 111512 h 327007"/>
                    <a:gd name="connsiteX3" fmla="*/ 127487 w 211995"/>
                    <a:gd name="connsiteY3" fmla="*/ 103493 h 327007"/>
                    <a:gd name="connsiteX4" fmla="*/ 128490 w 211995"/>
                    <a:gd name="connsiteY4" fmla="*/ 102491 h 327007"/>
                    <a:gd name="connsiteX5" fmla="*/ 133501 w 211995"/>
                    <a:gd name="connsiteY5" fmla="*/ 95475 h 327007"/>
                    <a:gd name="connsiteX6" fmla="*/ 152545 w 211995"/>
                    <a:gd name="connsiteY6" fmla="*/ 10278 h 327007"/>
                    <a:gd name="connsiteX7" fmla="*/ 146531 w 211995"/>
                    <a:gd name="connsiteY7" fmla="*/ 255 h 327007"/>
                    <a:gd name="connsiteX8" fmla="*/ 136508 w 211995"/>
                    <a:gd name="connsiteY8" fmla="*/ 5267 h 327007"/>
                    <a:gd name="connsiteX9" fmla="*/ 109446 w 211995"/>
                    <a:gd name="connsiteY9" fmla="*/ 88459 h 327007"/>
                    <a:gd name="connsiteX10" fmla="*/ 110448 w 211995"/>
                    <a:gd name="connsiteY10" fmla="*/ 97479 h 327007"/>
                    <a:gd name="connsiteX11" fmla="*/ 111450 w 211995"/>
                    <a:gd name="connsiteY11" fmla="*/ 98482 h 327007"/>
                    <a:gd name="connsiteX12" fmla="*/ 106439 w 211995"/>
                    <a:gd name="connsiteY12" fmla="*/ 101489 h 327007"/>
                    <a:gd name="connsiteX13" fmla="*/ 101427 w 211995"/>
                    <a:gd name="connsiteY13" fmla="*/ 109507 h 327007"/>
                    <a:gd name="connsiteX14" fmla="*/ 100425 w 211995"/>
                    <a:gd name="connsiteY14" fmla="*/ 108505 h 327007"/>
                    <a:gd name="connsiteX15" fmla="*/ 91404 w 211995"/>
                    <a:gd name="connsiteY15" fmla="*/ 107502 h 327007"/>
                    <a:gd name="connsiteX16" fmla="*/ 6208 w 211995"/>
                    <a:gd name="connsiteY16" fmla="*/ 127549 h 327007"/>
                    <a:gd name="connsiteX17" fmla="*/ 194 w 211995"/>
                    <a:gd name="connsiteY17" fmla="*/ 137572 h 327007"/>
                    <a:gd name="connsiteX18" fmla="*/ 8213 w 211995"/>
                    <a:gd name="connsiteY18" fmla="*/ 144588 h 327007"/>
                    <a:gd name="connsiteX19" fmla="*/ 9215 w 211995"/>
                    <a:gd name="connsiteY19" fmla="*/ 144588 h 327007"/>
                    <a:gd name="connsiteX20" fmla="*/ 95413 w 211995"/>
                    <a:gd name="connsiteY20" fmla="*/ 132560 h 327007"/>
                    <a:gd name="connsiteX21" fmla="*/ 103432 w 211995"/>
                    <a:gd name="connsiteY21" fmla="*/ 128551 h 327007"/>
                    <a:gd name="connsiteX22" fmla="*/ 105437 w 211995"/>
                    <a:gd name="connsiteY22" fmla="*/ 124542 h 327007"/>
                    <a:gd name="connsiteX23" fmla="*/ 105437 w 211995"/>
                    <a:gd name="connsiteY23" fmla="*/ 124542 h 327007"/>
                    <a:gd name="connsiteX24" fmla="*/ 104434 w 211995"/>
                    <a:gd name="connsiteY24" fmla="*/ 126546 h 327007"/>
                    <a:gd name="connsiteX25" fmla="*/ 95413 w 211995"/>
                    <a:gd name="connsiteY25" fmla="*/ 313978 h 327007"/>
                    <a:gd name="connsiteX26" fmla="*/ 132499 w 211995"/>
                    <a:gd name="connsiteY26" fmla="*/ 327008 h 327007"/>
                    <a:gd name="connsiteX27" fmla="*/ 123478 w 211995"/>
                    <a:gd name="connsiteY27" fmla="*/ 129553 h 327007"/>
                    <a:gd name="connsiteX28" fmla="*/ 126485 w 211995"/>
                    <a:gd name="connsiteY28" fmla="*/ 132560 h 327007"/>
                    <a:gd name="connsiteX29" fmla="*/ 198651 w 211995"/>
                    <a:gd name="connsiteY29" fmla="*/ 182675 h 327007"/>
                    <a:gd name="connsiteX30" fmla="*/ 203663 w 211995"/>
                    <a:gd name="connsiteY30" fmla="*/ 183678 h 327007"/>
                    <a:gd name="connsiteX31" fmla="*/ 210679 w 211995"/>
                    <a:gd name="connsiteY31" fmla="*/ 180671 h 327007"/>
                    <a:gd name="connsiteX32" fmla="*/ 208674 w 211995"/>
                    <a:gd name="connsiteY32" fmla="*/ 168643 h 327007"/>
                    <a:gd name="connsiteX33" fmla="*/ 115460 w 211995"/>
                    <a:gd name="connsiteY33" fmla="*/ 120532 h 327007"/>
                    <a:gd name="connsiteX34" fmla="*/ 109446 w 211995"/>
                    <a:gd name="connsiteY34" fmla="*/ 117525 h 327007"/>
                    <a:gd name="connsiteX35" fmla="*/ 107441 w 211995"/>
                    <a:gd name="connsiteY35" fmla="*/ 111512 h 327007"/>
                    <a:gd name="connsiteX36" fmla="*/ 110448 w 211995"/>
                    <a:gd name="connsiteY36" fmla="*/ 105498 h 327007"/>
                    <a:gd name="connsiteX37" fmla="*/ 115460 w 211995"/>
                    <a:gd name="connsiteY37" fmla="*/ 103493 h 327007"/>
                    <a:gd name="connsiteX38" fmla="*/ 115460 w 211995"/>
                    <a:gd name="connsiteY38" fmla="*/ 103493 h 327007"/>
                    <a:gd name="connsiteX39" fmla="*/ 123478 w 211995"/>
                    <a:gd name="connsiteY39" fmla="*/ 111512 h 327007"/>
                    <a:gd name="connsiteX40" fmla="*/ 115460 w 211995"/>
                    <a:gd name="connsiteY40" fmla="*/ 120532 h 32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11995" h="327007">
                      <a:moveTo>
                        <a:pt x="208674" y="168643"/>
                      </a:moveTo>
                      <a:lnTo>
                        <a:pt x="133501" y="110509"/>
                      </a:lnTo>
                      <a:cubicBezTo>
                        <a:pt x="132499" y="110509"/>
                        <a:pt x="131496" y="110509"/>
                        <a:pt x="130494" y="111512"/>
                      </a:cubicBezTo>
                      <a:cubicBezTo>
                        <a:pt x="130494" y="108505"/>
                        <a:pt x="128490" y="105498"/>
                        <a:pt x="127487" y="103493"/>
                      </a:cubicBezTo>
                      <a:cubicBezTo>
                        <a:pt x="127487" y="103493"/>
                        <a:pt x="128490" y="103493"/>
                        <a:pt x="128490" y="102491"/>
                      </a:cubicBezTo>
                      <a:cubicBezTo>
                        <a:pt x="130494" y="100486"/>
                        <a:pt x="132499" y="98482"/>
                        <a:pt x="133501" y="95475"/>
                      </a:cubicBezTo>
                      <a:lnTo>
                        <a:pt x="152545" y="10278"/>
                      </a:lnTo>
                      <a:cubicBezTo>
                        <a:pt x="153547" y="6269"/>
                        <a:pt x="150540" y="1258"/>
                        <a:pt x="146531" y="255"/>
                      </a:cubicBezTo>
                      <a:cubicBezTo>
                        <a:pt x="142522" y="-747"/>
                        <a:pt x="137510" y="1258"/>
                        <a:pt x="136508" y="5267"/>
                      </a:cubicBezTo>
                      <a:lnTo>
                        <a:pt x="109446" y="88459"/>
                      </a:lnTo>
                      <a:cubicBezTo>
                        <a:pt x="108443" y="91465"/>
                        <a:pt x="108443" y="94472"/>
                        <a:pt x="110448" y="97479"/>
                      </a:cubicBezTo>
                      <a:cubicBezTo>
                        <a:pt x="110448" y="97479"/>
                        <a:pt x="110448" y="98482"/>
                        <a:pt x="111450" y="98482"/>
                      </a:cubicBezTo>
                      <a:cubicBezTo>
                        <a:pt x="109446" y="99484"/>
                        <a:pt x="107441" y="100486"/>
                        <a:pt x="106439" y="101489"/>
                      </a:cubicBezTo>
                      <a:cubicBezTo>
                        <a:pt x="104434" y="103493"/>
                        <a:pt x="102430" y="106500"/>
                        <a:pt x="101427" y="109507"/>
                      </a:cubicBezTo>
                      <a:cubicBezTo>
                        <a:pt x="101427" y="109507"/>
                        <a:pt x="101427" y="109507"/>
                        <a:pt x="100425" y="108505"/>
                      </a:cubicBezTo>
                      <a:cubicBezTo>
                        <a:pt x="97418" y="107502"/>
                        <a:pt x="94411" y="106500"/>
                        <a:pt x="91404" y="107502"/>
                      </a:cubicBezTo>
                      <a:lnTo>
                        <a:pt x="6208" y="127549"/>
                      </a:lnTo>
                      <a:cubicBezTo>
                        <a:pt x="2199" y="128551"/>
                        <a:pt x="-808" y="132560"/>
                        <a:pt x="194" y="137572"/>
                      </a:cubicBezTo>
                      <a:cubicBezTo>
                        <a:pt x="1197" y="141581"/>
                        <a:pt x="4203" y="144588"/>
                        <a:pt x="8213" y="144588"/>
                      </a:cubicBezTo>
                      <a:cubicBezTo>
                        <a:pt x="8213" y="144588"/>
                        <a:pt x="9215" y="144588"/>
                        <a:pt x="9215" y="144588"/>
                      </a:cubicBezTo>
                      <a:lnTo>
                        <a:pt x="95413" y="132560"/>
                      </a:lnTo>
                      <a:cubicBezTo>
                        <a:pt x="98420" y="132560"/>
                        <a:pt x="101427" y="130555"/>
                        <a:pt x="103432" y="128551"/>
                      </a:cubicBezTo>
                      <a:cubicBezTo>
                        <a:pt x="104434" y="127549"/>
                        <a:pt x="105437" y="125544"/>
                        <a:pt x="105437" y="124542"/>
                      </a:cubicBezTo>
                      <a:cubicBezTo>
                        <a:pt x="105437" y="124542"/>
                        <a:pt x="105437" y="124542"/>
                        <a:pt x="105437" y="124542"/>
                      </a:cubicBezTo>
                      <a:cubicBezTo>
                        <a:pt x="105437" y="125544"/>
                        <a:pt x="104434" y="125544"/>
                        <a:pt x="104434" y="126546"/>
                      </a:cubicBezTo>
                      <a:cubicBezTo>
                        <a:pt x="104434" y="126546"/>
                        <a:pt x="96416" y="303955"/>
                        <a:pt x="95413" y="313978"/>
                      </a:cubicBezTo>
                      <a:cubicBezTo>
                        <a:pt x="116462" y="324001"/>
                        <a:pt x="132499" y="327008"/>
                        <a:pt x="132499" y="327008"/>
                      </a:cubicBezTo>
                      <a:lnTo>
                        <a:pt x="123478" y="129553"/>
                      </a:lnTo>
                      <a:cubicBezTo>
                        <a:pt x="124480" y="130555"/>
                        <a:pt x="125483" y="132560"/>
                        <a:pt x="126485" y="132560"/>
                      </a:cubicBezTo>
                      <a:lnTo>
                        <a:pt x="198651" y="182675"/>
                      </a:lnTo>
                      <a:cubicBezTo>
                        <a:pt x="199653" y="183678"/>
                        <a:pt x="201658" y="183678"/>
                        <a:pt x="203663" y="183678"/>
                      </a:cubicBezTo>
                      <a:cubicBezTo>
                        <a:pt x="206669" y="183678"/>
                        <a:pt x="208674" y="182675"/>
                        <a:pt x="210679" y="180671"/>
                      </a:cubicBezTo>
                      <a:cubicBezTo>
                        <a:pt x="212683" y="176662"/>
                        <a:pt x="212683" y="171650"/>
                        <a:pt x="208674" y="168643"/>
                      </a:cubicBezTo>
                      <a:close/>
                      <a:moveTo>
                        <a:pt x="115460" y="120532"/>
                      </a:moveTo>
                      <a:cubicBezTo>
                        <a:pt x="113455" y="120532"/>
                        <a:pt x="111450" y="119530"/>
                        <a:pt x="109446" y="117525"/>
                      </a:cubicBezTo>
                      <a:cubicBezTo>
                        <a:pt x="108443" y="115521"/>
                        <a:pt x="107441" y="113516"/>
                        <a:pt x="107441" y="111512"/>
                      </a:cubicBezTo>
                      <a:cubicBezTo>
                        <a:pt x="107441" y="109507"/>
                        <a:pt x="108443" y="107502"/>
                        <a:pt x="110448" y="105498"/>
                      </a:cubicBezTo>
                      <a:cubicBezTo>
                        <a:pt x="111450" y="104495"/>
                        <a:pt x="113455" y="103493"/>
                        <a:pt x="115460" y="103493"/>
                      </a:cubicBezTo>
                      <a:cubicBezTo>
                        <a:pt x="115460" y="103493"/>
                        <a:pt x="115460" y="103493"/>
                        <a:pt x="115460" y="103493"/>
                      </a:cubicBezTo>
                      <a:cubicBezTo>
                        <a:pt x="119469" y="103493"/>
                        <a:pt x="123478" y="107502"/>
                        <a:pt x="123478" y="111512"/>
                      </a:cubicBezTo>
                      <a:cubicBezTo>
                        <a:pt x="123478" y="117525"/>
                        <a:pt x="120471" y="121535"/>
                        <a:pt x="115460" y="120532"/>
                      </a:cubicBezTo>
                      <a:close/>
                    </a:path>
                  </a:pathLst>
                </a:custGeom>
                <a:solidFill>
                  <a:srgbClr val="006097"/>
                </a:solidFill>
                <a:ln w="9991" cap="flat">
                  <a:noFill/>
                  <a:prstDash val="solid"/>
                  <a:miter/>
                </a:ln>
              </p:spPr>
              <p:txBody>
                <a:bodyPr rtlCol="0" anchor="ctr"/>
                <a:lstStyle/>
                <a:p>
                  <a:endParaRPr lang="en-GB">
                    <a:latin typeface="+mj-lt"/>
                  </a:endParaRPr>
                </a:p>
              </p:txBody>
            </p:sp>
            <p:sp>
              <p:nvSpPr>
                <p:cNvPr id="11" name="Freeform: Shape 10">
                  <a:extLst>
                    <a:ext uri="{FF2B5EF4-FFF2-40B4-BE49-F238E27FC236}">
                      <a16:creationId xmlns:a16="http://schemas.microsoft.com/office/drawing/2014/main" id="{F24EB42E-56F4-4BE8-95B5-AED6BDF5EDDC}"/>
                    </a:ext>
                  </a:extLst>
                </p:cNvPr>
                <p:cNvSpPr/>
                <p:nvPr/>
              </p:nvSpPr>
              <p:spPr>
                <a:xfrm>
                  <a:off x="1731580" y="1613234"/>
                  <a:ext cx="94483" cy="89205"/>
                </a:xfrm>
                <a:custGeom>
                  <a:avLst/>
                  <a:gdLst>
                    <a:gd name="connsiteX0" fmla="*/ 91210 w 94483"/>
                    <a:gd name="connsiteY0" fmla="*/ 0 h 89205"/>
                    <a:gd name="connsiteX1" fmla="*/ 91210 w 94483"/>
                    <a:gd name="connsiteY1" fmla="*/ 0 h 89205"/>
                    <a:gd name="connsiteX2" fmla="*/ 0 w 94483"/>
                    <a:gd name="connsiteY2" fmla="*/ 85196 h 89205"/>
                    <a:gd name="connsiteX3" fmla="*/ 3007 w 94483"/>
                    <a:gd name="connsiteY3" fmla="*/ 89205 h 89205"/>
                    <a:gd name="connsiteX4" fmla="*/ 3007 w 94483"/>
                    <a:gd name="connsiteY4" fmla="*/ 89205 h 89205"/>
                    <a:gd name="connsiteX5" fmla="*/ 7016 w 94483"/>
                    <a:gd name="connsiteY5" fmla="*/ 86198 h 89205"/>
                    <a:gd name="connsiteX6" fmla="*/ 91210 w 94483"/>
                    <a:gd name="connsiteY6" fmla="*/ 8018 h 89205"/>
                    <a:gd name="connsiteX7" fmla="*/ 94217 w 94483"/>
                    <a:gd name="connsiteY7" fmla="*/ 4009 h 89205"/>
                    <a:gd name="connsiteX8" fmla="*/ 91210 w 94483"/>
                    <a:gd name="connsiteY8" fmla="*/ 0 h 8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83" h="89205">
                      <a:moveTo>
                        <a:pt x="91210" y="0"/>
                      </a:moveTo>
                      <a:lnTo>
                        <a:pt x="91210" y="0"/>
                      </a:lnTo>
                      <a:cubicBezTo>
                        <a:pt x="44102" y="2005"/>
                        <a:pt x="5012" y="38088"/>
                        <a:pt x="0" y="85196"/>
                      </a:cubicBezTo>
                      <a:cubicBezTo>
                        <a:pt x="0" y="87201"/>
                        <a:pt x="1002" y="89205"/>
                        <a:pt x="3007" y="89205"/>
                      </a:cubicBezTo>
                      <a:cubicBezTo>
                        <a:pt x="3007" y="89205"/>
                        <a:pt x="3007" y="89205"/>
                        <a:pt x="3007" y="89205"/>
                      </a:cubicBezTo>
                      <a:cubicBezTo>
                        <a:pt x="5012" y="89205"/>
                        <a:pt x="6014" y="88203"/>
                        <a:pt x="7016" y="86198"/>
                      </a:cubicBezTo>
                      <a:cubicBezTo>
                        <a:pt x="11025" y="43099"/>
                        <a:pt x="48111" y="9021"/>
                        <a:pt x="91210" y="8018"/>
                      </a:cubicBezTo>
                      <a:cubicBezTo>
                        <a:pt x="93215" y="8018"/>
                        <a:pt x="95219" y="6014"/>
                        <a:pt x="94217" y="4009"/>
                      </a:cubicBezTo>
                      <a:cubicBezTo>
                        <a:pt x="94217" y="1002"/>
                        <a:pt x="93215" y="0"/>
                        <a:pt x="91210" y="0"/>
                      </a:cubicBezTo>
                    </a:path>
                  </a:pathLst>
                </a:custGeom>
                <a:solidFill>
                  <a:srgbClr val="006097"/>
                </a:solidFill>
                <a:ln w="9991" cap="flat">
                  <a:noFill/>
                  <a:prstDash val="solid"/>
                  <a:miter/>
                </a:ln>
              </p:spPr>
              <p:txBody>
                <a:bodyPr rtlCol="0" anchor="ctr"/>
                <a:lstStyle/>
                <a:p>
                  <a:endParaRPr lang="en-GB">
                    <a:latin typeface="+mj-lt"/>
                  </a:endParaRPr>
                </a:p>
              </p:txBody>
            </p:sp>
            <p:sp>
              <p:nvSpPr>
                <p:cNvPr id="12" name="Freeform: Shape 11">
                  <a:extLst>
                    <a:ext uri="{FF2B5EF4-FFF2-40B4-BE49-F238E27FC236}">
                      <a16:creationId xmlns:a16="http://schemas.microsoft.com/office/drawing/2014/main" id="{A455232A-C875-4688-A893-7E00B424FE9F}"/>
                    </a:ext>
                  </a:extLst>
                </p:cNvPr>
                <p:cNvSpPr/>
                <p:nvPr/>
              </p:nvSpPr>
              <p:spPr>
                <a:xfrm>
                  <a:off x="1728917" y="1594039"/>
                  <a:ext cx="99886" cy="54275"/>
                </a:xfrm>
                <a:custGeom>
                  <a:avLst/>
                  <a:gdLst>
                    <a:gd name="connsiteX0" fmla="*/ 2663 w 99886"/>
                    <a:gd name="connsiteY0" fmla="*/ 54276 h 54275"/>
                    <a:gd name="connsiteX1" fmla="*/ 5670 w 99886"/>
                    <a:gd name="connsiteY1" fmla="*/ 52271 h 54275"/>
                    <a:gd name="connsiteX2" fmla="*/ 95878 w 99886"/>
                    <a:gd name="connsiteY2" fmla="*/ 7167 h 54275"/>
                    <a:gd name="connsiteX3" fmla="*/ 99887 w 99886"/>
                    <a:gd name="connsiteY3" fmla="*/ 4160 h 54275"/>
                    <a:gd name="connsiteX4" fmla="*/ 96880 w 99886"/>
                    <a:gd name="connsiteY4" fmla="*/ 151 h 54275"/>
                    <a:gd name="connsiteX5" fmla="*/ 658 w 99886"/>
                    <a:gd name="connsiteY5" fmla="*/ 48262 h 54275"/>
                    <a:gd name="connsiteX6" fmla="*/ 1661 w 99886"/>
                    <a:gd name="connsiteY6" fmla="*/ 53273 h 54275"/>
                    <a:gd name="connsiteX7" fmla="*/ 2663 w 99886"/>
                    <a:gd name="connsiteY7" fmla="*/ 54276 h 5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886" h="54275">
                      <a:moveTo>
                        <a:pt x="2663" y="54276"/>
                      </a:moveTo>
                      <a:cubicBezTo>
                        <a:pt x="3665" y="54276"/>
                        <a:pt x="4668" y="53273"/>
                        <a:pt x="5670" y="52271"/>
                      </a:cubicBezTo>
                      <a:cubicBezTo>
                        <a:pt x="25716" y="22202"/>
                        <a:pt x="59794" y="5163"/>
                        <a:pt x="95878" y="7167"/>
                      </a:cubicBezTo>
                      <a:cubicBezTo>
                        <a:pt x="97882" y="7167"/>
                        <a:pt x="99887" y="6165"/>
                        <a:pt x="99887" y="4160"/>
                      </a:cubicBezTo>
                      <a:cubicBezTo>
                        <a:pt x="99887" y="2156"/>
                        <a:pt x="98884" y="151"/>
                        <a:pt x="96880" y="151"/>
                      </a:cubicBezTo>
                      <a:cubicBezTo>
                        <a:pt x="57790" y="-1853"/>
                        <a:pt x="21707" y="16188"/>
                        <a:pt x="658" y="48262"/>
                      </a:cubicBezTo>
                      <a:cubicBezTo>
                        <a:pt x="-344" y="50266"/>
                        <a:pt x="-344" y="52271"/>
                        <a:pt x="1661" y="53273"/>
                      </a:cubicBezTo>
                      <a:cubicBezTo>
                        <a:pt x="1661" y="54276"/>
                        <a:pt x="1661" y="54276"/>
                        <a:pt x="2663" y="54276"/>
                      </a:cubicBezTo>
                    </a:path>
                  </a:pathLst>
                </a:custGeom>
                <a:solidFill>
                  <a:srgbClr val="006097"/>
                </a:solidFill>
                <a:ln w="9991" cap="flat">
                  <a:noFill/>
                  <a:prstDash val="solid"/>
                  <a:miter/>
                </a:ln>
              </p:spPr>
              <p:txBody>
                <a:bodyPr rtlCol="0" anchor="ctr"/>
                <a:lstStyle/>
                <a:p>
                  <a:endParaRPr lang="en-GB">
                    <a:latin typeface="+mj-lt"/>
                  </a:endParaRPr>
                </a:p>
              </p:txBody>
            </p:sp>
            <p:sp>
              <p:nvSpPr>
                <p:cNvPr id="13" name="Freeform: Shape 12">
                  <a:extLst>
                    <a:ext uri="{FF2B5EF4-FFF2-40B4-BE49-F238E27FC236}">
                      <a16:creationId xmlns:a16="http://schemas.microsoft.com/office/drawing/2014/main" id="{D20889EF-4E64-4E9A-91C4-43967E79FDEB}"/>
                    </a:ext>
                  </a:extLst>
                </p:cNvPr>
                <p:cNvSpPr/>
                <p:nvPr/>
              </p:nvSpPr>
              <p:spPr>
                <a:xfrm>
                  <a:off x="1709529" y="1658947"/>
                  <a:ext cx="16430" cy="47501"/>
                </a:xfrm>
                <a:custGeom>
                  <a:avLst/>
                  <a:gdLst>
                    <a:gd name="connsiteX0" fmla="*/ 4009 w 16430"/>
                    <a:gd name="connsiteY0" fmla="*/ 47502 h 47501"/>
                    <a:gd name="connsiteX1" fmla="*/ 4009 w 16430"/>
                    <a:gd name="connsiteY1" fmla="*/ 47502 h 47501"/>
                    <a:gd name="connsiteX2" fmla="*/ 8018 w 16430"/>
                    <a:gd name="connsiteY2" fmla="*/ 44495 h 47501"/>
                    <a:gd name="connsiteX3" fmla="*/ 16037 w 16430"/>
                    <a:gd name="connsiteY3" fmla="*/ 5405 h 47501"/>
                    <a:gd name="connsiteX4" fmla="*/ 14032 w 16430"/>
                    <a:gd name="connsiteY4" fmla="*/ 393 h 47501"/>
                    <a:gd name="connsiteX5" fmla="*/ 9021 w 16430"/>
                    <a:gd name="connsiteY5" fmla="*/ 2398 h 47501"/>
                    <a:gd name="connsiteX6" fmla="*/ 0 w 16430"/>
                    <a:gd name="connsiteY6" fmla="*/ 44495 h 47501"/>
                    <a:gd name="connsiteX7" fmla="*/ 4009 w 16430"/>
                    <a:gd name="connsiteY7" fmla="*/ 47502 h 4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30" h="47501">
                      <a:moveTo>
                        <a:pt x="4009" y="47502"/>
                      </a:moveTo>
                      <a:cubicBezTo>
                        <a:pt x="4009" y="47502"/>
                        <a:pt x="4009" y="47502"/>
                        <a:pt x="4009" y="47502"/>
                      </a:cubicBezTo>
                      <a:cubicBezTo>
                        <a:pt x="6014" y="47502"/>
                        <a:pt x="8018" y="46499"/>
                        <a:pt x="8018" y="44495"/>
                      </a:cubicBezTo>
                      <a:cubicBezTo>
                        <a:pt x="9021" y="30462"/>
                        <a:pt x="12028" y="15428"/>
                        <a:pt x="16037" y="5405"/>
                      </a:cubicBezTo>
                      <a:cubicBezTo>
                        <a:pt x="17039" y="3400"/>
                        <a:pt x="16037" y="1396"/>
                        <a:pt x="14032" y="393"/>
                      </a:cubicBezTo>
                      <a:cubicBezTo>
                        <a:pt x="12028" y="-609"/>
                        <a:pt x="10023" y="393"/>
                        <a:pt x="9021" y="2398"/>
                      </a:cubicBezTo>
                      <a:cubicBezTo>
                        <a:pt x="4009" y="13423"/>
                        <a:pt x="1002" y="29460"/>
                        <a:pt x="0" y="44495"/>
                      </a:cubicBezTo>
                      <a:cubicBezTo>
                        <a:pt x="0" y="45497"/>
                        <a:pt x="2005" y="47502"/>
                        <a:pt x="4009" y="47502"/>
                      </a:cubicBezTo>
                    </a:path>
                  </a:pathLst>
                </a:custGeom>
                <a:solidFill>
                  <a:srgbClr val="006097"/>
                </a:solidFill>
                <a:ln w="9991" cap="flat">
                  <a:noFill/>
                  <a:prstDash val="solid"/>
                  <a:miter/>
                </a:ln>
              </p:spPr>
              <p:txBody>
                <a:bodyPr rtlCol="0" anchor="ctr"/>
                <a:lstStyle/>
                <a:p>
                  <a:endParaRPr lang="en-GB">
                    <a:latin typeface="+mj-lt"/>
                  </a:endParaRPr>
                </a:p>
              </p:txBody>
            </p:sp>
            <p:sp>
              <p:nvSpPr>
                <p:cNvPr id="14" name="Freeform: Shape 13">
                  <a:extLst>
                    <a:ext uri="{FF2B5EF4-FFF2-40B4-BE49-F238E27FC236}">
                      <a16:creationId xmlns:a16="http://schemas.microsoft.com/office/drawing/2014/main" id="{469607D3-DEB6-44C6-A74D-6873E7FEF8F1}"/>
                    </a:ext>
                  </a:extLst>
                </p:cNvPr>
                <p:cNvSpPr/>
                <p:nvPr/>
              </p:nvSpPr>
              <p:spPr>
                <a:xfrm>
                  <a:off x="1867236" y="1769938"/>
                  <a:ext cx="16351" cy="11683"/>
                </a:xfrm>
                <a:custGeom>
                  <a:avLst/>
                  <a:gdLst>
                    <a:gd name="connsiteX0" fmla="*/ 4668 w 16351"/>
                    <a:gd name="connsiteY0" fmla="*/ 11684 h 11683"/>
                    <a:gd name="connsiteX1" fmla="*/ 6672 w 16351"/>
                    <a:gd name="connsiteY1" fmla="*/ 11684 h 11683"/>
                    <a:gd name="connsiteX2" fmla="*/ 13688 w 16351"/>
                    <a:gd name="connsiteY2" fmla="*/ 7675 h 11683"/>
                    <a:gd name="connsiteX3" fmla="*/ 14691 w 16351"/>
                    <a:gd name="connsiteY3" fmla="*/ 6672 h 11683"/>
                    <a:gd name="connsiteX4" fmla="*/ 15693 w 16351"/>
                    <a:gd name="connsiteY4" fmla="*/ 1661 h 11683"/>
                    <a:gd name="connsiteX5" fmla="*/ 10681 w 16351"/>
                    <a:gd name="connsiteY5" fmla="*/ 658 h 11683"/>
                    <a:gd name="connsiteX6" fmla="*/ 7675 w 16351"/>
                    <a:gd name="connsiteY6" fmla="*/ 658 h 11683"/>
                    <a:gd name="connsiteX7" fmla="*/ 1661 w 16351"/>
                    <a:gd name="connsiteY7" fmla="*/ 4668 h 11683"/>
                    <a:gd name="connsiteX8" fmla="*/ 658 w 16351"/>
                    <a:gd name="connsiteY8" fmla="*/ 9679 h 11683"/>
                    <a:gd name="connsiteX9" fmla="*/ 4668 w 16351"/>
                    <a:gd name="connsiteY9" fmla="*/ 11684 h 1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51" h="11683">
                      <a:moveTo>
                        <a:pt x="4668" y="11684"/>
                      </a:moveTo>
                      <a:cubicBezTo>
                        <a:pt x="5670" y="11684"/>
                        <a:pt x="5670" y="11684"/>
                        <a:pt x="6672" y="11684"/>
                      </a:cubicBezTo>
                      <a:cubicBezTo>
                        <a:pt x="9679" y="9679"/>
                        <a:pt x="10681" y="8677"/>
                        <a:pt x="13688" y="7675"/>
                      </a:cubicBezTo>
                      <a:lnTo>
                        <a:pt x="14691" y="6672"/>
                      </a:lnTo>
                      <a:cubicBezTo>
                        <a:pt x="16695" y="5670"/>
                        <a:pt x="16695" y="3665"/>
                        <a:pt x="15693" y="1661"/>
                      </a:cubicBezTo>
                      <a:cubicBezTo>
                        <a:pt x="14691" y="-344"/>
                        <a:pt x="12686" y="-344"/>
                        <a:pt x="10681" y="658"/>
                      </a:cubicBezTo>
                      <a:lnTo>
                        <a:pt x="7675" y="658"/>
                      </a:lnTo>
                      <a:cubicBezTo>
                        <a:pt x="5670" y="2663"/>
                        <a:pt x="4668" y="2663"/>
                        <a:pt x="1661" y="4668"/>
                      </a:cubicBezTo>
                      <a:cubicBezTo>
                        <a:pt x="-344" y="5670"/>
                        <a:pt x="-344" y="7675"/>
                        <a:pt x="658" y="9679"/>
                      </a:cubicBezTo>
                      <a:cubicBezTo>
                        <a:pt x="1661" y="10681"/>
                        <a:pt x="2663" y="11684"/>
                        <a:pt x="4668" y="11684"/>
                      </a:cubicBezTo>
                    </a:path>
                  </a:pathLst>
                </a:custGeom>
                <a:solidFill>
                  <a:srgbClr val="006097"/>
                </a:solidFill>
                <a:ln w="9991" cap="flat">
                  <a:noFill/>
                  <a:prstDash val="solid"/>
                  <a:miter/>
                </a:ln>
              </p:spPr>
              <p:txBody>
                <a:bodyPr rtlCol="0" anchor="ctr"/>
                <a:lstStyle/>
                <a:p>
                  <a:endParaRPr lang="en-GB">
                    <a:latin typeface="+mj-lt"/>
                  </a:endParaRPr>
                </a:p>
              </p:txBody>
            </p:sp>
            <p:sp>
              <p:nvSpPr>
                <p:cNvPr id="15" name="Freeform: Shape 14">
                  <a:extLst>
                    <a:ext uri="{FF2B5EF4-FFF2-40B4-BE49-F238E27FC236}">
                      <a16:creationId xmlns:a16="http://schemas.microsoft.com/office/drawing/2014/main" id="{2601340D-AFFF-4B6C-B4F6-5C761FCE62A5}"/>
                    </a:ext>
                  </a:extLst>
                </p:cNvPr>
                <p:cNvSpPr/>
                <p:nvPr/>
              </p:nvSpPr>
              <p:spPr>
                <a:xfrm>
                  <a:off x="1859430" y="1781467"/>
                  <a:ext cx="39690" cy="27217"/>
                </a:xfrm>
                <a:custGeom>
                  <a:avLst/>
                  <a:gdLst>
                    <a:gd name="connsiteX0" fmla="*/ 445 w 39690"/>
                    <a:gd name="connsiteY0" fmla="*/ 25213 h 27217"/>
                    <a:gd name="connsiteX1" fmla="*/ 3452 w 39690"/>
                    <a:gd name="connsiteY1" fmla="*/ 27217 h 27217"/>
                    <a:gd name="connsiteX2" fmla="*/ 4455 w 39690"/>
                    <a:gd name="connsiteY2" fmla="*/ 27217 h 27217"/>
                    <a:gd name="connsiteX3" fmla="*/ 18487 w 39690"/>
                    <a:gd name="connsiteY3" fmla="*/ 20201 h 27217"/>
                    <a:gd name="connsiteX4" fmla="*/ 29512 w 39690"/>
                    <a:gd name="connsiteY4" fmla="*/ 13185 h 27217"/>
                    <a:gd name="connsiteX5" fmla="*/ 38533 w 39690"/>
                    <a:gd name="connsiteY5" fmla="*/ 6169 h 27217"/>
                    <a:gd name="connsiteX6" fmla="*/ 38533 w 39690"/>
                    <a:gd name="connsiteY6" fmla="*/ 1157 h 27217"/>
                    <a:gd name="connsiteX7" fmla="*/ 33522 w 39690"/>
                    <a:gd name="connsiteY7" fmla="*/ 1157 h 27217"/>
                    <a:gd name="connsiteX8" fmla="*/ 24501 w 39690"/>
                    <a:gd name="connsiteY8" fmla="*/ 8173 h 27217"/>
                    <a:gd name="connsiteX9" fmla="*/ 13475 w 39690"/>
                    <a:gd name="connsiteY9" fmla="*/ 15190 h 27217"/>
                    <a:gd name="connsiteX10" fmla="*/ 445 w 39690"/>
                    <a:gd name="connsiteY10" fmla="*/ 21204 h 27217"/>
                    <a:gd name="connsiteX11" fmla="*/ 445 w 39690"/>
                    <a:gd name="connsiteY11" fmla="*/ 25213 h 2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690" h="27217">
                      <a:moveTo>
                        <a:pt x="445" y="25213"/>
                      </a:moveTo>
                      <a:cubicBezTo>
                        <a:pt x="1448" y="26215"/>
                        <a:pt x="2450" y="27217"/>
                        <a:pt x="3452" y="27217"/>
                      </a:cubicBezTo>
                      <a:cubicBezTo>
                        <a:pt x="3452" y="27217"/>
                        <a:pt x="4455" y="27217"/>
                        <a:pt x="4455" y="27217"/>
                      </a:cubicBezTo>
                      <a:cubicBezTo>
                        <a:pt x="8464" y="25213"/>
                        <a:pt x="13475" y="23208"/>
                        <a:pt x="18487" y="20201"/>
                      </a:cubicBezTo>
                      <a:cubicBezTo>
                        <a:pt x="22496" y="18197"/>
                        <a:pt x="26505" y="15190"/>
                        <a:pt x="29512" y="13185"/>
                      </a:cubicBezTo>
                      <a:cubicBezTo>
                        <a:pt x="32519" y="11180"/>
                        <a:pt x="35526" y="8173"/>
                        <a:pt x="38533" y="6169"/>
                      </a:cubicBezTo>
                      <a:cubicBezTo>
                        <a:pt x="39535" y="5167"/>
                        <a:pt x="40538" y="2160"/>
                        <a:pt x="38533" y="1157"/>
                      </a:cubicBezTo>
                      <a:cubicBezTo>
                        <a:pt x="37531" y="155"/>
                        <a:pt x="34524" y="-847"/>
                        <a:pt x="33522" y="1157"/>
                      </a:cubicBezTo>
                      <a:cubicBezTo>
                        <a:pt x="30515" y="3162"/>
                        <a:pt x="27508" y="6169"/>
                        <a:pt x="24501" y="8173"/>
                      </a:cubicBezTo>
                      <a:cubicBezTo>
                        <a:pt x="21494" y="11180"/>
                        <a:pt x="17485" y="13185"/>
                        <a:pt x="13475" y="15190"/>
                      </a:cubicBezTo>
                      <a:cubicBezTo>
                        <a:pt x="8464" y="18197"/>
                        <a:pt x="4455" y="20201"/>
                        <a:pt x="445" y="21204"/>
                      </a:cubicBezTo>
                      <a:cubicBezTo>
                        <a:pt x="445" y="21204"/>
                        <a:pt x="-557" y="23208"/>
                        <a:pt x="445" y="25213"/>
                      </a:cubicBezTo>
                    </a:path>
                  </a:pathLst>
                </a:custGeom>
                <a:solidFill>
                  <a:srgbClr val="006097"/>
                </a:solidFill>
                <a:ln w="9991" cap="flat">
                  <a:noFill/>
                  <a:prstDash val="solid"/>
                  <a:miter/>
                </a:ln>
              </p:spPr>
              <p:txBody>
                <a:bodyPr rtlCol="0" anchor="ctr"/>
                <a:lstStyle/>
                <a:p>
                  <a:endParaRPr lang="en-GB">
                    <a:latin typeface="+mj-lt"/>
                  </a:endParaRPr>
                </a:p>
              </p:txBody>
            </p:sp>
            <p:sp>
              <p:nvSpPr>
                <p:cNvPr id="16" name="Freeform: Shape 15">
                  <a:extLst>
                    <a:ext uri="{FF2B5EF4-FFF2-40B4-BE49-F238E27FC236}">
                      <a16:creationId xmlns:a16="http://schemas.microsoft.com/office/drawing/2014/main" id="{E86336C8-378B-47DC-912B-C47B49CC7CC1}"/>
                    </a:ext>
                  </a:extLst>
                </p:cNvPr>
                <p:cNvSpPr/>
                <p:nvPr/>
              </p:nvSpPr>
              <p:spPr>
                <a:xfrm>
                  <a:off x="1750968" y="1755906"/>
                  <a:ext cx="38136" cy="32732"/>
                </a:xfrm>
                <a:custGeom>
                  <a:avLst/>
                  <a:gdLst>
                    <a:gd name="connsiteX0" fmla="*/ 34737 w 38136"/>
                    <a:gd name="connsiteY0" fmla="*/ 32732 h 32732"/>
                    <a:gd name="connsiteX1" fmla="*/ 32732 w 38136"/>
                    <a:gd name="connsiteY1" fmla="*/ 32732 h 32732"/>
                    <a:gd name="connsiteX2" fmla="*/ 658 w 38136"/>
                    <a:gd name="connsiteY2" fmla="*/ 5670 h 32732"/>
                    <a:gd name="connsiteX3" fmla="*/ 1661 w 38136"/>
                    <a:gd name="connsiteY3" fmla="*/ 658 h 32732"/>
                    <a:gd name="connsiteX4" fmla="*/ 6672 w 38136"/>
                    <a:gd name="connsiteY4" fmla="*/ 1661 h 32732"/>
                    <a:gd name="connsiteX5" fmla="*/ 35739 w 38136"/>
                    <a:gd name="connsiteY5" fmla="*/ 26718 h 32732"/>
                    <a:gd name="connsiteX6" fmla="*/ 37744 w 38136"/>
                    <a:gd name="connsiteY6" fmla="*/ 31730 h 32732"/>
                    <a:gd name="connsiteX7" fmla="*/ 34737 w 38136"/>
                    <a:gd name="connsiteY7" fmla="*/ 32732 h 3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36" h="32732">
                      <a:moveTo>
                        <a:pt x="34737" y="32732"/>
                      </a:moveTo>
                      <a:cubicBezTo>
                        <a:pt x="33734" y="32732"/>
                        <a:pt x="33734" y="32732"/>
                        <a:pt x="32732" y="32732"/>
                      </a:cubicBezTo>
                      <a:cubicBezTo>
                        <a:pt x="19702" y="25716"/>
                        <a:pt x="8677" y="16695"/>
                        <a:pt x="658" y="5670"/>
                      </a:cubicBezTo>
                      <a:cubicBezTo>
                        <a:pt x="-344" y="3665"/>
                        <a:pt x="-344" y="1661"/>
                        <a:pt x="1661" y="658"/>
                      </a:cubicBezTo>
                      <a:cubicBezTo>
                        <a:pt x="3665" y="-344"/>
                        <a:pt x="5670" y="-344"/>
                        <a:pt x="6672" y="1661"/>
                      </a:cubicBezTo>
                      <a:cubicBezTo>
                        <a:pt x="14691" y="11684"/>
                        <a:pt x="24714" y="20705"/>
                        <a:pt x="35739" y="26718"/>
                      </a:cubicBezTo>
                      <a:cubicBezTo>
                        <a:pt x="37744" y="27721"/>
                        <a:pt x="38746" y="29725"/>
                        <a:pt x="37744" y="31730"/>
                      </a:cubicBezTo>
                      <a:cubicBezTo>
                        <a:pt x="37744" y="31730"/>
                        <a:pt x="35739" y="32732"/>
                        <a:pt x="34737" y="32732"/>
                      </a:cubicBezTo>
                      <a:close/>
                    </a:path>
                  </a:pathLst>
                </a:custGeom>
                <a:solidFill>
                  <a:srgbClr val="006097"/>
                </a:solidFill>
                <a:ln w="9991" cap="flat">
                  <a:noFill/>
                  <a:prstDash val="solid"/>
                  <a:miter/>
                </a:ln>
              </p:spPr>
              <p:txBody>
                <a:bodyPr rtlCol="0" anchor="ctr"/>
                <a:lstStyle/>
                <a:p>
                  <a:endParaRPr lang="en-GB">
                    <a:latin typeface="+mj-lt"/>
                  </a:endParaRPr>
                </a:p>
              </p:txBody>
            </p:sp>
            <p:sp>
              <p:nvSpPr>
                <p:cNvPr id="17" name="Freeform: Shape 16">
                  <a:extLst>
                    <a:ext uri="{FF2B5EF4-FFF2-40B4-BE49-F238E27FC236}">
                      <a16:creationId xmlns:a16="http://schemas.microsoft.com/office/drawing/2014/main" id="{5A3BAC77-F319-47AE-ADA6-2106D4681F89}"/>
                    </a:ext>
                  </a:extLst>
                </p:cNvPr>
                <p:cNvSpPr/>
                <p:nvPr/>
              </p:nvSpPr>
              <p:spPr>
                <a:xfrm>
                  <a:off x="1872247" y="1629615"/>
                  <a:ext cx="46764" cy="109909"/>
                </a:xfrm>
                <a:custGeom>
                  <a:avLst/>
                  <a:gdLst>
                    <a:gd name="connsiteX0" fmla="*/ 36741 w 46764"/>
                    <a:gd name="connsiteY0" fmla="*/ 109910 h 109909"/>
                    <a:gd name="connsiteX1" fmla="*/ 35739 w 46764"/>
                    <a:gd name="connsiteY1" fmla="*/ 109910 h 109909"/>
                    <a:gd name="connsiteX2" fmla="*/ 33734 w 46764"/>
                    <a:gd name="connsiteY2" fmla="*/ 104898 h 109909"/>
                    <a:gd name="connsiteX3" fmla="*/ 38746 w 46764"/>
                    <a:gd name="connsiteY3" fmla="*/ 76834 h 109909"/>
                    <a:gd name="connsiteX4" fmla="*/ 1661 w 46764"/>
                    <a:gd name="connsiteY4" fmla="*/ 6672 h 109909"/>
                    <a:gd name="connsiteX5" fmla="*/ 658 w 46764"/>
                    <a:gd name="connsiteY5" fmla="*/ 1661 h 109909"/>
                    <a:gd name="connsiteX6" fmla="*/ 5670 w 46764"/>
                    <a:gd name="connsiteY6" fmla="*/ 658 h 109909"/>
                    <a:gd name="connsiteX7" fmla="*/ 46765 w 46764"/>
                    <a:gd name="connsiteY7" fmla="*/ 76834 h 109909"/>
                    <a:gd name="connsiteX8" fmla="*/ 41753 w 46764"/>
                    <a:gd name="connsiteY8" fmla="*/ 107905 h 109909"/>
                    <a:gd name="connsiteX9" fmla="*/ 36741 w 46764"/>
                    <a:gd name="connsiteY9" fmla="*/ 109910 h 10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64" h="109909">
                      <a:moveTo>
                        <a:pt x="36741" y="109910"/>
                      </a:moveTo>
                      <a:cubicBezTo>
                        <a:pt x="36741" y="109910"/>
                        <a:pt x="35739" y="109910"/>
                        <a:pt x="35739" y="109910"/>
                      </a:cubicBezTo>
                      <a:cubicBezTo>
                        <a:pt x="33734" y="108908"/>
                        <a:pt x="32732" y="106903"/>
                        <a:pt x="33734" y="104898"/>
                      </a:cubicBezTo>
                      <a:cubicBezTo>
                        <a:pt x="36741" y="95878"/>
                        <a:pt x="38746" y="86857"/>
                        <a:pt x="38746" y="76834"/>
                      </a:cubicBezTo>
                      <a:cubicBezTo>
                        <a:pt x="38746" y="48769"/>
                        <a:pt x="24714" y="22709"/>
                        <a:pt x="1661" y="6672"/>
                      </a:cubicBezTo>
                      <a:cubicBezTo>
                        <a:pt x="-344" y="5670"/>
                        <a:pt x="-344" y="2663"/>
                        <a:pt x="658" y="1661"/>
                      </a:cubicBezTo>
                      <a:cubicBezTo>
                        <a:pt x="1661" y="-344"/>
                        <a:pt x="4668" y="-344"/>
                        <a:pt x="5670" y="658"/>
                      </a:cubicBezTo>
                      <a:cubicBezTo>
                        <a:pt x="30728" y="17698"/>
                        <a:pt x="46765" y="46765"/>
                        <a:pt x="46765" y="76834"/>
                      </a:cubicBezTo>
                      <a:cubicBezTo>
                        <a:pt x="46765" y="87859"/>
                        <a:pt x="44760" y="97882"/>
                        <a:pt x="41753" y="107905"/>
                      </a:cubicBezTo>
                      <a:cubicBezTo>
                        <a:pt x="40751" y="108908"/>
                        <a:pt x="38746" y="109910"/>
                        <a:pt x="36741" y="109910"/>
                      </a:cubicBezTo>
                      <a:close/>
                    </a:path>
                  </a:pathLst>
                </a:custGeom>
                <a:solidFill>
                  <a:srgbClr val="006097"/>
                </a:solidFill>
                <a:ln w="9991" cap="flat">
                  <a:noFill/>
                  <a:prstDash val="solid"/>
                  <a:miter/>
                </a:ln>
              </p:spPr>
              <p:txBody>
                <a:bodyPr rtlCol="0" anchor="ctr"/>
                <a:lstStyle/>
                <a:p>
                  <a:endParaRPr lang="en-GB">
                    <a:latin typeface="+mj-lt"/>
                  </a:endParaRPr>
                </a:p>
              </p:txBody>
            </p:sp>
            <p:sp>
              <p:nvSpPr>
                <p:cNvPr id="18" name="Freeform: Shape 17">
                  <a:extLst>
                    <a:ext uri="{FF2B5EF4-FFF2-40B4-BE49-F238E27FC236}">
                      <a16:creationId xmlns:a16="http://schemas.microsoft.com/office/drawing/2014/main" id="{C6DCC0C8-37D6-481A-B0CD-43F5DA82D225}"/>
                    </a:ext>
                  </a:extLst>
                </p:cNvPr>
                <p:cNvSpPr/>
                <p:nvPr/>
              </p:nvSpPr>
              <p:spPr>
                <a:xfrm>
                  <a:off x="1874820" y="1609134"/>
                  <a:ext cx="63235" cy="147429"/>
                </a:xfrm>
                <a:custGeom>
                  <a:avLst/>
                  <a:gdLst>
                    <a:gd name="connsiteX0" fmla="*/ 49203 w 63235"/>
                    <a:gd name="connsiteY0" fmla="*/ 147430 h 147429"/>
                    <a:gd name="connsiteX1" fmla="*/ 47199 w 63235"/>
                    <a:gd name="connsiteY1" fmla="*/ 147430 h 147429"/>
                    <a:gd name="connsiteX2" fmla="*/ 45194 w 63235"/>
                    <a:gd name="connsiteY2" fmla="*/ 142418 h 147429"/>
                    <a:gd name="connsiteX3" fmla="*/ 55217 w 63235"/>
                    <a:gd name="connsiteY3" fmla="*/ 98317 h 147429"/>
                    <a:gd name="connsiteX4" fmla="*/ 2095 w 63235"/>
                    <a:gd name="connsiteY4" fmla="*/ 7107 h 147429"/>
                    <a:gd name="connsiteX5" fmla="*/ 1093 w 63235"/>
                    <a:gd name="connsiteY5" fmla="*/ 2095 h 147429"/>
                    <a:gd name="connsiteX6" fmla="*/ 6104 w 63235"/>
                    <a:gd name="connsiteY6" fmla="*/ 1093 h 147429"/>
                    <a:gd name="connsiteX7" fmla="*/ 63236 w 63235"/>
                    <a:gd name="connsiteY7" fmla="*/ 98317 h 147429"/>
                    <a:gd name="connsiteX8" fmla="*/ 52210 w 63235"/>
                    <a:gd name="connsiteY8" fmla="*/ 146427 h 147429"/>
                    <a:gd name="connsiteX9" fmla="*/ 49203 w 63235"/>
                    <a:gd name="connsiteY9" fmla="*/ 147430 h 147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235" h="147429">
                      <a:moveTo>
                        <a:pt x="49203" y="147430"/>
                      </a:moveTo>
                      <a:cubicBezTo>
                        <a:pt x="48201" y="147430"/>
                        <a:pt x="48201" y="147430"/>
                        <a:pt x="47199" y="147430"/>
                      </a:cubicBezTo>
                      <a:cubicBezTo>
                        <a:pt x="45194" y="146427"/>
                        <a:pt x="44192" y="144423"/>
                        <a:pt x="45194" y="142418"/>
                      </a:cubicBezTo>
                      <a:cubicBezTo>
                        <a:pt x="52210" y="128386"/>
                        <a:pt x="55217" y="113351"/>
                        <a:pt x="55217" y="98317"/>
                      </a:cubicBezTo>
                      <a:cubicBezTo>
                        <a:pt x="55217" y="61231"/>
                        <a:pt x="35171" y="26150"/>
                        <a:pt x="2095" y="7107"/>
                      </a:cubicBezTo>
                      <a:cubicBezTo>
                        <a:pt x="90" y="6104"/>
                        <a:pt x="-912" y="4100"/>
                        <a:pt x="1093" y="2095"/>
                      </a:cubicBezTo>
                      <a:cubicBezTo>
                        <a:pt x="2095" y="90"/>
                        <a:pt x="4100" y="-912"/>
                        <a:pt x="6104" y="1093"/>
                      </a:cubicBezTo>
                      <a:cubicBezTo>
                        <a:pt x="41185" y="21139"/>
                        <a:pt x="63236" y="58224"/>
                        <a:pt x="63236" y="98317"/>
                      </a:cubicBezTo>
                      <a:cubicBezTo>
                        <a:pt x="63236" y="115356"/>
                        <a:pt x="59227" y="131393"/>
                        <a:pt x="52210" y="146427"/>
                      </a:cubicBezTo>
                      <a:cubicBezTo>
                        <a:pt x="52210" y="146427"/>
                        <a:pt x="51208" y="147430"/>
                        <a:pt x="49203" y="147430"/>
                      </a:cubicBezTo>
                      <a:close/>
                    </a:path>
                  </a:pathLst>
                </a:custGeom>
                <a:solidFill>
                  <a:srgbClr val="006097"/>
                </a:solidFill>
                <a:ln w="9991" cap="flat">
                  <a:noFill/>
                  <a:prstDash val="solid"/>
                  <a:miter/>
                </a:ln>
              </p:spPr>
              <p:txBody>
                <a:bodyPr rtlCol="0" anchor="ctr"/>
                <a:lstStyle/>
                <a:p>
                  <a:endParaRPr lang="en-GB">
                    <a:latin typeface="+mj-lt"/>
                  </a:endParaRPr>
                </a:p>
              </p:txBody>
            </p:sp>
            <p:sp>
              <p:nvSpPr>
                <p:cNvPr id="19" name="Freeform: Shape 18">
                  <a:extLst>
                    <a:ext uri="{FF2B5EF4-FFF2-40B4-BE49-F238E27FC236}">
                      <a16:creationId xmlns:a16="http://schemas.microsoft.com/office/drawing/2014/main" id="{732296C1-CD47-4BAB-8D79-DD11A97CB18C}"/>
                    </a:ext>
                  </a:extLst>
                </p:cNvPr>
                <p:cNvSpPr/>
                <p:nvPr/>
              </p:nvSpPr>
              <p:spPr>
                <a:xfrm>
                  <a:off x="1724171" y="1749155"/>
                  <a:ext cx="69945" cy="63538"/>
                </a:xfrm>
                <a:custGeom>
                  <a:avLst/>
                  <a:gdLst>
                    <a:gd name="connsiteX0" fmla="*/ 65543 w 69945"/>
                    <a:gd name="connsiteY0" fmla="*/ 63539 h 63538"/>
                    <a:gd name="connsiteX1" fmla="*/ 64541 w 69945"/>
                    <a:gd name="connsiteY1" fmla="*/ 63539 h 63538"/>
                    <a:gd name="connsiteX2" fmla="*/ 393 w 69945"/>
                    <a:gd name="connsiteY2" fmla="*/ 5405 h 63538"/>
                    <a:gd name="connsiteX3" fmla="*/ 2398 w 69945"/>
                    <a:gd name="connsiteY3" fmla="*/ 393 h 63538"/>
                    <a:gd name="connsiteX4" fmla="*/ 7409 w 69945"/>
                    <a:gd name="connsiteY4" fmla="*/ 2398 h 63538"/>
                    <a:gd name="connsiteX5" fmla="*/ 67548 w 69945"/>
                    <a:gd name="connsiteY5" fmla="*/ 56522 h 63538"/>
                    <a:gd name="connsiteX6" fmla="*/ 69552 w 69945"/>
                    <a:gd name="connsiteY6" fmla="*/ 61534 h 63538"/>
                    <a:gd name="connsiteX7" fmla="*/ 65543 w 69945"/>
                    <a:gd name="connsiteY7" fmla="*/ 63539 h 63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945" h="63538">
                      <a:moveTo>
                        <a:pt x="65543" y="63539"/>
                      </a:moveTo>
                      <a:cubicBezTo>
                        <a:pt x="65543" y="63539"/>
                        <a:pt x="64541" y="63539"/>
                        <a:pt x="64541" y="63539"/>
                      </a:cubicBezTo>
                      <a:cubicBezTo>
                        <a:pt x="36476" y="53516"/>
                        <a:pt x="12421" y="32467"/>
                        <a:pt x="393" y="5405"/>
                      </a:cubicBezTo>
                      <a:cubicBezTo>
                        <a:pt x="-609" y="3400"/>
                        <a:pt x="393" y="1396"/>
                        <a:pt x="2398" y="393"/>
                      </a:cubicBezTo>
                      <a:cubicBezTo>
                        <a:pt x="4402" y="-609"/>
                        <a:pt x="6407" y="393"/>
                        <a:pt x="7409" y="2398"/>
                      </a:cubicBezTo>
                      <a:cubicBezTo>
                        <a:pt x="19437" y="27456"/>
                        <a:pt x="41488" y="47502"/>
                        <a:pt x="67548" y="56522"/>
                      </a:cubicBezTo>
                      <a:cubicBezTo>
                        <a:pt x="69552" y="57525"/>
                        <a:pt x="70555" y="59529"/>
                        <a:pt x="69552" y="61534"/>
                      </a:cubicBezTo>
                      <a:cubicBezTo>
                        <a:pt x="69552" y="62536"/>
                        <a:pt x="67548" y="63539"/>
                        <a:pt x="65543" y="63539"/>
                      </a:cubicBezTo>
                      <a:close/>
                    </a:path>
                  </a:pathLst>
                </a:custGeom>
                <a:solidFill>
                  <a:srgbClr val="006097"/>
                </a:solidFill>
                <a:ln w="9991" cap="flat">
                  <a:noFill/>
                  <a:prstDash val="solid"/>
                  <a:miter/>
                </a:ln>
              </p:spPr>
              <p:txBody>
                <a:bodyPr rtlCol="0" anchor="ctr"/>
                <a:lstStyle/>
                <a:p>
                  <a:endParaRPr lang="en-GB">
                    <a:latin typeface="+mj-lt"/>
                  </a:endParaRPr>
                </a:p>
              </p:txBody>
            </p:sp>
          </p:grpSp>
          <p:sp>
            <p:nvSpPr>
              <p:cNvPr id="9" name="Freeform: Shape 8">
                <a:extLst>
                  <a:ext uri="{FF2B5EF4-FFF2-40B4-BE49-F238E27FC236}">
                    <a16:creationId xmlns:a16="http://schemas.microsoft.com/office/drawing/2014/main" id="{D8F02CC0-B3B4-43EA-8630-89CA3277A085}"/>
                  </a:ext>
                </a:extLst>
              </p:cNvPr>
              <p:cNvSpPr/>
              <p:nvPr/>
            </p:nvSpPr>
            <p:spPr>
              <a:xfrm>
                <a:off x="1511073" y="1922947"/>
                <a:ext cx="1433298" cy="62143"/>
              </a:xfrm>
              <a:custGeom>
                <a:avLst/>
                <a:gdLst>
                  <a:gd name="connsiteX0" fmla="*/ 1285960 w 1433298"/>
                  <a:gd name="connsiteY0" fmla="*/ 62143 h 62143"/>
                  <a:gd name="connsiteX1" fmla="*/ 1143632 w 1433298"/>
                  <a:gd name="connsiteY1" fmla="*/ 23053 h 62143"/>
                  <a:gd name="connsiteX2" fmla="*/ 1001305 w 1433298"/>
                  <a:gd name="connsiteY2" fmla="*/ 62143 h 62143"/>
                  <a:gd name="connsiteX3" fmla="*/ 858977 w 1433298"/>
                  <a:gd name="connsiteY3" fmla="*/ 23053 h 62143"/>
                  <a:gd name="connsiteX4" fmla="*/ 716650 w 1433298"/>
                  <a:gd name="connsiteY4" fmla="*/ 62143 h 62143"/>
                  <a:gd name="connsiteX5" fmla="*/ 574322 w 1433298"/>
                  <a:gd name="connsiteY5" fmla="*/ 23053 h 62143"/>
                  <a:gd name="connsiteX6" fmla="*/ 431994 w 1433298"/>
                  <a:gd name="connsiteY6" fmla="*/ 62143 h 62143"/>
                  <a:gd name="connsiteX7" fmla="*/ 289667 w 1433298"/>
                  <a:gd name="connsiteY7" fmla="*/ 23053 h 62143"/>
                  <a:gd name="connsiteX8" fmla="*/ 147339 w 1433298"/>
                  <a:gd name="connsiteY8" fmla="*/ 62143 h 62143"/>
                  <a:gd name="connsiteX9" fmla="*/ 0 w 1433298"/>
                  <a:gd name="connsiteY9" fmla="*/ 20046 h 62143"/>
                  <a:gd name="connsiteX10" fmla="*/ 10023 w 1433298"/>
                  <a:gd name="connsiteY10" fmla="*/ 3007 h 62143"/>
                  <a:gd name="connsiteX11" fmla="*/ 147339 w 1433298"/>
                  <a:gd name="connsiteY11" fmla="*/ 42097 h 62143"/>
                  <a:gd name="connsiteX12" fmla="*/ 284655 w 1433298"/>
                  <a:gd name="connsiteY12" fmla="*/ 3007 h 62143"/>
                  <a:gd name="connsiteX13" fmla="*/ 289667 w 1433298"/>
                  <a:gd name="connsiteY13" fmla="*/ 0 h 62143"/>
                  <a:gd name="connsiteX14" fmla="*/ 294678 w 1433298"/>
                  <a:gd name="connsiteY14" fmla="*/ 3007 h 62143"/>
                  <a:gd name="connsiteX15" fmla="*/ 431994 w 1433298"/>
                  <a:gd name="connsiteY15" fmla="*/ 42097 h 62143"/>
                  <a:gd name="connsiteX16" fmla="*/ 569310 w 1433298"/>
                  <a:gd name="connsiteY16" fmla="*/ 3007 h 62143"/>
                  <a:gd name="connsiteX17" fmla="*/ 574322 w 1433298"/>
                  <a:gd name="connsiteY17" fmla="*/ 0 h 62143"/>
                  <a:gd name="connsiteX18" fmla="*/ 579333 w 1433298"/>
                  <a:gd name="connsiteY18" fmla="*/ 3007 h 62143"/>
                  <a:gd name="connsiteX19" fmla="*/ 716650 w 1433298"/>
                  <a:gd name="connsiteY19" fmla="*/ 42097 h 62143"/>
                  <a:gd name="connsiteX20" fmla="*/ 853966 w 1433298"/>
                  <a:gd name="connsiteY20" fmla="*/ 3007 h 62143"/>
                  <a:gd name="connsiteX21" fmla="*/ 858977 w 1433298"/>
                  <a:gd name="connsiteY21" fmla="*/ 0 h 62143"/>
                  <a:gd name="connsiteX22" fmla="*/ 863989 w 1433298"/>
                  <a:gd name="connsiteY22" fmla="*/ 3007 h 62143"/>
                  <a:gd name="connsiteX23" fmla="*/ 1001305 w 1433298"/>
                  <a:gd name="connsiteY23" fmla="*/ 42097 h 62143"/>
                  <a:gd name="connsiteX24" fmla="*/ 1138621 w 1433298"/>
                  <a:gd name="connsiteY24" fmla="*/ 3007 h 62143"/>
                  <a:gd name="connsiteX25" fmla="*/ 1143632 w 1433298"/>
                  <a:gd name="connsiteY25" fmla="*/ 0 h 62143"/>
                  <a:gd name="connsiteX26" fmla="*/ 1148644 w 1433298"/>
                  <a:gd name="connsiteY26" fmla="*/ 3007 h 62143"/>
                  <a:gd name="connsiteX27" fmla="*/ 1285960 w 1433298"/>
                  <a:gd name="connsiteY27" fmla="*/ 42097 h 62143"/>
                  <a:gd name="connsiteX28" fmla="*/ 1423276 w 1433298"/>
                  <a:gd name="connsiteY28" fmla="*/ 3007 h 62143"/>
                  <a:gd name="connsiteX29" fmla="*/ 1433299 w 1433298"/>
                  <a:gd name="connsiteY29" fmla="*/ 20046 h 62143"/>
                  <a:gd name="connsiteX30" fmla="*/ 1285960 w 1433298"/>
                  <a:gd name="connsiteY30" fmla="*/ 62143 h 62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33298" h="62143">
                    <a:moveTo>
                      <a:pt x="1285960" y="62143"/>
                    </a:moveTo>
                    <a:cubicBezTo>
                      <a:pt x="1222815" y="62143"/>
                      <a:pt x="1161674" y="32074"/>
                      <a:pt x="1143632" y="23053"/>
                    </a:cubicBezTo>
                    <a:cubicBezTo>
                      <a:pt x="1125591" y="32074"/>
                      <a:pt x="1064450" y="62143"/>
                      <a:pt x="1001305" y="62143"/>
                    </a:cubicBezTo>
                    <a:cubicBezTo>
                      <a:pt x="938159" y="62143"/>
                      <a:pt x="877019" y="32074"/>
                      <a:pt x="858977" y="23053"/>
                    </a:cubicBezTo>
                    <a:cubicBezTo>
                      <a:pt x="840936" y="32074"/>
                      <a:pt x="779795" y="62143"/>
                      <a:pt x="716650" y="62143"/>
                    </a:cubicBezTo>
                    <a:cubicBezTo>
                      <a:pt x="653504" y="62143"/>
                      <a:pt x="592363" y="32074"/>
                      <a:pt x="574322" y="23053"/>
                    </a:cubicBezTo>
                    <a:cubicBezTo>
                      <a:pt x="556280" y="32074"/>
                      <a:pt x="495140" y="62143"/>
                      <a:pt x="431994" y="62143"/>
                    </a:cubicBezTo>
                    <a:cubicBezTo>
                      <a:pt x="368849" y="62143"/>
                      <a:pt x="307708" y="32074"/>
                      <a:pt x="289667" y="23053"/>
                    </a:cubicBezTo>
                    <a:cubicBezTo>
                      <a:pt x="271625" y="32074"/>
                      <a:pt x="210484" y="62143"/>
                      <a:pt x="147339" y="62143"/>
                    </a:cubicBezTo>
                    <a:cubicBezTo>
                      <a:pt x="74171" y="62143"/>
                      <a:pt x="3007" y="22051"/>
                      <a:pt x="0" y="20046"/>
                    </a:cubicBezTo>
                    <a:lnTo>
                      <a:pt x="10023" y="3007"/>
                    </a:lnTo>
                    <a:cubicBezTo>
                      <a:pt x="11025" y="3007"/>
                      <a:pt x="80185" y="42097"/>
                      <a:pt x="147339" y="42097"/>
                    </a:cubicBezTo>
                    <a:cubicBezTo>
                      <a:pt x="214494" y="42097"/>
                      <a:pt x="283653" y="3007"/>
                      <a:pt x="284655" y="3007"/>
                    </a:cubicBezTo>
                    <a:lnTo>
                      <a:pt x="289667" y="0"/>
                    </a:lnTo>
                    <a:lnTo>
                      <a:pt x="294678" y="3007"/>
                    </a:lnTo>
                    <a:cubicBezTo>
                      <a:pt x="295681" y="3007"/>
                      <a:pt x="364840" y="42097"/>
                      <a:pt x="431994" y="42097"/>
                    </a:cubicBezTo>
                    <a:cubicBezTo>
                      <a:pt x="499149" y="42097"/>
                      <a:pt x="568308" y="3007"/>
                      <a:pt x="569310" y="3007"/>
                    </a:cubicBezTo>
                    <a:lnTo>
                      <a:pt x="574322" y="0"/>
                    </a:lnTo>
                    <a:lnTo>
                      <a:pt x="579333" y="3007"/>
                    </a:lnTo>
                    <a:cubicBezTo>
                      <a:pt x="580336" y="3007"/>
                      <a:pt x="649495" y="42097"/>
                      <a:pt x="716650" y="42097"/>
                    </a:cubicBezTo>
                    <a:cubicBezTo>
                      <a:pt x="783804" y="42097"/>
                      <a:pt x="852963" y="3007"/>
                      <a:pt x="853966" y="3007"/>
                    </a:cubicBezTo>
                    <a:lnTo>
                      <a:pt x="858977" y="0"/>
                    </a:lnTo>
                    <a:lnTo>
                      <a:pt x="863989" y="3007"/>
                    </a:lnTo>
                    <a:cubicBezTo>
                      <a:pt x="864991" y="3007"/>
                      <a:pt x="934150" y="42097"/>
                      <a:pt x="1001305" y="42097"/>
                    </a:cubicBezTo>
                    <a:cubicBezTo>
                      <a:pt x="1068459" y="42097"/>
                      <a:pt x="1137618" y="3007"/>
                      <a:pt x="1138621" y="3007"/>
                    </a:cubicBezTo>
                    <a:lnTo>
                      <a:pt x="1143632" y="0"/>
                    </a:lnTo>
                    <a:lnTo>
                      <a:pt x="1148644" y="3007"/>
                    </a:lnTo>
                    <a:cubicBezTo>
                      <a:pt x="1149646" y="3007"/>
                      <a:pt x="1218805" y="42097"/>
                      <a:pt x="1285960" y="42097"/>
                    </a:cubicBezTo>
                    <a:cubicBezTo>
                      <a:pt x="1353114" y="42097"/>
                      <a:pt x="1422274" y="3007"/>
                      <a:pt x="1423276" y="3007"/>
                    </a:cubicBezTo>
                    <a:lnTo>
                      <a:pt x="1433299" y="20046"/>
                    </a:lnTo>
                    <a:cubicBezTo>
                      <a:pt x="1430292" y="22051"/>
                      <a:pt x="1359128" y="62143"/>
                      <a:pt x="1285960" y="62143"/>
                    </a:cubicBezTo>
                    <a:close/>
                  </a:path>
                </a:pathLst>
              </a:custGeom>
              <a:solidFill>
                <a:srgbClr val="006097"/>
              </a:solidFill>
              <a:ln w="9991" cap="flat">
                <a:noFill/>
                <a:prstDash val="solid"/>
                <a:miter/>
              </a:ln>
            </p:spPr>
            <p:txBody>
              <a:bodyPr rtlCol="0" anchor="ctr"/>
              <a:lstStyle/>
              <a:p>
                <a:endParaRPr lang="en-GB">
                  <a:latin typeface="+mj-lt"/>
                </a:endParaRPr>
              </a:p>
            </p:txBody>
          </p:sp>
        </p:grpSp>
        <p:pic>
          <p:nvPicPr>
            <p:cNvPr id="30" name="Graphic 29">
              <a:extLst>
                <a:ext uri="{FF2B5EF4-FFF2-40B4-BE49-F238E27FC236}">
                  <a16:creationId xmlns:a16="http://schemas.microsoft.com/office/drawing/2014/main" id="{F20B6F55-208D-4499-93FE-F95C8BE480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98363" y="4846658"/>
              <a:ext cx="770269" cy="657597"/>
            </a:xfrm>
            <a:prstGeom prst="rect">
              <a:avLst/>
            </a:prstGeom>
          </p:spPr>
        </p:pic>
        <p:pic>
          <p:nvPicPr>
            <p:cNvPr id="31" name="Graphic 30">
              <a:extLst>
                <a:ext uri="{FF2B5EF4-FFF2-40B4-BE49-F238E27FC236}">
                  <a16:creationId xmlns:a16="http://schemas.microsoft.com/office/drawing/2014/main" id="{C619C66A-3E23-4932-841E-D484A05C33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90155" y="1195587"/>
              <a:ext cx="750372" cy="239265"/>
            </a:xfrm>
            <a:prstGeom prst="rect">
              <a:avLst/>
            </a:prstGeom>
          </p:spPr>
        </p:pic>
        <p:sp>
          <p:nvSpPr>
            <p:cNvPr id="34" name="Freeform: Shape 33">
              <a:extLst>
                <a:ext uri="{FF2B5EF4-FFF2-40B4-BE49-F238E27FC236}">
                  <a16:creationId xmlns:a16="http://schemas.microsoft.com/office/drawing/2014/main" id="{8FD6C7AE-797A-4CAA-88BF-B78E9567ADE5}"/>
                </a:ext>
              </a:extLst>
            </p:cNvPr>
            <p:cNvSpPr/>
            <p:nvPr/>
          </p:nvSpPr>
          <p:spPr>
            <a:xfrm>
              <a:off x="7867035" y="2503790"/>
              <a:ext cx="3706733" cy="164875"/>
            </a:xfrm>
            <a:custGeom>
              <a:avLst/>
              <a:gdLst>
                <a:gd name="connsiteX0" fmla="*/ 1285960 w 1433298"/>
                <a:gd name="connsiteY0" fmla="*/ 62143 h 62143"/>
                <a:gd name="connsiteX1" fmla="*/ 1143632 w 1433298"/>
                <a:gd name="connsiteY1" fmla="*/ 23053 h 62143"/>
                <a:gd name="connsiteX2" fmla="*/ 1001305 w 1433298"/>
                <a:gd name="connsiteY2" fmla="*/ 62143 h 62143"/>
                <a:gd name="connsiteX3" fmla="*/ 858977 w 1433298"/>
                <a:gd name="connsiteY3" fmla="*/ 23053 h 62143"/>
                <a:gd name="connsiteX4" fmla="*/ 716650 w 1433298"/>
                <a:gd name="connsiteY4" fmla="*/ 62143 h 62143"/>
                <a:gd name="connsiteX5" fmla="*/ 574322 w 1433298"/>
                <a:gd name="connsiteY5" fmla="*/ 23053 h 62143"/>
                <a:gd name="connsiteX6" fmla="*/ 431994 w 1433298"/>
                <a:gd name="connsiteY6" fmla="*/ 62143 h 62143"/>
                <a:gd name="connsiteX7" fmla="*/ 289667 w 1433298"/>
                <a:gd name="connsiteY7" fmla="*/ 23053 h 62143"/>
                <a:gd name="connsiteX8" fmla="*/ 147339 w 1433298"/>
                <a:gd name="connsiteY8" fmla="*/ 62143 h 62143"/>
                <a:gd name="connsiteX9" fmla="*/ 0 w 1433298"/>
                <a:gd name="connsiteY9" fmla="*/ 20046 h 62143"/>
                <a:gd name="connsiteX10" fmla="*/ 10023 w 1433298"/>
                <a:gd name="connsiteY10" fmla="*/ 3007 h 62143"/>
                <a:gd name="connsiteX11" fmla="*/ 147339 w 1433298"/>
                <a:gd name="connsiteY11" fmla="*/ 42097 h 62143"/>
                <a:gd name="connsiteX12" fmla="*/ 284655 w 1433298"/>
                <a:gd name="connsiteY12" fmla="*/ 3007 h 62143"/>
                <a:gd name="connsiteX13" fmla="*/ 289667 w 1433298"/>
                <a:gd name="connsiteY13" fmla="*/ 0 h 62143"/>
                <a:gd name="connsiteX14" fmla="*/ 294678 w 1433298"/>
                <a:gd name="connsiteY14" fmla="*/ 3007 h 62143"/>
                <a:gd name="connsiteX15" fmla="*/ 431994 w 1433298"/>
                <a:gd name="connsiteY15" fmla="*/ 42097 h 62143"/>
                <a:gd name="connsiteX16" fmla="*/ 569310 w 1433298"/>
                <a:gd name="connsiteY16" fmla="*/ 3007 h 62143"/>
                <a:gd name="connsiteX17" fmla="*/ 574322 w 1433298"/>
                <a:gd name="connsiteY17" fmla="*/ 0 h 62143"/>
                <a:gd name="connsiteX18" fmla="*/ 579333 w 1433298"/>
                <a:gd name="connsiteY18" fmla="*/ 3007 h 62143"/>
                <a:gd name="connsiteX19" fmla="*/ 716650 w 1433298"/>
                <a:gd name="connsiteY19" fmla="*/ 42097 h 62143"/>
                <a:gd name="connsiteX20" fmla="*/ 853966 w 1433298"/>
                <a:gd name="connsiteY20" fmla="*/ 3007 h 62143"/>
                <a:gd name="connsiteX21" fmla="*/ 858977 w 1433298"/>
                <a:gd name="connsiteY21" fmla="*/ 0 h 62143"/>
                <a:gd name="connsiteX22" fmla="*/ 863989 w 1433298"/>
                <a:gd name="connsiteY22" fmla="*/ 3007 h 62143"/>
                <a:gd name="connsiteX23" fmla="*/ 1001305 w 1433298"/>
                <a:gd name="connsiteY23" fmla="*/ 42097 h 62143"/>
                <a:gd name="connsiteX24" fmla="*/ 1138621 w 1433298"/>
                <a:gd name="connsiteY24" fmla="*/ 3007 h 62143"/>
                <a:gd name="connsiteX25" fmla="*/ 1143632 w 1433298"/>
                <a:gd name="connsiteY25" fmla="*/ 0 h 62143"/>
                <a:gd name="connsiteX26" fmla="*/ 1148644 w 1433298"/>
                <a:gd name="connsiteY26" fmla="*/ 3007 h 62143"/>
                <a:gd name="connsiteX27" fmla="*/ 1285960 w 1433298"/>
                <a:gd name="connsiteY27" fmla="*/ 42097 h 62143"/>
                <a:gd name="connsiteX28" fmla="*/ 1423276 w 1433298"/>
                <a:gd name="connsiteY28" fmla="*/ 3007 h 62143"/>
                <a:gd name="connsiteX29" fmla="*/ 1433299 w 1433298"/>
                <a:gd name="connsiteY29" fmla="*/ 20046 h 62143"/>
                <a:gd name="connsiteX30" fmla="*/ 1285960 w 1433298"/>
                <a:gd name="connsiteY30" fmla="*/ 62143 h 62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33298" h="62143">
                  <a:moveTo>
                    <a:pt x="1285960" y="62143"/>
                  </a:moveTo>
                  <a:cubicBezTo>
                    <a:pt x="1222815" y="62143"/>
                    <a:pt x="1161674" y="32074"/>
                    <a:pt x="1143632" y="23053"/>
                  </a:cubicBezTo>
                  <a:cubicBezTo>
                    <a:pt x="1125591" y="32074"/>
                    <a:pt x="1064450" y="62143"/>
                    <a:pt x="1001305" y="62143"/>
                  </a:cubicBezTo>
                  <a:cubicBezTo>
                    <a:pt x="938159" y="62143"/>
                    <a:pt x="877019" y="32074"/>
                    <a:pt x="858977" y="23053"/>
                  </a:cubicBezTo>
                  <a:cubicBezTo>
                    <a:pt x="840936" y="32074"/>
                    <a:pt x="779795" y="62143"/>
                    <a:pt x="716650" y="62143"/>
                  </a:cubicBezTo>
                  <a:cubicBezTo>
                    <a:pt x="653504" y="62143"/>
                    <a:pt x="592363" y="32074"/>
                    <a:pt x="574322" y="23053"/>
                  </a:cubicBezTo>
                  <a:cubicBezTo>
                    <a:pt x="556280" y="32074"/>
                    <a:pt x="495140" y="62143"/>
                    <a:pt x="431994" y="62143"/>
                  </a:cubicBezTo>
                  <a:cubicBezTo>
                    <a:pt x="368849" y="62143"/>
                    <a:pt x="307708" y="32074"/>
                    <a:pt x="289667" y="23053"/>
                  </a:cubicBezTo>
                  <a:cubicBezTo>
                    <a:pt x="271625" y="32074"/>
                    <a:pt x="210484" y="62143"/>
                    <a:pt x="147339" y="62143"/>
                  </a:cubicBezTo>
                  <a:cubicBezTo>
                    <a:pt x="74171" y="62143"/>
                    <a:pt x="3007" y="22051"/>
                    <a:pt x="0" y="20046"/>
                  </a:cubicBezTo>
                  <a:lnTo>
                    <a:pt x="10023" y="3007"/>
                  </a:lnTo>
                  <a:cubicBezTo>
                    <a:pt x="11025" y="3007"/>
                    <a:pt x="80185" y="42097"/>
                    <a:pt x="147339" y="42097"/>
                  </a:cubicBezTo>
                  <a:cubicBezTo>
                    <a:pt x="214494" y="42097"/>
                    <a:pt x="283653" y="3007"/>
                    <a:pt x="284655" y="3007"/>
                  </a:cubicBezTo>
                  <a:lnTo>
                    <a:pt x="289667" y="0"/>
                  </a:lnTo>
                  <a:lnTo>
                    <a:pt x="294678" y="3007"/>
                  </a:lnTo>
                  <a:cubicBezTo>
                    <a:pt x="295681" y="3007"/>
                    <a:pt x="364840" y="42097"/>
                    <a:pt x="431994" y="42097"/>
                  </a:cubicBezTo>
                  <a:cubicBezTo>
                    <a:pt x="499149" y="42097"/>
                    <a:pt x="568308" y="3007"/>
                    <a:pt x="569310" y="3007"/>
                  </a:cubicBezTo>
                  <a:lnTo>
                    <a:pt x="574322" y="0"/>
                  </a:lnTo>
                  <a:lnTo>
                    <a:pt x="579333" y="3007"/>
                  </a:lnTo>
                  <a:cubicBezTo>
                    <a:pt x="580336" y="3007"/>
                    <a:pt x="649495" y="42097"/>
                    <a:pt x="716650" y="42097"/>
                  </a:cubicBezTo>
                  <a:cubicBezTo>
                    <a:pt x="783804" y="42097"/>
                    <a:pt x="852963" y="3007"/>
                    <a:pt x="853966" y="3007"/>
                  </a:cubicBezTo>
                  <a:lnTo>
                    <a:pt x="858977" y="0"/>
                  </a:lnTo>
                  <a:lnTo>
                    <a:pt x="863989" y="3007"/>
                  </a:lnTo>
                  <a:cubicBezTo>
                    <a:pt x="864991" y="3007"/>
                    <a:pt x="934150" y="42097"/>
                    <a:pt x="1001305" y="42097"/>
                  </a:cubicBezTo>
                  <a:cubicBezTo>
                    <a:pt x="1068459" y="42097"/>
                    <a:pt x="1137618" y="3007"/>
                    <a:pt x="1138621" y="3007"/>
                  </a:cubicBezTo>
                  <a:lnTo>
                    <a:pt x="1143632" y="0"/>
                  </a:lnTo>
                  <a:lnTo>
                    <a:pt x="1148644" y="3007"/>
                  </a:lnTo>
                  <a:cubicBezTo>
                    <a:pt x="1149646" y="3007"/>
                    <a:pt x="1218805" y="42097"/>
                    <a:pt x="1285960" y="42097"/>
                  </a:cubicBezTo>
                  <a:cubicBezTo>
                    <a:pt x="1353114" y="42097"/>
                    <a:pt x="1422274" y="3007"/>
                    <a:pt x="1423276" y="3007"/>
                  </a:cubicBezTo>
                  <a:lnTo>
                    <a:pt x="1433299" y="20046"/>
                  </a:lnTo>
                  <a:cubicBezTo>
                    <a:pt x="1430292" y="22051"/>
                    <a:pt x="1359128" y="62143"/>
                    <a:pt x="1285960" y="62143"/>
                  </a:cubicBezTo>
                  <a:close/>
                </a:path>
              </a:pathLst>
            </a:custGeom>
            <a:solidFill>
              <a:srgbClr val="006097"/>
            </a:solidFill>
            <a:ln w="9991" cap="flat">
              <a:noFill/>
              <a:prstDash val="solid"/>
              <a:miter/>
            </a:ln>
          </p:spPr>
          <p:txBody>
            <a:bodyPr rtlCol="0" anchor="ctr"/>
            <a:lstStyle/>
            <a:p>
              <a:endParaRPr lang="en-GB">
                <a:latin typeface="+mj-lt"/>
              </a:endParaRPr>
            </a:p>
          </p:txBody>
        </p:sp>
        <p:sp>
          <p:nvSpPr>
            <p:cNvPr id="35" name="Freeform: Shape 34">
              <a:extLst>
                <a:ext uri="{FF2B5EF4-FFF2-40B4-BE49-F238E27FC236}">
                  <a16:creationId xmlns:a16="http://schemas.microsoft.com/office/drawing/2014/main" id="{CE7605E2-32F0-4135-B334-8B06A3A4CC3B}"/>
                </a:ext>
              </a:extLst>
            </p:cNvPr>
            <p:cNvSpPr/>
            <p:nvPr/>
          </p:nvSpPr>
          <p:spPr>
            <a:xfrm>
              <a:off x="548829" y="2515322"/>
              <a:ext cx="3706733" cy="164875"/>
            </a:xfrm>
            <a:custGeom>
              <a:avLst/>
              <a:gdLst>
                <a:gd name="connsiteX0" fmla="*/ 1285960 w 1433298"/>
                <a:gd name="connsiteY0" fmla="*/ 62143 h 62143"/>
                <a:gd name="connsiteX1" fmla="*/ 1143632 w 1433298"/>
                <a:gd name="connsiteY1" fmla="*/ 23053 h 62143"/>
                <a:gd name="connsiteX2" fmla="*/ 1001305 w 1433298"/>
                <a:gd name="connsiteY2" fmla="*/ 62143 h 62143"/>
                <a:gd name="connsiteX3" fmla="*/ 858977 w 1433298"/>
                <a:gd name="connsiteY3" fmla="*/ 23053 h 62143"/>
                <a:gd name="connsiteX4" fmla="*/ 716650 w 1433298"/>
                <a:gd name="connsiteY4" fmla="*/ 62143 h 62143"/>
                <a:gd name="connsiteX5" fmla="*/ 574322 w 1433298"/>
                <a:gd name="connsiteY5" fmla="*/ 23053 h 62143"/>
                <a:gd name="connsiteX6" fmla="*/ 431994 w 1433298"/>
                <a:gd name="connsiteY6" fmla="*/ 62143 h 62143"/>
                <a:gd name="connsiteX7" fmla="*/ 289667 w 1433298"/>
                <a:gd name="connsiteY7" fmla="*/ 23053 h 62143"/>
                <a:gd name="connsiteX8" fmla="*/ 147339 w 1433298"/>
                <a:gd name="connsiteY8" fmla="*/ 62143 h 62143"/>
                <a:gd name="connsiteX9" fmla="*/ 0 w 1433298"/>
                <a:gd name="connsiteY9" fmla="*/ 20046 h 62143"/>
                <a:gd name="connsiteX10" fmla="*/ 10023 w 1433298"/>
                <a:gd name="connsiteY10" fmla="*/ 3007 h 62143"/>
                <a:gd name="connsiteX11" fmla="*/ 147339 w 1433298"/>
                <a:gd name="connsiteY11" fmla="*/ 42097 h 62143"/>
                <a:gd name="connsiteX12" fmla="*/ 284655 w 1433298"/>
                <a:gd name="connsiteY12" fmla="*/ 3007 h 62143"/>
                <a:gd name="connsiteX13" fmla="*/ 289667 w 1433298"/>
                <a:gd name="connsiteY13" fmla="*/ 0 h 62143"/>
                <a:gd name="connsiteX14" fmla="*/ 294678 w 1433298"/>
                <a:gd name="connsiteY14" fmla="*/ 3007 h 62143"/>
                <a:gd name="connsiteX15" fmla="*/ 431994 w 1433298"/>
                <a:gd name="connsiteY15" fmla="*/ 42097 h 62143"/>
                <a:gd name="connsiteX16" fmla="*/ 569310 w 1433298"/>
                <a:gd name="connsiteY16" fmla="*/ 3007 h 62143"/>
                <a:gd name="connsiteX17" fmla="*/ 574322 w 1433298"/>
                <a:gd name="connsiteY17" fmla="*/ 0 h 62143"/>
                <a:gd name="connsiteX18" fmla="*/ 579333 w 1433298"/>
                <a:gd name="connsiteY18" fmla="*/ 3007 h 62143"/>
                <a:gd name="connsiteX19" fmla="*/ 716650 w 1433298"/>
                <a:gd name="connsiteY19" fmla="*/ 42097 h 62143"/>
                <a:gd name="connsiteX20" fmla="*/ 853966 w 1433298"/>
                <a:gd name="connsiteY20" fmla="*/ 3007 h 62143"/>
                <a:gd name="connsiteX21" fmla="*/ 858977 w 1433298"/>
                <a:gd name="connsiteY21" fmla="*/ 0 h 62143"/>
                <a:gd name="connsiteX22" fmla="*/ 863989 w 1433298"/>
                <a:gd name="connsiteY22" fmla="*/ 3007 h 62143"/>
                <a:gd name="connsiteX23" fmla="*/ 1001305 w 1433298"/>
                <a:gd name="connsiteY23" fmla="*/ 42097 h 62143"/>
                <a:gd name="connsiteX24" fmla="*/ 1138621 w 1433298"/>
                <a:gd name="connsiteY24" fmla="*/ 3007 h 62143"/>
                <a:gd name="connsiteX25" fmla="*/ 1143632 w 1433298"/>
                <a:gd name="connsiteY25" fmla="*/ 0 h 62143"/>
                <a:gd name="connsiteX26" fmla="*/ 1148644 w 1433298"/>
                <a:gd name="connsiteY26" fmla="*/ 3007 h 62143"/>
                <a:gd name="connsiteX27" fmla="*/ 1285960 w 1433298"/>
                <a:gd name="connsiteY27" fmla="*/ 42097 h 62143"/>
                <a:gd name="connsiteX28" fmla="*/ 1423276 w 1433298"/>
                <a:gd name="connsiteY28" fmla="*/ 3007 h 62143"/>
                <a:gd name="connsiteX29" fmla="*/ 1433299 w 1433298"/>
                <a:gd name="connsiteY29" fmla="*/ 20046 h 62143"/>
                <a:gd name="connsiteX30" fmla="*/ 1285960 w 1433298"/>
                <a:gd name="connsiteY30" fmla="*/ 62143 h 62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33298" h="62143">
                  <a:moveTo>
                    <a:pt x="1285960" y="62143"/>
                  </a:moveTo>
                  <a:cubicBezTo>
                    <a:pt x="1222815" y="62143"/>
                    <a:pt x="1161674" y="32074"/>
                    <a:pt x="1143632" y="23053"/>
                  </a:cubicBezTo>
                  <a:cubicBezTo>
                    <a:pt x="1125591" y="32074"/>
                    <a:pt x="1064450" y="62143"/>
                    <a:pt x="1001305" y="62143"/>
                  </a:cubicBezTo>
                  <a:cubicBezTo>
                    <a:pt x="938159" y="62143"/>
                    <a:pt x="877019" y="32074"/>
                    <a:pt x="858977" y="23053"/>
                  </a:cubicBezTo>
                  <a:cubicBezTo>
                    <a:pt x="840936" y="32074"/>
                    <a:pt x="779795" y="62143"/>
                    <a:pt x="716650" y="62143"/>
                  </a:cubicBezTo>
                  <a:cubicBezTo>
                    <a:pt x="653504" y="62143"/>
                    <a:pt x="592363" y="32074"/>
                    <a:pt x="574322" y="23053"/>
                  </a:cubicBezTo>
                  <a:cubicBezTo>
                    <a:pt x="556280" y="32074"/>
                    <a:pt x="495140" y="62143"/>
                    <a:pt x="431994" y="62143"/>
                  </a:cubicBezTo>
                  <a:cubicBezTo>
                    <a:pt x="368849" y="62143"/>
                    <a:pt x="307708" y="32074"/>
                    <a:pt x="289667" y="23053"/>
                  </a:cubicBezTo>
                  <a:cubicBezTo>
                    <a:pt x="271625" y="32074"/>
                    <a:pt x="210484" y="62143"/>
                    <a:pt x="147339" y="62143"/>
                  </a:cubicBezTo>
                  <a:cubicBezTo>
                    <a:pt x="74171" y="62143"/>
                    <a:pt x="3007" y="22051"/>
                    <a:pt x="0" y="20046"/>
                  </a:cubicBezTo>
                  <a:lnTo>
                    <a:pt x="10023" y="3007"/>
                  </a:lnTo>
                  <a:cubicBezTo>
                    <a:pt x="11025" y="3007"/>
                    <a:pt x="80185" y="42097"/>
                    <a:pt x="147339" y="42097"/>
                  </a:cubicBezTo>
                  <a:cubicBezTo>
                    <a:pt x="214494" y="42097"/>
                    <a:pt x="283653" y="3007"/>
                    <a:pt x="284655" y="3007"/>
                  </a:cubicBezTo>
                  <a:lnTo>
                    <a:pt x="289667" y="0"/>
                  </a:lnTo>
                  <a:lnTo>
                    <a:pt x="294678" y="3007"/>
                  </a:lnTo>
                  <a:cubicBezTo>
                    <a:pt x="295681" y="3007"/>
                    <a:pt x="364840" y="42097"/>
                    <a:pt x="431994" y="42097"/>
                  </a:cubicBezTo>
                  <a:cubicBezTo>
                    <a:pt x="499149" y="42097"/>
                    <a:pt x="568308" y="3007"/>
                    <a:pt x="569310" y="3007"/>
                  </a:cubicBezTo>
                  <a:lnTo>
                    <a:pt x="574322" y="0"/>
                  </a:lnTo>
                  <a:lnTo>
                    <a:pt x="579333" y="3007"/>
                  </a:lnTo>
                  <a:cubicBezTo>
                    <a:pt x="580336" y="3007"/>
                    <a:pt x="649495" y="42097"/>
                    <a:pt x="716650" y="42097"/>
                  </a:cubicBezTo>
                  <a:cubicBezTo>
                    <a:pt x="783804" y="42097"/>
                    <a:pt x="852963" y="3007"/>
                    <a:pt x="853966" y="3007"/>
                  </a:cubicBezTo>
                  <a:lnTo>
                    <a:pt x="858977" y="0"/>
                  </a:lnTo>
                  <a:lnTo>
                    <a:pt x="863989" y="3007"/>
                  </a:lnTo>
                  <a:cubicBezTo>
                    <a:pt x="864991" y="3007"/>
                    <a:pt x="934150" y="42097"/>
                    <a:pt x="1001305" y="42097"/>
                  </a:cubicBezTo>
                  <a:cubicBezTo>
                    <a:pt x="1068459" y="42097"/>
                    <a:pt x="1137618" y="3007"/>
                    <a:pt x="1138621" y="3007"/>
                  </a:cubicBezTo>
                  <a:lnTo>
                    <a:pt x="1143632" y="0"/>
                  </a:lnTo>
                  <a:lnTo>
                    <a:pt x="1148644" y="3007"/>
                  </a:lnTo>
                  <a:cubicBezTo>
                    <a:pt x="1149646" y="3007"/>
                    <a:pt x="1218805" y="42097"/>
                    <a:pt x="1285960" y="42097"/>
                  </a:cubicBezTo>
                  <a:cubicBezTo>
                    <a:pt x="1353114" y="42097"/>
                    <a:pt x="1422274" y="3007"/>
                    <a:pt x="1423276" y="3007"/>
                  </a:cubicBezTo>
                  <a:lnTo>
                    <a:pt x="1433299" y="20046"/>
                  </a:lnTo>
                  <a:cubicBezTo>
                    <a:pt x="1430292" y="22051"/>
                    <a:pt x="1359128" y="62143"/>
                    <a:pt x="1285960" y="62143"/>
                  </a:cubicBezTo>
                  <a:close/>
                </a:path>
              </a:pathLst>
            </a:custGeom>
            <a:solidFill>
              <a:srgbClr val="006097"/>
            </a:solidFill>
            <a:ln w="9991" cap="flat">
              <a:noFill/>
              <a:prstDash val="solid"/>
              <a:miter/>
            </a:ln>
          </p:spPr>
          <p:txBody>
            <a:bodyPr rtlCol="0" anchor="ctr"/>
            <a:lstStyle/>
            <a:p>
              <a:endParaRPr lang="en-GB">
                <a:latin typeface="+mj-lt"/>
              </a:endParaRPr>
            </a:p>
          </p:txBody>
        </p:sp>
        <p:sp>
          <p:nvSpPr>
            <p:cNvPr id="37" name="Graphic 31">
              <a:extLst>
                <a:ext uri="{FF2B5EF4-FFF2-40B4-BE49-F238E27FC236}">
                  <a16:creationId xmlns:a16="http://schemas.microsoft.com/office/drawing/2014/main" id="{B7676C1E-CAFB-450F-91F9-5D94FBECD5FF}"/>
                </a:ext>
              </a:extLst>
            </p:cNvPr>
            <p:cNvSpPr/>
            <p:nvPr/>
          </p:nvSpPr>
          <p:spPr>
            <a:xfrm>
              <a:off x="845231" y="1667498"/>
              <a:ext cx="1157822" cy="891978"/>
            </a:xfrm>
            <a:custGeom>
              <a:avLst/>
              <a:gdLst>
                <a:gd name="connsiteX0" fmla="*/ 659497 w 1157821"/>
                <a:gd name="connsiteY0" fmla="*/ 576733 h 924340"/>
                <a:gd name="connsiteX1" fmla="*/ 672565 w 1157821"/>
                <a:gd name="connsiteY1" fmla="*/ 576733 h 924340"/>
                <a:gd name="connsiteX2" fmla="*/ 672565 w 1157821"/>
                <a:gd name="connsiteY2" fmla="*/ 532301 h 924340"/>
                <a:gd name="connsiteX3" fmla="*/ 659497 w 1157821"/>
                <a:gd name="connsiteY3" fmla="*/ 532301 h 924340"/>
                <a:gd name="connsiteX4" fmla="*/ 659497 w 1157821"/>
                <a:gd name="connsiteY4" fmla="*/ 576733 h 924340"/>
                <a:gd name="connsiteX5" fmla="*/ 614194 w 1157821"/>
                <a:gd name="connsiteY5" fmla="*/ 0 h 924340"/>
                <a:gd name="connsiteX6" fmla="*/ 548855 w 1157821"/>
                <a:gd name="connsiteY6" fmla="*/ 0 h 924340"/>
                <a:gd name="connsiteX7" fmla="*/ 528817 w 1157821"/>
                <a:gd name="connsiteY7" fmla="*/ 229125 h 924340"/>
                <a:gd name="connsiteX8" fmla="*/ 547983 w 1157821"/>
                <a:gd name="connsiteY8" fmla="*/ 229125 h 924340"/>
                <a:gd name="connsiteX9" fmla="*/ 552339 w 1157821"/>
                <a:gd name="connsiteY9" fmla="*/ 176853 h 924340"/>
                <a:gd name="connsiteX10" fmla="*/ 609838 w 1157821"/>
                <a:gd name="connsiteY10" fmla="*/ 229125 h 924340"/>
                <a:gd name="connsiteX11" fmla="*/ 634232 w 1157821"/>
                <a:gd name="connsiteY11" fmla="*/ 229125 h 924340"/>
                <a:gd name="connsiteX12" fmla="*/ 614194 w 1157821"/>
                <a:gd name="connsiteY12" fmla="*/ 0 h 924340"/>
                <a:gd name="connsiteX13" fmla="*/ 595899 w 1157821"/>
                <a:gd name="connsiteY13" fmla="*/ 19166 h 924340"/>
                <a:gd name="connsiteX14" fmla="*/ 598513 w 1157821"/>
                <a:gd name="connsiteY14" fmla="*/ 52272 h 924340"/>
                <a:gd name="connsiteX15" fmla="*/ 574991 w 1157821"/>
                <a:gd name="connsiteY15" fmla="*/ 19166 h 924340"/>
                <a:gd name="connsiteX16" fmla="*/ 595899 w 1157821"/>
                <a:gd name="connsiteY16" fmla="*/ 19166 h 924340"/>
                <a:gd name="connsiteX17" fmla="*/ 565407 w 1157821"/>
                <a:gd name="connsiteY17" fmla="*/ 39204 h 924340"/>
                <a:gd name="connsiteX18" fmla="*/ 599384 w 1157821"/>
                <a:gd name="connsiteY18" fmla="*/ 85377 h 924340"/>
                <a:gd name="connsiteX19" fmla="*/ 556695 w 1157821"/>
                <a:gd name="connsiteY19" fmla="*/ 130680 h 924340"/>
                <a:gd name="connsiteX20" fmla="*/ 565407 w 1157821"/>
                <a:gd name="connsiteY20" fmla="*/ 39204 h 924340"/>
                <a:gd name="connsiteX21" fmla="*/ 558438 w 1157821"/>
                <a:gd name="connsiteY21" fmla="*/ 156815 h 924340"/>
                <a:gd name="connsiteX22" fmla="*/ 603740 w 1157821"/>
                <a:gd name="connsiteY22" fmla="*/ 108900 h 924340"/>
                <a:gd name="connsiteX23" fmla="*/ 612452 w 1157821"/>
                <a:gd name="connsiteY23" fmla="*/ 205603 h 924340"/>
                <a:gd name="connsiteX24" fmla="*/ 558438 w 1157821"/>
                <a:gd name="connsiteY24" fmla="*/ 156815 h 924340"/>
                <a:gd name="connsiteX25" fmla="*/ 1062861 w 1157821"/>
                <a:gd name="connsiteY25" fmla="*/ 50529 h 924340"/>
                <a:gd name="connsiteX26" fmla="*/ 964416 w 1157821"/>
                <a:gd name="connsiteY26" fmla="*/ 181209 h 924340"/>
                <a:gd name="connsiteX27" fmla="*/ 668209 w 1157821"/>
                <a:gd name="connsiteY27" fmla="*/ 349350 h 924340"/>
                <a:gd name="connsiteX28" fmla="*/ 666466 w 1157821"/>
                <a:gd name="connsiteY28" fmla="*/ 350221 h 924340"/>
                <a:gd name="connsiteX29" fmla="*/ 666466 w 1157821"/>
                <a:gd name="connsiteY29" fmla="*/ 372872 h 924340"/>
                <a:gd name="connsiteX30" fmla="*/ 934795 w 1157821"/>
                <a:gd name="connsiteY30" fmla="*/ 220413 h 924340"/>
                <a:gd name="connsiteX31" fmla="*/ 730935 w 1157821"/>
                <a:gd name="connsiteY31" fmla="*/ 490484 h 924340"/>
                <a:gd name="connsiteX32" fmla="*/ 755328 w 1157821"/>
                <a:gd name="connsiteY32" fmla="*/ 490484 h 924340"/>
                <a:gd name="connsiteX33" fmla="*/ 807600 w 1157821"/>
                <a:gd name="connsiteY33" fmla="*/ 420788 h 924340"/>
                <a:gd name="connsiteX34" fmla="*/ 837221 w 1157821"/>
                <a:gd name="connsiteY34" fmla="*/ 490484 h 924340"/>
                <a:gd name="connsiteX35" fmla="*/ 873811 w 1157821"/>
                <a:gd name="connsiteY35" fmla="*/ 490484 h 924340"/>
                <a:gd name="connsiteX36" fmla="*/ 1121232 w 1157821"/>
                <a:gd name="connsiteY36" fmla="*/ 70567 h 924340"/>
                <a:gd name="connsiteX37" fmla="*/ 1157822 w 1157821"/>
                <a:gd name="connsiteY37" fmla="*/ 70567 h 924340"/>
                <a:gd name="connsiteX38" fmla="*/ 1157822 w 1157821"/>
                <a:gd name="connsiteY38" fmla="*/ 50529 h 924340"/>
                <a:gd name="connsiteX39" fmla="*/ 1062861 w 1157821"/>
                <a:gd name="connsiteY39" fmla="*/ 50529 h 924340"/>
                <a:gd name="connsiteX40" fmla="*/ 855516 w 1157821"/>
                <a:gd name="connsiteY40" fmla="*/ 483514 h 924340"/>
                <a:gd name="connsiteX41" fmla="*/ 824153 w 1157821"/>
                <a:gd name="connsiteY41" fmla="*/ 409463 h 924340"/>
                <a:gd name="connsiteX42" fmla="*/ 906046 w 1157821"/>
                <a:gd name="connsiteY42" fmla="*/ 398137 h 924340"/>
                <a:gd name="connsiteX43" fmla="*/ 855516 w 1157821"/>
                <a:gd name="connsiteY43" fmla="*/ 483514 h 924340"/>
                <a:gd name="connsiteX44" fmla="*/ 831123 w 1157821"/>
                <a:gd name="connsiteY44" fmla="*/ 389425 h 924340"/>
                <a:gd name="connsiteX45" fmla="*/ 890364 w 1157821"/>
                <a:gd name="connsiteY45" fmla="*/ 311017 h 924340"/>
                <a:gd name="connsiteX46" fmla="*/ 911273 w 1157821"/>
                <a:gd name="connsiteY46" fmla="*/ 378100 h 924340"/>
                <a:gd name="connsiteX47" fmla="*/ 831123 w 1157821"/>
                <a:gd name="connsiteY47" fmla="*/ 389425 h 924340"/>
                <a:gd name="connsiteX48" fmla="*/ 926954 w 1157821"/>
                <a:gd name="connsiteY48" fmla="*/ 362418 h 924340"/>
                <a:gd name="connsiteX49" fmla="*/ 906917 w 1157821"/>
                <a:gd name="connsiteY49" fmla="*/ 297949 h 924340"/>
                <a:gd name="connsiteX50" fmla="*/ 969643 w 1157821"/>
                <a:gd name="connsiteY50" fmla="*/ 289237 h 924340"/>
                <a:gd name="connsiteX51" fmla="*/ 926954 w 1157821"/>
                <a:gd name="connsiteY51" fmla="*/ 362418 h 924340"/>
                <a:gd name="connsiteX52" fmla="*/ 915629 w 1157821"/>
                <a:gd name="connsiteY52" fmla="*/ 277041 h 924340"/>
                <a:gd name="connsiteX53" fmla="*/ 969643 w 1157821"/>
                <a:gd name="connsiteY53" fmla="*/ 205603 h 924340"/>
                <a:gd name="connsiteX54" fmla="*/ 977484 w 1157821"/>
                <a:gd name="connsiteY54" fmla="*/ 268329 h 924340"/>
                <a:gd name="connsiteX55" fmla="*/ 915629 w 1157821"/>
                <a:gd name="connsiteY55" fmla="*/ 277041 h 924340"/>
                <a:gd name="connsiteX56" fmla="*/ 994908 w 1157821"/>
                <a:gd name="connsiteY56" fmla="*/ 247420 h 924340"/>
                <a:gd name="connsiteX57" fmla="*/ 987938 w 1157821"/>
                <a:gd name="connsiteY57" fmla="*/ 188179 h 924340"/>
                <a:gd name="connsiteX58" fmla="*/ 1038468 w 1157821"/>
                <a:gd name="connsiteY58" fmla="*/ 175111 h 924340"/>
                <a:gd name="connsiteX59" fmla="*/ 994908 w 1157821"/>
                <a:gd name="connsiteY59" fmla="*/ 247420 h 924340"/>
                <a:gd name="connsiteX60" fmla="*/ 1001877 w 1157821"/>
                <a:gd name="connsiteY60" fmla="*/ 164656 h 924340"/>
                <a:gd name="connsiteX61" fmla="*/ 1041953 w 1157821"/>
                <a:gd name="connsiteY61" fmla="*/ 111513 h 924340"/>
                <a:gd name="connsiteX62" fmla="*/ 1047180 w 1157821"/>
                <a:gd name="connsiteY62" fmla="*/ 152460 h 924340"/>
                <a:gd name="connsiteX63" fmla="*/ 1001877 w 1157821"/>
                <a:gd name="connsiteY63" fmla="*/ 164656 h 924340"/>
                <a:gd name="connsiteX64" fmla="*/ 1063732 w 1157821"/>
                <a:gd name="connsiteY64" fmla="*/ 130680 h 924340"/>
                <a:gd name="connsiteX65" fmla="*/ 1058505 w 1157821"/>
                <a:gd name="connsiteY65" fmla="*/ 89733 h 924340"/>
                <a:gd name="connsiteX66" fmla="*/ 1072444 w 1157821"/>
                <a:gd name="connsiteY66" fmla="*/ 70567 h 924340"/>
                <a:gd name="connsiteX67" fmla="*/ 1098580 w 1157821"/>
                <a:gd name="connsiteY67" fmla="*/ 70567 h 924340"/>
                <a:gd name="connsiteX68" fmla="*/ 1063732 w 1157821"/>
                <a:gd name="connsiteY68" fmla="*/ 130680 h 924340"/>
                <a:gd name="connsiteX69" fmla="*/ 0 w 1157821"/>
                <a:gd name="connsiteY69" fmla="*/ 267458 h 924340"/>
                <a:gd name="connsiteX70" fmla="*/ 0 w 1157821"/>
                <a:gd name="connsiteY70" fmla="*/ 286624 h 924340"/>
                <a:gd name="connsiteX71" fmla="*/ 182952 w 1157821"/>
                <a:gd name="connsiteY71" fmla="*/ 286624 h 924340"/>
                <a:gd name="connsiteX72" fmla="*/ 182952 w 1157821"/>
                <a:gd name="connsiteY72" fmla="*/ 337153 h 924340"/>
                <a:gd name="connsiteX73" fmla="*/ 243935 w 1157821"/>
                <a:gd name="connsiteY73" fmla="*/ 337153 h 924340"/>
                <a:gd name="connsiteX74" fmla="*/ 243935 w 1157821"/>
                <a:gd name="connsiteY74" fmla="*/ 286624 h 924340"/>
                <a:gd name="connsiteX75" fmla="*/ 265715 w 1157821"/>
                <a:gd name="connsiteY75" fmla="*/ 286624 h 924340"/>
                <a:gd name="connsiteX76" fmla="*/ 265715 w 1157821"/>
                <a:gd name="connsiteY76" fmla="*/ 267458 h 924340"/>
                <a:gd name="connsiteX77" fmla="*/ 0 w 1157821"/>
                <a:gd name="connsiteY77" fmla="*/ 267458 h 924340"/>
                <a:gd name="connsiteX78" fmla="*/ 278783 w 1157821"/>
                <a:gd name="connsiteY78" fmla="*/ 869455 h 924340"/>
                <a:gd name="connsiteX79" fmla="*/ 278783 w 1157821"/>
                <a:gd name="connsiteY79" fmla="*/ 784077 h 924340"/>
                <a:gd name="connsiteX80" fmla="*/ 319730 w 1157821"/>
                <a:gd name="connsiteY80" fmla="*/ 660368 h 924340"/>
                <a:gd name="connsiteX81" fmla="*/ 256132 w 1157821"/>
                <a:gd name="connsiteY81" fmla="*/ 660368 h 924340"/>
                <a:gd name="connsiteX82" fmla="*/ 243064 w 1157821"/>
                <a:gd name="connsiteY82" fmla="*/ 660368 h 924340"/>
                <a:gd name="connsiteX83" fmla="*/ 194277 w 1157821"/>
                <a:gd name="connsiteY83" fmla="*/ 660368 h 924340"/>
                <a:gd name="connsiteX84" fmla="*/ 236095 w 1157821"/>
                <a:gd name="connsiteY84" fmla="*/ 786691 h 924340"/>
                <a:gd name="connsiteX85" fmla="*/ 236095 w 1157821"/>
                <a:gd name="connsiteY85" fmla="*/ 869455 h 924340"/>
                <a:gd name="connsiteX86" fmla="*/ 223027 w 1157821"/>
                <a:gd name="connsiteY86" fmla="*/ 869455 h 924340"/>
                <a:gd name="connsiteX87" fmla="*/ 158558 w 1157821"/>
                <a:gd name="connsiteY87" fmla="*/ 869455 h 924340"/>
                <a:gd name="connsiteX88" fmla="*/ 158558 w 1157821"/>
                <a:gd name="connsiteY88" fmla="*/ 887750 h 924340"/>
                <a:gd name="connsiteX89" fmla="*/ 534044 w 1157821"/>
                <a:gd name="connsiteY89" fmla="*/ 887750 h 924340"/>
                <a:gd name="connsiteX90" fmla="*/ 534044 w 1157821"/>
                <a:gd name="connsiteY90" fmla="*/ 869455 h 924340"/>
                <a:gd name="connsiteX91" fmla="*/ 291851 w 1157821"/>
                <a:gd name="connsiteY91" fmla="*/ 869455 h 924340"/>
                <a:gd name="connsiteX92" fmla="*/ 278783 w 1157821"/>
                <a:gd name="connsiteY92" fmla="*/ 869455 h 924340"/>
                <a:gd name="connsiteX93" fmla="*/ 719609 w 1157821"/>
                <a:gd name="connsiteY93" fmla="*/ 869455 h 924340"/>
                <a:gd name="connsiteX94" fmla="*/ 706541 w 1157821"/>
                <a:gd name="connsiteY94" fmla="*/ 869455 h 924340"/>
                <a:gd name="connsiteX95" fmla="*/ 706541 w 1157821"/>
                <a:gd name="connsiteY95" fmla="*/ 784077 h 924340"/>
                <a:gd name="connsiteX96" fmla="*/ 747488 w 1157821"/>
                <a:gd name="connsiteY96" fmla="*/ 660368 h 924340"/>
                <a:gd name="connsiteX97" fmla="*/ 622906 w 1157821"/>
                <a:gd name="connsiteY97" fmla="*/ 660368 h 924340"/>
                <a:gd name="connsiteX98" fmla="*/ 664724 w 1157821"/>
                <a:gd name="connsiteY98" fmla="*/ 786691 h 924340"/>
                <a:gd name="connsiteX99" fmla="*/ 664724 w 1157821"/>
                <a:gd name="connsiteY99" fmla="*/ 869455 h 924340"/>
                <a:gd name="connsiteX100" fmla="*/ 651656 w 1157821"/>
                <a:gd name="connsiteY100" fmla="*/ 869455 h 924340"/>
                <a:gd name="connsiteX101" fmla="*/ 561051 w 1157821"/>
                <a:gd name="connsiteY101" fmla="*/ 869455 h 924340"/>
                <a:gd name="connsiteX102" fmla="*/ 561051 w 1157821"/>
                <a:gd name="connsiteY102" fmla="*/ 887750 h 924340"/>
                <a:gd name="connsiteX103" fmla="*/ 1042824 w 1157821"/>
                <a:gd name="connsiteY103" fmla="*/ 887750 h 924340"/>
                <a:gd name="connsiteX104" fmla="*/ 1042824 w 1157821"/>
                <a:gd name="connsiteY104" fmla="*/ 869455 h 924340"/>
                <a:gd name="connsiteX105" fmla="*/ 719609 w 1157821"/>
                <a:gd name="connsiteY105" fmla="*/ 869455 h 924340"/>
                <a:gd name="connsiteX106" fmla="*/ 443440 w 1157821"/>
                <a:gd name="connsiteY106" fmla="*/ 924340 h 924340"/>
                <a:gd name="connsiteX107" fmla="*/ 804116 w 1157821"/>
                <a:gd name="connsiteY107" fmla="*/ 924340 h 924340"/>
                <a:gd name="connsiteX108" fmla="*/ 804116 w 1157821"/>
                <a:gd name="connsiteY108" fmla="*/ 906045 h 924340"/>
                <a:gd name="connsiteX109" fmla="*/ 443440 w 1157821"/>
                <a:gd name="connsiteY109" fmla="*/ 906045 h 924340"/>
                <a:gd name="connsiteX110" fmla="*/ 443440 w 1157821"/>
                <a:gd name="connsiteY110" fmla="*/ 924340 h 924340"/>
                <a:gd name="connsiteX111" fmla="*/ 260488 w 1157821"/>
                <a:gd name="connsiteY111" fmla="*/ 924340 h 924340"/>
                <a:gd name="connsiteX112" fmla="*/ 414690 w 1157821"/>
                <a:gd name="connsiteY112" fmla="*/ 924340 h 924340"/>
                <a:gd name="connsiteX113" fmla="*/ 414690 w 1157821"/>
                <a:gd name="connsiteY113" fmla="*/ 906045 h 924340"/>
                <a:gd name="connsiteX114" fmla="*/ 260488 w 1157821"/>
                <a:gd name="connsiteY114" fmla="*/ 906045 h 924340"/>
                <a:gd name="connsiteX115" fmla="*/ 260488 w 1157821"/>
                <a:gd name="connsiteY115" fmla="*/ 924340 h 924340"/>
                <a:gd name="connsiteX116" fmla="*/ 18295 w 1157821"/>
                <a:gd name="connsiteY116" fmla="*/ 886879 h 924340"/>
                <a:gd name="connsiteX117" fmla="*/ 131551 w 1157821"/>
                <a:gd name="connsiteY117" fmla="*/ 886879 h 924340"/>
                <a:gd name="connsiteX118" fmla="*/ 131551 w 1157821"/>
                <a:gd name="connsiteY118" fmla="*/ 868584 h 924340"/>
                <a:gd name="connsiteX119" fmla="*/ 18295 w 1157821"/>
                <a:gd name="connsiteY119" fmla="*/ 868584 h 924340"/>
                <a:gd name="connsiteX120" fmla="*/ 18295 w 1157821"/>
                <a:gd name="connsiteY120" fmla="*/ 886879 h 924340"/>
                <a:gd name="connsiteX121" fmla="*/ 848547 w 1157821"/>
                <a:gd name="connsiteY121" fmla="*/ 601997 h 924340"/>
                <a:gd name="connsiteX122" fmla="*/ 834607 w 1157821"/>
                <a:gd name="connsiteY122" fmla="*/ 601997 h 924340"/>
                <a:gd name="connsiteX123" fmla="*/ 834607 w 1157821"/>
                <a:gd name="connsiteY123" fmla="*/ 601997 h 924340"/>
                <a:gd name="connsiteX124" fmla="*/ 93218 w 1157821"/>
                <a:gd name="connsiteY124" fmla="*/ 601997 h 924340"/>
                <a:gd name="connsiteX125" fmla="*/ 93218 w 1157821"/>
                <a:gd name="connsiteY125" fmla="*/ 601997 h 924340"/>
                <a:gd name="connsiteX126" fmla="*/ 90605 w 1157821"/>
                <a:gd name="connsiteY126" fmla="*/ 601997 h 924340"/>
                <a:gd name="connsiteX127" fmla="*/ 90605 w 1157821"/>
                <a:gd name="connsiteY127" fmla="*/ 350221 h 924340"/>
                <a:gd name="connsiteX128" fmla="*/ 169012 w 1157821"/>
                <a:gd name="connsiteY128" fmla="*/ 350221 h 924340"/>
                <a:gd name="connsiteX129" fmla="*/ 243064 w 1157821"/>
                <a:gd name="connsiteY129" fmla="*/ 350221 h 924340"/>
                <a:gd name="connsiteX130" fmla="*/ 243064 w 1157821"/>
                <a:gd name="connsiteY130" fmla="*/ 359804 h 924340"/>
                <a:gd name="connsiteX131" fmla="*/ 256132 w 1157821"/>
                <a:gd name="connsiteY131" fmla="*/ 359804 h 924340"/>
                <a:gd name="connsiteX132" fmla="*/ 256132 w 1157821"/>
                <a:gd name="connsiteY132" fmla="*/ 350221 h 924340"/>
                <a:gd name="connsiteX133" fmla="*/ 501810 w 1157821"/>
                <a:gd name="connsiteY133" fmla="*/ 350221 h 924340"/>
                <a:gd name="connsiteX134" fmla="*/ 501810 w 1157821"/>
                <a:gd name="connsiteY134" fmla="*/ 242193 h 924340"/>
                <a:gd name="connsiteX135" fmla="*/ 650785 w 1157821"/>
                <a:gd name="connsiteY135" fmla="*/ 242193 h 924340"/>
                <a:gd name="connsiteX136" fmla="*/ 650785 w 1157821"/>
                <a:gd name="connsiteY136" fmla="*/ 490484 h 924340"/>
                <a:gd name="connsiteX137" fmla="*/ 636846 w 1157821"/>
                <a:gd name="connsiteY137" fmla="*/ 490484 h 924340"/>
                <a:gd name="connsiteX138" fmla="*/ 636846 w 1157821"/>
                <a:gd name="connsiteY138" fmla="*/ 503552 h 924340"/>
                <a:gd name="connsiteX139" fmla="*/ 847675 w 1157821"/>
                <a:gd name="connsiteY139" fmla="*/ 503552 h 924340"/>
                <a:gd name="connsiteX140" fmla="*/ 847675 w 1157821"/>
                <a:gd name="connsiteY140" fmla="*/ 601997 h 924340"/>
                <a:gd name="connsiteX0" fmla="*/ 659497 w 1157822"/>
                <a:gd name="connsiteY0" fmla="*/ 576733 h 924340"/>
                <a:gd name="connsiteX1" fmla="*/ 672565 w 1157822"/>
                <a:gd name="connsiteY1" fmla="*/ 576733 h 924340"/>
                <a:gd name="connsiteX2" fmla="*/ 672565 w 1157822"/>
                <a:gd name="connsiteY2" fmla="*/ 532301 h 924340"/>
                <a:gd name="connsiteX3" fmla="*/ 659497 w 1157822"/>
                <a:gd name="connsiteY3" fmla="*/ 532301 h 924340"/>
                <a:gd name="connsiteX4" fmla="*/ 659497 w 1157822"/>
                <a:gd name="connsiteY4" fmla="*/ 576733 h 924340"/>
                <a:gd name="connsiteX5" fmla="*/ 614194 w 1157822"/>
                <a:gd name="connsiteY5" fmla="*/ 0 h 924340"/>
                <a:gd name="connsiteX6" fmla="*/ 548855 w 1157822"/>
                <a:gd name="connsiteY6" fmla="*/ 0 h 924340"/>
                <a:gd name="connsiteX7" fmla="*/ 528817 w 1157822"/>
                <a:gd name="connsiteY7" fmla="*/ 229125 h 924340"/>
                <a:gd name="connsiteX8" fmla="*/ 547983 w 1157822"/>
                <a:gd name="connsiteY8" fmla="*/ 229125 h 924340"/>
                <a:gd name="connsiteX9" fmla="*/ 552339 w 1157822"/>
                <a:gd name="connsiteY9" fmla="*/ 176853 h 924340"/>
                <a:gd name="connsiteX10" fmla="*/ 609838 w 1157822"/>
                <a:gd name="connsiteY10" fmla="*/ 229125 h 924340"/>
                <a:gd name="connsiteX11" fmla="*/ 634232 w 1157822"/>
                <a:gd name="connsiteY11" fmla="*/ 229125 h 924340"/>
                <a:gd name="connsiteX12" fmla="*/ 614194 w 1157822"/>
                <a:gd name="connsiteY12" fmla="*/ 0 h 924340"/>
                <a:gd name="connsiteX13" fmla="*/ 595899 w 1157822"/>
                <a:gd name="connsiteY13" fmla="*/ 19166 h 924340"/>
                <a:gd name="connsiteX14" fmla="*/ 598513 w 1157822"/>
                <a:gd name="connsiteY14" fmla="*/ 52272 h 924340"/>
                <a:gd name="connsiteX15" fmla="*/ 574991 w 1157822"/>
                <a:gd name="connsiteY15" fmla="*/ 19166 h 924340"/>
                <a:gd name="connsiteX16" fmla="*/ 595899 w 1157822"/>
                <a:gd name="connsiteY16" fmla="*/ 19166 h 924340"/>
                <a:gd name="connsiteX17" fmla="*/ 565407 w 1157822"/>
                <a:gd name="connsiteY17" fmla="*/ 39204 h 924340"/>
                <a:gd name="connsiteX18" fmla="*/ 599384 w 1157822"/>
                <a:gd name="connsiteY18" fmla="*/ 85377 h 924340"/>
                <a:gd name="connsiteX19" fmla="*/ 556695 w 1157822"/>
                <a:gd name="connsiteY19" fmla="*/ 130680 h 924340"/>
                <a:gd name="connsiteX20" fmla="*/ 565407 w 1157822"/>
                <a:gd name="connsiteY20" fmla="*/ 39204 h 924340"/>
                <a:gd name="connsiteX21" fmla="*/ 558438 w 1157822"/>
                <a:gd name="connsiteY21" fmla="*/ 156815 h 924340"/>
                <a:gd name="connsiteX22" fmla="*/ 603740 w 1157822"/>
                <a:gd name="connsiteY22" fmla="*/ 108900 h 924340"/>
                <a:gd name="connsiteX23" fmla="*/ 612452 w 1157822"/>
                <a:gd name="connsiteY23" fmla="*/ 205603 h 924340"/>
                <a:gd name="connsiteX24" fmla="*/ 558438 w 1157822"/>
                <a:gd name="connsiteY24" fmla="*/ 156815 h 924340"/>
                <a:gd name="connsiteX25" fmla="*/ 1062861 w 1157822"/>
                <a:gd name="connsiteY25" fmla="*/ 50529 h 924340"/>
                <a:gd name="connsiteX26" fmla="*/ 964416 w 1157822"/>
                <a:gd name="connsiteY26" fmla="*/ 181209 h 924340"/>
                <a:gd name="connsiteX27" fmla="*/ 668209 w 1157822"/>
                <a:gd name="connsiteY27" fmla="*/ 349350 h 924340"/>
                <a:gd name="connsiteX28" fmla="*/ 666466 w 1157822"/>
                <a:gd name="connsiteY28" fmla="*/ 350221 h 924340"/>
                <a:gd name="connsiteX29" fmla="*/ 666466 w 1157822"/>
                <a:gd name="connsiteY29" fmla="*/ 372872 h 924340"/>
                <a:gd name="connsiteX30" fmla="*/ 934795 w 1157822"/>
                <a:gd name="connsiteY30" fmla="*/ 220413 h 924340"/>
                <a:gd name="connsiteX31" fmla="*/ 730935 w 1157822"/>
                <a:gd name="connsiteY31" fmla="*/ 490484 h 924340"/>
                <a:gd name="connsiteX32" fmla="*/ 755328 w 1157822"/>
                <a:gd name="connsiteY32" fmla="*/ 490484 h 924340"/>
                <a:gd name="connsiteX33" fmla="*/ 807600 w 1157822"/>
                <a:gd name="connsiteY33" fmla="*/ 420788 h 924340"/>
                <a:gd name="connsiteX34" fmla="*/ 837221 w 1157822"/>
                <a:gd name="connsiteY34" fmla="*/ 490484 h 924340"/>
                <a:gd name="connsiteX35" fmla="*/ 873811 w 1157822"/>
                <a:gd name="connsiteY35" fmla="*/ 490484 h 924340"/>
                <a:gd name="connsiteX36" fmla="*/ 1121232 w 1157822"/>
                <a:gd name="connsiteY36" fmla="*/ 70567 h 924340"/>
                <a:gd name="connsiteX37" fmla="*/ 1157822 w 1157822"/>
                <a:gd name="connsiteY37" fmla="*/ 70567 h 924340"/>
                <a:gd name="connsiteX38" fmla="*/ 1157822 w 1157822"/>
                <a:gd name="connsiteY38" fmla="*/ 50529 h 924340"/>
                <a:gd name="connsiteX39" fmla="*/ 1062861 w 1157822"/>
                <a:gd name="connsiteY39" fmla="*/ 50529 h 924340"/>
                <a:gd name="connsiteX40" fmla="*/ 855516 w 1157822"/>
                <a:gd name="connsiteY40" fmla="*/ 483514 h 924340"/>
                <a:gd name="connsiteX41" fmla="*/ 824153 w 1157822"/>
                <a:gd name="connsiteY41" fmla="*/ 409463 h 924340"/>
                <a:gd name="connsiteX42" fmla="*/ 906046 w 1157822"/>
                <a:gd name="connsiteY42" fmla="*/ 398137 h 924340"/>
                <a:gd name="connsiteX43" fmla="*/ 855516 w 1157822"/>
                <a:gd name="connsiteY43" fmla="*/ 483514 h 924340"/>
                <a:gd name="connsiteX44" fmla="*/ 831123 w 1157822"/>
                <a:gd name="connsiteY44" fmla="*/ 389425 h 924340"/>
                <a:gd name="connsiteX45" fmla="*/ 890364 w 1157822"/>
                <a:gd name="connsiteY45" fmla="*/ 311017 h 924340"/>
                <a:gd name="connsiteX46" fmla="*/ 911273 w 1157822"/>
                <a:gd name="connsiteY46" fmla="*/ 378100 h 924340"/>
                <a:gd name="connsiteX47" fmla="*/ 831123 w 1157822"/>
                <a:gd name="connsiteY47" fmla="*/ 389425 h 924340"/>
                <a:gd name="connsiteX48" fmla="*/ 926954 w 1157822"/>
                <a:gd name="connsiteY48" fmla="*/ 362418 h 924340"/>
                <a:gd name="connsiteX49" fmla="*/ 906917 w 1157822"/>
                <a:gd name="connsiteY49" fmla="*/ 297949 h 924340"/>
                <a:gd name="connsiteX50" fmla="*/ 969643 w 1157822"/>
                <a:gd name="connsiteY50" fmla="*/ 289237 h 924340"/>
                <a:gd name="connsiteX51" fmla="*/ 926954 w 1157822"/>
                <a:gd name="connsiteY51" fmla="*/ 362418 h 924340"/>
                <a:gd name="connsiteX52" fmla="*/ 915629 w 1157822"/>
                <a:gd name="connsiteY52" fmla="*/ 277041 h 924340"/>
                <a:gd name="connsiteX53" fmla="*/ 969643 w 1157822"/>
                <a:gd name="connsiteY53" fmla="*/ 205603 h 924340"/>
                <a:gd name="connsiteX54" fmla="*/ 977484 w 1157822"/>
                <a:gd name="connsiteY54" fmla="*/ 268329 h 924340"/>
                <a:gd name="connsiteX55" fmla="*/ 915629 w 1157822"/>
                <a:gd name="connsiteY55" fmla="*/ 277041 h 924340"/>
                <a:gd name="connsiteX56" fmla="*/ 994908 w 1157822"/>
                <a:gd name="connsiteY56" fmla="*/ 247420 h 924340"/>
                <a:gd name="connsiteX57" fmla="*/ 987938 w 1157822"/>
                <a:gd name="connsiteY57" fmla="*/ 188179 h 924340"/>
                <a:gd name="connsiteX58" fmla="*/ 1038468 w 1157822"/>
                <a:gd name="connsiteY58" fmla="*/ 175111 h 924340"/>
                <a:gd name="connsiteX59" fmla="*/ 994908 w 1157822"/>
                <a:gd name="connsiteY59" fmla="*/ 247420 h 924340"/>
                <a:gd name="connsiteX60" fmla="*/ 1001877 w 1157822"/>
                <a:gd name="connsiteY60" fmla="*/ 164656 h 924340"/>
                <a:gd name="connsiteX61" fmla="*/ 1041953 w 1157822"/>
                <a:gd name="connsiteY61" fmla="*/ 111513 h 924340"/>
                <a:gd name="connsiteX62" fmla="*/ 1047180 w 1157822"/>
                <a:gd name="connsiteY62" fmla="*/ 152460 h 924340"/>
                <a:gd name="connsiteX63" fmla="*/ 1001877 w 1157822"/>
                <a:gd name="connsiteY63" fmla="*/ 164656 h 924340"/>
                <a:gd name="connsiteX64" fmla="*/ 1063732 w 1157822"/>
                <a:gd name="connsiteY64" fmla="*/ 130680 h 924340"/>
                <a:gd name="connsiteX65" fmla="*/ 1058505 w 1157822"/>
                <a:gd name="connsiteY65" fmla="*/ 89733 h 924340"/>
                <a:gd name="connsiteX66" fmla="*/ 1072444 w 1157822"/>
                <a:gd name="connsiteY66" fmla="*/ 70567 h 924340"/>
                <a:gd name="connsiteX67" fmla="*/ 1098580 w 1157822"/>
                <a:gd name="connsiteY67" fmla="*/ 70567 h 924340"/>
                <a:gd name="connsiteX68" fmla="*/ 1063732 w 1157822"/>
                <a:gd name="connsiteY68" fmla="*/ 130680 h 924340"/>
                <a:gd name="connsiteX69" fmla="*/ 0 w 1157822"/>
                <a:gd name="connsiteY69" fmla="*/ 267458 h 924340"/>
                <a:gd name="connsiteX70" fmla="*/ 0 w 1157822"/>
                <a:gd name="connsiteY70" fmla="*/ 286624 h 924340"/>
                <a:gd name="connsiteX71" fmla="*/ 182952 w 1157822"/>
                <a:gd name="connsiteY71" fmla="*/ 286624 h 924340"/>
                <a:gd name="connsiteX72" fmla="*/ 182952 w 1157822"/>
                <a:gd name="connsiteY72" fmla="*/ 337153 h 924340"/>
                <a:gd name="connsiteX73" fmla="*/ 243935 w 1157822"/>
                <a:gd name="connsiteY73" fmla="*/ 337153 h 924340"/>
                <a:gd name="connsiteX74" fmla="*/ 243935 w 1157822"/>
                <a:gd name="connsiteY74" fmla="*/ 286624 h 924340"/>
                <a:gd name="connsiteX75" fmla="*/ 265715 w 1157822"/>
                <a:gd name="connsiteY75" fmla="*/ 286624 h 924340"/>
                <a:gd name="connsiteX76" fmla="*/ 265715 w 1157822"/>
                <a:gd name="connsiteY76" fmla="*/ 267458 h 924340"/>
                <a:gd name="connsiteX77" fmla="*/ 0 w 1157822"/>
                <a:gd name="connsiteY77" fmla="*/ 267458 h 924340"/>
                <a:gd name="connsiteX78" fmla="*/ 278783 w 1157822"/>
                <a:gd name="connsiteY78" fmla="*/ 869455 h 924340"/>
                <a:gd name="connsiteX79" fmla="*/ 278783 w 1157822"/>
                <a:gd name="connsiteY79" fmla="*/ 784077 h 924340"/>
                <a:gd name="connsiteX80" fmla="*/ 319730 w 1157822"/>
                <a:gd name="connsiteY80" fmla="*/ 660368 h 924340"/>
                <a:gd name="connsiteX81" fmla="*/ 256132 w 1157822"/>
                <a:gd name="connsiteY81" fmla="*/ 660368 h 924340"/>
                <a:gd name="connsiteX82" fmla="*/ 243064 w 1157822"/>
                <a:gd name="connsiteY82" fmla="*/ 660368 h 924340"/>
                <a:gd name="connsiteX83" fmla="*/ 194277 w 1157822"/>
                <a:gd name="connsiteY83" fmla="*/ 660368 h 924340"/>
                <a:gd name="connsiteX84" fmla="*/ 236095 w 1157822"/>
                <a:gd name="connsiteY84" fmla="*/ 786691 h 924340"/>
                <a:gd name="connsiteX85" fmla="*/ 236095 w 1157822"/>
                <a:gd name="connsiteY85" fmla="*/ 869455 h 924340"/>
                <a:gd name="connsiteX86" fmla="*/ 223027 w 1157822"/>
                <a:gd name="connsiteY86" fmla="*/ 869455 h 924340"/>
                <a:gd name="connsiteX87" fmla="*/ 158558 w 1157822"/>
                <a:gd name="connsiteY87" fmla="*/ 869455 h 924340"/>
                <a:gd name="connsiteX88" fmla="*/ 158558 w 1157822"/>
                <a:gd name="connsiteY88" fmla="*/ 887750 h 924340"/>
                <a:gd name="connsiteX89" fmla="*/ 534044 w 1157822"/>
                <a:gd name="connsiteY89" fmla="*/ 887750 h 924340"/>
                <a:gd name="connsiteX90" fmla="*/ 534044 w 1157822"/>
                <a:gd name="connsiteY90" fmla="*/ 869455 h 924340"/>
                <a:gd name="connsiteX91" fmla="*/ 291851 w 1157822"/>
                <a:gd name="connsiteY91" fmla="*/ 869455 h 924340"/>
                <a:gd name="connsiteX92" fmla="*/ 278783 w 1157822"/>
                <a:gd name="connsiteY92" fmla="*/ 869455 h 924340"/>
                <a:gd name="connsiteX93" fmla="*/ 719609 w 1157822"/>
                <a:gd name="connsiteY93" fmla="*/ 869455 h 924340"/>
                <a:gd name="connsiteX94" fmla="*/ 706541 w 1157822"/>
                <a:gd name="connsiteY94" fmla="*/ 869455 h 924340"/>
                <a:gd name="connsiteX95" fmla="*/ 706541 w 1157822"/>
                <a:gd name="connsiteY95" fmla="*/ 784077 h 924340"/>
                <a:gd name="connsiteX96" fmla="*/ 747488 w 1157822"/>
                <a:gd name="connsiteY96" fmla="*/ 660368 h 924340"/>
                <a:gd name="connsiteX97" fmla="*/ 622906 w 1157822"/>
                <a:gd name="connsiteY97" fmla="*/ 660368 h 924340"/>
                <a:gd name="connsiteX98" fmla="*/ 664724 w 1157822"/>
                <a:gd name="connsiteY98" fmla="*/ 786691 h 924340"/>
                <a:gd name="connsiteX99" fmla="*/ 664724 w 1157822"/>
                <a:gd name="connsiteY99" fmla="*/ 869455 h 924340"/>
                <a:gd name="connsiteX100" fmla="*/ 651656 w 1157822"/>
                <a:gd name="connsiteY100" fmla="*/ 869455 h 924340"/>
                <a:gd name="connsiteX101" fmla="*/ 561051 w 1157822"/>
                <a:gd name="connsiteY101" fmla="*/ 869455 h 924340"/>
                <a:gd name="connsiteX102" fmla="*/ 561051 w 1157822"/>
                <a:gd name="connsiteY102" fmla="*/ 887750 h 924340"/>
                <a:gd name="connsiteX103" fmla="*/ 1042824 w 1157822"/>
                <a:gd name="connsiteY103" fmla="*/ 887750 h 924340"/>
                <a:gd name="connsiteX104" fmla="*/ 719609 w 1157822"/>
                <a:gd name="connsiteY104" fmla="*/ 869455 h 924340"/>
                <a:gd name="connsiteX105" fmla="*/ 443440 w 1157822"/>
                <a:gd name="connsiteY105" fmla="*/ 924340 h 924340"/>
                <a:gd name="connsiteX106" fmla="*/ 804116 w 1157822"/>
                <a:gd name="connsiteY106" fmla="*/ 924340 h 924340"/>
                <a:gd name="connsiteX107" fmla="*/ 804116 w 1157822"/>
                <a:gd name="connsiteY107" fmla="*/ 906045 h 924340"/>
                <a:gd name="connsiteX108" fmla="*/ 443440 w 1157822"/>
                <a:gd name="connsiteY108" fmla="*/ 906045 h 924340"/>
                <a:gd name="connsiteX109" fmla="*/ 443440 w 1157822"/>
                <a:gd name="connsiteY109" fmla="*/ 924340 h 924340"/>
                <a:gd name="connsiteX110" fmla="*/ 260488 w 1157822"/>
                <a:gd name="connsiteY110" fmla="*/ 924340 h 924340"/>
                <a:gd name="connsiteX111" fmla="*/ 414690 w 1157822"/>
                <a:gd name="connsiteY111" fmla="*/ 924340 h 924340"/>
                <a:gd name="connsiteX112" fmla="*/ 414690 w 1157822"/>
                <a:gd name="connsiteY112" fmla="*/ 906045 h 924340"/>
                <a:gd name="connsiteX113" fmla="*/ 260488 w 1157822"/>
                <a:gd name="connsiteY113" fmla="*/ 906045 h 924340"/>
                <a:gd name="connsiteX114" fmla="*/ 260488 w 1157822"/>
                <a:gd name="connsiteY114" fmla="*/ 924340 h 924340"/>
                <a:gd name="connsiteX115" fmla="*/ 18295 w 1157822"/>
                <a:gd name="connsiteY115" fmla="*/ 886879 h 924340"/>
                <a:gd name="connsiteX116" fmla="*/ 131551 w 1157822"/>
                <a:gd name="connsiteY116" fmla="*/ 886879 h 924340"/>
                <a:gd name="connsiteX117" fmla="*/ 131551 w 1157822"/>
                <a:gd name="connsiteY117" fmla="*/ 868584 h 924340"/>
                <a:gd name="connsiteX118" fmla="*/ 18295 w 1157822"/>
                <a:gd name="connsiteY118" fmla="*/ 868584 h 924340"/>
                <a:gd name="connsiteX119" fmla="*/ 18295 w 1157822"/>
                <a:gd name="connsiteY119" fmla="*/ 886879 h 924340"/>
                <a:gd name="connsiteX120" fmla="*/ 848547 w 1157822"/>
                <a:gd name="connsiteY120" fmla="*/ 601997 h 924340"/>
                <a:gd name="connsiteX121" fmla="*/ 834607 w 1157822"/>
                <a:gd name="connsiteY121" fmla="*/ 601997 h 924340"/>
                <a:gd name="connsiteX122" fmla="*/ 834607 w 1157822"/>
                <a:gd name="connsiteY122" fmla="*/ 601997 h 924340"/>
                <a:gd name="connsiteX123" fmla="*/ 93218 w 1157822"/>
                <a:gd name="connsiteY123" fmla="*/ 601997 h 924340"/>
                <a:gd name="connsiteX124" fmla="*/ 93218 w 1157822"/>
                <a:gd name="connsiteY124" fmla="*/ 601997 h 924340"/>
                <a:gd name="connsiteX125" fmla="*/ 90605 w 1157822"/>
                <a:gd name="connsiteY125" fmla="*/ 601997 h 924340"/>
                <a:gd name="connsiteX126" fmla="*/ 90605 w 1157822"/>
                <a:gd name="connsiteY126" fmla="*/ 350221 h 924340"/>
                <a:gd name="connsiteX127" fmla="*/ 169012 w 1157822"/>
                <a:gd name="connsiteY127" fmla="*/ 350221 h 924340"/>
                <a:gd name="connsiteX128" fmla="*/ 243064 w 1157822"/>
                <a:gd name="connsiteY128" fmla="*/ 350221 h 924340"/>
                <a:gd name="connsiteX129" fmla="*/ 243064 w 1157822"/>
                <a:gd name="connsiteY129" fmla="*/ 359804 h 924340"/>
                <a:gd name="connsiteX130" fmla="*/ 256132 w 1157822"/>
                <a:gd name="connsiteY130" fmla="*/ 359804 h 924340"/>
                <a:gd name="connsiteX131" fmla="*/ 256132 w 1157822"/>
                <a:gd name="connsiteY131" fmla="*/ 350221 h 924340"/>
                <a:gd name="connsiteX132" fmla="*/ 501810 w 1157822"/>
                <a:gd name="connsiteY132" fmla="*/ 350221 h 924340"/>
                <a:gd name="connsiteX133" fmla="*/ 501810 w 1157822"/>
                <a:gd name="connsiteY133" fmla="*/ 242193 h 924340"/>
                <a:gd name="connsiteX134" fmla="*/ 650785 w 1157822"/>
                <a:gd name="connsiteY134" fmla="*/ 242193 h 924340"/>
                <a:gd name="connsiteX135" fmla="*/ 650785 w 1157822"/>
                <a:gd name="connsiteY135" fmla="*/ 490484 h 924340"/>
                <a:gd name="connsiteX136" fmla="*/ 636846 w 1157822"/>
                <a:gd name="connsiteY136" fmla="*/ 490484 h 924340"/>
                <a:gd name="connsiteX137" fmla="*/ 636846 w 1157822"/>
                <a:gd name="connsiteY137" fmla="*/ 503552 h 924340"/>
                <a:gd name="connsiteX138" fmla="*/ 847675 w 1157822"/>
                <a:gd name="connsiteY138" fmla="*/ 503552 h 924340"/>
                <a:gd name="connsiteX139" fmla="*/ 847675 w 1157822"/>
                <a:gd name="connsiteY139" fmla="*/ 601997 h 924340"/>
                <a:gd name="connsiteX140" fmla="*/ 848547 w 1157822"/>
                <a:gd name="connsiteY140" fmla="*/ 601997 h 924340"/>
                <a:gd name="connsiteX0" fmla="*/ 659497 w 1157822"/>
                <a:gd name="connsiteY0" fmla="*/ 576733 h 924340"/>
                <a:gd name="connsiteX1" fmla="*/ 672565 w 1157822"/>
                <a:gd name="connsiteY1" fmla="*/ 576733 h 924340"/>
                <a:gd name="connsiteX2" fmla="*/ 672565 w 1157822"/>
                <a:gd name="connsiteY2" fmla="*/ 532301 h 924340"/>
                <a:gd name="connsiteX3" fmla="*/ 659497 w 1157822"/>
                <a:gd name="connsiteY3" fmla="*/ 532301 h 924340"/>
                <a:gd name="connsiteX4" fmla="*/ 659497 w 1157822"/>
                <a:gd name="connsiteY4" fmla="*/ 576733 h 924340"/>
                <a:gd name="connsiteX5" fmla="*/ 614194 w 1157822"/>
                <a:gd name="connsiteY5" fmla="*/ 0 h 924340"/>
                <a:gd name="connsiteX6" fmla="*/ 548855 w 1157822"/>
                <a:gd name="connsiteY6" fmla="*/ 0 h 924340"/>
                <a:gd name="connsiteX7" fmla="*/ 528817 w 1157822"/>
                <a:gd name="connsiteY7" fmla="*/ 229125 h 924340"/>
                <a:gd name="connsiteX8" fmla="*/ 547983 w 1157822"/>
                <a:gd name="connsiteY8" fmla="*/ 229125 h 924340"/>
                <a:gd name="connsiteX9" fmla="*/ 552339 w 1157822"/>
                <a:gd name="connsiteY9" fmla="*/ 176853 h 924340"/>
                <a:gd name="connsiteX10" fmla="*/ 609838 w 1157822"/>
                <a:gd name="connsiteY10" fmla="*/ 229125 h 924340"/>
                <a:gd name="connsiteX11" fmla="*/ 634232 w 1157822"/>
                <a:gd name="connsiteY11" fmla="*/ 229125 h 924340"/>
                <a:gd name="connsiteX12" fmla="*/ 614194 w 1157822"/>
                <a:gd name="connsiteY12" fmla="*/ 0 h 924340"/>
                <a:gd name="connsiteX13" fmla="*/ 595899 w 1157822"/>
                <a:gd name="connsiteY13" fmla="*/ 19166 h 924340"/>
                <a:gd name="connsiteX14" fmla="*/ 598513 w 1157822"/>
                <a:gd name="connsiteY14" fmla="*/ 52272 h 924340"/>
                <a:gd name="connsiteX15" fmla="*/ 574991 w 1157822"/>
                <a:gd name="connsiteY15" fmla="*/ 19166 h 924340"/>
                <a:gd name="connsiteX16" fmla="*/ 595899 w 1157822"/>
                <a:gd name="connsiteY16" fmla="*/ 19166 h 924340"/>
                <a:gd name="connsiteX17" fmla="*/ 565407 w 1157822"/>
                <a:gd name="connsiteY17" fmla="*/ 39204 h 924340"/>
                <a:gd name="connsiteX18" fmla="*/ 599384 w 1157822"/>
                <a:gd name="connsiteY18" fmla="*/ 85377 h 924340"/>
                <a:gd name="connsiteX19" fmla="*/ 556695 w 1157822"/>
                <a:gd name="connsiteY19" fmla="*/ 130680 h 924340"/>
                <a:gd name="connsiteX20" fmla="*/ 565407 w 1157822"/>
                <a:gd name="connsiteY20" fmla="*/ 39204 h 924340"/>
                <a:gd name="connsiteX21" fmla="*/ 558438 w 1157822"/>
                <a:gd name="connsiteY21" fmla="*/ 156815 h 924340"/>
                <a:gd name="connsiteX22" fmla="*/ 603740 w 1157822"/>
                <a:gd name="connsiteY22" fmla="*/ 108900 h 924340"/>
                <a:gd name="connsiteX23" fmla="*/ 612452 w 1157822"/>
                <a:gd name="connsiteY23" fmla="*/ 205603 h 924340"/>
                <a:gd name="connsiteX24" fmla="*/ 558438 w 1157822"/>
                <a:gd name="connsiteY24" fmla="*/ 156815 h 924340"/>
                <a:gd name="connsiteX25" fmla="*/ 1062861 w 1157822"/>
                <a:gd name="connsiteY25" fmla="*/ 50529 h 924340"/>
                <a:gd name="connsiteX26" fmla="*/ 964416 w 1157822"/>
                <a:gd name="connsiteY26" fmla="*/ 181209 h 924340"/>
                <a:gd name="connsiteX27" fmla="*/ 668209 w 1157822"/>
                <a:gd name="connsiteY27" fmla="*/ 349350 h 924340"/>
                <a:gd name="connsiteX28" fmla="*/ 666466 w 1157822"/>
                <a:gd name="connsiteY28" fmla="*/ 350221 h 924340"/>
                <a:gd name="connsiteX29" fmla="*/ 666466 w 1157822"/>
                <a:gd name="connsiteY29" fmla="*/ 372872 h 924340"/>
                <a:gd name="connsiteX30" fmla="*/ 934795 w 1157822"/>
                <a:gd name="connsiteY30" fmla="*/ 220413 h 924340"/>
                <a:gd name="connsiteX31" fmla="*/ 730935 w 1157822"/>
                <a:gd name="connsiteY31" fmla="*/ 490484 h 924340"/>
                <a:gd name="connsiteX32" fmla="*/ 755328 w 1157822"/>
                <a:gd name="connsiteY32" fmla="*/ 490484 h 924340"/>
                <a:gd name="connsiteX33" fmla="*/ 807600 w 1157822"/>
                <a:gd name="connsiteY33" fmla="*/ 420788 h 924340"/>
                <a:gd name="connsiteX34" fmla="*/ 837221 w 1157822"/>
                <a:gd name="connsiteY34" fmla="*/ 490484 h 924340"/>
                <a:gd name="connsiteX35" fmla="*/ 873811 w 1157822"/>
                <a:gd name="connsiteY35" fmla="*/ 490484 h 924340"/>
                <a:gd name="connsiteX36" fmla="*/ 1121232 w 1157822"/>
                <a:gd name="connsiteY36" fmla="*/ 70567 h 924340"/>
                <a:gd name="connsiteX37" fmla="*/ 1157822 w 1157822"/>
                <a:gd name="connsiteY37" fmla="*/ 70567 h 924340"/>
                <a:gd name="connsiteX38" fmla="*/ 1157822 w 1157822"/>
                <a:gd name="connsiteY38" fmla="*/ 50529 h 924340"/>
                <a:gd name="connsiteX39" fmla="*/ 1062861 w 1157822"/>
                <a:gd name="connsiteY39" fmla="*/ 50529 h 924340"/>
                <a:gd name="connsiteX40" fmla="*/ 855516 w 1157822"/>
                <a:gd name="connsiteY40" fmla="*/ 483514 h 924340"/>
                <a:gd name="connsiteX41" fmla="*/ 824153 w 1157822"/>
                <a:gd name="connsiteY41" fmla="*/ 409463 h 924340"/>
                <a:gd name="connsiteX42" fmla="*/ 906046 w 1157822"/>
                <a:gd name="connsiteY42" fmla="*/ 398137 h 924340"/>
                <a:gd name="connsiteX43" fmla="*/ 855516 w 1157822"/>
                <a:gd name="connsiteY43" fmla="*/ 483514 h 924340"/>
                <a:gd name="connsiteX44" fmla="*/ 831123 w 1157822"/>
                <a:gd name="connsiteY44" fmla="*/ 389425 h 924340"/>
                <a:gd name="connsiteX45" fmla="*/ 890364 w 1157822"/>
                <a:gd name="connsiteY45" fmla="*/ 311017 h 924340"/>
                <a:gd name="connsiteX46" fmla="*/ 911273 w 1157822"/>
                <a:gd name="connsiteY46" fmla="*/ 378100 h 924340"/>
                <a:gd name="connsiteX47" fmla="*/ 831123 w 1157822"/>
                <a:gd name="connsiteY47" fmla="*/ 389425 h 924340"/>
                <a:gd name="connsiteX48" fmla="*/ 926954 w 1157822"/>
                <a:gd name="connsiteY48" fmla="*/ 362418 h 924340"/>
                <a:gd name="connsiteX49" fmla="*/ 906917 w 1157822"/>
                <a:gd name="connsiteY49" fmla="*/ 297949 h 924340"/>
                <a:gd name="connsiteX50" fmla="*/ 969643 w 1157822"/>
                <a:gd name="connsiteY50" fmla="*/ 289237 h 924340"/>
                <a:gd name="connsiteX51" fmla="*/ 926954 w 1157822"/>
                <a:gd name="connsiteY51" fmla="*/ 362418 h 924340"/>
                <a:gd name="connsiteX52" fmla="*/ 915629 w 1157822"/>
                <a:gd name="connsiteY52" fmla="*/ 277041 h 924340"/>
                <a:gd name="connsiteX53" fmla="*/ 969643 w 1157822"/>
                <a:gd name="connsiteY53" fmla="*/ 205603 h 924340"/>
                <a:gd name="connsiteX54" fmla="*/ 977484 w 1157822"/>
                <a:gd name="connsiteY54" fmla="*/ 268329 h 924340"/>
                <a:gd name="connsiteX55" fmla="*/ 915629 w 1157822"/>
                <a:gd name="connsiteY55" fmla="*/ 277041 h 924340"/>
                <a:gd name="connsiteX56" fmla="*/ 994908 w 1157822"/>
                <a:gd name="connsiteY56" fmla="*/ 247420 h 924340"/>
                <a:gd name="connsiteX57" fmla="*/ 987938 w 1157822"/>
                <a:gd name="connsiteY57" fmla="*/ 188179 h 924340"/>
                <a:gd name="connsiteX58" fmla="*/ 1038468 w 1157822"/>
                <a:gd name="connsiteY58" fmla="*/ 175111 h 924340"/>
                <a:gd name="connsiteX59" fmla="*/ 994908 w 1157822"/>
                <a:gd name="connsiteY59" fmla="*/ 247420 h 924340"/>
                <a:gd name="connsiteX60" fmla="*/ 1001877 w 1157822"/>
                <a:gd name="connsiteY60" fmla="*/ 164656 h 924340"/>
                <a:gd name="connsiteX61" fmla="*/ 1041953 w 1157822"/>
                <a:gd name="connsiteY61" fmla="*/ 111513 h 924340"/>
                <a:gd name="connsiteX62" fmla="*/ 1047180 w 1157822"/>
                <a:gd name="connsiteY62" fmla="*/ 152460 h 924340"/>
                <a:gd name="connsiteX63" fmla="*/ 1001877 w 1157822"/>
                <a:gd name="connsiteY63" fmla="*/ 164656 h 924340"/>
                <a:gd name="connsiteX64" fmla="*/ 1063732 w 1157822"/>
                <a:gd name="connsiteY64" fmla="*/ 130680 h 924340"/>
                <a:gd name="connsiteX65" fmla="*/ 1058505 w 1157822"/>
                <a:gd name="connsiteY65" fmla="*/ 89733 h 924340"/>
                <a:gd name="connsiteX66" fmla="*/ 1072444 w 1157822"/>
                <a:gd name="connsiteY66" fmla="*/ 70567 h 924340"/>
                <a:gd name="connsiteX67" fmla="*/ 1098580 w 1157822"/>
                <a:gd name="connsiteY67" fmla="*/ 70567 h 924340"/>
                <a:gd name="connsiteX68" fmla="*/ 1063732 w 1157822"/>
                <a:gd name="connsiteY68" fmla="*/ 130680 h 924340"/>
                <a:gd name="connsiteX69" fmla="*/ 0 w 1157822"/>
                <a:gd name="connsiteY69" fmla="*/ 267458 h 924340"/>
                <a:gd name="connsiteX70" fmla="*/ 0 w 1157822"/>
                <a:gd name="connsiteY70" fmla="*/ 286624 h 924340"/>
                <a:gd name="connsiteX71" fmla="*/ 182952 w 1157822"/>
                <a:gd name="connsiteY71" fmla="*/ 286624 h 924340"/>
                <a:gd name="connsiteX72" fmla="*/ 182952 w 1157822"/>
                <a:gd name="connsiteY72" fmla="*/ 337153 h 924340"/>
                <a:gd name="connsiteX73" fmla="*/ 243935 w 1157822"/>
                <a:gd name="connsiteY73" fmla="*/ 337153 h 924340"/>
                <a:gd name="connsiteX74" fmla="*/ 243935 w 1157822"/>
                <a:gd name="connsiteY74" fmla="*/ 286624 h 924340"/>
                <a:gd name="connsiteX75" fmla="*/ 265715 w 1157822"/>
                <a:gd name="connsiteY75" fmla="*/ 286624 h 924340"/>
                <a:gd name="connsiteX76" fmla="*/ 265715 w 1157822"/>
                <a:gd name="connsiteY76" fmla="*/ 267458 h 924340"/>
                <a:gd name="connsiteX77" fmla="*/ 0 w 1157822"/>
                <a:gd name="connsiteY77" fmla="*/ 267458 h 924340"/>
                <a:gd name="connsiteX78" fmla="*/ 278783 w 1157822"/>
                <a:gd name="connsiteY78" fmla="*/ 869455 h 924340"/>
                <a:gd name="connsiteX79" fmla="*/ 278783 w 1157822"/>
                <a:gd name="connsiteY79" fmla="*/ 784077 h 924340"/>
                <a:gd name="connsiteX80" fmla="*/ 319730 w 1157822"/>
                <a:gd name="connsiteY80" fmla="*/ 660368 h 924340"/>
                <a:gd name="connsiteX81" fmla="*/ 256132 w 1157822"/>
                <a:gd name="connsiteY81" fmla="*/ 660368 h 924340"/>
                <a:gd name="connsiteX82" fmla="*/ 243064 w 1157822"/>
                <a:gd name="connsiteY82" fmla="*/ 660368 h 924340"/>
                <a:gd name="connsiteX83" fmla="*/ 194277 w 1157822"/>
                <a:gd name="connsiteY83" fmla="*/ 660368 h 924340"/>
                <a:gd name="connsiteX84" fmla="*/ 236095 w 1157822"/>
                <a:gd name="connsiteY84" fmla="*/ 786691 h 924340"/>
                <a:gd name="connsiteX85" fmla="*/ 236095 w 1157822"/>
                <a:gd name="connsiteY85" fmla="*/ 869455 h 924340"/>
                <a:gd name="connsiteX86" fmla="*/ 223027 w 1157822"/>
                <a:gd name="connsiteY86" fmla="*/ 869455 h 924340"/>
                <a:gd name="connsiteX87" fmla="*/ 158558 w 1157822"/>
                <a:gd name="connsiteY87" fmla="*/ 869455 h 924340"/>
                <a:gd name="connsiteX88" fmla="*/ 158558 w 1157822"/>
                <a:gd name="connsiteY88" fmla="*/ 887750 h 924340"/>
                <a:gd name="connsiteX89" fmla="*/ 534044 w 1157822"/>
                <a:gd name="connsiteY89" fmla="*/ 887750 h 924340"/>
                <a:gd name="connsiteX90" fmla="*/ 534044 w 1157822"/>
                <a:gd name="connsiteY90" fmla="*/ 869455 h 924340"/>
                <a:gd name="connsiteX91" fmla="*/ 291851 w 1157822"/>
                <a:gd name="connsiteY91" fmla="*/ 869455 h 924340"/>
                <a:gd name="connsiteX92" fmla="*/ 278783 w 1157822"/>
                <a:gd name="connsiteY92" fmla="*/ 869455 h 924340"/>
                <a:gd name="connsiteX93" fmla="*/ 719609 w 1157822"/>
                <a:gd name="connsiteY93" fmla="*/ 869455 h 924340"/>
                <a:gd name="connsiteX94" fmla="*/ 706541 w 1157822"/>
                <a:gd name="connsiteY94" fmla="*/ 869455 h 924340"/>
                <a:gd name="connsiteX95" fmla="*/ 706541 w 1157822"/>
                <a:gd name="connsiteY95" fmla="*/ 784077 h 924340"/>
                <a:gd name="connsiteX96" fmla="*/ 747488 w 1157822"/>
                <a:gd name="connsiteY96" fmla="*/ 660368 h 924340"/>
                <a:gd name="connsiteX97" fmla="*/ 622906 w 1157822"/>
                <a:gd name="connsiteY97" fmla="*/ 660368 h 924340"/>
                <a:gd name="connsiteX98" fmla="*/ 664724 w 1157822"/>
                <a:gd name="connsiteY98" fmla="*/ 786691 h 924340"/>
                <a:gd name="connsiteX99" fmla="*/ 664724 w 1157822"/>
                <a:gd name="connsiteY99" fmla="*/ 869455 h 924340"/>
                <a:gd name="connsiteX100" fmla="*/ 651656 w 1157822"/>
                <a:gd name="connsiteY100" fmla="*/ 869455 h 924340"/>
                <a:gd name="connsiteX101" fmla="*/ 561051 w 1157822"/>
                <a:gd name="connsiteY101" fmla="*/ 869455 h 924340"/>
                <a:gd name="connsiteX102" fmla="*/ 561051 w 1157822"/>
                <a:gd name="connsiteY102" fmla="*/ 887750 h 924340"/>
                <a:gd name="connsiteX103" fmla="*/ 719609 w 1157822"/>
                <a:gd name="connsiteY103" fmla="*/ 869455 h 924340"/>
                <a:gd name="connsiteX104" fmla="*/ 443440 w 1157822"/>
                <a:gd name="connsiteY104" fmla="*/ 924340 h 924340"/>
                <a:gd name="connsiteX105" fmla="*/ 804116 w 1157822"/>
                <a:gd name="connsiteY105" fmla="*/ 924340 h 924340"/>
                <a:gd name="connsiteX106" fmla="*/ 804116 w 1157822"/>
                <a:gd name="connsiteY106" fmla="*/ 906045 h 924340"/>
                <a:gd name="connsiteX107" fmla="*/ 443440 w 1157822"/>
                <a:gd name="connsiteY107" fmla="*/ 906045 h 924340"/>
                <a:gd name="connsiteX108" fmla="*/ 443440 w 1157822"/>
                <a:gd name="connsiteY108" fmla="*/ 924340 h 924340"/>
                <a:gd name="connsiteX109" fmla="*/ 260488 w 1157822"/>
                <a:gd name="connsiteY109" fmla="*/ 924340 h 924340"/>
                <a:gd name="connsiteX110" fmla="*/ 414690 w 1157822"/>
                <a:gd name="connsiteY110" fmla="*/ 924340 h 924340"/>
                <a:gd name="connsiteX111" fmla="*/ 414690 w 1157822"/>
                <a:gd name="connsiteY111" fmla="*/ 906045 h 924340"/>
                <a:gd name="connsiteX112" fmla="*/ 260488 w 1157822"/>
                <a:gd name="connsiteY112" fmla="*/ 906045 h 924340"/>
                <a:gd name="connsiteX113" fmla="*/ 260488 w 1157822"/>
                <a:gd name="connsiteY113" fmla="*/ 924340 h 924340"/>
                <a:gd name="connsiteX114" fmla="*/ 18295 w 1157822"/>
                <a:gd name="connsiteY114" fmla="*/ 886879 h 924340"/>
                <a:gd name="connsiteX115" fmla="*/ 131551 w 1157822"/>
                <a:gd name="connsiteY115" fmla="*/ 886879 h 924340"/>
                <a:gd name="connsiteX116" fmla="*/ 131551 w 1157822"/>
                <a:gd name="connsiteY116" fmla="*/ 868584 h 924340"/>
                <a:gd name="connsiteX117" fmla="*/ 18295 w 1157822"/>
                <a:gd name="connsiteY117" fmla="*/ 868584 h 924340"/>
                <a:gd name="connsiteX118" fmla="*/ 18295 w 1157822"/>
                <a:gd name="connsiteY118" fmla="*/ 886879 h 924340"/>
                <a:gd name="connsiteX119" fmla="*/ 848547 w 1157822"/>
                <a:gd name="connsiteY119" fmla="*/ 601997 h 924340"/>
                <a:gd name="connsiteX120" fmla="*/ 834607 w 1157822"/>
                <a:gd name="connsiteY120" fmla="*/ 601997 h 924340"/>
                <a:gd name="connsiteX121" fmla="*/ 834607 w 1157822"/>
                <a:gd name="connsiteY121" fmla="*/ 601997 h 924340"/>
                <a:gd name="connsiteX122" fmla="*/ 93218 w 1157822"/>
                <a:gd name="connsiteY122" fmla="*/ 601997 h 924340"/>
                <a:gd name="connsiteX123" fmla="*/ 93218 w 1157822"/>
                <a:gd name="connsiteY123" fmla="*/ 601997 h 924340"/>
                <a:gd name="connsiteX124" fmla="*/ 90605 w 1157822"/>
                <a:gd name="connsiteY124" fmla="*/ 601997 h 924340"/>
                <a:gd name="connsiteX125" fmla="*/ 90605 w 1157822"/>
                <a:gd name="connsiteY125" fmla="*/ 350221 h 924340"/>
                <a:gd name="connsiteX126" fmla="*/ 169012 w 1157822"/>
                <a:gd name="connsiteY126" fmla="*/ 350221 h 924340"/>
                <a:gd name="connsiteX127" fmla="*/ 243064 w 1157822"/>
                <a:gd name="connsiteY127" fmla="*/ 350221 h 924340"/>
                <a:gd name="connsiteX128" fmla="*/ 243064 w 1157822"/>
                <a:gd name="connsiteY128" fmla="*/ 359804 h 924340"/>
                <a:gd name="connsiteX129" fmla="*/ 256132 w 1157822"/>
                <a:gd name="connsiteY129" fmla="*/ 359804 h 924340"/>
                <a:gd name="connsiteX130" fmla="*/ 256132 w 1157822"/>
                <a:gd name="connsiteY130" fmla="*/ 350221 h 924340"/>
                <a:gd name="connsiteX131" fmla="*/ 501810 w 1157822"/>
                <a:gd name="connsiteY131" fmla="*/ 350221 h 924340"/>
                <a:gd name="connsiteX132" fmla="*/ 501810 w 1157822"/>
                <a:gd name="connsiteY132" fmla="*/ 242193 h 924340"/>
                <a:gd name="connsiteX133" fmla="*/ 650785 w 1157822"/>
                <a:gd name="connsiteY133" fmla="*/ 242193 h 924340"/>
                <a:gd name="connsiteX134" fmla="*/ 650785 w 1157822"/>
                <a:gd name="connsiteY134" fmla="*/ 490484 h 924340"/>
                <a:gd name="connsiteX135" fmla="*/ 636846 w 1157822"/>
                <a:gd name="connsiteY135" fmla="*/ 490484 h 924340"/>
                <a:gd name="connsiteX136" fmla="*/ 636846 w 1157822"/>
                <a:gd name="connsiteY136" fmla="*/ 503552 h 924340"/>
                <a:gd name="connsiteX137" fmla="*/ 847675 w 1157822"/>
                <a:gd name="connsiteY137" fmla="*/ 503552 h 924340"/>
                <a:gd name="connsiteX138" fmla="*/ 847675 w 1157822"/>
                <a:gd name="connsiteY138" fmla="*/ 601997 h 924340"/>
                <a:gd name="connsiteX139" fmla="*/ 848547 w 1157822"/>
                <a:gd name="connsiteY139" fmla="*/ 601997 h 924340"/>
                <a:gd name="connsiteX0" fmla="*/ 659497 w 1157822"/>
                <a:gd name="connsiteY0" fmla="*/ 576733 h 924340"/>
                <a:gd name="connsiteX1" fmla="*/ 672565 w 1157822"/>
                <a:gd name="connsiteY1" fmla="*/ 576733 h 924340"/>
                <a:gd name="connsiteX2" fmla="*/ 672565 w 1157822"/>
                <a:gd name="connsiteY2" fmla="*/ 532301 h 924340"/>
                <a:gd name="connsiteX3" fmla="*/ 659497 w 1157822"/>
                <a:gd name="connsiteY3" fmla="*/ 532301 h 924340"/>
                <a:gd name="connsiteX4" fmla="*/ 659497 w 1157822"/>
                <a:gd name="connsiteY4" fmla="*/ 576733 h 924340"/>
                <a:gd name="connsiteX5" fmla="*/ 614194 w 1157822"/>
                <a:gd name="connsiteY5" fmla="*/ 0 h 924340"/>
                <a:gd name="connsiteX6" fmla="*/ 548855 w 1157822"/>
                <a:gd name="connsiteY6" fmla="*/ 0 h 924340"/>
                <a:gd name="connsiteX7" fmla="*/ 528817 w 1157822"/>
                <a:gd name="connsiteY7" fmla="*/ 229125 h 924340"/>
                <a:gd name="connsiteX8" fmla="*/ 547983 w 1157822"/>
                <a:gd name="connsiteY8" fmla="*/ 229125 h 924340"/>
                <a:gd name="connsiteX9" fmla="*/ 552339 w 1157822"/>
                <a:gd name="connsiteY9" fmla="*/ 176853 h 924340"/>
                <a:gd name="connsiteX10" fmla="*/ 609838 w 1157822"/>
                <a:gd name="connsiteY10" fmla="*/ 229125 h 924340"/>
                <a:gd name="connsiteX11" fmla="*/ 634232 w 1157822"/>
                <a:gd name="connsiteY11" fmla="*/ 229125 h 924340"/>
                <a:gd name="connsiteX12" fmla="*/ 614194 w 1157822"/>
                <a:gd name="connsiteY12" fmla="*/ 0 h 924340"/>
                <a:gd name="connsiteX13" fmla="*/ 595899 w 1157822"/>
                <a:gd name="connsiteY13" fmla="*/ 19166 h 924340"/>
                <a:gd name="connsiteX14" fmla="*/ 598513 w 1157822"/>
                <a:gd name="connsiteY14" fmla="*/ 52272 h 924340"/>
                <a:gd name="connsiteX15" fmla="*/ 574991 w 1157822"/>
                <a:gd name="connsiteY15" fmla="*/ 19166 h 924340"/>
                <a:gd name="connsiteX16" fmla="*/ 595899 w 1157822"/>
                <a:gd name="connsiteY16" fmla="*/ 19166 h 924340"/>
                <a:gd name="connsiteX17" fmla="*/ 565407 w 1157822"/>
                <a:gd name="connsiteY17" fmla="*/ 39204 h 924340"/>
                <a:gd name="connsiteX18" fmla="*/ 599384 w 1157822"/>
                <a:gd name="connsiteY18" fmla="*/ 85377 h 924340"/>
                <a:gd name="connsiteX19" fmla="*/ 556695 w 1157822"/>
                <a:gd name="connsiteY19" fmla="*/ 130680 h 924340"/>
                <a:gd name="connsiteX20" fmla="*/ 565407 w 1157822"/>
                <a:gd name="connsiteY20" fmla="*/ 39204 h 924340"/>
                <a:gd name="connsiteX21" fmla="*/ 558438 w 1157822"/>
                <a:gd name="connsiteY21" fmla="*/ 156815 h 924340"/>
                <a:gd name="connsiteX22" fmla="*/ 603740 w 1157822"/>
                <a:gd name="connsiteY22" fmla="*/ 108900 h 924340"/>
                <a:gd name="connsiteX23" fmla="*/ 612452 w 1157822"/>
                <a:gd name="connsiteY23" fmla="*/ 205603 h 924340"/>
                <a:gd name="connsiteX24" fmla="*/ 558438 w 1157822"/>
                <a:gd name="connsiteY24" fmla="*/ 156815 h 924340"/>
                <a:gd name="connsiteX25" fmla="*/ 1062861 w 1157822"/>
                <a:gd name="connsiteY25" fmla="*/ 50529 h 924340"/>
                <a:gd name="connsiteX26" fmla="*/ 964416 w 1157822"/>
                <a:gd name="connsiteY26" fmla="*/ 181209 h 924340"/>
                <a:gd name="connsiteX27" fmla="*/ 668209 w 1157822"/>
                <a:gd name="connsiteY27" fmla="*/ 349350 h 924340"/>
                <a:gd name="connsiteX28" fmla="*/ 666466 w 1157822"/>
                <a:gd name="connsiteY28" fmla="*/ 350221 h 924340"/>
                <a:gd name="connsiteX29" fmla="*/ 666466 w 1157822"/>
                <a:gd name="connsiteY29" fmla="*/ 372872 h 924340"/>
                <a:gd name="connsiteX30" fmla="*/ 934795 w 1157822"/>
                <a:gd name="connsiteY30" fmla="*/ 220413 h 924340"/>
                <a:gd name="connsiteX31" fmla="*/ 730935 w 1157822"/>
                <a:gd name="connsiteY31" fmla="*/ 490484 h 924340"/>
                <a:gd name="connsiteX32" fmla="*/ 755328 w 1157822"/>
                <a:gd name="connsiteY32" fmla="*/ 490484 h 924340"/>
                <a:gd name="connsiteX33" fmla="*/ 807600 w 1157822"/>
                <a:gd name="connsiteY33" fmla="*/ 420788 h 924340"/>
                <a:gd name="connsiteX34" fmla="*/ 837221 w 1157822"/>
                <a:gd name="connsiteY34" fmla="*/ 490484 h 924340"/>
                <a:gd name="connsiteX35" fmla="*/ 873811 w 1157822"/>
                <a:gd name="connsiteY35" fmla="*/ 490484 h 924340"/>
                <a:gd name="connsiteX36" fmla="*/ 1121232 w 1157822"/>
                <a:gd name="connsiteY36" fmla="*/ 70567 h 924340"/>
                <a:gd name="connsiteX37" fmla="*/ 1157822 w 1157822"/>
                <a:gd name="connsiteY37" fmla="*/ 70567 h 924340"/>
                <a:gd name="connsiteX38" fmla="*/ 1157822 w 1157822"/>
                <a:gd name="connsiteY38" fmla="*/ 50529 h 924340"/>
                <a:gd name="connsiteX39" fmla="*/ 1062861 w 1157822"/>
                <a:gd name="connsiteY39" fmla="*/ 50529 h 924340"/>
                <a:gd name="connsiteX40" fmla="*/ 855516 w 1157822"/>
                <a:gd name="connsiteY40" fmla="*/ 483514 h 924340"/>
                <a:gd name="connsiteX41" fmla="*/ 824153 w 1157822"/>
                <a:gd name="connsiteY41" fmla="*/ 409463 h 924340"/>
                <a:gd name="connsiteX42" fmla="*/ 906046 w 1157822"/>
                <a:gd name="connsiteY42" fmla="*/ 398137 h 924340"/>
                <a:gd name="connsiteX43" fmla="*/ 855516 w 1157822"/>
                <a:gd name="connsiteY43" fmla="*/ 483514 h 924340"/>
                <a:gd name="connsiteX44" fmla="*/ 831123 w 1157822"/>
                <a:gd name="connsiteY44" fmla="*/ 389425 h 924340"/>
                <a:gd name="connsiteX45" fmla="*/ 890364 w 1157822"/>
                <a:gd name="connsiteY45" fmla="*/ 311017 h 924340"/>
                <a:gd name="connsiteX46" fmla="*/ 911273 w 1157822"/>
                <a:gd name="connsiteY46" fmla="*/ 378100 h 924340"/>
                <a:gd name="connsiteX47" fmla="*/ 831123 w 1157822"/>
                <a:gd name="connsiteY47" fmla="*/ 389425 h 924340"/>
                <a:gd name="connsiteX48" fmla="*/ 926954 w 1157822"/>
                <a:gd name="connsiteY48" fmla="*/ 362418 h 924340"/>
                <a:gd name="connsiteX49" fmla="*/ 906917 w 1157822"/>
                <a:gd name="connsiteY49" fmla="*/ 297949 h 924340"/>
                <a:gd name="connsiteX50" fmla="*/ 969643 w 1157822"/>
                <a:gd name="connsiteY50" fmla="*/ 289237 h 924340"/>
                <a:gd name="connsiteX51" fmla="*/ 926954 w 1157822"/>
                <a:gd name="connsiteY51" fmla="*/ 362418 h 924340"/>
                <a:gd name="connsiteX52" fmla="*/ 915629 w 1157822"/>
                <a:gd name="connsiteY52" fmla="*/ 277041 h 924340"/>
                <a:gd name="connsiteX53" fmla="*/ 969643 w 1157822"/>
                <a:gd name="connsiteY53" fmla="*/ 205603 h 924340"/>
                <a:gd name="connsiteX54" fmla="*/ 977484 w 1157822"/>
                <a:gd name="connsiteY54" fmla="*/ 268329 h 924340"/>
                <a:gd name="connsiteX55" fmla="*/ 915629 w 1157822"/>
                <a:gd name="connsiteY55" fmla="*/ 277041 h 924340"/>
                <a:gd name="connsiteX56" fmla="*/ 994908 w 1157822"/>
                <a:gd name="connsiteY56" fmla="*/ 247420 h 924340"/>
                <a:gd name="connsiteX57" fmla="*/ 987938 w 1157822"/>
                <a:gd name="connsiteY57" fmla="*/ 188179 h 924340"/>
                <a:gd name="connsiteX58" fmla="*/ 1038468 w 1157822"/>
                <a:gd name="connsiteY58" fmla="*/ 175111 h 924340"/>
                <a:gd name="connsiteX59" fmla="*/ 994908 w 1157822"/>
                <a:gd name="connsiteY59" fmla="*/ 247420 h 924340"/>
                <a:gd name="connsiteX60" fmla="*/ 1001877 w 1157822"/>
                <a:gd name="connsiteY60" fmla="*/ 164656 h 924340"/>
                <a:gd name="connsiteX61" fmla="*/ 1041953 w 1157822"/>
                <a:gd name="connsiteY61" fmla="*/ 111513 h 924340"/>
                <a:gd name="connsiteX62" fmla="*/ 1047180 w 1157822"/>
                <a:gd name="connsiteY62" fmla="*/ 152460 h 924340"/>
                <a:gd name="connsiteX63" fmla="*/ 1001877 w 1157822"/>
                <a:gd name="connsiteY63" fmla="*/ 164656 h 924340"/>
                <a:gd name="connsiteX64" fmla="*/ 1063732 w 1157822"/>
                <a:gd name="connsiteY64" fmla="*/ 130680 h 924340"/>
                <a:gd name="connsiteX65" fmla="*/ 1058505 w 1157822"/>
                <a:gd name="connsiteY65" fmla="*/ 89733 h 924340"/>
                <a:gd name="connsiteX66" fmla="*/ 1072444 w 1157822"/>
                <a:gd name="connsiteY66" fmla="*/ 70567 h 924340"/>
                <a:gd name="connsiteX67" fmla="*/ 1098580 w 1157822"/>
                <a:gd name="connsiteY67" fmla="*/ 70567 h 924340"/>
                <a:gd name="connsiteX68" fmla="*/ 1063732 w 1157822"/>
                <a:gd name="connsiteY68" fmla="*/ 130680 h 924340"/>
                <a:gd name="connsiteX69" fmla="*/ 0 w 1157822"/>
                <a:gd name="connsiteY69" fmla="*/ 267458 h 924340"/>
                <a:gd name="connsiteX70" fmla="*/ 0 w 1157822"/>
                <a:gd name="connsiteY70" fmla="*/ 286624 h 924340"/>
                <a:gd name="connsiteX71" fmla="*/ 182952 w 1157822"/>
                <a:gd name="connsiteY71" fmla="*/ 286624 h 924340"/>
                <a:gd name="connsiteX72" fmla="*/ 182952 w 1157822"/>
                <a:gd name="connsiteY72" fmla="*/ 337153 h 924340"/>
                <a:gd name="connsiteX73" fmla="*/ 243935 w 1157822"/>
                <a:gd name="connsiteY73" fmla="*/ 337153 h 924340"/>
                <a:gd name="connsiteX74" fmla="*/ 243935 w 1157822"/>
                <a:gd name="connsiteY74" fmla="*/ 286624 h 924340"/>
                <a:gd name="connsiteX75" fmla="*/ 265715 w 1157822"/>
                <a:gd name="connsiteY75" fmla="*/ 286624 h 924340"/>
                <a:gd name="connsiteX76" fmla="*/ 265715 w 1157822"/>
                <a:gd name="connsiteY76" fmla="*/ 267458 h 924340"/>
                <a:gd name="connsiteX77" fmla="*/ 0 w 1157822"/>
                <a:gd name="connsiteY77" fmla="*/ 267458 h 924340"/>
                <a:gd name="connsiteX78" fmla="*/ 278783 w 1157822"/>
                <a:gd name="connsiteY78" fmla="*/ 869455 h 924340"/>
                <a:gd name="connsiteX79" fmla="*/ 278783 w 1157822"/>
                <a:gd name="connsiteY79" fmla="*/ 784077 h 924340"/>
                <a:gd name="connsiteX80" fmla="*/ 319730 w 1157822"/>
                <a:gd name="connsiteY80" fmla="*/ 660368 h 924340"/>
                <a:gd name="connsiteX81" fmla="*/ 256132 w 1157822"/>
                <a:gd name="connsiteY81" fmla="*/ 660368 h 924340"/>
                <a:gd name="connsiteX82" fmla="*/ 243064 w 1157822"/>
                <a:gd name="connsiteY82" fmla="*/ 660368 h 924340"/>
                <a:gd name="connsiteX83" fmla="*/ 194277 w 1157822"/>
                <a:gd name="connsiteY83" fmla="*/ 660368 h 924340"/>
                <a:gd name="connsiteX84" fmla="*/ 236095 w 1157822"/>
                <a:gd name="connsiteY84" fmla="*/ 786691 h 924340"/>
                <a:gd name="connsiteX85" fmla="*/ 236095 w 1157822"/>
                <a:gd name="connsiteY85" fmla="*/ 869455 h 924340"/>
                <a:gd name="connsiteX86" fmla="*/ 223027 w 1157822"/>
                <a:gd name="connsiteY86" fmla="*/ 869455 h 924340"/>
                <a:gd name="connsiteX87" fmla="*/ 158558 w 1157822"/>
                <a:gd name="connsiteY87" fmla="*/ 869455 h 924340"/>
                <a:gd name="connsiteX88" fmla="*/ 158558 w 1157822"/>
                <a:gd name="connsiteY88" fmla="*/ 887750 h 924340"/>
                <a:gd name="connsiteX89" fmla="*/ 534044 w 1157822"/>
                <a:gd name="connsiteY89" fmla="*/ 887750 h 924340"/>
                <a:gd name="connsiteX90" fmla="*/ 534044 w 1157822"/>
                <a:gd name="connsiteY90" fmla="*/ 869455 h 924340"/>
                <a:gd name="connsiteX91" fmla="*/ 291851 w 1157822"/>
                <a:gd name="connsiteY91" fmla="*/ 869455 h 924340"/>
                <a:gd name="connsiteX92" fmla="*/ 278783 w 1157822"/>
                <a:gd name="connsiteY92" fmla="*/ 869455 h 924340"/>
                <a:gd name="connsiteX93" fmla="*/ 719609 w 1157822"/>
                <a:gd name="connsiteY93" fmla="*/ 869455 h 924340"/>
                <a:gd name="connsiteX94" fmla="*/ 706541 w 1157822"/>
                <a:gd name="connsiteY94" fmla="*/ 869455 h 924340"/>
                <a:gd name="connsiteX95" fmla="*/ 706541 w 1157822"/>
                <a:gd name="connsiteY95" fmla="*/ 784077 h 924340"/>
                <a:gd name="connsiteX96" fmla="*/ 747488 w 1157822"/>
                <a:gd name="connsiteY96" fmla="*/ 660368 h 924340"/>
                <a:gd name="connsiteX97" fmla="*/ 622906 w 1157822"/>
                <a:gd name="connsiteY97" fmla="*/ 660368 h 924340"/>
                <a:gd name="connsiteX98" fmla="*/ 664724 w 1157822"/>
                <a:gd name="connsiteY98" fmla="*/ 786691 h 924340"/>
                <a:gd name="connsiteX99" fmla="*/ 664724 w 1157822"/>
                <a:gd name="connsiteY99" fmla="*/ 869455 h 924340"/>
                <a:gd name="connsiteX100" fmla="*/ 651656 w 1157822"/>
                <a:gd name="connsiteY100" fmla="*/ 869455 h 924340"/>
                <a:gd name="connsiteX101" fmla="*/ 561051 w 1157822"/>
                <a:gd name="connsiteY101" fmla="*/ 869455 h 924340"/>
                <a:gd name="connsiteX102" fmla="*/ 719609 w 1157822"/>
                <a:gd name="connsiteY102" fmla="*/ 869455 h 924340"/>
                <a:gd name="connsiteX103" fmla="*/ 443440 w 1157822"/>
                <a:gd name="connsiteY103" fmla="*/ 924340 h 924340"/>
                <a:gd name="connsiteX104" fmla="*/ 804116 w 1157822"/>
                <a:gd name="connsiteY104" fmla="*/ 924340 h 924340"/>
                <a:gd name="connsiteX105" fmla="*/ 804116 w 1157822"/>
                <a:gd name="connsiteY105" fmla="*/ 906045 h 924340"/>
                <a:gd name="connsiteX106" fmla="*/ 443440 w 1157822"/>
                <a:gd name="connsiteY106" fmla="*/ 906045 h 924340"/>
                <a:gd name="connsiteX107" fmla="*/ 443440 w 1157822"/>
                <a:gd name="connsiteY107" fmla="*/ 924340 h 924340"/>
                <a:gd name="connsiteX108" fmla="*/ 260488 w 1157822"/>
                <a:gd name="connsiteY108" fmla="*/ 924340 h 924340"/>
                <a:gd name="connsiteX109" fmla="*/ 414690 w 1157822"/>
                <a:gd name="connsiteY109" fmla="*/ 924340 h 924340"/>
                <a:gd name="connsiteX110" fmla="*/ 414690 w 1157822"/>
                <a:gd name="connsiteY110" fmla="*/ 906045 h 924340"/>
                <a:gd name="connsiteX111" fmla="*/ 260488 w 1157822"/>
                <a:gd name="connsiteY111" fmla="*/ 906045 h 924340"/>
                <a:gd name="connsiteX112" fmla="*/ 260488 w 1157822"/>
                <a:gd name="connsiteY112" fmla="*/ 924340 h 924340"/>
                <a:gd name="connsiteX113" fmla="*/ 18295 w 1157822"/>
                <a:gd name="connsiteY113" fmla="*/ 886879 h 924340"/>
                <a:gd name="connsiteX114" fmla="*/ 131551 w 1157822"/>
                <a:gd name="connsiteY114" fmla="*/ 886879 h 924340"/>
                <a:gd name="connsiteX115" fmla="*/ 131551 w 1157822"/>
                <a:gd name="connsiteY115" fmla="*/ 868584 h 924340"/>
                <a:gd name="connsiteX116" fmla="*/ 18295 w 1157822"/>
                <a:gd name="connsiteY116" fmla="*/ 868584 h 924340"/>
                <a:gd name="connsiteX117" fmla="*/ 18295 w 1157822"/>
                <a:gd name="connsiteY117" fmla="*/ 886879 h 924340"/>
                <a:gd name="connsiteX118" fmla="*/ 848547 w 1157822"/>
                <a:gd name="connsiteY118" fmla="*/ 601997 h 924340"/>
                <a:gd name="connsiteX119" fmla="*/ 834607 w 1157822"/>
                <a:gd name="connsiteY119" fmla="*/ 601997 h 924340"/>
                <a:gd name="connsiteX120" fmla="*/ 834607 w 1157822"/>
                <a:gd name="connsiteY120" fmla="*/ 601997 h 924340"/>
                <a:gd name="connsiteX121" fmla="*/ 93218 w 1157822"/>
                <a:gd name="connsiteY121" fmla="*/ 601997 h 924340"/>
                <a:gd name="connsiteX122" fmla="*/ 93218 w 1157822"/>
                <a:gd name="connsiteY122" fmla="*/ 601997 h 924340"/>
                <a:gd name="connsiteX123" fmla="*/ 90605 w 1157822"/>
                <a:gd name="connsiteY123" fmla="*/ 601997 h 924340"/>
                <a:gd name="connsiteX124" fmla="*/ 90605 w 1157822"/>
                <a:gd name="connsiteY124" fmla="*/ 350221 h 924340"/>
                <a:gd name="connsiteX125" fmla="*/ 169012 w 1157822"/>
                <a:gd name="connsiteY125" fmla="*/ 350221 h 924340"/>
                <a:gd name="connsiteX126" fmla="*/ 243064 w 1157822"/>
                <a:gd name="connsiteY126" fmla="*/ 350221 h 924340"/>
                <a:gd name="connsiteX127" fmla="*/ 243064 w 1157822"/>
                <a:gd name="connsiteY127" fmla="*/ 359804 h 924340"/>
                <a:gd name="connsiteX128" fmla="*/ 256132 w 1157822"/>
                <a:gd name="connsiteY128" fmla="*/ 359804 h 924340"/>
                <a:gd name="connsiteX129" fmla="*/ 256132 w 1157822"/>
                <a:gd name="connsiteY129" fmla="*/ 350221 h 924340"/>
                <a:gd name="connsiteX130" fmla="*/ 501810 w 1157822"/>
                <a:gd name="connsiteY130" fmla="*/ 350221 h 924340"/>
                <a:gd name="connsiteX131" fmla="*/ 501810 w 1157822"/>
                <a:gd name="connsiteY131" fmla="*/ 242193 h 924340"/>
                <a:gd name="connsiteX132" fmla="*/ 650785 w 1157822"/>
                <a:gd name="connsiteY132" fmla="*/ 242193 h 924340"/>
                <a:gd name="connsiteX133" fmla="*/ 650785 w 1157822"/>
                <a:gd name="connsiteY133" fmla="*/ 490484 h 924340"/>
                <a:gd name="connsiteX134" fmla="*/ 636846 w 1157822"/>
                <a:gd name="connsiteY134" fmla="*/ 490484 h 924340"/>
                <a:gd name="connsiteX135" fmla="*/ 636846 w 1157822"/>
                <a:gd name="connsiteY135" fmla="*/ 503552 h 924340"/>
                <a:gd name="connsiteX136" fmla="*/ 847675 w 1157822"/>
                <a:gd name="connsiteY136" fmla="*/ 503552 h 924340"/>
                <a:gd name="connsiteX137" fmla="*/ 847675 w 1157822"/>
                <a:gd name="connsiteY137" fmla="*/ 601997 h 924340"/>
                <a:gd name="connsiteX138" fmla="*/ 848547 w 1157822"/>
                <a:gd name="connsiteY138" fmla="*/ 601997 h 924340"/>
                <a:gd name="connsiteX0" fmla="*/ 659497 w 1157822"/>
                <a:gd name="connsiteY0" fmla="*/ 576733 h 924340"/>
                <a:gd name="connsiteX1" fmla="*/ 672565 w 1157822"/>
                <a:gd name="connsiteY1" fmla="*/ 576733 h 924340"/>
                <a:gd name="connsiteX2" fmla="*/ 672565 w 1157822"/>
                <a:gd name="connsiteY2" fmla="*/ 532301 h 924340"/>
                <a:gd name="connsiteX3" fmla="*/ 659497 w 1157822"/>
                <a:gd name="connsiteY3" fmla="*/ 532301 h 924340"/>
                <a:gd name="connsiteX4" fmla="*/ 659497 w 1157822"/>
                <a:gd name="connsiteY4" fmla="*/ 576733 h 924340"/>
                <a:gd name="connsiteX5" fmla="*/ 614194 w 1157822"/>
                <a:gd name="connsiteY5" fmla="*/ 0 h 924340"/>
                <a:gd name="connsiteX6" fmla="*/ 548855 w 1157822"/>
                <a:gd name="connsiteY6" fmla="*/ 0 h 924340"/>
                <a:gd name="connsiteX7" fmla="*/ 528817 w 1157822"/>
                <a:gd name="connsiteY7" fmla="*/ 229125 h 924340"/>
                <a:gd name="connsiteX8" fmla="*/ 547983 w 1157822"/>
                <a:gd name="connsiteY8" fmla="*/ 229125 h 924340"/>
                <a:gd name="connsiteX9" fmla="*/ 552339 w 1157822"/>
                <a:gd name="connsiteY9" fmla="*/ 176853 h 924340"/>
                <a:gd name="connsiteX10" fmla="*/ 609838 w 1157822"/>
                <a:gd name="connsiteY10" fmla="*/ 229125 h 924340"/>
                <a:gd name="connsiteX11" fmla="*/ 634232 w 1157822"/>
                <a:gd name="connsiteY11" fmla="*/ 229125 h 924340"/>
                <a:gd name="connsiteX12" fmla="*/ 614194 w 1157822"/>
                <a:gd name="connsiteY12" fmla="*/ 0 h 924340"/>
                <a:gd name="connsiteX13" fmla="*/ 595899 w 1157822"/>
                <a:gd name="connsiteY13" fmla="*/ 19166 h 924340"/>
                <a:gd name="connsiteX14" fmla="*/ 598513 w 1157822"/>
                <a:gd name="connsiteY14" fmla="*/ 52272 h 924340"/>
                <a:gd name="connsiteX15" fmla="*/ 574991 w 1157822"/>
                <a:gd name="connsiteY15" fmla="*/ 19166 h 924340"/>
                <a:gd name="connsiteX16" fmla="*/ 595899 w 1157822"/>
                <a:gd name="connsiteY16" fmla="*/ 19166 h 924340"/>
                <a:gd name="connsiteX17" fmla="*/ 565407 w 1157822"/>
                <a:gd name="connsiteY17" fmla="*/ 39204 h 924340"/>
                <a:gd name="connsiteX18" fmla="*/ 599384 w 1157822"/>
                <a:gd name="connsiteY18" fmla="*/ 85377 h 924340"/>
                <a:gd name="connsiteX19" fmla="*/ 556695 w 1157822"/>
                <a:gd name="connsiteY19" fmla="*/ 130680 h 924340"/>
                <a:gd name="connsiteX20" fmla="*/ 565407 w 1157822"/>
                <a:gd name="connsiteY20" fmla="*/ 39204 h 924340"/>
                <a:gd name="connsiteX21" fmla="*/ 558438 w 1157822"/>
                <a:gd name="connsiteY21" fmla="*/ 156815 h 924340"/>
                <a:gd name="connsiteX22" fmla="*/ 603740 w 1157822"/>
                <a:gd name="connsiteY22" fmla="*/ 108900 h 924340"/>
                <a:gd name="connsiteX23" fmla="*/ 612452 w 1157822"/>
                <a:gd name="connsiteY23" fmla="*/ 205603 h 924340"/>
                <a:gd name="connsiteX24" fmla="*/ 558438 w 1157822"/>
                <a:gd name="connsiteY24" fmla="*/ 156815 h 924340"/>
                <a:gd name="connsiteX25" fmla="*/ 1062861 w 1157822"/>
                <a:gd name="connsiteY25" fmla="*/ 50529 h 924340"/>
                <a:gd name="connsiteX26" fmla="*/ 964416 w 1157822"/>
                <a:gd name="connsiteY26" fmla="*/ 181209 h 924340"/>
                <a:gd name="connsiteX27" fmla="*/ 668209 w 1157822"/>
                <a:gd name="connsiteY27" fmla="*/ 349350 h 924340"/>
                <a:gd name="connsiteX28" fmla="*/ 666466 w 1157822"/>
                <a:gd name="connsiteY28" fmla="*/ 350221 h 924340"/>
                <a:gd name="connsiteX29" fmla="*/ 666466 w 1157822"/>
                <a:gd name="connsiteY29" fmla="*/ 372872 h 924340"/>
                <a:gd name="connsiteX30" fmla="*/ 934795 w 1157822"/>
                <a:gd name="connsiteY30" fmla="*/ 220413 h 924340"/>
                <a:gd name="connsiteX31" fmla="*/ 730935 w 1157822"/>
                <a:gd name="connsiteY31" fmla="*/ 490484 h 924340"/>
                <a:gd name="connsiteX32" fmla="*/ 755328 w 1157822"/>
                <a:gd name="connsiteY32" fmla="*/ 490484 h 924340"/>
                <a:gd name="connsiteX33" fmla="*/ 807600 w 1157822"/>
                <a:gd name="connsiteY33" fmla="*/ 420788 h 924340"/>
                <a:gd name="connsiteX34" fmla="*/ 837221 w 1157822"/>
                <a:gd name="connsiteY34" fmla="*/ 490484 h 924340"/>
                <a:gd name="connsiteX35" fmla="*/ 873811 w 1157822"/>
                <a:gd name="connsiteY35" fmla="*/ 490484 h 924340"/>
                <a:gd name="connsiteX36" fmla="*/ 1121232 w 1157822"/>
                <a:gd name="connsiteY36" fmla="*/ 70567 h 924340"/>
                <a:gd name="connsiteX37" fmla="*/ 1157822 w 1157822"/>
                <a:gd name="connsiteY37" fmla="*/ 70567 h 924340"/>
                <a:gd name="connsiteX38" fmla="*/ 1157822 w 1157822"/>
                <a:gd name="connsiteY38" fmla="*/ 50529 h 924340"/>
                <a:gd name="connsiteX39" fmla="*/ 1062861 w 1157822"/>
                <a:gd name="connsiteY39" fmla="*/ 50529 h 924340"/>
                <a:gd name="connsiteX40" fmla="*/ 855516 w 1157822"/>
                <a:gd name="connsiteY40" fmla="*/ 483514 h 924340"/>
                <a:gd name="connsiteX41" fmla="*/ 824153 w 1157822"/>
                <a:gd name="connsiteY41" fmla="*/ 409463 h 924340"/>
                <a:gd name="connsiteX42" fmla="*/ 906046 w 1157822"/>
                <a:gd name="connsiteY42" fmla="*/ 398137 h 924340"/>
                <a:gd name="connsiteX43" fmla="*/ 855516 w 1157822"/>
                <a:gd name="connsiteY43" fmla="*/ 483514 h 924340"/>
                <a:gd name="connsiteX44" fmla="*/ 831123 w 1157822"/>
                <a:gd name="connsiteY44" fmla="*/ 389425 h 924340"/>
                <a:gd name="connsiteX45" fmla="*/ 890364 w 1157822"/>
                <a:gd name="connsiteY45" fmla="*/ 311017 h 924340"/>
                <a:gd name="connsiteX46" fmla="*/ 911273 w 1157822"/>
                <a:gd name="connsiteY46" fmla="*/ 378100 h 924340"/>
                <a:gd name="connsiteX47" fmla="*/ 831123 w 1157822"/>
                <a:gd name="connsiteY47" fmla="*/ 389425 h 924340"/>
                <a:gd name="connsiteX48" fmla="*/ 926954 w 1157822"/>
                <a:gd name="connsiteY48" fmla="*/ 362418 h 924340"/>
                <a:gd name="connsiteX49" fmla="*/ 906917 w 1157822"/>
                <a:gd name="connsiteY49" fmla="*/ 297949 h 924340"/>
                <a:gd name="connsiteX50" fmla="*/ 969643 w 1157822"/>
                <a:gd name="connsiteY50" fmla="*/ 289237 h 924340"/>
                <a:gd name="connsiteX51" fmla="*/ 926954 w 1157822"/>
                <a:gd name="connsiteY51" fmla="*/ 362418 h 924340"/>
                <a:gd name="connsiteX52" fmla="*/ 915629 w 1157822"/>
                <a:gd name="connsiteY52" fmla="*/ 277041 h 924340"/>
                <a:gd name="connsiteX53" fmla="*/ 969643 w 1157822"/>
                <a:gd name="connsiteY53" fmla="*/ 205603 h 924340"/>
                <a:gd name="connsiteX54" fmla="*/ 977484 w 1157822"/>
                <a:gd name="connsiteY54" fmla="*/ 268329 h 924340"/>
                <a:gd name="connsiteX55" fmla="*/ 915629 w 1157822"/>
                <a:gd name="connsiteY55" fmla="*/ 277041 h 924340"/>
                <a:gd name="connsiteX56" fmla="*/ 994908 w 1157822"/>
                <a:gd name="connsiteY56" fmla="*/ 247420 h 924340"/>
                <a:gd name="connsiteX57" fmla="*/ 987938 w 1157822"/>
                <a:gd name="connsiteY57" fmla="*/ 188179 h 924340"/>
                <a:gd name="connsiteX58" fmla="*/ 1038468 w 1157822"/>
                <a:gd name="connsiteY58" fmla="*/ 175111 h 924340"/>
                <a:gd name="connsiteX59" fmla="*/ 994908 w 1157822"/>
                <a:gd name="connsiteY59" fmla="*/ 247420 h 924340"/>
                <a:gd name="connsiteX60" fmla="*/ 1001877 w 1157822"/>
                <a:gd name="connsiteY60" fmla="*/ 164656 h 924340"/>
                <a:gd name="connsiteX61" fmla="*/ 1041953 w 1157822"/>
                <a:gd name="connsiteY61" fmla="*/ 111513 h 924340"/>
                <a:gd name="connsiteX62" fmla="*/ 1047180 w 1157822"/>
                <a:gd name="connsiteY62" fmla="*/ 152460 h 924340"/>
                <a:gd name="connsiteX63" fmla="*/ 1001877 w 1157822"/>
                <a:gd name="connsiteY63" fmla="*/ 164656 h 924340"/>
                <a:gd name="connsiteX64" fmla="*/ 1063732 w 1157822"/>
                <a:gd name="connsiteY64" fmla="*/ 130680 h 924340"/>
                <a:gd name="connsiteX65" fmla="*/ 1058505 w 1157822"/>
                <a:gd name="connsiteY65" fmla="*/ 89733 h 924340"/>
                <a:gd name="connsiteX66" fmla="*/ 1072444 w 1157822"/>
                <a:gd name="connsiteY66" fmla="*/ 70567 h 924340"/>
                <a:gd name="connsiteX67" fmla="*/ 1098580 w 1157822"/>
                <a:gd name="connsiteY67" fmla="*/ 70567 h 924340"/>
                <a:gd name="connsiteX68" fmla="*/ 1063732 w 1157822"/>
                <a:gd name="connsiteY68" fmla="*/ 130680 h 924340"/>
                <a:gd name="connsiteX69" fmla="*/ 0 w 1157822"/>
                <a:gd name="connsiteY69" fmla="*/ 267458 h 924340"/>
                <a:gd name="connsiteX70" fmla="*/ 0 w 1157822"/>
                <a:gd name="connsiteY70" fmla="*/ 286624 h 924340"/>
                <a:gd name="connsiteX71" fmla="*/ 182952 w 1157822"/>
                <a:gd name="connsiteY71" fmla="*/ 286624 h 924340"/>
                <a:gd name="connsiteX72" fmla="*/ 182952 w 1157822"/>
                <a:gd name="connsiteY72" fmla="*/ 337153 h 924340"/>
                <a:gd name="connsiteX73" fmla="*/ 243935 w 1157822"/>
                <a:gd name="connsiteY73" fmla="*/ 337153 h 924340"/>
                <a:gd name="connsiteX74" fmla="*/ 243935 w 1157822"/>
                <a:gd name="connsiteY74" fmla="*/ 286624 h 924340"/>
                <a:gd name="connsiteX75" fmla="*/ 265715 w 1157822"/>
                <a:gd name="connsiteY75" fmla="*/ 286624 h 924340"/>
                <a:gd name="connsiteX76" fmla="*/ 265715 w 1157822"/>
                <a:gd name="connsiteY76" fmla="*/ 267458 h 924340"/>
                <a:gd name="connsiteX77" fmla="*/ 0 w 1157822"/>
                <a:gd name="connsiteY77" fmla="*/ 267458 h 924340"/>
                <a:gd name="connsiteX78" fmla="*/ 278783 w 1157822"/>
                <a:gd name="connsiteY78" fmla="*/ 869455 h 924340"/>
                <a:gd name="connsiteX79" fmla="*/ 278783 w 1157822"/>
                <a:gd name="connsiteY79" fmla="*/ 784077 h 924340"/>
                <a:gd name="connsiteX80" fmla="*/ 319730 w 1157822"/>
                <a:gd name="connsiteY80" fmla="*/ 660368 h 924340"/>
                <a:gd name="connsiteX81" fmla="*/ 256132 w 1157822"/>
                <a:gd name="connsiteY81" fmla="*/ 660368 h 924340"/>
                <a:gd name="connsiteX82" fmla="*/ 243064 w 1157822"/>
                <a:gd name="connsiteY82" fmla="*/ 660368 h 924340"/>
                <a:gd name="connsiteX83" fmla="*/ 194277 w 1157822"/>
                <a:gd name="connsiteY83" fmla="*/ 660368 h 924340"/>
                <a:gd name="connsiteX84" fmla="*/ 236095 w 1157822"/>
                <a:gd name="connsiteY84" fmla="*/ 786691 h 924340"/>
                <a:gd name="connsiteX85" fmla="*/ 236095 w 1157822"/>
                <a:gd name="connsiteY85" fmla="*/ 869455 h 924340"/>
                <a:gd name="connsiteX86" fmla="*/ 223027 w 1157822"/>
                <a:gd name="connsiteY86" fmla="*/ 869455 h 924340"/>
                <a:gd name="connsiteX87" fmla="*/ 158558 w 1157822"/>
                <a:gd name="connsiteY87" fmla="*/ 869455 h 924340"/>
                <a:gd name="connsiteX88" fmla="*/ 158558 w 1157822"/>
                <a:gd name="connsiteY88" fmla="*/ 887750 h 924340"/>
                <a:gd name="connsiteX89" fmla="*/ 534044 w 1157822"/>
                <a:gd name="connsiteY89" fmla="*/ 887750 h 924340"/>
                <a:gd name="connsiteX90" fmla="*/ 534044 w 1157822"/>
                <a:gd name="connsiteY90" fmla="*/ 869455 h 924340"/>
                <a:gd name="connsiteX91" fmla="*/ 291851 w 1157822"/>
                <a:gd name="connsiteY91" fmla="*/ 869455 h 924340"/>
                <a:gd name="connsiteX92" fmla="*/ 278783 w 1157822"/>
                <a:gd name="connsiteY92" fmla="*/ 869455 h 924340"/>
                <a:gd name="connsiteX93" fmla="*/ 719609 w 1157822"/>
                <a:gd name="connsiteY93" fmla="*/ 869455 h 924340"/>
                <a:gd name="connsiteX94" fmla="*/ 706541 w 1157822"/>
                <a:gd name="connsiteY94" fmla="*/ 869455 h 924340"/>
                <a:gd name="connsiteX95" fmla="*/ 706541 w 1157822"/>
                <a:gd name="connsiteY95" fmla="*/ 784077 h 924340"/>
                <a:gd name="connsiteX96" fmla="*/ 747488 w 1157822"/>
                <a:gd name="connsiteY96" fmla="*/ 660368 h 924340"/>
                <a:gd name="connsiteX97" fmla="*/ 622906 w 1157822"/>
                <a:gd name="connsiteY97" fmla="*/ 660368 h 924340"/>
                <a:gd name="connsiteX98" fmla="*/ 664724 w 1157822"/>
                <a:gd name="connsiteY98" fmla="*/ 786691 h 924340"/>
                <a:gd name="connsiteX99" fmla="*/ 664724 w 1157822"/>
                <a:gd name="connsiteY99" fmla="*/ 869455 h 924340"/>
                <a:gd name="connsiteX100" fmla="*/ 651656 w 1157822"/>
                <a:gd name="connsiteY100" fmla="*/ 869455 h 924340"/>
                <a:gd name="connsiteX101" fmla="*/ 719609 w 1157822"/>
                <a:gd name="connsiteY101" fmla="*/ 869455 h 924340"/>
                <a:gd name="connsiteX102" fmla="*/ 443440 w 1157822"/>
                <a:gd name="connsiteY102" fmla="*/ 924340 h 924340"/>
                <a:gd name="connsiteX103" fmla="*/ 804116 w 1157822"/>
                <a:gd name="connsiteY103" fmla="*/ 924340 h 924340"/>
                <a:gd name="connsiteX104" fmla="*/ 804116 w 1157822"/>
                <a:gd name="connsiteY104" fmla="*/ 906045 h 924340"/>
                <a:gd name="connsiteX105" fmla="*/ 443440 w 1157822"/>
                <a:gd name="connsiteY105" fmla="*/ 906045 h 924340"/>
                <a:gd name="connsiteX106" fmla="*/ 443440 w 1157822"/>
                <a:gd name="connsiteY106" fmla="*/ 924340 h 924340"/>
                <a:gd name="connsiteX107" fmla="*/ 260488 w 1157822"/>
                <a:gd name="connsiteY107" fmla="*/ 924340 h 924340"/>
                <a:gd name="connsiteX108" fmla="*/ 414690 w 1157822"/>
                <a:gd name="connsiteY108" fmla="*/ 924340 h 924340"/>
                <a:gd name="connsiteX109" fmla="*/ 414690 w 1157822"/>
                <a:gd name="connsiteY109" fmla="*/ 906045 h 924340"/>
                <a:gd name="connsiteX110" fmla="*/ 260488 w 1157822"/>
                <a:gd name="connsiteY110" fmla="*/ 906045 h 924340"/>
                <a:gd name="connsiteX111" fmla="*/ 260488 w 1157822"/>
                <a:gd name="connsiteY111" fmla="*/ 924340 h 924340"/>
                <a:gd name="connsiteX112" fmla="*/ 18295 w 1157822"/>
                <a:gd name="connsiteY112" fmla="*/ 886879 h 924340"/>
                <a:gd name="connsiteX113" fmla="*/ 131551 w 1157822"/>
                <a:gd name="connsiteY113" fmla="*/ 886879 h 924340"/>
                <a:gd name="connsiteX114" fmla="*/ 131551 w 1157822"/>
                <a:gd name="connsiteY114" fmla="*/ 868584 h 924340"/>
                <a:gd name="connsiteX115" fmla="*/ 18295 w 1157822"/>
                <a:gd name="connsiteY115" fmla="*/ 868584 h 924340"/>
                <a:gd name="connsiteX116" fmla="*/ 18295 w 1157822"/>
                <a:gd name="connsiteY116" fmla="*/ 886879 h 924340"/>
                <a:gd name="connsiteX117" fmla="*/ 848547 w 1157822"/>
                <a:gd name="connsiteY117" fmla="*/ 601997 h 924340"/>
                <a:gd name="connsiteX118" fmla="*/ 834607 w 1157822"/>
                <a:gd name="connsiteY118" fmla="*/ 601997 h 924340"/>
                <a:gd name="connsiteX119" fmla="*/ 834607 w 1157822"/>
                <a:gd name="connsiteY119" fmla="*/ 601997 h 924340"/>
                <a:gd name="connsiteX120" fmla="*/ 93218 w 1157822"/>
                <a:gd name="connsiteY120" fmla="*/ 601997 h 924340"/>
                <a:gd name="connsiteX121" fmla="*/ 93218 w 1157822"/>
                <a:gd name="connsiteY121" fmla="*/ 601997 h 924340"/>
                <a:gd name="connsiteX122" fmla="*/ 90605 w 1157822"/>
                <a:gd name="connsiteY122" fmla="*/ 601997 h 924340"/>
                <a:gd name="connsiteX123" fmla="*/ 90605 w 1157822"/>
                <a:gd name="connsiteY123" fmla="*/ 350221 h 924340"/>
                <a:gd name="connsiteX124" fmla="*/ 169012 w 1157822"/>
                <a:gd name="connsiteY124" fmla="*/ 350221 h 924340"/>
                <a:gd name="connsiteX125" fmla="*/ 243064 w 1157822"/>
                <a:gd name="connsiteY125" fmla="*/ 350221 h 924340"/>
                <a:gd name="connsiteX126" fmla="*/ 243064 w 1157822"/>
                <a:gd name="connsiteY126" fmla="*/ 359804 h 924340"/>
                <a:gd name="connsiteX127" fmla="*/ 256132 w 1157822"/>
                <a:gd name="connsiteY127" fmla="*/ 359804 h 924340"/>
                <a:gd name="connsiteX128" fmla="*/ 256132 w 1157822"/>
                <a:gd name="connsiteY128" fmla="*/ 350221 h 924340"/>
                <a:gd name="connsiteX129" fmla="*/ 501810 w 1157822"/>
                <a:gd name="connsiteY129" fmla="*/ 350221 h 924340"/>
                <a:gd name="connsiteX130" fmla="*/ 501810 w 1157822"/>
                <a:gd name="connsiteY130" fmla="*/ 242193 h 924340"/>
                <a:gd name="connsiteX131" fmla="*/ 650785 w 1157822"/>
                <a:gd name="connsiteY131" fmla="*/ 242193 h 924340"/>
                <a:gd name="connsiteX132" fmla="*/ 650785 w 1157822"/>
                <a:gd name="connsiteY132" fmla="*/ 490484 h 924340"/>
                <a:gd name="connsiteX133" fmla="*/ 636846 w 1157822"/>
                <a:gd name="connsiteY133" fmla="*/ 490484 h 924340"/>
                <a:gd name="connsiteX134" fmla="*/ 636846 w 1157822"/>
                <a:gd name="connsiteY134" fmla="*/ 503552 h 924340"/>
                <a:gd name="connsiteX135" fmla="*/ 847675 w 1157822"/>
                <a:gd name="connsiteY135" fmla="*/ 503552 h 924340"/>
                <a:gd name="connsiteX136" fmla="*/ 847675 w 1157822"/>
                <a:gd name="connsiteY136" fmla="*/ 601997 h 924340"/>
                <a:gd name="connsiteX137" fmla="*/ 848547 w 1157822"/>
                <a:gd name="connsiteY137" fmla="*/ 601997 h 924340"/>
                <a:gd name="connsiteX0" fmla="*/ 659497 w 1157822"/>
                <a:gd name="connsiteY0" fmla="*/ 576733 h 924340"/>
                <a:gd name="connsiteX1" fmla="*/ 672565 w 1157822"/>
                <a:gd name="connsiteY1" fmla="*/ 576733 h 924340"/>
                <a:gd name="connsiteX2" fmla="*/ 672565 w 1157822"/>
                <a:gd name="connsiteY2" fmla="*/ 532301 h 924340"/>
                <a:gd name="connsiteX3" fmla="*/ 659497 w 1157822"/>
                <a:gd name="connsiteY3" fmla="*/ 532301 h 924340"/>
                <a:gd name="connsiteX4" fmla="*/ 659497 w 1157822"/>
                <a:gd name="connsiteY4" fmla="*/ 576733 h 924340"/>
                <a:gd name="connsiteX5" fmla="*/ 614194 w 1157822"/>
                <a:gd name="connsiteY5" fmla="*/ 0 h 924340"/>
                <a:gd name="connsiteX6" fmla="*/ 548855 w 1157822"/>
                <a:gd name="connsiteY6" fmla="*/ 0 h 924340"/>
                <a:gd name="connsiteX7" fmla="*/ 528817 w 1157822"/>
                <a:gd name="connsiteY7" fmla="*/ 229125 h 924340"/>
                <a:gd name="connsiteX8" fmla="*/ 547983 w 1157822"/>
                <a:gd name="connsiteY8" fmla="*/ 229125 h 924340"/>
                <a:gd name="connsiteX9" fmla="*/ 552339 w 1157822"/>
                <a:gd name="connsiteY9" fmla="*/ 176853 h 924340"/>
                <a:gd name="connsiteX10" fmla="*/ 609838 w 1157822"/>
                <a:gd name="connsiteY10" fmla="*/ 229125 h 924340"/>
                <a:gd name="connsiteX11" fmla="*/ 634232 w 1157822"/>
                <a:gd name="connsiteY11" fmla="*/ 229125 h 924340"/>
                <a:gd name="connsiteX12" fmla="*/ 614194 w 1157822"/>
                <a:gd name="connsiteY12" fmla="*/ 0 h 924340"/>
                <a:gd name="connsiteX13" fmla="*/ 595899 w 1157822"/>
                <a:gd name="connsiteY13" fmla="*/ 19166 h 924340"/>
                <a:gd name="connsiteX14" fmla="*/ 598513 w 1157822"/>
                <a:gd name="connsiteY14" fmla="*/ 52272 h 924340"/>
                <a:gd name="connsiteX15" fmla="*/ 574991 w 1157822"/>
                <a:gd name="connsiteY15" fmla="*/ 19166 h 924340"/>
                <a:gd name="connsiteX16" fmla="*/ 595899 w 1157822"/>
                <a:gd name="connsiteY16" fmla="*/ 19166 h 924340"/>
                <a:gd name="connsiteX17" fmla="*/ 565407 w 1157822"/>
                <a:gd name="connsiteY17" fmla="*/ 39204 h 924340"/>
                <a:gd name="connsiteX18" fmla="*/ 599384 w 1157822"/>
                <a:gd name="connsiteY18" fmla="*/ 85377 h 924340"/>
                <a:gd name="connsiteX19" fmla="*/ 556695 w 1157822"/>
                <a:gd name="connsiteY19" fmla="*/ 130680 h 924340"/>
                <a:gd name="connsiteX20" fmla="*/ 565407 w 1157822"/>
                <a:gd name="connsiteY20" fmla="*/ 39204 h 924340"/>
                <a:gd name="connsiteX21" fmla="*/ 558438 w 1157822"/>
                <a:gd name="connsiteY21" fmla="*/ 156815 h 924340"/>
                <a:gd name="connsiteX22" fmla="*/ 603740 w 1157822"/>
                <a:gd name="connsiteY22" fmla="*/ 108900 h 924340"/>
                <a:gd name="connsiteX23" fmla="*/ 612452 w 1157822"/>
                <a:gd name="connsiteY23" fmla="*/ 205603 h 924340"/>
                <a:gd name="connsiteX24" fmla="*/ 558438 w 1157822"/>
                <a:gd name="connsiteY24" fmla="*/ 156815 h 924340"/>
                <a:gd name="connsiteX25" fmla="*/ 1062861 w 1157822"/>
                <a:gd name="connsiteY25" fmla="*/ 50529 h 924340"/>
                <a:gd name="connsiteX26" fmla="*/ 964416 w 1157822"/>
                <a:gd name="connsiteY26" fmla="*/ 181209 h 924340"/>
                <a:gd name="connsiteX27" fmla="*/ 668209 w 1157822"/>
                <a:gd name="connsiteY27" fmla="*/ 349350 h 924340"/>
                <a:gd name="connsiteX28" fmla="*/ 666466 w 1157822"/>
                <a:gd name="connsiteY28" fmla="*/ 350221 h 924340"/>
                <a:gd name="connsiteX29" fmla="*/ 666466 w 1157822"/>
                <a:gd name="connsiteY29" fmla="*/ 372872 h 924340"/>
                <a:gd name="connsiteX30" fmla="*/ 934795 w 1157822"/>
                <a:gd name="connsiteY30" fmla="*/ 220413 h 924340"/>
                <a:gd name="connsiteX31" fmla="*/ 730935 w 1157822"/>
                <a:gd name="connsiteY31" fmla="*/ 490484 h 924340"/>
                <a:gd name="connsiteX32" fmla="*/ 755328 w 1157822"/>
                <a:gd name="connsiteY32" fmla="*/ 490484 h 924340"/>
                <a:gd name="connsiteX33" fmla="*/ 807600 w 1157822"/>
                <a:gd name="connsiteY33" fmla="*/ 420788 h 924340"/>
                <a:gd name="connsiteX34" fmla="*/ 837221 w 1157822"/>
                <a:gd name="connsiteY34" fmla="*/ 490484 h 924340"/>
                <a:gd name="connsiteX35" fmla="*/ 873811 w 1157822"/>
                <a:gd name="connsiteY35" fmla="*/ 490484 h 924340"/>
                <a:gd name="connsiteX36" fmla="*/ 1121232 w 1157822"/>
                <a:gd name="connsiteY36" fmla="*/ 70567 h 924340"/>
                <a:gd name="connsiteX37" fmla="*/ 1157822 w 1157822"/>
                <a:gd name="connsiteY37" fmla="*/ 70567 h 924340"/>
                <a:gd name="connsiteX38" fmla="*/ 1157822 w 1157822"/>
                <a:gd name="connsiteY38" fmla="*/ 50529 h 924340"/>
                <a:gd name="connsiteX39" fmla="*/ 1062861 w 1157822"/>
                <a:gd name="connsiteY39" fmla="*/ 50529 h 924340"/>
                <a:gd name="connsiteX40" fmla="*/ 855516 w 1157822"/>
                <a:gd name="connsiteY40" fmla="*/ 483514 h 924340"/>
                <a:gd name="connsiteX41" fmla="*/ 824153 w 1157822"/>
                <a:gd name="connsiteY41" fmla="*/ 409463 h 924340"/>
                <a:gd name="connsiteX42" fmla="*/ 906046 w 1157822"/>
                <a:gd name="connsiteY42" fmla="*/ 398137 h 924340"/>
                <a:gd name="connsiteX43" fmla="*/ 855516 w 1157822"/>
                <a:gd name="connsiteY43" fmla="*/ 483514 h 924340"/>
                <a:gd name="connsiteX44" fmla="*/ 831123 w 1157822"/>
                <a:gd name="connsiteY44" fmla="*/ 389425 h 924340"/>
                <a:gd name="connsiteX45" fmla="*/ 890364 w 1157822"/>
                <a:gd name="connsiteY45" fmla="*/ 311017 h 924340"/>
                <a:gd name="connsiteX46" fmla="*/ 911273 w 1157822"/>
                <a:gd name="connsiteY46" fmla="*/ 378100 h 924340"/>
                <a:gd name="connsiteX47" fmla="*/ 831123 w 1157822"/>
                <a:gd name="connsiteY47" fmla="*/ 389425 h 924340"/>
                <a:gd name="connsiteX48" fmla="*/ 926954 w 1157822"/>
                <a:gd name="connsiteY48" fmla="*/ 362418 h 924340"/>
                <a:gd name="connsiteX49" fmla="*/ 906917 w 1157822"/>
                <a:gd name="connsiteY49" fmla="*/ 297949 h 924340"/>
                <a:gd name="connsiteX50" fmla="*/ 969643 w 1157822"/>
                <a:gd name="connsiteY50" fmla="*/ 289237 h 924340"/>
                <a:gd name="connsiteX51" fmla="*/ 926954 w 1157822"/>
                <a:gd name="connsiteY51" fmla="*/ 362418 h 924340"/>
                <a:gd name="connsiteX52" fmla="*/ 915629 w 1157822"/>
                <a:gd name="connsiteY52" fmla="*/ 277041 h 924340"/>
                <a:gd name="connsiteX53" fmla="*/ 969643 w 1157822"/>
                <a:gd name="connsiteY53" fmla="*/ 205603 h 924340"/>
                <a:gd name="connsiteX54" fmla="*/ 977484 w 1157822"/>
                <a:gd name="connsiteY54" fmla="*/ 268329 h 924340"/>
                <a:gd name="connsiteX55" fmla="*/ 915629 w 1157822"/>
                <a:gd name="connsiteY55" fmla="*/ 277041 h 924340"/>
                <a:gd name="connsiteX56" fmla="*/ 994908 w 1157822"/>
                <a:gd name="connsiteY56" fmla="*/ 247420 h 924340"/>
                <a:gd name="connsiteX57" fmla="*/ 987938 w 1157822"/>
                <a:gd name="connsiteY57" fmla="*/ 188179 h 924340"/>
                <a:gd name="connsiteX58" fmla="*/ 1038468 w 1157822"/>
                <a:gd name="connsiteY58" fmla="*/ 175111 h 924340"/>
                <a:gd name="connsiteX59" fmla="*/ 994908 w 1157822"/>
                <a:gd name="connsiteY59" fmla="*/ 247420 h 924340"/>
                <a:gd name="connsiteX60" fmla="*/ 1001877 w 1157822"/>
                <a:gd name="connsiteY60" fmla="*/ 164656 h 924340"/>
                <a:gd name="connsiteX61" fmla="*/ 1041953 w 1157822"/>
                <a:gd name="connsiteY61" fmla="*/ 111513 h 924340"/>
                <a:gd name="connsiteX62" fmla="*/ 1047180 w 1157822"/>
                <a:gd name="connsiteY62" fmla="*/ 152460 h 924340"/>
                <a:gd name="connsiteX63" fmla="*/ 1001877 w 1157822"/>
                <a:gd name="connsiteY63" fmla="*/ 164656 h 924340"/>
                <a:gd name="connsiteX64" fmla="*/ 1063732 w 1157822"/>
                <a:gd name="connsiteY64" fmla="*/ 130680 h 924340"/>
                <a:gd name="connsiteX65" fmla="*/ 1058505 w 1157822"/>
                <a:gd name="connsiteY65" fmla="*/ 89733 h 924340"/>
                <a:gd name="connsiteX66" fmla="*/ 1072444 w 1157822"/>
                <a:gd name="connsiteY66" fmla="*/ 70567 h 924340"/>
                <a:gd name="connsiteX67" fmla="*/ 1098580 w 1157822"/>
                <a:gd name="connsiteY67" fmla="*/ 70567 h 924340"/>
                <a:gd name="connsiteX68" fmla="*/ 1063732 w 1157822"/>
                <a:gd name="connsiteY68" fmla="*/ 130680 h 924340"/>
                <a:gd name="connsiteX69" fmla="*/ 0 w 1157822"/>
                <a:gd name="connsiteY69" fmla="*/ 267458 h 924340"/>
                <a:gd name="connsiteX70" fmla="*/ 0 w 1157822"/>
                <a:gd name="connsiteY70" fmla="*/ 286624 h 924340"/>
                <a:gd name="connsiteX71" fmla="*/ 182952 w 1157822"/>
                <a:gd name="connsiteY71" fmla="*/ 286624 h 924340"/>
                <a:gd name="connsiteX72" fmla="*/ 182952 w 1157822"/>
                <a:gd name="connsiteY72" fmla="*/ 337153 h 924340"/>
                <a:gd name="connsiteX73" fmla="*/ 243935 w 1157822"/>
                <a:gd name="connsiteY73" fmla="*/ 337153 h 924340"/>
                <a:gd name="connsiteX74" fmla="*/ 243935 w 1157822"/>
                <a:gd name="connsiteY74" fmla="*/ 286624 h 924340"/>
                <a:gd name="connsiteX75" fmla="*/ 265715 w 1157822"/>
                <a:gd name="connsiteY75" fmla="*/ 286624 h 924340"/>
                <a:gd name="connsiteX76" fmla="*/ 265715 w 1157822"/>
                <a:gd name="connsiteY76" fmla="*/ 267458 h 924340"/>
                <a:gd name="connsiteX77" fmla="*/ 0 w 1157822"/>
                <a:gd name="connsiteY77" fmla="*/ 267458 h 924340"/>
                <a:gd name="connsiteX78" fmla="*/ 278783 w 1157822"/>
                <a:gd name="connsiteY78" fmla="*/ 869455 h 924340"/>
                <a:gd name="connsiteX79" fmla="*/ 278783 w 1157822"/>
                <a:gd name="connsiteY79" fmla="*/ 784077 h 924340"/>
                <a:gd name="connsiteX80" fmla="*/ 319730 w 1157822"/>
                <a:gd name="connsiteY80" fmla="*/ 660368 h 924340"/>
                <a:gd name="connsiteX81" fmla="*/ 256132 w 1157822"/>
                <a:gd name="connsiteY81" fmla="*/ 660368 h 924340"/>
                <a:gd name="connsiteX82" fmla="*/ 243064 w 1157822"/>
                <a:gd name="connsiteY82" fmla="*/ 660368 h 924340"/>
                <a:gd name="connsiteX83" fmla="*/ 194277 w 1157822"/>
                <a:gd name="connsiteY83" fmla="*/ 660368 h 924340"/>
                <a:gd name="connsiteX84" fmla="*/ 236095 w 1157822"/>
                <a:gd name="connsiteY84" fmla="*/ 786691 h 924340"/>
                <a:gd name="connsiteX85" fmla="*/ 236095 w 1157822"/>
                <a:gd name="connsiteY85" fmla="*/ 869455 h 924340"/>
                <a:gd name="connsiteX86" fmla="*/ 223027 w 1157822"/>
                <a:gd name="connsiteY86" fmla="*/ 869455 h 924340"/>
                <a:gd name="connsiteX87" fmla="*/ 158558 w 1157822"/>
                <a:gd name="connsiteY87" fmla="*/ 869455 h 924340"/>
                <a:gd name="connsiteX88" fmla="*/ 158558 w 1157822"/>
                <a:gd name="connsiteY88" fmla="*/ 887750 h 924340"/>
                <a:gd name="connsiteX89" fmla="*/ 534044 w 1157822"/>
                <a:gd name="connsiteY89" fmla="*/ 887750 h 924340"/>
                <a:gd name="connsiteX90" fmla="*/ 534044 w 1157822"/>
                <a:gd name="connsiteY90" fmla="*/ 869455 h 924340"/>
                <a:gd name="connsiteX91" fmla="*/ 291851 w 1157822"/>
                <a:gd name="connsiteY91" fmla="*/ 869455 h 924340"/>
                <a:gd name="connsiteX92" fmla="*/ 278783 w 1157822"/>
                <a:gd name="connsiteY92" fmla="*/ 869455 h 924340"/>
                <a:gd name="connsiteX93" fmla="*/ 719609 w 1157822"/>
                <a:gd name="connsiteY93" fmla="*/ 869455 h 924340"/>
                <a:gd name="connsiteX94" fmla="*/ 706541 w 1157822"/>
                <a:gd name="connsiteY94" fmla="*/ 869455 h 924340"/>
                <a:gd name="connsiteX95" fmla="*/ 706541 w 1157822"/>
                <a:gd name="connsiteY95" fmla="*/ 784077 h 924340"/>
                <a:gd name="connsiteX96" fmla="*/ 747488 w 1157822"/>
                <a:gd name="connsiteY96" fmla="*/ 660368 h 924340"/>
                <a:gd name="connsiteX97" fmla="*/ 622906 w 1157822"/>
                <a:gd name="connsiteY97" fmla="*/ 660368 h 924340"/>
                <a:gd name="connsiteX98" fmla="*/ 664724 w 1157822"/>
                <a:gd name="connsiteY98" fmla="*/ 786691 h 924340"/>
                <a:gd name="connsiteX99" fmla="*/ 664724 w 1157822"/>
                <a:gd name="connsiteY99" fmla="*/ 869455 h 924340"/>
                <a:gd name="connsiteX100" fmla="*/ 651656 w 1157822"/>
                <a:gd name="connsiteY100" fmla="*/ 869455 h 924340"/>
                <a:gd name="connsiteX101" fmla="*/ 719609 w 1157822"/>
                <a:gd name="connsiteY101" fmla="*/ 869455 h 924340"/>
                <a:gd name="connsiteX102" fmla="*/ 443440 w 1157822"/>
                <a:gd name="connsiteY102" fmla="*/ 924340 h 924340"/>
                <a:gd name="connsiteX103" fmla="*/ 804116 w 1157822"/>
                <a:gd name="connsiteY103" fmla="*/ 924340 h 924340"/>
                <a:gd name="connsiteX104" fmla="*/ 804116 w 1157822"/>
                <a:gd name="connsiteY104" fmla="*/ 906045 h 924340"/>
                <a:gd name="connsiteX105" fmla="*/ 443440 w 1157822"/>
                <a:gd name="connsiteY105" fmla="*/ 906045 h 924340"/>
                <a:gd name="connsiteX106" fmla="*/ 443440 w 1157822"/>
                <a:gd name="connsiteY106" fmla="*/ 924340 h 924340"/>
                <a:gd name="connsiteX107" fmla="*/ 260488 w 1157822"/>
                <a:gd name="connsiteY107" fmla="*/ 924340 h 924340"/>
                <a:gd name="connsiteX108" fmla="*/ 414690 w 1157822"/>
                <a:gd name="connsiteY108" fmla="*/ 924340 h 924340"/>
                <a:gd name="connsiteX109" fmla="*/ 414690 w 1157822"/>
                <a:gd name="connsiteY109" fmla="*/ 906045 h 924340"/>
                <a:gd name="connsiteX110" fmla="*/ 260488 w 1157822"/>
                <a:gd name="connsiteY110" fmla="*/ 906045 h 924340"/>
                <a:gd name="connsiteX111" fmla="*/ 260488 w 1157822"/>
                <a:gd name="connsiteY111" fmla="*/ 924340 h 924340"/>
                <a:gd name="connsiteX112" fmla="*/ 18295 w 1157822"/>
                <a:gd name="connsiteY112" fmla="*/ 868584 h 924340"/>
                <a:gd name="connsiteX113" fmla="*/ 131551 w 1157822"/>
                <a:gd name="connsiteY113" fmla="*/ 886879 h 924340"/>
                <a:gd name="connsiteX114" fmla="*/ 131551 w 1157822"/>
                <a:gd name="connsiteY114" fmla="*/ 868584 h 924340"/>
                <a:gd name="connsiteX115" fmla="*/ 18295 w 1157822"/>
                <a:gd name="connsiteY115" fmla="*/ 868584 h 924340"/>
                <a:gd name="connsiteX116" fmla="*/ 848547 w 1157822"/>
                <a:gd name="connsiteY116" fmla="*/ 601997 h 924340"/>
                <a:gd name="connsiteX117" fmla="*/ 834607 w 1157822"/>
                <a:gd name="connsiteY117" fmla="*/ 601997 h 924340"/>
                <a:gd name="connsiteX118" fmla="*/ 834607 w 1157822"/>
                <a:gd name="connsiteY118" fmla="*/ 601997 h 924340"/>
                <a:gd name="connsiteX119" fmla="*/ 93218 w 1157822"/>
                <a:gd name="connsiteY119" fmla="*/ 601997 h 924340"/>
                <a:gd name="connsiteX120" fmla="*/ 93218 w 1157822"/>
                <a:gd name="connsiteY120" fmla="*/ 601997 h 924340"/>
                <a:gd name="connsiteX121" fmla="*/ 90605 w 1157822"/>
                <a:gd name="connsiteY121" fmla="*/ 601997 h 924340"/>
                <a:gd name="connsiteX122" fmla="*/ 90605 w 1157822"/>
                <a:gd name="connsiteY122" fmla="*/ 350221 h 924340"/>
                <a:gd name="connsiteX123" fmla="*/ 169012 w 1157822"/>
                <a:gd name="connsiteY123" fmla="*/ 350221 h 924340"/>
                <a:gd name="connsiteX124" fmla="*/ 243064 w 1157822"/>
                <a:gd name="connsiteY124" fmla="*/ 350221 h 924340"/>
                <a:gd name="connsiteX125" fmla="*/ 243064 w 1157822"/>
                <a:gd name="connsiteY125" fmla="*/ 359804 h 924340"/>
                <a:gd name="connsiteX126" fmla="*/ 256132 w 1157822"/>
                <a:gd name="connsiteY126" fmla="*/ 359804 h 924340"/>
                <a:gd name="connsiteX127" fmla="*/ 256132 w 1157822"/>
                <a:gd name="connsiteY127" fmla="*/ 350221 h 924340"/>
                <a:gd name="connsiteX128" fmla="*/ 501810 w 1157822"/>
                <a:gd name="connsiteY128" fmla="*/ 350221 h 924340"/>
                <a:gd name="connsiteX129" fmla="*/ 501810 w 1157822"/>
                <a:gd name="connsiteY129" fmla="*/ 242193 h 924340"/>
                <a:gd name="connsiteX130" fmla="*/ 650785 w 1157822"/>
                <a:gd name="connsiteY130" fmla="*/ 242193 h 924340"/>
                <a:gd name="connsiteX131" fmla="*/ 650785 w 1157822"/>
                <a:gd name="connsiteY131" fmla="*/ 490484 h 924340"/>
                <a:gd name="connsiteX132" fmla="*/ 636846 w 1157822"/>
                <a:gd name="connsiteY132" fmla="*/ 490484 h 924340"/>
                <a:gd name="connsiteX133" fmla="*/ 636846 w 1157822"/>
                <a:gd name="connsiteY133" fmla="*/ 503552 h 924340"/>
                <a:gd name="connsiteX134" fmla="*/ 847675 w 1157822"/>
                <a:gd name="connsiteY134" fmla="*/ 503552 h 924340"/>
                <a:gd name="connsiteX135" fmla="*/ 847675 w 1157822"/>
                <a:gd name="connsiteY135" fmla="*/ 601997 h 924340"/>
                <a:gd name="connsiteX136" fmla="*/ 848547 w 1157822"/>
                <a:gd name="connsiteY136" fmla="*/ 601997 h 924340"/>
                <a:gd name="connsiteX0" fmla="*/ 659497 w 1157822"/>
                <a:gd name="connsiteY0" fmla="*/ 576733 h 924340"/>
                <a:gd name="connsiteX1" fmla="*/ 672565 w 1157822"/>
                <a:gd name="connsiteY1" fmla="*/ 576733 h 924340"/>
                <a:gd name="connsiteX2" fmla="*/ 672565 w 1157822"/>
                <a:gd name="connsiteY2" fmla="*/ 532301 h 924340"/>
                <a:gd name="connsiteX3" fmla="*/ 659497 w 1157822"/>
                <a:gd name="connsiteY3" fmla="*/ 532301 h 924340"/>
                <a:gd name="connsiteX4" fmla="*/ 659497 w 1157822"/>
                <a:gd name="connsiteY4" fmla="*/ 576733 h 924340"/>
                <a:gd name="connsiteX5" fmla="*/ 614194 w 1157822"/>
                <a:gd name="connsiteY5" fmla="*/ 0 h 924340"/>
                <a:gd name="connsiteX6" fmla="*/ 548855 w 1157822"/>
                <a:gd name="connsiteY6" fmla="*/ 0 h 924340"/>
                <a:gd name="connsiteX7" fmla="*/ 528817 w 1157822"/>
                <a:gd name="connsiteY7" fmla="*/ 229125 h 924340"/>
                <a:gd name="connsiteX8" fmla="*/ 547983 w 1157822"/>
                <a:gd name="connsiteY8" fmla="*/ 229125 h 924340"/>
                <a:gd name="connsiteX9" fmla="*/ 552339 w 1157822"/>
                <a:gd name="connsiteY9" fmla="*/ 176853 h 924340"/>
                <a:gd name="connsiteX10" fmla="*/ 609838 w 1157822"/>
                <a:gd name="connsiteY10" fmla="*/ 229125 h 924340"/>
                <a:gd name="connsiteX11" fmla="*/ 634232 w 1157822"/>
                <a:gd name="connsiteY11" fmla="*/ 229125 h 924340"/>
                <a:gd name="connsiteX12" fmla="*/ 614194 w 1157822"/>
                <a:gd name="connsiteY12" fmla="*/ 0 h 924340"/>
                <a:gd name="connsiteX13" fmla="*/ 595899 w 1157822"/>
                <a:gd name="connsiteY13" fmla="*/ 19166 h 924340"/>
                <a:gd name="connsiteX14" fmla="*/ 598513 w 1157822"/>
                <a:gd name="connsiteY14" fmla="*/ 52272 h 924340"/>
                <a:gd name="connsiteX15" fmla="*/ 574991 w 1157822"/>
                <a:gd name="connsiteY15" fmla="*/ 19166 h 924340"/>
                <a:gd name="connsiteX16" fmla="*/ 595899 w 1157822"/>
                <a:gd name="connsiteY16" fmla="*/ 19166 h 924340"/>
                <a:gd name="connsiteX17" fmla="*/ 565407 w 1157822"/>
                <a:gd name="connsiteY17" fmla="*/ 39204 h 924340"/>
                <a:gd name="connsiteX18" fmla="*/ 599384 w 1157822"/>
                <a:gd name="connsiteY18" fmla="*/ 85377 h 924340"/>
                <a:gd name="connsiteX19" fmla="*/ 556695 w 1157822"/>
                <a:gd name="connsiteY19" fmla="*/ 130680 h 924340"/>
                <a:gd name="connsiteX20" fmla="*/ 565407 w 1157822"/>
                <a:gd name="connsiteY20" fmla="*/ 39204 h 924340"/>
                <a:gd name="connsiteX21" fmla="*/ 558438 w 1157822"/>
                <a:gd name="connsiteY21" fmla="*/ 156815 h 924340"/>
                <a:gd name="connsiteX22" fmla="*/ 603740 w 1157822"/>
                <a:gd name="connsiteY22" fmla="*/ 108900 h 924340"/>
                <a:gd name="connsiteX23" fmla="*/ 612452 w 1157822"/>
                <a:gd name="connsiteY23" fmla="*/ 205603 h 924340"/>
                <a:gd name="connsiteX24" fmla="*/ 558438 w 1157822"/>
                <a:gd name="connsiteY24" fmla="*/ 156815 h 924340"/>
                <a:gd name="connsiteX25" fmla="*/ 1062861 w 1157822"/>
                <a:gd name="connsiteY25" fmla="*/ 50529 h 924340"/>
                <a:gd name="connsiteX26" fmla="*/ 964416 w 1157822"/>
                <a:gd name="connsiteY26" fmla="*/ 181209 h 924340"/>
                <a:gd name="connsiteX27" fmla="*/ 668209 w 1157822"/>
                <a:gd name="connsiteY27" fmla="*/ 349350 h 924340"/>
                <a:gd name="connsiteX28" fmla="*/ 666466 w 1157822"/>
                <a:gd name="connsiteY28" fmla="*/ 350221 h 924340"/>
                <a:gd name="connsiteX29" fmla="*/ 666466 w 1157822"/>
                <a:gd name="connsiteY29" fmla="*/ 372872 h 924340"/>
                <a:gd name="connsiteX30" fmla="*/ 934795 w 1157822"/>
                <a:gd name="connsiteY30" fmla="*/ 220413 h 924340"/>
                <a:gd name="connsiteX31" fmla="*/ 730935 w 1157822"/>
                <a:gd name="connsiteY31" fmla="*/ 490484 h 924340"/>
                <a:gd name="connsiteX32" fmla="*/ 755328 w 1157822"/>
                <a:gd name="connsiteY32" fmla="*/ 490484 h 924340"/>
                <a:gd name="connsiteX33" fmla="*/ 807600 w 1157822"/>
                <a:gd name="connsiteY33" fmla="*/ 420788 h 924340"/>
                <a:gd name="connsiteX34" fmla="*/ 837221 w 1157822"/>
                <a:gd name="connsiteY34" fmla="*/ 490484 h 924340"/>
                <a:gd name="connsiteX35" fmla="*/ 873811 w 1157822"/>
                <a:gd name="connsiteY35" fmla="*/ 490484 h 924340"/>
                <a:gd name="connsiteX36" fmla="*/ 1121232 w 1157822"/>
                <a:gd name="connsiteY36" fmla="*/ 70567 h 924340"/>
                <a:gd name="connsiteX37" fmla="*/ 1157822 w 1157822"/>
                <a:gd name="connsiteY37" fmla="*/ 70567 h 924340"/>
                <a:gd name="connsiteX38" fmla="*/ 1157822 w 1157822"/>
                <a:gd name="connsiteY38" fmla="*/ 50529 h 924340"/>
                <a:gd name="connsiteX39" fmla="*/ 1062861 w 1157822"/>
                <a:gd name="connsiteY39" fmla="*/ 50529 h 924340"/>
                <a:gd name="connsiteX40" fmla="*/ 855516 w 1157822"/>
                <a:gd name="connsiteY40" fmla="*/ 483514 h 924340"/>
                <a:gd name="connsiteX41" fmla="*/ 824153 w 1157822"/>
                <a:gd name="connsiteY41" fmla="*/ 409463 h 924340"/>
                <a:gd name="connsiteX42" fmla="*/ 906046 w 1157822"/>
                <a:gd name="connsiteY42" fmla="*/ 398137 h 924340"/>
                <a:gd name="connsiteX43" fmla="*/ 855516 w 1157822"/>
                <a:gd name="connsiteY43" fmla="*/ 483514 h 924340"/>
                <a:gd name="connsiteX44" fmla="*/ 831123 w 1157822"/>
                <a:gd name="connsiteY44" fmla="*/ 389425 h 924340"/>
                <a:gd name="connsiteX45" fmla="*/ 890364 w 1157822"/>
                <a:gd name="connsiteY45" fmla="*/ 311017 h 924340"/>
                <a:gd name="connsiteX46" fmla="*/ 911273 w 1157822"/>
                <a:gd name="connsiteY46" fmla="*/ 378100 h 924340"/>
                <a:gd name="connsiteX47" fmla="*/ 831123 w 1157822"/>
                <a:gd name="connsiteY47" fmla="*/ 389425 h 924340"/>
                <a:gd name="connsiteX48" fmla="*/ 926954 w 1157822"/>
                <a:gd name="connsiteY48" fmla="*/ 362418 h 924340"/>
                <a:gd name="connsiteX49" fmla="*/ 906917 w 1157822"/>
                <a:gd name="connsiteY49" fmla="*/ 297949 h 924340"/>
                <a:gd name="connsiteX50" fmla="*/ 969643 w 1157822"/>
                <a:gd name="connsiteY50" fmla="*/ 289237 h 924340"/>
                <a:gd name="connsiteX51" fmla="*/ 926954 w 1157822"/>
                <a:gd name="connsiteY51" fmla="*/ 362418 h 924340"/>
                <a:gd name="connsiteX52" fmla="*/ 915629 w 1157822"/>
                <a:gd name="connsiteY52" fmla="*/ 277041 h 924340"/>
                <a:gd name="connsiteX53" fmla="*/ 969643 w 1157822"/>
                <a:gd name="connsiteY53" fmla="*/ 205603 h 924340"/>
                <a:gd name="connsiteX54" fmla="*/ 977484 w 1157822"/>
                <a:gd name="connsiteY54" fmla="*/ 268329 h 924340"/>
                <a:gd name="connsiteX55" fmla="*/ 915629 w 1157822"/>
                <a:gd name="connsiteY55" fmla="*/ 277041 h 924340"/>
                <a:gd name="connsiteX56" fmla="*/ 994908 w 1157822"/>
                <a:gd name="connsiteY56" fmla="*/ 247420 h 924340"/>
                <a:gd name="connsiteX57" fmla="*/ 987938 w 1157822"/>
                <a:gd name="connsiteY57" fmla="*/ 188179 h 924340"/>
                <a:gd name="connsiteX58" fmla="*/ 1038468 w 1157822"/>
                <a:gd name="connsiteY58" fmla="*/ 175111 h 924340"/>
                <a:gd name="connsiteX59" fmla="*/ 994908 w 1157822"/>
                <a:gd name="connsiteY59" fmla="*/ 247420 h 924340"/>
                <a:gd name="connsiteX60" fmla="*/ 1001877 w 1157822"/>
                <a:gd name="connsiteY60" fmla="*/ 164656 h 924340"/>
                <a:gd name="connsiteX61" fmla="*/ 1041953 w 1157822"/>
                <a:gd name="connsiteY61" fmla="*/ 111513 h 924340"/>
                <a:gd name="connsiteX62" fmla="*/ 1047180 w 1157822"/>
                <a:gd name="connsiteY62" fmla="*/ 152460 h 924340"/>
                <a:gd name="connsiteX63" fmla="*/ 1001877 w 1157822"/>
                <a:gd name="connsiteY63" fmla="*/ 164656 h 924340"/>
                <a:gd name="connsiteX64" fmla="*/ 1063732 w 1157822"/>
                <a:gd name="connsiteY64" fmla="*/ 130680 h 924340"/>
                <a:gd name="connsiteX65" fmla="*/ 1058505 w 1157822"/>
                <a:gd name="connsiteY65" fmla="*/ 89733 h 924340"/>
                <a:gd name="connsiteX66" fmla="*/ 1072444 w 1157822"/>
                <a:gd name="connsiteY66" fmla="*/ 70567 h 924340"/>
                <a:gd name="connsiteX67" fmla="*/ 1098580 w 1157822"/>
                <a:gd name="connsiteY67" fmla="*/ 70567 h 924340"/>
                <a:gd name="connsiteX68" fmla="*/ 1063732 w 1157822"/>
                <a:gd name="connsiteY68" fmla="*/ 130680 h 924340"/>
                <a:gd name="connsiteX69" fmla="*/ 0 w 1157822"/>
                <a:gd name="connsiteY69" fmla="*/ 267458 h 924340"/>
                <a:gd name="connsiteX70" fmla="*/ 0 w 1157822"/>
                <a:gd name="connsiteY70" fmla="*/ 286624 h 924340"/>
                <a:gd name="connsiteX71" fmla="*/ 182952 w 1157822"/>
                <a:gd name="connsiteY71" fmla="*/ 286624 h 924340"/>
                <a:gd name="connsiteX72" fmla="*/ 182952 w 1157822"/>
                <a:gd name="connsiteY72" fmla="*/ 337153 h 924340"/>
                <a:gd name="connsiteX73" fmla="*/ 243935 w 1157822"/>
                <a:gd name="connsiteY73" fmla="*/ 337153 h 924340"/>
                <a:gd name="connsiteX74" fmla="*/ 243935 w 1157822"/>
                <a:gd name="connsiteY74" fmla="*/ 286624 h 924340"/>
                <a:gd name="connsiteX75" fmla="*/ 265715 w 1157822"/>
                <a:gd name="connsiteY75" fmla="*/ 286624 h 924340"/>
                <a:gd name="connsiteX76" fmla="*/ 265715 w 1157822"/>
                <a:gd name="connsiteY76" fmla="*/ 267458 h 924340"/>
                <a:gd name="connsiteX77" fmla="*/ 0 w 1157822"/>
                <a:gd name="connsiteY77" fmla="*/ 267458 h 924340"/>
                <a:gd name="connsiteX78" fmla="*/ 278783 w 1157822"/>
                <a:gd name="connsiteY78" fmla="*/ 869455 h 924340"/>
                <a:gd name="connsiteX79" fmla="*/ 278783 w 1157822"/>
                <a:gd name="connsiteY79" fmla="*/ 784077 h 924340"/>
                <a:gd name="connsiteX80" fmla="*/ 319730 w 1157822"/>
                <a:gd name="connsiteY80" fmla="*/ 660368 h 924340"/>
                <a:gd name="connsiteX81" fmla="*/ 256132 w 1157822"/>
                <a:gd name="connsiteY81" fmla="*/ 660368 h 924340"/>
                <a:gd name="connsiteX82" fmla="*/ 243064 w 1157822"/>
                <a:gd name="connsiteY82" fmla="*/ 660368 h 924340"/>
                <a:gd name="connsiteX83" fmla="*/ 194277 w 1157822"/>
                <a:gd name="connsiteY83" fmla="*/ 660368 h 924340"/>
                <a:gd name="connsiteX84" fmla="*/ 236095 w 1157822"/>
                <a:gd name="connsiteY84" fmla="*/ 786691 h 924340"/>
                <a:gd name="connsiteX85" fmla="*/ 236095 w 1157822"/>
                <a:gd name="connsiteY85" fmla="*/ 869455 h 924340"/>
                <a:gd name="connsiteX86" fmla="*/ 223027 w 1157822"/>
                <a:gd name="connsiteY86" fmla="*/ 869455 h 924340"/>
                <a:gd name="connsiteX87" fmla="*/ 158558 w 1157822"/>
                <a:gd name="connsiteY87" fmla="*/ 869455 h 924340"/>
                <a:gd name="connsiteX88" fmla="*/ 158558 w 1157822"/>
                <a:gd name="connsiteY88" fmla="*/ 887750 h 924340"/>
                <a:gd name="connsiteX89" fmla="*/ 534044 w 1157822"/>
                <a:gd name="connsiteY89" fmla="*/ 887750 h 924340"/>
                <a:gd name="connsiteX90" fmla="*/ 534044 w 1157822"/>
                <a:gd name="connsiteY90" fmla="*/ 869455 h 924340"/>
                <a:gd name="connsiteX91" fmla="*/ 291851 w 1157822"/>
                <a:gd name="connsiteY91" fmla="*/ 869455 h 924340"/>
                <a:gd name="connsiteX92" fmla="*/ 278783 w 1157822"/>
                <a:gd name="connsiteY92" fmla="*/ 869455 h 924340"/>
                <a:gd name="connsiteX93" fmla="*/ 719609 w 1157822"/>
                <a:gd name="connsiteY93" fmla="*/ 869455 h 924340"/>
                <a:gd name="connsiteX94" fmla="*/ 706541 w 1157822"/>
                <a:gd name="connsiteY94" fmla="*/ 869455 h 924340"/>
                <a:gd name="connsiteX95" fmla="*/ 706541 w 1157822"/>
                <a:gd name="connsiteY95" fmla="*/ 784077 h 924340"/>
                <a:gd name="connsiteX96" fmla="*/ 747488 w 1157822"/>
                <a:gd name="connsiteY96" fmla="*/ 660368 h 924340"/>
                <a:gd name="connsiteX97" fmla="*/ 622906 w 1157822"/>
                <a:gd name="connsiteY97" fmla="*/ 660368 h 924340"/>
                <a:gd name="connsiteX98" fmla="*/ 664724 w 1157822"/>
                <a:gd name="connsiteY98" fmla="*/ 786691 h 924340"/>
                <a:gd name="connsiteX99" fmla="*/ 664724 w 1157822"/>
                <a:gd name="connsiteY99" fmla="*/ 869455 h 924340"/>
                <a:gd name="connsiteX100" fmla="*/ 651656 w 1157822"/>
                <a:gd name="connsiteY100" fmla="*/ 869455 h 924340"/>
                <a:gd name="connsiteX101" fmla="*/ 719609 w 1157822"/>
                <a:gd name="connsiteY101" fmla="*/ 869455 h 924340"/>
                <a:gd name="connsiteX102" fmla="*/ 443440 w 1157822"/>
                <a:gd name="connsiteY102" fmla="*/ 924340 h 924340"/>
                <a:gd name="connsiteX103" fmla="*/ 804116 w 1157822"/>
                <a:gd name="connsiteY103" fmla="*/ 924340 h 924340"/>
                <a:gd name="connsiteX104" fmla="*/ 804116 w 1157822"/>
                <a:gd name="connsiteY104" fmla="*/ 906045 h 924340"/>
                <a:gd name="connsiteX105" fmla="*/ 443440 w 1157822"/>
                <a:gd name="connsiteY105" fmla="*/ 906045 h 924340"/>
                <a:gd name="connsiteX106" fmla="*/ 443440 w 1157822"/>
                <a:gd name="connsiteY106" fmla="*/ 924340 h 924340"/>
                <a:gd name="connsiteX107" fmla="*/ 260488 w 1157822"/>
                <a:gd name="connsiteY107" fmla="*/ 924340 h 924340"/>
                <a:gd name="connsiteX108" fmla="*/ 414690 w 1157822"/>
                <a:gd name="connsiteY108" fmla="*/ 924340 h 924340"/>
                <a:gd name="connsiteX109" fmla="*/ 414690 w 1157822"/>
                <a:gd name="connsiteY109" fmla="*/ 906045 h 924340"/>
                <a:gd name="connsiteX110" fmla="*/ 260488 w 1157822"/>
                <a:gd name="connsiteY110" fmla="*/ 906045 h 924340"/>
                <a:gd name="connsiteX111" fmla="*/ 260488 w 1157822"/>
                <a:gd name="connsiteY111" fmla="*/ 924340 h 924340"/>
                <a:gd name="connsiteX112" fmla="*/ 131551 w 1157822"/>
                <a:gd name="connsiteY112" fmla="*/ 868584 h 924340"/>
                <a:gd name="connsiteX113" fmla="*/ 131551 w 1157822"/>
                <a:gd name="connsiteY113" fmla="*/ 886879 h 924340"/>
                <a:gd name="connsiteX114" fmla="*/ 131551 w 1157822"/>
                <a:gd name="connsiteY114" fmla="*/ 868584 h 924340"/>
                <a:gd name="connsiteX115" fmla="*/ 848547 w 1157822"/>
                <a:gd name="connsiteY115" fmla="*/ 601997 h 924340"/>
                <a:gd name="connsiteX116" fmla="*/ 834607 w 1157822"/>
                <a:gd name="connsiteY116" fmla="*/ 601997 h 924340"/>
                <a:gd name="connsiteX117" fmla="*/ 834607 w 1157822"/>
                <a:gd name="connsiteY117" fmla="*/ 601997 h 924340"/>
                <a:gd name="connsiteX118" fmla="*/ 93218 w 1157822"/>
                <a:gd name="connsiteY118" fmla="*/ 601997 h 924340"/>
                <a:gd name="connsiteX119" fmla="*/ 93218 w 1157822"/>
                <a:gd name="connsiteY119" fmla="*/ 601997 h 924340"/>
                <a:gd name="connsiteX120" fmla="*/ 90605 w 1157822"/>
                <a:gd name="connsiteY120" fmla="*/ 601997 h 924340"/>
                <a:gd name="connsiteX121" fmla="*/ 90605 w 1157822"/>
                <a:gd name="connsiteY121" fmla="*/ 350221 h 924340"/>
                <a:gd name="connsiteX122" fmla="*/ 169012 w 1157822"/>
                <a:gd name="connsiteY122" fmla="*/ 350221 h 924340"/>
                <a:gd name="connsiteX123" fmla="*/ 243064 w 1157822"/>
                <a:gd name="connsiteY123" fmla="*/ 350221 h 924340"/>
                <a:gd name="connsiteX124" fmla="*/ 243064 w 1157822"/>
                <a:gd name="connsiteY124" fmla="*/ 359804 h 924340"/>
                <a:gd name="connsiteX125" fmla="*/ 256132 w 1157822"/>
                <a:gd name="connsiteY125" fmla="*/ 359804 h 924340"/>
                <a:gd name="connsiteX126" fmla="*/ 256132 w 1157822"/>
                <a:gd name="connsiteY126" fmla="*/ 350221 h 924340"/>
                <a:gd name="connsiteX127" fmla="*/ 501810 w 1157822"/>
                <a:gd name="connsiteY127" fmla="*/ 350221 h 924340"/>
                <a:gd name="connsiteX128" fmla="*/ 501810 w 1157822"/>
                <a:gd name="connsiteY128" fmla="*/ 242193 h 924340"/>
                <a:gd name="connsiteX129" fmla="*/ 650785 w 1157822"/>
                <a:gd name="connsiteY129" fmla="*/ 242193 h 924340"/>
                <a:gd name="connsiteX130" fmla="*/ 650785 w 1157822"/>
                <a:gd name="connsiteY130" fmla="*/ 490484 h 924340"/>
                <a:gd name="connsiteX131" fmla="*/ 636846 w 1157822"/>
                <a:gd name="connsiteY131" fmla="*/ 490484 h 924340"/>
                <a:gd name="connsiteX132" fmla="*/ 636846 w 1157822"/>
                <a:gd name="connsiteY132" fmla="*/ 503552 h 924340"/>
                <a:gd name="connsiteX133" fmla="*/ 847675 w 1157822"/>
                <a:gd name="connsiteY133" fmla="*/ 503552 h 924340"/>
                <a:gd name="connsiteX134" fmla="*/ 847675 w 1157822"/>
                <a:gd name="connsiteY134" fmla="*/ 601997 h 924340"/>
                <a:gd name="connsiteX135" fmla="*/ 848547 w 1157822"/>
                <a:gd name="connsiteY135" fmla="*/ 601997 h 924340"/>
                <a:gd name="connsiteX0" fmla="*/ 659497 w 1157822"/>
                <a:gd name="connsiteY0" fmla="*/ 576733 h 924340"/>
                <a:gd name="connsiteX1" fmla="*/ 672565 w 1157822"/>
                <a:gd name="connsiteY1" fmla="*/ 576733 h 924340"/>
                <a:gd name="connsiteX2" fmla="*/ 672565 w 1157822"/>
                <a:gd name="connsiteY2" fmla="*/ 532301 h 924340"/>
                <a:gd name="connsiteX3" fmla="*/ 659497 w 1157822"/>
                <a:gd name="connsiteY3" fmla="*/ 532301 h 924340"/>
                <a:gd name="connsiteX4" fmla="*/ 659497 w 1157822"/>
                <a:gd name="connsiteY4" fmla="*/ 576733 h 924340"/>
                <a:gd name="connsiteX5" fmla="*/ 614194 w 1157822"/>
                <a:gd name="connsiteY5" fmla="*/ 0 h 924340"/>
                <a:gd name="connsiteX6" fmla="*/ 548855 w 1157822"/>
                <a:gd name="connsiteY6" fmla="*/ 0 h 924340"/>
                <a:gd name="connsiteX7" fmla="*/ 528817 w 1157822"/>
                <a:gd name="connsiteY7" fmla="*/ 229125 h 924340"/>
                <a:gd name="connsiteX8" fmla="*/ 547983 w 1157822"/>
                <a:gd name="connsiteY8" fmla="*/ 229125 h 924340"/>
                <a:gd name="connsiteX9" fmla="*/ 552339 w 1157822"/>
                <a:gd name="connsiteY9" fmla="*/ 176853 h 924340"/>
                <a:gd name="connsiteX10" fmla="*/ 609838 w 1157822"/>
                <a:gd name="connsiteY10" fmla="*/ 229125 h 924340"/>
                <a:gd name="connsiteX11" fmla="*/ 634232 w 1157822"/>
                <a:gd name="connsiteY11" fmla="*/ 229125 h 924340"/>
                <a:gd name="connsiteX12" fmla="*/ 614194 w 1157822"/>
                <a:gd name="connsiteY12" fmla="*/ 0 h 924340"/>
                <a:gd name="connsiteX13" fmla="*/ 595899 w 1157822"/>
                <a:gd name="connsiteY13" fmla="*/ 19166 h 924340"/>
                <a:gd name="connsiteX14" fmla="*/ 598513 w 1157822"/>
                <a:gd name="connsiteY14" fmla="*/ 52272 h 924340"/>
                <a:gd name="connsiteX15" fmla="*/ 574991 w 1157822"/>
                <a:gd name="connsiteY15" fmla="*/ 19166 h 924340"/>
                <a:gd name="connsiteX16" fmla="*/ 595899 w 1157822"/>
                <a:gd name="connsiteY16" fmla="*/ 19166 h 924340"/>
                <a:gd name="connsiteX17" fmla="*/ 565407 w 1157822"/>
                <a:gd name="connsiteY17" fmla="*/ 39204 h 924340"/>
                <a:gd name="connsiteX18" fmla="*/ 599384 w 1157822"/>
                <a:gd name="connsiteY18" fmla="*/ 85377 h 924340"/>
                <a:gd name="connsiteX19" fmla="*/ 556695 w 1157822"/>
                <a:gd name="connsiteY19" fmla="*/ 130680 h 924340"/>
                <a:gd name="connsiteX20" fmla="*/ 565407 w 1157822"/>
                <a:gd name="connsiteY20" fmla="*/ 39204 h 924340"/>
                <a:gd name="connsiteX21" fmla="*/ 558438 w 1157822"/>
                <a:gd name="connsiteY21" fmla="*/ 156815 h 924340"/>
                <a:gd name="connsiteX22" fmla="*/ 603740 w 1157822"/>
                <a:gd name="connsiteY22" fmla="*/ 108900 h 924340"/>
                <a:gd name="connsiteX23" fmla="*/ 612452 w 1157822"/>
                <a:gd name="connsiteY23" fmla="*/ 205603 h 924340"/>
                <a:gd name="connsiteX24" fmla="*/ 558438 w 1157822"/>
                <a:gd name="connsiteY24" fmla="*/ 156815 h 924340"/>
                <a:gd name="connsiteX25" fmla="*/ 1062861 w 1157822"/>
                <a:gd name="connsiteY25" fmla="*/ 50529 h 924340"/>
                <a:gd name="connsiteX26" fmla="*/ 964416 w 1157822"/>
                <a:gd name="connsiteY26" fmla="*/ 181209 h 924340"/>
                <a:gd name="connsiteX27" fmla="*/ 668209 w 1157822"/>
                <a:gd name="connsiteY27" fmla="*/ 349350 h 924340"/>
                <a:gd name="connsiteX28" fmla="*/ 666466 w 1157822"/>
                <a:gd name="connsiteY28" fmla="*/ 350221 h 924340"/>
                <a:gd name="connsiteX29" fmla="*/ 666466 w 1157822"/>
                <a:gd name="connsiteY29" fmla="*/ 372872 h 924340"/>
                <a:gd name="connsiteX30" fmla="*/ 934795 w 1157822"/>
                <a:gd name="connsiteY30" fmla="*/ 220413 h 924340"/>
                <a:gd name="connsiteX31" fmla="*/ 730935 w 1157822"/>
                <a:gd name="connsiteY31" fmla="*/ 490484 h 924340"/>
                <a:gd name="connsiteX32" fmla="*/ 755328 w 1157822"/>
                <a:gd name="connsiteY32" fmla="*/ 490484 h 924340"/>
                <a:gd name="connsiteX33" fmla="*/ 807600 w 1157822"/>
                <a:gd name="connsiteY33" fmla="*/ 420788 h 924340"/>
                <a:gd name="connsiteX34" fmla="*/ 837221 w 1157822"/>
                <a:gd name="connsiteY34" fmla="*/ 490484 h 924340"/>
                <a:gd name="connsiteX35" fmla="*/ 873811 w 1157822"/>
                <a:gd name="connsiteY35" fmla="*/ 490484 h 924340"/>
                <a:gd name="connsiteX36" fmla="*/ 1121232 w 1157822"/>
                <a:gd name="connsiteY36" fmla="*/ 70567 h 924340"/>
                <a:gd name="connsiteX37" fmla="*/ 1157822 w 1157822"/>
                <a:gd name="connsiteY37" fmla="*/ 70567 h 924340"/>
                <a:gd name="connsiteX38" fmla="*/ 1157822 w 1157822"/>
                <a:gd name="connsiteY38" fmla="*/ 50529 h 924340"/>
                <a:gd name="connsiteX39" fmla="*/ 1062861 w 1157822"/>
                <a:gd name="connsiteY39" fmla="*/ 50529 h 924340"/>
                <a:gd name="connsiteX40" fmla="*/ 855516 w 1157822"/>
                <a:gd name="connsiteY40" fmla="*/ 483514 h 924340"/>
                <a:gd name="connsiteX41" fmla="*/ 824153 w 1157822"/>
                <a:gd name="connsiteY41" fmla="*/ 409463 h 924340"/>
                <a:gd name="connsiteX42" fmla="*/ 906046 w 1157822"/>
                <a:gd name="connsiteY42" fmla="*/ 398137 h 924340"/>
                <a:gd name="connsiteX43" fmla="*/ 855516 w 1157822"/>
                <a:gd name="connsiteY43" fmla="*/ 483514 h 924340"/>
                <a:gd name="connsiteX44" fmla="*/ 831123 w 1157822"/>
                <a:gd name="connsiteY44" fmla="*/ 389425 h 924340"/>
                <a:gd name="connsiteX45" fmla="*/ 890364 w 1157822"/>
                <a:gd name="connsiteY45" fmla="*/ 311017 h 924340"/>
                <a:gd name="connsiteX46" fmla="*/ 911273 w 1157822"/>
                <a:gd name="connsiteY46" fmla="*/ 378100 h 924340"/>
                <a:gd name="connsiteX47" fmla="*/ 831123 w 1157822"/>
                <a:gd name="connsiteY47" fmla="*/ 389425 h 924340"/>
                <a:gd name="connsiteX48" fmla="*/ 926954 w 1157822"/>
                <a:gd name="connsiteY48" fmla="*/ 362418 h 924340"/>
                <a:gd name="connsiteX49" fmla="*/ 906917 w 1157822"/>
                <a:gd name="connsiteY49" fmla="*/ 297949 h 924340"/>
                <a:gd name="connsiteX50" fmla="*/ 969643 w 1157822"/>
                <a:gd name="connsiteY50" fmla="*/ 289237 h 924340"/>
                <a:gd name="connsiteX51" fmla="*/ 926954 w 1157822"/>
                <a:gd name="connsiteY51" fmla="*/ 362418 h 924340"/>
                <a:gd name="connsiteX52" fmla="*/ 915629 w 1157822"/>
                <a:gd name="connsiteY52" fmla="*/ 277041 h 924340"/>
                <a:gd name="connsiteX53" fmla="*/ 969643 w 1157822"/>
                <a:gd name="connsiteY53" fmla="*/ 205603 h 924340"/>
                <a:gd name="connsiteX54" fmla="*/ 977484 w 1157822"/>
                <a:gd name="connsiteY54" fmla="*/ 268329 h 924340"/>
                <a:gd name="connsiteX55" fmla="*/ 915629 w 1157822"/>
                <a:gd name="connsiteY55" fmla="*/ 277041 h 924340"/>
                <a:gd name="connsiteX56" fmla="*/ 994908 w 1157822"/>
                <a:gd name="connsiteY56" fmla="*/ 247420 h 924340"/>
                <a:gd name="connsiteX57" fmla="*/ 987938 w 1157822"/>
                <a:gd name="connsiteY57" fmla="*/ 188179 h 924340"/>
                <a:gd name="connsiteX58" fmla="*/ 1038468 w 1157822"/>
                <a:gd name="connsiteY58" fmla="*/ 175111 h 924340"/>
                <a:gd name="connsiteX59" fmla="*/ 994908 w 1157822"/>
                <a:gd name="connsiteY59" fmla="*/ 247420 h 924340"/>
                <a:gd name="connsiteX60" fmla="*/ 1001877 w 1157822"/>
                <a:gd name="connsiteY60" fmla="*/ 164656 h 924340"/>
                <a:gd name="connsiteX61" fmla="*/ 1041953 w 1157822"/>
                <a:gd name="connsiteY61" fmla="*/ 111513 h 924340"/>
                <a:gd name="connsiteX62" fmla="*/ 1047180 w 1157822"/>
                <a:gd name="connsiteY62" fmla="*/ 152460 h 924340"/>
                <a:gd name="connsiteX63" fmla="*/ 1001877 w 1157822"/>
                <a:gd name="connsiteY63" fmla="*/ 164656 h 924340"/>
                <a:gd name="connsiteX64" fmla="*/ 1063732 w 1157822"/>
                <a:gd name="connsiteY64" fmla="*/ 130680 h 924340"/>
                <a:gd name="connsiteX65" fmla="*/ 1058505 w 1157822"/>
                <a:gd name="connsiteY65" fmla="*/ 89733 h 924340"/>
                <a:gd name="connsiteX66" fmla="*/ 1072444 w 1157822"/>
                <a:gd name="connsiteY66" fmla="*/ 70567 h 924340"/>
                <a:gd name="connsiteX67" fmla="*/ 1098580 w 1157822"/>
                <a:gd name="connsiteY67" fmla="*/ 70567 h 924340"/>
                <a:gd name="connsiteX68" fmla="*/ 1063732 w 1157822"/>
                <a:gd name="connsiteY68" fmla="*/ 130680 h 924340"/>
                <a:gd name="connsiteX69" fmla="*/ 0 w 1157822"/>
                <a:gd name="connsiteY69" fmla="*/ 267458 h 924340"/>
                <a:gd name="connsiteX70" fmla="*/ 0 w 1157822"/>
                <a:gd name="connsiteY70" fmla="*/ 286624 h 924340"/>
                <a:gd name="connsiteX71" fmla="*/ 182952 w 1157822"/>
                <a:gd name="connsiteY71" fmla="*/ 286624 h 924340"/>
                <a:gd name="connsiteX72" fmla="*/ 182952 w 1157822"/>
                <a:gd name="connsiteY72" fmla="*/ 337153 h 924340"/>
                <a:gd name="connsiteX73" fmla="*/ 243935 w 1157822"/>
                <a:gd name="connsiteY73" fmla="*/ 337153 h 924340"/>
                <a:gd name="connsiteX74" fmla="*/ 243935 w 1157822"/>
                <a:gd name="connsiteY74" fmla="*/ 286624 h 924340"/>
                <a:gd name="connsiteX75" fmla="*/ 265715 w 1157822"/>
                <a:gd name="connsiteY75" fmla="*/ 286624 h 924340"/>
                <a:gd name="connsiteX76" fmla="*/ 265715 w 1157822"/>
                <a:gd name="connsiteY76" fmla="*/ 267458 h 924340"/>
                <a:gd name="connsiteX77" fmla="*/ 0 w 1157822"/>
                <a:gd name="connsiteY77" fmla="*/ 267458 h 924340"/>
                <a:gd name="connsiteX78" fmla="*/ 278783 w 1157822"/>
                <a:gd name="connsiteY78" fmla="*/ 869455 h 924340"/>
                <a:gd name="connsiteX79" fmla="*/ 278783 w 1157822"/>
                <a:gd name="connsiteY79" fmla="*/ 784077 h 924340"/>
                <a:gd name="connsiteX80" fmla="*/ 319730 w 1157822"/>
                <a:gd name="connsiteY80" fmla="*/ 660368 h 924340"/>
                <a:gd name="connsiteX81" fmla="*/ 256132 w 1157822"/>
                <a:gd name="connsiteY81" fmla="*/ 660368 h 924340"/>
                <a:gd name="connsiteX82" fmla="*/ 243064 w 1157822"/>
                <a:gd name="connsiteY82" fmla="*/ 660368 h 924340"/>
                <a:gd name="connsiteX83" fmla="*/ 194277 w 1157822"/>
                <a:gd name="connsiteY83" fmla="*/ 660368 h 924340"/>
                <a:gd name="connsiteX84" fmla="*/ 236095 w 1157822"/>
                <a:gd name="connsiteY84" fmla="*/ 786691 h 924340"/>
                <a:gd name="connsiteX85" fmla="*/ 236095 w 1157822"/>
                <a:gd name="connsiteY85" fmla="*/ 869455 h 924340"/>
                <a:gd name="connsiteX86" fmla="*/ 223027 w 1157822"/>
                <a:gd name="connsiteY86" fmla="*/ 869455 h 924340"/>
                <a:gd name="connsiteX87" fmla="*/ 158558 w 1157822"/>
                <a:gd name="connsiteY87" fmla="*/ 869455 h 924340"/>
                <a:gd name="connsiteX88" fmla="*/ 158558 w 1157822"/>
                <a:gd name="connsiteY88" fmla="*/ 887750 h 924340"/>
                <a:gd name="connsiteX89" fmla="*/ 534044 w 1157822"/>
                <a:gd name="connsiteY89" fmla="*/ 887750 h 924340"/>
                <a:gd name="connsiteX90" fmla="*/ 534044 w 1157822"/>
                <a:gd name="connsiteY90" fmla="*/ 869455 h 924340"/>
                <a:gd name="connsiteX91" fmla="*/ 291851 w 1157822"/>
                <a:gd name="connsiteY91" fmla="*/ 869455 h 924340"/>
                <a:gd name="connsiteX92" fmla="*/ 278783 w 1157822"/>
                <a:gd name="connsiteY92" fmla="*/ 869455 h 924340"/>
                <a:gd name="connsiteX93" fmla="*/ 719609 w 1157822"/>
                <a:gd name="connsiteY93" fmla="*/ 869455 h 924340"/>
                <a:gd name="connsiteX94" fmla="*/ 706541 w 1157822"/>
                <a:gd name="connsiteY94" fmla="*/ 869455 h 924340"/>
                <a:gd name="connsiteX95" fmla="*/ 706541 w 1157822"/>
                <a:gd name="connsiteY95" fmla="*/ 784077 h 924340"/>
                <a:gd name="connsiteX96" fmla="*/ 747488 w 1157822"/>
                <a:gd name="connsiteY96" fmla="*/ 660368 h 924340"/>
                <a:gd name="connsiteX97" fmla="*/ 622906 w 1157822"/>
                <a:gd name="connsiteY97" fmla="*/ 660368 h 924340"/>
                <a:gd name="connsiteX98" fmla="*/ 664724 w 1157822"/>
                <a:gd name="connsiteY98" fmla="*/ 786691 h 924340"/>
                <a:gd name="connsiteX99" fmla="*/ 664724 w 1157822"/>
                <a:gd name="connsiteY99" fmla="*/ 869455 h 924340"/>
                <a:gd name="connsiteX100" fmla="*/ 651656 w 1157822"/>
                <a:gd name="connsiteY100" fmla="*/ 869455 h 924340"/>
                <a:gd name="connsiteX101" fmla="*/ 719609 w 1157822"/>
                <a:gd name="connsiteY101" fmla="*/ 869455 h 924340"/>
                <a:gd name="connsiteX102" fmla="*/ 443440 w 1157822"/>
                <a:gd name="connsiteY102" fmla="*/ 924340 h 924340"/>
                <a:gd name="connsiteX103" fmla="*/ 804116 w 1157822"/>
                <a:gd name="connsiteY103" fmla="*/ 924340 h 924340"/>
                <a:gd name="connsiteX104" fmla="*/ 804116 w 1157822"/>
                <a:gd name="connsiteY104" fmla="*/ 906045 h 924340"/>
                <a:gd name="connsiteX105" fmla="*/ 443440 w 1157822"/>
                <a:gd name="connsiteY105" fmla="*/ 906045 h 924340"/>
                <a:gd name="connsiteX106" fmla="*/ 443440 w 1157822"/>
                <a:gd name="connsiteY106" fmla="*/ 924340 h 924340"/>
                <a:gd name="connsiteX107" fmla="*/ 260488 w 1157822"/>
                <a:gd name="connsiteY107" fmla="*/ 924340 h 924340"/>
                <a:gd name="connsiteX108" fmla="*/ 414690 w 1157822"/>
                <a:gd name="connsiteY108" fmla="*/ 924340 h 924340"/>
                <a:gd name="connsiteX109" fmla="*/ 414690 w 1157822"/>
                <a:gd name="connsiteY109" fmla="*/ 906045 h 924340"/>
                <a:gd name="connsiteX110" fmla="*/ 260488 w 1157822"/>
                <a:gd name="connsiteY110" fmla="*/ 906045 h 924340"/>
                <a:gd name="connsiteX111" fmla="*/ 260488 w 1157822"/>
                <a:gd name="connsiteY111" fmla="*/ 924340 h 924340"/>
                <a:gd name="connsiteX112" fmla="*/ 848547 w 1157822"/>
                <a:gd name="connsiteY112" fmla="*/ 601997 h 924340"/>
                <a:gd name="connsiteX113" fmla="*/ 834607 w 1157822"/>
                <a:gd name="connsiteY113" fmla="*/ 601997 h 924340"/>
                <a:gd name="connsiteX114" fmla="*/ 834607 w 1157822"/>
                <a:gd name="connsiteY114" fmla="*/ 601997 h 924340"/>
                <a:gd name="connsiteX115" fmla="*/ 93218 w 1157822"/>
                <a:gd name="connsiteY115" fmla="*/ 601997 h 924340"/>
                <a:gd name="connsiteX116" fmla="*/ 93218 w 1157822"/>
                <a:gd name="connsiteY116" fmla="*/ 601997 h 924340"/>
                <a:gd name="connsiteX117" fmla="*/ 90605 w 1157822"/>
                <a:gd name="connsiteY117" fmla="*/ 601997 h 924340"/>
                <a:gd name="connsiteX118" fmla="*/ 90605 w 1157822"/>
                <a:gd name="connsiteY118" fmla="*/ 350221 h 924340"/>
                <a:gd name="connsiteX119" fmla="*/ 169012 w 1157822"/>
                <a:gd name="connsiteY119" fmla="*/ 350221 h 924340"/>
                <a:gd name="connsiteX120" fmla="*/ 243064 w 1157822"/>
                <a:gd name="connsiteY120" fmla="*/ 350221 h 924340"/>
                <a:gd name="connsiteX121" fmla="*/ 243064 w 1157822"/>
                <a:gd name="connsiteY121" fmla="*/ 359804 h 924340"/>
                <a:gd name="connsiteX122" fmla="*/ 256132 w 1157822"/>
                <a:gd name="connsiteY122" fmla="*/ 359804 h 924340"/>
                <a:gd name="connsiteX123" fmla="*/ 256132 w 1157822"/>
                <a:gd name="connsiteY123" fmla="*/ 350221 h 924340"/>
                <a:gd name="connsiteX124" fmla="*/ 501810 w 1157822"/>
                <a:gd name="connsiteY124" fmla="*/ 350221 h 924340"/>
                <a:gd name="connsiteX125" fmla="*/ 501810 w 1157822"/>
                <a:gd name="connsiteY125" fmla="*/ 242193 h 924340"/>
                <a:gd name="connsiteX126" fmla="*/ 650785 w 1157822"/>
                <a:gd name="connsiteY126" fmla="*/ 242193 h 924340"/>
                <a:gd name="connsiteX127" fmla="*/ 650785 w 1157822"/>
                <a:gd name="connsiteY127" fmla="*/ 490484 h 924340"/>
                <a:gd name="connsiteX128" fmla="*/ 636846 w 1157822"/>
                <a:gd name="connsiteY128" fmla="*/ 490484 h 924340"/>
                <a:gd name="connsiteX129" fmla="*/ 636846 w 1157822"/>
                <a:gd name="connsiteY129" fmla="*/ 503552 h 924340"/>
                <a:gd name="connsiteX130" fmla="*/ 847675 w 1157822"/>
                <a:gd name="connsiteY130" fmla="*/ 503552 h 924340"/>
                <a:gd name="connsiteX131" fmla="*/ 847675 w 1157822"/>
                <a:gd name="connsiteY131" fmla="*/ 601997 h 924340"/>
                <a:gd name="connsiteX132" fmla="*/ 848547 w 1157822"/>
                <a:gd name="connsiteY132" fmla="*/ 601997 h 924340"/>
                <a:gd name="connsiteX0" fmla="*/ 659497 w 1157822"/>
                <a:gd name="connsiteY0" fmla="*/ 576733 h 924340"/>
                <a:gd name="connsiteX1" fmla="*/ 672565 w 1157822"/>
                <a:gd name="connsiteY1" fmla="*/ 576733 h 924340"/>
                <a:gd name="connsiteX2" fmla="*/ 672565 w 1157822"/>
                <a:gd name="connsiteY2" fmla="*/ 532301 h 924340"/>
                <a:gd name="connsiteX3" fmla="*/ 659497 w 1157822"/>
                <a:gd name="connsiteY3" fmla="*/ 532301 h 924340"/>
                <a:gd name="connsiteX4" fmla="*/ 659497 w 1157822"/>
                <a:gd name="connsiteY4" fmla="*/ 576733 h 924340"/>
                <a:gd name="connsiteX5" fmla="*/ 614194 w 1157822"/>
                <a:gd name="connsiteY5" fmla="*/ 0 h 924340"/>
                <a:gd name="connsiteX6" fmla="*/ 548855 w 1157822"/>
                <a:gd name="connsiteY6" fmla="*/ 0 h 924340"/>
                <a:gd name="connsiteX7" fmla="*/ 528817 w 1157822"/>
                <a:gd name="connsiteY7" fmla="*/ 229125 h 924340"/>
                <a:gd name="connsiteX8" fmla="*/ 547983 w 1157822"/>
                <a:gd name="connsiteY8" fmla="*/ 229125 h 924340"/>
                <a:gd name="connsiteX9" fmla="*/ 552339 w 1157822"/>
                <a:gd name="connsiteY9" fmla="*/ 176853 h 924340"/>
                <a:gd name="connsiteX10" fmla="*/ 609838 w 1157822"/>
                <a:gd name="connsiteY10" fmla="*/ 229125 h 924340"/>
                <a:gd name="connsiteX11" fmla="*/ 634232 w 1157822"/>
                <a:gd name="connsiteY11" fmla="*/ 229125 h 924340"/>
                <a:gd name="connsiteX12" fmla="*/ 614194 w 1157822"/>
                <a:gd name="connsiteY12" fmla="*/ 0 h 924340"/>
                <a:gd name="connsiteX13" fmla="*/ 595899 w 1157822"/>
                <a:gd name="connsiteY13" fmla="*/ 19166 h 924340"/>
                <a:gd name="connsiteX14" fmla="*/ 598513 w 1157822"/>
                <a:gd name="connsiteY14" fmla="*/ 52272 h 924340"/>
                <a:gd name="connsiteX15" fmla="*/ 574991 w 1157822"/>
                <a:gd name="connsiteY15" fmla="*/ 19166 h 924340"/>
                <a:gd name="connsiteX16" fmla="*/ 595899 w 1157822"/>
                <a:gd name="connsiteY16" fmla="*/ 19166 h 924340"/>
                <a:gd name="connsiteX17" fmla="*/ 565407 w 1157822"/>
                <a:gd name="connsiteY17" fmla="*/ 39204 h 924340"/>
                <a:gd name="connsiteX18" fmla="*/ 599384 w 1157822"/>
                <a:gd name="connsiteY18" fmla="*/ 85377 h 924340"/>
                <a:gd name="connsiteX19" fmla="*/ 556695 w 1157822"/>
                <a:gd name="connsiteY19" fmla="*/ 130680 h 924340"/>
                <a:gd name="connsiteX20" fmla="*/ 565407 w 1157822"/>
                <a:gd name="connsiteY20" fmla="*/ 39204 h 924340"/>
                <a:gd name="connsiteX21" fmla="*/ 558438 w 1157822"/>
                <a:gd name="connsiteY21" fmla="*/ 156815 h 924340"/>
                <a:gd name="connsiteX22" fmla="*/ 603740 w 1157822"/>
                <a:gd name="connsiteY22" fmla="*/ 108900 h 924340"/>
                <a:gd name="connsiteX23" fmla="*/ 612452 w 1157822"/>
                <a:gd name="connsiteY23" fmla="*/ 205603 h 924340"/>
                <a:gd name="connsiteX24" fmla="*/ 558438 w 1157822"/>
                <a:gd name="connsiteY24" fmla="*/ 156815 h 924340"/>
                <a:gd name="connsiteX25" fmla="*/ 1062861 w 1157822"/>
                <a:gd name="connsiteY25" fmla="*/ 50529 h 924340"/>
                <a:gd name="connsiteX26" fmla="*/ 964416 w 1157822"/>
                <a:gd name="connsiteY26" fmla="*/ 181209 h 924340"/>
                <a:gd name="connsiteX27" fmla="*/ 668209 w 1157822"/>
                <a:gd name="connsiteY27" fmla="*/ 349350 h 924340"/>
                <a:gd name="connsiteX28" fmla="*/ 666466 w 1157822"/>
                <a:gd name="connsiteY28" fmla="*/ 350221 h 924340"/>
                <a:gd name="connsiteX29" fmla="*/ 666466 w 1157822"/>
                <a:gd name="connsiteY29" fmla="*/ 372872 h 924340"/>
                <a:gd name="connsiteX30" fmla="*/ 934795 w 1157822"/>
                <a:gd name="connsiteY30" fmla="*/ 220413 h 924340"/>
                <a:gd name="connsiteX31" fmla="*/ 730935 w 1157822"/>
                <a:gd name="connsiteY31" fmla="*/ 490484 h 924340"/>
                <a:gd name="connsiteX32" fmla="*/ 755328 w 1157822"/>
                <a:gd name="connsiteY32" fmla="*/ 490484 h 924340"/>
                <a:gd name="connsiteX33" fmla="*/ 807600 w 1157822"/>
                <a:gd name="connsiteY33" fmla="*/ 420788 h 924340"/>
                <a:gd name="connsiteX34" fmla="*/ 837221 w 1157822"/>
                <a:gd name="connsiteY34" fmla="*/ 490484 h 924340"/>
                <a:gd name="connsiteX35" fmla="*/ 873811 w 1157822"/>
                <a:gd name="connsiteY35" fmla="*/ 490484 h 924340"/>
                <a:gd name="connsiteX36" fmla="*/ 1121232 w 1157822"/>
                <a:gd name="connsiteY36" fmla="*/ 70567 h 924340"/>
                <a:gd name="connsiteX37" fmla="*/ 1157822 w 1157822"/>
                <a:gd name="connsiteY37" fmla="*/ 70567 h 924340"/>
                <a:gd name="connsiteX38" fmla="*/ 1157822 w 1157822"/>
                <a:gd name="connsiteY38" fmla="*/ 50529 h 924340"/>
                <a:gd name="connsiteX39" fmla="*/ 1062861 w 1157822"/>
                <a:gd name="connsiteY39" fmla="*/ 50529 h 924340"/>
                <a:gd name="connsiteX40" fmla="*/ 855516 w 1157822"/>
                <a:gd name="connsiteY40" fmla="*/ 483514 h 924340"/>
                <a:gd name="connsiteX41" fmla="*/ 824153 w 1157822"/>
                <a:gd name="connsiteY41" fmla="*/ 409463 h 924340"/>
                <a:gd name="connsiteX42" fmla="*/ 906046 w 1157822"/>
                <a:gd name="connsiteY42" fmla="*/ 398137 h 924340"/>
                <a:gd name="connsiteX43" fmla="*/ 855516 w 1157822"/>
                <a:gd name="connsiteY43" fmla="*/ 483514 h 924340"/>
                <a:gd name="connsiteX44" fmla="*/ 831123 w 1157822"/>
                <a:gd name="connsiteY44" fmla="*/ 389425 h 924340"/>
                <a:gd name="connsiteX45" fmla="*/ 890364 w 1157822"/>
                <a:gd name="connsiteY45" fmla="*/ 311017 h 924340"/>
                <a:gd name="connsiteX46" fmla="*/ 911273 w 1157822"/>
                <a:gd name="connsiteY46" fmla="*/ 378100 h 924340"/>
                <a:gd name="connsiteX47" fmla="*/ 831123 w 1157822"/>
                <a:gd name="connsiteY47" fmla="*/ 389425 h 924340"/>
                <a:gd name="connsiteX48" fmla="*/ 926954 w 1157822"/>
                <a:gd name="connsiteY48" fmla="*/ 362418 h 924340"/>
                <a:gd name="connsiteX49" fmla="*/ 906917 w 1157822"/>
                <a:gd name="connsiteY49" fmla="*/ 297949 h 924340"/>
                <a:gd name="connsiteX50" fmla="*/ 969643 w 1157822"/>
                <a:gd name="connsiteY50" fmla="*/ 289237 h 924340"/>
                <a:gd name="connsiteX51" fmla="*/ 926954 w 1157822"/>
                <a:gd name="connsiteY51" fmla="*/ 362418 h 924340"/>
                <a:gd name="connsiteX52" fmla="*/ 915629 w 1157822"/>
                <a:gd name="connsiteY52" fmla="*/ 277041 h 924340"/>
                <a:gd name="connsiteX53" fmla="*/ 969643 w 1157822"/>
                <a:gd name="connsiteY53" fmla="*/ 205603 h 924340"/>
                <a:gd name="connsiteX54" fmla="*/ 977484 w 1157822"/>
                <a:gd name="connsiteY54" fmla="*/ 268329 h 924340"/>
                <a:gd name="connsiteX55" fmla="*/ 915629 w 1157822"/>
                <a:gd name="connsiteY55" fmla="*/ 277041 h 924340"/>
                <a:gd name="connsiteX56" fmla="*/ 994908 w 1157822"/>
                <a:gd name="connsiteY56" fmla="*/ 247420 h 924340"/>
                <a:gd name="connsiteX57" fmla="*/ 987938 w 1157822"/>
                <a:gd name="connsiteY57" fmla="*/ 188179 h 924340"/>
                <a:gd name="connsiteX58" fmla="*/ 1038468 w 1157822"/>
                <a:gd name="connsiteY58" fmla="*/ 175111 h 924340"/>
                <a:gd name="connsiteX59" fmla="*/ 994908 w 1157822"/>
                <a:gd name="connsiteY59" fmla="*/ 247420 h 924340"/>
                <a:gd name="connsiteX60" fmla="*/ 1001877 w 1157822"/>
                <a:gd name="connsiteY60" fmla="*/ 164656 h 924340"/>
                <a:gd name="connsiteX61" fmla="*/ 1041953 w 1157822"/>
                <a:gd name="connsiteY61" fmla="*/ 111513 h 924340"/>
                <a:gd name="connsiteX62" fmla="*/ 1047180 w 1157822"/>
                <a:gd name="connsiteY62" fmla="*/ 152460 h 924340"/>
                <a:gd name="connsiteX63" fmla="*/ 1001877 w 1157822"/>
                <a:gd name="connsiteY63" fmla="*/ 164656 h 924340"/>
                <a:gd name="connsiteX64" fmla="*/ 1063732 w 1157822"/>
                <a:gd name="connsiteY64" fmla="*/ 130680 h 924340"/>
                <a:gd name="connsiteX65" fmla="*/ 1058505 w 1157822"/>
                <a:gd name="connsiteY65" fmla="*/ 89733 h 924340"/>
                <a:gd name="connsiteX66" fmla="*/ 1072444 w 1157822"/>
                <a:gd name="connsiteY66" fmla="*/ 70567 h 924340"/>
                <a:gd name="connsiteX67" fmla="*/ 1098580 w 1157822"/>
                <a:gd name="connsiteY67" fmla="*/ 70567 h 924340"/>
                <a:gd name="connsiteX68" fmla="*/ 1063732 w 1157822"/>
                <a:gd name="connsiteY68" fmla="*/ 130680 h 924340"/>
                <a:gd name="connsiteX69" fmla="*/ 0 w 1157822"/>
                <a:gd name="connsiteY69" fmla="*/ 267458 h 924340"/>
                <a:gd name="connsiteX70" fmla="*/ 0 w 1157822"/>
                <a:gd name="connsiteY70" fmla="*/ 286624 h 924340"/>
                <a:gd name="connsiteX71" fmla="*/ 182952 w 1157822"/>
                <a:gd name="connsiteY71" fmla="*/ 286624 h 924340"/>
                <a:gd name="connsiteX72" fmla="*/ 182952 w 1157822"/>
                <a:gd name="connsiteY72" fmla="*/ 337153 h 924340"/>
                <a:gd name="connsiteX73" fmla="*/ 243935 w 1157822"/>
                <a:gd name="connsiteY73" fmla="*/ 337153 h 924340"/>
                <a:gd name="connsiteX74" fmla="*/ 243935 w 1157822"/>
                <a:gd name="connsiteY74" fmla="*/ 286624 h 924340"/>
                <a:gd name="connsiteX75" fmla="*/ 265715 w 1157822"/>
                <a:gd name="connsiteY75" fmla="*/ 286624 h 924340"/>
                <a:gd name="connsiteX76" fmla="*/ 265715 w 1157822"/>
                <a:gd name="connsiteY76" fmla="*/ 267458 h 924340"/>
                <a:gd name="connsiteX77" fmla="*/ 0 w 1157822"/>
                <a:gd name="connsiteY77" fmla="*/ 267458 h 924340"/>
                <a:gd name="connsiteX78" fmla="*/ 278783 w 1157822"/>
                <a:gd name="connsiteY78" fmla="*/ 869455 h 924340"/>
                <a:gd name="connsiteX79" fmla="*/ 278783 w 1157822"/>
                <a:gd name="connsiteY79" fmla="*/ 784077 h 924340"/>
                <a:gd name="connsiteX80" fmla="*/ 319730 w 1157822"/>
                <a:gd name="connsiteY80" fmla="*/ 660368 h 924340"/>
                <a:gd name="connsiteX81" fmla="*/ 256132 w 1157822"/>
                <a:gd name="connsiteY81" fmla="*/ 660368 h 924340"/>
                <a:gd name="connsiteX82" fmla="*/ 243064 w 1157822"/>
                <a:gd name="connsiteY82" fmla="*/ 660368 h 924340"/>
                <a:gd name="connsiteX83" fmla="*/ 194277 w 1157822"/>
                <a:gd name="connsiteY83" fmla="*/ 660368 h 924340"/>
                <a:gd name="connsiteX84" fmla="*/ 236095 w 1157822"/>
                <a:gd name="connsiteY84" fmla="*/ 786691 h 924340"/>
                <a:gd name="connsiteX85" fmla="*/ 236095 w 1157822"/>
                <a:gd name="connsiteY85" fmla="*/ 869455 h 924340"/>
                <a:gd name="connsiteX86" fmla="*/ 223027 w 1157822"/>
                <a:gd name="connsiteY86" fmla="*/ 869455 h 924340"/>
                <a:gd name="connsiteX87" fmla="*/ 158558 w 1157822"/>
                <a:gd name="connsiteY87" fmla="*/ 869455 h 924340"/>
                <a:gd name="connsiteX88" fmla="*/ 158558 w 1157822"/>
                <a:gd name="connsiteY88" fmla="*/ 887750 h 924340"/>
                <a:gd name="connsiteX89" fmla="*/ 534044 w 1157822"/>
                <a:gd name="connsiteY89" fmla="*/ 887750 h 924340"/>
                <a:gd name="connsiteX90" fmla="*/ 534044 w 1157822"/>
                <a:gd name="connsiteY90" fmla="*/ 869455 h 924340"/>
                <a:gd name="connsiteX91" fmla="*/ 291851 w 1157822"/>
                <a:gd name="connsiteY91" fmla="*/ 869455 h 924340"/>
                <a:gd name="connsiteX92" fmla="*/ 278783 w 1157822"/>
                <a:gd name="connsiteY92" fmla="*/ 869455 h 924340"/>
                <a:gd name="connsiteX93" fmla="*/ 719609 w 1157822"/>
                <a:gd name="connsiteY93" fmla="*/ 869455 h 924340"/>
                <a:gd name="connsiteX94" fmla="*/ 706541 w 1157822"/>
                <a:gd name="connsiteY94" fmla="*/ 869455 h 924340"/>
                <a:gd name="connsiteX95" fmla="*/ 706541 w 1157822"/>
                <a:gd name="connsiteY95" fmla="*/ 784077 h 924340"/>
                <a:gd name="connsiteX96" fmla="*/ 747488 w 1157822"/>
                <a:gd name="connsiteY96" fmla="*/ 660368 h 924340"/>
                <a:gd name="connsiteX97" fmla="*/ 622906 w 1157822"/>
                <a:gd name="connsiteY97" fmla="*/ 660368 h 924340"/>
                <a:gd name="connsiteX98" fmla="*/ 664724 w 1157822"/>
                <a:gd name="connsiteY98" fmla="*/ 786691 h 924340"/>
                <a:gd name="connsiteX99" fmla="*/ 664724 w 1157822"/>
                <a:gd name="connsiteY99" fmla="*/ 869455 h 924340"/>
                <a:gd name="connsiteX100" fmla="*/ 651656 w 1157822"/>
                <a:gd name="connsiteY100" fmla="*/ 869455 h 924340"/>
                <a:gd name="connsiteX101" fmla="*/ 719609 w 1157822"/>
                <a:gd name="connsiteY101" fmla="*/ 869455 h 924340"/>
                <a:gd name="connsiteX102" fmla="*/ 443440 w 1157822"/>
                <a:gd name="connsiteY102" fmla="*/ 924340 h 924340"/>
                <a:gd name="connsiteX103" fmla="*/ 804116 w 1157822"/>
                <a:gd name="connsiteY103" fmla="*/ 924340 h 924340"/>
                <a:gd name="connsiteX104" fmla="*/ 804116 w 1157822"/>
                <a:gd name="connsiteY104" fmla="*/ 906045 h 924340"/>
                <a:gd name="connsiteX105" fmla="*/ 443440 w 1157822"/>
                <a:gd name="connsiteY105" fmla="*/ 906045 h 924340"/>
                <a:gd name="connsiteX106" fmla="*/ 443440 w 1157822"/>
                <a:gd name="connsiteY106" fmla="*/ 924340 h 924340"/>
                <a:gd name="connsiteX107" fmla="*/ 260488 w 1157822"/>
                <a:gd name="connsiteY107" fmla="*/ 924340 h 924340"/>
                <a:gd name="connsiteX108" fmla="*/ 414690 w 1157822"/>
                <a:gd name="connsiteY108" fmla="*/ 924340 h 924340"/>
                <a:gd name="connsiteX109" fmla="*/ 260488 w 1157822"/>
                <a:gd name="connsiteY109" fmla="*/ 906045 h 924340"/>
                <a:gd name="connsiteX110" fmla="*/ 260488 w 1157822"/>
                <a:gd name="connsiteY110" fmla="*/ 924340 h 924340"/>
                <a:gd name="connsiteX111" fmla="*/ 848547 w 1157822"/>
                <a:gd name="connsiteY111" fmla="*/ 601997 h 924340"/>
                <a:gd name="connsiteX112" fmla="*/ 834607 w 1157822"/>
                <a:gd name="connsiteY112" fmla="*/ 601997 h 924340"/>
                <a:gd name="connsiteX113" fmla="*/ 834607 w 1157822"/>
                <a:gd name="connsiteY113" fmla="*/ 601997 h 924340"/>
                <a:gd name="connsiteX114" fmla="*/ 93218 w 1157822"/>
                <a:gd name="connsiteY114" fmla="*/ 601997 h 924340"/>
                <a:gd name="connsiteX115" fmla="*/ 93218 w 1157822"/>
                <a:gd name="connsiteY115" fmla="*/ 601997 h 924340"/>
                <a:gd name="connsiteX116" fmla="*/ 90605 w 1157822"/>
                <a:gd name="connsiteY116" fmla="*/ 601997 h 924340"/>
                <a:gd name="connsiteX117" fmla="*/ 90605 w 1157822"/>
                <a:gd name="connsiteY117" fmla="*/ 350221 h 924340"/>
                <a:gd name="connsiteX118" fmla="*/ 169012 w 1157822"/>
                <a:gd name="connsiteY118" fmla="*/ 350221 h 924340"/>
                <a:gd name="connsiteX119" fmla="*/ 243064 w 1157822"/>
                <a:gd name="connsiteY119" fmla="*/ 350221 h 924340"/>
                <a:gd name="connsiteX120" fmla="*/ 243064 w 1157822"/>
                <a:gd name="connsiteY120" fmla="*/ 359804 h 924340"/>
                <a:gd name="connsiteX121" fmla="*/ 256132 w 1157822"/>
                <a:gd name="connsiteY121" fmla="*/ 359804 h 924340"/>
                <a:gd name="connsiteX122" fmla="*/ 256132 w 1157822"/>
                <a:gd name="connsiteY122" fmla="*/ 350221 h 924340"/>
                <a:gd name="connsiteX123" fmla="*/ 501810 w 1157822"/>
                <a:gd name="connsiteY123" fmla="*/ 350221 h 924340"/>
                <a:gd name="connsiteX124" fmla="*/ 501810 w 1157822"/>
                <a:gd name="connsiteY124" fmla="*/ 242193 h 924340"/>
                <a:gd name="connsiteX125" fmla="*/ 650785 w 1157822"/>
                <a:gd name="connsiteY125" fmla="*/ 242193 h 924340"/>
                <a:gd name="connsiteX126" fmla="*/ 650785 w 1157822"/>
                <a:gd name="connsiteY126" fmla="*/ 490484 h 924340"/>
                <a:gd name="connsiteX127" fmla="*/ 636846 w 1157822"/>
                <a:gd name="connsiteY127" fmla="*/ 490484 h 924340"/>
                <a:gd name="connsiteX128" fmla="*/ 636846 w 1157822"/>
                <a:gd name="connsiteY128" fmla="*/ 503552 h 924340"/>
                <a:gd name="connsiteX129" fmla="*/ 847675 w 1157822"/>
                <a:gd name="connsiteY129" fmla="*/ 503552 h 924340"/>
                <a:gd name="connsiteX130" fmla="*/ 847675 w 1157822"/>
                <a:gd name="connsiteY130" fmla="*/ 601997 h 924340"/>
                <a:gd name="connsiteX131" fmla="*/ 848547 w 1157822"/>
                <a:gd name="connsiteY131" fmla="*/ 601997 h 924340"/>
                <a:gd name="connsiteX0" fmla="*/ 659497 w 1157822"/>
                <a:gd name="connsiteY0" fmla="*/ 576733 h 924340"/>
                <a:gd name="connsiteX1" fmla="*/ 672565 w 1157822"/>
                <a:gd name="connsiteY1" fmla="*/ 576733 h 924340"/>
                <a:gd name="connsiteX2" fmla="*/ 672565 w 1157822"/>
                <a:gd name="connsiteY2" fmla="*/ 532301 h 924340"/>
                <a:gd name="connsiteX3" fmla="*/ 659497 w 1157822"/>
                <a:gd name="connsiteY3" fmla="*/ 532301 h 924340"/>
                <a:gd name="connsiteX4" fmla="*/ 659497 w 1157822"/>
                <a:gd name="connsiteY4" fmla="*/ 576733 h 924340"/>
                <a:gd name="connsiteX5" fmla="*/ 614194 w 1157822"/>
                <a:gd name="connsiteY5" fmla="*/ 0 h 924340"/>
                <a:gd name="connsiteX6" fmla="*/ 548855 w 1157822"/>
                <a:gd name="connsiteY6" fmla="*/ 0 h 924340"/>
                <a:gd name="connsiteX7" fmla="*/ 528817 w 1157822"/>
                <a:gd name="connsiteY7" fmla="*/ 229125 h 924340"/>
                <a:gd name="connsiteX8" fmla="*/ 547983 w 1157822"/>
                <a:gd name="connsiteY8" fmla="*/ 229125 h 924340"/>
                <a:gd name="connsiteX9" fmla="*/ 552339 w 1157822"/>
                <a:gd name="connsiteY9" fmla="*/ 176853 h 924340"/>
                <a:gd name="connsiteX10" fmla="*/ 609838 w 1157822"/>
                <a:gd name="connsiteY10" fmla="*/ 229125 h 924340"/>
                <a:gd name="connsiteX11" fmla="*/ 634232 w 1157822"/>
                <a:gd name="connsiteY11" fmla="*/ 229125 h 924340"/>
                <a:gd name="connsiteX12" fmla="*/ 614194 w 1157822"/>
                <a:gd name="connsiteY12" fmla="*/ 0 h 924340"/>
                <a:gd name="connsiteX13" fmla="*/ 595899 w 1157822"/>
                <a:gd name="connsiteY13" fmla="*/ 19166 h 924340"/>
                <a:gd name="connsiteX14" fmla="*/ 598513 w 1157822"/>
                <a:gd name="connsiteY14" fmla="*/ 52272 h 924340"/>
                <a:gd name="connsiteX15" fmla="*/ 574991 w 1157822"/>
                <a:gd name="connsiteY15" fmla="*/ 19166 h 924340"/>
                <a:gd name="connsiteX16" fmla="*/ 595899 w 1157822"/>
                <a:gd name="connsiteY16" fmla="*/ 19166 h 924340"/>
                <a:gd name="connsiteX17" fmla="*/ 565407 w 1157822"/>
                <a:gd name="connsiteY17" fmla="*/ 39204 h 924340"/>
                <a:gd name="connsiteX18" fmla="*/ 599384 w 1157822"/>
                <a:gd name="connsiteY18" fmla="*/ 85377 h 924340"/>
                <a:gd name="connsiteX19" fmla="*/ 556695 w 1157822"/>
                <a:gd name="connsiteY19" fmla="*/ 130680 h 924340"/>
                <a:gd name="connsiteX20" fmla="*/ 565407 w 1157822"/>
                <a:gd name="connsiteY20" fmla="*/ 39204 h 924340"/>
                <a:gd name="connsiteX21" fmla="*/ 558438 w 1157822"/>
                <a:gd name="connsiteY21" fmla="*/ 156815 h 924340"/>
                <a:gd name="connsiteX22" fmla="*/ 603740 w 1157822"/>
                <a:gd name="connsiteY22" fmla="*/ 108900 h 924340"/>
                <a:gd name="connsiteX23" fmla="*/ 612452 w 1157822"/>
                <a:gd name="connsiteY23" fmla="*/ 205603 h 924340"/>
                <a:gd name="connsiteX24" fmla="*/ 558438 w 1157822"/>
                <a:gd name="connsiteY24" fmla="*/ 156815 h 924340"/>
                <a:gd name="connsiteX25" fmla="*/ 1062861 w 1157822"/>
                <a:gd name="connsiteY25" fmla="*/ 50529 h 924340"/>
                <a:gd name="connsiteX26" fmla="*/ 964416 w 1157822"/>
                <a:gd name="connsiteY26" fmla="*/ 181209 h 924340"/>
                <a:gd name="connsiteX27" fmla="*/ 668209 w 1157822"/>
                <a:gd name="connsiteY27" fmla="*/ 349350 h 924340"/>
                <a:gd name="connsiteX28" fmla="*/ 666466 w 1157822"/>
                <a:gd name="connsiteY28" fmla="*/ 350221 h 924340"/>
                <a:gd name="connsiteX29" fmla="*/ 666466 w 1157822"/>
                <a:gd name="connsiteY29" fmla="*/ 372872 h 924340"/>
                <a:gd name="connsiteX30" fmla="*/ 934795 w 1157822"/>
                <a:gd name="connsiteY30" fmla="*/ 220413 h 924340"/>
                <a:gd name="connsiteX31" fmla="*/ 730935 w 1157822"/>
                <a:gd name="connsiteY31" fmla="*/ 490484 h 924340"/>
                <a:gd name="connsiteX32" fmla="*/ 755328 w 1157822"/>
                <a:gd name="connsiteY32" fmla="*/ 490484 h 924340"/>
                <a:gd name="connsiteX33" fmla="*/ 807600 w 1157822"/>
                <a:gd name="connsiteY33" fmla="*/ 420788 h 924340"/>
                <a:gd name="connsiteX34" fmla="*/ 837221 w 1157822"/>
                <a:gd name="connsiteY34" fmla="*/ 490484 h 924340"/>
                <a:gd name="connsiteX35" fmla="*/ 873811 w 1157822"/>
                <a:gd name="connsiteY35" fmla="*/ 490484 h 924340"/>
                <a:gd name="connsiteX36" fmla="*/ 1121232 w 1157822"/>
                <a:gd name="connsiteY36" fmla="*/ 70567 h 924340"/>
                <a:gd name="connsiteX37" fmla="*/ 1157822 w 1157822"/>
                <a:gd name="connsiteY37" fmla="*/ 70567 h 924340"/>
                <a:gd name="connsiteX38" fmla="*/ 1157822 w 1157822"/>
                <a:gd name="connsiteY38" fmla="*/ 50529 h 924340"/>
                <a:gd name="connsiteX39" fmla="*/ 1062861 w 1157822"/>
                <a:gd name="connsiteY39" fmla="*/ 50529 h 924340"/>
                <a:gd name="connsiteX40" fmla="*/ 855516 w 1157822"/>
                <a:gd name="connsiteY40" fmla="*/ 483514 h 924340"/>
                <a:gd name="connsiteX41" fmla="*/ 824153 w 1157822"/>
                <a:gd name="connsiteY41" fmla="*/ 409463 h 924340"/>
                <a:gd name="connsiteX42" fmla="*/ 906046 w 1157822"/>
                <a:gd name="connsiteY42" fmla="*/ 398137 h 924340"/>
                <a:gd name="connsiteX43" fmla="*/ 855516 w 1157822"/>
                <a:gd name="connsiteY43" fmla="*/ 483514 h 924340"/>
                <a:gd name="connsiteX44" fmla="*/ 831123 w 1157822"/>
                <a:gd name="connsiteY44" fmla="*/ 389425 h 924340"/>
                <a:gd name="connsiteX45" fmla="*/ 890364 w 1157822"/>
                <a:gd name="connsiteY45" fmla="*/ 311017 h 924340"/>
                <a:gd name="connsiteX46" fmla="*/ 911273 w 1157822"/>
                <a:gd name="connsiteY46" fmla="*/ 378100 h 924340"/>
                <a:gd name="connsiteX47" fmla="*/ 831123 w 1157822"/>
                <a:gd name="connsiteY47" fmla="*/ 389425 h 924340"/>
                <a:gd name="connsiteX48" fmla="*/ 926954 w 1157822"/>
                <a:gd name="connsiteY48" fmla="*/ 362418 h 924340"/>
                <a:gd name="connsiteX49" fmla="*/ 906917 w 1157822"/>
                <a:gd name="connsiteY49" fmla="*/ 297949 h 924340"/>
                <a:gd name="connsiteX50" fmla="*/ 969643 w 1157822"/>
                <a:gd name="connsiteY50" fmla="*/ 289237 h 924340"/>
                <a:gd name="connsiteX51" fmla="*/ 926954 w 1157822"/>
                <a:gd name="connsiteY51" fmla="*/ 362418 h 924340"/>
                <a:gd name="connsiteX52" fmla="*/ 915629 w 1157822"/>
                <a:gd name="connsiteY52" fmla="*/ 277041 h 924340"/>
                <a:gd name="connsiteX53" fmla="*/ 969643 w 1157822"/>
                <a:gd name="connsiteY53" fmla="*/ 205603 h 924340"/>
                <a:gd name="connsiteX54" fmla="*/ 977484 w 1157822"/>
                <a:gd name="connsiteY54" fmla="*/ 268329 h 924340"/>
                <a:gd name="connsiteX55" fmla="*/ 915629 w 1157822"/>
                <a:gd name="connsiteY55" fmla="*/ 277041 h 924340"/>
                <a:gd name="connsiteX56" fmla="*/ 994908 w 1157822"/>
                <a:gd name="connsiteY56" fmla="*/ 247420 h 924340"/>
                <a:gd name="connsiteX57" fmla="*/ 987938 w 1157822"/>
                <a:gd name="connsiteY57" fmla="*/ 188179 h 924340"/>
                <a:gd name="connsiteX58" fmla="*/ 1038468 w 1157822"/>
                <a:gd name="connsiteY58" fmla="*/ 175111 h 924340"/>
                <a:gd name="connsiteX59" fmla="*/ 994908 w 1157822"/>
                <a:gd name="connsiteY59" fmla="*/ 247420 h 924340"/>
                <a:gd name="connsiteX60" fmla="*/ 1001877 w 1157822"/>
                <a:gd name="connsiteY60" fmla="*/ 164656 h 924340"/>
                <a:gd name="connsiteX61" fmla="*/ 1041953 w 1157822"/>
                <a:gd name="connsiteY61" fmla="*/ 111513 h 924340"/>
                <a:gd name="connsiteX62" fmla="*/ 1047180 w 1157822"/>
                <a:gd name="connsiteY62" fmla="*/ 152460 h 924340"/>
                <a:gd name="connsiteX63" fmla="*/ 1001877 w 1157822"/>
                <a:gd name="connsiteY63" fmla="*/ 164656 h 924340"/>
                <a:gd name="connsiteX64" fmla="*/ 1063732 w 1157822"/>
                <a:gd name="connsiteY64" fmla="*/ 130680 h 924340"/>
                <a:gd name="connsiteX65" fmla="*/ 1058505 w 1157822"/>
                <a:gd name="connsiteY65" fmla="*/ 89733 h 924340"/>
                <a:gd name="connsiteX66" fmla="*/ 1072444 w 1157822"/>
                <a:gd name="connsiteY66" fmla="*/ 70567 h 924340"/>
                <a:gd name="connsiteX67" fmla="*/ 1098580 w 1157822"/>
                <a:gd name="connsiteY67" fmla="*/ 70567 h 924340"/>
                <a:gd name="connsiteX68" fmla="*/ 1063732 w 1157822"/>
                <a:gd name="connsiteY68" fmla="*/ 130680 h 924340"/>
                <a:gd name="connsiteX69" fmla="*/ 0 w 1157822"/>
                <a:gd name="connsiteY69" fmla="*/ 267458 h 924340"/>
                <a:gd name="connsiteX70" fmla="*/ 0 w 1157822"/>
                <a:gd name="connsiteY70" fmla="*/ 286624 h 924340"/>
                <a:gd name="connsiteX71" fmla="*/ 182952 w 1157822"/>
                <a:gd name="connsiteY71" fmla="*/ 286624 h 924340"/>
                <a:gd name="connsiteX72" fmla="*/ 182952 w 1157822"/>
                <a:gd name="connsiteY72" fmla="*/ 337153 h 924340"/>
                <a:gd name="connsiteX73" fmla="*/ 243935 w 1157822"/>
                <a:gd name="connsiteY73" fmla="*/ 337153 h 924340"/>
                <a:gd name="connsiteX74" fmla="*/ 243935 w 1157822"/>
                <a:gd name="connsiteY74" fmla="*/ 286624 h 924340"/>
                <a:gd name="connsiteX75" fmla="*/ 265715 w 1157822"/>
                <a:gd name="connsiteY75" fmla="*/ 286624 h 924340"/>
                <a:gd name="connsiteX76" fmla="*/ 265715 w 1157822"/>
                <a:gd name="connsiteY76" fmla="*/ 267458 h 924340"/>
                <a:gd name="connsiteX77" fmla="*/ 0 w 1157822"/>
                <a:gd name="connsiteY77" fmla="*/ 267458 h 924340"/>
                <a:gd name="connsiteX78" fmla="*/ 278783 w 1157822"/>
                <a:gd name="connsiteY78" fmla="*/ 869455 h 924340"/>
                <a:gd name="connsiteX79" fmla="*/ 278783 w 1157822"/>
                <a:gd name="connsiteY79" fmla="*/ 784077 h 924340"/>
                <a:gd name="connsiteX80" fmla="*/ 319730 w 1157822"/>
                <a:gd name="connsiteY80" fmla="*/ 660368 h 924340"/>
                <a:gd name="connsiteX81" fmla="*/ 256132 w 1157822"/>
                <a:gd name="connsiteY81" fmla="*/ 660368 h 924340"/>
                <a:gd name="connsiteX82" fmla="*/ 243064 w 1157822"/>
                <a:gd name="connsiteY82" fmla="*/ 660368 h 924340"/>
                <a:gd name="connsiteX83" fmla="*/ 194277 w 1157822"/>
                <a:gd name="connsiteY83" fmla="*/ 660368 h 924340"/>
                <a:gd name="connsiteX84" fmla="*/ 236095 w 1157822"/>
                <a:gd name="connsiteY84" fmla="*/ 786691 h 924340"/>
                <a:gd name="connsiteX85" fmla="*/ 236095 w 1157822"/>
                <a:gd name="connsiteY85" fmla="*/ 869455 h 924340"/>
                <a:gd name="connsiteX86" fmla="*/ 223027 w 1157822"/>
                <a:gd name="connsiteY86" fmla="*/ 869455 h 924340"/>
                <a:gd name="connsiteX87" fmla="*/ 158558 w 1157822"/>
                <a:gd name="connsiteY87" fmla="*/ 869455 h 924340"/>
                <a:gd name="connsiteX88" fmla="*/ 158558 w 1157822"/>
                <a:gd name="connsiteY88" fmla="*/ 887750 h 924340"/>
                <a:gd name="connsiteX89" fmla="*/ 534044 w 1157822"/>
                <a:gd name="connsiteY89" fmla="*/ 887750 h 924340"/>
                <a:gd name="connsiteX90" fmla="*/ 534044 w 1157822"/>
                <a:gd name="connsiteY90" fmla="*/ 869455 h 924340"/>
                <a:gd name="connsiteX91" fmla="*/ 291851 w 1157822"/>
                <a:gd name="connsiteY91" fmla="*/ 869455 h 924340"/>
                <a:gd name="connsiteX92" fmla="*/ 278783 w 1157822"/>
                <a:gd name="connsiteY92" fmla="*/ 869455 h 924340"/>
                <a:gd name="connsiteX93" fmla="*/ 719609 w 1157822"/>
                <a:gd name="connsiteY93" fmla="*/ 869455 h 924340"/>
                <a:gd name="connsiteX94" fmla="*/ 706541 w 1157822"/>
                <a:gd name="connsiteY94" fmla="*/ 869455 h 924340"/>
                <a:gd name="connsiteX95" fmla="*/ 706541 w 1157822"/>
                <a:gd name="connsiteY95" fmla="*/ 784077 h 924340"/>
                <a:gd name="connsiteX96" fmla="*/ 747488 w 1157822"/>
                <a:gd name="connsiteY96" fmla="*/ 660368 h 924340"/>
                <a:gd name="connsiteX97" fmla="*/ 622906 w 1157822"/>
                <a:gd name="connsiteY97" fmla="*/ 660368 h 924340"/>
                <a:gd name="connsiteX98" fmla="*/ 664724 w 1157822"/>
                <a:gd name="connsiteY98" fmla="*/ 786691 h 924340"/>
                <a:gd name="connsiteX99" fmla="*/ 664724 w 1157822"/>
                <a:gd name="connsiteY99" fmla="*/ 869455 h 924340"/>
                <a:gd name="connsiteX100" fmla="*/ 651656 w 1157822"/>
                <a:gd name="connsiteY100" fmla="*/ 869455 h 924340"/>
                <a:gd name="connsiteX101" fmla="*/ 719609 w 1157822"/>
                <a:gd name="connsiteY101" fmla="*/ 869455 h 924340"/>
                <a:gd name="connsiteX102" fmla="*/ 443440 w 1157822"/>
                <a:gd name="connsiteY102" fmla="*/ 924340 h 924340"/>
                <a:gd name="connsiteX103" fmla="*/ 804116 w 1157822"/>
                <a:gd name="connsiteY103" fmla="*/ 924340 h 924340"/>
                <a:gd name="connsiteX104" fmla="*/ 804116 w 1157822"/>
                <a:gd name="connsiteY104" fmla="*/ 906045 h 924340"/>
                <a:gd name="connsiteX105" fmla="*/ 443440 w 1157822"/>
                <a:gd name="connsiteY105" fmla="*/ 906045 h 924340"/>
                <a:gd name="connsiteX106" fmla="*/ 443440 w 1157822"/>
                <a:gd name="connsiteY106" fmla="*/ 924340 h 924340"/>
                <a:gd name="connsiteX107" fmla="*/ 260488 w 1157822"/>
                <a:gd name="connsiteY107" fmla="*/ 924340 h 924340"/>
                <a:gd name="connsiteX108" fmla="*/ 260488 w 1157822"/>
                <a:gd name="connsiteY108" fmla="*/ 906045 h 924340"/>
                <a:gd name="connsiteX109" fmla="*/ 260488 w 1157822"/>
                <a:gd name="connsiteY109" fmla="*/ 924340 h 924340"/>
                <a:gd name="connsiteX110" fmla="*/ 848547 w 1157822"/>
                <a:gd name="connsiteY110" fmla="*/ 601997 h 924340"/>
                <a:gd name="connsiteX111" fmla="*/ 834607 w 1157822"/>
                <a:gd name="connsiteY111" fmla="*/ 601997 h 924340"/>
                <a:gd name="connsiteX112" fmla="*/ 834607 w 1157822"/>
                <a:gd name="connsiteY112" fmla="*/ 601997 h 924340"/>
                <a:gd name="connsiteX113" fmla="*/ 93218 w 1157822"/>
                <a:gd name="connsiteY113" fmla="*/ 601997 h 924340"/>
                <a:gd name="connsiteX114" fmla="*/ 93218 w 1157822"/>
                <a:gd name="connsiteY114" fmla="*/ 601997 h 924340"/>
                <a:gd name="connsiteX115" fmla="*/ 90605 w 1157822"/>
                <a:gd name="connsiteY115" fmla="*/ 601997 h 924340"/>
                <a:gd name="connsiteX116" fmla="*/ 90605 w 1157822"/>
                <a:gd name="connsiteY116" fmla="*/ 350221 h 924340"/>
                <a:gd name="connsiteX117" fmla="*/ 169012 w 1157822"/>
                <a:gd name="connsiteY117" fmla="*/ 350221 h 924340"/>
                <a:gd name="connsiteX118" fmla="*/ 243064 w 1157822"/>
                <a:gd name="connsiteY118" fmla="*/ 350221 h 924340"/>
                <a:gd name="connsiteX119" fmla="*/ 243064 w 1157822"/>
                <a:gd name="connsiteY119" fmla="*/ 359804 h 924340"/>
                <a:gd name="connsiteX120" fmla="*/ 256132 w 1157822"/>
                <a:gd name="connsiteY120" fmla="*/ 359804 h 924340"/>
                <a:gd name="connsiteX121" fmla="*/ 256132 w 1157822"/>
                <a:gd name="connsiteY121" fmla="*/ 350221 h 924340"/>
                <a:gd name="connsiteX122" fmla="*/ 501810 w 1157822"/>
                <a:gd name="connsiteY122" fmla="*/ 350221 h 924340"/>
                <a:gd name="connsiteX123" fmla="*/ 501810 w 1157822"/>
                <a:gd name="connsiteY123" fmla="*/ 242193 h 924340"/>
                <a:gd name="connsiteX124" fmla="*/ 650785 w 1157822"/>
                <a:gd name="connsiteY124" fmla="*/ 242193 h 924340"/>
                <a:gd name="connsiteX125" fmla="*/ 650785 w 1157822"/>
                <a:gd name="connsiteY125" fmla="*/ 490484 h 924340"/>
                <a:gd name="connsiteX126" fmla="*/ 636846 w 1157822"/>
                <a:gd name="connsiteY126" fmla="*/ 490484 h 924340"/>
                <a:gd name="connsiteX127" fmla="*/ 636846 w 1157822"/>
                <a:gd name="connsiteY127" fmla="*/ 503552 h 924340"/>
                <a:gd name="connsiteX128" fmla="*/ 847675 w 1157822"/>
                <a:gd name="connsiteY128" fmla="*/ 503552 h 924340"/>
                <a:gd name="connsiteX129" fmla="*/ 847675 w 1157822"/>
                <a:gd name="connsiteY129" fmla="*/ 601997 h 924340"/>
                <a:gd name="connsiteX130" fmla="*/ 848547 w 1157822"/>
                <a:gd name="connsiteY130" fmla="*/ 601997 h 924340"/>
                <a:gd name="connsiteX0" fmla="*/ 659497 w 1157822"/>
                <a:gd name="connsiteY0" fmla="*/ 576733 h 924340"/>
                <a:gd name="connsiteX1" fmla="*/ 672565 w 1157822"/>
                <a:gd name="connsiteY1" fmla="*/ 576733 h 924340"/>
                <a:gd name="connsiteX2" fmla="*/ 672565 w 1157822"/>
                <a:gd name="connsiteY2" fmla="*/ 532301 h 924340"/>
                <a:gd name="connsiteX3" fmla="*/ 659497 w 1157822"/>
                <a:gd name="connsiteY3" fmla="*/ 532301 h 924340"/>
                <a:gd name="connsiteX4" fmla="*/ 659497 w 1157822"/>
                <a:gd name="connsiteY4" fmla="*/ 576733 h 924340"/>
                <a:gd name="connsiteX5" fmla="*/ 614194 w 1157822"/>
                <a:gd name="connsiteY5" fmla="*/ 0 h 924340"/>
                <a:gd name="connsiteX6" fmla="*/ 548855 w 1157822"/>
                <a:gd name="connsiteY6" fmla="*/ 0 h 924340"/>
                <a:gd name="connsiteX7" fmla="*/ 528817 w 1157822"/>
                <a:gd name="connsiteY7" fmla="*/ 229125 h 924340"/>
                <a:gd name="connsiteX8" fmla="*/ 547983 w 1157822"/>
                <a:gd name="connsiteY8" fmla="*/ 229125 h 924340"/>
                <a:gd name="connsiteX9" fmla="*/ 552339 w 1157822"/>
                <a:gd name="connsiteY9" fmla="*/ 176853 h 924340"/>
                <a:gd name="connsiteX10" fmla="*/ 609838 w 1157822"/>
                <a:gd name="connsiteY10" fmla="*/ 229125 h 924340"/>
                <a:gd name="connsiteX11" fmla="*/ 634232 w 1157822"/>
                <a:gd name="connsiteY11" fmla="*/ 229125 h 924340"/>
                <a:gd name="connsiteX12" fmla="*/ 614194 w 1157822"/>
                <a:gd name="connsiteY12" fmla="*/ 0 h 924340"/>
                <a:gd name="connsiteX13" fmla="*/ 595899 w 1157822"/>
                <a:gd name="connsiteY13" fmla="*/ 19166 h 924340"/>
                <a:gd name="connsiteX14" fmla="*/ 598513 w 1157822"/>
                <a:gd name="connsiteY14" fmla="*/ 52272 h 924340"/>
                <a:gd name="connsiteX15" fmla="*/ 574991 w 1157822"/>
                <a:gd name="connsiteY15" fmla="*/ 19166 h 924340"/>
                <a:gd name="connsiteX16" fmla="*/ 595899 w 1157822"/>
                <a:gd name="connsiteY16" fmla="*/ 19166 h 924340"/>
                <a:gd name="connsiteX17" fmla="*/ 565407 w 1157822"/>
                <a:gd name="connsiteY17" fmla="*/ 39204 h 924340"/>
                <a:gd name="connsiteX18" fmla="*/ 599384 w 1157822"/>
                <a:gd name="connsiteY18" fmla="*/ 85377 h 924340"/>
                <a:gd name="connsiteX19" fmla="*/ 556695 w 1157822"/>
                <a:gd name="connsiteY19" fmla="*/ 130680 h 924340"/>
                <a:gd name="connsiteX20" fmla="*/ 565407 w 1157822"/>
                <a:gd name="connsiteY20" fmla="*/ 39204 h 924340"/>
                <a:gd name="connsiteX21" fmla="*/ 558438 w 1157822"/>
                <a:gd name="connsiteY21" fmla="*/ 156815 h 924340"/>
                <a:gd name="connsiteX22" fmla="*/ 603740 w 1157822"/>
                <a:gd name="connsiteY22" fmla="*/ 108900 h 924340"/>
                <a:gd name="connsiteX23" fmla="*/ 612452 w 1157822"/>
                <a:gd name="connsiteY23" fmla="*/ 205603 h 924340"/>
                <a:gd name="connsiteX24" fmla="*/ 558438 w 1157822"/>
                <a:gd name="connsiteY24" fmla="*/ 156815 h 924340"/>
                <a:gd name="connsiteX25" fmla="*/ 1062861 w 1157822"/>
                <a:gd name="connsiteY25" fmla="*/ 50529 h 924340"/>
                <a:gd name="connsiteX26" fmla="*/ 964416 w 1157822"/>
                <a:gd name="connsiteY26" fmla="*/ 181209 h 924340"/>
                <a:gd name="connsiteX27" fmla="*/ 668209 w 1157822"/>
                <a:gd name="connsiteY27" fmla="*/ 349350 h 924340"/>
                <a:gd name="connsiteX28" fmla="*/ 666466 w 1157822"/>
                <a:gd name="connsiteY28" fmla="*/ 350221 h 924340"/>
                <a:gd name="connsiteX29" fmla="*/ 666466 w 1157822"/>
                <a:gd name="connsiteY29" fmla="*/ 372872 h 924340"/>
                <a:gd name="connsiteX30" fmla="*/ 934795 w 1157822"/>
                <a:gd name="connsiteY30" fmla="*/ 220413 h 924340"/>
                <a:gd name="connsiteX31" fmla="*/ 730935 w 1157822"/>
                <a:gd name="connsiteY31" fmla="*/ 490484 h 924340"/>
                <a:gd name="connsiteX32" fmla="*/ 755328 w 1157822"/>
                <a:gd name="connsiteY32" fmla="*/ 490484 h 924340"/>
                <a:gd name="connsiteX33" fmla="*/ 807600 w 1157822"/>
                <a:gd name="connsiteY33" fmla="*/ 420788 h 924340"/>
                <a:gd name="connsiteX34" fmla="*/ 837221 w 1157822"/>
                <a:gd name="connsiteY34" fmla="*/ 490484 h 924340"/>
                <a:gd name="connsiteX35" fmla="*/ 873811 w 1157822"/>
                <a:gd name="connsiteY35" fmla="*/ 490484 h 924340"/>
                <a:gd name="connsiteX36" fmla="*/ 1121232 w 1157822"/>
                <a:gd name="connsiteY36" fmla="*/ 70567 h 924340"/>
                <a:gd name="connsiteX37" fmla="*/ 1157822 w 1157822"/>
                <a:gd name="connsiteY37" fmla="*/ 70567 h 924340"/>
                <a:gd name="connsiteX38" fmla="*/ 1157822 w 1157822"/>
                <a:gd name="connsiteY38" fmla="*/ 50529 h 924340"/>
                <a:gd name="connsiteX39" fmla="*/ 1062861 w 1157822"/>
                <a:gd name="connsiteY39" fmla="*/ 50529 h 924340"/>
                <a:gd name="connsiteX40" fmla="*/ 855516 w 1157822"/>
                <a:gd name="connsiteY40" fmla="*/ 483514 h 924340"/>
                <a:gd name="connsiteX41" fmla="*/ 824153 w 1157822"/>
                <a:gd name="connsiteY41" fmla="*/ 409463 h 924340"/>
                <a:gd name="connsiteX42" fmla="*/ 906046 w 1157822"/>
                <a:gd name="connsiteY42" fmla="*/ 398137 h 924340"/>
                <a:gd name="connsiteX43" fmla="*/ 855516 w 1157822"/>
                <a:gd name="connsiteY43" fmla="*/ 483514 h 924340"/>
                <a:gd name="connsiteX44" fmla="*/ 831123 w 1157822"/>
                <a:gd name="connsiteY44" fmla="*/ 389425 h 924340"/>
                <a:gd name="connsiteX45" fmla="*/ 890364 w 1157822"/>
                <a:gd name="connsiteY45" fmla="*/ 311017 h 924340"/>
                <a:gd name="connsiteX46" fmla="*/ 911273 w 1157822"/>
                <a:gd name="connsiteY46" fmla="*/ 378100 h 924340"/>
                <a:gd name="connsiteX47" fmla="*/ 831123 w 1157822"/>
                <a:gd name="connsiteY47" fmla="*/ 389425 h 924340"/>
                <a:gd name="connsiteX48" fmla="*/ 926954 w 1157822"/>
                <a:gd name="connsiteY48" fmla="*/ 362418 h 924340"/>
                <a:gd name="connsiteX49" fmla="*/ 906917 w 1157822"/>
                <a:gd name="connsiteY49" fmla="*/ 297949 h 924340"/>
                <a:gd name="connsiteX50" fmla="*/ 969643 w 1157822"/>
                <a:gd name="connsiteY50" fmla="*/ 289237 h 924340"/>
                <a:gd name="connsiteX51" fmla="*/ 926954 w 1157822"/>
                <a:gd name="connsiteY51" fmla="*/ 362418 h 924340"/>
                <a:gd name="connsiteX52" fmla="*/ 915629 w 1157822"/>
                <a:gd name="connsiteY52" fmla="*/ 277041 h 924340"/>
                <a:gd name="connsiteX53" fmla="*/ 969643 w 1157822"/>
                <a:gd name="connsiteY53" fmla="*/ 205603 h 924340"/>
                <a:gd name="connsiteX54" fmla="*/ 977484 w 1157822"/>
                <a:gd name="connsiteY54" fmla="*/ 268329 h 924340"/>
                <a:gd name="connsiteX55" fmla="*/ 915629 w 1157822"/>
                <a:gd name="connsiteY55" fmla="*/ 277041 h 924340"/>
                <a:gd name="connsiteX56" fmla="*/ 994908 w 1157822"/>
                <a:gd name="connsiteY56" fmla="*/ 247420 h 924340"/>
                <a:gd name="connsiteX57" fmla="*/ 987938 w 1157822"/>
                <a:gd name="connsiteY57" fmla="*/ 188179 h 924340"/>
                <a:gd name="connsiteX58" fmla="*/ 1038468 w 1157822"/>
                <a:gd name="connsiteY58" fmla="*/ 175111 h 924340"/>
                <a:gd name="connsiteX59" fmla="*/ 994908 w 1157822"/>
                <a:gd name="connsiteY59" fmla="*/ 247420 h 924340"/>
                <a:gd name="connsiteX60" fmla="*/ 1001877 w 1157822"/>
                <a:gd name="connsiteY60" fmla="*/ 164656 h 924340"/>
                <a:gd name="connsiteX61" fmla="*/ 1041953 w 1157822"/>
                <a:gd name="connsiteY61" fmla="*/ 111513 h 924340"/>
                <a:gd name="connsiteX62" fmla="*/ 1047180 w 1157822"/>
                <a:gd name="connsiteY62" fmla="*/ 152460 h 924340"/>
                <a:gd name="connsiteX63" fmla="*/ 1001877 w 1157822"/>
                <a:gd name="connsiteY63" fmla="*/ 164656 h 924340"/>
                <a:gd name="connsiteX64" fmla="*/ 1063732 w 1157822"/>
                <a:gd name="connsiteY64" fmla="*/ 130680 h 924340"/>
                <a:gd name="connsiteX65" fmla="*/ 1058505 w 1157822"/>
                <a:gd name="connsiteY65" fmla="*/ 89733 h 924340"/>
                <a:gd name="connsiteX66" fmla="*/ 1072444 w 1157822"/>
                <a:gd name="connsiteY66" fmla="*/ 70567 h 924340"/>
                <a:gd name="connsiteX67" fmla="*/ 1098580 w 1157822"/>
                <a:gd name="connsiteY67" fmla="*/ 70567 h 924340"/>
                <a:gd name="connsiteX68" fmla="*/ 1063732 w 1157822"/>
                <a:gd name="connsiteY68" fmla="*/ 130680 h 924340"/>
                <a:gd name="connsiteX69" fmla="*/ 0 w 1157822"/>
                <a:gd name="connsiteY69" fmla="*/ 267458 h 924340"/>
                <a:gd name="connsiteX70" fmla="*/ 0 w 1157822"/>
                <a:gd name="connsiteY70" fmla="*/ 286624 h 924340"/>
                <a:gd name="connsiteX71" fmla="*/ 182952 w 1157822"/>
                <a:gd name="connsiteY71" fmla="*/ 286624 h 924340"/>
                <a:gd name="connsiteX72" fmla="*/ 182952 w 1157822"/>
                <a:gd name="connsiteY72" fmla="*/ 337153 h 924340"/>
                <a:gd name="connsiteX73" fmla="*/ 243935 w 1157822"/>
                <a:gd name="connsiteY73" fmla="*/ 337153 h 924340"/>
                <a:gd name="connsiteX74" fmla="*/ 243935 w 1157822"/>
                <a:gd name="connsiteY74" fmla="*/ 286624 h 924340"/>
                <a:gd name="connsiteX75" fmla="*/ 265715 w 1157822"/>
                <a:gd name="connsiteY75" fmla="*/ 286624 h 924340"/>
                <a:gd name="connsiteX76" fmla="*/ 265715 w 1157822"/>
                <a:gd name="connsiteY76" fmla="*/ 267458 h 924340"/>
                <a:gd name="connsiteX77" fmla="*/ 0 w 1157822"/>
                <a:gd name="connsiteY77" fmla="*/ 267458 h 924340"/>
                <a:gd name="connsiteX78" fmla="*/ 278783 w 1157822"/>
                <a:gd name="connsiteY78" fmla="*/ 869455 h 924340"/>
                <a:gd name="connsiteX79" fmla="*/ 278783 w 1157822"/>
                <a:gd name="connsiteY79" fmla="*/ 784077 h 924340"/>
                <a:gd name="connsiteX80" fmla="*/ 319730 w 1157822"/>
                <a:gd name="connsiteY80" fmla="*/ 660368 h 924340"/>
                <a:gd name="connsiteX81" fmla="*/ 256132 w 1157822"/>
                <a:gd name="connsiteY81" fmla="*/ 660368 h 924340"/>
                <a:gd name="connsiteX82" fmla="*/ 243064 w 1157822"/>
                <a:gd name="connsiteY82" fmla="*/ 660368 h 924340"/>
                <a:gd name="connsiteX83" fmla="*/ 194277 w 1157822"/>
                <a:gd name="connsiteY83" fmla="*/ 660368 h 924340"/>
                <a:gd name="connsiteX84" fmla="*/ 236095 w 1157822"/>
                <a:gd name="connsiteY84" fmla="*/ 786691 h 924340"/>
                <a:gd name="connsiteX85" fmla="*/ 236095 w 1157822"/>
                <a:gd name="connsiteY85" fmla="*/ 869455 h 924340"/>
                <a:gd name="connsiteX86" fmla="*/ 223027 w 1157822"/>
                <a:gd name="connsiteY86" fmla="*/ 869455 h 924340"/>
                <a:gd name="connsiteX87" fmla="*/ 158558 w 1157822"/>
                <a:gd name="connsiteY87" fmla="*/ 869455 h 924340"/>
                <a:gd name="connsiteX88" fmla="*/ 158558 w 1157822"/>
                <a:gd name="connsiteY88" fmla="*/ 887750 h 924340"/>
                <a:gd name="connsiteX89" fmla="*/ 534044 w 1157822"/>
                <a:gd name="connsiteY89" fmla="*/ 887750 h 924340"/>
                <a:gd name="connsiteX90" fmla="*/ 534044 w 1157822"/>
                <a:gd name="connsiteY90" fmla="*/ 869455 h 924340"/>
                <a:gd name="connsiteX91" fmla="*/ 291851 w 1157822"/>
                <a:gd name="connsiteY91" fmla="*/ 869455 h 924340"/>
                <a:gd name="connsiteX92" fmla="*/ 278783 w 1157822"/>
                <a:gd name="connsiteY92" fmla="*/ 869455 h 924340"/>
                <a:gd name="connsiteX93" fmla="*/ 719609 w 1157822"/>
                <a:gd name="connsiteY93" fmla="*/ 869455 h 924340"/>
                <a:gd name="connsiteX94" fmla="*/ 706541 w 1157822"/>
                <a:gd name="connsiteY94" fmla="*/ 869455 h 924340"/>
                <a:gd name="connsiteX95" fmla="*/ 706541 w 1157822"/>
                <a:gd name="connsiteY95" fmla="*/ 784077 h 924340"/>
                <a:gd name="connsiteX96" fmla="*/ 747488 w 1157822"/>
                <a:gd name="connsiteY96" fmla="*/ 660368 h 924340"/>
                <a:gd name="connsiteX97" fmla="*/ 622906 w 1157822"/>
                <a:gd name="connsiteY97" fmla="*/ 660368 h 924340"/>
                <a:gd name="connsiteX98" fmla="*/ 664724 w 1157822"/>
                <a:gd name="connsiteY98" fmla="*/ 786691 h 924340"/>
                <a:gd name="connsiteX99" fmla="*/ 664724 w 1157822"/>
                <a:gd name="connsiteY99" fmla="*/ 869455 h 924340"/>
                <a:gd name="connsiteX100" fmla="*/ 651656 w 1157822"/>
                <a:gd name="connsiteY100" fmla="*/ 869455 h 924340"/>
                <a:gd name="connsiteX101" fmla="*/ 719609 w 1157822"/>
                <a:gd name="connsiteY101" fmla="*/ 869455 h 924340"/>
                <a:gd name="connsiteX102" fmla="*/ 443440 w 1157822"/>
                <a:gd name="connsiteY102" fmla="*/ 924340 h 924340"/>
                <a:gd name="connsiteX103" fmla="*/ 804116 w 1157822"/>
                <a:gd name="connsiteY103" fmla="*/ 924340 h 924340"/>
                <a:gd name="connsiteX104" fmla="*/ 804116 w 1157822"/>
                <a:gd name="connsiteY104" fmla="*/ 906045 h 924340"/>
                <a:gd name="connsiteX105" fmla="*/ 443440 w 1157822"/>
                <a:gd name="connsiteY105" fmla="*/ 906045 h 924340"/>
                <a:gd name="connsiteX106" fmla="*/ 443440 w 1157822"/>
                <a:gd name="connsiteY106" fmla="*/ 924340 h 924340"/>
                <a:gd name="connsiteX107" fmla="*/ 848547 w 1157822"/>
                <a:gd name="connsiteY107" fmla="*/ 601997 h 924340"/>
                <a:gd name="connsiteX108" fmla="*/ 834607 w 1157822"/>
                <a:gd name="connsiteY108" fmla="*/ 601997 h 924340"/>
                <a:gd name="connsiteX109" fmla="*/ 834607 w 1157822"/>
                <a:gd name="connsiteY109" fmla="*/ 601997 h 924340"/>
                <a:gd name="connsiteX110" fmla="*/ 93218 w 1157822"/>
                <a:gd name="connsiteY110" fmla="*/ 601997 h 924340"/>
                <a:gd name="connsiteX111" fmla="*/ 93218 w 1157822"/>
                <a:gd name="connsiteY111" fmla="*/ 601997 h 924340"/>
                <a:gd name="connsiteX112" fmla="*/ 90605 w 1157822"/>
                <a:gd name="connsiteY112" fmla="*/ 601997 h 924340"/>
                <a:gd name="connsiteX113" fmla="*/ 90605 w 1157822"/>
                <a:gd name="connsiteY113" fmla="*/ 350221 h 924340"/>
                <a:gd name="connsiteX114" fmla="*/ 169012 w 1157822"/>
                <a:gd name="connsiteY114" fmla="*/ 350221 h 924340"/>
                <a:gd name="connsiteX115" fmla="*/ 243064 w 1157822"/>
                <a:gd name="connsiteY115" fmla="*/ 350221 h 924340"/>
                <a:gd name="connsiteX116" fmla="*/ 243064 w 1157822"/>
                <a:gd name="connsiteY116" fmla="*/ 359804 h 924340"/>
                <a:gd name="connsiteX117" fmla="*/ 256132 w 1157822"/>
                <a:gd name="connsiteY117" fmla="*/ 359804 h 924340"/>
                <a:gd name="connsiteX118" fmla="*/ 256132 w 1157822"/>
                <a:gd name="connsiteY118" fmla="*/ 350221 h 924340"/>
                <a:gd name="connsiteX119" fmla="*/ 501810 w 1157822"/>
                <a:gd name="connsiteY119" fmla="*/ 350221 h 924340"/>
                <a:gd name="connsiteX120" fmla="*/ 501810 w 1157822"/>
                <a:gd name="connsiteY120" fmla="*/ 242193 h 924340"/>
                <a:gd name="connsiteX121" fmla="*/ 650785 w 1157822"/>
                <a:gd name="connsiteY121" fmla="*/ 242193 h 924340"/>
                <a:gd name="connsiteX122" fmla="*/ 650785 w 1157822"/>
                <a:gd name="connsiteY122" fmla="*/ 490484 h 924340"/>
                <a:gd name="connsiteX123" fmla="*/ 636846 w 1157822"/>
                <a:gd name="connsiteY123" fmla="*/ 490484 h 924340"/>
                <a:gd name="connsiteX124" fmla="*/ 636846 w 1157822"/>
                <a:gd name="connsiteY124" fmla="*/ 503552 h 924340"/>
                <a:gd name="connsiteX125" fmla="*/ 847675 w 1157822"/>
                <a:gd name="connsiteY125" fmla="*/ 503552 h 924340"/>
                <a:gd name="connsiteX126" fmla="*/ 847675 w 1157822"/>
                <a:gd name="connsiteY126" fmla="*/ 601997 h 924340"/>
                <a:gd name="connsiteX127" fmla="*/ 848547 w 1157822"/>
                <a:gd name="connsiteY127" fmla="*/ 601997 h 924340"/>
                <a:gd name="connsiteX0" fmla="*/ 659497 w 1157822"/>
                <a:gd name="connsiteY0" fmla="*/ 576733 h 924340"/>
                <a:gd name="connsiteX1" fmla="*/ 672565 w 1157822"/>
                <a:gd name="connsiteY1" fmla="*/ 576733 h 924340"/>
                <a:gd name="connsiteX2" fmla="*/ 672565 w 1157822"/>
                <a:gd name="connsiteY2" fmla="*/ 532301 h 924340"/>
                <a:gd name="connsiteX3" fmla="*/ 659497 w 1157822"/>
                <a:gd name="connsiteY3" fmla="*/ 532301 h 924340"/>
                <a:gd name="connsiteX4" fmla="*/ 659497 w 1157822"/>
                <a:gd name="connsiteY4" fmla="*/ 576733 h 924340"/>
                <a:gd name="connsiteX5" fmla="*/ 614194 w 1157822"/>
                <a:gd name="connsiteY5" fmla="*/ 0 h 924340"/>
                <a:gd name="connsiteX6" fmla="*/ 548855 w 1157822"/>
                <a:gd name="connsiteY6" fmla="*/ 0 h 924340"/>
                <a:gd name="connsiteX7" fmla="*/ 528817 w 1157822"/>
                <a:gd name="connsiteY7" fmla="*/ 229125 h 924340"/>
                <a:gd name="connsiteX8" fmla="*/ 547983 w 1157822"/>
                <a:gd name="connsiteY8" fmla="*/ 229125 h 924340"/>
                <a:gd name="connsiteX9" fmla="*/ 552339 w 1157822"/>
                <a:gd name="connsiteY9" fmla="*/ 176853 h 924340"/>
                <a:gd name="connsiteX10" fmla="*/ 609838 w 1157822"/>
                <a:gd name="connsiteY10" fmla="*/ 229125 h 924340"/>
                <a:gd name="connsiteX11" fmla="*/ 634232 w 1157822"/>
                <a:gd name="connsiteY11" fmla="*/ 229125 h 924340"/>
                <a:gd name="connsiteX12" fmla="*/ 614194 w 1157822"/>
                <a:gd name="connsiteY12" fmla="*/ 0 h 924340"/>
                <a:gd name="connsiteX13" fmla="*/ 595899 w 1157822"/>
                <a:gd name="connsiteY13" fmla="*/ 19166 h 924340"/>
                <a:gd name="connsiteX14" fmla="*/ 598513 w 1157822"/>
                <a:gd name="connsiteY14" fmla="*/ 52272 h 924340"/>
                <a:gd name="connsiteX15" fmla="*/ 574991 w 1157822"/>
                <a:gd name="connsiteY15" fmla="*/ 19166 h 924340"/>
                <a:gd name="connsiteX16" fmla="*/ 595899 w 1157822"/>
                <a:gd name="connsiteY16" fmla="*/ 19166 h 924340"/>
                <a:gd name="connsiteX17" fmla="*/ 565407 w 1157822"/>
                <a:gd name="connsiteY17" fmla="*/ 39204 h 924340"/>
                <a:gd name="connsiteX18" fmla="*/ 599384 w 1157822"/>
                <a:gd name="connsiteY18" fmla="*/ 85377 h 924340"/>
                <a:gd name="connsiteX19" fmla="*/ 556695 w 1157822"/>
                <a:gd name="connsiteY19" fmla="*/ 130680 h 924340"/>
                <a:gd name="connsiteX20" fmla="*/ 565407 w 1157822"/>
                <a:gd name="connsiteY20" fmla="*/ 39204 h 924340"/>
                <a:gd name="connsiteX21" fmla="*/ 558438 w 1157822"/>
                <a:gd name="connsiteY21" fmla="*/ 156815 h 924340"/>
                <a:gd name="connsiteX22" fmla="*/ 603740 w 1157822"/>
                <a:gd name="connsiteY22" fmla="*/ 108900 h 924340"/>
                <a:gd name="connsiteX23" fmla="*/ 612452 w 1157822"/>
                <a:gd name="connsiteY23" fmla="*/ 205603 h 924340"/>
                <a:gd name="connsiteX24" fmla="*/ 558438 w 1157822"/>
                <a:gd name="connsiteY24" fmla="*/ 156815 h 924340"/>
                <a:gd name="connsiteX25" fmla="*/ 1062861 w 1157822"/>
                <a:gd name="connsiteY25" fmla="*/ 50529 h 924340"/>
                <a:gd name="connsiteX26" fmla="*/ 964416 w 1157822"/>
                <a:gd name="connsiteY26" fmla="*/ 181209 h 924340"/>
                <a:gd name="connsiteX27" fmla="*/ 668209 w 1157822"/>
                <a:gd name="connsiteY27" fmla="*/ 349350 h 924340"/>
                <a:gd name="connsiteX28" fmla="*/ 666466 w 1157822"/>
                <a:gd name="connsiteY28" fmla="*/ 350221 h 924340"/>
                <a:gd name="connsiteX29" fmla="*/ 666466 w 1157822"/>
                <a:gd name="connsiteY29" fmla="*/ 372872 h 924340"/>
                <a:gd name="connsiteX30" fmla="*/ 934795 w 1157822"/>
                <a:gd name="connsiteY30" fmla="*/ 220413 h 924340"/>
                <a:gd name="connsiteX31" fmla="*/ 730935 w 1157822"/>
                <a:gd name="connsiteY31" fmla="*/ 490484 h 924340"/>
                <a:gd name="connsiteX32" fmla="*/ 755328 w 1157822"/>
                <a:gd name="connsiteY32" fmla="*/ 490484 h 924340"/>
                <a:gd name="connsiteX33" fmla="*/ 807600 w 1157822"/>
                <a:gd name="connsiteY33" fmla="*/ 420788 h 924340"/>
                <a:gd name="connsiteX34" fmla="*/ 837221 w 1157822"/>
                <a:gd name="connsiteY34" fmla="*/ 490484 h 924340"/>
                <a:gd name="connsiteX35" fmla="*/ 873811 w 1157822"/>
                <a:gd name="connsiteY35" fmla="*/ 490484 h 924340"/>
                <a:gd name="connsiteX36" fmla="*/ 1121232 w 1157822"/>
                <a:gd name="connsiteY36" fmla="*/ 70567 h 924340"/>
                <a:gd name="connsiteX37" fmla="*/ 1157822 w 1157822"/>
                <a:gd name="connsiteY37" fmla="*/ 70567 h 924340"/>
                <a:gd name="connsiteX38" fmla="*/ 1157822 w 1157822"/>
                <a:gd name="connsiteY38" fmla="*/ 50529 h 924340"/>
                <a:gd name="connsiteX39" fmla="*/ 1062861 w 1157822"/>
                <a:gd name="connsiteY39" fmla="*/ 50529 h 924340"/>
                <a:gd name="connsiteX40" fmla="*/ 855516 w 1157822"/>
                <a:gd name="connsiteY40" fmla="*/ 483514 h 924340"/>
                <a:gd name="connsiteX41" fmla="*/ 824153 w 1157822"/>
                <a:gd name="connsiteY41" fmla="*/ 409463 h 924340"/>
                <a:gd name="connsiteX42" fmla="*/ 906046 w 1157822"/>
                <a:gd name="connsiteY42" fmla="*/ 398137 h 924340"/>
                <a:gd name="connsiteX43" fmla="*/ 855516 w 1157822"/>
                <a:gd name="connsiteY43" fmla="*/ 483514 h 924340"/>
                <a:gd name="connsiteX44" fmla="*/ 831123 w 1157822"/>
                <a:gd name="connsiteY44" fmla="*/ 389425 h 924340"/>
                <a:gd name="connsiteX45" fmla="*/ 890364 w 1157822"/>
                <a:gd name="connsiteY45" fmla="*/ 311017 h 924340"/>
                <a:gd name="connsiteX46" fmla="*/ 911273 w 1157822"/>
                <a:gd name="connsiteY46" fmla="*/ 378100 h 924340"/>
                <a:gd name="connsiteX47" fmla="*/ 831123 w 1157822"/>
                <a:gd name="connsiteY47" fmla="*/ 389425 h 924340"/>
                <a:gd name="connsiteX48" fmla="*/ 926954 w 1157822"/>
                <a:gd name="connsiteY48" fmla="*/ 362418 h 924340"/>
                <a:gd name="connsiteX49" fmla="*/ 906917 w 1157822"/>
                <a:gd name="connsiteY49" fmla="*/ 297949 h 924340"/>
                <a:gd name="connsiteX50" fmla="*/ 969643 w 1157822"/>
                <a:gd name="connsiteY50" fmla="*/ 289237 h 924340"/>
                <a:gd name="connsiteX51" fmla="*/ 926954 w 1157822"/>
                <a:gd name="connsiteY51" fmla="*/ 362418 h 924340"/>
                <a:gd name="connsiteX52" fmla="*/ 915629 w 1157822"/>
                <a:gd name="connsiteY52" fmla="*/ 277041 h 924340"/>
                <a:gd name="connsiteX53" fmla="*/ 969643 w 1157822"/>
                <a:gd name="connsiteY53" fmla="*/ 205603 h 924340"/>
                <a:gd name="connsiteX54" fmla="*/ 977484 w 1157822"/>
                <a:gd name="connsiteY54" fmla="*/ 268329 h 924340"/>
                <a:gd name="connsiteX55" fmla="*/ 915629 w 1157822"/>
                <a:gd name="connsiteY55" fmla="*/ 277041 h 924340"/>
                <a:gd name="connsiteX56" fmla="*/ 994908 w 1157822"/>
                <a:gd name="connsiteY56" fmla="*/ 247420 h 924340"/>
                <a:gd name="connsiteX57" fmla="*/ 987938 w 1157822"/>
                <a:gd name="connsiteY57" fmla="*/ 188179 h 924340"/>
                <a:gd name="connsiteX58" fmla="*/ 1038468 w 1157822"/>
                <a:gd name="connsiteY58" fmla="*/ 175111 h 924340"/>
                <a:gd name="connsiteX59" fmla="*/ 994908 w 1157822"/>
                <a:gd name="connsiteY59" fmla="*/ 247420 h 924340"/>
                <a:gd name="connsiteX60" fmla="*/ 1001877 w 1157822"/>
                <a:gd name="connsiteY60" fmla="*/ 164656 h 924340"/>
                <a:gd name="connsiteX61" fmla="*/ 1041953 w 1157822"/>
                <a:gd name="connsiteY61" fmla="*/ 111513 h 924340"/>
                <a:gd name="connsiteX62" fmla="*/ 1047180 w 1157822"/>
                <a:gd name="connsiteY62" fmla="*/ 152460 h 924340"/>
                <a:gd name="connsiteX63" fmla="*/ 1001877 w 1157822"/>
                <a:gd name="connsiteY63" fmla="*/ 164656 h 924340"/>
                <a:gd name="connsiteX64" fmla="*/ 1063732 w 1157822"/>
                <a:gd name="connsiteY64" fmla="*/ 130680 h 924340"/>
                <a:gd name="connsiteX65" fmla="*/ 1058505 w 1157822"/>
                <a:gd name="connsiteY65" fmla="*/ 89733 h 924340"/>
                <a:gd name="connsiteX66" fmla="*/ 1072444 w 1157822"/>
                <a:gd name="connsiteY66" fmla="*/ 70567 h 924340"/>
                <a:gd name="connsiteX67" fmla="*/ 1098580 w 1157822"/>
                <a:gd name="connsiteY67" fmla="*/ 70567 h 924340"/>
                <a:gd name="connsiteX68" fmla="*/ 1063732 w 1157822"/>
                <a:gd name="connsiteY68" fmla="*/ 130680 h 924340"/>
                <a:gd name="connsiteX69" fmla="*/ 0 w 1157822"/>
                <a:gd name="connsiteY69" fmla="*/ 267458 h 924340"/>
                <a:gd name="connsiteX70" fmla="*/ 0 w 1157822"/>
                <a:gd name="connsiteY70" fmla="*/ 286624 h 924340"/>
                <a:gd name="connsiteX71" fmla="*/ 182952 w 1157822"/>
                <a:gd name="connsiteY71" fmla="*/ 286624 h 924340"/>
                <a:gd name="connsiteX72" fmla="*/ 182952 w 1157822"/>
                <a:gd name="connsiteY72" fmla="*/ 337153 h 924340"/>
                <a:gd name="connsiteX73" fmla="*/ 243935 w 1157822"/>
                <a:gd name="connsiteY73" fmla="*/ 337153 h 924340"/>
                <a:gd name="connsiteX74" fmla="*/ 243935 w 1157822"/>
                <a:gd name="connsiteY74" fmla="*/ 286624 h 924340"/>
                <a:gd name="connsiteX75" fmla="*/ 265715 w 1157822"/>
                <a:gd name="connsiteY75" fmla="*/ 286624 h 924340"/>
                <a:gd name="connsiteX76" fmla="*/ 265715 w 1157822"/>
                <a:gd name="connsiteY76" fmla="*/ 267458 h 924340"/>
                <a:gd name="connsiteX77" fmla="*/ 0 w 1157822"/>
                <a:gd name="connsiteY77" fmla="*/ 267458 h 924340"/>
                <a:gd name="connsiteX78" fmla="*/ 278783 w 1157822"/>
                <a:gd name="connsiteY78" fmla="*/ 869455 h 924340"/>
                <a:gd name="connsiteX79" fmla="*/ 278783 w 1157822"/>
                <a:gd name="connsiteY79" fmla="*/ 784077 h 924340"/>
                <a:gd name="connsiteX80" fmla="*/ 319730 w 1157822"/>
                <a:gd name="connsiteY80" fmla="*/ 660368 h 924340"/>
                <a:gd name="connsiteX81" fmla="*/ 256132 w 1157822"/>
                <a:gd name="connsiteY81" fmla="*/ 660368 h 924340"/>
                <a:gd name="connsiteX82" fmla="*/ 243064 w 1157822"/>
                <a:gd name="connsiteY82" fmla="*/ 660368 h 924340"/>
                <a:gd name="connsiteX83" fmla="*/ 194277 w 1157822"/>
                <a:gd name="connsiteY83" fmla="*/ 660368 h 924340"/>
                <a:gd name="connsiteX84" fmla="*/ 236095 w 1157822"/>
                <a:gd name="connsiteY84" fmla="*/ 786691 h 924340"/>
                <a:gd name="connsiteX85" fmla="*/ 236095 w 1157822"/>
                <a:gd name="connsiteY85" fmla="*/ 869455 h 924340"/>
                <a:gd name="connsiteX86" fmla="*/ 223027 w 1157822"/>
                <a:gd name="connsiteY86" fmla="*/ 869455 h 924340"/>
                <a:gd name="connsiteX87" fmla="*/ 158558 w 1157822"/>
                <a:gd name="connsiteY87" fmla="*/ 869455 h 924340"/>
                <a:gd name="connsiteX88" fmla="*/ 158558 w 1157822"/>
                <a:gd name="connsiteY88" fmla="*/ 887750 h 924340"/>
                <a:gd name="connsiteX89" fmla="*/ 534044 w 1157822"/>
                <a:gd name="connsiteY89" fmla="*/ 887750 h 924340"/>
                <a:gd name="connsiteX90" fmla="*/ 534044 w 1157822"/>
                <a:gd name="connsiteY90" fmla="*/ 869455 h 924340"/>
                <a:gd name="connsiteX91" fmla="*/ 291851 w 1157822"/>
                <a:gd name="connsiteY91" fmla="*/ 869455 h 924340"/>
                <a:gd name="connsiteX92" fmla="*/ 278783 w 1157822"/>
                <a:gd name="connsiteY92" fmla="*/ 869455 h 924340"/>
                <a:gd name="connsiteX93" fmla="*/ 719609 w 1157822"/>
                <a:gd name="connsiteY93" fmla="*/ 869455 h 924340"/>
                <a:gd name="connsiteX94" fmla="*/ 706541 w 1157822"/>
                <a:gd name="connsiteY94" fmla="*/ 869455 h 924340"/>
                <a:gd name="connsiteX95" fmla="*/ 706541 w 1157822"/>
                <a:gd name="connsiteY95" fmla="*/ 784077 h 924340"/>
                <a:gd name="connsiteX96" fmla="*/ 747488 w 1157822"/>
                <a:gd name="connsiteY96" fmla="*/ 660368 h 924340"/>
                <a:gd name="connsiteX97" fmla="*/ 622906 w 1157822"/>
                <a:gd name="connsiteY97" fmla="*/ 660368 h 924340"/>
                <a:gd name="connsiteX98" fmla="*/ 664724 w 1157822"/>
                <a:gd name="connsiteY98" fmla="*/ 786691 h 924340"/>
                <a:gd name="connsiteX99" fmla="*/ 664724 w 1157822"/>
                <a:gd name="connsiteY99" fmla="*/ 869455 h 924340"/>
                <a:gd name="connsiteX100" fmla="*/ 651656 w 1157822"/>
                <a:gd name="connsiteY100" fmla="*/ 869455 h 924340"/>
                <a:gd name="connsiteX101" fmla="*/ 719609 w 1157822"/>
                <a:gd name="connsiteY101" fmla="*/ 869455 h 924340"/>
                <a:gd name="connsiteX102" fmla="*/ 443440 w 1157822"/>
                <a:gd name="connsiteY102" fmla="*/ 924340 h 924340"/>
                <a:gd name="connsiteX103" fmla="*/ 804116 w 1157822"/>
                <a:gd name="connsiteY103" fmla="*/ 924340 h 924340"/>
                <a:gd name="connsiteX104" fmla="*/ 804116 w 1157822"/>
                <a:gd name="connsiteY104" fmla="*/ 906045 h 924340"/>
                <a:gd name="connsiteX105" fmla="*/ 443440 w 1157822"/>
                <a:gd name="connsiteY105" fmla="*/ 924340 h 924340"/>
                <a:gd name="connsiteX106" fmla="*/ 848547 w 1157822"/>
                <a:gd name="connsiteY106" fmla="*/ 601997 h 924340"/>
                <a:gd name="connsiteX107" fmla="*/ 834607 w 1157822"/>
                <a:gd name="connsiteY107" fmla="*/ 601997 h 924340"/>
                <a:gd name="connsiteX108" fmla="*/ 834607 w 1157822"/>
                <a:gd name="connsiteY108" fmla="*/ 601997 h 924340"/>
                <a:gd name="connsiteX109" fmla="*/ 93218 w 1157822"/>
                <a:gd name="connsiteY109" fmla="*/ 601997 h 924340"/>
                <a:gd name="connsiteX110" fmla="*/ 93218 w 1157822"/>
                <a:gd name="connsiteY110" fmla="*/ 601997 h 924340"/>
                <a:gd name="connsiteX111" fmla="*/ 90605 w 1157822"/>
                <a:gd name="connsiteY111" fmla="*/ 601997 h 924340"/>
                <a:gd name="connsiteX112" fmla="*/ 90605 w 1157822"/>
                <a:gd name="connsiteY112" fmla="*/ 350221 h 924340"/>
                <a:gd name="connsiteX113" fmla="*/ 169012 w 1157822"/>
                <a:gd name="connsiteY113" fmla="*/ 350221 h 924340"/>
                <a:gd name="connsiteX114" fmla="*/ 243064 w 1157822"/>
                <a:gd name="connsiteY114" fmla="*/ 350221 h 924340"/>
                <a:gd name="connsiteX115" fmla="*/ 243064 w 1157822"/>
                <a:gd name="connsiteY115" fmla="*/ 359804 h 924340"/>
                <a:gd name="connsiteX116" fmla="*/ 256132 w 1157822"/>
                <a:gd name="connsiteY116" fmla="*/ 359804 h 924340"/>
                <a:gd name="connsiteX117" fmla="*/ 256132 w 1157822"/>
                <a:gd name="connsiteY117" fmla="*/ 350221 h 924340"/>
                <a:gd name="connsiteX118" fmla="*/ 501810 w 1157822"/>
                <a:gd name="connsiteY118" fmla="*/ 350221 h 924340"/>
                <a:gd name="connsiteX119" fmla="*/ 501810 w 1157822"/>
                <a:gd name="connsiteY119" fmla="*/ 242193 h 924340"/>
                <a:gd name="connsiteX120" fmla="*/ 650785 w 1157822"/>
                <a:gd name="connsiteY120" fmla="*/ 242193 h 924340"/>
                <a:gd name="connsiteX121" fmla="*/ 650785 w 1157822"/>
                <a:gd name="connsiteY121" fmla="*/ 490484 h 924340"/>
                <a:gd name="connsiteX122" fmla="*/ 636846 w 1157822"/>
                <a:gd name="connsiteY122" fmla="*/ 490484 h 924340"/>
                <a:gd name="connsiteX123" fmla="*/ 636846 w 1157822"/>
                <a:gd name="connsiteY123" fmla="*/ 503552 h 924340"/>
                <a:gd name="connsiteX124" fmla="*/ 847675 w 1157822"/>
                <a:gd name="connsiteY124" fmla="*/ 503552 h 924340"/>
                <a:gd name="connsiteX125" fmla="*/ 847675 w 1157822"/>
                <a:gd name="connsiteY125" fmla="*/ 601997 h 924340"/>
                <a:gd name="connsiteX126" fmla="*/ 848547 w 1157822"/>
                <a:gd name="connsiteY126" fmla="*/ 601997 h 924340"/>
                <a:gd name="connsiteX0" fmla="*/ 659497 w 1157822"/>
                <a:gd name="connsiteY0" fmla="*/ 576733 h 924340"/>
                <a:gd name="connsiteX1" fmla="*/ 672565 w 1157822"/>
                <a:gd name="connsiteY1" fmla="*/ 576733 h 924340"/>
                <a:gd name="connsiteX2" fmla="*/ 672565 w 1157822"/>
                <a:gd name="connsiteY2" fmla="*/ 532301 h 924340"/>
                <a:gd name="connsiteX3" fmla="*/ 659497 w 1157822"/>
                <a:gd name="connsiteY3" fmla="*/ 532301 h 924340"/>
                <a:gd name="connsiteX4" fmla="*/ 659497 w 1157822"/>
                <a:gd name="connsiteY4" fmla="*/ 576733 h 924340"/>
                <a:gd name="connsiteX5" fmla="*/ 614194 w 1157822"/>
                <a:gd name="connsiteY5" fmla="*/ 0 h 924340"/>
                <a:gd name="connsiteX6" fmla="*/ 548855 w 1157822"/>
                <a:gd name="connsiteY6" fmla="*/ 0 h 924340"/>
                <a:gd name="connsiteX7" fmla="*/ 528817 w 1157822"/>
                <a:gd name="connsiteY7" fmla="*/ 229125 h 924340"/>
                <a:gd name="connsiteX8" fmla="*/ 547983 w 1157822"/>
                <a:gd name="connsiteY8" fmla="*/ 229125 h 924340"/>
                <a:gd name="connsiteX9" fmla="*/ 552339 w 1157822"/>
                <a:gd name="connsiteY9" fmla="*/ 176853 h 924340"/>
                <a:gd name="connsiteX10" fmla="*/ 609838 w 1157822"/>
                <a:gd name="connsiteY10" fmla="*/ 229125 h 924340"/>
                <a:gd name="connsiteX11" fmla="*/ 634232 w 1157822"/>
                <a:gd name="connsiteY11" fmla="*/ 229125 h 924340"/>
                <a:gd name="connsiteX12" fmla="*/ 614194 w 1157822"/>
                <a:gd name="connsiteY12" fmla="*/ 0 h 924340"/>
                <a:gd name="connsiteX13" fmla="*/ 595899 w 1157822"/>
                <a:gd name="connsiteY13" fmla="*/ 19166 h 924340"/>
                <a:gd name="connsiteX14" fmla="*/ 598513 w 1157822"/>
                <a:gd name="connsiteY14" fmla="*/ 52272 h 924340"/>
                <a:gd name="connsiteX15" fmla="*/ 574991 w 1157822"/>
                <a:gd name="connsiteY15" fmla="*/ 19166 h 924340"/>
                <a:gd name="connsiteX16" fmla="*/ 595899 w 1157822"/>
                <a:gd name="connsiteY16" fmla="*/ 19166 h 924340"/>
                <a:gd name="connsiteX17" fmla="*/ 565407 w 1157822"/>
                <a:gd name="connsiteY17" fmla="*/ 39204 h 924340"/>
                <a:gd name="connsiteX18" fmla="*/ 599384 w 1157822"/>
                <a:gd name="connsiteY18" fmla="*/ 85377 h 924340"/>
                <a:gd name="connsiteX19" fmla="*/ 556695 w 1157822"/>
                <a:gd name="connsiteY19" fmla="*/ 130680 h 924340"/>
                <a:gd name="connsiteX20" fmla="*/ 565407 w 1157822"/>
                <a:gd name="connsiteY20" fmla="*/ 39204 h 924340"/>
                <a:gd name="connsiteX21" fmla="*/ 558438 w 1157822"/>
                <a:gd name="connsiteY21" fmla="*/ 156815 h 924340"/>
                <a:gd name="connsiteX22" fmla="*/ 603740 w 1157822"/>
                <a:gd name="connsiteY22" fmla="*/ 108900 h 924340"/>
                <a:gd name="connsiteX23" fmla="*/ 612452 w 1157822"/>
                <a:gd name="connsiteY23" fmla="*/ 205603 h 924340"/>
                <a:gd name="connsiteX24" fmla="*/ 558438 w 1157822"/>
                <a:gd name="connsiteY24" fmla="*/ 156815 h 924340"/>
                <a:gd name="connsiteX25" fmla="*/ 1062861 w 1157822"/>
                <a:gd name="connsiteY25" fmla="*/ 50529 h 924340"/>
                <a:gd name="connsiteX26" fmla="*/ 964416 w 1157822"/>
                <a:gd name="connsiteY26" fmla="*/ 181209 h 924340"/>
                <a:gd name="connsiteX27" fmla="*/ 668209 w 1157822"/>
                <a:gd name="connsiteY27" fmla="*/ 349350 h 924340"/>
                <a:gd name="connsiteX28" fmla="*/ 666466 w 1157822"/>
                <a:gd name="connsiteY28" fmla="*/ 350221 h 924340"/>
                <a:gd name="connsiteX29" fmla="*/ 666466 w 1157822"/>
                <a:gd name="connsiteY29" fmla="*/ 372872 h 924340"/>
                <a:gd name="connsiteX30" fmla="*/ 934795 w 1157822"/>
                <a:gd name="connsiteY30" fmla="*/ 220413 h 924340"/>
                <a:gd name="connsiteX31" fmla="*/ 730935 w 1157822"/>
                <a:gd name="connsiteY31" fmla="*/ 490484 h 924340"/>
                <a:gd name="connsiteX32" fmla="*/ 755328 w 1157822"/>
                <a:gd name="connsiteY32" fmla="*/ 490484 h 924340"/>
                <a:gd name="connsiteX33" fmla="*/ 807600 w 1157822"/>
                <a:gd name="connsiteY33" fmla="*/ 420788 h 924340"/>
                <a:gd name="connsiteX34" fmla="*/ 837221 w 1157822"/>
                <a:gd name="connsiteY34" fmla="*/ 490484 h 924340"/>
                <a:gd name="connsiteX35" fmla="*/ 873811 w 1157822"/>
                <a:gd name="connsiteY35" fmla="*/ 490484 h 924340"/>
                <a:gd name="connsiteX36" fmla="*/ 1121232 w 1157822"/>
                <a:gd name="connsiteY36" fmla="*/ 70567 h 924340"/>
                <a:gd name="connsiteX37" fmla="*/ 1157822 w 1157822"/>
                <a:gd name="connsiteY37" fmla="*/ 70567 h 924340"/>
                <a:gd name="connsiteX38" fmla="*/ 1157822 w 1157822"/>
                <a:gd name="connsiteY38" fmla="*/ 50529 h 924340"/>
                <a:gd name="connsiteX39" fmla="*/ 1062861 w 1157822"/>
                <a:gd name="connsiteY39" fmla="*/ 50529 h 924340"/>
                <a:gd name="connsiteX40" fmla="*/ 855516 w 1157822"/>
                <a:gd name="connsiteY40" fmla="*/ 483514 h 924340"/>
                <a:gd name="connsiteX41" fmla="*/ 824153 w 1157822"/>
                <a:gd name="connsiteY41" fmla="*/ 409463 h 924340"/>
                <a:gd name="connsiteX42" fmla="*/ 906046 w 1157822"/>
                <a:gd name="connsiteY42" fmla="*/ 398137 h 924340"/>
                <a:gd name="connsiteX43" fmla="*/ 855516 w 1157822"/>
                <a:gd name="connsiteY43" fmla="*/ 483514 h 924340"/>
                <a:gd name="connsiteX44" fmla="*/ 831123 w 1157822"/>
                <a:gd name="connsiteY44" fmla="*/ 389425 h 924340"/>
                <a:gd name="connsiteX45" fmla="*/ 890364 w 1157822"/>
                <a:gd name="connsiteY45" fmla="*/ 311017 h 924340"/>
                <a:gd name="connsiteX46" fmla="*/ 911273 w 1157822"/>
                <a:gd name="connsiteY46" fmla="*/ 378100 h 924340"/>
                <a:gd name="connsiteX47" fmla="*/ 831123 w 1157822"/>
                <a:gd name="connsiteY47" fmla="*/ 389425 h 924340"/>
                <a:gd name="connsiteX48" fmla="*/ 926954 w 1157822"/>
                <a:gd name="connsiteY48" fmla="*/ 362418 h 924340"/>
                <a:gd name="connsiteX49" fmla="*/ 906917 w 1157822"/>
                <a:gd name="connsiteY49" fmla="*/ 297949 h 924340"/>
                <a:gd name="connsiteX50" fmla="*/ 969643 w 1157822"/>
                <a:gd name="connsiteY50" fmla="*/ 289237 h 924340"/>
                <a:gd name="connsiteX51" fmla="*/ 926954 w 1157822"/>
                <a:gd name="connsiteY51" fmla="*/ 362418 h 924340"/>
                <a:gd name="connsiteX52" fmla="*/ 915629 w 1157822"/>
                <a:gd name="connsiteY52" fmla="*/ 277041 h 924340"/>
                <a:gd name="connsiteX53" fmla="*/ 969643 w 1157822"/>
                <a:gd name="connsiteY53" fmla="*/ 205603 h 924340"/>
                <a:gd name="connsiteX54" fmla="*/ 977484 w 1157822"/>
                <a:gd name="connsiteY54" fmla="*/ 268329 h 924340"/>
                <a:gd name="connsiteX55" fmla="*/ 915629 w 1157822"/>
                <a:gd name="connsiteY55" fmla="*/ 277041 h 924340"/>
                <a:gd name="connsiteX56" fmla="*/ 994908 w 1157822"/>
                <a:gd name="connsiteY56" fmla="*/ 247420 h 924340"/>
                <a:gd name="connsiteX57" fmla="*/ 987938 w 1157822"/>
                <a:gd name="connsiteY57" fmla="*/ 188179 h 924340"/>
                <a:gd name="connsiteX58" fmla="*/ 1038468 w 1157822"/>
                <a:gd name="connsiteY58" fmla="*/ 175111 h 924340"/>
                <a:gd name="connsiteX59" fmla="*/ 994908 w 1157822"/>
                <a:gd name="connsiteY59" fmla="*/ 247420 h 924340"/>
                <a:gd name="connsiteX60" fmla="*/ 1001877 w 1157822"/>
                <a:gd name="connsiteY60" fmla="*/ 164656 h 924340"/>
                <a:gd name="connsiteX61" fmla="*/ 1041953 w 1157822"/>
                <a:gd name="connsiteY61" fmla="*/ 111513 h 924340"/>
                <a:gd name="connsiteX62" fmla="*/ 1047180 w 1157822"/>
                <a:gd name="connsiteY62" fmla="*/ 152460 h 924340"/>
                <a:gd name="connsiteX63" fmla="*/ 1001877 w 1157822"/>
                <a:gd name="connsiteY63" fmla="*/ 164656 h 924340"/>
                <a:gd name="connsiteX64" fmla="*/ 1063732 w 1157822"/>
                <a:gd name="connsiteY64" fmla="*/ 130680 h 924340"/>
                <a:gd name="connsiteX65" fmla="*/ 1058505 w 1157822"/>
                <a:gd name="connsiteY65" fmla="*/ 89733 h 924340"/>
                <a:gd name="connsiteX66" fmla="*/ 1072444 w 1157822"/>
                <a:gd name="connsiteY66" fmla="*/ 70567 h 924340"/>
                <a:gd name="connsiteX67" fmla="*/ 1098580 w 1157822"/>
                <a:gd name="connsiteY67" fmla="*/ 70567 h 924340"/>
                <a:gd name="connsiteX68" fmla="*/ 1063732 w 1157822"/>
                <a:gd name="connsiteY68" fmla="*/ 130680 h 924340"/>
                <a:gd name="connsiteX69" fmla="*/ 0 w 1157822"/>
                <a:gd name="connsiteY69" fmla="*/ 267458 h 924340"/>
                <a:gd name="connsiteX70" fmla="*/ 0 w 1157822"/>
                <a:gd name="connsiteY70" fmla="*/ 286624 h 924340"/>
                <a:gd name="connsiteX71" fmla="*/ 182952 w 1157822"/>
                <a:gd name="connsiteY71" fmla="*/ 286624 h 924340"/>
                <a:gd name="connsiteX72" fmla="*/ 182952 w 1157822"/>
                <a:gd name="connsiteY72" fmla="*/ 337153 h 924340"/>
                <a:gd name="connsiteX73" fmla="*/ 243935 w 1157822"/>
                <a:gd name="connsiteY73" fmla="*/ 337153 h 924340"/>
                <a:gd name="connsiteX74" fmla="*/ 243935 w 1157822"/>
                <a:gd name="connsiteY74" fmla="*/ 286624 h 924340"/>
                <a:gd name="connsiteX75" fmla="*/ 265715 w 1157822"/>
                <a:gd name="connsiteY75" fmla="*/ 286624 h 924340"/>
                <a:gd name="connsiteX76" fmla="*/ 265715 w 1157822"/>
                <a:gd name="connsiteY76" fmla="*/ 267458 h 924340"/>
                <a:gd name="connsiteX77" fmla="*/ 0 w 1157822"/>
                <a:gd name="connsiteY77" fmla="*/ 267458 h 924340"/>
                <a:gd name="connsiteX78" fmla="*/ 278783 w 1157822"/>
                <a:gd name="connsiteY78" fmla="*/ 869455 h 924340"/>
                <a:gd name="connsiteX79" fmla="*/ 278783 w 1157822"/>
                <a:gd name="connsiteY79" fmla="*/ 784077 h 924340"/>
                <a:gd name="connsiteX80" fmla="*/ 319730 w 1157822"/>
                <a:gd name="connsiteY80" fmla="*/ 660368 h 924340"/>
                <a:gd name="connsiteX81" fmla="*/ 256132 w 1157822"/>
                <a:gd name="connsiteY81" fmla="*/ 660368 h 924340"/>
                <a:gd name="connsiteX82" fmla="*/ 243064 w 1157822"/>
                <a:gd name="connsiteY82" fmla="*/ 660368 h 924340"/>
                <a:gd name="connsiteX83" fmla="*/ 194277 w 1157822"/>
                <a:gd name="connsiteY83" fmla="*/ 660368 h 924340"/>
                <a:gd name="connsiteX84" fmla="*/ 236095 w 1157822"/>
                <a:gd name="connsiteY84" fmla="*/ 786691 h 924340"/>
                <a:gd name="connsiteX85" fmla="*/ 236095 w 1157822"/>
                <a:gd name="connsiteY85" fmla="*/ 869455 h 924340"/>
                <a:gd name="connsiteX86" fmla="*/ 223027 w 1157822"/>
                <a:gd name="connsiteY86" fmla="*/ 869455 h 924340"/>
                <a:gd name="connsiteX87" fmla="*/ 158558 w 1157822"/>
                <a:gd name="connsiteY87" fmla="*/ 869455 h 924340"/>
                <a:gd name="connsiteX88" fmla="*/ 158558 w 1157822"/>
                <a:gd name="connsiteY88" fmla="*/ 887750 h 924340"/>
                <a:gd name="connsiteX89" fmla="*/ 534044 w 1157822"/>
                <a:gd name="connsiteY89" fmla="*/ 887750 h 924340"/>
                <a:gd name="connsiteX90" fmla="*/ 534044 w 1157822"/>
                <a:gd name="connsiteY90" fmla="*/ 869455 h 924340"/>
                <a:gd name="connsiteX91" fmla="*/ 291851 w 1157822"/>
                <a:gd name="connsiteY91" fmla="*/ 869455 h 924340"/>
                <a:gd name="connsiteX92" fmla="*/ 278783 w 1157822"/>
                <a:gd name="connsiteY92" fmla="*/ 869455 h 924340"/>
                <a:gd name="connsiteX93" fmla="*/ 719609 w 1157822"/>
                <a:gd name="connsiteY93" fmla="*/ 869455 h 924340"/>
                <a:gd name="connsiteX94" fmla="*/ 706541 w 1157822"/>
                <a:gd name="connsiteY94" fmla="*/ 869455 h 924340"/>
                <a:gd name="connsiteX95" fmla="*/ 706541 w 1157822"/>
                <a:gd name="connsiteY95" fmla="*/ 784077 h 924340"/>
                <a:gd name="connsiteX96" fmla="*/ 747488 w 1157822"/>
                <a:gd name="connsiteY96" fmla="*/ 660368 h 924340"/>
                <a:gd name="connsiteX97" fmla="*/ 622906 w 1157822"/>
                <a:gd name="connsiteY97" fmla="*/ 660368 h 924340"/>
                <a:gd name="connsiteX98" fmla="*/ 664724 w 1157822"/>
                <a:gd name="connsiteY98" fmla="*/ 786691 h 924340"/>
                <a:gd name="connsiteX99" fmla="*/ 664724 w 1157822"/>
                <a:gd name="connsiteY99" fmla="*/ 869455 h 924340"/>
                <a:gd name="connsiteX100" fmla="*/ 651656 w 1157822"/>
                <a:gd name="connsiteY100" fmla="*/ 869455 h 924340"/>
                <a:gd name="connsiteX101" fmla="*/ 719609 w 1157822"/>
                <a:gd name="connsiteY101" fmla="*/ 869455 h 924340"/>
                <a:gd name="connsiteX102" fmla="*/ 804116 w 1157822"/>
                <a:gd name="connsiteY102" fmla="*/ 906045 h 924340"/>
                <a:gd name="connsiteX103" fmla="*/ 804116 w 1157822"/>
                <a:gd name="connsiteY103" fmla="*/ 924340 h 924340"/>
                <a:gd name="connsiteX104" fmla="*/ 804116 w 1157822"/>
                <a:gd name="connsiteY104" fmla="*/ 906045 h 924340"/>
                <a:gd name="connsiteX105" fmla="*/ 848547 w 1157822"/>
                <a:gd name="connsiteY105" fmla="*/ 601997 h 924340"/>
                <a:gd name="connsiteX106" fmla="*/ 834607 w 1157822"/>
                <a:gd name="connsiteY106" fmla="*/ 601997 h 924340"/>
                <a:gd name="connsiteX107" fmla="*/ 834607 w 1157822"/>
                <a:gd name="connsiteY107" fmla="*/ 601997 h 924340"/>
                <a:gd name="connsiteX108" fmla="*/ 93218 w 1157822"/>
                <a:gd name="connsiteY108" fmla="*/ 601997 h 924340"/>
                <a:gd name="connsiteX109" fmla="*/ 93218 w 1157822"/>
                <a:gd name="connsiteY109" fmla="*/ 601997 h 924340"/>
                <a:gd name="connsiteX110" fmla="*/ 90605 w 1157822"/>
                <a:gd name="connsiteY110" fmla="*/ 601997 h 924340"/>
                <a:gd name="connsiteX111" fmla="*/ 90605 w 1157822"/>
                <a:gd name="connsiteY111" fmla="*/ 350221 h 924340"/>
                <a:gd name="connsiteX112" fmla="*/ 169012 w 1157822"/>
                <a:gd name="connsiteY112" fmla="*/ 350221 h 924340"/>
                <a:gd name="connsiteX113" fmla="*/ 243064 w 1157822"/>
                <a:gd name="connsiteY113" fmla="*/ 350221 h 924340"/>
                <a:gd name="connsiteX114" fmla="*/ 243064 w 1157822"/>
                <a:gd name="connsiteY114" fmla="*/ 359804 h 924340"/>
                <a:gd name="connsiteX115" fmla="*/ 256132 w 1157822"/>
                <a:gd name="connsiteY115" fmla="*/ 359804 h 924340"/>
                <a:gd name="connsiteX116" fmla="*/ 256132 w 1157822"/>
                <a:gd name="connsiteY116" fmla="*/ 350221 h 924340"/>
                <a:gd name="connsiteX117" fmla="*/ 501810 w 1157822"/>
                <a:gd name="connsiteY117" fmla="*/ 350221 h 924340"/>
                <a:gd name="connsiteX118" fmla="*/ 501810 w 1157822"/>
                <a:gd name="connsiteY118" fmla="*/ 242193 h 924340"/>
                <a:gd name="connsiteX119" fmla="*/ 650785 w 1157822"/>
                <a:gd name="connsiteY119" fmla="*/ 242193 h 924340"/>
                <a:gd name="connsiteX120" fmla="*/ 650785 w 1157822"/>
                <a:gd name="connsiteY120" fmla="*/ 490484 h 924340"/>
                <a:gd name="connsiteX121" fmla="*/ 636846 w 1157822"/>
                <a:gd name="connsiteY121" fmla="*/ 490484 h 924340"/>
                <a:gd name="connsiteX122" fmla="*/ 636846 w 1157822"/>
                <a:gd name="connsiteY122" fmla="*/ 503552 h 924340"/>
                <a:gd name="connsiteX123" fmla="*/ 847675 w 1157822"/>
                <a:gd name="connsiteY123" fmla="*/ 503552 h 924340"/>
                <a:gd name="connsiteX124" fmla="*/ 847675 w 1157822"/>
                <a:gd name="connsiteY124" fmla="*/ 601997 h 924340"/>
                <a:gd name="connsiteX125" fmla="*/ 848547 w 1157822"/>
                <a:gd name="connsiteY125" fmla="*/ 601997 h 924340"/>
                <a:gd name="connsiteX0" fmla="*/ 659497 w 1157822"/>
                <a:gd name="connsiteY0" fmla="*/ 576733 h 887750"/>
                <a:gd name="connsiteX1" fmla="*/ 672565 w 1157822"/>
                <a:gd name="connsiteY1" fmla="*/ 576733 h 887750"/>
                <a:gd name="connsiteX2" fmla="*/ 672565 w 1157822"/>
                <a:gd name="connsiteY2" fmla="*/ 532301 h 887750"/>
                <a:gd name="connsiteX3" fmla="*/ 659497 w 1157822"/>
                <a:gd name="connsiteY3" fmla="*/ 532301 h 887750"/>
                <a:gd name="connsiteX4" fmla="*/ 659497 w 1157822"/>
                <a:gd name="connsiteY4" fmla="*/ 576733 h 887750"/>
                <a:gd name="connsiteX5" fmla="*/ 614194 w 1157822"/>
                <a:gd name="connsiteY5" fmla="*/ 0 h 887750"/>
                <a:gd name="connsiteX6" fmla="*/ 548855 w 1157822"/>
                <a:gd name="connsiteY6" fmla="*/ 0 h 887750"/>
                <a:gd name="connsiteX7" fmla="*/ 528817 w 1157822"/>
                <a:gd name="connsiteY7" fmla="*/ 229125 h 887750"/>
                <a:gd name="connsiteX8" fmla="*/ 547983 w 1157822"/>
                <a:gd name="connsiteY8" fmla="*/ 229125 h 887750"/>
                <a:gd name="connsiteX9" fmla="*/ 552339 w 1157822"/>
                <a:gd name="connsiteY9" fmla="*/ 176853 h 887750"/>
                <a:gd name="connsiteX10" fmla="*/ 609838 w 1157822"/>
                <a:gd name="connsiteY10" fmla="*/ 229125 h 887750"/>
                <a:gd name="connsiteX11" fmla="*/ 634232 w 1157822"/>
                <a:gd name="connsiteY11" fmla="*/ 229125 h 887750"/>
                <a:gd name="connsiteX12" fmla="*/ 614194 w 1157822"/>
                <a:gd name="connsiteY12" fmla="*/ 0 h 887750"/>
                <a:gd name="connsiteX13" fmla="*/ 595899 w 1157822"/>
                <a:gd name="connsiteY13" fmla="*/ 19166 h 887750"/>
                <a:gd name="connsiteX14" fmla="*/ 598513 w 1157822"/>
                <a:gd name="connsiteY14" fmla="*/ 52272 h 887750"/>
                <a:gd name="connsiteX15" fmla="*/ 574991 w 1157822"/>
                <a:gd name="connsiteY15" fmla="*/ 19166 h 887750"/>
                <a:gd name="connsiteX16" fmla="*/ 595899 w 1157822"/>
                <a:gd name="connsiteY16" fmla="*/ 19166 h 887750"/>
                <a:gd name="connsiteX17" fmla="*/ 565407 w 1157822"/>
                <a:gd name="connsiteY17" fmla="*/ 39204 h 887750"/>
                <a:gd name="connsiteX18" fmla="*/ 599384 w 1157822"/>
                <a:gd name="connsiteY18" fmla="*/ 85377 h 887750"/>
                <a:gd name="connsiteX19" fmla="*/ 556695 w 1157822"/>
                <a:gd name="connsiteY19" fmla="*/ 130680 h 887750"/>
                <a:gd name="connsiteX20" fmla="*/ 565407 w 1157822"/>
                <a:gd name="connsiteY20" fmla="*/ 39204 h 887750"/>
                <a:gd name="connsiteX21" fmla="*/ 558438 w 1157822"/>
                <a:gd name="connsiteY21" fmla="*/ 156815 h 887750"/>
                <a:gd name="connsiteX22" fmla="*/ 603740 w 1157822"/>
                <a:gd name="connsiteY22" fmla="*/ 108900 h 887750"/>
                <a:gd name="connsiteX23" fmla="*/ 612452 w 1157822"/>
                <a:gd name="connsiteY23" fmla="*/ 205603 h 887750"/>
                <a:gd name="connsiteX24" fmla="*/ 558438 w 1157822"/>
                <a:gd name="connsiteY24" fmla="*/ 156815 h 887750"/>
                <a:gd name="connsiteX25" fmla="*/ 1062861 w 1157822"/>
                <a:gd name="connsiteY25" fmla="*/ 50529 h 887750"/>
                <a:gd name="connsiteX26" fmla="*/ 964416 w 1157822"/>
                <a:gd name="connsiteY26" fmla="*/ 181209 h 887750"/>
                <a:gd name="connsiteX27" fmla="*/ 668209 w 1157822"/>
                <a:gd name="connsiteY27" fmla="*/ 349350 h 887750"/>
                <a:gd name="connsiteX28" fmla="*/ 666466 w 1157822"/>
                <a:gd name="connsiteY28" fmla="*/ 350221 h 887750"/>
                <a:gd name="connsiteX29" fmla="*/ 666466 w 1157822"/>
                <a:gd name="connsiteY29" fmla="*/ 372872 h 887750"/>
                <a:gd name="connsiteX30" fmla="*/ 934795 w 1157822"/>
                <a:gd name="connsiteY30" fmla="*/ 220413 h 887750"/>
                <a:gd name="connsiteX31" fmla="*/ 730935 w 1157822"/>
                <a:gd name="connsiteY31" fmla="*/ 490484 h 887750"/>
                <a:gd name="connsiteX32" fmla="*/ 755328 w 1157822"/>
                <a:gd name="connsiteY32" fmla="*/ 490484 h 887750"/>
                <a:gd name="connsiteX33" fmla="*/ 807600 w 1157822"/>
                <a:gd name="connsiteY33" fmla="*/ 420788 h 887750"/>
                <a:gd name="connsiteX34" fmla="*/ 837221 w 1157822"/>
                <a:gd name="connsiteY34" fmla="*/ 490484 h 887750"/>
                <a:gd name="connsiteX35" fmla="*/ 873811 w 1157822"/>
                <a:gd name="connsiteY35" fmla="*/ 490484 h 887750"/>
                <a:gd name="connsiteX36" fmla="*/ 1121232 w 1157822"/>
                <a:gd name="connsiteY36" fmla="*/ 70567 h 887750"/>
                <a:gd name="connsiteX37" fmla="*/ 1157822 w 1157822"/>
                <a:gd name="connsiteY37" fmla="*/ 70567 h 887750"/>
                <a:gd name="connsiteX38" fmla="*/ 1157822 w 1157822"/>
                <a:gd name="connsiteY38" fmla="*/ 50529 h 887750"/>
                <a:gd name="connsiteX39" fmla="*/ 1062861 w 1157822"/>
                <a:gd name="connsiteY39" fmla="*/ 50529 h 887750"/>
                <a:gd name="connsiteX40" fmla="*/ 855516 w 1157822"/>
                <a:gd name="connsiteY40" fmla="*/ 483514 h 887750"/>
                <a:gd name="connsiteX41" fmla="*/ 824153 w 1157822"/>
                <a:gd name="connsiteY41" fmla="*/ 409463 h 887750"/>
                <a:gd name="connsiteX42" fmla="*/ 906046 w 1157822"/>
                <a:gd name="connsiteY42" fmla="*/ 398137 h 887750"/>
                <a:gd name="connsiteX43" fmla="*/ 855516 w 1157822"/>
                <a:gd name="connsiteY43" fmla="*/ 483514 h 887750"/>
                <a:gd name="connsiteX44" fmla="*/ 831123 w 1157822"/>
                <a:gd name="connsiteY44" fmla="*/ 389425 h 887750"/>
                <a:gd name="connsiteX45" fmla="*/ 890364 w 1157822"/>
                <a:gd name="connsiteY45" fmla="*/ 311017 h 887750"/>
                <a:gd name="connsiteX46" fmla="*/ 911273 w 1157822"/>
                <a:gd name="connsiteY46" fmla="*/ 378100 h 887750"/>
                <a:gd name="connsiteX47" fmla="*/ 831123 w 1157822"/>
                <a:gd name="connsiteY47" fmla="*/ 389425 h 887750"/>
                <a:gd name="connsiteX48" fmla="*/ 926954 w 1157822"/>
                <a:gd name="connsiteY48" fmla="*/ 362418 h 887750"/>
                <a:gd name="connsiteX49" fmla="*/ 906917 w 1157822"/>
                <a:gd name="connsiteY49" fmla="*/ 297949 h 887750"/>
                <a:gd name="connsiteX50" fmla="*/ 969643 w 1157822"/>
                <a:gd name="connsiteY50" fmla="*/ 289237 h 887750"/>
                <a:gd name="connsiteX51" fmla="*/ 926954 w 1157822"/>
                <a:gd name="connsiteY51" fmla="*/ 362418 h 887750"/>
                <a:gd name="connsiteX52" fmla="*/ 915629 w 1157822"/>
                <a:gd name="connsiteY52" fmla="*/ 277041 h 887750"/>
                <a:gd name="connsiteX53" fmla="*/ 969643 w 1157822"/>
                <a:gd name="connsiteY53" fmla="*/ 205603 h 887750"/>
                <a:gd name="connsiteX54" fmla="*/ 977484 w 1157822"/>
                <a:gd name="connsiteY54" fmla="*/ 268329 h 887750"/>
                <a:gd name="connsiteX55" fmla="*/ 915629 w 1157822"/>
                <a:gd name="connsiteY55" fmla="*/ 277041 h 887750"/>
                <a:gd name="connsiteX56" fmla="*/ 994908 w 1157822"/>
                <a:gd name="connsiteY56" fmla="*/ 247420 h 887750"/>
                <a:gd name="connsiteX57" fmla="*/ 987938 w 1157822"/>
                <a:gd name="connsiteY57" fmla="*/ 188179 h 887750"/>
                <a:gd name="connsiteX58" fmla="*/ 1038468 w 1157822"/>
                <a:gd name="connsiteY58" fmla="*/ 175111 h 887750"/>
                <a:gd name="connsiteX59" fmla="*/ 994908 w 1157822"/>
                <a:gd name="connsiteY59" fmla="*/ 247420 h 887750"/>
                <a:gd name="connsiteX60" fmla="*/ 1001877 w 1157822"/>
                <a:gd name="connsiteY60" fmla="*/ 164656 h 887750"/>
                <a:gd name="connsiteX61" fmla="*/ 1041953 w 1157822"/>
                <a:gd name="connsiteY61" fmla="*/ 111513 h 887750"/>
                <a:gd name="connsiteX62" fmla="*/ 1047180 w 1157822"/>
                <a:gd name="connsiteY62" fmla="*/ 152460 h 887750"/>
                <a:gd name="connsiteX63" fmla="*/ 1001877 w 1157822"/>
                <a:gd name="connsiteY63" fmla="*/ 164656 h 887750"/>
                <a:gd name="connsiteX64" fmla="*/ 1063732 w 1157822"/>
                <a:gd name="connsiteY64" fmla="*/ 130680 h 887750"/>
                <a:gd name="connsiteX65" fmla="*/ 1058505 w 1157822"/>
                <a:gd name="connsiteY65" fmla="*/ 89733 h 887750"/>
                <a:gd name="connsiteX66" fmla="*/ 1072444 w 1157822"/>
                <a:gd name="connsiteY66" fmla="*/ 70567 h 887750"/>
                <a:gd name="connsiteX67" fmla="*/ 1098580 w 1157822"/>
                <a:gd name="connsiteY67" fmla="*/ 70567 h 887750"/>
                <a:gd name="connsiteX68" fmla="*/ 1063732 w 1157822"/>
                <a:gd name="connsiteY68" fmla="*/ 130680 h 887750"/>
                <a:gd name="connsiteX69" fmla="*/ 0 w 1157822"/>
                <a:gd name="connsiteY69" fmla="*/ 267458 h 887750"/>
                <a:gd name="connsiteX70" fmla="*/ 0 w 1157822"/>
                <a:gd name="connsiteY70" fmla="*/ 286624 h 887750"/>
                <a:gd name="connsiteX71" fmla="*/ 182952 w 1157822"/>
                <a:gd name="connsiteY71" fmla="*/ 286624 h 887750"/>
                <a:gd name="connsiteX72" fmla="*/ 182952 w 1157822"/>
                <a:gd name="connsiteY72" fmla="*/ 337153 h 887750"/>
                <a:gd name="connsiteX73" fmla="*/ 243935 w 1157822"/>
                <a:gd name="connsiteY73" fmla="*/ 337153 h 887750"/>
                <a:gd name="connsiteX74" fmla="*/ 243935 w 1157822"/>
                <a:gd name="connsiteY74" fmla="*/ 286624 h 887750"/>
                <a:gd name="connsiteX75" fmla="*/ 265715 w 1157822"/>
                <a:gd name="connsiteY75" fmla="*/ 286624 h 887750"/>
                <a:gd name="connsiteX76" fmla="*/ 265715 w 1157822"/>
                <a:gd name="connsiteY76" fmla="*/ 267458 h 887750"/>
                <a:gd name="connsiteX77" fmla="*/ 0 w 1157822"/>
                <a:gd name="connsiteY77" fmla="*/ 267458 h 887750"/>
                <a:gd name="connsiteX78" fmla="*/ 278783 w 1157822"/>
                <a:gd name="connsiteY78" fmla="*/ 869455 h 887750"/>
                <a:gd name="connsiteX79" fmla="*/ 278783 w 1157822"/>
                <a:gd name="connsiteY79" fmla="*/ 784077 h 887750"/>
                <a:gd name="connsiteX80" fmla="*/ 319730 w 1157822"/>
                <a:gd name="connsiteY80" fmla="*/ 660368 h 887750"/>
                <a:gd name="connsiteX81" fmla="*/ 256132 w 1157822"/>
                <a:gd name="connsiteY81" fmla="*/ 660368 h 887750"/>
                <a:gd name="connsiteX82" fmla="*/ 243064 w 1157822"/>
                <a:gd name="connsiteY82" fmla="*/ 660368 h 887750"/>
                <a:gd name="connsiteX83" fmla="*/ 194277 w 1157822"/>
                <a:gd name="connsiteY83" fmla="*/ 660368 h 887750"/>
                <a:gd name="connsiteX84" fmla="*/ 236095 w 1157822"/>
                <a:gd name="connsiteY84" fmla="*/ 786691 h 887750"/>
                <a:gd name="connsiteX85" fmla="*/ 236095 w 1157822"/>
                <a:gd name="connsiteY85" fmla="*/ 869455 h 887750"/>
                <a:gd name="connsiteX86" fmla="*/ 223027 w 1157822"/>
                <a:gd name="connsiteY86" fmla="*/ 869455 h 887750"/>
                <a:gd name="connsiteX87" fmla="*/ 158558 w 1157822"/>
                <a:gd name="connsiteY87" fmla="*/ 869455 h 887750"/>
                <a:gd name="connsiteX88" fmla="*/ 158558 w 1157822"/>
                <a:gd name="connsiteY88" fmla="*/ 887750 h 887750"/>
                <a:gd name="connsiteX89" fmla="*/ 534044 w 1157822"/>
                <a:gd name="connsiteY89" fmla="*/ 887750 h 887750"/>
                <a:gd name="connsiteX90" fmla="*/ 534044 w 1157822"/>
                <a:gd name="connsiteY90" fmla="*/ 869455 h 887750"/>
                <a:gd name="connsiteX91" fmla="*/ 291851 w 1157822"/>
                <a:gd name="connsiteY91" fmla="*/ 869455 h 887750"/>
                <a:gd name="connsiteX92" fmla="*/ 278783 w 1157822"/>
                <a:gd name="connsiteY92" fmla="*/ 869455 h 887750"/>
                <a:gd name="connsiteX93" fmla="*/ 719609 w 1157822"/>
                <a:gd name="connsiteY93" fmla="*/ 869455 h 887750"/>
                <a:gd name="connsiteX94" fmla="*/ 706541 w 1157822"/>
                <a:gd name="connsiteY94" fmla="*/ 869455 h 887750"/>
                <a:gd name="connsiteX95" fmla="*/ 706541 w 1157822"/>
                <a:gd name="connsiteY95" fmla="*/ 784077 h 887750"/>
                <a:gd name="connsiteX96" fmla="*/ 747488 w 1157822"/>
                <a:gd name="connsiteY96" fmla="*/ 660368 h 887750"/>
                <a:gd name="connsiteX97" fmla="*/ 622906 w 1157822"/>
                <a:gd name="connsiteY97" fmla="*/ 660368 h 887750"/>
                <a:gd name="connsiteX98" fmla="*/ 664724 w 1157822"/>
                <a:gd name="connsiteY98" fmla="*/ 786691 h 887750"/>
                <a:gd name="connsiteX99" fmla="*/ 664724 w 1157822"/>
                <a:gd name="connsiteY99" fmla="*/ 869455 h 887750"/>
                <a:gd name="connsiteX100" fmla="*/ 651656 w 1157822"/>
                <a:gd name="connsiteY100" fmla="*/ 869455 h 887750"/>
                <a:gd name="connsiteX101" fmla="*/ 719609 w 1157822"/>
                <a:gd name="connsiteY101" fmla="*/ 869455 h 887750"/>
                <a:gd name="connsiteX102" fmla="*/ 848547 w 1157822"/>
                <a:gd name="connsiteY102" fmla="*/ 601997 h 887750"/>
                <a:gd name="connsiteX103" fmla="*/ 834607 w 1157822"/>
                <a:gd name="connsiteY103" fmla="*/ 601997 h 887750"/>
                <a:gd name="connsiteX104" fmla="*/ 834607 w 1157822"/>
                <a:gd name="connsiteY104" fmla="*/ 601997 h 887750"/>
                <a:gd name="connsiteX105" fmla="*/ 93218 w 1157822"/>
                <a:gd name="connsiteY105" fmla="*/ 601997 h 887750"/>
                <a:gd name="connsiteX106" fmla="*/ 93218 w 1157822"/>
                <a:gd name="connsiteY106" fmla="*/ 601997 h 887750"/>
                <a:gd name="connsiteX107" fmla="*/ 90605 w 1157822"/>
                <a:gd name="connsiteY107" fmla="*/ 601997 h 887750"/>
                <a:gd name="connsiteX108" fmla="*/ 90605 w 1157822"/>
                <a:gd name="connsiteY108" fmla="*/ 350221 h 887750"/>
                <a:gd name="connsiteX109" fmla="*/ 169012 w 1157822"/>
                <a:gd name="connsiteY109" fmla="*/ 350221 h 887750"/>
                <a:gd name="connsiteX110" fmla="*/ 243064 w 1157822"/>
                <a:gd name="connsiteY110" fmla="*/ 350221 h 887750"/>
                <a:gd name="connsiteX111" fmla="*/ 243064 w 1157822"/>
                <a:gd name="connsiteY111" fmla="*/ 359804 h 887750"/>
                <a:gd name="connsiteX112" fmla="*/ 256132 w 1157822"/>
                <a:gd name="connsiteY112" fmla="*/ 359804 h 887750"/>
                <a:gd name="connsiteX113" fmla="*/ 256132 w 1157822"/>
                <a:gd name="connsiteY113" fmla="*/ 350221 h 887750"/>
                <a:gd name="connsiteX114" fmla="*/ 501810 w 1157822"/>
                <a:gd name="connsiteY114" fmla="*/ 350221 h 887750"/>
                <a:gd name="connsiteX115" fmla="*/ 501810 w 1157822"/>
                <a:gd name="connsiteY115" fmla="*/ 242193 h 887750"/>
                <a:gd name="connsiteX116" fmla="*/ 650785 w 1157822"/>
                <a:gd name="connsiteY116" fmla="*/ 242193 h 887750"/>
                <a:gd name="connsiteX117" fmla="*/ 650785 w 1157822"/>
                <a:gd name="connsiteY117" fmla="*/ 490484 h 887750"/>
                <a:gd name="connsiteX118" fmla="*/ 636846 w 1157822"/>
                <a:gd name="connsiteY118" fmla="*/ 490484 h 887750"/>
                <a:gd name="connsiteX119" fmla="*/ 636846 w 1157822"/>
                <a:gd name="connsiteY119" fmla="*/ 503552 h 887750"/>
                <a:gd name="connsiteX120" fmla="*/ 847675 w 1157822"/>
                <a:gd name="connsiteY120" fmla="*/ 503552 h 887750"/>
                <a:gd name="connsiteX121" fmla="*/ 847675 w 1157822"/>
                <a:gd name="connsiteY121" fmla="*/ 601997 h 887750"/>
                <a:gd name="connsiteX122" fmla="*/ 848547 w 1157822"/>
                <a:gd name="connsiteY122" fmla="*/ 601997 h 887750"/>
                <a:gd name="connsiteX0" fmla="*/ 659497 w 1157822"/>
                <a:gd name="connsiteY0" fmla="*/ 576733 h 887750"/>
                <a:gd name="connsiteX1" fmla="*/ 672565 w 1157822"/>
                <a:gd name="connsiteY1" fmla="*/ 576733 h 887750"/>
                <a:gd name="connsiteX2" fmla="*/ 672565 w 1157822"/>
                <a:gd name="connsiteY2" fmla="*/ 532301 h 887750"/>
                <a:gd name="connsiteX3" fmla="*/ 659497 w 1157822"/>
                <a:gd name="connsiteY3" fmla="*/ 532301 h 887750"/>
                <a:gd name="connsiteX4" fmla="*/ 659497 w 1157822"/>
                <a:gd name="connsiteY4" fmla="*/ 576733 h 887750"/>
                <a:gd name="connsiteX5" fmla="*/ 614194 w 1157822"/>
                <a:gd name="connsiteY5" fmla="*/ 0 h 887750"/>
                <a:gd name="connsiteX6" fmla="*/ 548855 w 1157822"/>
                <a:gd name="connsiteY6" fmla="*/ 0 h 887750"/>
                <a:gd name="connsiteX7" fmla="*/ 528817 w 1157822"/>
                <a:gd name="connsiteY7" fmla="*/ 229125 h 887750"/>
                <a:gd name="connsiteX8" fmla="*/ 547983 w 1157822"/>
                <a:gd name="connsiteY8" fmla="*/ 229125 h 887750"/>
                <a:gd name="connsiteX9" fmla="*/ 552339 w 1157822"/>
                <a:gd name="connsiteY9" fmla="*/ 176853 h 887750"/>
                <a:gd name="connsiteX10" fmla="*/ 609838 w 1157822"/>
                <a:gd name="connsiteY10" fmla="*/ 229125 h 887750"/>
                <a:gd name="connsiteX11" fmla="*/ 634232 w 1157822"/>
                <a:gd name="connsiteY11" fmla="*/ 229125 h 887750"/>
                <a:gd name="connsiteX12" fmla="*/ 614194 w 1157822"/>
                <a:gd name="connsiteY12" fmla="*/ 0 h 887750"/>
                <a:gd name="connsiteX13" fmla="*/ 595899 w 1157822"/>
                <a:gd name="connsiteY13" fmla="*/ 19166 h 887750"/>
                <a:gd name="connsiteX14" fmla="*/ 598513 w 1157822"/>
                <a:gd name="connsiteY14" fmla="*/ 52272 h 887750"/>
                <a:gd name="connsiteX15" fmla="*/ 574991 w 1157822"/>
                <a:gd name="connsiteY15" fmla="*/ 19166 h 887750"/>
                <a:gd name="connsiteX16" fmla="*/ 595899 w 1157822"/>
                <a:gd name="connsiteY16" fmla="*/ 19166 h 887750"/>
                <a:gd name="connsiteX17" fmla="*/ 565407 w 1157822"/>
                <a:gd name="connsiteY17" fmla="*/ 39204 h 887750"/>
                <a:gd name="connsiteX18" fmla="*/ 599384 w 1157822"/>
                <a:gd name="connsiteY18" fmla="*/ 85377 h 887750"/>
                <a:gd name="connsiteX19" fmla="*/ 556695 w 1157822"/>
                <a:gd name="connsiteY19" fmla="*/ 130680 h 887750"/>
                <a:gd name="connsiteX20" fmla="*/ 565407 w 1157822"/>
                <a:gd name="connsiteY20" fmla="*/ 39204 h 887750"/>
                <a:gd name="connsiteX21" fmla="*/ 558438 w 1157822"/>
                <a:gd name="connsiteY21" fmla="*/ 156815 h 887750"/>
                <a:gd name="connsiteX22" fmla="*/ 603740 w 1157822"/>
                <a:gd name="connsiteY22" fmla="*/ 108900 h 887750"/>
                <a:gd name="connsiteX23" fmla="*/ 612452 w 1157822"/>
                <a:gd name="connsiteY23" fmla="*/ 205603 h 887750"/>
                <a:gd name="connsiteX24" fmla="*/ 558438 w 1157822"/>
                <a:gd name="connsiteY24" fmla="*/ 156815 h 887750"/>
                <a:gd name="connsiteX25" fmla="*/ 1062861 w 1157822"/>
                <a:gd name="connsiteY25" fmla="*/ 50529 h 887750"/>
                <a:gd name="connsiteX26" fmla="*/ 964416 w 1157822"/>
                <a:gd name="connsiteY26" fmla="*/ 181209 h 887750"/>
                <a:gd name="connsiteX27" fmla="*/ 668209 w 1157822"/>
                <a:gd name="connsiteY27" fmla="*/ 349350 h 887750"/>
                <a:gd name="connsiteX28" fmla="*/ 666466 w 1157822"/>
                <a:gd name="connsiteY28" fmla="*/ 350221 h 887750"/>
                <a:gd name="connsiteX29" fmla="*/ 666466 w 1157822"/>
                <a:gd name="connsiteY29" fmla="*/ 372872 h 887750"/>
                <a:gd name="connsiteX30" fmla="*/ 934795 w 1157822"/>
                <a:gd name="connsiteY30" fmla="*/ 220413 h 887750"/>
                <a:gd name="connsiteX31" fmla="*/ 730935 w 1157822"/>
                <a:gd name="connsiteY31" fmla="*/ 490484 h 887750"/>
                <a:gd name="connsiteX32" fmla="*/ 755328 w 1157822"/>
                <a:gd name="connsiteY32" fmla="*/ 490484 h 887750"/>
                <a:gd name="connsiteX33" fmla="*/ 807600 w 1157822"/>
                <a:gd name="connsiteY33" fmla="*/ 420788 h 887750"/>
                <a:gd name="connsiteX34" fmla="*/ 837221 w 1157822"/>
                <a:gd name="connsiteY34" fmla="*/ 490484 h 887750"/>
                <a:gd name="connsiteX35" fmla="*/ 873811 w 1157822"/>
                <a:gd name="connsiteY35" fmla="*/ 490484 h 887750"/>
                <a:gd name="connsiteX36" fmla="*/ 1121232 w 1157822"/>
                <a:gd name="connsiteY36" fmla="*/ 70567 h 887750"/>
                <a:gd name="connsiteX37" fmla="*/ 1157822 w 1157822"/>
                <a:gd name="connsiteY37" fmla="*/ 70567 h 887750"/>
                <a:gd name="connsiteX38" fmla="*/ 1157822 w 1157822"/>
                <a:gd name="connsiteY38" fmla="*/ 50529 h 887750"/>
                <a:gd name="connsiteX39" fmla="*/ 1062861 w 1157822"/>
                <a:gd name="connsiteY39" fmla="*/ 50529 h 887750"/>
                <a:gd name="connsiteX40" fmla="*/ 855516 w 1157822"/>
                <a:gd name="connsiteY40" fmla="*/ 483514 h 887750"/>
                <a:gd name="connsiteX41" fmla="*/ 824153 w 1157822"/>
                <a:gd name="connsiteY41" fmla="*/ 409463 h 887750"/>
                <a:gd name="connsiteX42" fmla="*/ 906046 w 1157822"/>
                <a:gd name="connsiteY42" fmla="*/ 398137 h 887750"/>
                <a:gd name="connsiteX43" fmla="*/ 855516 w 1157822"/>
                <a:gd name="connsiteY43" fmla="*/ 483514 h 887750"/>
                <a:gd name="connsiteX44" fmla="*/ 831123 w 1157822"/>
                <a:gd name="connsiteY44" fmla="*/ 389425 h 887750"/>
                <a:gd name="connsiteX45" fmla="*/ 890364 w 1157822"/>
                <a:gd name="connsiteY45" fmla="*/ 311017 h 887750"/>
                <a:gd name="connsiteX46" fmla="*/ 911273 w 1157822"/>
                <a:gd name="connsiteY46" fmla="*/ 378100 h 887750"/>
                <a:gd name="connsiteX47" fmla="*/ 831123 w 1157822"/>
                <a:gd name="connsiteY47" fmla="*/ 389425 h 887750"/>
                <a:gd name="connsiteX48" fmla="*/ 926954 w 1157822"/>
                <a:gd name="connsiteY48" fmla="*/ 362418 h 887750"/>
                <a:gd name="connsiteX49" fmla="*/ 906917 w 1157822"/>
                <a:gd name="connsiteY49" fmla="*/ 297949 h 887750"/>
                <a:gd name="connsiteX50" fmla="*/ 969643 w 1157822"/>
                <a:gd name="connsiteY50" fmla="*/ 289237 h 887750"/>
                <a:gd name="connsiteX51" fmla="*/ 926954 w 1157822"/>
                <a:gd name="connsiteY51" fmla="*/ 362418 h 887750"/>
                <a:gd name="connsiteX52" fmla="*/ 915629 w 1157822"/>
                <a:gd name="connsiteY52" fmla="*/ 277041 h 887750"/>
                <a:gd name="connsiteX53" fmla="*/ 969643 w 1157822"/>
                <a:gd name="connsiteY53" fmla="*/ 205603 h 887750"/>
                <a:gd name="connsiteX54" fmla="*/ 977484 w 1157822"/>
                <a:gd name="connsiteY54" fmla="*/ 268329 h 887750"/>
                <a:gd name="connsiteX55" fmla="*/ 915629 w 1157822"/>
                <a:gd name="connsiteY55" fmla="*/ 277041 h 887750"/>
                <a:gd name="connsiteX56" fmla="*/ 994908 w 1157822"/>
                <a:gd name="connsiteY56" fmla="*/ 247420 h 887750"/>
                <a:gd name="connsiteX57" fmla="*/ 987938 w 1157822"/>
                <a:gd name="connsiteY57" fmla="*/ 188179 h 887750"/>
                <a:gd name="connsiteX58" fmla="*/ 1038468 w 1157822"/>
                <a:gd name="connsiteY58" fmla="*/ 175111 h 887750"/>
                <a:gd name="connsiteX59" fmla="*/ 994908 w 1157822"/>
                <a:gd name="connsiteY59" fmla="*/ 247420 h 887750"/>
                <a:gd name="connsiteX60" fmla="*/ 1001877 w 1157822"/>
                <a:gd name="connsiteY60" fmla="*/ 164656 h 887750"/>
                <a:gd name="connsiteX61" fmla="*/ 1041953 w 1157822"/>
                <a:gd name="connsiteY61" fmla="*/ 111513 h 887750"/>
                <a:gd name="connsiteX62" fmla="*/ 1047180 w 1157822"/>
                <a:gd name="connsiteY62" fmla="*/ 152460 h 887750"/>
                <a:gd name="connsiteX63" fmla="*/ 1001877 w 1157822"/>
                <a:gd name="connsiteY63" fmla="*/ 164656 h 887750"/>
                <a:gd name="connsiteX64" fmla="*/ 1063732 w 1157822"/>
                <a:gd name="connsiteY64" fmla="*/ 130680 h 887750"/>
                <a:gd name="connsiteX65" fmla="*/ 1058505 w 1157822"/>
                <a:gd name="connsiteY65" fmla="*/ 89733 h 887750"/>
                <a:gd name="connsiteX66" fmla="*/ 1072444 w 1157822"/>
                <a:gd name="connsiteY66" fmla="*/ 70567 h 887750"/>
                <a:gd name="connsiteX67" fmla="*/ 1098580 w 1157822"/>
                <a:gd name="connsiteY67" fmla="*/ 70567 h 887750"/>
                <a:gd name="connsiteX68" fmla="*/ 1063732 w 1157822"/>
                <a:gd name="connsiteY68" fmla="*/ 130680 h 887750"/>
                <a:gd name="connsiteX69" fmla="*/ 0 w 1157822"/>
                <a:gd name="connsiteY69" fmla="*/ 267458 h 887750"/>
                <a:gd name="connsiteX70" fmla="*/ 0 w 1157822"/>
                <a:gd name="connsiteY70" fmla="*/ 286624 h 887750"/>
                <a:gd name="connsiteX71" fmla="*/ 182952 w 1157822"/>
                <a:gd name="connsiteY71" fmla="*/ 286624 h 887750"/>
                <a:gd name="connsiteX72" fmla="*/ 182952 w 1157822"/>
                <a:gd name="connsiteY72" fmla="*/ 337153 h 887750"/>
                <a:gd name="connsiteX73" fmla="*/ 243935 w 1157822"/>
                <a:gd name="connsiteY73" fmla="*/ 337153 h 887750"/>
                <a:gd name="connsiteX74" fmla="*/ 243935 w 1157822"/>
                <a:gd name="connsiteY74" fmla="*/ 286624 h 887750"/>
                <a:gd name="connsiteX75" fmla="*/ 265715 w 1157822"/>
                <a:gd name="connsiteY75" fmla="*/ 286624 h 887750"/>
                <a:gd name="connsiteX76" fmla="*/ 265715 w 1157822"/>
                <a:gd name="connsiteY76" fmla="*/ 267458 h 887750"/>
                <a:gd name="connsiteX77" fmla="*/ 0 w 1157822"/>
                <a:gd name="connsiteY77" fmla="*/ 267458 h 887750"/>
                <a:gd name="connsiteX78" fmla="*/ 278783 w 1157822"/>
                <a:gd name="connsiteY78" fmla="*/ 869455 h 887750"/>
                <a:gd name="connsiteX79" fmla="*/ 278783 w 1157822"/>
                <a:gd name="connsiteY79" fmla="*/ 784077 h 887750"/>
                <a:gd name="connsiteX80" fmla="*/ 319730 w 1157822"/>
                <a:gd name="connsiteY80" fmla="*/ 660368 h 887750"/>
                <a:gd name="connsiteX81" fmla="*/ 256132 w 1157822"/>
                <a:gd name="connsiteY81" fmla="*/ 660368 h 887750"/>
                <a:gd name="connsiteX82" fmla="*/ 243064 w 1157822"/>
                <a:gd name="connsiteY82" fmla="*/ 660368 h 887750"/>
                <a:gd name="connsiteX83" fmla="*/ 194277 w 1157822"/>
                <a:gd name="connsiteY83" fmla="*/ 660368 h 887750"/>
                <a:gd name="connsiteX84" fmla="*/ 236095 w 1157822"/>
                <a:gd name="connsiteY84" fmla="*/ 786691 h 887750"/>
                <a:gd name="connsiteX85" fmla="*/ 236095 w 1157822"/>
                <a:gd name="connsiteY85" fmla="*/ 869455 h 887750"/>
                <a:gd name="connsiteX86" fmla="*/ 223027 w 1157822"/>
                <a:gd name="connsiteY86" fmla="*/ 869455 h 887750"/>
                <a:gd name="connsiteX87" fmla="*/ 158558 w 1157822"/>
                <a:gd name="connsiteY87" fmla="*/ 887750 h 887750"/>
                <a:gd name="connsiteX88" fmla="*/ 534044 w 1157822"/>
                <a:gd name="connsiteY88" fmla="*/ 887750 h 887750"/>
                <a:gd name="connsiteX89" fmla="*/ 534044 w 1157822"/>
                <a:gd name="connsiteY89" fmla="*/ 869455 h 887750"/>
                <a:gd name="connsiteX90" fmla="*/ 291851 w 1157822"/>
                <a:gd name="connsiteY90" fmla="*/ 869455 h 887750"/>
                <a:gd name="connsiteX91" fmla="*/ 278783 w 1157822"/>
                <a:gd name="connsiteY91" fmla="*/ 869455 h 887750"/>
                <a:gd name="connsiteX92" fmla="*/ 719609 w 1157822"/>
                <a:gd name="connsiteY92" fmla="*/ 869455 h 887750"/>
                <a:gd name="connsiteX93" fmla="*/ 706541 w 1157822"/>
                <a:gd name="connsiteY93" fmla="*/ 869455 h 887750"/>
                <a:gd name="connsiteX94" fmla="*/ 706541 w 1157822"/>
                <a:gd name="connsiteY94" fmla="*/ 784077 h 887750"/>
                <a:gd name="connsiteX95" fmla="*/ 747488 w 1157822"/>
                <a:gd name="connsiteY95" fmla="*/ 660368 h 887750"/>
                <a:gd name="connsiteX96" fmla="*/ 622906 w 1157822"/>
                <a:gd name="connsiteY96" fmla="*/ 660368 h 887750"/>
                <a:gd name="connsiteX97" fmla="*/ 664724 w 1157822"/>
                <a:gd name="connsiteY97" fmla="*/ 786691 h 887750"/>
                <a:gd name="connsiteX98" fmla="*/ 664724 w 1157822"/>
                <a:gd name="connsiteY98" fmla="*/ 869455 h 887750"/>
                <a:gd name="connsiteX99" fmla="*/ 651656 w 1157822"/>
                <a:gd name="connsiteY99" fmla="*/ 869455 h 887750"/>
                <a:gd name="connsiteX100" fmla="*/ 719609 w 1157822"/>
                <a:gd name="connsiteY100" fmla="*/ 869455 h 887750"/>
                <a:gd name="connsiteX101" fmla="*/ 848547 w 1157822"/>
                <a:gd name="connsiteY101" fmla="*/ 601997 h 887750"/>
                <a:gd name="connsiteX102" fmla="*/ 834607 w 1157822"/>
                <a:gd name="connsiteY102" fmla="*/ 601997 h 887750"/>
                <a:gd name="connsiteX103" fmla="*/ 834607 w 1157822"/>
                <a:gd name="connsiteY103" fmla="*/ 601997 h 887750"/>
                <a:gd name="connsiteX104" fmla="*/ 93218 w 1157822"/>
                <a:gd name="connsiteY104" fmla="*/ 601997 h 887750"/>
                <a:gd name="connsiteX105" fmla="*/ 93218 w 1157822"/>
                <a:gd name="connsiteY105" fmla="*/ 601997 h 887750"/>
                <a:gd name="connsiteX106" fmla="*/ 90605 w 1157822"/>
                <a:gd name="connsiteY106" fmla="*/ 601997 h 887750"/>
                <a:gd name="connsiteX107" fmla="*/ 90605 w 1157822"/>
                <a:gd name="connsiteY107" fmla="*/ 350221 h 887750"/>
                <a:gd name="connsiteX108" fmla="*/ 169012 w 1157822"/>
                <a:gd name="connsiteY108" fmla="*/ 350221 h 887750"/>
                <a:gd name="connsiteX109" fmla="*/ 243064 w 1157822"/>
                <a:gd name="connsiteY109" fmla="*/ 350221 h 887750"/>
                <a:gd name="connsiteX110" fmla="*/ 243064 w 1157822"/>
                <a:gd name="connsiteY110" fmla="*/ 359804 h 887750"/>
                <a:gd name="connsiteX111" fmla="*/ 256132 w 1157822"/>
                <a:gd name="connsiteY111" fmla="*/ 359804 h 887750"/>
                <a:gd name="connsiteX112" fmla="*/ 256132 w 1157822"/>
                <a:gd name="connsiteY112" fmla="*/ 350221 h 887750"/>
                <a:gd name="connsiteX113" fmla="*/ 501810 w 1157822"/>
                <a:gd name="connsiteY113" fmla="*/ 350221 h 887750"/>
                <a:gd name="connsiteX114" fmla="*/ 501810 w 1157822"/>
                <a:gd name="connsiteY114" fmla="*/ 242193 h 887750"/>
                <a:gd name="connsiteX115" fmla="*/ 650785 w 1157822"/>
                <a:gd name="connsiteY115" fmla="*/ 242193 h 887750"/>
                <a:gd name="connsiteX116" fmla="*/ 650785 w 1157822"/>
                <a:gd name="connsiteY116" fmla="*/ 490484 h 887750"/>
                <a:gd name="connsiteX117" fmla="*/ 636846 w 1157822"/>
                <a:gd name="connsiteY117" fmla="*/ 490484 h 887750"/>
                <a:gd name="connsiteX118" fmla="*/ 636846 w 1157822"/>
                <a:gd name="connsiteY118" fmla="*/ 503552 h 887750"/>
                <a:gd name="connsiteX119" fmla="*/ 847675 w 1157822"/>
                <a:gd name="connsiteY119" fmla="*/ 503552 h 887750"/>
                <a:gd name="connsiteX120" fmla="*/ 847675 w 1157822"/>
                <a:gd name="connsiteY120" fmla="*/ 601997 h 887750"/>
                <a:gd name="connsiteX121" fmla="*/ 848547 w 1157822"/>
                <a:gd name="connsiteY121" fmla="*/ 601997 h 887750"/>
                <a:gd name="connsiteX0" fmla="*/ 659497 w 1157822"/>
                <a:gd name="connsiteY0" fmla="*/ 576733 h 887750"/>
                <a:gd name="connsiteX1" fmla="*/ 672565 w 1157822"/>
                <a:gd name="connsiteY1" fmla="*/ 576733 h 887750"/>
                <a:gd name="connsiteX2" fmla="*/ 672565 w 1157822"/>
                <a:gd name="connsiteY2" fmla="*/ 532301 h 887750"/>
                <a:gd name="connsiteX3" fmla="*/ 659497 w 1157822"/>
                <a:gd name="connsiteY3" fmla="*/ 532301 h 887750"/>
                <a:gd name="connsiteX4" fmla="*/ 659497 w 1157822"/>
                <a:gd name="connsiteY4" fmla="*/ 576733 h 887750"/>
                <a:gd name="connsiteX5" fmla="*/ 614194 w 1157822"/>
                <a:gd name="connsiteY5" fmla="*/ 0 h 887750"/>
                <a:gd name="connsiteX6" fmla="*/ 548855 w 1157822"/>
                <a:gd name="connsiteY6" fmla="*/ 0 h 887750"/>
                <a:gd name="connsiteX7" fmla="*/ 528817 w 1157822"/>
                <a:gd name="connsiteY7" fmla="*/ 229125 h 887750"/>
                <a:gd name="connsiteX8" fmla="*/ 547983 w 1157822"/>
                <a:gd name="connsiteY8" fmla="*/ 229125 h 887750"/>
                <a:gd name="connsiteX9" fmla="*/ 552339 w 1157822"/>
                <a:gd name="connsiteY9" fmla="*/ 176853 h 887750"/>
                <a:gd name="connsiteX10" fmla="*/ 609838 w 1157822"/>
                <a:gd name="connsiteY10" fmla="*/ 229125 h 887750"/>
                <a:gd name="connsiteX11" fmla="*/ 634232 w 1157822"/>
                <a:gd name="connsiteY11" fmla="*/ 229125 h 887750"/>
                <a:gd name="connsiteX12" fmla="*/ 614194 w 1157822"/>
                <a:gd name="connsiteY12" fmla="*/ 0 h 887750"/>
                <a:gd name="connsiteX13" fmla="*/ 595899 w 1157822"/>
                <a:gd name="connsiteY13" fmla="*/ 19166 h 887750"/>
                <a:gd name="connsiteX14" fmla="*/ 598513 w 1157822"/>
                <a:gd name="connsiteY14" fmla="*/ 52272 h 887750"/>
                <a:gd name="connsiteX15" fmla="*/ 574991 w 1157822"/>
                <a:gd name="connsiteY15" fmla="*/ 19166 h 887750"/>
                <a:gd name="connsiteX16" fmla="*/ 595899 w 1157822"/>
                <a:gd name="connsiteY16" fmla="*/ 19166 h 887750"/>
                <a:gd name="connsiteX17" fmla="*/ 565407 w 1157822"/>
                <a:gd name="connsiteY17" fmla="*/ 39204 h 887750"/>
                <a:gd name="connsiteX18" fmla="*/ 599384 w 1157822"/>
                <a:gd name="connsiteY18" fmla="*/ 85377 h 887750"/>
                <a:gd name="connsiteX19" fmla="*/ 556695 w 1157822"/>
                <a:gd name="connsiteY19" fmla="*/ 130680 h 887750"/>
                <a:gd name="connsiteX20" fmla="*/ 565407 w 1157822"/>
                <a:gd name="connsiteY20" fmla="*/ 39204 h 887750"/>
                <a:gd name="connsiteX21" fmla="*/ 558438 w 1157822"/>
                <a:gd name="connsiteY21" fmla="*/ 156815 h 887750"/>
                <a:gd name="connsiteX22" fmla="*/ 603740 w 1157822"/>
                <a:gd name="connsiteY22" fmla="*/ 108900 h 887750"/>
                <a:gd name="connsiteX23" fmla="*/ 612452 w 1157822"/>
                <a:gd name="connsiteY23" fmla="*/ 205603 h 887750"/>
                <a:gd name="connsiteX24" fmla="*/ 558438 w 1157822"/>
                <a:gd name="connsiteY24" fmla="*/ 156815 h 887750"/>
                <a:gd name="connsiteX25" fmla="*/ 1062861 w 1157822"/>
                <a:gd name="connsiteY25" fmla="*/ 50529 h 887750"/>
                <a:gd name="connsiteX26" fmla="*/ 964416 w 1157822"/>
                <a:gd name="connsiteY26" fmla="*/ 181209 h 887750"/>
                <a:gd name="connsiteX27" fmla="*/ 668209 w 1157822"/>
                <a:gd name="connsiteY27" fmla="*/ 349350 h 887750"/>
                <a:gd name="connsiteX28" fmla="*/ 666466 w 1157822"/>
                <a:gd name="connsiteY28" fmla="*/ 350221 h 887750"/>
                <a:gd name="connsiteX29" fmla="*/ 666466 w 1157822"/>
                <a:gd name="connsiteY29" fmla="*/ 372872 h 887750"/>
                <a:gd name="connsiteX30" fmla="*/ 934795 w 1157822"/>
                <a:gd name="connsiteY30" fmla="*/ 220413 h 887750"/>
                <a:gd name="connsiteX31" fmla="*/ 730935 w 1157822"/>
                <a:gd name="connsiteY31" fmla="*/ 490484 h 887750"/>
                <a:gd name="connsiteX32" fmla="*/ 755328 w 1157822"/>
                <a:gd name="connsiteY32" fmla="*/ 490484 h 887750"/>
                <a:gd name="connsiteX33" fmla="*/ 807600 w 1157822"/>
                <a:gd name="connsiteY33" fmla="*/ 420788 h 887750"/>
                <a:gd name="connsiteX34" fmla="*/ 837221 w 1157822"/>
                <a:gd name="connsiteY34" fmla="*/ 490484 h 887750"/>
                <a:gd name="connsiteX35" fmla="*/ 873811 w 1157822"/>
                <a:gd name="connsiteY35" fmla="*/ 490484 h 887750"/>
                <a:gd name="connsiteX36" fmla="*/ 1121232 w 1157822"/>
                <a:gd name="connsiteY36" fmla="*/ 70567 h 887750"/>
                <a:gd name="connsiteX37" fmla="*/ 1157822 w 1157822"/>
                <a:gd name="connsiteY37" fmla="*/ 70567 h 887750"/>
                <a:gd name="connsiteX38" fmla="*/ 1157822 w 1157822"/>
                <a:gd name="connsiteY38" fmla="*/ 50529 h 887750"/>
                <a:gd name="connsiteX39" fmla="*/ 1062861 w 1157822"/>
                <a:gd name="connsiteY39" fmla="*/ 50529 h 887750"/>
                <a:gd name="connsiteX40" fmla="*/ 855516 w 1157822"/>
                <a:gd name="connsiteY40" fmla="*/ 483514 h 887750"/>
                <a:gd name="connsiteX41" fmla="*/ 824153 w 1157822"/>
                <a:gd name="connsiteY41" fmla="*/ 409463 h 887750"/>
                <a:gd name="connsiteX42" fmla="*/ 906046 w 1157822"/>
                <a:gd name="connsiteY42" fmla="*/ 398137 h 887750"/>
                <a:gd name="connsiteX43" fmla="*/ 855516 w 1157822"/>
                <a:gd name="connsiteY43" fmla="*/ 483514 h 887750"/>
                <a:gd name="connsiteX44" fmla="*/ 831123 w 1157822"/>
                <a:gd name="connsiteY44" fmla="*/ 389425 h 887750"/>
                <a:gd name="connsiteX45" fmla="*/ 890364 w 1157822"/>
                <a:gd name="connsiteY45" fmla="*/ 311017 h 887750"/>
                <a:gd name="connsiteX46" fmla="*/ 911273 w 1157822"/>
                <a:gd name="connsiteY46" fmla="*/ 378100 h 887750"/>
                <a:gd name="connsiteX47" fmla="*/ 831123 w 1157822"/>
                <a:gd name="connsiteY47" fmla="*/ 389425 h 887750"/>
                <a:gd name="connsiteX48" fmla="*/ 926954 w 1157822"/>
                <a:gd name="connsiteY48" fmla="*/ 362418 h 887750"/>
                <a:gd name="connsiteX49" fmla="*/ 906917 w 1157822"/>
                <a:gd name="connsiteY49" fmla="*/ 297949 h 887750"/>
                <a:gd name="connsiteX50" fmla="*/ 969643 w 1157822"/>
                <a:gd name="connsiteY50" fmla="*/ 289237 h 887750"/>
                <a:gd name="connsiteX51" fmla="*/ 926954 w 1157822"/>
                <a:gd name="connsiteY51" fmla="*/ 362418 h 887750"/>
                <a:gd name="connsiteX52" fmla="*/ 915629 w 1157822"/>
                <a:gd name="connsiteY52" fmla="*/ 277041 h 887750"/>
                <a:gd name="connsiteX53" fmla="*/ 969643 w 1157822"/>
                <a:gd name="connsiteY53" fmla="*/ 205603 h 887750"/>
                <a:gd name="connsiteX54" fmla="*/ 977484 w 1157822"/>
                <a:gd name="connsiteY54" fmla="*/ 268329 h 887750"/>
                <a:gd name="connsiteX55" fmla="*/ 915629 w 1157822"/>
                <a:gd name="connsiteY55" fmla="*/ 277041 h 887750"/>
                <a:gd name="connsiteX56" fmla="*/ 994908 w 1157822"/>
                <a:gd name="connsiteY56" fmla="*/ 247420 h 887750"/>
                <a:gd name="connsiteX57" fmla="*/ 987938 w 1157822"/>
                <a:gd name="connsiteY57" fmla="*/ 188179 h 887750"/>
                <a:gd name="connsiteX58" fmla="*/ 1038468 w 1157822"/>
                <a:gd name="connsiteY58" fmla="*/ 175111 h 887750"/>
                <a:gd name="connsiteX59" fmla="*/ 994908 w 1157822"/>
                <a:gd name="connsiteY59" fmla="*/ 247420 h 887750"/>
                <a:gd name="connsiteX60" fmla="*/ 1001877 w 1157822"/>
                <a:gd name="connsiteY60" fmla="*/ 164656 h 887750"/>
                <a:gd name="connsiteX61" fmla="*/ 1041953 w 1157822"/>
                <a:gd name="connsiteY61" fmla="*/ 111513 h 887750"/>
                <a:gd name="connsiteX62" fmla="*/ 1047180 w 1157822"/>
                <a:gd name="connsiteY62" fmla="*/ 152460 h 887750"/>
                <a:gd name="connsiteX63" fmla="*/ 1001877 w 1157822"/>
                <a:gd name="connsiteY63" fmla="*/ 164656 h 887750"/>
                <a:gd name="connsiteX64" fmla="*/ 1063732 w 1157822"/>
                <a:gd name="connsiteY64" fmla="*/ 130680 h 887750"/>
                <a:gd name="connsiteX65" fmla="*/ 1058505 w 1157822"/>
                <a:gd name="connsiteY65" fmla="*/ 89733 h 887750"/>
                <a:gd name="connsiteX66" fmla="*/ 1072444 w 1157822"/>
                <a:gd name="connsiteY66" fmla="*/ 70567 h 887750"/>
                <a:gd name="connsiteX67" fmla="*/ 1098580 w 1157822"/>
                <a:gd name="connsiteY67" fmla="*/ 70567 h 887750"/>
                <a:gd name="connsiteX68" fmla="*/ 1063732 w 1157822"/>
                <a:gd name="connsiteY68" fmla="*/ 130680 h 887750"/>
                <a:gd name="connsiteX69" fmla="*/ 0 w 1157822"/>
                <a:gd name="connsiteY69" fmla="*/ 267458 h 887750"/>
                <a:gd name="connsiteX70" fmla="*/ 0 w 1157822"/>
                <a:gd name="connsiteY70" fmla="*/ 286624 h 887750"/>
                <a:gd name="connsiteX71" fmla="*/ 182952 w 1157822"/>
                <a:gd name="connsiteY71" fmla="*/ 286624 h 887750"/>
                <a:gd name="connsiteX72" fmla="*/ 182952 w 1157822"/>
                <a:gd name="connsiteY72" fmla="*/ 337153 h 887750"/>
                <a:gd name="connsiteX73" fmla="*/ 243935 w 1157822"/>
                <a:gd name="connsiteY73" fmla="*/ 337153 h 887750"/>
                <a:gd name="connsiteX74" fmla="*/ 243935 w 1157822"/>
                <a:gd name="connsiteY74" fmla="*/ 286624 h 887750"/>
                <a:gd name="connsiteX75" fmla="*/ 265715 w 1157822"/>
                <a:gd name="connsiteY75" fmla="*/ 286624 h 887750"/>
                <a:gd name="connsiteX76" fmla="*/ 265715 w 1157822"/>
                <a:gd name="connsiteY76" fmla="*/ 267458 h 887750"/>
                <a:gd name="connsiteX77" fmla="*/ 0 w 1157822"/>
                <a:gd name="connsiteY77" fmla="*/ 267458 h 887750"/>
                <a:gd name="connsiteX78" fmla="*/ 278783 w 1157822"/>
                <a:gd name="connsiteY78" fmla="*/ 869455 h 887750"/>
                <a:gd name="connsiteX79" fmla="*/ 278783 w 1157822"/>
                <a:gd name="connsiteY79" fmla="*/ 784077 h 887750"/>
                <a:gd name="connsiteX80" fmla="*/ 319730 w 1157822"/>
                <a:gd name="connsiteY80" fmla="*/ 660368 h 887750"/>
                <a:gd name="connsiteX81" fmla="*/ 256132 w 1157822"/>
                <a:gd name="connsiteY81" fmla="*/ 660368 h 887750"/>
                <a:gd name="connsiteX82" fmla="*/ 243064 w 1157822"/>
                <a:gd name="connsiteY82" fmla="*/ 660368 h 887750"/>
                <a:gd name="connsiteX83" fmla="*/ 194277 w 1157822"/>
                <a:gd name="connsiteY83" fmla="*/ 660368 h 887750"/>
                <a:gd name="connsiteX84" fmla="*/ 236095 w 1157822"/>
                <a:gd name="connsiteY84" fmla="*/ 786691 h 887750"/>
                <a:gd name="connsiteX85" fmla="*/ 236095 w 1157822"/>
                <a:gd name="connsiteY85" fmla="*/ 869455 h 887750"/>
                <a:gd name="connsiteX86" fmla="*/ 223027 w 1157822"/>
                <a:gd name="connsiteY86" fmla="*/ 869455 h 887750"/>
                <a:gd name="connsiteX87" fmla="*/ 534044 w 1157822"/>
                <a:gd name="connsiteY87" fmla="*/ 887750 h 887750"/>
                <a:gd name="connsiteX88" fmla="*/ 534044 w 1157822"/>
                <a:gd name="connsiteY88" fmla="*/ 869455 h 887750"/>
                <a:gd name="connsiteX89" fmla="*/ 291851 w 1157822"/>
                <a:gd name="connsiteY89" fmla="*/ 869455 h 887750"/>
                <a:gd name="connsiteX90" fmla="*/ 278783 w 1157822"/>
                <a:gd name="connsiteY90" fmla="*/ 869455 h 887750"/>
                <a:gd name="connsiteX91" fmla="*/ 719609 w 1157822"/>
                <a:gd name="connsiteY91" fmla="*/ 869455 h 887750"/>
                <a:gd name="connsiteX92" fmla="*/ 706541 w 1157822"/>
                <a:gd name="connsiteY92" fmla="*/ 869455 h 887750"/>
                <a:gd name="connsiteX93" fmla="*/ 706541 w 1157822"/>
                <a:gd name="connsiteY93" fmla="*/ 784077 h 887750"/>
                <a:gd name="connsiteX94" fmla="*/ 747488 w 1157822"/>
                <a:gd name="connsiteY94" fmla="*/ 660368 h 887750"/>
                <a:gd name="connsiteX95" fmla="*/ 622906 w 1157822"/>
                <a:gd name="connsiteY95" fmla="*/ 660368 h 887750"/>
                <a:gd name="connsiteX96" fmla="*/ 664724 w 1157822"/>
                <a:gd name="connsiteY96" fmla="*/ 786691 h 887750"/>
                <a:gd name="connsiteX97" fmla="*/ 664724 w 1157822"/>
                <a:gd name="connsiteY97" fmla="*/ 869455 h 887750"/>
                <a:gd name="connsiteX98" fmla="*/ 651656 w 1157822"/>
                <a:gd name="connsiteY98" fmla="*/ 869455 h 887750"/>
                <a:gd name="connsiteX99" fmla="*/ 719609 w 1157822"/>
                <a:gd name="connsiteY99" fmla="*/ 869455 h 887750"/>
                <a:gd name="connsiteX100" fmla="*/ 848547 w 1157822"/>
                <a:gd name="connsiteY100" fmla="*/ 601997 h 887750"/>
                <a:gd name="connsiteX101" fmla="*/ 834607 w 1157822"/>
                <a:gd name="connsiteY101" fmla="*/ 601997 h 887750"/>
                <a:gd name="connsiteX102" fmla="*/ 834607 w 1157822"/>
                <a:gd name="connsiteY102" fmla="*/ 601997 h 887750"/>
                <a:gd name="connsiteX103" fmla="*/ 93218 w 1157822"/>
                <a:gd name="connsiteY103" fmla="*/ 601997 h 887750"/>
                <a:gd name="connsiteX104" fmla="*/ 93218 w 1157822"/>
                <a:gd name="connsiteY104" fmla="*/ 601997 h 887750"/>
                <a:gd name="connsiteX105" fmla="*/ 90605 w 1157822"/>
                <a:gd name="connsiteY105" fmla="*/ 601997 h 887750"/>
                <a:gd name="connsiteX106" fmla="*/ 90605 w 1157822"/>
                <a:gd name="connsiteY106" fmla="*/ 350221 h 887750"/>
                <a:gd name="connsiteX107" fmla="*/ 169012 w 1157822"/>
                <a:gd name="connsiteY107" fmla="*/ 350221 h 887750"/>
                <a:gd name="connsiteX108" fmla="*/ 243064 w 1157822"/>
                <a:gd name="connsiteY108" fmla="*/ 350221 h 887750"/>
                <a:gd name="connsiteX109" fmla="*/ 243064 w 1157822"/>
                <a:gd name="connsiteY109" fmla="*/ 359804 h 887750"/>
                <a:gd name="connsiteX110" fmla="*/ 256132 w 1157822"/>
                <a:gd name="connsiteY110" fmla="*/ 359804 h 887750"/>
                <a:gd name="connsiteX111" fmla="*/ 256132 w 1157822"/>
                <a:gd name="connsiteY111" fmla="*/ 350221 h 887750"/>
                <a:gd name="connsiteX112" fmla="*/ 501810 w 1157822"/>
                <a:gd name="connsiteY112" fmla="*/ 350221 h 887750"/>
                <a:gd name="connsiteX113" fmla="*/ 501810 w 1157822"/>
                <a:gd name="connsiteY113" fmla="*/ 242193 h 887750"/>
                <a:gd name="connsiteX114" fmla="*/ 650785 w 1157822"/>
                <a:gd name="connsiteY114" fmla="*/ 242193 h 887750"/>
                <a:gd name="connsiteX115" fmla="*/ 650785 w 1157822"/>
                <a:gd name="connsiteY115" fmla="*/ 490484 h 887750"/>
                <a:gd name="connsiteX116" fmla="*/ 636846 w 1157822"/>
                <a:gd name="connsiteY116" fmla="*/ 490484 h 887750"/>
                <a:gd name="connsiteX117" fmla="*/ 636846 w 1157822"/>
                <a:gd name="connsiteY117" fmla="*/ 503552 h 887750"/>
                <a:gd name="connsiteX118" fmla="*/ 847675 w 1157822"/>
                <a:gd name="connsiteY118" fmla="*/ 503552 h 887750"/>
                <a:gd name="connsiteX119" fmla="*/ 847675 w 1157822"/>
                <a:gd name="connsiteY119" fmla="*/ 601997 h 887750"/>
                <a:gd name="connsiteX120" fmla="*/ 848547 w 1157822"/>
                <a:gd name="connsiteY120" fmla="*/ 601997 h 887750"/>
                <a:gd name="connsiteX0" fmla="*/ 659497 w 1157822"/>
                <a:gd name="connsiteY0" fmla="*/ 576733 h 887750"/>
                <a:gd name="connsiteX1" fmla="*/ 672565 w 1157822"/>
                <a:gd name="connsiteY1" fmla="*/ 576733 h 887750"/>
                <a:gd name="connsiteX2" fmla="*/ 672565 w 1157822"/>
                <a:gd name="connsiteY2" fmla="*/ 532301 h 887750"/>
                <a:gd name="connsiteX3" fmla="*/ 659497 w 1157822"/>
                <a:gd name="connsiteY3" fmla="*/ 532301 h 887750"/>
                <a:gd name="connsiteX4" fmla="*/ 659497 w 1157822"/>
                <a:gd name="connsiteY4" fmla="*/ 576733 h 887750"/>
                <a:gd name="connsiteX5" fmla="*/ 614194 w 1157822"/>
                <a:gd name="connsiteY5" fmla="*/ 0 h 887750"/>
                <a:gd name="connsiteX6" fmla="*/ 548855 w 1157822"/>
                <a:gd name="connsiteY6" fmla="*/ 0 h 887750"/>
                <a:gd name="connsiteX7" fmla="*/ 528817 w 1157822"/>
                <a:gd name="connsiteY7" fmla="*/ 229125 h 887750"/>
                <a:gd name="connsiteX8" fmla="*/ 547983 w 1157822"/>
                <a:gd name="connsiteY8" fmla="*/ 229125 h 887750"/>
                <a:gd name="connsiteX9" fmla="*/ 552339 w 1157822"/>
                <a:gd name="connsiteY9" fmla="*/ 176853 h 887750"/>
                <a:gd name="connsiteX10" fmla="*/ 609838 w 1157822"/>
                <a:gd name="connsiteY10" fmla="*/ 229125 h 887750"/>
                <a:gd name="connsiteX11" fmla="*/ 634232 w 1157822"/>
                <a:gd name="connsiteY11" fmla="*/ 229125 h 887750"/>
                <a:gd name="connsiteX12" fmla="*/ 614194 w 1157822"/>
                <a:gd name="connsiteY12" fmla="*/ 0 h 887750"/>
                <a:gd name="connsiteX13" fmla="*/ 595899 w 1157822"/>
                <a:gd name="connsiteY13" fmla="*/ 19166 h 887750"/>
                <a:gd name="connsiteX14" fmla="*/ 598513 w 1157822"/>
                <a:gd name="connsiteY14" fmla="*/ 52272 h 887750"/>
                <a:gd name="connsiteX15" fmla="*/ 574991 w 1157822"/>
                <a:gd name="connsiteY15" fmla="*/ 19166 h 887750"/>
                <a:gd name="connsiteX16" fmla="*/ 595899 w 1157822"/>
                <a:gd name="connsiteY16" fmla="*/ 19166 h 887750"/>
                <a:gd name="connsiteX17" fmla="*/ 565407 w 1157822"/>
                <a:gd name="connsiteY17" fmla="*/ 39204 h 887750"/>
                <a:gd name="connsiteX18" fmla="*/ 599384 w 1157822"/>
                <a:gd name="connsiteY18" fmla="*/ 85377 h 887750"/>
                <a:gd name="connsiteX19" fmla="*/ 556695 w 1157822"/>
                <a:gd name="connsiteY19" fmla="*/ 130680 h 887750"/>
                <a:gd name="connsiteX20" fmla="*/ 565407 w 1157822"/>
                <a:gd name="connsiteY20" fmla="*/ 39204 h 887750"/>
                <a:gd name="connsiteX21" fmla="*/ 558438 w 1157822"/>
                <a:gd name="connsiteY21" fmla="*/ 156815 h 887750"/>
                <a:gd name="connsiteX22" fmla="*/ 603740 w 1157822"/>
                <a:gd name="connsiteY22" fmla="*/ 108900 h 887750"/>
                <a:gd name="connsiteX23" fmla="*/ 612452 w 1157822"/>
                <a:gd name="connsiteY23" fmla="*/ 205603 h 887750"/>
                <a:gd name="connsiteX24" fmla="*/ 558438 w 1157822"/>
                <a:gd name="connsiteY24" fmla="*/ 156815 h 887750"/>
                <a:gd name="connsiteX25" fmla="*/ 1062861 w 1157822"/>
                <a:gd name="connsiteY25" fmla="*/ 50529 h 887750"/>
                <a:gd name="connsiteX26" fmla="*/ 964416 w 1157822"/>
                <a:gd name="connsiteY26" fmla="*/ 181209 h 887750"/>
                <a:gd name="connsiteX27" fmla="*/ 668209 w 1157822"/>
                <a:gd name="connsiteY27" fmla="*/ 349350 h 887750"/>
                <a:gd name="connsiteX28" fmla="*/ 666466 w 1157822"/>
                <a:gd name="connsiteY28" fmla="*/ 350221 h 887750"/>
                <a:gd name="connsiteX29" fmla="*/ 666466 w 1157822"/>
                <a:gd name="connsiteY29" fmla="*/ 372872 h 887750"/>
                <a:gd name="connsiteX30" fmla="*/ 934795 w 1157822"/>
                <a:gd name="connsiteY30" fmla="*/ 220413 h 887750"/>
                <a:gd name="connsiteX31" fmla="*/ 730935 w 1157822"/>
                <a:gd name="connsiteY31" fmla="*/ 490484 h 887750"/>
                <a:gd name="connsiteX32" fmla="*/ 755328 w 1157822"/>
                <a:gd name="connsiteY32" fmla="*/ 490484 h 887750"/>
                <a:gd name="connsiteX33" fmla="*/ 807600 w 1157822"/>
                <a:gd name="connsiteY33" fmla="*/ 420788 h 887750"/>
                <a:gd name="connsiteX34" fmla="*/ 837221 w 1157822"/>
                <a:gd name="connsiteY34" fmla="*/ 490484 h 887750"/>
                <a:gd name="connsiteX35" fmla="*/ 873811 w 1157822"/>
                <a:gd name="connsiteY35" fmla="*/ 490484 h 887750"/>
                <a:gd name="connsiteX36" fmla="*/ 1121232 w 1157822"/>
                <a:gd name="connsiteY36" fmla="*/ 70567 h 887750"/>
                <a:gd name="connsiteX37" fmla="*/ 1157822 w 1157822"/>
                <a:gd name="connsiteY37" fmla="*/ 70567 h 887750"/>
                <a:gd name="connsiteX38" fmla="*/ 1157822 w 1157822"/>
                <a:gd name="connsiteY38" fmla="*/ 50529 h 887750"/>
                <a:gd name="connsiteX39" fmla="*/ 1062861 w 1157822"/>
                <a:gd name="connsiteY39" fmla="*/ 50529 h 887750"/>
                <a:gd name="connsiteX40" fmla="*/ 855516 w 1157822"/>
                <a:gd name="connsiteY40" fmla="*/ 483514 h 887750"/>
                <a:gd name="connsiteX41" fmla="*/ 824153 w 1157822"/>
                <a:gd name="connsiteY41" fmla="*/ 409463 h 887750"/>
                <a:gd name="connsiteX42" fmla="*/ 906046 w 1157822"/>
                <a:gd name="connsiteY42" fmla="*/ 398137 h 887750"/>
                <a:gd name="connsiteX43" fmla="*/ 855516 w 1157822"/>
                <a:gd name="connsiteY43" fmla="*/ 483514 h 887750"/>
                <a:gd name="connsiteX44" fmla="*/ 831123 w 1157822"/>
                <a:gd name="connsiteY44" fmla="*/ 389425 h 887750"/>
                <a:gd name="connsiteX45" fmla="*/ 890364 w 1157822"/>
                <a:gd name="connsiteY45" fmla="*/ 311017 h 887750"/>
                <a:gd name="connsiteX46" fmla="*/ 911273 w 1157822"/>
                <a:gd name="connsiteY46" fmla="*/ 378100 h 887750"/>
                <a:gd name="connsiteX47" fmla="*/ 831123 w 1157822"/>
                <a:gd name="connsiteY47" fmla="*/ 389425 h 887750"/>
                <a:gd name="connsiteX48" fmla="*/ 926954 w 1157822"/>
                <a:gd name="connsiteY48" fmla="*/ 362418 h 887750"/>
                <a:gd name="connsiteX49" fmla="*/ 906917 w 1157822"/>
                <a:gd name="connsiteY49" fmla="*/ 297949 h 887750"/>
                <a:gd name="connsiteX50" fmla="*/ 969643 w 1157822"/>
                <a:gd name="connsiteY50" fmla="*/ 289237 h 887750"/>
                <a:gd name="connsiteX51" fmla="*/ 926954 w 1157822"/>
                <a:gd name="connsiteY51" fmla="*/ 362418 h 887750"/>
                <a:gd name="connsiteX52" fmla="*/ 915629 w 1157822"/>
                <a:gd name="connsiteY52" fmla="*/ 277041 h 887750"/>
                <a:gd name="connsiteX53" fmla="*/ 969643 w 1157822"/>
                <a:gd name="connsiteY53" fmla="*/ 205603 h 887750"/>
                <a:gd name="connsiteX54" fmla="*/ 977484 w 1157822"/>
                <a:gd name="connsiteY54" fmla="*/ 268329 h 887750"/>
                <a:gd name="connsiteX55" fmla="*/ 915629 w 1157822"/>
                <a:gd name="connsiteY55" fmla="*/ 277041 h 887750"/>
                <a:gd name="connsiteX56" fmla="*/ 994908 w 1157822"/>
                <a:gd name="connsiteY56" fmla="*/ 247420 h 887750"/>
                <a:gd name="connsiteX57" fmla="*/ 987938 w 1157822"/>
                <a:gd name="connsiteY57" fmla="*/ 188179 h 887750"/>
                <a:gd name="connsiteX58" fmla="*/ 1038468 w 1157822"/>
                <a:gd name="connsiteY58" fmla="*/ 175111 h 887750"/>
                <a:gd name="connsiteX59" fmla="*/ 994908 w 1157822"/>
                <a:gd name="connsiteY59" fmla="*/ 247420 h 887750"/>
                <a:gd name="connsiteX60" fmla="*/ 1001877 w 1157822"/>
                <a:gd name="connsiteY60" fmla="*/ 164656 h 887750"/>
                <a:gd name="connsiteX61" fmla="*/ 1041953 w 1157822"/>
                <a:gd name="connsiteY61" fmla="*/ 111513 h 887750"/>
                <a:gd name="connsiteX62" fmla="*/ 1047180 w 1157822"/>
                <a:gd name="connsiteY62" fmla="*/ 152460 h 887750"/>
                <a:gd name="connsiteX63" fmla="*/ 1001877 w 1157822"/>
                <a:gd name="connsiteY63" fmla="*/ 164656 h 887750"/>
                <a:gd name="connsiteX64" fmla="*/ 1063732 w 1157822"/>
                <a:gd name="connsiteY64" fmla="*/ 130680 h 887750"/>
                <a:gd name="connsiteX65" fmla="*/ 1058505 w 1157822"/>
                <a:gd name="connsiteY65" fmla="*/ 89733 h 887750"/>
                <a:gd name="connsiteX66" fmla="*/ 1072444 w 1157822"/>
                <a:gd name="connsiteY66" fmla="*/ 70567 h 887750"/>
                <a:gd name="connsiteX67" fmla="*/ 1098580 w 1157822"/>
                <a:gd name="connsiteY67" fmla="*/ 70567 h 887750"/>
                <a:gd name="connsiteX68" fmla="*/ 1063732 w 1157822"/>
                <a:gd name="connsiteY68" fmla="*/ 130680 h 887750"/>
                <a:gd name="connsiteX69" fmla="*/ 0 w 1157822"/>
                <a:gd name="connsiteY69" fmla="*/ 267458 h 887750"/>
                <a:gd name="connsiteX70" fmla="*/ 0 w 1157822"/>
                <a:gd name="connsiteY70" fmla="*/ 286624 h 887750"/>
                <a:gd name="connsiteX71" fmla="*/ 182952 w 1157822"/>
                <a:gd name="connsiteY71" fmla="*/ 286624 h 887750"/>
                <a:gd name="connsiteX72" fmla="*/ 182952 w 1157822"/>
                <a:gd name="connsiteY72" fmla="*/ 337153 h 887750"/>
                <a:gd name="connsiteX73" fmla="*/ 243935 w 1157822"/>
                <a:gd name="connsiteY73" fmla="*/ 337153 h 887750"/>
                <a:gd name="connsiteX74" fmla="*/ 243935 w 1157822"/>
                <a:gd name="connsiteY74" fmla="*/ 286624 h 887750"/>
                <a:gd name="connsiteX75" fmla="*/ 265715 w 1157822"/>
                <a:gd name="connsiteY75" fmla="*/ 286624 h 887750"/>
                <a:gd name="connsiteX76" fmla="*/ 265715 w 1157822"/>
                <a:gd name="connsiteY76" fmla="*/ 267458 h 887750"/>
                <a:gd name="connsiteX77" fmla="*/ 0 w 1157822"/>
                <a:gd name="connsiteY77" fmla="*/ 267458 h 887750"/>
                <a:gd name="connsiteX78" fmla="*/ 278783 w 1157822"/>
                <a:gd name="connsiteY78" fmla="*/ 869455 h 887750"/>
                <a:gd name="connsiteX79" fmla="*/ 278783 w 1157822"/>
                <a:gd name="connsiteY79" fmla="*/ 784077 h 887750"/>
                <a:gd name="connsiteX80" fmla="*/ 319730 w 1157822"/>
                <a:gd name="connsiteY80" fmla="*/ 660368 h 887750"/>
                <a:gd name="connsiteX81" fmla="*/ 256132 w 1157822"/>
                <a:gd name="connsiteY81" fmla="*/ 660368 h 887750"/>
                <a:gd name="connsiteX82" fmla="*/ 243064 w 1157822"/>
                <a:gd name="connsiteY82" fmla="*/ 660368 h 887750"/>
                <a:gd name="connsiteX83" fmla="*/ 194277 w 1157822"/>
                <a:gd name="connsiteY83" fmla="*/ 660368 h 887750"/>
                <a:gd name="connsiteX84" fmla="*/ 236095 w 1157822"/>
                <a:gd name="connsiteY84" fmla="*/ 786691 h 887750"/>
                <a:gd name="connsiteX85" fmla="*/ 236095 w 1157822"/>
                <a:gd name="connsiteY85" fmla="*/ 869455 h 887750"/>
                <a:gd name="connsiteX86" fmla="*/ 223027 w 1157822"/>
                <a:gd name="connsiteY86" fmla="*/ 869455 h 887750"/>
                <a:gd name="connsiteX87" fmla="*/ 534044 w 1157822"/>
                <a:gd name="connsiteY87" fmla="*/ 887750 h 887750"/>
                <a:gd name="connsiteX88" fmla="*/ 291851 w 1157822"/>
                <a:gd name="connsiteY88" fmla="*/ 869455 h 887750"/>
                <a:gd name="connsiteX89" fmla="*/ 278783 w 1157822"/>
                <a:gd name="connsiteY89" fmla="*/ 869455 h 887750"/>
                <a:gd name="connsiteX90" fmla="*/ 719609 w 1157822"/>
                <a:gd name="connsiteY90" fmla="*/ 869455 h 887750"/>
                <a:gd name="connsiteX91" fmla="*/ 706541 w 1157822"/>
                <a:gd name="connsiteY91" fmla="*/ 869455 h 887750"/>
                <a:gd name="connsiteX92" fmla="*/ 706541 w 1157822"/>
                <a:gd name="connsiteY92" fmla="*/ 784077 h 887750"/>
                <a:gd name="connsiteX93" fmla="*/ 747488 w 1157822"/>
                <a:gd name="connsiteY93" fmla="*/ 660368 h 887750"/>
                <a:gd name="connsiteX94" fmla="*/ 622906 w 1157822"/>
                <a:gd name="connsiteY94" fmla="*/ 660368 h 887750"/>
                <a:gd name="connsiteX95" fmla="*/ 664724 w 1157822"/>
                <a:gd name="connsiteY95" fmla="*/ 786691 h 887750"/>
                <a:gd name="connsiteX96" fmla="*/ 664724 w 1157822"/>
                <a:gd name="connsiteY96" fmla="*/ 869455 h 887750"/>
                <a:gd name="connsiteX97" fmla="*/ 651656 w 1157822"/>
                <a:gd name="connsiteY97" fmla="*/ 869455 h 887750"/>
                <a:gd name="connsiteX98" fmla="*/ 719609 w 1157822"/>
                <a:gd name="connsiteY98" fmla="*/ 869455 h 887750"/>
                <a:gd name="connsiteX99" fmla="*/ 848547 w 1157822"/>
                <a:gd name="connsiteY99" fmla="*/ 601997 h 887750"/>
                <a:gd name="connsiteX100" fmla="*/ 834607 w 1157822"/>
                <a:gd name="connsiteY100" fmla="*/ 601997 h 887750"/>
                <a:gd name="connsiteX101" fmla="*/ 834607 w 1157822"/>
                <a:gd name="connsiteY101" fmla="*/ 601997 h 887750"/>
                <a:gd name="connsiteX102" fmla="*/ 93218 w 1157822"/>
                <a:gd name="connsiteY102" fmla="*/ 601997 h 887750"/>
                <a:gd name="connsiteX103" fmla="*/ 93218 w 1157822"/>
                <a:gd name="connsiteY103" fmla="*/ 601997 h 887750"/>
                <a:gd name="connsiteX104" fmla="*/ 90605 w 1157822"/>
                <a:gd name="connsiteY104" fmla="*/ 601997 h 887750"/>
                <a:gd name="connsiteX105" fmla="*/ 90605 w 1157822"/>
                <a:gd name="connsiteY105" fmla="*/ 350221 h 887750"/>
                <a:gd name="connsiteX106" fmla="*/ 169012 w 1157822"/>
                <a:gd name="connsiteY106" fmla="*/ 350221 h 887750"/>
                <a:gd name="connsiteX107" fmla="*/ 243064 w 1157822"/>
                <a:gd name="connsiteY107" fmla="*/ 350221 h 887750"/>
                <a:gd name="connsiteX108" fmla="*/ 243064 w 1157822"/>
                <a:gd name="connsiteY108" fmla="*/ 359804 h 887750"/>
                <a:gd name="connsiteX109" fmla="*/ 256132 w 1157822"/>
                <a:gd name="connsiteY109" fmla="*/ 359804 h 887750"/>
                <a:gd name="connsiteX110" fmla="*/ 256132 w 1157822"/>
                <a:gd name="connsiteY110" fmla="*/ 350221 h 887750"/>
                <a:gd name="connsiteX111" fmla="*/ 501810 w 1157822"/>
                <a:gd name="connsiteY111" fmla="*/ 350221 h 887750"/>
                <a:gd name="connsiteX112" fmla="*/ 501810 w 1157822"/>
                <a:gd name="connsiteY112" fmla="*/ 242193 h 887750"/>
                <a:gd name="connsiteX113" fmla="*/ 650785 w 1157822"/>
                <a:gd name="connsiteY113" fmla="*/ 242193 h 887750"/>
                <a:gd name="connsiteX114" fmla="*/ 650785 w 1157822"/>
                <a:gd name="connsiteY114" fmla="*/ 490484 h 887750"/>
                <a:gd name="connsiteX115" fmla="*/ 636846 w 1157822"/>
                <a:gd name="connsiteY115" fmla="*/ 490484 h 887750"/>
                <a:gd name="connsiteX116" fmla="*/ 636846 w 1157822"/>
                <a:gd name="connsiteY116" fmla="*/ 503552 h 887750"/>
                <a:gd name="connsiteX117" fmla="*/ 847675 w 1157822"/>
                <a:gd name="connsiteY117" fmla="*/ 503552 h 887750"/>
                <a:gd name="connsiteX118" fmla="*/ 847675 w 1157822"/>
                <a:gd name="connsiteY118" fmla="*/ 601997 h 887750"/>
                <a:gd name="connsiteX119" fmla="*/ 848547 w 1157822"/>
                <a:gd name="connsiteY119" fmla="*/ 601997 h 887750"/>
                <a:gd name="connsiteX0" fmla="*/ 659497 w 1157822"/>
                <a:gd name="connsiteY0" fmla="*/ 576733 h 869455"/>
                <a:gd name="connsiteX1" fmla="*/ 672565 w 1157822"/>
                <a:gd name="connsiteY1" fmla="*/ 576733 h 869455"/>
                <a:gd name="connsiteX2" fmla="*/ 672565 w 1157822"/>
                <a:gd name="connsiteY2" fmla="*/ 532301 h 869455"/>
                <a:gd name="connsiteX3" fmla="*/ 659497 w 1157822"/>
                <a:gd name="connsiteY3" fmla="*/ 532301 h 869455"/>
                <a:gd name="connsiteX4" fmla="*/ 659497 w 1157822"/>
                <a:gd name="connsiteY4" fmla="*/ 576733 h 869455"/>
                <a:gd name="connsiteX5" fmla="*/ 614194 w 1157822"/>
                <a:gd name="connsiteY5" fmla="*/ 0 h 869455"/>
                <a:gd name="connsiteX6" fmla="*/ 548855 w 1157822"/>
                <a:gd name="connsiteY6" fmla="*/ 0 h 869455"/>
                <a:gd name="connsiteX7" fmla="*/ 528817 w 1157822"/>
                <a:gd name="connsiteY7" fmla="*/ 229125 h 869455"/>
                <a:gd name="connsiteX8" fmla="*/ 547983 w 1157822"/>
                <a:gd name="connsiteY8" fmla="*/ 229125 h 869455"/>
                <a:gd name="connsiteX9" fmla="*/ 552339 w 1157822"/>
                <a:gd name="connsiteY9" fmla="*/ 176853 h 869455"/>
                <a:gd name="connsiteX10" fmla="*/ 609838 w 1157822"/>
                <a:gd name="connsiteY10" fmla="*/ 229125 h 869455"/>
                <a:gd name="connsiteX11" fmla="*/ 634232 w 1157822"/>
                <a:gd name="connsiteY11" fmla="*/ 229125 h 869455"/>
                <a:gd name="connsiteX12" fmla="*/ 614194 w 1157822"/>
                <a:gd name="connsiteY12" fmla="*/ 0 h 869455"/>
                <a:gd name="connsiteX13" fmla="*/ 595899 w 1157822"/>
                <a:gd name="connsiteY13" fmla="*/ 19166 h 869455"/>
                <a:gd name="connsiteX14" fmla="*/ 598513 w 1157822"/>
                <a:gd name="connsiteY14" fmla="*/ 52272 h 869455"/>
                <a:gd name="connsiteX15" fmla="*/ 574991 w 1157822"/>
                <a:gd name="connsiteY15" fmla="*/ 19166 h 869455"/>
                <a:gd name="connsiteX16" fmla="*/ 595899 w 1157822"/>
                <a:gd name="connsiteY16" fmla="*/ 19166 h 869455"/>
                <a:gd name="connsiteX17" fmla="*/ 565407 w 1157822"/>
                <a:gd name="connsiteY17" fmla="*/ 39204 h 869455"/>
                <a:gd name="connsiteX18" fmla="*/ 599384 w 1157822"/>
                <a:gd name="connsiteY18" fmla="*/ 85377 h 869455"/>
                <a:gd name="connsiteX19" fmla="*/ 556695 w 1157822"/>
                <a:gd name="connsiteY19" fmla="*/ 130680 h 869455"/>
                <a:gd name="connsiteX20" fmla="*/ 565407 w 1157822"/>
                <a:gd name="connsiteY20" fmla="*/ 39204 h 869455"/>
                <a:gd name="connsiteX21" fmla="*/ 558438 w 1157822"/>
                <a:gd name="connsiteY21" fmla="*/ 156815 h 869455"/>
                <a:gd name="connsiteX22" fmla="*/ 603740 w 1157822"/>
                <a:gd name="connsiteY22" fmla="*/ 108900 h 869455"/>
                <a:gd name="connsiteX23" fmla="*/ 612452 w 1157822"/>
                <a:gd name="connsiteY23" fmla="*/ 205603 h 869455"/>
                <a:gd name="connsiteX24" fmla="*/ 558438 w 1157822"/>
                <a:gd name="connsiteY24" fmla="*/ 156815 h 869455"/>
                <a:gd name="connsiteX25" fmla="*/ 1062861 w 1157822"/>
                <a:gd name="connsiteY25" fmla="*/ 50529 h 869455"/>
                <a:gd name="connsiteX26" fmla="*/ 964416 w 1157822"/>
                <a:gd name="connsiteY26" fmla="*/ 181209 h 869455"/>
                <a:gd name="connsiteX27" fmla="*/ 668209 w 1157822"/>
                <a:gd name="connsiteY27" fmla="*/ 349350 h 869455"/>
                <a:gd name="connsiteX28" fmla="*/ 666466 w 1157822"/>
                <a:gd name="connsiteY28" fmla="*/ 350221 h 869455"/>
                <a:gd name="connsiteX29" fmla="*/ 666466 w 1157822"/>
                <a:gd name="connsiteY29" fmla="*/ 372872 h 869455"/>
                <a:gd name="connsiteX30" fmla="*/ 934795 w 1157822"/>
                <a:gd name="connsiteY30" fmla="*/ 220413 h 869455"/>
                <a:gd name="connsiteX31" fmla="*/ 730935 w 1157822"/>
                <a:gd name="connsiteY31" fmla="*/ 490484 h 869455"/>
                <a:gd name="connsiteX32" fmla="*/ 755328 w 1157822"/>
                <a:gd name="connsiteY32" fmla="*/ 490484 h 869455"/>
                <a:gd name="connsiteX33" fmla="*/ 807600 w 1157822"/>
                <a:gd name="connsiteY33" fmla="*/ 420788 h 869455"/>
                <a:gd name="connsiteX34" fmla="*/ 837221 w 1157822"/>
                <a:gd name="connsiteY34" fmla="*/ 490484 h 869455"/>
                <a:gd name="connsiteX35" fmla="*/ 873811 w 1157822"/>
                <a:gd name="connsiteY35" fmla="*/ 490484 h 869455"/>
                <a:gd name="connsiteX36" fmla="*/ 1121232 w 1157822"/>
                <a:gd name="connsiteY36" fmla="*/ 70567 h 869455"/>
                <a:gd name="connsiteX37" fmla="*/ 1157822 w 1157822"/>
                <a:gd name="connsiteY37" fmla="*/ 70567 h 869455"/>
                <a:gd name="connsiteX38" fmla="*/ 1157822 w 1157822"/>
                <a:gd name="connsiteY38" fmla="*/ 50529 h 869455"/>
                <a:gd name="connsiteX39" fmla="*/ 1062861 w 1157822"/>
                <a:gd name="connsiteY39" fmla="*/ 50529 h 869455"/>
                <a:gd name="connsiteX40" fmla="*/ 855516 w 1157822"/>
                <a:gd name="connsiteY40" fmla="*/ 483514 h 869455"/>
                <a:gd name="connsiteX41" fmla="*/ 824153 w 1157822"/>
                <a:gd name="connsiteY41" fmla="*/ 409463 h 869455"/>
                <a:gd name="connsiteX42" fmla="*/ 906046 w 1157822"/>
                <a:gd name="connsiteY42" fmla="*/ 398137 h 869455"/>
                <a:gd name="connsiteX43" fmla="*/ 855516 w 1157822"/>
                <a:gd name="connsiteY43" fmla="*/ 483514 h 869455"/>
                <a:gd name="connsiteX44" fmla="*/ 831123 w 1157822"/>
                <a:gd name="connsiteY44" fmla="*/ 389425 h 869455"/>
                <a:gd name="connsiteX45" fmla="*/ 890364 w 1157822"/>
                <a:gd name="connsiteY45" fmla="*/ 311017 h 869455"/>
                <a:gd name="connsiteX46" fmla="*/ 911273 w 1157822"/>
                <a:gd name="connsiteY46" fmla="*/ 378100 h 869455"/>
                <a:gd name="connsiteX47" fmla="*/ 831123 w 1157822"/>
                <a:gd name="connsiteY47" fmla="*/ 389425 h 869455"/>
                <a:gd name="connsiteX48" fmla="*/ 926954 w 1157822"/>
                <a:gd name="connsiteY48" fmla="*/ 362418 h 869455"/>
                <a:gd name="connsiteX49" fmla="*/ 906917 w 1157822"/>
                <a:gd name="connsiteY49" fmla="*/ 297949 h 869455"/>
                <a:gd name="connsiteX50" fmla="*/ 969643 w 1157822"/>
                <a:gd name="connsiteY50" fmla="*/ 289237 h 869455"/>
                <a:gd name="connsiteX51" fmla="*/ 926954 w 1157822"/>
                <a:gd name="connsiteY51" fmla="*/ 362418 h 869455"/>
                <a:gd name="connsiteX52" fmla="*/ 915629 w 1157822"/>
                <a:gd name="connsiteY52" fmla="*/ 277041 h 869455"/>
                <a:gd name="connsiteX53" fmla="*/ 969643 w 1157822"/>
                <a:gd name="connsiteY53" fmla="*/ 205603 h 869455"/>
                <a:gd name="connsiteX54" fmla="*/ 977484 w 1157822"/>
                <a:gd name="connsiteY54" fmla="*/ 268329 h 869455"/>
                <a:gd name="connsiteX55" fmla="*/ 915629 w 1157822"/>
                <a:gd name="connsiteY55" fmla="*/ 277041 h 869455"/>
                <a:gd name="connsiteX56" fmla="*/ 994908 w 1157822"/>
                <a:gd name="connsiteY56" fmla="*/ 247420 h 869455"/>
                <a:gd name="connsiteX57" fmla="*/ 987938 w 1157822"/>
                <a:gd name="connsiteY57" fmla="*/ 188179 h 869455"/>
                <a:gd name="connsiteX58" fmla="*/ 1038468 w 1157822"/>
                <a:gd name="connsiteY58" fmla="*/ 175111 h 869455"/>
                <a:gd name="connsiteX59" fmla="*/ 994908 w 1157822"/>
                <a:gd name="connsiteY59" fmla="*/ 247420 h 869455"/>
                <a:gd name="connsiteX60" fmla="*/ 1001877 w 1157822"/>
                <a:gd name="connsiteY60" fmla="*/ 164656 h 869455"/>
                <a:gd name="connsiteX61" fmla="*/ 1041953 w 1157822"/>
                <a:gd name="connsiteY61" fmla="*/ 111513 h 869455"/>
                <a:gd name="connsiteX62" fmla="*/ 1047180 w 1157822"/>
                <a:gd name="connsiteY62" fmla="*/ 152460 h 869455"/>
                <a:gd name="connsiteX63" fmla="*/ 1001877 w 1157822"/>
                <a:gd name="connsiteY63" fmla="*/ 164656 h 869455"/>
                <a:gd name="connsiteX64" fmla="*/ 1063732 w 1157822"/>
                <a:gd name="connsiteY64" fmla="*/ 130680 h 869455"/>
                <a:gd name="connsiteX65" fmla="*/ 1058505 w 1157822"/>
                <a:gd name="connsiteY65" fmla="*/ 89733 h 869455"/>
                <a:gd name="connsiteX66" fmla="*/ 1072444 w 1157822"/>
                <a:gd name="connsiteY66" fmla="*/ 70567 h 869455"/>
                <a:gd name="connsiteX67" fmla="*/ 1098580 w 1157822"/>
                <a:gd name="connsiteY67" fmla="*/ 70567 h 869455"/>
                <a:gd name="connsiteX68" fmla="*/ 1063732 w 1157822"/>
                <a:gd name="connsiteY68" fmla="*/ 130680 h 869455"/>
                <a:gd name="connsiteX69" fmla="*/ 0 w 1157822"/>
                <a:gd name="connsiteY69" fmla="*/ 267458 h 869455"/>
                <a:gd name="connsiteX70" fmla="*/ 0 w 1157822"/>
                <a:gd name="connsiteY70" fmla="*/ 286624 h 869455"/>
                <a:gd name="connsiteX71" fmla="*/ 182952 w 1157822"/>
                <a:gd name="connsiteY71" fmla="*/ 286624 h 869455"/>
                <a:gd name="connsiteX72" fmla="*/ 182952 w 1157822"/>
                <a:gd name="connsiteY72" fmla="*/ 337153 h 869455"/>
                <a:gd name="connsiteX73" fmla="*/ 243935 w 1157822"/>
                <a:gd name="connsiteY73" fmla="*/ 337153 h 869455"/>
                <a:gd name="connsiteX74" fmla="*/ 243935 w 1157822"/>
                <a:gd name="connsiteY74" fmla="*/ 286624 h 869455"/>
                <a:gd name="connsiteX75" fmla="*/ 265715 w 1157822"/>
                <a:gd name="connsiteY75" fmla="*/ 286624 h 869455"/>
                <a:gd name="connsiteX76" fmla="*/ 265715 w 1157822"/>
                <a:gd name="connsiteY76" fmla="*/ 267458 h 869455"/>
                <a:gd name="connsiteX77" fmla="*/ 0 w 1157822"/>
                <a:gd name="connsiteY77" fmla="*/ 267458 h 869455"/>
                <a:gd name="connsiteX78" fmla="*/ 278783 w 1157822"/>
                <a:gd name="connsiteY78" fmla="*/ 869455 h 869455"/>
                <a:gd name="connsiteX79" fmla="*/ 278783 w 1157822"/>
                <a:gd name="connsiteY79" fmla="*/ 784077 h 869455"/>
                <a:gd name="connsiteX80" fmla="*/ 319730 w 1157822"/>
                <a:gd name="connsiteY80" fmla="*/ 660368 h 869455"/>
                <a:gd name="connsiteX81" fmla="*/ 256132 w 1157822"/>
                <a:gd name="connsiteY81" fmla="*/ 660368 h 869455"/>
                <a:gd name="connsiteX82" fmla="*/ 243064 w 1157822"/>
                <a:gd name="connsiteY82" fmla="*/ 660368 h 869455"/>
                <a:gd name="connsiteX83" fmla="*/ 194277 w 1157822"/>
                <a:gd name="connsiteY83" fmla="*/ 660368 h 869455"/>
                <a:gd name="connsiteX84" fmla="*/ 236095 w 1157822"/>
                <a:gd name="connsiteY84" fmla="*/ 786691 h 869455"/>
                <a:gd name="connsiteX85" fmla="*/ 236095 w 1157822"/>
                <a:gd name="connsiteY85" fmla="*/ 869455 h 869455"/>
                <a:gd name="connsiteX86" fmla="*/ 223027 w 1157822"/>
                <a:gd name="connsiteY86" fmla="*/ 869455 h 869455"/>
                <a:gd name="connsiteX87" fmla="*/ 291851 w 1157822"/>
                <a:gd name="connsiteY87" fmla="*/ 869455 h 869455"/>
                <a:gd name="connsiteX88" fmla="*/ 278783 w 1157822"/>
                <a:gd name="connsiteY88" fmla="*/ 869455 h 869455"/>
                <a:gd name="connsiteX89" fmla="*/ 719609 w 1157822"/>
                <a:gd name="connsiteY89" fmla="*/ 869455 h 869455"/>
                <a:gd name="connsiteX90" fmla="*/ 706541 w 1157822"/>
                <a:gd name="connsiteY90" fmla="*/ 869455 h 869455"/>
                <a:gd name="connsiteX91" fmla="*/ 706541 w 1157822"/>
                <a:gd name="connsiteY91" fmla="*/ 784077 h 869455"/>
                <a:gd name="connsiteX92" fmla="*/ 747488 w 1157822"/>
                <a:gd name="connsiteY92" fmla="*/ 660368 h 869455"/>
                <a:gd name="connsiteX93" fmla="*/ 622906 w 1157822"/>
                <a:gd name="connsiteY93" fmla="*/ 660368 h 869455"/>
                <a:gd name="connsiteX94" fmla="*/ 664724 w 1157822"/>
                <a:gd name="connsiteY94" fmla="*/ 786691 h 869455"/>
                <a:gd name="connsiteX95" fmla="*/ 664724 w 1157822"/>
                <a:gd name="connsiteY95" fmla="*/ 869455 h 869455"/>
                <a:gd name="connsiteX96" fmla="*/ 651656 w 1157822"/>
                <a:gd name="connsiteY96" fmla="*/ 869455 h 869455"/>
                <a:gd name="connsiteX97" fmla="*/ 719609 w 1157822"/>
                <a:gd name="connsiteY97" fmla="*/ 869455 h 869455"/>
                <a:gd name="connsiteX98" fmla="*/ 848547 w 1157822"/>
                <a:gd name="connsiteY98" fmla="*/ 601997 h 869455"/>
                <a:gd name="connsiteX99" fmla="*/ 834607 w 1157822"/>
                <a:gd name="connsiteY99" fmla="*/ 601997 h 869455"/>
                <a:gd name="connsiteX100" fmla="*/ 834607 w 1157822"/>
                <a:gd name="connsiteY100" fmla="*/ 601997 h 869455"/>
                <a:gd name="connsiteX101" fmla="*/ 93218 w 1157822"/>
                <a:gd name="connsiteY101" fmla="*/ 601997 h 869455"/>
                <a:gd name="connsiteX102" fmla="*/ 93218 w 1157822"/>
                <a:gd name="connsiteY102" fmla="*/ 601997 h 869455"/>
                <a:gd name="connsiteX103" fmla="*/ 90605 w 1157822"/>
                <a:gd name="connsiteY103" fmla="*/ 601997 h 869455"/>
                <a:gd name="connsiteX104" fmla="*/ 90605 w 1157822"/>
                <a:gd name="connsiteY104" fmla="*/ 350221 h 869455"/>
                <a:gd name="connsiteX105" fmla="*/ 169012 w 1157822"/>
                <a:gd name="connsiteY105" fmla="*/ 350221 h 869455"/>
                <a:gd name="connsiteX106" fmla="*/ 243064 w 1157822"/>
                <a:gd name="connsiteY106" fmla="*/ 350221 h 869455"/>
                <a:gd name="connsiteX107" fmla="*/ 243064 w 1157822"/>
                <a:gd name="connsiteY107" fmla="*/ 359804 h 869455"/>
                <a:gd name="connsiteX108" fmla="*/ 256132 w 1157822"/>
                <a:gd name="connsiteY108" fmla="*/ 359804 h 869455"/>
                <a:gd name="connsiteX109" fmla="*/ 256132 w 1157822"/>
                <a:gd name="connsiteY109" fmla="*/ 350221 h 869455"/>
                <a:gd name="connsiteX110" fmla="*/ 501810 w 1157822"/>
                <a:gd name="connsiteY110" fmla="*/ 350221 h 869455"/>
                <a:gd name="connsiteX111" fmla="*/ 501810 w 1157822"/>
                <a:gd name="connsiteY111" fmla="*/ 242193 h 869455"/>
                <a:gd name="connsiteX112" fmla="*/ 650785 w 1157822"/>
                <a:gd name="connsiteY112" fmla="*/ 242193 h 869455"/>
                <a:gd name="connsiteX113" fmla="*/ 650785 w 1157822"/>
                <a:gd name="connsiteY113" fmla="*/ 490484 h 869455"/>
                <a:gd name="connsiteX114" fmla="*/ 636846 w 1157822"/>
                <a:gd name="connsiteY114" fmla="*/ 490484 h 869455"/>
                <a:gd name="connsiteX115" fmla="*/ 636846 w 1157822"/>
                <a:gd name="connsiteY115" fmla="*/ 503552 h 869455"/>
                <a:gd name="connsiteX116" fmla="*/ 847675 w 1157822"/>
                <a:gd name="connsiteY116" fmla="*/ 503552 h 869455"/>
                <a:gd name="connsiteX117" fmla="*/ 847675 w 1157822"/>
                <a:gd name="connsiteY117" fmla="*/ 601997 h 869455"/>
                <a:gd name="connsiteX118" fmla="*/ 848547 w 1157822"/>
                <a:gd name="connsiteY118" fmla="*/ 601997 h 869455"/>
                <a:gd name="connsiteX0" fmla="*/ 659497 w 1157822"/>
                <a:gd name="connsiteY0" fmla="*/ 576733 h 869455"/>
                <a:gd name="connsiteX1" fmla="*/ 672565 w 1157822"/>
                <a:gd name="connsiteY1" fmla="*/ 576733 h 869455"/>
                <a:gd name="connsiteX2" fmla="*/ 672565 w 1157822"/>
                <a:gd name="connsiteY2" fmla="*/ 532301 h 869455"/>
                <a:gd name="connsiteX3" fmla="*/ 659497 w 1157822"/>
                <a:gd name="connsiteY3" fmla="*/ 532301 h 869455"/>
                <a:gd name="connsiteX4" fmla="*/ 659497 w 1157822"/>
                <a:gd name="connsiteY4" fmla="*/ 576733 h 869455"/>
                <a:gd name="connsiteX5" fmla="*/ 614194 w 1157822"/>
                <a:gd name="connsiteY5" fmla="*/ 0 h 869455"/>
                <a:gd name="connsiteX6" fmla="*/ 548855 w 1157822"/>
                <a:gd name="connsiteY6" fmla="*/ 0 h 869455"/>
                <a:gd name="connsiteX7" fmla="*/ 528817 w 1157822"/>
                <a:gd name="connsiteY7" fmla="*/ 229125 h 869455"/>
                <a:gd name="connsiteX8" fmla="*/ 547983 w 1157822"/>
                <a:gd name="connsiteY8" fmla="*/ 229125 h 869455"/>
                <a:gd name="connsiteX9" fmla="*/ 552339 w 1157822"/>
                <a:gd name="connsiteY9" fmla="*/ 176853 h 869455"/>
                <a:gd name="connsiteX10" fmla="*/ 609838 w 1157822"/>
                <a:gd name="connsiteY10" fmla="*/ 229125 h 869455"/>
                <a:gd name="connsiteX11" fmla="*/ 634232 w 1157822"/>
                <a:gd name="connsiteY11" fmla="*/ 229125 h 869455"/>
                <a:gd name="connsiteX12" fmla="*/ 614194 w 1157822"/>
                <a:gd name="connsiteY12" fmla="*/ 0 h 869455"/>
                <a:gd name="connsiteX13" fmla="*/ 595899 w 1157822"/>
                <a:gd name="connsiteY13" fmla="*/ 19166 h 869455"/>
                <a:gd name="connsiteX14" fmla="*/ 598513 w 1157822"/>
                <a:gd name="connsiteY14" fmla="*/ 52272 h 869455"/>
                <a:gd name="connsiteX15" fmla="*/ 574991 w 1157822"/>
                <a:gd name="connsiteY15" fmla="*/ 19166 h 869455"/>
                <a:gd name="connsiteX16" fmla="*/ 595899 w 1157822"/>
                <a:gd name="connsiteY16" fmla="*/ 19166 h 869455"/>
                <a:gd name="connsiteX17" fmla="*/ 565407 w 1157822"/>
                <a:gd name="connsiteY17" fmla="*/ 39204 h 869455"/>
                <a:gd name="connsiteX18" fmla="*/ 599384 w 1157822"/>
                <a:gd name="connsiteY18" fmla="*/ 85377 h 869455"/>
                <a:gd name="connsiteX19" fmla="*/ 556695 w 1157822"/>
                <a:gd name="connsiteY19" fmla="*/ 130680 h 869455"/>
                <a:gd name="connsiteX20" fmla="*/ 565407 w 1157822"/>
                <a:gd name="connsiteY20" fmla="*/ 39204 h 869455"/>
                <a:gd name="connsiteX21" fmla="*/ 558438 w 1157822"/>
                <a:gd name="connsiteY21" fmla="*/ 156815 h 869455"/>
                <a:gd name="connsiteX22" fmla="*/ 603740 w 1157822"/>
                <a:gd name="connsiteY22" fmla="*/ 108900 h 869455"/>
                <a:gd name="connsiteX23" fmla="*/ 612452 w 1157822"/>
                <a:gd name="connsiteY23" fmla="*/ 205603 h 869455"/>
                <a:gd name="connsiteX24" fmla="*/ 558438 w 1157822"/>
                <a:gd name="connsiteY24" fmla="*/ 156815 h 869455"/>
                <a:gd name="connsiteX25" fmla="*/ 1062861 w 1157822"/>
                <a:gd name="connsiteY25" fmla="*/ 50529 h 869455"/>
                <a:gd name="connsiteX26" fmla="*/ 964416 w 1157822"/>
                <a:gd name="connsiteY26" fmla="*/ 181209 h 869455"/>
                <a:gd name="connsiteX27" fmla="*/ 668209 w 1157822"/>
                <a:gd name="connsiteY27" fmla="*/ 349350 h 869455"/>
                <a:gd name="connsiteX28" fmla="*/ 666466 w 1157822"/>
                <a:gd name="connsiteY28" fmla="*/ 350221 h 869455"/>
                <a:gd name="connsiteX29" fmla="*/ 666466 w 1157822"/>
                <a:gd name="connsiteY29" fmla="*/ 372872 h 869455"/>
                <a:gd name="connsiteX30" fmla="*/ 934795 w 1157822"/>
                <a:gd name="connsiteY30" fmla="*/ 220413 h 869455"/>
                <a:gd name="connsiteX31" fmla="*/ 730935 w 1157822"/>
                <a:gd name="connsiteY31" fmla="*/ 490484 h 869455"/>
                <a:gd name="connsiteX32" fmla="*/ 755328 w 1157822"/>
                <a:gd name="connsiteY32" fmla="*/ 490484 h 869455"/>
                <a:gd name="connsiteX33" fmla="*/ 807600 w 1157822"/>
                <a:gd name="connsiteY33" fmla="*/ 420788 h 869455"/>
                <a:gd name="connsiteX34" fmla="*/ 837221 w 1157822"/>
                <a:gd name="connsiteY34" fmla="*/ 490484 h 869455"/>
                <a:gd name="connsiteX35" fmla="*/ 873811 w 1157822"/>
                <a:gd name="connsiteY35" fmla="*/ 490484 h 869455"/>
                <a:gd name="connsiteX36" fmla="*/ 1121232 w 1157822"/>
                <a:gd name="connsiteY36" fmla="*/ 70567 h 869455"/>
                <a:gd name="connsiteX37" fmla="*/ 1157822 w 1157822"/>
                <a:gd name="connsiteY37" fmla="*/ 70567 h 869455"/>
                <a:gd name="connsiteX38" fmla="*/ 1157822 w 1157822"/>
                <a:gd name="connsiteY38" fmla="*/ 50529 h 869455"/>
                <a:gd name="connsiteX39" fmla="*/ 1062861 w 1157822"/>
                <a:gd name="connsiteY39" fmla="*/ 50529 h 869455"/>
                <a:gd name="connsiteX40" fmla="*/ 855516 w 1157822"/>
                <a:gd name="connsiteY40" fmla="*/ 483514 h 869455"/>
                <a:gd name="connsiteX41" fmla="*/ 824153 w 1157822"/>
                <a:gd name="connsiteY41" fmla="*/ 409463 h 869455"/>
                <a:gd name="connsiteX42" fmla="*/ 906046 w 1157822"/>
                <a:gd name="connsiteY42" fmla="*/ 398137 h 869455"/>
                <a:gd name="connsiteX43" fmla="*/ 855516 w 1157822"/>
                <a:gd name="connsiteY43" fmla="*/ 483514 h 869455"/>
                <a:gd name="connsiteX44" fmla="*/ 831123 w 1157822"/>
                <a:gd name="connsiteY44" fmla="*/ 389425 h 869455"/>
                <a:gd name="connsiteX45" fmla="*/ 890364 w 1157822"/>
                <a:gd name="connsiteY45" fmla="*/ 311017 h 869455"/>
                <a:gd name="connsiteX46" fmla="*/ 911273 w 1157822"/>
                <a:gd name="connsiteY46" fmla="*/ 378100 h 869455"/>
                <a:gd name="connsiteX47" fmla="*/ 831123 w 1157822"/>
                <a:gd name="connsiteY47" fmla="*/ 389425 h 869455"/>
                <a:gd name="connsiteX48" fmla="*/ 926954 w 1157822"/>
                <a:gd name="connsiteY48" fmla="*/ 362418 h 869455"/>
                <a:gd name="connsiteX49" fmla="*/ 906917 w 1157822"/>
                <a:gd name="connsiteY49" fmla="*/ 297949 h 869455"/>
                <a:gd name="connsiteX50" fmla="*/ 969643 w 1157822"/>
                <a:gd name="connsiteY50" fmla="*/ 289237 h 869455"/>
                <a:gd name="connsiteX51" fmla="*/ 926954 w 1157822"/>
                <a:gd name="connsiteY51" fmla="*/ 362418 h 869455"/>
                <a:gd name="connsiteX52" fmla="*/ 915629 w 1157822"/>
                <a:gd name="connsiteY52" fmla="*/ 277041 h 869455"/>
                <a:gd name="connsiteX53" fmla="*/ 969643 w 1157822"/>
                <a:gd name="connsiteY53" fmla="*/ 205603 h 869455"/>
                <a:gd name="connsiteX54" fmla="*/ 977484 w 1157822"/>
                <a:gd name="connsiteY54" fmla="*/ 268329 h 869455"/>
                <a:gd name="connsiteX55" fmla="*/ 915629 w 1157822"/>
                <a:gd name="connsiteY55" fmla="*/ 277041 h 869455"/>
                <a:gd name="connsiteX56" fmla="*/ 994908 w 1157822"/>
                <a:gd name="connsiteY56" fmla="*/ 247420 h 869455"/>
                <a:gd name="connsiteX57" fmla="*/ 987938 w 1157822"/>
                <a:gd name="connsiteY57" fmla="*/ 188179 h 869455"/>
                <a:gd name="connsiteX58" fmla="*/ 1038468 w 1157822"/>
                <a:gd name="connsiteY58" fmla="*/ 175111 h 869455"/>
                <a:gd name="connsiteX59" fmla="*/ 994908 w 1157822"/>
                <a:gd name="connsiteY59" fmla="*/ 247420 h 869455"/>
                <a:gd name="connsiteX60" fmla="*/ 1001877 w 1157822"/>
                <a:gd name="connsiteY60" fmla="*/ 164656 h 869455"/>
                <a:gd name="connsiteX61" fmla="*/ 1041953 w 1157822"/>
                <a:gd name="connsiteY61" fmla="*/ 111513 h 869455"/>
                <a:gd name="connsiteX62" fmla="*/ 1047180 w 1157822"/>
                <a:gd name="connsiteY62" fmla="*/ 152460 h 869455"/>
                <a:gd name="connsiteX63" fmla="*/ 1001877 w 1157822"/>
                <a:gd name="connsiteY63" fmla="*/ 164656 h 869455"/>
                <a:gd name="connsiteX64" fmla="*/ 1063732 w 1157822"/>
                <a:gd name="connsiteY64" fmla="*/ 130680 h 869455"/>
                <a:gd name="connsiteX65" fmla="*/ 1058505 w 1157822"/>
                <a:gd name="connsiteY65" fmla="*/ 89733 h 869455"/>
                <a:gd name="connsiteX66" fmla="*/ 1072444 w 1157822"/>
                <a:gd name="connsiteY66" fmla="*/ 70567 h 869455"/>
                <a:gd name="connsiteX67" fmla="*/ 1098580 w 1157822"/>
                <a:gd name="connsiteY67" fmla="*/ 70567 h 869455"/>
                <a:gd name="connsiteX68" fmla="*/ 1063732 w 1157822"/>
                <a:gd name="connsiteY68" fmla="*/ 130680 h 869455"/>
                <a:gd name="connsiteX69" fmla="*/ 0 w 1157822"/>
                <a:gd name="connsiteY69" fmla="*/ 267458 h 869455"/>
                <a:gd name="connsiteX70" fmla="*/ 0 w 1157822"/>
                <a:gd name="connsiteY70" fmla="*/ 286624 h 869455"/>
                <a:gd name="connsiteX71" fmla="*/ 182952 w 1157822"/>
                <a:gd name="connsiteY71" fmla="*/ 286624 h 869455"/>
                <a:gd name="connsiteX72" fmla="*/ 182952 w 1157822"/>
                <a:gd name="connsiteY72" fmla="*/ 337153 h 869455"/>
                <a:gd name="connsiteX73" fmla="*/ 243935 w 1157822"/>
                <a:gd name="connsiteY73" fmla="*/ 337153 h 869455"/>
                <a:gd name="connsiteX74" fmla="*/ 243935 w 1157822"/>
                <a:gd name="connsiteY74" fmla="*/ 286624 h 869455"/>
                <a:gd name="connsiteX75" fmla="*/ 265715 w 1157822"/>
                <a:gd name="connsiteY75" fmla="*/ 286624 h 869455"/>
                <a:gd name="connsiteX76" fmla="*/ 265715 w 1157822"/>
                <a:gd name="connsiteY76" fmla="*/ 267458 h 869455"/>
                <a:gd name="connsiteX77" fmla="*/ 0 w 1157822"/>
                <a:gd name="connsiteY77" fmla="*/ 267458 h 869455"/>
                <a:gd name="connsiteX78" fmla="*/ 278783 w 1157822"/>
                <a:gd name="connsiteY78" fmla="*/ 869455 h 869455"/>
                <a:gd name="connsiteX79" fmla="*/ 278783 w 1157822"/>
                <a:gd name="connsiteY79" fmla="*/ 784077 h 869455"/>
                <a:gd name="connsiteX80" fmla="*/ 319730 w 1157822"/>
                <a:gd name="connsiteY80" fmla="*/ 660368 h 869455"/>
                <a:gd name="connsiteX81" fmla="*/ 256132 w 1157822"/>
                <a:gd name="connsiteY81" fmla="*/ 660368 h 869455"/>
                <a:gd name="connsiteX82" fmla="*/ 243064 w 1157822"/>
                <a:gd name="connsiteY82" fmla="*/ 660368 h 869455"/>
                <a:gd name="connsiteX83" fmla="*/ 194277 w 1157822"/>
                <a:gd name="connsiteY83" fmla="*/ 660368 h 869455"/>
                <a:gd name="connsiteX84" fmla="*/ 236095 w 1157822"/>
                <a:gd name="connsiteY84" fmla="*/ 786691 h 869455"/>
                <a:gd name="connsiteX85" fmla="*/ 236095 w 1157822"/>
                <a:gd name="connsiteY85" fmla="*/ 869455 h 869455"/>
                <a:gd name="connsiteX86" fmla="*/ 223027 w 1157822"/>
                <a:gd name="connsiteY86" fmla="*/ 869455 h 869455"/>
                <a:gd name="connsiteX87" fmla="*/ 291851 w 1157822"/>
                <a:gd name="connsiteY87" fmla="*/ 869455 h 869455"/>
                <a:gd name="connsiteX88" fmla="*/ 278783 w 1157822"/>
                <a:gd name="connsiteY88" fmla="*/ 869455 h 869455"/>
                <a:gd name="connsiteX89" fmla="*/ 651656 w 1157822"/>
                <a:gd name="connsiteY89" fmla="*/ 869455 h 869455"/>
                <a:gd name="connsiteX90" fmla="*/ 706541 w 1157822"/>
                <a:gd name="connsiteY90" fmla="*/ 869455 h 869455"/>
                <a:gd name="connsiteX91" fmla="*/ 706541 w 1157822"/>
                <a:gd name="connsiteY91" fmla="*/ 784077 h 869455"/>
                <a:gd name="connsiteX92" fmla="*/ 747488 w 1157822"/>
                <a:gd name="connsiteY92" fmla="*/ 660368 h 869455"/>
                <a:gd name="connsiteX93" fmla="*/ 622906 w 1157822"/>
                <a:gd name="connsiteY93" fmla="*/ 660368 h 869455"/>
                <a:gd name="connsiteX94" fmla="*/ 664724 w 1157822"/>
                <a:gd name="connsiteY94" fmla="*/ 786691 h 869455"/>
                <a:gd name="connsiteX95" fmla="*/ 664724 w 1157822"/>
                <a:gd name="connsiteY95" fmla="*/ 869455 h 869455"/>
                <a:gd name="connsiteX96" fmla="*/ 651656 w 1157822"/>
                <a:gd name="connsiteY96" fmla="*/ 869455 h 869455"/>
                <a:gd name="connsiteX97" fmla="*/ 848547 w 1157822"/>
                <a:gd name="connsiteY97" fmla="*/ 601997 h 869455"/>
                <a:gd name="connsiteX98" fmla="*/ 834607 w 1157822"/>
                <a:gd name="connsiteY98" fmla="*/ 601997 h 869455"/>
                <a:gd name="connsiteX99" fmla="*/ 834607 w 1157822"/>
                <a:gd name="connsiteY99" fmla="*/ 601997 h 869455"/>
                <a:gd name="connsiteX100" fmla="*/ 93218 w 1157822"/>
                <a:gd name="connsiteY100" fmla="*/ 601997 h 869455"/>
                <a:gd name="connsiteX101" fmla="*/ 93218 w 1157822"/>
                <a:gd name="connsiteY101" fmla="*/ 601997 h 869455"/>
                <a:gd name="connsiteX102" fmla="*/ 90605 w 1157822"/>
                <a:gd name="connsiteY102" fmla="*/ 601997 h 869455"/>
                <a:gd name="connsiteX103" fmla="*/ 90605 w 1157822"/>
                <a:gd name="connsiteY103" fmla="*/ 350221 h 869455"/>
                <a:gd name="connsiteX104" fmla="*/ 169012 w 1157822"/>
                <a:gd name="connsiteY104" fmla="*/ 350221 h 869455"/>
                <a:gd name="connsiteX105" fmla="*/ 243064 w 1157822"/>
                <a:gd name="connsiteY105" fmla="*/ 350221 h 869455"/>
                <a:gd name="connsiteX106" fmla="*/ 243064 w 1157822"/>
                <a:gd name="connsiteY106" fmla="*/ 359804 h 869455"/>
                <a:gd name="connsiteX107" fmla="*/ 256132 w 1157822"/>
                <a:gd name="connsiteY107" fmla="*/ 359804 h 869455"/>
                <a:gd name="connsiteX108" fmla="*/ 256132 w 1157822"/>
                <a:gd name="connsiteY108" fmla="*/ 350221 h 869455"/>
                <a:gd name="connsiteX109" fmla="*/ 501810 w 1157822"/>
                <a:gd name="connsiteY109" fmla="*/ 350221 h 869455"/>
                <a:gd name="connsiteX110" fmla="*/ 501810 w 1157822"/>
                <a:gd name="connsiteY110" fmla="*/ 242193 h 869455"/>
                <a:gd name="connsiteX111" fmla="*/ 650785 w 1157822"/>
                <a:gd name="connsiteY111" fmla="*/ 242193 h 869455"/>
                <a:gd name="connsiteX112" fmla="*/ 650785 w 1157822"/>
                <a:gd name="connsiteY112" fmla="*/ 490484 h 869455"/>
                <a:gd name="connsiteX113" fmla="*/ 636846 w 1157822"/>
                <a:gd name="connsiteY113" fmla="*/ 490484 h 869455"/>
                <a:gd name="connsiteX114" fmla="*/ 636846 w 1157822"/>
                <a:gd name="connsiteY114" fmla="*/ 503552 h 869455"/>
                <a:gd name="connsiteX115" fmla="*/ 847675 w 1157822"/>
                <a:gd name="connsiteY115" fmla="*/ 503552 h 869455"/>
                <a:gd name="connsiteX116" fmla="*/ 847675 w 1157822"/>
                <a:gd name="connsiteY116" fmla="*/ 601997 h 869455"/>
                <a:gd name="connsiteX117" fmla="*/ 848547 w 1157822"/>
                <a:gd name="connsiteY117" fmla="*/ 601997 h 869455"/>
                <a:gd name="connsiteX0" fmla="*/ 659497 w 1157822"/>
                <a:gd name="connsiteY0" fmla="*/ 576733 h 869455"/>
                <a:gd name="connsiteX1" fmla="*/ 672565 w 1157822"/>
                <a:gd name="connsiteY1" fmla="*/ 576733 h 869455"/>
                <a:gd name="connsiteX2" fmla="*/ 672565 w 1157822"/>
                <a:gd name="connsiteY2" fmla="*/ 532301 h 869455"/>
                <a:gd name="connsiteX3" fmla="*/ 659497 w 1157822"/>
                <a:gd name="connsiteY3" fmla="*/ 532301 h 869455"/>
                <a:gd name="connsiteX4" fmla="*/ 659497 w 1157822"/>
                <a:gd name="connsiteY4" fmla="*/ 576733 h 869455"/>
                <a:gd name="connsiteX5" fmla="*/ 614194 w 1157822"/>
                <a:gd name="connsiteY5" fmla="*/ 0 h 869455"/>
                <a:gd name="connsiteX6" fmla="*/ 548855 w 1157822"/>
                <a:gd name="connsiteY6" fmla="*/ 0 h 869455"/>
                <a:gd name="connsiteX7" fmla="*/ 528817 w 1157822"/>
                <a:gd name="connsiteY7" fmla="*/ 229125 h 869455"/>
                <a:gd name="connsiteX8" fmla="*/ 547983 w 1157822"/>
                <a:gd name="connsiteY8" fmla="*/ 229125 h 869455"/>
                <a:gd name="connsiteX9" fmla="*/ 552339 w 1157822"/>
                <a:gd name="connsiteY9" fmla="*/ 176853 h 869455"/>
                <a:gd name="connsiteX10" fmla="*/ 609838 w 1157822"/>
                <a:gd name="connsiteY10" fmla="*/ 229125 h 869455"/>
                <a:gd name="connsiteX11" fmla="*/ 634232 w 1157822"/>
                <a:gd name="connsiteY11" fmla="*/ 229125 h 869455"/>
                <a:gd name="connsiteX12" fmla="*/ 614194 w 1157822"/>
                <a:gd name="connsiteY12" fmla="*/ 0 h 869455"/>
                <a:gd name="connsiteX13" fmla="*/ 595899 w 1157822"/>
                <a:gd name="connsiteY13" fmla="*/ 19166 h 869455"/>
                <a:gd name="connsiteX14" fmla="*/ 598513 w 1157822"/>
                <a:gd name="connsiteY14" fmla="*/ 52272 h 869455"/>
                <a:gd name="connsiteX15" fmla="*/ 574991 w 1157822"/>
                <a:gd name="connsiteY15" fmla="*/ 19166 h 869455"/>
                <a:gd name="connsiteX16" fmla="*/ 595899 w 1157822"/>
                <a:gd name="connsiteY16" fmla="*/ 19166 h 869455"/>
                <a:gd name="connsiteX17" fmla="*/ 565407 w 1157822"/>
                <a:gd name="connsiteY17" fmla="*/ 39204 h 869455"/>
                <a:gd name="connsiteX18" fmla="*/ 599384 w 1157822"/>
                <a:gd name="connsiteY18" fmla="*/ 85377 h 869455"/>
                <a:gd name="connsiteX19" fmla="*/ 556695 w 1157822"/>
                <a:gd name="connsiteY19" fmla="*/ 130680 h 869455"/>
                <a:gd name="connsiteX20" fmla="*/ 565407 w 1157822"/>
                <a:gd name="connsiteY20" fmla="*/ 39204 h 869455"/>
                <a:gd name="connsiteX21" fmla="*/ 558438 w 1157822"/>
                <a:gd name="connsiteY21" fmla="*/ 156815 h 869455"/>
                <a:gd name="connsiteX22" fmla="*/ 603740 w 1157822"/>
                <a:gd name="connsiteY22" fmla="*/ 108900 h 869455"/>
                <a:gd name="connsiteX23" fmla="*/ 612452 w 1157822"/>
                <a:gd name="connsiteY23" fmla="*/ 205603 h 869455"/>
                <a:gd name="connsiteX24" fmla="*/ 558438 w 1157822"/>
                <a:gd name="connsiteY24" fmla="*/ 156815 h 869455"/>
                <a:gd name="connsiteX25" fmla="*/ 1062861 w 1157822"/>
                <a:gd name="connsiteY25" fmla="*/ 50529 h 869455"/>
                <a:gd name="connsiteX26" fmla="*/ 964416 w 1157822"/>
                <a:gd name="connsiteY26" fmla="*/ 181209 h 869455"/>
                <a:gd name="connsiteX27" fmla="*/ 668209 w 1157822"/>
                <a:gd name="connsiteY27" fmla="*/ 349350 h 869455"/>
                <a:gd name="connsiteX28" fmla="*/ 666466 w 1157822"/>
                <a:gd name="connsiteY28" fmla="*/ 350221 h 869455"/>
                <a:gd name="connsiteX29" fmla="*/ 666466 w 1157822"/>
                <a:gd name="connsiteY29" fmla="*/ 372872 h 869455"/>
                <a:gd name="connsiteX30" fmla="*/ 934795 w 1157822"/>
                <a:gd name="connsiteY30" fmla="*/ 220413 h 869455"/>
                <a:gd name="connsiteX31" fmla="*/ 730935 w 1157822"/>
                <a:gd name="connsiteY31" fmla="*/ 490484 h 869455"/>
                <a:gd name="connsiteX32" fmla="*/ 755328 w 1157822"/>
                <a:gd name="connsiteY32" fmla="*/ 490484 h 869455"/>
                <a:gd name="connsiteX33" fmla="*/ 807600 w 1157822"/>
                <a:gd name="connsiteY33" fmla="*/ 420788 h 869455"/>
                <a:gd name="connsiteX34" fmla="*/ 837221 w 1157822"/>
                <a:gd name="connsiteY34" fmla="*/ 490484 h 869455"/>
                <a:gd name="connsiteX35" fmla="*/ 873811 w 1157822"/>
                <a:gd name="connsiteY35" fmla="*/ 490484 h 869455"/>
                <a:gd name="connsiteX36" fmla="*/ 1121232 w 1157822"/>
                <a:gd name="connsiteY36" fmla="*/ 70567 h 869455"/>
                <a:gd name="connsiteX37" fmla="*/ 1157822 w 1157822"/>
                <a:gd name="connsiteY37" fmla="*/ 70567 h 869455"/>
                <a:gd name="connsiteX38" fmla="*/ 1157822 w 1157822"/>
                <a:gd name="connsiteY38" fmla="*/ 50529 h 869455"/>
                <a:gd name="connsiteX39" fmla="*/ 1062861 w 1157822"/>
                <a:gd name="connsiteY39" fmla="*/ 50529 h 869455"/>
                <a:gd name="connsiteX40" fmla="*/ 855516 w 1157822"/>
                <a:gd name="connsiteY40" fmla="*/ 483514 h 869455"/>
                <a:gd name="connsiteX41" fmla="*/ 824153 w 1157822"/>
                <a:gd name="connsiteY41" fmla="*/ 409463 h 869455"/>
                <a:gd name="connsiteX42" fmla="*/ 906046 w 1157822"/>
                <a:gd name="connsiteY42" fmla="*/ 398137 h 869455"/>
                <a:gd name="connsiteX43" fmla="*/ 855516 w 1157822"/>
                <a:gd name="connsiteY43" fmla="*/ 483514 h 869455"/>
                <a:gd name="connsiteX44" fmla="*/ 831123 w 1157822"/>
                <a:gd name="connsiteY44" fmla="*/ 389425 h 869455"/>
                <a:gd name="connsiteX45" fmla="*/ 890364 w 1157822"/>
                <a:gd name="connsiteY45" fmla="*/ 311017 h 869455"/>
                <a:gd name="connsiteX46" fmla="*/ 911273 w 1157822"/>
                <a:gd name="connsiteY46" fmla="*/ 378100 h 869455"/>
                <a:gd name="connsiteX47" fmla="*/ 831123 w 1157822"/>
                <a:gd name="connsiteY47" fmla="*/ 389425 h 869455"/>
                <a:gd name="connsiteX48" fmla="*/ 926954 w 1157822"/>
                <a:gd name="connsiteY48" fmla="*/ 362418 h 869455"/>
                <a:gd name="connsiteX49" fmla="*/ 906917 w 1157822"/>
                <a:gd name="connsiteY49" fmla="*/ 297949 h 869455"/>
                <a:gd name="connsiteX50" fmla="*/ 969643 w 1157822"/>
                <a:gd name="connsiteY50" fmla="*/ 289237 h 869455"/>
                <a:gd name="connsiteX51" fmla="*/ 926954 w 1157822"/>
                <a:gd name="connsiteY51" fmla="*/ 362418 h 869455"/>
                <a:gd name="connsiteX52" fmla="*/ 915629 w 1157822"/>
                <a:gd name="connsiteY52" fmla="*/ 277041 h 869455"/>
                <a:gd name="connsiteX53" fmla="*/ 969643 w 1157822"/>
                <a:gd name="connsiteY53" fmla="*/ 205603 h 869455"/>
                <a:gd name="connsiteX54" fmla="*/ 977484 w 1157822"/>
                <a:gd name="connsiteY54" fmla="*/ 268329 h 869455"/>
                <a:gd name="connsiteX55" fmla="*/ 915629 w 1157822"/>
                <a:gd name="connsiteY55" fmla="*/ 277041 h 869455"/>
                <a:gd name="connsiteX56" fmla="*/ 994908 w 1157822"/>
                <a:gd name="connsiteY56" fmla="*/ 247420 h 869455"/>
                <a:gd name="connsiteX57" fmla="*/ 987938 w 1157822"/>
                <a:gd name="connsiteY57" fmla="*/ 188179 h 869455"/>
                <a:gd name="connsiteX58" fmla="*/ 1038468 w 1157822"/>
                <a:gd name="connsiteY58" fmla="*/ 175111 h 869455"/>
                <a:gd name="connsiteX59" fmla="*/ 994908 w 1157822"/>
                <a:gd name="connsiteY59" fmla="*/ 247420 h 869455"/>
                <a:gd name="connsiteX60" fmla="*/ 1001877 w 1157822"/>
                <a:gd name="connsiteY60" fmla="*/ 164656 h 869455"/>
                <a:gd name="connsiteX61" fmla="*/ 1041953 w 1157822"/>
                <a:gd name="connsiteY61" fmla="*/ 111513 h 869455"/>
                <a:gd name="connsiteX62" fmla="*/ 1047180 w 1157822"/>
                <a:gd name="connsiteY62" fmla="*/ 152460 h 869455"/>
                <a:gd name="connsiteX63" fmla="*/ 1001877 w 1157822"/>
                <a:gd name="connsiteY63" fmla="*/ 164656 h 869455"/>
                <a:gd name="connsiteX64" fmla="*/ 1063732 w 1157822"/>
                <a:gd name="connsiteY64" fmla="*/ 130680 h 869455"/>
                <a:gd name="connsiteX65" fmla="*/ 1058505 w 1157822"/>
                <a:gd name="connsiteY65" fmla="*/ 89733 h 869455"/>
                <a:gd name="connsiteX66" fmla="*/ 1072444 w 1157822"/>
                <a:gd name="connsiteY66" fmla="*/ 70567 h 869455"/>
                <a:gd name="connsiteX67" fmla="*/ 1098580 w 1157822"/>
                <a:gd name="connsiteY67" fmla="*/ 70567 h 869455"/>
                <a:gd name="connsiteX68" fmla="*/ 1063732 w 1157822"/>
                <a:gd name="connsiteY68" fmla="*/ 130680 h 869455"/>
                <a:gd name="connsiteX69" fmla="*/ 0 w 1157822"/>
                <a:gd name="connsiteY69" fmla="*/ 267458 h 869455"/>
                <a:gd name="connsiteX70" fmla="*/ 0 w 1157822"/>
                <a:gd name="connsiteY70" fmla="*/ 286624 h 869455"/>
                <a:gd name="connsiteX71" fmla="*/ 182952 w 1157822"/>
                <a:gd name="connsiteY71" fmla="*/ 286624 h 869455"/>
                <a:gd name="connsiteX72" fmla="*/ 182952 w 1157822"/>
                <a:gd name="connsiteY72" fmla="*/ 337153 h 869455"/>
                <a:gd name="connsiteX73" fmla="*/ 243935 w 1157822"/>
                <a:gd name="connsiteY73" fmla="*/ 337153 h 869455"/>
                <a:gd name="connsiteX74" fmla="*/ 243935 w 1157822"/>
                <a:gd name="connsiteY74" fmla="*/ 286624 h 869455"/>
                <a:gd name="connsiteX75" fmla="*/ 265715 w 1157822"/>
                <a:gd name="connsiteY75" fmla="*/ 286624 h 869455"/>
                <a:gd name="connsiteX76" fmla="*/ 265715 w 1157822"/>
                <a:gd name="connsiteY76" fmla="*/ 267458 h 869455"/>
                <a:gd name="connsiteX77" fmla="*/ 0 w 1157822"/>
                <a:gd name="connsiteY77" fmla="*/ 267458 h 869455"/>
                <a:gd name="connsiteX78" fmla="*/ 278783 w 1157822"/>
                <a:gd name="connsiteY78" fmla="*/ 869455 h 869455"/>
                <a:gd name="connsiteX79" fmla="*/ 278783 w 1157822"/>
                <a:gd name="connsiteY79" fmla="*/ 784077 h 869455"/>
                <a:gd name="connsiteX80" fmla="*/ 319730 w 1157822"/>
                <a:gd name="connsiteY80" fmla="*/ 660368 h 869455"/>
                <a:gd name="connsiteX81" fmla="*/ 256132 w 1157822"/>
                <a:gd name="connsiteY81" fmla="*/ 660368 h 869455"/>
                <a:gd name="connsiteX82" fmla="*/ 243064 w 1157822"/>
                <a:gd name="connsiteY82" fmla="*/ 660368 h 869455"/>
                <a:gd name="connsiteX83" fmla="*/ 194277 w 1157822"/>
                <a:gd name="connsiteY83" fmla="*/ 660368 h 869455"/>
                <a:gd name="connsiteX84" fmla="*/ 236095 w 1157822"/>
                <a:gd name="connsiteY84" fmla="*/ 786691 h 869455"/>
                <a:gd name="connsiteX85" fmla="*/ 236095 w 1157822"/>
                <a:gd name="connsiteY85" fmla="*/ 869455 h 869455"/>
                <a:gd name="connsiteX86" fmla="*/ 291851 w 1157822"/>
                <a:gd name="connsiteY86" fmla="*/ 869455 h 869455"/>
                <a:gd name="connsiteX87" fmla="*/ 278783 w 1157822"/>
                <a:gd name="connsiteY87" fmla="*/ 869455 h 869455"/>
                <a:gd name="connsiteX88" fmla="*/ 651656 w 1157822"/>
                <a:gd name="connsiteY88" fmla="*/ 869455 h 869455"/>
                <a:gd name="connsiteX89" fmla="*/ 706541 w 1157822"/>
                <a:gd name="connsiteY89" fmla="*/ 869455 h 869455"/>
                <a:gd name="connsiteX90" fmla="*/ 706541 w 1157822"/>
                <a:gd name="connsiteY90" fmla="*/ 784077 h 869455"/>
                <a:gd name="connsiteX91" fmla="*/ 747488 w 1157822"/>
                <a:gd name="connsiteY91" fmla="*/ 660368 h 869455"/>
                <a:gd name="connsiteX92" fmla="*/ 622906 w 1157822"/>
                <a:gd name="connsiteY92" fmla="*/ 660368 h 869455"/>
                <a:gd name="connsiteX93" fmla="*/ 664724 w 1157822"/>
                <a:gd name="connsiteY93" fmla="*/ 786691 h 869455"/>
                <a:gd name="connsiteX94" fmla="*/ 664724 w 1157822"/>
                <a:gd name="connsiteY94" fmla="*/ 869455 h 869455"/>
                <a:gd name="connsiteX95" fmla="*/ 651656 w 1157822"/>
                <a:gd name="connsiteY95" fmla="*/ 869455 h 869455"/>
                <a:gd name="connsiteX96" fmla="*/ 848547 w 1157822"/>
                <a:gd name="connsiteY96" fmla="*/ 601997 h 869455"/>
                <a:gd name="connsiteX97" fmla="*/ 834607 w 1157822"/>
                <a:gd name="connsiteY97" fmla="*/ 601997 h 869455"/>
                <a:gd name="connsiteX98" fmla="*/ 834607 w 1157822"/>
                <a:gd name="connsiteY98" fmla="*/ 601997 h 869455"/>
                <a:gd name="connsiteX99" fmla="*/ 93218 w 1157822"/>
                <a:gd name="connsiteY99" fmla="*/ 601997 h 869455"/>
                <a:gd name="connsiteX100" fmla="*/ 93218 w 1157822"/>
                <a:gd name="connsiteY100" fmla="*/ 601997 h 869455"/>
                <a:gd name="connsiteX101" fmla="*/ 90605 w 1157822"/>
                <a:gd name="connsiteY101" fmla="*/ 601997 h 869455"/>
                <a:gd name="connsiteX102" fmla="*/ 90605 w 1157822"/>
                <a:gd name="connsiteY102" fmla="*/ 350221 h 869455"/>
                <a:gd name="connsiteX103" fmla="*/ 169012 w 1157822"/>
                <a:gd name="connsiteY103" fmla="*/ 350221 h 869455"/>
                <a:gd name="connsiteX104" fmla="*/ 243064 w 1157822"/>
                <a:gd name="connsiteY104" fmla="*/ 350221 h 869455"/>
                <a:gd name="connsiteX105" fmla="*/ 243064 w 1157822"/>
                <a:gd name="connsiteY105" fmla="*/ 359804 h 869455"/>
                <a:gd name="connsiteX106" fmla="*/ 256132 w 1157822"/>
                <a:gd name="connsiteY106" fmla="*/ 359804 h 869455"/>
                <a:gd name="connsiteX107" fmla="*/ 256132 w 1157822"/>
                <a:gd name="connsiteY107" fmla="*/ 350221 h 869455"/>
                <a:gd name="connsiteX108" fmla="*/ 501810 w 1157822"/>
                <a:gd name="connsiteY108" fmla="*/ 350221 h 869455"/>
                <a:gd name="connsiteX109" fmla="*/ 501810 w 1157822"/>
                <a:gd name="connsiteY109" fmla="*/ 242193 h 869455"/>
                <a:gd name="connsiteX110" fmla="*/ 650785 w 1157822"/>
                <a:gd name="connsiteY110" fmla="*/ 242193 h 869455"/>
                <a:gd name="connsiteX111" fmla="*/ 650785 w 1157822"/>
                <a:gd name="connsiteY111" fmla="*/ 490484 h 869455"/>
                <a:gd name="connsiteX112" fmla="*/ 636846 w 1157822"/>
                <a:gd name="connsiteY112" fmla="*/ 490484 h 869455"/>
                <a:gd name="connsiteX113" fmla="*/ 636846 w 1157822"/>
                <a:gd name="connsiteY113" fmla="*/ 503552 h 869455"/>
                <a:gd name="connsiteX114" fmla="*/ 847675 w 1157822"/>
                <a:gd name="connsiteY114" fmla="*/ 503552 h 869455"/>
                <a:gd name="connsiteX115" fmla="*/ 847675 w 1157822"/>
                <a:gd name="connsiteY115" fmla="*/ 601997 h 869455"/>
                <a:gd name="connsiteX116" fmla="*/ 848547 w 1157822"/>
                <a:gd name="connsiteY116" fmla="*/ 601997 h 869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157822" h="869455">
                  <a:moveTo>
                    <a:pt x="659497" y="576733"/>
                  </a:moveTo>
                  <a:lnTo>
                    <a:pt x="672565" y="576733"/>
                  </a:lnTo>
                  <a:lnTo>
                    <a:pt x="672565" y="532301"/>
                  </a:lnTo>
                  <a:lnTo>
                    <a:pt x="659497" y="532301"/>
                  </a:lnTo>
                  <a:lnTo>
                    <a:pt x="659497" y="576733"/>
                  </a:lnTo>
                  <a:close/>
                  <a:moveTo>
                    <a:pt x="614194" y="0"/>
                  </a:moveTo>
                  <a:lnTo>
                    <a:pt x="548855" y="0"/>
                  </a:lnTo>
                  <a:lnTo>
                    <a:pt x="528817" y="229125"/>
                  </a:lnTo>
                  <a:lnTo>
                    <a:pt x="547983" y="229125"/>
                  </a:lnTo>
                  <a:lnTo>
                    <a:pt x="552339" y="176853"/>
                  </a:lnTo>
                  <a:lnTo>
                    <a:pt x="609838" y="229125"/>
                  </a:lnTo>
                  <a:lnTo>
                    <a:pt x="634232" y="229125"/>
                  </a:lnTo>
                  <a:lnTo>
                    <a:pt x="614194" y="0"/>
                  </a:lnTo>
                  <a:close/>
                  <a:moveTo>
                    <a:pt x="595899" y="19166"/>
                  </a:moveTo>
                  <a:lnTo>
                    <a:pt x="598513" y="52272"/>
                  </a:lnTo>
                  <a:lnTo>
                    <a:pt x="574991" y="19166"/>
                  </a:lnTo>
                  <a:lnTo>
                    <a:pt x="595899" y="19166"/>
                  </a:lnTo>
                  <a:close/>
                  <a:moveTo>
                    <a:pt x="565407" y="39204"/>
                  </a:moveTo>
                  <a:lnTo>
                    <a:pt x="599384" y="85377"/>
                  </a:lnTo>
                  <a:lnTo>
                    <a:pt x="556695" y="130680"/>
                  </a:lnTo>
                  <a:lnTo>
                    <a:pt x="565407" y="39204"/>
                  </a:lnTo>
                  <a:close/>
                  <a:moveTo>
                    <a:pt x="558438" y="156815"/>
                  </a:moveTo>
                  <a:lnTo>
                    <a:pt x="603740" y="108900"/>
                  </a:lnTo>
                  <a:lnTo>
                    <a:pt x="612452" y="205603"/>
                  </a:lnTo>
                  <a:lnTo>
                    <a:pt x="558438" y="156815"/>
                  </a:lnTo>
                  <a:close/>
                  <a:moveTo>
                    <a:pt x="1062861" y="50529"/>
                  </a:moveTo>
                  <a:lnTo>
                    <a:pt x="964416" y="181209"/>
                  </a:lnTo>
                  <a:lnTo>
                    <a:pt x="668209" y="349350"/>
                  </a:lnTo>
                  <a:lnTo>
                    <a:pt x="666466" y="350221"/>
                  </a:lnTo>
                  <a:lnTo>
                    <a:pt x="666466" y="372872"/>
                  </a:lnTo>
                  <a:lnTo>
                    <a:pt x="934795" y="220413"/>
                  </a:lnTo>
                  <a:lnTo>
                    <a:pt x="730935" y="490484"/>
                  </a:lnTo>
                  <a:lnTo>
                    <a:pt x="755328" y="490484"/>
                  </a:lnTo>
                  <a:lnTo>
                    <a:pt x="807600" y="420788"/>
                  </a:lnTo>
                  <a:lnTo>
                    <a:pt x="837221" y="490484"/>
                  </a:lnTo>
                  <a:lnTo>
                    <a:pt x="873811" y="490484"/>
                  </a:lnTo>
                  <a:lnTo>
                    <a:pt x="1121232" y="70567"/>
                  </a:lnTo>
                  <a:lnTo>
                    <a:pt x="1157822" y="70567"/>
                  </a:lnTo>
                  <a:lnTo>
                    <a:pt x="1157822" y="50529"/>
                  </a:lnTo>
                  <a:lnTo>
                    <a:pt x="1062861" y="50529"/>
                  </a:lnTo>
                  <a:close/>
                  <a:moveTo>
                    <a:pt x="855516" y="483514"/>
                  </a:moveTo>
                  <a:lnTo>
                    <a:pt x="824153" y="409463"/>
                  </a:lnTo>
                  <a:lnTo>
                    <a:pt x="906046" y="398137"/>
                  </a:lnTo>
                  <a:lnTo>
                    <a:pt x="855516" y="483514"/>
                  </a:lnTo>
                  <a:close/>
                  <a:moveTo>
                    <a:pt x="831123" y="389425"/>
                  </a:moveTo>
                  <a:lnTo>
                    <a:pt x="890364" y="311017"/>
                  </a:lnTo>
                  <a:lnTo>
                    <a:pt x="911273" y="378100"/>
                  </a:lnTo>
                  <a:lnTo>
                    <a:pt x="831123" y="389425"/>
                  </a:lnTo>
                  <a:close/>
                  <a:moveTo>
                    <a:pt x="926954" y="362418"/>
                  </a:moveTo>
                  <a:lnTo>
                    <a:pt x="906917" y="297949"/>
                  </a:lnTo>
                  <a:lnTo>
                    <a:pt x="969643" y="289237"/>
                  </a:lnTo>
                  <a:lnTo>
                    <a:pt x="926954" y="362418"/>
                  </a:lnTo>
                  <a:close/>
                  <a:moveTo>
                    <a:pt x="915629" y="277041"/>
                  </a:moveTo>
                  <a:lnTo>
                    <a:pt x="969643" y="205603"/>
                  </a:lnTo>
                  <a:lnTo>
                    <a:pt x="977484" y="268329"/>
                  </a:lnTo>
                  <a:lnTo>
                    <a:pt x="915629" y="277041"/>
                  </a:lnTo>
                  <a:close/>
                  <a:moveTo>
                    <a:pt x="994908" y="247420"/>
                  </a:moveTo>
                  <a:lnTo>
                    <a:pt x="987938" y="188179"/>
                  </a:lnTo>
                  <a:lnTo>
                    <a:pt x="1038468" y="175111"/>
                  </a:lnTo>
                  <a:lnTo>
                    <a:pt x="994908" y="247420"/>
                  </a:lnTo>
                  <a:close/>
                  <a:moveTo>
                    <a:pt x="1001877" y="164656"/>
                  </a:moveTo>
                  <a:lnTo>
                    <a:pt x="1041953" y="111513"/>
                  </a:lnTo>
                  <a:lnTo>
                    <a:pt x="1047180" y="152460"/>
                  </a:lnTo>
                  <a:lnTo>
                    <a:pt x="1001877" y="164656"/>
                  </a:lnTo>
                  <a:close/>
                  <a:moveTo>
                    <a:pt x="1063732" y="130680"/>
                  </a:moveTo>
                  <a:lnTo>
                    <a:pt x="1058505" y="89733"/>
                  </a:lnTo>
                  <a:lnTo>
                    <a:pt x="1072444" y="70567"/>
                  </a:lnTo>
                  <a:lnTo>
                    <a:pt x="1098580" y="70567"/>
                  </a:lnTo>
                  <a:lnTo>
                    <a:pt x="1063732" y="130680"/>
                  </a:lnTo>
                  <a:close/>
                  <a:moveTo>
                    <a:pt x="0" y="267458"/>
                  </a:moveTo>
                  <a:lnTo>
                    <a:pt x="0" y="286624"/>
                  </a:lnTo>
                  <a:lnTo>
                    <a:pt x="182952" y="286624"/>
                  </a:lnTo>
                  <a:lnTo>
                    <a:pt x="182952" y="337153"/>
                  </a:lnTo>
                  <a:lnTo>
                    <a:pt x="243935" y="337153"/>
                  </a:lnTo>
                  <a:lnTo>
                    <a:pt x="243935" y="286624"/>
                  </a:lnTo>
                  <a:lnTo>
                    <a:pt x="265715" y="286624"/>
                  </a:lnTo>
                  <a:lnTo>
                    <a:pt x="265715" y="267458"/>
                  </a:lnTo>
                  <a:lnTo>
                    <a:pt x="0" y="267458"/>
                  </a:lnTo>
                  <a:close/>
                  <a:moveTo>
                    <a:pt x="278783" y="869455"/>
                  </a:moveTo>
                  <a:lnTo>
                    <a:pt x="278783" y="784077"/>
                  </a:lnTo>
                  <a:lnTo>
                    <a:pt x="319730" y="660368"/>
                  </a:lnTo>
                  <a:lnTo>
                    <a:pt x="256132" y="660368"/>
                  </a:lnTo>
                  <a:lnTo>
                    <a:pt x="243064" y="660368"/>
                  </a:lnTo>
                  <a:lnTo>
                    <a:pt x="194277" y="660368"/>
                  </a:lnTo>
                  <a:lnTo>
                    <a:pt x="236095" y="786691"/>
                  </a:lnTo>
                  <a:lnTo>
                    <a:pt x="236095" y="869455"/>
                  </a:lnTo>
                  <a:lnTo>
                    <a:pt x="291851" y="869455"/>
                  </a:lnTo>
                  <a:lnTo>
                    <a:pt x="278783" y="869455"/>
                  </a:lnTo>
                  <a:close/>
                  <a:moveTo>
                    <a:pt x="651656" y="869455"/>
                  </a:moveTo>
                  <a:lnTo>
                    <a:pt x="706541" y="869455"/>
                  </a:lnTo>
                  <a:lnTo>
                    <a:pt x="706541" y="784077"/>
                  </a:lnTo>
                  <a:lnTo>
                    <a:pt x="747488" y="660368"/>
                  </a:lnTo>
                  <a:lnTo>
                    <a:pt x="622906" y="660368"/>
                  </a:lnTo>
                  <a:lnTo>
                    <a:pt x="664724" y="786691"/>
                  </a:lnTo>
                  <a:lnTo>
                    <a:pt x="664724" y="869455"/>
                  </a:lnTo>
                  <a:lnTo>
                    <a:pt x="651656" y="869455"/>
                  </a:lnTo>
                  <a:close/>
                  <a:moveTo>
                    <a:pt x="848547" y="601997"/>
                  </a:moveTo>
                  <a:lnTo>
                    <a:pt x="834607" y="601997"/>
                  </a:lnTo>
                  <a:lnTo>
                    <a:pt x="834607" y="601997"/>
                  </a:lnTo>
                  <a:lnTo>
                    <a:pt x="93218" y="601997"/>
                  </a:lnTo>
                  <a:lnTo>
                    <a:pt x="93218" y="601997"/>
                  </a:lnTo>
                  <a:lnTo>
                    <a:pt x="90605" y="601997"/>
                  </a:lnTo>
                  <a:lnTo>
                    <a:pt x="90605" y="350221"/>
                  </a:lnTo>
                  <a:lnTo>
                    <a:pt x="169012" y="350221"/>
                  </a:lnTo>
                  <a:lnTo>
                    <a:pt x="243064" y="350221"/>
                  </a:lnTo>
                  <a:lnTo>
                    <a:pt x="243064" y="359804"/>
                  </a:lnTo>
                  <a:lnTo>
                    <a:pt x="256132" y="359804"/>
                  </a:lnTo>
                  <a:lnTo>
                    <a:pt x="256132" y="350221"/>
                  </a:lnTo>
                  <a:lnTo>
                    <a:pt x="501810" y="350221"/>
                  </a:lnTo>
                  <a:lnTo>
                    <a:pt x="501810" y="242193"/>
                  </a:lnTo>
                  <a:lnTo>
                    <a:pt x="650785" y="242193"/>
                  </a:lnTo>
                  <a:lnTo>
                    <a:pt x="650785" y="490484"/>
                  </a:lnTo>
                  <a:lnTo>
                    <a:pt x="636846" y="490484"/>
                  </a:lnTo>
                  <a:lnTo>
                    <a:pt x="636846" y="503552"/>
                  </a:lnTo>
                  <a:lnTo>
                    <a:pt x="847675" y="503552"/>
                  </a:lnTo>
                  <a:lnTo>
                    <a:pt x="847675" y="601997"/>
                  </a:lnTo>
                  <a:lnTo>
                    <a:pt x="848547" y="601997"/>
                  </a:lnTo>
                  <a:close/>
                </a:path>
              </a:pathLst>
            </a:custGeom>
            <a:solidFill>
              <a:srgbClr val="006097"/>
            </a:solidFill>
            <a:ln w="8666" cap="flat">
              <a:noFill/>
              <a:prstDash val="solid"/>
              <a:miter/>
            </a:ln>
          </p:spPr>
          <p:txBody>
            <a:bodyPr rtlCol="0" anchor="ctr"/>
            <a:lstStyle/>
            <a:p>
              <a:endParaRPr lang="en-GB">
                <a:latin typeface="+mj-lt"/>
              </a:endParaRPr>
            </a:p>
          </p:txBody>
        </p:sp>
        <p:sp>
          <p:nvSpPr>
            <p:cNvPr id="41" name="Freeform: Shape 40">
              <a:extLst>
                <a:ext uri="{FF2B5EF4-FFF2-40B4-BE49-F238E27FC236}">
                  <a16:creationId xmlns:a16="http://schemas.microsoft.com/office/drawing/2014/main" id="{643B1115-7C99-4C44-BAA4-2571C20A32E1}"/>
                </a:ext>
              </a:extLst>
            </p:cNvPr>
            <p:cNvSpPr/>
            <p:nvPr/>
          </p:nvSpPr>
          <p:spPr>
            <a:xfrm>
              <a:off x="9678597" y="1733746"/>
              <a:ext cx="922576" cy="835208"/>
            </a:xfrm>
            <a:custGeom>
              <a:avLst/>
              <a:gdLst>
                <a:gd name="connsiteX0" fmla="*/ 847755 w 922576"/>
                <a:gd name="connsiteY0" fmla="*/ 39814 h 814119"/>
                <a:gd name="connsiteX1" fmla="*/ 770187 w 922576"/>
                <a:gd name="connsiteY1" fmla="*/ 142780 h 814119"/>
                <a:gd name="connsiteX2" fmla="*/ 536797 w 922576"/>
                <a:gd name="connsiteY2" fmla="*/ 275263 h 814119"/>
                <a:gd name="connsiteX3" fmla="*/ 533365 w 922576"/>
                <a:gd name="connsiteY3" fmla="*/ 277322 h 814119"/>
                <a:gd name="connsiteX4" fmla="*/ 533365 w 922576"/>
                <a:gd name="connsiteY4" fmla="*/ 181221 h 814119"/>
                <a:gd name="connsiteX5" fmla="*/ 510026 w 922576"/>
                <a:gd name="connsiteY5" fmla="*/ 181221 h 814119"/>
                <a:gd name="connsiteX6" fmla="*/ 494237 w 922576"/>
                <a:gd name="connsiteY6" fmla="*/ 0 h 814119"/>
                <a:gd name="connsiteX7" fmla="*/ 443441 w 922576"/>
                <a:gd name="connsiteY7" fmla="*/ 0 h 814119"/>
                <a:gd name="connsiteX8" fmla="*/ 426966 w 922576"/>
                <a:gd name="connsiteY8" fmla="*/ 180534 h 814119"/>
                <a:gd name="connsiteX9" fmla="*/ 395390 w 922576"/>
                <a:gd name="connsiteY9" fmla="*/ 180534 h 814119"/>
                <a:gd name="connsiteX10" fmla="*/ 395390 w 922576"/>
                <a:gd name="connsiteY10" fmla="*/ 265653 h 814119"/>
                <a:gd name="connsiteX11" fmla="*/ 212110 w 922576"/>
                <a:gd name="connsiteY11" fmla="*/ 265653 h 814119"/>
                <a:gd name="connsiteX12" fmla="*/ 212110 w 922576"/>
                <a:gd name="connsiteY12" fmla="*/ 236136 h 814119"/>
                <a:gd name="connsiteX13" fmla="*/ 229271 w 922576"/>
                <a:gd name="connsiteY13" fmla="*/ 236136 h 814119"/>
                <a:gd name="connsiteX14" fmla="*/ 229271 w 922576"/>
                <a:gd name="connsiteY14" fmla="*/ 200441 h 814119"/>
                <a:gd name="connsiteX15" fmla="*/ 0 w 922576"/>
                <a:gd name="connsiteY15" fmla="*/ 200441 h 814119"/>
                <a:gd name="connsiteX16" fmla="*/ 0 w 922576"/>
                <a:gd name="connsiteY16" fmla="*/ 236136 h 814119"/>
                <a:gd name="connsiteX17" fmla="*/ 144153 w 922576"/>
                <a:gd name="connsiteY17" fmla="*/ 236136 h 814119"/>
                <a:gd name="connsiteX18" fmla="*/ 144153 w 922576"/>
                <a:gd name="connsiteY18" fmla="*/ 265653 h 814119"/>
                <a:gd name="connsiteX19" fmla="*/ 71390 w 922576"/>
                <a:gd name="connsiteY19" fmla="*/ 265653 h 814119"/>
                <a:gd name="connsiteX20" fmla="*/ 71390 w 922576"/>
                <a:gd name="connsiteY20" fmla="*/ 484628 h 814119"/>
                <a:gd name="connsiteX21" fmla="*/ 73449 w 922576"/>
                <a:gd name="connsiteY21" fmla="*/ 484628 h 814119"/>
                <a:gd name="connsiteX22" fmla="*/ 73449 w 922576"/>
                <a:gd name="connsiteY22" fmla="*/ 484628 h 814119"/>
                <a:gd name="connsiteX23" fmla="*/ 105025 w 922576"/>
                <a:gd name="connsiteY23" fmla="*/ 484628 h 814119"/>
                <a:gd name="connsiteX24" fmla="*/ 105025 w 922576"/>
                <a:gd name="connsiteY24" fmla="*/ 814119 h 814119"/>
                <a:gd name="connsiteX25" fmla="*/ 125619 w 922576"/>
                <a:gd name="connsiteY25" fmla="*/ 814119 h 814119"/>
                <a:gd name="connsiteX26" fmla="*/ 125619 w 922576"/>
                <a:gd name="connsiteY26" fmla="*/ 777052 h 814119"/>
                <a:gd name="connsiteX27" fmla="*/ 156509 w 922576"/>
                <a:gd name="connsiteY27" fmla="*/ 750280 h 814119"/>
                <a:gd name="connsiteX28" fmla="*/ 187398 w 922576"/>
                <a:gd name="connsiteY28" fmla="*/ 777052 h 814119"/>
                <a:gd name="connsiteX29" fmla="*/ 187398 w 922576"/>
                <a:gd name="connsiteY29" fmla="*/ 814119 h 814119"/>
                <a:gd name="connsiteX30" fmla="*/ 187398 w 922576"/>
                <a:gd name="connsiteY30" fmla="*/ 814119 h 814119"/>
                <a:gd name="connsiteX31" fmla="*/ 207992 w 922576"/>
                <a:gd name="connsiteY31" fmla="*/ 814119 h 814119"/>
                <a:gd name="connsiteX32" fmla="*/ 207992 w 922576"/>
                <a:gd name="connsiteY32" fmla="*/ 484628 h 814119"/>
                <a:gd name="connsiteX33" fmla="*/ 564941 w 922576"/>
                <a:gd name="connsiteY33" fmla="*/ 484628 h 814119"/>
                <a:gd name="connsiteX34" fmla="*/ 564941 w 922576"/>
                <a:gd name="connsiteY34" fmla="*/ 814119 h 814119"/>
                <a:gd name="connsiteX35" fmla="*/ 585534 w 922576"/>
                <a:gd name="connsiteY35" fmla="*/ 814119 h 814119"/>
                <a:gd name="connsiteX36" fmla="*/ 585534 w 922576"/>
                <a:gd name="connsiteY36" fmla="*/ 777052 h 814119"/>
                <a:gd name="connsiteX37" fmla="*/ 616424 w 922576"/>
                <a:gd name="connsiteY37" fmla="*/ 750280 h 814119"/>
                <a:gd name="connsiteX38" fmla="*/ 647314 w 922576"/>
                <a:gd name="connsiteY38" fmla="*/ 777052 h 814119"/>
                <a:gd name="connsiteX39" fmla="*/ 647314 w 922576"/>
                <a:gd name="connsiteY39" fmla="*/ 814119 h 814119"/>
                <a:gd name="connsiteX40" fmla="*/ 648687 w 922576"/>
                <a:gd name="connsiteY40" fmla="*/ 814119 h 814119"/>
                <a:gd name="connsiteX41" fmla="*/ 667907 w 922576"/>
                <a:gd name="connsiteY41" fmla="*/ 814119 h 814119"/>
                <a:gd name="connsiteX42" fmla="*/ 667907 w 922576"/>
                <a:gd name="connsiteY42" fmla="*/ 484628 h 814119"/>
                <a:gd name="connsiteX43" fmla="*/ 667907 w 922576"/>
                <a:gd name="connsiteY43" fmla="*/ 484628 h 814119"/>
                <a:gd name="connsiteX44" fmla="*/ 700170 w 922576"/>
                <a:gd name="connsiteY44" fmla="*/ 484628 h 814119"/>
                <a:gd name="connsiteX45" fmla="*/ 700170 w 922576"/>
                <a:gd name="connsiteY45" fmla="*/ 386466 h 814119"/>
                <a:gd name="connsiteX46" fmla="*/ 698797 w 922576"/>
                <a:gd name="connsiteY46" fmla="*/ 386466 h 814119"/>
                <a:gd name="connsiteX47" fmla="*/ 892373 w 922576"/>
                <a:gd name="connsiteY47" fmla="*/ 57661 h 814119"/>
                <a:gd name="connsiteX48" fmla="*/ 922577 w 922576"/>
                <a:gd name="connsiteY48" fmla="*/ 55602 h 814119"/>
                <a:gd name="connsiteX49" fmla="*/ 922577 w 922576"/>
                <a:gd name="connsiteY49" fmla="*/ 39814 h 814119"/>
                <a:gd name="connsiteX50" fmla="*/ 847755 w 922576"/>
                <a:gd name="connsiteY50" fmla="*/ 39814 h 814119"/>
                <a:gd name="connsiteX51" fmla="*/ 533365 w 922576"/>
                <a:gd name="connsiteY51" fmla="*/ 294483 h 814119"/>
                <a:gd name="connsiteX52" fmla="*/ 746161 w 922576"/>
                <a:gd name="connsiteY52" fmla="*/ 173670 h 814119"/>
                <a:gd name="connsiteX53" fmla="*/ 585534 w 922576"/>
                <a:gd name="connsiteY53" fmla="*/ 386466 h 814119"/>
                <a:gd name="connsiteX54" fmla="*/ 533365 w 922576"/>
                <a:gd name="connsiteY54" fmla="*/ 386466 h 814119"/>
                <a:gd name="connsiteX55" fmla="*/ 533365 w 922576"/>
                <a:gd name="connsiteY55" fmla="*/ 294483 h 814119"/>
                <a:gd name="connsiteX56" fmla="*/ 588966 w 922576"/>
                <a:gd name="connsiteY56" fmla="*/ 630153 h 814119"/>
                <a:gd name="connsiteX57" fmla="*/ 616424 w 922576"/>
                <a:gd name="connsiteY57" fmla="*/ 606128 h 814119"/>
                <a:gd name="connsiteX58" fmla="*/ 643882 w 922576"/>
                <a:gd name="connsiteY58" fmla="*/ 630153 h 814119"/>
                <a:gd name="connsiteX59" fmla="*/ 616424 w 922576"/>
                <a:gd name="connsiteY59" fmla="*/ 654179 h 814119"/>
                <a:gd name="connsiteX60" fmla="*/ 588966 w 922576"/>
                <a:gd name="connsiteY60" fmla="*/ 630153 h 814119"/>
                <a:gd name="connsiteX61" fmla="*/ 602695 w 922576"/>
                <a:gd name="connsiteY61" fmla="*/ 666535 h 814119"/>
                <a:gd name="connsiteX62" fmla="*/ 585534 w 922576"/>
                <a:gd name="connsiteY62" fmla="*/ 681636 h 814119"/>
                <a:gd name="connsiteX63" fmla="*/ 585534 w 922576"/>
                <a:gd name="connsiteY63" fmla="*/ 651433 h 814119"/>
                <a:gd name="connsiteX64" fmla="*/ 602695 w 922576"/>
                <a:gd name="connsiteY64" fmla="*/ 666535 h 814119"/>
                <a:gd name="connsiteX65" fmla="*/ 585534 w 922576"/>
                <a:gd name="connsiteY65" fmla="*/ 609560 h 814119"/>
                <a:gd name="connsiteX66" fmla="*/ 585534 w 922576"/>
                <a:gd name="connsiteY66" fmla="*/ 579357 h 814119"/>
                <a:gd name="connsiteX67" fmla="*/ 602695 w 922576"/>
                <a:gd name="connsiteY67" fmla="*/ 594458 h 814119"/>
                <a:gd name="connsiteX68" fmla="*/ 585534 w 922576"/>
                <a:gd name="connsiteY68" fmla="*/ 609560 h 814119"/>
                <a:gd name="connsiteX69" fmla="*/ 588280 w 922576"/>
                <a:gd name="connsiteY69" fmla="*/ 557390 h 814119"/>
                <a:gd name="connsiteX70" fmla="*/ 616424 w 922576"/>
                <a:gd name="connsiteY70" fmla="*/ 532678 h 814119"/>
                <a:gd name="connsiteX71" fmla="*/ 644568 w 922576"/>
                <a:gd name="connsiteY71" fmla="*/ 557390 h 814119"/>
                <a:gd name="connsiteX72" fmla="*/ 616424 w 922576"/>
                <a:gd name="connsiteY72" fmla="*/ 582102 h 814119"/>
                <a:gd name="connsiteX73" fmla="*/ 588280 w 922576"/>
                <a:gd name="connsiteY73" fmla="*/ 557390 h 814119"/>
                <a:gd name="connsiteX74" fmla="*/ 585534 w 922576"/>
                <a:gd name="connsiteY74" fmla="*/ 536111 h 814119"/>
                <a:gd name="connsiteX75" fmla="*/ 585534 w 922576"/>
                <a:gd name="connsiteY75" fmla="*/ 505907 h 814119"/>
                <a:gd name="connsiteX76" fmla="*/ 602695 w 922576"/>
                <a:gd name="connsiteY76" fmla="*/ 521009 h 814119"/>
                <a:gd name="connsiteX77" fmla="*/ 585534 w 922576"/>
                <a:gd name="connsiteY77" fmla="*/ 536111 h 814119"/>
                <a:gd name="connsiteX78" fmla="*/ 588280 w 922576"/>
                <a:gd name="connsiteY78" fmla="*/ 484628 h 814119"/>
                <a:gd name="connsiteX79" fmla="*/ 644568 w 922576"/>
                <a:gd name="connsiteY79" fmla="*/ 484628 h 814119"/>
                <a:gd name="connsiteX80" fmla="*/ 616424 w 922576"/>
                <a:gd name="connsiteY80" fmla="*/ 509339 h 814119"/>
                <a:gd name="connsiteX81" fmla="*/ 588280 w 922576"/>
                <a:gd name="connsiteY81" fmla="*/ 484628 h 814119"/>
                <a:gd name="connsiteX82" fmla="*/ 129051 w 922576"/>
                <a:gd name="connsiteY82" fmla="*/ 630153 h 814119"/>
                <a:gd name="connsiteX83" fmla="*/ 156509 w 922576"/>
                <a:gd name="connsiteY83" fmla="*/ 606128 h 814119"/>
                <a:gd name="connsiteX84" fmla="*/ 183966 w 922576"/>
                <a:gd name="connsiteY84" fmla="*/ 630153 h 814119"/>
                <a:gd name="connsiteX85" fmla="*/ 156509 w 922576"/>
                <a:gd name="connsiteY85" fmla="*/ 654179 h 814119"/>
                <a:gd name="connsiteX86" fmla="*/ 129051 w 922576"/>
                <a:gd name="connsiteY86" fmla="*/ 630153 h 814119"/>
                <a:gd name="connsiteX87" fmla="*/ 142780 w 922576"/>
                <a:gd name="connsiteY87" fmla="*/ 666535 h 814119"/>
                <a:gd name="connsiteX88" fmla="*/ 125619 w 922576"/>
                <a:gd name="connsiteY88" fmla="*/ 681636 h 814119"/>
                <a:gd name="connsiteX89" fmla="*/ 125619 w 922576"/>
                <a:gd name="connsiteY89" fmla="*/ 651433 h 814119"/>
                <a:gd name="connsiteX90" fmla="*/ 142780 w 922576"/>
                <a:gd name="connsiteY90" fmla="*/ 666535 h 814119"/>
                <a:gd name="connsiteX91" fmla="*/ 125619 w 922576"/>
                <a:gd name="connsiteY91" fmla="*/ 609560 h 814119"/>
                <a:gd name="connsiteX92" fmla="*/ 125619 w 922576"/>
                <a:gd name="connsiteY92" fmla="*/ 579357 h 814119"/>
                <a:gd name="connsiteX93" fmla="*/ 142780 w 922576"/>
                <a:gd name="connsiteY93" fmla="*/ 594458 h 814119"/>
                <a:gd name="connsiteX94" fmla="*/ 125619 w 922576"/>
                <a:gd name="connsiteY94" fmla="*/ 609560 h 814119"/>
                <a:gd name="connsiteX95" fmla="*/ 128364 w 922576"/>
                <a:gd name="connsiteY95" fmla="*/ 557390 h 814119"/>
                <a:gd name="connsiteX96" fmla="*/ 156509 w 922576"/>
                <a:gd name="connsiteY96" fmla="*/ 532678 h 814119"/>
                <a:gd name="connsiteX97" fmla="*/ 184653 w 922576"/>
                <a:gd name="connsiteY97" fmla="*/ 557390 h 814119"/>
                <a:gd name="connsiteX98" fmla="*/ 156509 w 922576"/>
                <a:gd name="connsiteY98" fmla="*/ 582102 h 814119"/>
                <a:gd name="connsiteX99" fmla="*/ 128364 w 922576"/>
                <a:gd name="connsiteY99" fmla="*/ 557390 h 814119"/>
                <a:gd name="connsiteX100" fmla="*/ 125619 w 922576"/>
                <a:gd name="connsiteY100" fmla="*/ 536111 h 814119"/>
                <a:gd name="connsiteX101" fmla="*/ 125619 w 922576"/>
                <a:gd name="connsiteY101" fmla="*/ 505907 h 814119"/>
                <a:gd name="connsiteX102" fmla="*/ 142780 w 922576"/>
                <a:gd name="connsiteY102" fmla="*/ 521009 h 814119"/>
                <a:gd name="connsiteX103" fmla="*/ 125619 w 922576"/>
                <a:gd name="connsiteY103" fmla="*/ 536111 h 814119"/>
                <a:gd name="connsiteX104" fmla="*/ 128364 w 922576"/>
                <a:gd name="connsiteY104" fmla="*/ 484628 h 814119"/>
                <a:gd name="connsiteX105" fmla="*/ 184653 w 922576"/>
                <a:gd name="connsiteY105" fmla="*/ 484628 h 814119"/>
                <a:gd name="connsiteX106" fmla="*/ 156509 w 922576"/>
                <a:gd name="connsiteY106" fmla="*/ 509339 h 814119"/>
                <a:gd name="connsiteX107" fmla="*/ 128364 w 922576"/>
                <a:gd name="connsiteY107" fmla="*/ 484628 h 814119"/>
                <a:gd name="connsiteX108" fmla="*/ 604754 w 922576"/>
                <a:gd name="connsiteY108" fmla="*/ 386466 h 814119"/>
                <a:gd name="connsiteX109" fmla="*/ 645941 w 922576"/>
                <a:gd name="connsiteY109" fmla="*/ 331551 h 814119"/>
                <a:gd name="connsiteX110" fmla="*/ 669280 w 922576"/>
                <a:gd name="connsiteY110" fmla="*/ 386466 h 814119"/>
                <a:gd name="connsiteX111" fmla="*/ 604754 w 922576"/>
                <a:gd name="connsiteY111" fmla="*/ 386466 h 814119"/>
                <a:gd name="connsiteX112" fmla="*/ 492865 w 922576"/>
                <a:gd name="connsiteY112" fmla="*/ 162000 h 814119"/>
                <a:gd name="connsiteX113" fmla="*/ 450305 w 922576"/>
                <a:gd name="connsiteY113" fmla="*/ 123559 h 814119"/>
                <a:gd name="connsiteX114" fmla="*/ 486000 w 922576"/>
                <a:gd name="connsiteY114" fmla="*/ 85805 h 814119"/>
                <a:gd name="connsiteX115" fmla="*/ 492865 w 922576"/>
                <a:gd name="connsiteY115" fmla="*/ 162000 h 814119"/>
                <a:gd name="connsiteX116" fmla="*/ 479822 w 922576"/>
                <a:gd name="connsiteY116" fmla="*/ 15102 h 814119"/>
                <a:gd name="connsiteX117" fmla="*/ 482568 w 922576"/>
                <a:gd name="connsiteY117" fmla="*/ 41186 h 814119"/>
                <a:gd name="connsiteX118" fmla="*/ 463348 w 922576"/>
                <a:gd name="connsiteY118" fmla="*/ 15102 h 814119"/>
                <a:gd name="connsiteX119" fmla="*/ 479822 w 922576"/>
                <a:gd name="connsiteY119" fmla="*/ 15102 h 814119"/>
                <a:gd name="connsiteX120" fmla="*/ 455110 w 922576"/>
                <a:gd name="connsiteY120" fmla="*/ 30890 h 814119"/>
                <a:gd name="connsiteX121" fmla="*/ 481882 w 922576"/>
                <a:gd name="connsiteY121" fmla="*/ 67271 h 814119"/>
                <a:gd name="connsiteX122" fmla="*/ 448246 w 922576"/>
                <a:gd name="connsiteY122" fmla="*/ 102280 h 814119"/>
                <a:gd name="connsiteX123" fmla="*/ 455110 w 922576"/>
                <a:gd name="connsiteY123" fmla="*/ 30890 h 814119"/>
                <a:gd name="connsiteX124" fmla="*/ 445500 w 922576"/>
                <a:gd name="connsiteY124" fmla="*/ 140034 h 814119"/>
                <a:gd name="connsiteX125" fmla="*/ 490119 w 922576"/>
                <a:gd name="connsiteY125" fmla="*/ 181221 h 814119"/>
                <a:gd name="connsiteX126" fmla="*/ 441381 w 922576"/>
                <a:gd name="connsiteY126" fmla="*/ 181221 h 814119"/>
                <a:gd name="connsiteX127" fmla="*/ 445500 w 922576"/>
                <a:gd name="connsiteY127" fmla="*/ 140034 h 814119"/>
                <a:gd name="connsiteX128" fmla="*/ 164059 w 922576"/>
                <a:gd name="connsiteY128" fmla="*/ 221034 h 814119"/>
                <a:gd name="connsiteX129" fmla="*/ 191517 w 922576"/>
                <a:gd name="connsiteY129" fmla="*/ 221034 h 814119"/>
                <a:gd name="connsiteX130" fmla="*/ 191517 w 922576"/>
                <a:gd name="connsiteY130" fmla="*/ 255356 h 814119"/>
                <a:gd name="connsiteX131" fmla="*/ 164059 w 922576"/>
                <a:gd name="connsiteY131" fmla="*/ 255356 h 814119"/>
                <a:gd name="connsiteX132" fmla="*/ 164059 w 922576"/>
                <a:gd name="connsiteY132" fmla="*/ 221034 h 814119"/>
                <a:gd name="connsiteX133" fmla="*/ 125619 w 922576"/>
                <a:gd name="connsiteY133" fmla="*/ 753713 h 814119"/>
                <a:gd name="connsiteX134" fmla="*/ 125619 w 922576"/>
                <a:gd name="connsiteY134" fmla="*/ 723509 h 814119"/>
                <a:gd name="connsiteX135" fmla="*/ 142780 w 922576"/>
                <a:gd name="connsiteY135" fmla="*/ 738611 h 814119"/>
                <a:gd name="connsiteX136" fmla="*/ 125619 w 922576"/>
                <a:gd name="connsiteY136" fmla="*/ 753713 h 814119"/>
                <a:gd name="connsiteX137" fmla="*/ 129051 w 922576"/>
                <a:gd name="connsiteY137" fmla="*/ 702230 h 814119"/>
                <a:gd name="connsiteX138" fmla="*/ 156509 w 922576"/>
                <a:gd name="connsiteY138" fmla="*/ 678204 h 814119"/>
                <a:gd name="connsiteX139" fmla="*/ 183966 w 922576"/>
                <a:gd name="connsiteY139" fmla="*/ 702230 h 814119"/>
                <a:gd name="connsiteX140" fmla="*/ 156509 w 922576"/>
                <a:gd name="connsiteY140" fmla="*/ 726255 h 814119"/>
                <a:gd name="connsiteX141" fmla="*/ 129051 w 922576"/>
                <a:gd name="connsiteY141" fmla="*/ 702230 h 814119"/>
                <a:gd name="connsiteX142" fmla="*/ 187398 w 922576"/>
                <a:gd name="connsiteY142" fmla="*/ 753713 h 814119"/>
                <a:gd name="connsiteX143" fmla="*/ 170237 w 922576"/>
                <a:gd name="connsiteY143" fmla="*/ 738611 h 814119"/>
                <a:gd name="connsiteX144" fmla="*/ 187398 w 922576"/>
                <a:gd name="connsiteY144" fmla="*/ 723509 h 814119"/>
                <a:gd name="connsiteX145" fmla="*/ 187398 w 922576"/>
                <a:gd name="connsiteY145" fmla="*/ 753713 h 814119"/>
                <a:gd name="connsiteX146" fmla="*/ 187398 w 922576"/>
                <a:gd name="connsiteY146" fmla="*/ 681636 h 814119"/>
                <a:gd name="connsiteX147" fmla="*/ 170237 w 922576"/>
                <a:gd name="connsiteY147" fmla="*/ 666535 h 814119"/>
                <a:gd name="connsiteX148" fmla="*/ 187398 w 922576"/>
                <a:gd name="connsiteY148" fmla="*/ 651433 h 814119"/>
                <a:gd name="connsiteX149" fmla="*/ 187398 w 922576"/>
                <a:gd name="connsiteY149" fmla="*/ 681636 h 814119"/>
                <a:gd name="connsiteX150" fmla="*/ 187398 w 922576"/>
                <a:gd name="connsiteY150" fmla="*/ 609560 h 814119"/>
                <a:gd name="connsiteX151" fmla="*/ 170237 w 922576"/>
                <a:gd name="connsiteY151" fmla="*/ 594458 h 814119"/>
                <a:gd name="connsiteX152" fmla="*/ 187398 w 922576"/>
                <a:gd name="connsiteY152" fmla="*/ 579357 h 814119"/>
                <a:gd name="connsiteX153" fmla="*/ 187398 w 922576"/>
                <a:gd name="connsiteY153" fmla="*/ 609560 h 814119"/>
                <a:gd name="connsiteX154" fmla="*/ 187398 w 922576"/>
                <a:gd name="connsiteY154" fmla="*/ 536111 h 814119"/>
                <a:gd name="connsiteX155" fmla="*/ 170237 w 922576"/>
                <a:gd name="connsiteY155" fmla="*/ 521009 h 814119"/>
                <a:gd name="connsiteX156" fmla="*/ 187398 w 922576"/>
                <a:gd name="connsiteY156" fmla="*/ 505907 h 814119"/>
                <a:gd name="connsiteX157" fmla="*/ 187398 w 922576"/>
                <a:gd name="connsiteY157" fmla="*/ 536111 h 814119"/>
                <a:gd name="connsiteX158" fmla="*/ 585534 w 922576"/>
                <a:gd name="connsiteY158" fmla="*/ 753713 h 814119"/>
                <a:gd name="connsiteX159" fmla="*/ 585534 w 922576"/>
                <a:gd name="connsiteY159" fmla="*/ 723509 h 814119"/>
                <a:gd name="connsiteX160" fmla="*/ 602695 w 922576"/>
                <a:gd name="connsiteY160" fmla="*/ 738611 h 814119"/>
                <a:gd name="connsiteX161" fmla="*/ 585534 w 922576"/>
                <a:gd name="connsiteY161" fmla="*/ 753713 h 814119"/>
                <a:gd name="connsiteX162" fmla="*/ 588966 w 922576"/>
                <a:gd name="connsiteY162" fmla="*/ 702230 h 814119"/>
                <a:gd name="connsiteX163" fmla="*/ 616424 w 922576"/>
                <a:gd name="connsiteY163" fmla="*/ 678204 h 814119"/>
                <a:gd name="connsiteX164" fmla="*/ 643882 w 922576"/>
                <a:gd name="connsiteY164" fmla="*/ 702230 h 814119"/>
                <a:gd name="connsiteX165" fmla="*/ 616424 w 922576"/>
                <a:gd name="connsiteY165" fmla="*/ 726255 h 814119"/>
                <a:gd name="connsiteX166" fmla="*/ 588966 w 922576"/>
                <a:gd name="connsiteY166" fmla="*/ 702230 h 814119"/>
                <a:gd name="connsiteX167" fmla="*/ 647314 w 922576"/>
                <a:gd name="connsiteY167" fmla="*/ 753713 h 814119"/>
                <a:gd name="connsiteX168" fmla="*/ 630153 w 922576"/>
                <a:gd name="connsiteY168" fmla="*/ 738611 h 814119"/>
                <a:gd name="connsiteX169" fmla="*/ 647314 w 922576"/>
                <a:gd name="connsiteY169" fmla="*/ 723509 h 814119"/>
                <a:gd name="connsiteX170" fmla="*/ 647314 w 922576"/>
                <a:gd name="connsiteY170" fmla="*/ 753713 h 814119"/>
                <a:gd name="connsiteX171" fmla="*/ 647314 w 922576"/>
                <a:gd name="connsiteY171" fmla="*/ 681636 h 814119"/>
                <a:gd name="connsiteX172" fmla="*/ 630153 w 922576"/>
                <a:gd name="connsiteY172" fmla="*/ 666535 h 814119"/>
                <a:gd name="connsiteX173" fmla="*/ 647314 w 922576"/>
                <a:gd name="connsiteY173" fmla="*/ 651433 h 814119"/>
                <a:gd name="connsiteX174" fmla="*/ 647314 w 922576"/>
                <a:gd name="connsiteY174" fmla="*/ 681636 h 814119"/>
                <a:gd name="connsiteX175" fmla="*/ 647314 w 922576"/>
                <a:gd name="connsiteY175" fmla="*/ 609560 h 814119"/>
                <a:gd name="connsiteX176" fmla="*/ 630153 w 922576"/>
                <a:gd name="connsiteY176" fmla="*/ 594458 h 814119"/>
                <a:gd name="connsiteX177" fmla="*/ 647314 w 922576"/>
                <a:gd name="connsiteY177" fmla="*/ 579357 h 814119"/>
                <a:gd name="connsiteX178" fmla="*/ 647314 w 922576"/>
                <a:gd name="connsiteY178" fmla="*/ 609560 h 814119"/>
                <a:gd name="connsiteX179" fmla="*/ 647314 w 922576"/>
                <a:gd name="connsiteY179" fmla="*/ 536111 h 814119"/>
                <a:gd name="connsiteX180" fmla="*/ 630153 w 922576"/>
                <a:gd name="connsiteY180" fmla="*/ 521009 h 814119"/>
                <a:gd name="connsiteX181" fmla="*/ 647314 w 922576"/>
                <a:gd name="connsiteY181" fmla="*/ 505907 h 814119"/>
                <a:gd name="connsiteX182" fmla="*/ 647314 w 922576"/>
                <a:gd name="connsiteY182" fmla="*/ 536111 h 814119"/>
                <a:gd name="connsiteX183" fmla="*/ 684382 w 922576"/>
                <a:gd name="connsiteY183" fmla="*/ 380975 h 814119"/>
                <a:gd name="connsiteX184" fmla="*/ 658983 w 922576"/>
                <a:gd name="connsiteY184" fmla="*/ 322627 h 814119"/>
                <a:gd name="connsiteX185" fmla="*/ 723509 w 922576"/>
                <a:gd name="connsiteY185" fmla="*/ 313704 h 814119"/>
                <a:gd name="connsiteX186" fmla="*/ 684382 w 922576"/>
                <a:gd name="connsiteY186" fmla="*/ 380975 h 814119"/>
                <a:gd name="connsiteX187" fmla="*/ 665161 w 922576"/>
                <a:gd name="connsiteY187" fmla="*/ 306839 h 814119"/>
                <a:gd name="connsiteX188" fmla="*/ 711839 w 922576"/>
                <a:gd name="connsiteY188" fmla="*/ 245746 h 814119"/>
                <a:gd name="connsiteX189" fmla="*/ 728314 w 922576"/>
                <a:gd name="connsiteY189" fmla="*/ 298602 h 814119"/>
                <a:gd name="connsiteX190" fmla="*/ 665161 w 922576"/>
                <a:gd name="connsiteY190" fmla="*/ 306839 h 814119"/>
                <a:gd name="connsiteX191" fmla="*/ 739983 w 922576"/>
                <a:gd name="connsiteY191" fmla="*/ 285560 h 814119"/>
                <a:gd name="connsiteX192" fmla="*/ 724195 w 922576"/>
                <a:gd name="connsiteY192" fmla="*/ 234763 h 814119"/>
                <a:gd name="connsiteX193" fmla="*/ 773619 w 922576"/>
                <a:gd name="connsiteY193" fmla="*/ 227899 h 814119"/>
                <a:gd name="connsiteX194" fmla="*/ 739983 w 922576"/>
                <a:gd name="connsiteY194" fmla="*/ 285560 h 814119"/>
                <a:gd name="connsiteX195" fmla="*/ 731746 w 922576"/>
                <a:gd name="connsiteY195" fmla="*/ 218288 h 814119"/>
                <a:gd name="connsiteX196" fmla="*/ 774305 w 922576"/>
                <a:gd name="connsiteY196" fmla="*/ 162000 h 814119"/>
                <a:gd name="connsiteX197" fmla="*/ 780483 w 922576"/>
                <a:gd name="connsiteY197" fmla="*/ 211424 h 814119"/>
                <a:gd name="connsiteX198" fmla="*/ 731746 w 922576"/>
                <a:gd name="connsiteY198" fmla="*/ 218288 h 814119"/>
                <a:gd name="connsiteX199" fmla="*/ 793526 w 922576"/>
                <a:gd name="connsiteY199" fmla="*/ 194949 h 814119"/>
                <a:gd name="connsiteX200" fmla="*/ 788034 w 922576"/>
                <a:gd name="connsiteY200" fmla="*/ 148271 h 814119"/>
                <a:gd name="connsiteX201" fmla="*/ 827848 w 922576"/>
                <a:gd name="connsiteY201" fmla="*/ 137975 h 814119"/>
                <a:gd name="connsiteX202" fmla="*/ 793526 w 922576"/>
                <a:gd name="connsiteY202" fmla="*/ 194949 h 814119"/>
                <a:gd name="connsiteX203" fmla="*/ 799017 w 922576"/>
                <a:gd name="connsiteY203" fmla="*/ 129737 h 814119"/>
                <a:gd name="connsiteX204" fmla="*/ 830594 w 922576"/>
                <a:gd name="connsiteY204" fmla="*/ 87864 h 814119"/>
                <a:gd name="connsiteX205" fmla="*/ 834712 w 922576"/>
                <a:gd name="connsiteY205" fmla="*/ 120127 h 814119"/>
                <a:gd name="connsiteX206" fmla="*/ 799017 w 922576"/>
                <a:gd name="connsiteY206" fmla="*/ 129737 h 814119"/>
                <a:gd name="connsiteX207" fmla="*/ 848441 w 922576"/>
                <a:gd name="connsiteY207" fmla="*/ 102966 h 814119"/>
                <a:gd name="connsiteX208" fmla="*/ 844322 w 922576"/>
                <a:gd name="connsiteY208" fmla="*/ 70703 h 814119"/>
                <a:gd name="connsiteX209" fmla="*/ 855992 w 922576"/>
                <a:gd name="connsiteY209" fmla="*/ 55602 h 814119"/>
                <a:gd name="connsiteX210" fmla="*/ 876585 w 922576"/>
                <a:gd name="connsiteY210" fmla="*/ 55602 h 814119"/>
                <a:gd name="connsiteX211" fmla="*/ 848441 w 922576"/>
                <a:gd name="connsiteY211" fmla="*/ 102966 h 81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922576" h="814119">
                  <a:moveTo>
                    <a:pt x="847755" y="39814"/>
                  </a:moveTo>
                  <a:lnTo>
                    <a:pt x="770187" y="142780"/>
                  </a:lnTo>
                  <a:lnTo>
                    <a:pt x="536797" y="275263"/>
                  </a:lnTo>
                  <a:lnTo>
                    <a:pt x="533365" y="277322"/>
                  </a:lnTo>
                  <a:lnTo>
                    <a:pt x="533365" y="181221"/>
                  </a:lnTo>
                  <a:lnTo>
                    <a:pt x="510026" y="181221"/>
                  </a:lnTo>
                  <a:lnTo>
                    <a:pt x="494237" y="0"/>
                  </a:lnTo>
                  <a:lnTo>
                    <a:pt x="443441" y="0"/>
                  </a:lnTo>
                  <a:lnTo>
                    <a:pt x="426966" y="180534"/>
                  </a:lnTo>
                  <a:lnTo>
                    <a:pt x="395390" y="180534"/>
                  </a:lnTo>
                  <a:lnTo>
                    <a:pt x="395390" y="265653"/>
                  </a:lnTo>
                  <a:lnTo>
                    <a:pt x="212110" y="265653"/>
                  </a:lnTo>
                  <a:lnTo>
                    <a:pt x="212110" y="236136"/>
                  </a:lnTo>
                  <a:lnTo>
                    <a:pt x="229271" y="236136"/>
                  </a:lnTo>
                  <a:lnTo>
                    <a:pt x="229271" y="200441"/>
                  </a:lnTo>
                  <a:lnTo>
                    <a:pt x="0" y="200441"/>
                  </a:lnTo>
                  <a:lnTo>
                    <a:pt x="0" y="236136"/>
                  </a:lnTo>
                  <a:lnTo>
                    <a:pt x="144153" y="236136"/>
                  </a:lnTo>
                  <a:lnTo>
                    <a:pt x="144153" y="265653"/>
                  </a:lnTo>
                  <a:lnTo>
                    <a:pt x="71390" y="265653"/>
                  </a:lnTo>
                  <a:lnTo>
                    <a:pt x="71390" y="484628"/>
                  </a:lnTo>
                  <a:lnTo>
                    <a:pt x="73449" y="484628"/>
                  </a:lnTo>
                  <a:lnTo>
                    <a:pt x="73449" y="484628"/>
                  </a:lnTo>
                  <a:lnTo>
                    <a:pt x="105025" y="484628"/>
                  </a:lnTo>
                  <a:lnTo>
                    <a:pt x="105025" y="814119"/>
                  </a:lnTo>
                  <a:lnTo>
                    <a:pt x="125619" y="814119"/>
                  </a:lnTo>
                  <a:lnTo>
                    <a:pt x="125619" y="777052"/>
                  </a:lnTo>
                  <a:lnTo>
                    <a:pt x="156509" y="750280"/>
                  </a:lnTo>
                  <a:lnTo>
                    <a:pt x="187398" y="777052"/>
                  </a:lnTo>
                  <a:lnTo>
                    <a:pt x="187398" y="814119"/>
                  </a:lnTo>
                  <a:lnTo>
                    <a:pt x="187398" y="814119"/>
                  </a:lnTo>
                  <a:lnTo>
                    <a:pt x="207992" y="814119"/>
                  </a:lnTo>
                  <a:lnTo>
                    <a:pt x="207992" y="484628"/>
                  </a:lnTo>
                  <a:lnTo>
                    <a:pt x="564941" y="484628"/>
                  </a:lnTo>
                  <a:lnTo>
                    <a:pt x="564941" y="814119"/>
                  </a:lnTo>
                  <a:lnTo>
                    <a:pt x="585534" y="814119"/>
                  </a:lnTo>
                  <a:lnTo>
                    <a:pt x="585534" y="777052"/>
                  </a:lnTo>
                  <a:lnTo>
                    <a:pt x="616424" y="750280"/>
                  </a:lnTo>
                  <a:lnTo>
                    <a:pt x="647314" y="777052"/>
                  </a:lnTo>
                  <a:lnTo>
                    <a:pt x="647314" y="814119"/>
                  </a:lnTo>
                  <a:lnTo>
                    <a:pt x="648687" y="814119"/>
                  </a:lnTo>
                  <a:lnTo>
                    <a:pt x="667907" y="814119"/>
                  </a:lnTo>
                  <a:lnTo>
                    <a:pt x="667907" y="484628"/>
                  </a:lnTo>
                  <a:lnTo>
                    <a:pt x="667907" y="484628"/>
                  </a:lnTo>
                  <a:lnTo>
                    <a:pt x="700170" y="484628"/>
                  </a:lnTo>
                  <a:lnTo>
                    <a:pt x="700170" y="386466"/>
                  </a:lnTo>
                  <a:lnTo>
                    <a:pt x="698797" y="386466"/>
                  </a:lnTo>
                  <a:lnTo>
                    <a:pt x="892373" y="57661"/>
                  </a:lnTo>
                  <a:lnTo>
                    <a:pt x="922577" y="55602"/>
                  </a:lnTo>
                  <a:lnTo>
                    <a:pt x="922577" y="39814"/>
                  </a:lnTo>
                  <a:lnTo>
                    <a:pt x="847755" y="39814"/>
                  </a:lnTo>
                  <a:close/>
                  <a:moveTo>
                    <a:pt x="533365" y="294483"/>
                  </a:moveTo>
                  <a:lnTo>
                    <a:pt x="746161" y="173670"/>
                  </a:lnTo>
                  <a:lnTo>
                    <a:pt x="585534" y="386466"/>
                  </a:lnTo>
                  <a:lnTo>
                    <a:pt x="533365" y="386466"/>
                  </a:lnTo>
                  <a:lnTo>
                    <a:pt x="533365" y="294483"/>
                  </a:lnTo>
                  <a:close/>
                  <a:moveTo>
                    <a:pt x="588966" y="630153"/>
                  </a:moveTo>
                  <a:lnTo>
                    <a:pt x="616424" y="606128"/>
                  </a:lnTo>
                  <a:lnTo>
                    <a:pt x="643882" y="630153"/>
                  </a:lnTo>
                  <a:lnTo>
                    <a:pt x="616424" y="654179"/>
                  </a:lnTo>
                  <a:lnTo>
                    <a:pt x="588966" y="630153"/>
                  </a:lnTo>
                  <a:close/>
                  <a:moveTo>
                    <a:pt x="602695" y="666535"/>
                  </a:moveTo>
                  <a:lnTo>
                    <a:pt x="585534" y="681636"/>
                  </a:lnTo>
                  <a:lnTo>
                    <a:pt x="585534" y="651433"/>
                  </a:lnTo>
                  <a:lnTo>
                    <a:pt x="602695" y="666535"/>
                  </a:lnTo>
                  <a:close/>
                  <a:moveTo>
                    <a:pt x="585534" y="609560"/>
                  </a:moveTo>
                  <a:lnTo>
                    <a:pt x="585534" y="579357"/>
                  </a:lnTo>
                  <a:lnTo>
                    <a:pt x="602695" y="594458"/>
                  </a:lnTo>
                  <a:lnTo>
                    <a:pt x="585534" y="609560"/>
                  </a:lnTo>
                  <a:close/>
                  <a:moveTo>
                    <a:pt x="588280" y="557390"/>
                  </a:moveTo>
                  <a:lnTo>
                    <a:pt x="616424" y="532678"/>
                  </a:lnTo>
                  <a:lnTo>
                    <a:pt x="644568" y="557390"/>
                  </a:lnTo>
                  <a:lnTo>
                    <a:pt x="616424" y="582102"/>
                  </a:lnTo>
                  <a:lnTo>
                    <a:pt x="588280" y="557390"/>
                  </a:lnTo>
                  <a:close/>
                  <a:moveTo>
                    <a:pt x="585534" y="536111"/>
                  </a:moveTo>
                  <a:lnTo>
                    <a:pt x="585534" y="505907"/>
                  </a:lnTo>
                  <a:lnTo>
                    <a:pt x="602695" y="521009"/>
                  </a:lnTo>
                  <a:lnTo>
                    <a:pt x="585534" y="536111"/>
                  </a:lnTo>
                  <a:close/>
                  <a:moveTo>
                    <a:pt x="588280" y="484628"/>
                  </a:moveTo>
                  <a:lnTo>
                    <a:pt x="644568" y="484628"/>
                  </a:lnTo>
                  <a:lnTo>
                    <a:pt x="616424" y="509339"/>
                  </a:lnTo>
                  <a:lnTo>
                    <a:pt x="588280" y="484628"/>
                  </a:lnTo>
                  <a:close/>
                  <a:moveTo>
                    <a:pt x="129051" y="630153"/>
                  </a:moveTo>
                  <a:lnTo>
                    <a:pt x="156509" y="606128"/>
                  </a:lnTo>
                  <a:lnTo>
                    <a:pt x="183966" y="630153"/>
                  </a:lnTo>
                  <a:lnTo>
                    <a:pt x="156509" y="654179"/>
                  </a:lnTo>
                  <a:lnTo>
                    <a:pt x="129051" y="630153"/>
                  </a:lnTo>
                  <a:close/>
                  <a:moveTo>
                    <a:pt x="142780" y="666535"/>
                  </a:moveTo>
                  <a:lnTo>
                    <a:pt x="125619" y="681636"/>
                  </a:lnTo>
                  <a:lnTo>
                    <a:pt x="125619" y="651433"/>
                  </a:lnTo>
                  <a:lnTo>
                    <a:pt x="142780" y="666535"/>
                  </a:lnTo>
                  <a:close/>
                  <a:moveTo>
                    <a:pt x="125619" y="609560"/>
                  </a:moveTo>
                  <a:lnTo>
                    <a:pt x="125619" y="579357"/>
                  </a:lnTo>
                  <a:lnTo>
                    <a:pt x="142780" y="594458"/>
                  </a:lnTo>
                  <a:lnTo>
                    <a:pt x="125619" y="609560"/>
                  </a:lnTo>
                  <a:close/>
                  <a:moveTo>
                    <a:pt x="128364" y="557390"/>
                  </a:moveTo>
                  <a:lnTo>
                    <a:pt x="156509" y="532678"/>
                  </a:lnTo>
                  <a:lnTo>
                    <a:pt x="184653" y="557390"/>
                  </a:lnTo>
                  <a:lnTo>
                    <a:pt x="156509" y="582102"/>
                  </a:lnTo>
                  <a:lnTo>
                    <a:pt x="128364" y="557390"/>
                  </a:lnTo>
                  <a:close/>
                  <a:moveTo>
                    <a:pt x="125619" y="536111"/>
                  </a:moveTo>
                  <a:lnTo>
                    <a:pt x="125619" y="505907"/>
                  </a:lnTo>
                  <a:lnTo>
                    <a:pt x="142780" y="521009"/>
                  </a:lnTo>
                  <a:lnTo>
                    <a:pt x="125619" y="536111"/>
                  </a:lnTo>
                  <a:close/>
                  <a:moveTo>
                    <a:pt x="128364" y="484628"/>
                  </a:moveTo>
                  <a:lnTo>
                    <a:pt x="184653" y="484628"/>
                  </a:lnTo>
                  <a:lnTo>
                    <a:pt x="156509" y="509339"/>
                  </a:lnTo>
                  <a:lnTo>
                    <a:pt x="128364" y="484628"/>
                  </a:lnTo>
                  <a:close/>
                  <a:moveTo>
                    <a:pt x="604754" y="386466"/>
                  </a:moveTo>
                  <a:lnTo>
                    <a:pt x="645941" y="331551"/>
                  </a:lnTo>
                  <a:lnTo>
                    <a:pt x="669280" y="386466"/>
                  </a:lnTo>
                  <a:lnTo>
                    <a:pt x="604754" y="386466"/>
                  </a:lnTo>
                  <a:close/>
                  <a:moveTo>
                    <a:pt x="492865" y="162000"/>
                  </a:moveTo>
                  <a:lnTo>
                    <a:pt x="450305" y="123559"/>
                  </a:lnTo>
                  <a:lnTo>
                    <a:pt x="486000" y="85805"/>
                  </a:lnTo>
                  <a:lnTo>
                    <a:pt x="492865" y="162000"/>
                  </a:lnTo>
                  <a:close/>
                  <a:moveTo>
                    <a:pt x="479822" y="15102"/>
                  </a:moveTo>
                  <a:lnTo>
                    <a:pt x="482568" y="41186"/>
                  </a:lnTo>
                  <a:lnTo>
                    <a:pt x="463348" y="15102"/>
                  </a:lnTo>
                  <a:lnTo>
                    <a:pt x="479822" y="15102"/>
                  </a:lnTo>
                  <a:close/>
                  <a:moveTo>
                    <a:pt x="455110" y="30890"/>
                  </a:moveTo>
                  <a:lnTo>
                    <a:pt x="481882" y="67271"/>
                  </a:lnTo>
                  <a:lnTo>
                    <a:pt x="448246" y="102280"/>
                  </a:lnTo>
                  <a:lnTo>
                    <a:pt x="455110" y="30890"/>
                  </a:lnTo>
                  <a:close/>
                  <a:moveTo>
                    <a:pt x="445500" y="140034"/>
                  </a:moveTo>
                  <a:lnTo>
                    <a:pt x="490119" y="181221"/>
                  </a:lnTo>
                  <a:lnTo>
                    <a:pt x="441381" y="181221"/>
                  </a:lnTo>
                  <a:lnTo>
                    <a:pt x="445500" y="140034"/>
                  </a:lnTo>
                  <a:close/>
                  <a:moveTo>
                    <a:pt x="164059" y="221034"/>
                  </a:moveTo>
                  <a:lnTo>
                    <a:pt x="191517" y="221034"/>
                  </a:lnTo>
                  <a:lnTo>
                    <a:pt x="191517" y="255356"/>
                  </a:lnTo>
                  <a:lnTo>
                    <a:pt x="164059" y="255356"/>
                  </a:lnTo>
                  <a:lnTo>
                    <a:pt x="164059" y="221034"/>
                  </a:lnTo>
                  <a:close/>
                  <a:moveTo>
                    <a:pt x="125619" y="753713"/>
                  </a:moveTo>
                  <a:lnTo>
                    <a:pt x="125619" y="723509"/>
                  </a:lnTo>
                  <a:lnTo>
                    <a:pt x="142780" y="738611"/>
                  </a:lnTo>
                  <a:lnTo>
                    <a:pt x="125619" y="753713"/>
                  </a:lnTo>
                  <a:close/>
                  <a:moveTo>
                    <a:pt x="129051" y="702230"/>
                  </a:moveTo>
                  <a:lnTo>
                    <a:pt x="156509" y="678204"/>
                  </a:lnTo>
                  <a:lnTo>
                    <a:pt x="183966" y="702230"/>
                  </a:lnTo>
                  <a:lnTo>
                    <a:pt x="156509" y="726255"/>
                  </a:lnTo>
                  <a:lnTo>
                    <a:pt x="129051" y="702230"/>
                  </a:lnTo>
                  <a:close/>
                  <a:moveTo>
                    <a:pt x="187398" y="753713"/>
                  </a:moveTo>
                  <a:lnTo>
                    <a:pt x="170237" y="738611"/>
                  </a:lnTo>
                  <a:lnTo>
                    <a:pt x="187398" y="723509"/>
                  </a:lnTo>
                  <a:lnTo>
                    <a:pt x="187398" y="753713"/>
                  </a:lnTo>
                  <a:close/>
                  <a:moveTo>
                    <a:pt x="187398" y="681636"/>
                  </a:moveTo>
                  <a:lnTo>
                    <a:pt x="170237" y="666535"/>
                  </a:lnTo>
                  <a:lnTo>
                    <a:pt x="187398" y="651433"/>
                  </a:lnTo>
                  <a:lnTo>
                    <a:pt x="187398" y="681636"/>
                  </a:lnTo>
                  <a:close/>
                  <a:moveTo>
                    <a:pt x="187398" y="609560"/>
                  </a:moveTo>
                  <a:lnTo>
                    <a:pt x="170237" y="594458"/>
                  </a:lnTo>
                  <a:lnTo>
                    <a:pt x="187398" y="579357"/>
                  </a:lnTo>
                  <a:lnTo>
                    <a:pt x="187398" y="609560"/>
                  </a:lnTo>
                  <a:close/>
                  <a:moveTo>
                    <a:pt x="187398" y="536111"/>
                  </a:moveTo>
                  <a:lnTo>
                    <a:pt x="170237" y="521009"/>
                  </a:lnTo>
                  <a:lnTo>
                    <a:pt x="187398" y="505907"/>
                  </a:lnTo>
                  <a:lnTo>
                    <a:pt x="187398" y="536111"/>
                  </a:lnTo>
                  <a:close/>
                  <a:moveTo>
                    <a:pt x="585534" y="753713"/>
                  </a:moveTo>
                  <a:lnTo>
                    <a:pt x="585534" y="723509"/>
                  </a:lnTo>
                  <a:lnTo>
                    <a:pt x="602695" y="738611"/>
                  </a:lnTo>
                  <a:lnTo>
                    <a:pt x="585534" y="753713"/>
                  </a:lnTo>
                  <a:close/>
                  <a:moveTo>
                    <a:pt x="588966" y="702230"/>
                  </a:moveTo>
                  <a:lnTo>
                    <a:pt x="616424" y="678204"/>
                  </a:lnTo>
                  <a:lnTo>
                    <a:pt x="643882" y="702230"/>
                  </a:lnTo>
                  <a:lnTo>
                    <a:pt x="616424" y="726255"/>
                  </a:lnTo>
                  <a:lnTo>
                    <a:pt x="588966" y="702230"/>
                  </a:lnTo>
                  <a:close/>
                  <a:moveTo>
                    <a:pt x="647314" y="753713"/>
                  </a:moveTo>
                  <a:lnTo>
                    <a:pt x="630153" y="738611"/>
                  </a:lnTo>
                  <a:lnTo>
                    <a:pt x="647314" y="723509"/>
                  </a:lnTo>
                  <a:lnTo>
                    <a:pt x="647314" y="753713"/>
                  </a:lnTo>
                  <a:close/>
                  <a:moveTo>
                    <a:pt x="647314" y="681636"/>
                  </a:moveTo>
                  <a:lnTo>
                    <a:pt x="630153" y="666535"/>
                  </a:lnTo>
                  <a:lnTo>
                    <a:pt x="647314" y="651433"/>
                  </a:lnTo>
                  <a:lnTo>
                    <a:pt x="647314" y="681636"/>
                  </a:lnTo>
                  <a:close/>
                  <a:moveTo>
                    <a:pt x="647314" y="609560"/>
                  </a:moveTo>
                  <a:lnTo>
                    <a:pt x="630153" y="594458"/>
                  </a:lnTo>
                  <a:lnTo>
                    <a:pt x="647314" y="579357"/>
                  </a:lnTo>
                  <a:lnTo>
                    <a:pt x="647314" y="609560"/>
                  </a:lnTo>
                  <a:close/>
                  <a:moveTo>
                    <a:pt x="647314" y="536111"/>
                  </a:moveTo>
                  <a:lnTo>
                    <a:pt x="630153" y="521009"/>
                  </a:lnTo>
                  <a:lnTo>
                    <a:pt x="647314" y="505907"/>
                  </a:lnTo>
                  <a:lnTo>
                    <a:pt x="647314" y="536111"/>
                  </a:lnTo>
                  <a:close/>
                  <a:moveTo>
                    <a:pt x="684382" y="380975"/>
                  </a:moveTo>
                  <a:lnTo>
                    <a:pt x="658983" y="322627"/>
                  </a:lnTo>
                  <a:lnTo>
                    <a:pt x="723509" y="313704"/>
                  </a:lnTo>
                  <a:lnTo>
                    <a:pt x="684382" y="380975"/>
                  </a:lnTo>
                  <a:close/>
                  <a:moveTo>
                    <a:pt x="665161" y="306839"/>
                  </a:moveTo>
                  <a:lnTo>
                    <a:pt x="711839" y="245746"/>
                  </a:lnTo>
                  <a:lnTo>
                    <a:pt x="728314" y="298602"/>
                  </a:lnTo>
                  <a:lnTo>
                    <a:pt x="665161" y="306839"/>
                  </a:lnTo>
                  <a:close/>
                  <a:moveTo>
                    <a:pt x="739983" y="285560"/>
                  </a:moveTo>
                  <a:lnTo>
                    <a:pt x="724195" y="234763"/>
                  </a:lnTo>
                  <a:lnTo>
                    <a:pt x="773619" y="227899"/>
                  </a:lnTo>
                  <a:lnTo>
                    <a:pt x="739983" y="285560"/>
                  </a:lnTo>
                  <a:close/>
                  <a:moveTo>
                    <a:pt x="731746" y="218288"/>
                  </a:moveTo>
                  <a:lnTo>
                    <a:pt x="774305" y="162000"/>
                  </a:lnTo>
                  <a:lnTo>
                    <a:pt x="780483" y="211424"/>
                  </a:lnTo>
                  <a:lnTo>
                    <a:pt x="731746" y="218288"/>
                  </a:lnTo>
                  <a:close/>
                  <a:moveTo>
                    <a:pt x="793526" y="194949"/>
                  </a:moveTo>
                  <a:lnTo>
                    <a:pt x="788034" y="148271"/>
                  </a:lnTo>
                  <a:lnTo>
                    <a:pt x="827848" y="137975"/>
                  </a:lnTo>
                  <a:lnTo>
                    <a:pt x="793526" y="194949"/>
                  </a:lnTo>
                  <a:close/>
                  <a:moveTo>
                    <a:pt x="799017" y="129737"/>
                  </a:moveTo>
                  <a:lnTo>
                    <a:pt x="830594" y="87864"/>
                  </a:lnTo>
                  <a:lnTo>
                    <a:pt x="834712" y="120127"/>
                  </a:lnTo>
                  <a:lnTo>
                    <a:pt x="799017" y="129737"/>
                  </a:lnTo>
                  <a:close/>
                  <a:moveTo>
                    <a:pt x="848441" y="102966"/>
                  </a:moveTo>
                  <a:lnTo>
                    <a:pt x="844322" y="70703"/>
                  </a:lnTo>
                  <a:lnTo>
                    <a:pt x="855992" y="55602"/>
                  </a:lnTo>
                  <a:lnTo>
                    <a:pt x="876585" y="55602"/>
                  </a:lnTo>
                  <a:lnTo>
                    <a:pt x="848441" y="102966"/>
                  </a:lnTo>
                  <a:close/>
                </a:path>
              </a:pathLst>
            </a:custGeom>
            <a:solidFill>
              <a:srgbClr val="006097"/>
            </a:solidFill>
            <a:ln w="6814" cap="flat">
              <a:noFill/>
              <a:prstDash val="solid"/>
              <a:miter/>
            </a:ln>
          </p:spPr>
          <p:txBody>
            <a:bodyPr rtlCol="0" anchor="ctr"/>
            <a:lstStyle/>
            <a:p>
              <a:endParaRPr lang="en-GB">
                <a:latin typeface="+mj-lt"/>
              </a:endParaRPr>
            </a:p>
          </p:txBody>
        </p:sp>
        <p:grpSp>
          <p:nvGrpSpPr>
            <p:cNvPr id="47" name="Group 46">
              <a:extLst>
                <a:ext uri="{FF2B5EF4-FFF2-40B4-BE49-F238E27FC236}">
                  <a16:creationId xmlns:a16="http://schemas.microsoft.com/office/drawing/2014/main" id="{07B6BBB5-1F0D-4614-B8CF-4ED050F01CB6}"/>
                </a:ext>
              </a:extLst>
            </p:cNvPr>
            <p:cNvGrpSpPr/>
            <p:nvPr/>
          </p:nvGrpSpPr>
          <p:grpSpPr>
            <a:xfrm>
              <a:off x="548829" y="3218559"/>
              <a:ext cx="10998034" cy="50800"/>
              <a:chOff x="548829" y="3238500"/>
              <a:chExt cx="10998034" cy="50800"/>
            </a:xfrm>
          </p:grpSpPr>
          <p:cxnSp>
            <p:nvCxnSpPr>
              <p:cNvPr id="44" name="Straight Connector 43">
                <a:extLst>
                  <a:ext uri="{FF2B5EF4-FFF2-40B4-BE49-F238E27FC236}">
                    <a16:creationId xmlns:a16="http://schemas.microsoft.com/office/drawing/2014/main" id="{91B2820E-7496-47FB-981A-FB584E08717A}"/>
                  </a:ext>
                </a:extLst>
              </p:cNvPr>
              <p:cNvCxnSpPr>
                <a:cxnSpLocks/>
              </p:cNvCxnSpPr>
              <p:nvPr/>
            </p:nvCxnSpPr>
            <p:spPr>
              <a:xfrm flipH="1">
                <a:off x="548829" y="3238500"/>
                <a:ext cx="10998034" cy="0"/>
              </a:xfrm>
              <a:prstGeom prst="line">
                <a:avLst/>
              </a:prstGeom>
              <a:ln w="38100">
                <a:solidFill>
                  <a:srgbClr val="B06000"/>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C118153-3E1E-43C0-BAD9-66F7AC8EA2E3}"/>
                  </a:ext>
                </a:extLst>
              </p:cNvPr>
              <p:cNvCxnSpPr>
                <a:cxnSpLocks/>
              </p:cNvCxnSpPr>
              <p:nvPr/>
            </p:nvCxnSpPr>
            <p:spPr>
              <a:xfrm flipH="1">
                <a:off x="548829" y="3289300"/>
                <a:ext cx="10998034" cy="0"/>
              </a:xfrm>
              <a:prstGeom prst="line">
                <a:avLst/>
              </a:prstGeom>
              <a:ln w="38100">
                <a:solidFill>
                  <a:srgbClr val="B06000"/>
                </a:solidFill>
                <a:prstDash val="sysDash"/>
              </a:ln>
            </p:spPr>
            <p:style>
              <a:lnRef idx="1">
                <a:schemeClr val="accent1"/>
              </a:lnRef>
              <a:fillRef idx="0">
                <a:schemeClr val="accent1"/>
              </a:fillRef>
              <a:effectRef idx="0">
                <a:schemeClr val="accent1"/>
              </a:effectRef>
              <a:fontRef idx="minor">
                <a:schemeClr val="tx1"/>
              </a:fontRef>
            </p:style>
          </p:cxnSp>
        </p:grpSp>
        <p:pic>
          <p:nvPicPr>
            <p:cNvPr id="49" name="Graphic 48">
              <a:extLst>
                <a:ext uri="{FF2B5EF4-FFF2-40B4-BE49-F238E27FC236}">
                  <a16:creationId xmlns:a16="http://schemas.microsoft.com/office/drawing/2014/main" id="{BD894156-DD74-46A7-B525-47E46D6DA5C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02791" y="2241047"/>
              <a:ext cx="548253" cy="310138"/>
            </a:xfrm>
            <a:prstGeom prst="rect">
              <a:avLst/>
            </a:prstGeom>
          </p:spPr>
        </p:pic>
        <p:grpSp>
          <p:nvGrpSpPr>
            <p:cNvPr id="50" name="Graphic 47">
              <a:extLst>
                <a:ext uri="{FF2B5EF4-FFF2-40B4-BE49-F238E27FC236}">
                  <a16:creationId xmlns:a16="http://schemas.microsoft.com/office/drawing/2014/main" id="{CDC96F27-F85F-41E2-8EE1-F7FA9B200237}"/>
                </a:ext>
              </a:extLst>
            </p:cNvPr>
            <p:cNvGrpSpPr/>
            <p:nvPr/>
          </p:nvGrpSpPr>
          <p:grpSpPr>
            <a:xfrm flipH="1">
              <a:off x="7986538" y="2126530"/>
              <a:ext cx="880454" cy="369022"/>
              <a:chOff x="9547069" y="4346051"/>
              <a:chExt cx="880454" cy="359706"/>
            </a:xfrm>
            <a:solidFill>
              <a:srgbClr val="00AEEF"/>
            </a:solidFill>
          </p:grpSpPr>
          <p:sp>
            <p:nvSpPr>
              <p:cNvPr id="51" name="Freeform: Shape 50">
                <a:extLst>
                  <a:ext uri="{FF2B5EF4-FFF2-40B4-BE49-F238E27FC236}">
                    <a16:creationId xmlns:a16="http://schemas.microsoft.com/office/drawing/2014/main" id="{0B20B78B-7BA6-4E52-BF45-FA97432B882E}"/>
                  </a:ext>
                </a:extLst>
              </p:cNvPr>
              <p:cNvSpPr/>
              <p:nvPr/>
            </p:nvSpPr>
            <p:spPr>
              <a:xfrm>
                <a:off x="9547069" y="4656759"/>
                <a:ext cx="876209" cy="48998"/>
              </a:xfrm>
              <a:custGeom>
                <a:avLst/>
                <a:gdLst>
                  <a:gd name="connsiteX0" fmla="*/ 44387 w 876209"/>
                  <a:gd name="connsiteY0" fmla="*/ 48999 h 48998"/>
                  <a:gd name="connsiteX1" fmla="*/ 876209 w 876209"/>
                  <a:gd name="connsiteY1" fmla="*/ 48999 h 48998"/>
                  <a:gd name="connsiteX2" fmla="*/ 876209 w 876209"/>
                  <a:gd name="connsiteY2" fmla="*/ 0 h 48998"/>
                  <a:gd name="connsiteX3" fmla="*/ 0 w 876209"/>
                  <a:gd name="connsiteY3" fmla="*/ 0 h 48998"/>
                  <a:gd name="connsiteX4" fmla="*/ 0 w 876209"/>
                  <a:gd name="connsiteY4" fmla="*/ 8647 h 48998"/>
                  <a:gd name="connsiteX5" fmla="*/ 44387 w 876209"/>
                  <a:gd name="connsiteY5" fmla="*/ 25940 h 4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6209" h="48998">
                    <a:moveTo>
                      <a:pt x="44387" y="48999"/>
                    </a:moveTo>
                    <a:lnTo>
                      <a:pt x="876209" y="48999"/>
                    </a:lnTo>
                    <a:lnTo>
                      <a:pt x="876209" y="0"/>
                    </a:lnTo>
                    <a:lnTo>
                      <a:pt x="0" y="0"/>
                    </a:lnTo>
                    <a:lnTo>
                      <a:pt x="0" y="8647"/>
                    </a:lnTo>
                    <a:lnTo>
                      <a:pt x="44387" y="25940"/>
                    </a:lnTo>
                    <a:close/>
                  </a:path>
                </a:pathLst>
              </a:custGeom>
              <a:solidFill>
                <a:srgbClr val="006097"/>
              </a:solidFill>
              <a:ln w="5739" cap="flat">
                <a:noFill/>
                <a:prstDash val="solid"/>
                <a:miter/>
              </a:ln>
            </p:spPr>
            <p:txBody>
              <a:bodyPr rtlCol="0" anchor="ctr"/>
              <a:lstStyle/>
              <a:p>
                <a:endParaRPr lang="en-GB">
                  <a:latin typeface="+mj-lt"/>
                </a:endParaRPr>
              </a:p>
            </p:txBody>
          </p:sp>
          <p:sp>
            <p:nvSpPr>
              <p:cNvPr id="52" name="Freeform: Shape 51">
                <a:extLst>
                  <a:ext uri="{FF2B5EF4-FFF2-40B4-BE49-F238E27FC236}">
                    <a16:creationId xmlns:a16="http://schemas.microsoft.com/office/drawing/2014/main" id="{F3CC0F78-CE42-454A-902D-06AE194BF8FA}"/>
                  </a:ext>
                </a:extLst>
              </p:cNvPr>
              <p:cNvSpPr/>
              <p:nvPr/>
            </p:nvSpPr>
            <p:spPr>
              <a:xfrm>
                <a:off x="9548798" y="4482094"/>
                <a:ext cx="878725" cy="163712"/>
              </a:xfrm>
              <a:custGeom>
                <a:avLst/>
                <a:gdLst>
                  <a:gd name="connsiteX0" fmla="*/ 878515 w 878725"/>
                  <a:gd name="connsiteY0" fmla="*/ 52457 h 163712"/>
                  <a:gd name="connsiteX1" fmla="*/ 865833 w 878725"/>
                  <a:gd name="connsiteY1" fmla="*/ 36893 h 163712"/>
                  <a:gd name="connsiteX2" fmla="*/ 678486 w 878725"/>
                  <a:gd name="connsiteY2" fmla="*/ 0 h 163712"/>
                  <a:gd name="connsiteX3" fmla="*/ 668686 w 878725"/>
                  <a:gd name="connsiteY3" fmla="*/ 16717 h 163712"/>
                  <a:gd name="connsiteX4" fmla="*/ 567807 w 878725"/>
                  <a:gd name="connsiteY4" fmla="*/ 16717 h 163712"/>
                  <a:gd name="connsiteX5" fmla="*/ 581065 w 878725"/>
                  <a:gd name="connsiteY5" fmla="*/ 78974 h 163712"/>
                  <a:gd name="connsiteX6" fmla="*/ 417352 w 878725"/>
                  <a:gd name="connsiteY6" fmla="*/ 78974 h 163712"/>
                  <a:gd name="connsiteX7" fmla="*/ 428881 w 878725"/>
                  <a:gd name="connsiteY7" fmla="*/ 119326 h 163712"/>
                  <a:gd name="connsiteX8" fmla="*/ 29976 w 878725"/>
                  <a:gd name="connsiteY8" fmla="*/ 119326 h 163712"/>
                  <a:gd name="connsiteX9" fmla="*/ 35740 w 878725"/>
                  <a:gd name="connsiteY9" fmla="*/ 129702 h 163712"/>
                  <a:gd name="connsiteX10" fmla="*/ 20176 w 878725"/>
                  <a:gd name="connsiteY10" fmla="*/ 142384 h 163712"/>
                  <a:gd name="connsiteX11" fmla="*/ 0 w 878725"/>
                  <a:gd name="connsiteY11" fmla="*/ 163713 h 163712"/>
                  <a:gd name="connsiteX12" fmla="*/ 873327 w 878725"/>
                  <a:gd name="connsiteY12" fmla="*/ 163713 h 163712"/>
                  <a:gd name="connsiteX13" fmla="*/ 878515 w 878725"/>
                  <a:gd name="connsiteY13" fmla="*/ 52457 h 163712"/>
                  <a:gd name="connsiteX14" fmla="*/ 501515 w 878725"/>
                  <a:gd name="connsiteY14" fmla="*/ 123938 h 163712"/>
                  <a:gd name="connsiteX15" fmla="*/ 457128 w 878725"/>
                  <a:gd name="connsiteY15" fmla="*/ 123938 h 163712"/>
                  <a:gd name="connsiteX16" fmla="*/ 457128 w 878725"/>
                  <a:gd name="connsiteY16" fmla="*/ 91080 h 163712"/>
                  <a:gd name="connsiteX17" fmla="*/ 501515 w 878725"/>
                  <a:gd name="connsiteY17" fmla="*/ 91080 h 163712"/>
                  <a:gd name="connsiteX18" fmla="*/ 501515 w 878725"/>
                  <a:gd name="connsiteY18" fmla="*/ 123938 h 163712"/>
                  <a:gd name="connsiteX19" fmla="*/ 652545 w 878725"/>
                  <a:gd name="connsiteY19" fmla="*/ 79551 h 163712"/>
                  <a:gd name="connsiteX20" fmla="*/ 602394 w 878725"/>
                  <a:gd name="connsiteY20" fmla="*/ 79551 h 163712"/>
                  <a:gd name="connsiteX21" fmla="*/ 602394 w 878725"/>
                  <a:gd name="connsiteY21" fmla="*/ 60528 h 163712"/>
                  <a:gd name="connsiteX22" fmla="*/ 652545 w 878725"/>
                  <a:gd name="connsiteY22" fmla="*/ 60528 h 163712"/>
                  <a:gd name="connsiteX23" fmla="*/ 652545 w 878725"/>
                  <a:gd name="connsiteY23" fmla="*/ 79551 h 163712"/>
                  <a:gd name="connsiteX24" fmla="*/ 711920 w 878725"/>
                  <a:gd name="connsiteY24" fmla="*/ 79551 h 163712"/>
                  <a:gd name="connsiteX25" fmla="*/ 661769 w 878725"/>
                  <a:gd name="connsiteY25" fmla="*/ 79551 h 163712"/>
                  <a:gd name="connsiteX26" fmla="*/ 661769 w 878725"/>
                  <a:gd name="connsiteY26" fmla="*/ 60528 h 163712"/>
                  <a:gd name="connsiteX27" fmla="*/ 711920 w 878725"/>
                  <a:gd name="connsiteY27" fmla="*/ 60528 h 163712"/>
                  <a:gd name="connsiteX28" fmla="*/ 711920 w 878725"/>
                  <a:gd name="connsiteY28" fmla="*/ 79551 h 163712"/>
                  <a:gd name="connsiteX29" fmla="*/ 771871 w 878725"/>
                  <a:gd name="connsiteY29" fmla="*/ 79551 h 163712"/>
                  <a:gd name="connsiteX30" fmla="*/ 721720 w 878725"/>
                  <a:gd name="connsiteY30" fmla="*/ 79551 h 163712"/>
                  <a:gd name="connsiteX31" fmla="*/ 721720 w 878725"/>
                  <a:gd name="connsiteY31" fmla="*/ 60528 h 163712"/>
                  <a:gd name="connsiteX32" fmla="*/ 771871 w 878725"/>
                  <a:gd name="connsiteY32" fmla="*/ 60528 h 163712"/>
                  <a:gd name="connsiteX33" fmla="*/ 771871 w 878725"/>
                  <a:gd name="connsiteY33" fmla="*/ 79551 h 16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78725" h="163712">
                    <a:moveTo>
                      <a:pt x="878515" y="52457"/>
                    </a:moveTo>
                    <a:cubicBezTo>
                      <a:pt x="878515" y="52457"/>
                      <a:pt x="881397" y="40928"/>
                      <a:pt x="865833" y="36893"/>
                    </a:cubicBezTo>
                    <a:cubicBezTo>
                      <a:pt x="850269" y="32858"/>
                      <a:pt x="678486" y="0"/>
                      <a:pt x="678486" y="0"/>
                    </a:cubicBezTo>
                    <a:lnTo>
                      <a:pt x="668686" y="16717"/>
                    </a:lnTo>
                    <a:lnTo>
                      <a:pt x="567807" y="16717"/>
                    </a:lnTo>
                    <a:lnTo>
                      <a:pt x="581065" y="78974"/>
                    </a:lnTo>
                    <a:lnTo>
                      <a:pt x="417352" y="78974"/>
                    </a:lnTo>
                    <a:lnTo>
                      <a:pt x="428881" y="119326"/>
                    </a:lnTo>
                    <a:lnTo>
                      <a:pt x="29976" y="119326"/>
                    </a:lnTo>
                    <a:lnTo>
                      <a:pt x="35740" y="129702"/>
                    </a:lnTo>
                    <a:lnTo>
                      <a:pt x="20176" y="142384"/>
                    </a:lnTo>
                    <a:cubicBezTo>
                      <a:pt x="20176" y="142384"/>
                      <a:pt x="0" y="142384"/>
                      <a:pt x="0" y="163713"/>
                    </a:cubicBezTo>
                    <a:lnTo>
                      <a:pt x="873327" y="163713"/>
                    </a:lnTo>
                    <a:lnTo>
                      <a:pt x="878515" y="52457"/>
                    </a:lnTo>
                    <a:close/>
                    <a:moveTo>
                      <a:pt x="501515" y="123938"/>
                    </a:moveTo>
                    <a:lnTo>
                      <a:pt x="457128" y="123938"/>
                    </a:lnTo>
                    <a:lnTo>
                      <a:pt x="457128" y="91080"/>
                    </a:lnTo>
                    <a:lnTo>
                      <a:pt x="501515" y="91080"/>
                    </a:lnTo>
                    <a:lnTo>
                      <a:pt x="501515" y="123938"/>
                    </a:lnTo>
                    <a:close/>
                    <a:moveTo>
                      <a:pt x="652545" y="79551"/>
                    </a:moveTo>
                    <a:lnTo>
                      <a:pt x="602394" y="79551"/>
                    </a:lnTo>
                    <a:lnTo>
                      <a:pt x="602394" y="60528"/>
                    </a:lnTo>
                    <a:lnTo>
                      <a:pt x="652545" y="60528"/>
                    </a:lnTo>
                    <a:lnTo>
                      <a:pt x="652545" y="79551"/>
                    </a:lnTo>
                    <a:close/>
                    <a:moveTo>
                      <a:pt x="711920" y="79551"/>
                    </a:moveTo>
                    <a:lnTo>
                      <a:pt x="661769" y="79551"/>
                    </a:lnTo>
                    <a:lnTo>
                      <a:pt x="661769" y="60528"/>
                    </a:lnTo>
                    <a:lnTo>
                      <a:pt x="711920" y="60528"/>
                    </a:lnTo>
                    <a:lnTo>
                      <a:pt x="711920" y="79551"/>
                    </a:lnTo>
                    <a:close/>
                    <a:moveTo>
                      <a:pt x="771871" y="79551"/>
                    </a:moveTo>
                    <a:lnTo>
                      <a:pt x="721720" y="79551"/>
                    </a:lnTo>
                    <a:lnTo>
                      <a:pt x="721720" y="60528"/>
                    </a:lnTo>
                    <a:lnTo>
                      <a:pt x="771871" y="60528"/>
                    </a:lnTo>
                    <a:lnTo>
                      <a:pt x="771871" y="79551"/>
                    </a:lnTo>
                    <a:close/>
                  </a:path>
                </a:pathLst>
              </a:custGeom>
              <a:solidFill>
                <a:srgbClr val="006097"/>
              </a:solidFill>
              <a:ln w="5739" cap="flat">
                <a:noFill/>
                <a:prstDash val="solid"/>
                <a:miter/>
              </a:ln>
            </p:spPr>
            <p:txBody>
              <a:bodyPr rtlCol="0" anchor="ctr"/>
              <a:lstStyle/>
              <a:p>
                <a:endParaRPr lang="en-GB">
                  <a:latin typeface="+mj-lt"/>
                </a:endParaRPr>
              </a:p>
            </p:txBody>
          </p:sp>
          <p:sp>
            <p:nvSpPr>
              <p:cNvPr id="60" name="Freeform: Shape 59">
                <a:extLst>
                  <a:ext uri="{FF2B5EF4-FFF2-40B4-BE49-F238E27FC236}">
                    <a16:creationId xmlns:a16="http://schemas.microsoft.com/office/drawing/2014/main" id="{B35EBCD6-99DD-49AA-AE44-48B96584A335}"/>
                  </a:ext>
                </a:extLst>
              </p:cNvPr>
              <p:cNvSpPr/>
              <p:nvPr/>
            </p:nvSpPr>
            <p:spPr>
              <a:xfrm>
                <a:off x="10105652" y="4410613"/>
                <a:ext cx="177547" cy="77821"/>
              </a:xfrm>
              <a:custGeom>
                <a:avLst/>
                <a:gdLst>
                  <a:gd name="connsiteX0" fmla="*/ 102609 w 177547"/>
                  <a:gd name="connsiteY0" fmla="*/ 77821 h 77821"/>
                  <a:gd name="connsiteX1" fmla="*/ 115867 w 177547"/>
                  <a:gd name="connsiteY1" fmla="*/ 57645 h 77821"/>
                  <a:gd name="connsiteX2" fmla="*/ 164866 w 177547"/>
                  <a:gd name="connsiteY2" fmla="*/ 67445 h 77821"/>
                  <a:gd name="connsiteX3" fmla="*/ 177548 w 177547"/>
                  <a:gd name="connsiteY3" fmla="*/ 42658 h 77821"/>
                  <a:gd name="connsiteX4" fmla="*/ 92233 w 177547"/>
                  <a:gd name="connsiteY4" fmla="*/ 23058 h 77821"/>
                  <a:gd name="connsiteX5" fmla="*/ 89927 w 177547"/>
                  <a:gd name="connsiteY5" fmla="*/ 23058 h 77821"/>
                  <a:gd name="connsiteX6" fmla="*/ 80127 w 177547"/>
                  <a:gd name="connsiteY6" fmla="*/ 0 h 77821"/>
                  <a:gd name="connsiteX7" fmla="*/ 47269 w 177547"/>
                  <a:gd name="connsiteY7" fmla="*/ 0 h 77821"/>
                  <a:gd name="connsiteX8" fmla="*/ 47269 w 177547"/>
                  <a:gd name="connsiteY8" fmla="*/ 23058 h 77821"/>
                  <a:gd name="connsiteX9" fmla="*/ 45540 w 177547"/>
                  <a:gd name="connsiteY9" fmla="*/ 23058 h 77821"/>
                  <a:gd name="connsiteX10" fmla="*/ 0 w 177547"/>
                  <a:gd name="connsiteY10" fmla="*/ 45540 h 77821"/>
                  <a:gd name="connsiteX11" fmla="*/ 9223 w 177547"/>
                  <a:gd name="connsiteY11" fmla="*/ 77821 h 7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7547" h="77821">
                    <a:moveTo>
                      <a:pt x="102609" y="77821"/>
                    </a:moveTo>
                    <a:lnTo>
                      <a:pt x="115867" y="57645"/>
                    </a:lnTo>
                    <a:lnTo>
                      <a:pt x="164866" y="67445"/>
                    </a:lnTo>
                    <a:lnTo>
                      <a:pt x="177548" y="42658"/>
                    </a:lnTo>
                    <a:lnTo>
                      <a:pt x="92233" y="23058"/>
                    </a:lnTo>
                    <a:lnTo>
                      <a:pt x="89927" y="23058"/>
                    </a:lnTo>
                    <a:lnTo>
                      <a:pt x="80127" y="0"/>
                    </a:lnTo>
                    <a:lnTo>
                      <a:pt x="47269" y="0"/>
                    </a:lnTo>
                    <a:lnTo>
                      <a:pt x="47269" y="23058"/>
                    </a:lnTo>
                    <a:lnTo>
                      <a:pt x="45540" y="23058"/>
                    </a:lnTo>
                    <a:lnTo>
                      <a:pt x="0" y="45540"/>
                    </a:lnTo>
                    <a:lnTo>
                      <a:pt x="9223" y="77821"/>
                    </a:lnTo>
                    <a:close/>
                  </a:path>
                </a:pathLst>
              </a:custGeom>
              <a:solidFill>
                <a:srgbClr val="006097"/>
              </a:solidFill>
              <a:ln w="5739" cap="flat">
                <a:noFill/>
                <a:prstDash val="solid"/>
                <a:miter/>
              </a:ln>
            </p:spPr>
            <p:txBody>
              <a:bodyPr rtlCol="0" anchor="ctr"/>
              <a:lstStyle/>
              <a:p>
                <a:endParaRPr lang="en-GB">
                  <a:latin typeface="+mj-lt"/>
                </a:endParaRPr>
              </a:p>
            </p:txBody>
          </p:sp>
          <p:sp>
            <p:nvSpPr>
              <p:cNvPr id="61" name="Freeform: Shape 60">
                <a:extLst>
                  <a:ext uri="{FF2B5EF4-FFF2-40B4-BE49-F238E27FC236}">
                    <a16:creationId xmlns:a16="http://schemas.microsoft.com/office/drawing/2014/main" id="{53D26EAE-5DB9-4B04-839A-B6E63F7A8056}"/>
                  </a:ext>
                </a:extLst>
              </p:cNvPr>
              <p:cNvSpPr/>
              <p:nvPr/>
            </p:nvSpPr>
            <p:spPr>
              <a:xfrm>
                <a:off x="9914269" y="4493767"/>
                <a:ext cx="122208" cy="89206"/>
              </a:xfrm>
              <a:custGeom>
                <a:avLst/>
                <a:gdLst>
                  <a:gd name="connsiteX0" fmla="*/ 32858 w 122208"/>
                  <a:gd name="connsiteY0" fmla="*/ 75371 h 89206"/>
                  <a:gd name="connsiteX1" fmla="*/ 32858 w 122208"/>
                  <a:gd name="connsiteY1" fmla="*/ 74218 h 89206"/>
                  <a:gd name="connsiteX2" fmla="*/ 36317 w 122208"/>
                  <a:gd name="connsiteY2" fmla="*/ 74218 h 89206"/>
                  <a:gd name="connsiteX3" fmla="*/ 36317 w 122208"/>
                  <a:gd name="connsiteY3" fmla="*/ 63266 h 89206"/>
                  <a:gd name="connsiteX4" fmla="*/ 28823 w 122208"/>
                  <a:gd name="connsiteY4" fmla="*/ 63266 h 89206"/>
                  <a:gd name="connsiteX5" fmla="*/ 18447 w 122208"/>
                  <a:gd name="connsiteY5" fmla="*/ 58654 h 89206"/>
                  <a:gd name="connsiteX6" fmla="*/ 15564 w 122208"/>
                  <a:gd name="connsiteY6" fmla="*/ 58654 h 89206"/>
                  <a:gd name="connsiteX7" fmla="*/ 38046 w 122208"/>
                  <a:gd name="connsiteY7" fmla="*/ 20032 h 89206"/>
                  <a:gd name="connsiteX8" fmla="*/ 76668 w 122208"/>
                  <a:gd name="connsiteY8" fmla="*/ 58654 h 89206"/>
                  <a:gd name="connsiteX9" fmla="*/ 122208 w 122208"/>
                  <a:gd name="connsiteY9" fmla="*/ 58654 h 89206"/>
                  <a:gd name="connsiteX10" fmla="*/ 122208 w 122208"/>
                  <a:gd name="connsiteY10" fmla="*/ 6773 h 89206"/>
                  <a:gd name="connsiteX11" fmla="*/ 93962 w 122208"/>
                  <a:gd name="connsiteY11" fmla="*/ 6773 h 89206"/>
                  <a:gd name="connsiteX12" fmla="*/ 92809 w 122208"/>
                  <a:gd name="connsiteY12" fmla="*/ 13691 h 89206"/>
                  <a:gd name="connsiteX13" fmla="*/ 46116 w 122208"/>
                  <a:gd name="connsiteY13" fmla="*/ 8503 h 89206"/>
                  <a:gd name="connsiteX14" fmla="*/ 39199 w 122208"/>
                  <a:gd name="connsiteY14" fmla="*/ 2162 h 89206"/>
                  <a:gd name="connsiteX15" fmla="*/ 29399 w 122208"/>
                  <a:gd name="connsiteY15" fmla="*/ 2162 h 89206"/>
                  <a:gd name="connsiteX16" fmla="*/ 29399 w 122208"/>
                  <a:gd name="connsiteY16" fmla="*/ 11961 h 89206"/>
                  <a:gd name="connsiteX17" fmla="*/ 30552 w 122208"/>
                  <a:gd name="connsiteY17" fmla="*/ 13114 h 89206"/>
                  <a:gd name="connsiteX18" fmla="*/ 5188 w 122208"/>
                  <a:gd name="connsiteY18" fmla="*/ 58654 h 89206"/>
                  <a:gd name="connsiteX19" fmla="*/ 0 w 122208"/>
                  <a:gd name="connsiteY19" fmla="*/ 58654 h 89206"/>
                  <a:gd name="connsiteX20" fmla="*/ 0 w 122208"/>
                  <a:gd name="connsiteY20" fmla="*/ 89206 h 89206"/>
                  <a:gd name="connsiteX21" fmla="*/ 17870 w 122208"/>
                  <a:gd name="connsiteY21" fmla="*/ 89206 h 89206"/>
                  <a:gd name="connsiteX22" fmla="*/ 32858 w 122208"/>
                  <a:gd name="connsiteY22" fmla="*/ 75371 h 89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2208" h="89206">
                    <a:moveTo>
                      <a:pt x="32858" y="75371"/>
                    </a:moveTo>
                    <a:lnTo>
                      <a:pt x="32858" y="74218"/>
                    </a:lnTo>
                    <a:lnTo>
                      <a:pt x="36317" y="74218"/>
                    </a:lnTo>
                    <a:lnTo>
                      <a:pt x="36317" y="63266"/>
                    </a:lnTo>
                    <a:lnTo>
                      <a:pt x="28823" y="63266"/>
                    </a:lnTo>
                    <a:cubicBezTo>
                      <a:pt x="26517" y="60384"/>
                      <a:pt x="22482" y="58654"/>
                      <a:pt x="18447" y="58654"/>
                    </a:cubicBezTo>
                    <a:lnTo>
                      <a:pt x="15564" y="58654"/>
                    </a:lnTo>
                    <a:lnTo>
                      <a:pt x="38046" y="20032"/>
                    </a:lnTo>
                    <a:lnTo>
                      <a:pt x="76668" y="58654"/>
                    </a:lnTo>
                    <a:lnTo>
                      <a:pt x="122208" y="58654"/>
                    </a:lnTo>
                    <a:lnTo>
                      <a:pt x="122208" y="6773"/>
                    </a:lnTo>
                    <a:lnTo>
                      <a:pt x="93962" y="6773"/>
                    </a:lnTo>
                    <a:lnTo>
                      <a:pt x="92809" y="13691"/>
                    </a:lnTo>
                    <a:lnTo>
                      <a:pt x="46116" y="8503"/>
                    </a:lnTo>
                    <a:lnTo>
                      <a:pt x="39199" y="2162"/>
                    </a:lnTo>
                    <a:cubicBezTo>
                      <a:pt x="36317" y="-721"/>
                      <a:pt x="32281" y="-721"/>
                      <a:pt x="29399" y="2162"/>
                    </a:cubicBezTo>
                    <a:cubicBezTo>
                      <a:pt x="26517" y="5044"/>
                      <a:pt x="26517" y="9079"/>
                      <a:pt x="29399" y="11961"/>
                    </a:cubicBezTo>
                    <a:lnTo>
                      <a:pt x="30552" y="13114"/>
                    </a:lnTo>
                    <a:lnTo>
                      <a:pt x="5188" y="58654"/>
                    </a:lnTo>
                    <a:lnTo>
                      <a:pt x="0" y="58654"/>
                    </a:lnTo>
                    <a:lnTo>
                      <a:pt x="0" y="89206"/>
                    </a:lnTo>
                    <a:lnTo>
                      <a:pt x="17870" y="89206"/>
                    </a:lnTo>
                    <a:cubicBezTo>
                      <a:pt x="26517" y="89206"/>
                      <a:pt x="32858" y="82865"/>
                      <a:pt x="32858" y="75371"/>
                    </a:cubicBezTo>
                    <a:close/>
                  </a:path>
                </a:pathLst>
              </a:custGeom>
              <a:solidFill>
                <a:srgbClr val="006097"/>
              </a:solidFill>
              <a:ln w="5739" cap="flat">
                <a:noFill/>
                <a:prstDash val="solid"/>
                <a:miter/>
              </a:ln>
            </p:spPr>
            <p:txBody>
              <a:bodyPr rtlCol="0" anchor="ctr"/>
              <a:lstStyle/>
              <a:p>
                <a:endParaRPr lang="en-GB">
                  <a:latin typeface="+mj-lt"/>
                </a:endParaRPr>
              </a:p>
            </p:txBody>
          </p:sp>
          <p:sp>
            <p:nvSpPr>
              <p:cNvPr id="62" name="Freeform: Shape 61">
                <a:extLst>
                  <a:ext uri="{FF2B5EF4-FFF2-40B4-BE49-F238E27FC236}">
                    <a16:creationId xmlns:a16="http://schemas.microsoft.com/office/drawing/2014/main" id="{7E4E36C5-EEE2-4FDB-8B98-D37F681584E6}"/>
                  </a:ext>
                </a:extLst>
              </p:cNvPr>
              <p:cNvSpPr/>
              <p:nvPr/>
            </p:nvSpPr>
            <p:spPr>
              <a:xfrm>
                <a:off x="10152921" y="4378332"/>
                <a:ext cx="29975" cy="25940"/>
              </a:xfrm>
              <a:custGeom>
                <a:avLst/>
                <a:gdLst>
                  <a:gd name="connsiteX0" fmla="*/ 20176 w 29975"/>
                  <a:gd name="connsiteY0" fmla="*/ 0 h 25940"/>
                  <a:gd name="connsiteX1" fmla="*/ 0 w 29975"/>
                  <a:gd name="connsiteY1" fmla="*/ 0 h 25940"/>
                  <a:gd name="connsiteX2" fmla="*/ 0 w 29975"/>
                  <a:gd name="connsiteY2" fmla="*/ 25940 h 25940"/>
                  <a:gd name="connsiteX3" fmla="*/ 29976 w 29975"/>
                  <a:gd name="connsiteY3" fmla="*/ 25940 h 25940"/>
                </a:gdLst>
                <a:ahLst/>
                <a:cxnLst>
                  <a:cxn ang="0">
                    <a:pos x="connsiteX0" y="connsiteY0"/>
                  </a:cxn>
                  <a:cxn ang="0">
                    <a:pos x="connsiteX1" y="connsiteY1"/>
                  </a:cxn>
                  <a:cxn ang="0">
                    <a:pos x="connsiteX2" y="connsiteY2"/>
                  </a:cxn>
                  <a:cxn ang="0">
                    <a:pos x="connsiteX3" y="connsiteY3"/>
                  </a:cxn>
                </a:cxnLst>
                <a:rect l="l" t="t" r="r" b="b"/>
                <a:pathLst>
                  <a:path w="29975" h="25940">
                    <a:moveTo>
                      <a:pt x="20176" y="0"/>
                    </a:moveTo>
                    <a:lnTo>
                      <a:pt x="0" y="0"/>
                    </a:lnTo>
                    <a:lnTo>
                      <a:pt x="0" y="25940"/>
                    </a:lnTo>
                    <a:lnTo>
                      <a:pt x="29976" y="25940"/>
                    </a:lnTo>
                    <a:close/>
                  </a:path>
                </a:pathLst>
              </a:custGeom>
              <a:solidFill>
                <a:srgbClr val="006097"/>
              </a:solidFill>
              <a:ln w="5739" cap="flat">
                <a:noFill/>
                <a:prstDash val="solid"/>
                <a:miter/>
              </a:ln>
            </p:spPr>
            <p:txBody>
              <a:bodyPr rtlCol="0" anchor="ctr"/>
              <a:lstStyle/>
              <a:p>
                <a:endParaRPr lang="en-GB">
                  <a:latin typeface="+mj-lt"/>
                </a:endParaRPr>
              </a:p>
            </p:txBody>
          </p:sp>
          <p:sp>
            <p:nvSpPr>
              <p:cNvPr id="63" name="Freeform: Shape 62">
                <a:extLst>
                  <a:ext uri="{FF2B5EF4-FFF2-40B4-BE49-F238E27FC236}">
                    <a16:creationId xmlns:a16="http://schemas.microsoft.com/office/drawing/2014/main" id="{5FDA8846-7FD7-416E-B702-5A2E5F2197F9}"/>
                  </a:ext>
                </a:extLst>
              </p:cNvPr>
              <p:cNvSpPr/>
              <p:nvPr/>
            </p:nvSpPr>
            <p:spPr>
              <a:xfrm>
                <a:off x="10152921" y="4346051"/>
                <a:ext cx="18446" cy="25940"/>
              </a:xfrm>
              <a:custGeom>
                <a:avLst/>
                <a:gdLst>
                  <a:gd name="connsiteX0" fmla="*/ 9223 w 18446"/>
                  <a:gd name="connsiteY0" fmla="*/ 0 h 25940"/>
                  <a:gd name="connsiteX1" fmla="*/ 0 w 18446"/>
                  <a:gd name="connsiteY1" fmla="*/ 0 h 25940"/>
                  <a:gd name="connsiteX2" fmla="*/ 0 w 18446"/>
                  <a:gd name="connsiteY2" fmla="*/ 25940 h 25940"/>
                  <a:gd name="connsiteX3" fmla="*/ 18447 w 18446"/>
                  <a:gd name="connsiteY3" fmla="*/ 25940 h 25940"/>
                </a:gdLst>
                <a:ahLst/>
                <a:cxnLst>
                  <a:cxn ang="0">
                    <a:pos x="connsiteX0" y="connsiteY0"/>
                  </a:cxn>
                  <a:cxn ang="0">
                    <a:pos x="connsiteX1" y="connsiteY1"/>
                  </a:cxn>
                  <a:cxn ang="0">
                    <a:pos x="connsiteX2" y="connsiteY2"/>
                  </a:cxn>
                  <a:cxn ang="0">
                    <a:pos x="connsiteX3" y="connsiteY3"/>
                  </a:cxn>
                </a:cxnLst>
                <a:rect l="l" t="t" r="r" b="b"/>
                <a:pathLst>
                  <a:path w="18446" h="25940">
                    <a:moveTo>
                      <a:pt x="9223" y="0"/>
                    </a:moveTo>
                    <a:lnTo>
                      <a:pt x="0" y="0"/>
                    </a:lnTo>
                    <a:lnTo>
                      <a:pt x="0" y="25940"/>
                    </a:lnTo>
                    <a:lnTo>
                      <a:pt x="18447" y="25940"/>
                    </a:lnTo>
                    <a:close/>
                  </a:path>
                </a:pathLst>
              </a:custGeom>
              <a:solidFill>
                <a:srgbClr val="006097"/>
              </a:solidFill>
              <a:ln w="5739" cap="flat">
                <a:noFill/>
                <a:prstDash val="solid"/>
                <a:miter/>
              </a:ln>
            </p:spPr>
            <p:txBody>
              <a:bodyPr rtlCol="0" anchor="ctr"/>
              <a:lstStyle/>
              <a:p>
                <a:endParaRPr lang="en-GB">
                  <a:latin typeface="+mj-lt"/>
                </a:endParaRPr>
              </a:p>
            </p:txBody>
          </p:sp>
          <p:sp>
            <p:nvSpPr>
              <p:cNvPr id="64" name="Freeform: Shape 63">
                <a:extLst>
                  <a:ext uri="{FF2B5EF4-FFF2-40B4-BE49-F238E27FC236}">
                    <a16:creationId xmlns:a16="http://schemas.microsoft.com/office/drawing/2014/main" id="{9CB1BAFE-3E7E-4D75-AD3B-9169BD15BE79}"/>
                  </a:ext>
                </a:extLst>
              </p:cNvPr>
              <p:cNvSpPr/>
              <p:nvPr/>
            </p:nvSpPr>
            <p:spPr>
              <a:xfrm>
                <a:off x="10176556" y="4371991"/>
                <a:ext cx="21905" cy="5764"/>
              </a:xfrm>
              <a:custGeom>
                <a:avLst/>
                <a:gdLst>
                  <a:gd name="connsiteX0" fmla="*/ 21905 w 21905"/>
                  <a:gd name="connsiteY0" fmla="*/ 5765 h 5764"/>
                  <a:gd name="connsiteX1" fmla="*/ 21905 w 21905"/>
                  <a:gd name="connsiteY1" fmla="*/ 0 h 5764"/>
                  <a:gd name="connsiteX2" fmla="*/ 0 w 21905"/>
                  <a:gd name="connsiteY2" fmla="*/ 0 h 5764"/>
                  <a:gd name="connsiteX3" fmla="*/ 1729 w 21905"/>
                  <a:gd name="connsiteY3" fmla="*/ 5765 h 5764"/>
                </a:gdLst>
                <a:ahLst/>
                <a:cxnLst>
                  <a:cxn ang="0">
                    <a:pos x="connsiteX0" y="connsiteY0"/>
                  </a:cxn>
                  <a:cxn ang="0">
                    <a:pos x="connsiteX1" y="connsiteY1"/>
                  </a:cxn>
                  <a:cxn ang="0">
                    <a:pos x="connsiteX2" y="connsiteY2"/>
                  </a:cxn>
                  <a:cxn ang="0">
                    <a:pos x="connsiteX3" y="connsiteY3"/>
                  </a:cxn>
                </a:cxnLst>
                <a:rect l="l" t="t" r="r" b="b"/>
                <a:pathLst>
                  <a:path w="21905" h="5764">
                    <a:moveTo>
                      <a:pt x="21905" y="5765"/>
                    </a:moveTo>
                    <a:lnTo>
                      <a:pt x="21905" y="0"/>
                    </a:lnTo>
                    <a:lnTo>
                      <a:pt x="0" y="0"/>
                    </a:lnTo>
                    <a:lnTo>
                      <a:pt x="1729" y="5765"/>
                    </a:lnTo>
                    <a:close/>
                  </a:path>
                </a:pathLst>
              </a:custGeom>
              <a:solidFill>
                <a:srgbClr val="006097"/>
              </a:solidFill>
              <a:ln w="5739" cap="flat">
                <a:noFill/>
                <a:prstDash val="solid"/>
                <a:miter/>
              </a:ln>
            </p:spPr>
            <p:txBody>
              <a:bodyPr rtlCol="0" anchor="ctr"/>
              <a:lstStyle/>
              <a:p>
                <a:endParaRPr lang="en-GB">
                  <a:latin typeface="+mj-lt"/>
                </a:endParaRPr>
              </a:p>
            </p:txBody>
          </p:sp>
          <p:sp>
            <p:nvSpPr>
              <p:cNvPr id="65" name="Freeform: Shape 64">
                <a:extLst>
                  <a:ext uri="{FF2B5EF4-FFF2-40B4-BE49-F238E27FC236}">
                    <a16:creationId xmlns:a16="http://schemas.microsoft.com/office/drawing/2014/main" id="{8E9F8DAA-8FD4-4B56-BA95-21F940DA057E}"/>
                  </a:ext>
                </a:extLst>
              </p:cNvPr>
              <p:cNvSpPr/>
              <p:nvPr/>
            </p:nvSpPr>
            <p:spPr>
              <a:xfrm>
                <a:off x="10188085" y="4404272"/>
                <a:ext cx="21905" cy="5764"/>
              </a:xfrm>
              <a:custGeom>
                <a:avLst/>
                <a:gdLst>
                  <a:gd name="connsiteX0" fmla="*/ 1729 w 21905"/>
                  <a:gd name="connsiteY0" fmla="*/ 5765 h 5764"/>
                  <a:gd name="connsiteX1" fmla="*/ 21905 w 21905"/>
                  <a:gd name="connsiteY1" fmla="*/ 5765 h 5764"/>
                  <a:gd name="connsiteX2" fmla="*/ 21905 w 21905"/>
                  <a:gd name="connsiteY2" fmla="*/ 0 h 5764"/>
                  <a:gd name="connsiteX3" fmla="*/ 0 w 21905"/>
                  <a:gd name="connsiteY3" fmla="*/ 0 h 5764"/>
                </a:gdLst>
                <a:ahLst/>
                <a:cxnLst>
                  <a:cxn ang="0">
                    <a:pos x="connsiteX0" y="connsiteY0"/>
                  </a:cxn>
                  <a:cxn ang="0">
                    <a:pos x="connsiteX1" y="connsiteY1"/>
                  </a:cxn>
                  <a:cxn ang="0">
                    <a:pos x="connsiteX2" y="connsiteY2"/>
                  </a:cxn>
                  <a:cxn ang="0">
                    <a:pos x="connsiteX3" y="connsiteY3"/>
                  </a:cxn>
                </a:cxnLst>
                <a:rect l="l" t="t" r="r" b="b"/>
                <a:pathLst>
                  <a:path w="21905" h="5764">
                    <a:moveTo>
                      <a:pt x="1729" y="5765"/>
                    </a:moveTo>
                    <a:lnTo>
                      <a:pt x="21905" y="5765"/>
                    </a:lnTo>
                    <a:lnTo>
                      <a:pt x="21905" y="0"/>
                    </a:lnTo>
                    <a:lnTo>
                      <a:pt x="0" y="0"/>
                    </a:lnTo>
                    <a:close/>
                  </a:path>
                </a:pathLst>
              </a:custGeom>
              <a:solidFill>
                <a:srgbClr val="006097"/>
              </a:solidFill>
              <a:ln w="5739" cap="flat">
                <a:noFill/>
                <a:prstDash val="solid"/>
                <a:miter/>
              </a:ln>
            </p:spPr>
            <p:txBody>
              <a:bodyPr rtlCol="0" anchor="ctr"/>
              <a:lstStyle/>
              <a:p>
                <a:endParaRPr lang="en-GB">
                  <a:latin typeface="+mj-lt"/>
                </a:endParaRPr>
              </a:p>
            </p:txBody>
          </p:sp>
        </p:grpSp>
        <p:sp>
          <p:nvSpPr>
            <p:cNvPr id="66" name="TextBox 65">
              <a:extLst>
                <a:ext uri="{FF2B5EF4-FFF2-40B4-BE49-F238E27FC236}">
                  <a16:creationId xmlns:a16="http://schemas.microsoft.com/office/drawing/2014/main" id="{39EF831F-2D7B-4D8D-9525-2EBEBA90AB57}"/>
                </a:ext>
              </a:extLst>
            </p:cNvPr>
            <p:cNvSpPr txBox="1"/>
            <p:nvPr/>
          </p:nvSpPr>
          <p:spPr>
            <a:xfrm>
              <a:off x="10413947" y="5573658"/>
              <a:ext cx="1125501" cy="315750"/>
            </a:xfrm>
            <a:prstGeom prst="rect">
              <a:avLst/>
            </a:prstGeom>
            <a:noFill/>
          </p:spPr>
          <p:txBody>
            <a:bodyPr wrap="none" rtlCol="0">
              <a:spAutoFit/>
            </a:bodyPr>
            <a:lstStyle/>
            <a:p>
              <a:r>
                <a:rPr lang="en-GB" sz="1400">
                  <a:solidFill>
                    <a:srgbClr val="000000"/>
                  </a:solidFill>
                  <a:latin typeface="+mj-lt"/>
                </a:rPr>
                <a:t>Not to scale</a:t>
              </a:r>
            </a:p>
          </p:txBody>
        </p:sp>
        <p:pic>
          <p:nvPicPr>
            <p:cNvPr id="67" name="Graphic 66">
              <a:extLst>
                <a:ext uri="{FF2B5EF4-FFF2-40B4-BE49-F238E27FC236}">
                  <a16:creationId xmlns:a16="http://schemas.microsoft.com/office/drawing/2014/main" id="{70FDEC50-38DE-4AE4-BEAE-1DCBD3BDC91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715946" y="2657479"/>
              <a:ext cx="385073" cy="644976"/>
            </a:xfrm>
            <a:prstGeom prst="rect">
              <a:avLst/>
            </a:prstGeom>
          </p:spPr>
        </p:pic>
        <p:grpSp>
          <p:nvGrpSpPr>
            <p:cNvPr id="70" name="Graphic 67">
              <a:extLst>
                <a:ext uri="{FF2B5EF4-FFF2-40B4-BE49-F238E27FC236}">
                  <a16:creationId xmlns:a16="http://schemas.microsoft.com/office/drawing/2014/main" id="{862D9A49-9A11-474B-BEE6-DBFD2F0CBA56}"/>
                </a:ext>
              </a:extLst>
            </p:cNvPr>
            <p:cNvGrpSpPr/>
            <p:nvPr/>
          </p:nvGrpSpPr>
          <p:grpSpPr>
            <a:xfrm>
              <a:off x="7986536" y="3126093"/>
              <a:ext cx="222585" cy="152009"/>
              <a:chOff x="9071024" y="4818784"/>
              <a:chExt cx="366972" cy="244286"/>
            </a:xfrm>
            <a:solidFill>
              <a:srgbClr val="00AEEF"/>
            </a:solidFill>
          </p:grpSpPr>
          <p:sp>
            <p:nvSpPr>
              <p:cNvPr id="71" name="Freeform: Shape 70">
                <a:extLst>
                  <a:ext uri="{FF2B5EF4-FFF2-40B4-BE49-F238E27FC236}">
                    <a16:creationId xmlns:a16="http://schemas.microsoft.com/office/drawing/2014/main" id="{A0ACABF0-3804-4A28-9FC7-E6E496C2DCE6}"/>
                  </a:ext>
                </a:extLst>
              </p:cNvPr>
              <p:cNvSpPr/>
              <p:nvPr/>
            </p:nvSpPr>
            <p:spPr>
              <a:xfrm>
                <a:off x="9071027" y="4989562"/>
                <a:ext cx="366402" cy="73508"/>
              </a:xfrm>
              <a:custGeom>
                <a:avLst/>
                <a:gdLst>
                  <a:gd name="connsiteX0" fmla="*/ 64391 w 366402"/>
                  <a:gd name="connsiteY0" fmla="*/ 73508 h 73508"/>
                  <a:gd name="connsiteX1" fmla="*/ 302011 w 366402"/>
                  <a:gd name="connsiteY1" fmla="*/ 73508 h 73508"/>
                  <a:gd name="connsiteX2" fmla="*/ 366402 w 366402"/>
                  <a:gd name="connsiteY2" fmla="*/ 9117 h 73508"/>
                  <a:gd name="connsiteX3" fmla="*/ 366402 w 366402"/>
                  <a:gd name="connsiteY3" fmla="*/ 0 h 73508"/>
                  <a:gd name="connsiteX4" fmla="*/ 0 w 366402"/>
                  <a:gd name="connsiteY4" fmla="*/ 0 h 73508"/>
                  <a:gd name="connsiteX5" fmla="*/ 0 w 366402"/>
                  <a:gd name="connsiteY5" fmla="*/ 9117 h 73508"/>
                  <a:gd name="connsiteX6" fmla="*/ 64391 w 366402"/>
                  <a:gd name="connsiteY6" fmla="*/ 73508 h 7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402" h="73508">
                    <a:moveTo>
                      <a:pt x="64391" y="73508"/>
                    </a:moveTo>
                    <a:lnTo>
                      <a:pt x="302011" y="73508"/>
                    </a:lnTo>
                    <a:cubicBezTo>
                      <a:pt x="337911" y="73508"/>
                      <a:pt x="366402" y="44447"/>
                      <a:pt x="366402" y="9117"/>
                    </a:cubicBezTo>
                    <a:lnTo>
                      <a:pt x="366402" y="0"/>
                    </a:lnTo>
                    <a:lnTo>
                      <a:pt x="0" y="0"/>
                    </a:lnTo>
                    <a:lnTo>
                      <a:pt x="0" y="9117"/>
                    </a:lnTo>
                    <a:cubicBezTo>
                      <a:pt x="0" y="45017"/>
                      <a:pt x="29061" y="73508"/>
                      <a:pt x="64391" y="73508"/>
                    </a:cubicBezTo>
                    <a:close/>
                  </a:path>
                </a:pathLst>
              </a:custGeom>
              <a:solidFill>
                <a:srgbClr val="006097"/>
              </a:solidFill>
              <a:ln w="5568" cap="flat">
                <a:noFill/>
                <a:prstDash val="solid"/>
                <a:miter/>
              </a:ln>
            </p:spPr>
            <p:txBody>
              <a:bodyPr rtlCol="0" anchor="ctr"/>
              <a:lstStyle/>
              <a:p>
                <a:endParaRPr lang="en-GB">
                  <a:latin typeface="+mj-lt"/>
                </a:endParaRPr>
              </a:p>
            </p:txBody>
          </p:sp>
          <p:sp>
            <p:nvSpPr>
              <p:cNvPr id="73" name="Freeform: Shape 72">
                <a:extLst>
                  <a:ext uri="{FF2B5EF4-FFF2-40B4-BE49-F238E27FC236}">
                    <a16:creationId xmlns:a16="http://schemas.microsoft.com/office/drawing/2014/main" id="{A66F1F5F-34B8-4C0E-958C-EA1ABBBDC91D}"/>
                  </a:ext>
                </a:extLst>
              </p:cNvPr>
              <p:cNvSpPr/>
              <p:nvPr/>
            </p:nvSpPr>
            <p:spPr>
              <a:xfrm>
                <a:off x="9071024" y="4818784"/>
                <a:ext cx="366972" cy="141888"/>
              </a:xfrm>
              <a:custGeom>
                <a:avLst/>
                <a:gdLst>
                  <a:gd name="connsiteX0" fmla="*/ 366972 w 366972"/>
                  <a:gd name="connsiteY0" fmla="*/ 132771 h 141888"/>
                  <a:gd name="connsiteX1" fmla="*/ 312268 w 366972"/>
                  <a:gd name="connsiteY1" fmla="*/ 68950 h 141888"/>
                  <a:gd name="connsiteX2" fmla="*/ 312268 w 366972"/>
                  <a:gd name="connsiteY2" fmla="*/ 49575 h 141888"/>
                  <a:gd name="connsiteX3" fmla="*/ 262693 w 366972"/>
                  <a:gd name="connsiteY3" fmla="*/ 0 h 141888"/>
                  <a:gd name="connsiteX4" fmla="*/ 104849 w 366972"/>
                  <a:gd name="connsiteY4" fmla="*/ 0 h 141888"/>
                  <a:gd name="connsiteX5" fmla="*/ 55274 w 366972"/>
                  <a:gd name="connsiteY5" fmla="*/ 49575 h 141888"/>
                  <a:gd name="connsiteX6" fmla="*/ 55274 w 366972"/>
                  <a:gd name="connsiteY6" fmla="*/ 68950 h 141888"/>
                  <a:gd name="connsiteX7" fmla="*/ 0 w 366972"/>
                  <a:gd name="connsiteY7" fmla="*/ 132771 h 141888"/>
                  <a:gd name="connsiteX8" fmla="*/ 0 w 366972"/>
                  <a:gd name="connsiteY8" fmla="*/ 141888 h 141888"/>
                  <a:gd name="connsiteX9" fmla="*/ 366972 w 366972"/>
                  <a:gd name="connsiteY9" fmla="*/ 141888 h 141888"/>
                  <a:gd name="connsiteX10" fmla="*/ 366972 w 366972"/>
                  <a:gd name="connsiteY10" fmla="*/ 132771 h 141888"/>
                  <a:gd name="connsiteX11" fmla="*/ 280358 w 366972"/>
                  <a:gd name="connsiteY11" fmla="*/ 67810 h 141888"/>
                  <a:gd name="connsiteX12" fmla="*/ 87184 w 366972"/>
                  <a:gd name="connsiteY12" fmla="*/ 67810 h 141888"/>
                  <a:gd name="connsiteX13" fmla="*/ 87184 w 366972"/>
                  <a:gd name="connsiteY13" fmla="*/ 49575 h 141888"/>
                  <a:gd name="connsiteX14" fmla="*/ 104279 w 366972"/>
                  <a:gd name="connsiteY14" fmla="*/ 32480 h 141888"/>
                  <a:gd name="connsiteX15" fmla="*/ 262693 w 366972"/>
                  <a:gd name="connsiteY15" fmla="*/ 32480 h 141888"/>
                  <a:gd name="connsiteX16" fmla="*/ 279788 w 366972"/>
                  <a:gd name="connsiteY16" fmla="*/ 49575 h 141888"/>
                  <a:gd name="connsiteX17" fmla="*/ 279788 w 366972"/>
                  <a:gd name="connsiteY17" fmla="*/ 67810 h 14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6972" h="141888">
                    <a:moveTo>
                      <a:pt x="366972" y="132771"/>
                    </a:moveTo>
                    <a:cubicBezTo>
                      <a:pt x="366972" y="100290"/>
                      <a:pt x="343609" y="74078"/>
                      <a:pt x="312268" y="68950"/>
                    </a:cubicBezTo>
                    <a:lnTo>
                      <a:pt x="312268" y="49575"/>
                    </a:lnTo>
                    <a:cubicBezTo>
                      <a:pt x="312268" y="22223"/>
                      <a:pt x="290045" y="0"/>
                      <a:pt x="262693" y="0"/>
                    </a:cubicBezTo>
                    <a:lnTo>
                      <a:pt x="104849" y="0"/>
                    </a:lnTo>
                    <a:cubicBezTo>
                      <a:pt x="77497" y="0"/>
                      <a:pt x="55274" y="22223"/>
                      <a:pt x="55274" y="49575"/>
                    </a:cubicBezTo>
                    <a:lnTo>
                      <a:pt x="55274" y="68950"/>
                    </a:lnTo>
                    <a:cubicBezTo>
                      <a:pt x="23933" y="73508"/>
                      <a:pt x="0" y="100290"/>
                      <a:pt x="0" y="132771"/>
                    </a:cubicBezTo>
                    <a:lnTo>
                      <a:pt x="0" y="141888"/>
                    </a:lnTo>
                    <a:lnTo>
                      <a:pt x="366972" y="141888"/>
                    </a:lnTo>
                    <a:lnTo>
                      <a:pt x="366972" y="132771"/>
                    </a:lnTo>
                    <a:close/>
                    <a:moveTo>
                      <a:pt x="280358" y="67810"/>
                    </a:moveTo>
                    <a:lnTo>
                      <a:pt x="87184" y="67810"/>
                    </a:lnTo>
                    <a:lnTo>
                      <a:pt x="87184" y="49575"/>
                    </a:lnTo>
                    <a:cubicBezTo>
                      <a:pt x="87184" y="39888"/>
                      <a:pt x="95162" y="32480"/>
                      <a:pt x="104279" y="32480"/>
                    </a:cubicBezTo>
                    <a:lnTo>
                      <a:pt x="262693" y="32480"/>
                    </a:lnTo>
                    <a:cubicBezTo>
                      <a:pt x="272380" y="32480"/>
                      <a:pt x="279788" y="40458"/>
                      <a:pt x="279788" y="49575"/>
                    </a:cubicBezTo>
                    <a:lnTo>
                      <a:pt x="279788" y="67810"/>
                    </a:lnTo>
                    <a:close/>
                  </a:path>
                </a:pathLst>
              </a:custGeom>
              <a:solidFill>
                <a:srgbClr val="006097"/>
              </a:solidFill>
              <a:ln w="5568" cap="flat">
                <a:noFill/>
                <a:prstDash val="solid"/>
                <a:miter/>
              </a:ln>
            </p:spPr>
            <p:txBody>
              <a:bodyPr rtlCol="0" anchor="ctr"/>
              <a:lstStyle/>
              <a:p>
                <a:endParaRPr lang="en-GB">
                  <a:latin typeface="+mj-lt"/>
                </a:endParaRPr>
              </a:p>
            </p:txBody>
          </p:sp>
        </p:grpSp>
        <p:grpSp>
          <p:nvGrpSpPr>
            <p:cNvPr id="76" name="Graphic 67">
              <a:extLst>
                <a:ext uri="{FF2B5EF4-FFF2-40B4-BE49-F238E27FC236}">
                  <a16:creationId xmlns:a16="http://schemas.microsoft.com/office/drawing/2014/main" id="{1E0D5C9E-0066-4E58-9F26-E24E44314AB8}"/>
                </a:ext>
              </a:extLst>
            </p:cNvPr>
            <p:cNvGrpSpPr/>
            <p:nvPr/>
          </p:nvGrpSpPr>
          <p:grpSpPr>
            <a:xfrm>
              <a:off x="8592388" y="3126093"/>
              <a:ext cx="222585" cy="152009"/>
              <a:chOff x="9071024" y="4818784"/>
              <a:chExt cx="366972" cy="244286"/>
            </a:xfrm>
            <a:solidFill>
              <a:srgbClr val="00AEEF"/>
            </a:solidFill>
          </p:grpSpPr>
          <p:sp>
            <p:nvSpPr>
              <p:cNvPr id="77" name="Freeform: Shape 76">
                <a:extLst>
                  <a:ext uri="{FF2B5EF4-FFF2-40B4-BE49-F238E27FC236}">
                    <a16:creationId xmlns:a16="http://schemas.microsoft.com/office/drawing/2014/main" id="{415DC336-B730-40EF-B3C4-BE5A78ADDE26}"/>
                  </a:ext>
                </a:extLst>
              </p:cNvPr>
              <p:cNvSpPr/>
              <p:nvPr/>
            </p:nvSpPr>
            <p:spPr>
              <a:xfrm>
                <a:off x="9071027" y="4989562"/>
                <a:ext cx="366402" cy="73508"/>
              </a:xfrm>
              <a:custGeom>
                <a:avLst/>
                <a:gdLst>
                  <a:gd name="connsiteX0" fmla="*/ 64391 w 366402"/>
                  <a:gd name="connsiteY0" fmla="*/ 73508 h 73508"/>
                  <a:gd name="connsiteX1" fmla="*/ 302011 w 366402"/>
                  <a:gd name="connsiteY1" fmla="*/ 73508 h 73508"/>
                  <a:gd name="connsiteX2" fmla="*/ 366402 w 366402"/>
                  <a:gd name="connsiteY2" fmla="*/ 9117 h 73508"/>
                  <a:gd name="connsiteX3" fmla="*/ 366402 w 366402"/>
                  <a:gd name="connsiteY3" fmla="*/ 0 h 73508"/>
                  <a:gd name="connsiteX4" fmla="*/ 0 w 366402"/>
                  <a:gd name="connsiteY4" fmla="*/ 0 h 73508"/>
                  <a:gd name="connsiteX5" fmla="*/ 0 w 366402"/>
                  <a:gd name="connsiteY5" fmla="*/ 9117 h 73508"/>
                  <a:gd name="connsiteX6" fmla="*/ 64391 w 366402"/>
                  <a:gd name="connsiteY6" fmla="*/ 73508 h 7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402" h="73508">
                    <a:moveTo>
                      <a:pt x="64391" y="73508"/>
                    </a:moveTo>
                    <a:lnTo>
                      <a:pt x="302011" y="73508"/>
                    </a:lnTo>
                    <a:cubicBezTo>
                      <a:pt x="337911" y="73508"/>
                      <a:pt x="366402" y="44447"/>
                      <a:pt x="366402" y="9117"/>
                    </a:cubicBezTo>
                    <a:lnTo>
                      <a:pt x="366402" y="0"/>
                    </a:lnTo>
                    <a:lnTo>
                      <a:pt x="0" y="0"/>
                    </a:lnTo>
                    <a:lnTo>
                      <a:pt x="0" y="9117"/>
                    </a:lnTo>
                    <a:cubicBezTo>
                      <a:pt x="0" y="45017"/>
                      <a:pt x="29061" y="73508"/>
                      <a:pt x="64391" y="73508"/>
                    </a:cubicBezTo>
                    <a:close/>
                  </a:path>
                </a:pathLst>
              </a:custGeom>
              <a:solidFill>
                <a:srgbClr val="006097"/>
              </a:solidFill>
              <a:ln w="5568" cap="flat">
                <a:noFill/>
                <a:prstDash val="solid"/>
                <a:miter/>
              </a:ln>
            </p:spPr>
            <p:txBody>
              <a:bodyPr rtlCol="0" anchor="ctr"/>
              <a:lstStyle/>
              <a:p>
                <a:endParaRPr lang="en-GB">
                  <a:latin typeface="+mj-lt"/>
                </a:endParaRPr>
              </a:p>
            </p:txBody>
          </p:sp>
          <p:sp>
            <p:nvSpPr>
              <p:cNvPr id="78" name="Freeform: Shape 77">
                <a:extLst>
                  <a:ext uri="{FF2B5EF4-FFF2-40B4-BE49-F238E27FC236}">
                    <a16:creationId xmlns:a16="http://schemas.microsoft.com/office/drawing/2014/main" id="{F42CEA4F-B0D0-4824-8B58-1E2E60200337}"/>
                  </a:ext>
                </a:extLst>
              </p:cNvPr>
              <p:cNvSpPr/>
              <p:nvPr/>
            </p:nvSpPr>
            <p:spPr>
              <a:xfrm>
                <a:off x="9071024" y="4818784"/>
                <a:ext cx="366972" cy="141888"/>
              </a:xfrm>
              <a:custGeom>
                <a:avLst/>
                <a:gdLst>
                  <a:gd name="connsiteX0" fmla="*/ 366972 w 366972"/>
                  <a:gd name="connsiteY0" fmla="*/ 132771 h 141888"/>
                  <a:gd name="connsiteX1" fmla="*/ 312268 w 366972"/>
                  <a:gd name="connsiteY1" fmla="*/ 68950 h 141888"/>
                  <a:gd name="connsiteX2" fmla="*/ 312268 w 366972"/>
                  <a:gd name="connsiteY2" fmla="*/ 49575 h 141888"/>
                  <a:gd name="connsiteX3" fmla="*/ 262693 w 366972"/>
                  <a:gd name="connsiteY3" fmla="*/ 0 h 141888"/>
                  <a:gd name="connsiteX4" fmla="*/ 104849 w 366972"/>
                  <a:gd name="connsiteY4" fmla="*/ 0 h 141888"/>
                  <a:gd name="connsiteX5" fmla="*/ 55274 w 366972"/>
                  <a:gd name="connsiteY5" fmla="*/ 49575 h 141888"/>
                  <a:gd name="connsiteX6" fmla="*/ 55274 w 366972"/>
                  <a:gd name="connsiteY6" fmla="*/ 68950 h 141888"/>
                  <a:gd name="connsiteX7" fmla="*/ 0 w 366972"/>
                  <a:gd name="connsiteY7" fmla="*/ 132771 h 141888"/>
                  <a:gd name="connsiteX8" fmla="*/ 0 w 366972"/>
                  <a:gd name="connsiteY8" fmla="*/ 141888 h 141888"/>
                  <a:gd name="connsiteX9" fmla="*/ 366972 w 366972"/>
                  <a:gd name="connsiteY9" fmla="*/ 141888 h 141888"/>
                  <a:gd name="connsiteX10" fmla="*/ 366972 w 366972"/>
                  <a:gd name="connsiteY10" fmla="*/ 132771 h 141888"/>
                  <a:gd name="connsiteX11" fmla="*/ 280358 w 366972"/>
                  <a:gd name="connsiteY11" fmla="*/ 67810 h 141888"/>
                  <a:gd name="connsiteX12" fmla="*/ 87184 w 366972"/>
                  <a:gd name="connsiteY12" fmla="*/ 67810 h 141888"/>
                  <a:gd name="connsiteX13" fmla="*/ 87184 w 366972"/>
                  <a:gd name="connsiteY13" fmla="*/ 49575 h 141888"/>
                  <a:gd name="connsiteX14" fmla="*/ 104279 w 366972"/>
                  <a:gd name="connsiteY14" fmla="*/ 32480 h 141888"/>
                  <a:gd name="connsiteX15" fmla="*/ 262693 w 366972"/>
                  <a:gd name="connsiteY15" fmla="*/ 32480 h 141888"/>
                  <a:gd name="connsiteX16" fmla="*/ 279788 w 366972"/>
                  <a:gd name="connsiteY16" fmla="*/ 49575 h 141888"/>
                  <a:gd name="connsiteX17" fmla="*/ 279788 w 366972"/>
                  <a:gd name="connsiteY17" fmla="*/ 67810 h 14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6972" h="141888">
                    <a:moveTo>
                      <a:pt x="366972" y="132771"/>
                    </a:moveTo>
                    <a:cubicBezTo>
                      <a:pt x="366972" y="100290"/>
                      <a:pt x="343609" y="74078"/>
                      <a:pt x="312268" y="68950"/>
                    </a:cubicBezTo>
                    <a:lnTo>
                      <a:pt x="312268" y="49575"/>
                    </a:lnTo>
                    <a:cubicBezTo>
                      <a:pt x="312268" y="22223"/>
                      <a:pt x="290045" y="0"/>
                      <a:pt x="262693" y="0"/>
                    </a:cubicBezTo>
                    <a:lnTo>
                      <a:pt x="104849" y="0"/>
                    </a:lnTo>
                    <a:cubicBezTo>
                      <a:pt x="77497" y="0"/>
                      <a:pt x="55274" y="22223"/>
                      <a:pt x="55274" y="49575"/>
                    </a:cubicBezTo>
                    <a:lnTo>
                      <a:pt x="55274" y="68950"/>
                    </a:lnTo>
                    <a:cubicBezTo>
                      <a:pt x="23933" y="73508"/>
                      <a:pt x="0" y="100290"/>
                      <a:pt x="0" y="132771"/>
                    </a:cubicBezTo>
                    <a:lnTo>
                      <a:pt x="0" y="141888"/>
                    </a:lnTo>
                    <a:lnTo>
                      <a:pt x="366972" y="141888"/>
                    </a:lnTo>
                    <a:lnTo>
                      <a:pt x="366972" y="132771"/>
                    </a:lnTo>
                    <a:close/>
                    <a:moveTo>
                      <a:pt x="280358" y="67810"/>
                    </a:moveTo>
                    <a:lnTo>
                      <a:pt x="87184" y="67810"/>
                    </a:lnTo>
                    <a:lnTo>
                      <a:pt x="87184" y="49575"/>
                    </a:lnTo>
                    <a:cubicBezTo>
                      <a:pt x="87184" y="39888"/>
                      <a:pt x="95162" y="32480"/>
                      <a:pt x="104279" y="32480"/>
                    </a:cubicBezTo>
                    <a:lnTo>
                      <a:pt x="262693" y="32480"/>
                    </a:lnTo>
                    <a:cubicBezTo>
                      <a:pt x="272380" y="32480"/>
                      <a:pt x="279788" y="40458"/>
                      <a:pt x="279788" y="49575"/>
                    </a:cubicBezTo>
                    <a:lnTo>
                      <a:pt x="279788" y="67810"/>
                    </a:lnTo>
                    <a:close/>
                  </a:path>
                </a:pathLst>
              </a:custGeom>
              <a:solidFill>
                <a:srgbClr val="006097"/>
              </a:solidFill>
              <a:ln w="5568" cap="flat">
                <a:noFill/>
                <a:prstDash val="solid"/>
                <a:miter/>
              </a:ln>
            </p:spPr>
            <p:txBody>
              <a:bodyPr rtlCol="0" anchor="ctr"/>
              <a:lstStyle/>
              <a:p>
                <a:endParaRPr lang="en-GB">
                  <a:latin typeface="+mj-lt"/>
                </a:endParaRPr>
              </a:p>
            </p:txBody>
          </p:sp>
        </p:grpSp>
        <p:grpSp>
          <p:nvGrpSpPr>
            <p:cNvPr id="79" name="Graphic 67">
              <a:extLst>
                <a:ext uri="{FF2B5EF4-FFF2-40B4-BE49-F238E27FC236}">
                  <a16:creationId xmlns:a16="http://schemas.microsoft.com/office/drawing/2014/main" id="{FE7400BC-1274-40F1-BB0F-691B58296154}"/>
                </a:ext>
              </a:extLst>
            </p:cNvPr>
            <p:cNvGrpSpPr/>
            <p:nvPr/>
          </p:nvGrpSpPr>
          <p:grpSpPr>
            <a:xfrm>
              <a:off x="9126138" y="3126093"/>
              <a:ext cx="222585" cy="152009"/>
              <a:chOff x="9071024" y="4818784"/>
              <a:chExt cx="366972" cy="244286"/>
            </a:xfrm>
            <a:solidFill>
              <a:srgbClr val="00AEEF"/>
            </a:solidFill>
          </p:grpSpPr>
          <p:sp>
            <p:nvSpPr>
              <p:cNvPr id="80" name="Freeform: Shape 79">
                <a:extLst>
                  <a:ext uri="{FF2B5EF4-FFF2-40B4-BE49-F238E27FC236}">
                    <a16:creationId xmlns:a16="http://schemas.microsoft.com/office/drawing/2014/main" id="{2C293521-3ED0-4B1F-B0EC-0511836EC079}"/>
                  </a:ext>
                </a:extLst>
              </p:cNvPr>
              <p:cNvSpPr/>
              <p:nvPr/>
            </p:nvSpPr>
            <p:spPr>
              <a:xfrm>
                <a:off x="9071027" y="4989562"/>
                <a:ext cx="366402" cy="73508"/>
              </a:xfrm>
              <a:custGeom>
                <a:avLst/>
                <a:gdLst>
                  <a:gd name="connsiteX0" fmla="*/ 64391 w 366402"/>
                  <a:gd name="connsiteY0" fmla="*/ 73508 h 73508"/>
                  <a:gd name="connsiteX1" fmla="*/ 302011 w 366402"/>
                  <a:gd name="connsiteY1" fmla="*/ 73508 h 73508"/>
                  <a:gd name="connsiteX2" fmla="*/ 366402 w 366402"/>
                  <a:gd name="connsiteY2" fmla="*/ 9117 h 73508"/>
                  <a:gd name="connsiteX3" fmla="*/ 366402 w 366402"/>
                  <a:gd name="connsiteY3" fmla="*/ 0 h 73508"/>
                  <a:gd name="connsiteX4" fmla="*/ 0 w 366402"/>
                  <a:gd name="connsiteY4" fmla="*/ 0 h 73508"/>
                  <a:gd name="connsiteX5" fmla="*/ 0 w 366402"/>
                  <a:gd name="connsiteY5" fmla="*/ 9117 h 73508"/>
                  <a:gd name="connsiteX6" fmla="*/ 64391 w 366402"/>
                  <a:gd name="connsiteY6" fmla="*/ 73508 h 7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402" h="73508">
                    <a:moveTo>
                      <a:pt x="64391" y="73508"/>
                    </a:moveTo>
                    <a:lnTo>
                      <a:pt x="302011" y="73508"/>
                    </a:lnTo>
                    <a:cubicBezTo>
                      <a:pt x="337911" y="73508"/>
                      <a:pt x="366402" y="44447"/>
                      <a:pt x="366402" y="9117"/>
                    </a:cubicBezTo>
                    <a:lnTo>
                      <a:pt x="366402" y="0"/>
                    </a:lnTo>
                    <a:lnTo>
                      <a:pt x="0" y="0"/>
                    </a:lnTo>
                    <a:lnTo>
                      <a:pt x="0" y="9117"/>
                    </a:lnTo>
                    <a:cubicBezTo>
                      <a:pt x="0" y="45017"/>
                      <a:pt x="29061" y="73508"/>
                      <a:pt x="64391" y="73508"/>
                    </a:cubicBezTo>
                    <a:close/>
                  </a:path>
                </a:pathLst>
              </a:custGeom>
              <a:solidFill>
                <a:srgbClr val="006097"/>
              </a:solidFill>
              <a:ln w="5568" cap="flat">
                <a:noFill/>
                <a:prstDash val="solid"/>
                <a:miter/>
              </a:ln>
            </p:spPr>
            <p:txBody>
              <a:bodyPr rtlCol="0" anchor="ctr"/>
              <a:lstStyle/>
              <a:p>
                <a:endParaRPr lang="en-GB">
                  <a:latin typeface="+mj-lt"/>
                </a:endParaRPr>
              </a:p>
            </p:txBody>
          </p:sp>
          <p:sp>
            <p:nvSpPr>
              <p:cNvPr id="81" name="Freeform: Shape 80">
                <a:extLst>
                  <a:ext uri="{FF2B5EF4-FFF2-40B4-BE49-F238E27FC236}">
                    <a16:creationId xmlns:a16="http://schemas.microsoft.com/office/drawing/2014/main" id="{D14F1E39-2285-429C-BF49-EA7F37FE4334}"/>
                  </a:ext>
                </a:extLst>
              </p:cNvPr>
              <p:cNvSpPr/>
              <p:nvPr/>
            </p:nvSpPr>
            <p:spPr>
              <a:xfrm>
                <a:off x="9071024" y="4818784"/>
                <a:ext cx="366972" cy="141888"/>
              </a:xfrm>
              <a:custGeom>
                <a:avLst/>
                <a:gdLst>
                  <a:gd name="connsiteX0" fmla="*/ 366972 w 366972"/>
                  <a:gd name="connsiteY0" fmla="*/ 132771 h 141888"/>
                  <a:gd name="connsiteX1" fmla="*/ 312268 w 366972"/>
                  <a:gd name="connsiteY1" fmla="*/ 68950 h 141888"/>
                  <a:gd name="connsiteX2" fmla="*/ 312268 w 366972"/>
                  <a:gd name="connsiteY2" fmla="*/ 49575 h 141888"/>
                  <a:gd name="connsiteX3" fmla="*/ 262693 w 366972"/>
                  <a:gd name="connsiteY3" fmla="*/ 0 h 141888"/>
                  <a:gd name="connsiteX4" fmla="*/ 104849 w 366972"/>
                  <a:gd name="connsiteY4" fmla="*/ 0 h 141888"/>
                  <a:gd name="connsiteX5" fmla="*/ 55274 w 366972"/>
                  <a:gd name="connsiteY5" fmla="*/ 49575 h 141888"/>
                  <a:gd name="connsiteX6" fmla="*/ 55274 w 366972"/>
                  <a:gd name="connsiteY6" fmla="*/ 68950 h 141888"/>
                  <a:gd name="connsiteX7" fmla="*/ 0 w 366972"/>
                  <a:gd name="connsiteY7" fmla="*/ 132771 h 141888"/>
                  <a:gd name="connsiteX8" fmla="*/ 0 w 366972"/>
                  <a:gd name="connsiteY8" fmla="*/ 141888 h 141888"/>
                  <a:gd name="connsiteX9" fmla="*/ 366972 w 366972"/>
                  <a:gd name="connsiteY9" fmla="*/ 141888 h 141888"/>
                  <a:gd name="connsiteX10" fmla="*/ 366972 w 366972"/>
                  <a:gd name="connsiteY10" fmla="*/ 132771 h 141888"/>
                  <a:gd name="connsiteX11" fmla="*/ 280358 w 366972"/>
                  <a:gd name="connsiteY11" fmla="*/ 67810 h 141888"/>
                  <a:gd name="connsiteX12" fmla="*/ 87184 w 366972"/>
                  <a:gd name="connsiteY12" fmla="*/ 67810 h 141888"/>
                  <a:gd name="connsiteX13" fmla="*/ 87184 w 366972"/>
                  <a:gd name="connsiteY13" fmla="*/ 49575 h 141888"/>
                  <a:gd name="connsiteX14" fmla="*/ 104279 w 366972"/>
                  <a:gd name="connsiteY14" fmla="*/ 32480 h 141888"/>
                  <a:gd name="connsiteX15" fmla="*/ 262693 w 366972"/>
                  <a:gd name="connsiteY15" fmla="*/ 32480 h 141888"/>
                  <a:gd name="connsiteX16" fmla="*/ 279788 w 366972"/>
                  <a:gd name="connsiteY16" fmla="*/ 49575 h 141888"/>
                  <a:gd name="connsiteX17" fmla="*/ 279788 w 366972"/>
                  <a:gd name="connsiteY17" fmla="*/ 67810 h 14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6972" h="141888">
                    <a:moveTo>
                      <a:pt x="366972" y="132771"/>
                    </a:moveTo>
                    <a:cubicBezTo>
                      <a:pt x="366972" y="100290"/>
                      <a:pt x="343609" y="74078"/>
                      <a:pt x="312268" y="68950"/>
                    </a:cubicBezTo>
                    <a:lnTo>
                      <a:pt x="312268" y="49575"/>
                    </a:lnTo>
                    <a:cubicBezTo>
                      <a:pt x="312268" y="22223"/>
                      <a:pt x="290045" y="0"/>
                      <a:pt x="262693" y="0"/>
                    </a:cubicBezTo>
                    <a:lnTo>
                      <a:pt x="104849" y="0"/>
                    </a:lnTo>
                    <a:cubicBezTo>
                      <a:pt x="77497" y="0"/>
                      <a:pt x="55274" y="22223"/>
                      <a:pt x="55274" y="49575"/>
                    </a:cubicBezTo>
                    <a:lnTo>
                      <a:pt x="55274" y="68950"/>
                    </a:lnTo>
                    <a:cubicBezTo>
                      <a:pt x="23933" y="73508"/>
                      <a:pt x="0" y="100290"/>
                      <a:pt x="0" y="132771"/>
                    </a:cubicBezTo>
                    <a:lnTo>
                      <a:pt x="0" y="141888"/>
                    </a:lnTo>
                    <a:lnTo>
                      <a:pt x="366972" y="141888"/>
                    </a:lnTo>
                    <a:lnTo>
                      <a:pt x="366972" y="132771"/>
                    </a:lnTo>
                    <a:close/>
                    <a:moveTo>
                      <a:pt x="280358" y="67810"/>
                    </a:moveTo>
                    <a:lnTo>
                      <a:pt x="87184" y="67810"/>
                    </a:lnTo>
                    <a:lnTo>
                      <a:pt x="87184" y="49575"/>
                    </a:lnTo>
                    <a:cubicBezTo>
                      <a:pt x="87184" y="39888"/>
                      <a:pt x="95162" y="32480"/>
                      <a:pt x="104279" y="32480"/>
                    </a:cubicBezTo>
                    <a:lnTo>
                      <a:pt x="262693" y="32480"/>
                    </a:lnTo>
                    <a:cubicBezTo>
                      <a:pt x="272380" y="32480"/>
                      <a:pt x="279788" y="40458"/>
                      <a:pt x="279788" y="49575"/>
                    </a:cubicBezTo>
                    <a:lnTo>
                      <a:pt x="279788" y="67810"/>
                    </a:lnTo>
                    <a:close/>
                  </a:path>
                </a:pathLst>
              </a:custGeom>
              <a:solidFill>
                <a:srgbClr val="006097"/>
              </a:solidFill>
              <a:ln w="5568" cap="flat">
                <a:noFill/>
                <a:prstDash val="solid"/>
                <a:miter/>
              </a:ln>
            </p:spPr>
            <p:txBody>
              <a:bodyPr rtlCol="0" anchor="ctr"/>
              <a:lstStyle/>
              <a:p>
                <a:endParaRPr lang="en-GB">
                  <a:latin typeface="+mj-lt"/>
                </a:endParaRPr>
              </a:p>
            </p:txBody>
          </p:sp>
        </p:grpSp>
        <p:grpSp>
          <p:nvGrpSpPr>
            <p:cNvPr id="83" name="Group 82">
              <a:extLst>
                <a:ext uri="{FF2B5EF4-FFF2-40B4-BE49-F238E27FC236}">
                  <a16:creationId xmlns:a16="http://schemas.microsoft.com/office/drawing/2014/main" id="{C61B7B53-2372-44F9-AA5D-2AF11E95FE96}"/>
                </a:ext>
              </a:extLst>
            </p:cNvPr>
            <p:cNvGrpSpPr/>
            <p:nvPr/>
          </p:nvGrpSpPr>
          <p:grpSpPr>
            <a:xfrm>
              <a:off x="2077784" y="2868430"/>
              <a:ext cx="1462743" cy="613238"/>
              <a:chOff x="1979251" y="2885412"/>
              <a:chExt cx="1521827" cy="621898"/>
            </a:xfrm>
          </p:grpSpPr>
          <p:sp>
            <p:nvSpPr>
              <p:cNvPr id="82" name="Rectangle 81">
                <a:extLst>
                  <a:ext uri="{FF2B5EF4-FFF2-40B4-BE49-F238E27FC236}">
                    <a16:creationId xmlns:a16="http://schemas.microsoft.com/office/drawing/2014/main" id="{953C02EE-9F4B-4A61-A9D7-E68069B0B8BB}"/>
                  </a:ext>
                </a:extLst>
              </p:cNvPr>
              <p:cNvSpPr/>
              <p:nvPr/>
            </p:nvSpPr>
            <p:spPr>
              <a:xfrm>
                <a:off x="1979251" y="2964269"/>
                <a:ext cx="1521827" cy="447627"/>
              </a:xfrm>
              <a:prstGeom prst="rect">
                <a:avLst/>
              </a:prstGeom>
              <a:solidFill>
                <a:srgbClr val="FFFFFF">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pic>
            <p:nvPicPr>
              <p:cNvPr id="69" name="Graphic 68">
                <a:extLst>
                  <a:ext uri="{FF2B5EF4-FFF2-40B4-BE49-F238E27FC236}">
                    <a16:creationId xmlns:a16="http://schemas.microsoft.com/office/drawing/2014/main" id="{D87D52E7-7ACA-4A85-9450-006CB4E6C5A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53691" y="2885412"/>
                <a:ext cx="1172945" cy="621898"/>
              </a:xfrm>
              <a:prstGeom prst="rect">
                <a:avLst/>
              </a:prstGeom>
            </p:spPr>
          </p:pic>
        </p:grpSp>
        <p:cxnSp>
          <p:nvCxnSpPr>
            <p:cNvPr id="86" name="Straight Connector 85">
              <a:extLst>
                <a:ext uri="{FF2B5EF4-FFF2-40B4-BE49-F238E27FC236}">
                  <a16:creationId xmlns:a16="http://schemas.microsoft.com/office/drawing/2014/main" id="{C02553AF-F2F4-4F91-B3D9-C4F0A5B1DC1B}"/>
                </a:ext>
                <a:ext uri="{C183D7F6-B498-43B3-948B-1728B52AA6E4}">
                  <adec:decorative xmlns:adec="http://schemas.microsoft.com/office/drawing/2017/decorative" val="1"/>
                </a:ext>
              </a:extLst>
            </p:cNvPr>
            <p:cNvCxnSpPr>
              <a:cxnSpLocks/>
            </p:cNvCxnSpPr>
            <p:nvPr/>
          </p:nvCxnSpPr>
          <p:spPr>
            <a:xfrm flipH="1">
              <a:off x="541414" y="4383860"/>
              <a:ext cx="10998034" cy="0"/>
            </a:xfrm>
            <a:prstGeom prst="line">
              <a:avLst/>
            </a:prstGeom>
            <a:ln w="12700">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0C533B6-33C4-44DA-B816-4C81C6EA09FC}"/>
                </a:ext>
                <a:ext uri="{C183D7F6-B498-43B3-948B-1728B52AA6E4}">
                  <adec:decorative xmlns:adec="http://schemas.microsoft.com/office/drawing/2017/decorative" val="1"/>
                </a:ext>
              </a:extLst>
            </p:cNvPr>
            <p:cNvCxnSpPr>
              <a:cxnSpLocks/>
            </p:cNvCxnSpPr>
            <p:nvPr/>
          </p:nvCxnSpPr>
          <p:spPr>
            <a:xfrm flipH="1">
              <a:off x="541414" y="5856135"/>
              <a:ext cx="10998034" cy="0"/>
            </a:xfrm>
            <a:prstGeom prst="line">
              <a:avLst/>
            </a:prstGeom>
            <a:ln w="12700">
              <a:solidFill>
                <a:schemeClr val="accent3">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0427947B-291E-476F-8BB3-D2FE35980F96}"/>
                </a:ext>
              </a:extLst>
            </p:cNvPr>
            <p:cNvSpPr txBox="1"/>
            <p:nvPr/>
          </p:nvSpPr>
          <p:spPr>
            <a:xfrm>
              <a:off x="471760" y="4051763"/>
              <a:ext cx="1815882" cy="347324"/>
            </a:xfrm>
            <a:prstGeom prst="rect">
              <a:avLst/>
            </a:prstGeom>
            <a:noFill/>
          </p:spPr>
          <p:txBody>
            <a:bodyPr wrap="none" rtlCol="0">
              <a:spAutoFit/>
            </a:bodyPr>
            <a:lstStyle/>
            <a:p>
              <a:r>
                <a:rPr lang="en-GB" sz="1600">
                  <a:solidFill>
                    <a:srgbClr val="BE4D00"/>
                  </a:solidFill>
                  <a:latin typeface="+mj-lt"/>
                </a:rPr>
                <a:t>&gt;800m </a:t>
              </a:r>
              <a:r>
                <a:rPr lang="en-GB" sz="1200">
                  <a:solidFill>
                    <a:srgbClr val="BE4D00"/>
                  </a:solidFill>
                  <a:latin typeface="+mj-lt"/>
                </a:rPr>
                <a:t>below seabed</a:t>
              </a:r>
              <a:endParaRPr lang="en-GB" sz="1600">
                <a:solidFill>
                  <a:srgbClr val="BE4D00"/>
                </a:solidFill>
                <a:latin typeface="+mj-lt"/>
              </a:endParaRPr>
            </a:p>
          </p:txBody>
        </p:sp>
        <p:sp>
          <p:nvSpPr>
            <p:cNvPr id="89" name="TextBox 88">
              <a:extLst>
                <a:ext uri="{FF2B5EF4-FFF2-40B4-BE49-F238E27FC236}">
                  <a16:creationId xmlns:a16="http://schemas.microsoft.com/office/drawing/2014/main" id="{D72AD585-05F4-40D3-BBE4-A79C5E18AEC7}"/>
                </a:ext>
              </a:extLst>
            </p:cNvPr>
            <p:cNvSpPr txBox="1"/>
            <p:nvPr/>
          </p:nvSpPr>
          <p:spPr>
            <a:xfrm>
              <a:off x="414853" y="5527290"/>
              <a:ext cx="1929695" cy="347324"/>
            </a:xfrm>
            <a:prstGeom prst="rect">
              <a:avLst/>
            </a:prstGeom>
            <a:noFill/>
          </p:spPr>
          <p:txBody>
            <a:bodyPr wrap="none" rtlCol="0">
              <a:spAutoFit/>
            </a:bodyPr>
            <a:lstStyle/>
            <a:p>
              <a:r>
                <a:rPr lang="en-GB" sz="1600">
                  <a:solidFill>
                    <a:srgbClr val="BE4D00"/>
                  </a:solidFill>
                  <a:latin typeface="+mj-lt"/>
                </a:rPr>
                <a:t>&gt;4000m </a:t>
              </a:r>
              <a:r>
                <a:rPr lang="en-GB" sz="1200">
                  <a:solidFill>
                    <a:srgbClr val="BE4D00"/>
                  </a:solidFill>
                  <a:latin typeface="+mj-lt"/>
                </a:rPr>
                <a:t>below seabed</a:t>
              </a:r>
              <a:endParaRPr lang="en-GB" sz="1600">
                <a:solidFill>
                  <a:srgbClr val="BE4D00"/>
                </a:solidFill>
                <a:latin typeface="+mj-lt"/>
              </a:endParaRPr>
            </a:p>
          </p:txBody>
        </p:sp>
        <p:pic>
          <p:nvPicPr>
            <p:cNvPr id="90" name="Graphic 89">
              <a:extLst>
                <a:ext uri="{FF2B5EF4-FFF2-40B4-BE49-F238E27FC236}">
                  <a16:creationId xmlns:a16="http://schemas.microsoft.com/office/drawing/2014/main" id="{88192DFB-EB62-480E-841E-BDAA82576A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20401" y="4846658"/>
              <a:ext cx="770269" cy="657597"/>
            </a:xfrm>
            <a:prstGeom prst="rect">
              <a:avLst/>
            </a:prstGeom>
          </p:spPr>
        </p:pic>
        <p:pic>
          <p:nvPicPr>
            <p:cNvPr id="91" name="Graphic 90">
              <a:extLst>
                <a:ext uri="{FF2B5EF4-FFF2-40B4-BE49-F238E27FC236}">
                  <a16:creationId xmlns:a16="http://schemas.microsoft.com/office/drawing/2014/main" id="{2417B18C-00BD-4427-B10B-F6DB02154B4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10946" y="4846658"/>
              <a:ext cx="770269" cy="657597"/>
            </a:xfrm>
            <a:prstGeom prst="rect">
              <a:avLst/>
            </a:prstGeom>
          </p:spPr>
        </p:pic>
        <p:sp>
          <p:nvSpPr>
            <p:cNvPr id="92" name="TextBox 91">
              <a:extLst>
                <a:ext uri="{FF2B5EF4-FFF2-40B4-BE49-F238E27FC236}">
                  <a16:creationId xmlns:a16="http://schemas.microsoft.com/office/drawing/2014/main" id="{EE807465-D9FB-4292-8F33-05B3D81228FD}"/>
                </a:ext>
              </a:extLst>
            </p:cNvPr>
            <p:cNvSpPr txBox="1"/>
            <p:nvPr/>
          </p:nvSpPr>
          <p:spPr>
            <a:xfrm>
              <a:off x="511472" y="1026159"/>
              <a:ext cx="1863011" cy="568349"/>
            </a:xfrm>
            <a:prstGeom prst="rect">
              <a:avLst/>
            </a:prstGeom>
            <a:noFill/>
          </p:spPr>
          <p:txBody>
            <a:bodyPr wrap="none" rtlCol="0">
              <a:spAutoFit/>
            </a:bodyPr>
            <a:lstStyle/>
            <a:p>
              <a:r>
                <a:rPr lang="en-GB" sz="1600" b="1">
                  <a:solidFill>
                    <a:srgbClr val="006097"/>
                  </a:solidFill>
                  <a:latin typeface="+mj-lt"/>
                </a:rPr>
                <a:t>Fixed Installation</a:t>
              </a:r>
            </a:p>
            <a:p>
              <a:r>
                <a:rPr lang="en-GB" sz="1400">
                  <a:solidFill>
                    <a:srgbClr val="006097"/>
                  </a:solidFill>
                  <a:latin typeface="+mj-lt"/>
                </a:rPr>
                <a:t>(CCS or Oil/Gas)</a:t>
              </a:r>
            </a:p>
          </p:txBody>
        </p:sp>
        <p:sp>
          <p:nvSpPr>
            <p:cNvPr id="93" name="TextBox 92">
              <a:extLst>
                <a:ext uri="{FF2B5EF4-FFF2-40B4-BE49-F238E27FC236}">
                  <a16:creationId xmlns:a16="http://schemas.microsoft.com/office/drawing/2014/main" id="{ED5D8BA9-DBAA-4B50-8F54-399E2BBC9573}"/>
                </a:ext>
              </a:extLst>
            </p:cNvPr>
            <p:cNvSpPr txBox="1"/>
            <p:nvPr/>
          </p:nvSpPr>
          <p:spPr>
            <a:xfrm>
              <a:off x="2711466" y="769643"/>
              <a:ext cx="986552" cy="347324"/>
            </a:xfrm>
            <a:prstGeom prst="rect">
              <a:avLst/>
            </a:prstGeom>
            <a:noFill/>
          </p:spPr>
          <p:txBody>
            <a:bodyPr wrap="none" rtlCol="0">
              <a:spAutoFit/>
            </a:bodyPr>
            <a:lstStyle/>
            <a:p>
              <a:r>
                <a:rPr lang="en-GB" sz="1600" b="1">
                  <a:solidFill>
                    <a:srgbClr val="006097"/>
                  </a:solidFill>
                  <a:latin typeface="+mj-lt"/>
                </a:rPr>
                <a:t>Aviation</a:t>
              </a:r>
            </a:p>
          </p:txBody>
        </p:sp>
        <p:sp>
          <p:nvSpPr>
            <p:cNvPr id="94" name="TextBox 93">
              <a:extLst>
                <a:ext uri="{FF2B5EF4-FFF2-40B4-BE49-F238E27FC236}">
                  <a16:creationId xmlns:a16="http://schemas.microsoft.com/office/drawing/2014/main" id="{3D64DCFD-6B88-496C-B662-E20AF91AE194}"/>
                </a:ext>
              </a:extLst>
            </p:cNvPr>
            <p:cNvSpPr txBox="1"/>
            <p:nvPr/>
          </p:nvSpPr>
          <p:spPr>
            <a:xfrm>
              <a:off x="3433702" y="1555818"/>
              <a:ext cx="970137" cy="599923"/>
            </a:xfrm>
            <a:prstGeom prst="rect">
              <a:avLst/>
            </a:prstGeom>
            <a:noFill/>
          </p:spPr>
          <p:txBody>
            <a:bodyPr wrap="none" rtlCol="0">
              <a:spAutoFit/>
            </a:bodyPr>
            <a:lstStyle/>
            <a:p>
              <a:r>
                <a:rPr lang="en-GB" sz="1600" b="1">
                  <a:solidFill>
                    <a:srgbClr val="006097"/>
                  </a:solidFill>
                  <a:latin typeface="+mj-lt"/>
                </a:rPr>
                <a:t>Support</a:t>
              </a:r>
            </a:p>
            <a:p>
              <a:r>
                <a:rPr lang="en-GB" sz="1600" b="1">
                  <a:solidFill>
                    <a:srgbClr val="006097"/>
                  </a:solidFill>
                  <a:latin typeface="+mj-lt"/>
                </a:rPr>
                <a:t>Vessels</a:t>
              </a:r>
            </a:p>
          </p:txBody>
        </p:sp>
        <p:sp>
          <p:nvSpPr>
            <p:cNvPr id="95" name="TextBox 94">
              <a:extLst>
                <a:ext uri="{FF2B5EF4-FFF2-40B4-BE49-F238E27FC236}">
                  <a16:creationId xmlns:a16="http://schemas.microsoft.com/office/drawing/2014/main" id="{CFD4B0CB-F0DD-4A19-88EB-664536F70BC1}"/>
                </a:ext>
              </a:extLst>
            </p:cNvPr>
            <p:cNvSpPr txBox="1"/>
            <p:nvPr/>
          </p:nvSpPr>
          <p:spPr>
            <a:xfrm>
              <a:off x="6797685" y="3512902"/>
              <a:ext cx="2999539" cy="568349"/>
            </a:xfrm>
            <a:prstGeom prst="rect">
              <a:avLst/>
            </a:prstGeom>
            <a:noFill/>
          </p:spPr>
          <p:txBody>
            <a:bodyPr wrap="none" rtlCol="0">
              <a:spAutoFit/>
            </a:bodyPr>
            <a:lstStyle/>
            <a:p>
              <a:r>
                <a:rPr lang="en-GB" sz="1600" b="1">
                  <a:solidFill>
                    <a:srgbClr val="006097"/>
                  </a:solidFill>
                  <a:latin typeface="+mj-lt"/>
                </a:rPr>
                <a:t>Ocean Bottom Nodes/Cables</a:t>
              </a:r>
            </a:p>
            <a:p>
              <a:r>
                <a:rPr lang="en-GB" sz="1400">
                  <a:solidFill>
                    <a:srgbClr val="006097"/>
                  </a:solidFill>
                  <a:latin typeface="+mj-lt"/>
                </a:rPr>
                <a:t>(CCS or Oil/Gas)</a:t>
              </a:r>
            </a:p>
          </p:txBody>
        </p:sp>
        <p:sp>
          <p:nvSpPr>
            <p:cNvPr id="96" name="TextBox 95">
              <a:extLst>
                <a:ext uri="{FF2B5EF4-FFF2-40B4-BE49-F238E27FC236}">
                  <a16:creationId xmlns:a16="http://schemas.microsoft.com/office/drawing/2014/main" id="{9738106B-E295-4BCF-8AFF-8E2C4B4E1620}"/>
                </a:ext>
              </a:extLst>
            </p:cNvPr>
            <p:cNvSpPr txBox="1"/>
            <p:nvPr/>
          </p:nvSpPr>
          <p:spPr>
            <a:xfrm>
              <a:off x="1720682" y="3512902"/>
              <a:ext cx="2305439" cy="568349"/>
            </a:xfrm>
            <a:prstGeom prst="rect">
              <a:avLst/>
            </a:prstGeom>
            <a:noFill/>
          </p:spPr>
          <p:txBody>
            <a:bodyPr wrap="none" rtlCol="0">
              <a:spAutoFit/>
            </a:bodyPr>
            <a:lstStyle/>
            <a:p>
              <a:r>
                <a:rPr lang="en-GB" sz="1600" b="1">
                  <a:solidFill>
                    <a:srgbClr val="006097"/>
                  </a:solidFill>
                  <a:latin typeface="+mj-lt"/>
                </a:rPr>
                <a:t>Subsea Infrastructure</a:t>
              </a:r>
            </a:p>
            <a:p>
              <a:r>
                <a:rPr lang="en-GB" sz="1400">
                  <a:solidFill>
                    <a:srgbClr val="006097"/>
                  </a:solidFill>
                  <a:latin typeface="+mj-lt"/>
                </a:rPr>
                <a:t>(CCS or Oil/Gas)</a:t>
              </a:r>
            </a:p>
          </p:txBody>
        </p:sp>
        <p:sp>
          <p:nvSpPr>
            <p:cNvPr id="97" name="TextBox 96">
              <a:extLst>
                <a:ext uri="{FF2B5EF4-FFF2-40B4-BE49-F238E27FC236}">
                  <a16:creationId xmlns:a16="http://schemas.microsoft.com/office/drawing/2014/main" id="{1D1D4AC3-8C73-48D4-B87D-2FA6C684809C}"/>
                </a:ext>
              </a:extLst>
            </p:cNvPr>
            <p:cNvSpPr txBox="1"/>
            <p:nvPr/>
          </p:nvSpPr>
          <p:spPr>
            <a:xfrm>
              <a:off x="10106291" y="3512902"/>
              <a:ext cx="1539204" cy="568349"/>
            </a:xfrm>
            <a:prstGeom prst="rect">
              <a:avLst/>
            </a:prstGeom>
            <a:noFill/>
          </p:spPr>
          <p:txBody>
            <a:bodyPr wrap="none" rtlCol="0">
              <a:spAutoFit/>
            </a:bodyPr>
            <a:lstStyle/>
            <a:p>
              <a:r>
                <a:rPr lang="en-GB" sz="1600" b="1">
                  <a:solidFill>
                    <a:srgbClr val="006097"/>
                  </a:solidFill>
                  <a:latin typeface="+mj-lt"/>
                </a:rPr>
                <a:t>Well Heads</a:t>
              </a:r>
            </a:p>
            <a:p>
              <a:r>
                <a:rPr lang="en-GB" sz="1400">
                  <a:solidFill>
                    <a:srgbClr val="006097"/>
                  </a:solidFill>
                  <a:latin typeface="+mj-lt"/>
                </a:rPr>
                <a:t>(CCS or Oil/Gas)</a:t>
              </a:r>
            </a:p>
          </p:txBody>
        </p:sp>
        <p:sp>
          <p:nvSpPr>
            <p:cNvPr id="98" name="TextBox 97">
              <a:extLst>
                <a:ext uri="{FF2B5EF4-FFF2-40B4-BE49-F238E27FC236}">
                  <a16:creationId xmlns:a16="http://schemas.microsoft.com/office/drawing/2014/main" id="{3C824FA7-9A2F-4275-8109-05A6B9BBB819}"/>
                </a:ext>
              </a:extLst>
            </p:cNvPr>
            <p:cNvSpPr txBox="1"/>
            <p:nvPr/>
          </p:nvSpPr>
          <p:spPr>
            <a:xfrm>
              <a:off x="5406868" y="1026159"/>
              <a:ext cx="1426994" cy="568349"/>
            </a:xfrm>
            <a:prstGeom prst="rect">
              <a:avLst/>
            </a:prstGeom>
            <a:noFill/>
          </p:spPr>
          <p:txBody>
            <a:bodyPr wrap="none" rtlCol="0">
              <a:spAutoFit/>
            </a:bodyPr>
            <a:lstStyle/>
            <a:p>
              <a:r>
                <a:rPr lang="en-GB" sz="1600" b="1">
                  <a:solidFill>
                    <a:srgbClr val="006097"/>
                  </a:solidFill>
                  <a:latin typeface="+mj-lt"/>
                </a:rPr>
                <a:t>Windfarms</a:t>
              </a:r>
            </a:p>
            <a:p>
              <a:r>
                <a:rPr lang="en-GB" sz="1400">
                  <a:solidFill>
                    <a:srgbClr val="006097"/>
                  </a:solidFill>
                  <a:latin typeface="+mj-lt"/>
                </a:rPr>
                <a:t>(Fixed/Floating)</a:t>
              </a:r>
            </a:p>
          </p:txBody>
        </p:sp>
        <p:sp>
          <p:nvSpPr>
            <p:cNvPr id="99" name="TextBox 98">
              <a:extLst>
                <a:ext uri="{FF2B5EF4-FFF2-40B4-BE49-F238E27FC236}">
                  <a16:creationId xmlns:a16="http://schemas.microsoft.com/office/drawing/2014/main" id="{B87A286C-EF85-49D8-9AF6-3FC4F31108D0}"/>
                </a:ext>
              </a:extLst>
            </p:cNvPr>
            <p:cNvSpPr txBox="1"/>
            <p:nvPr/>
          </p:nvSpPr>
          <p:spPr>
            <a:xfrm>
              <a:off x="7861715" y="1555818"/>
              <a:ext cx="1769908" cy="568349"/>
            </a:xfrm>
            <a:prstGeom prst="rect">
              <a:avLst/>
            </a:prstGeom>
            <a:noFill/>
          </p:spPr>
          <p:txBody>
            <a:bodyPr wrap="none" rtlCol="0">
              <a:spAutoFit/>
            </a:bodyPr>
            <a:lstStyle/>
            <a:p>
              <a:r>
                <a:rPr lang="en-GB" sz="1600" b="1">
                  <a:solidFill>
                    <a:srgbClr val="006097"/>
                  </a:solidFill>
                  <a:latin typeface="+mj-lt"/>
                </a:rPr>
                <a:t>Seismic Vessels</a:t>
              </a:r>
            </a:p>
            <a:p>
              <a:r>
                <a:rPr lang="en-GB" sz="1400">
                  <a:solidFill>
                    <a:srgbClr val="006097"/>
                  </a:solidFill>
                  <a:latin typeface="+mj-lt"/>
                </a:rPr>
                <a:t>(with streamers)</a:t>
              </a:r>
            </a:p>
          </p:txBody>
        </p:sp>
        <p:sp>
          <p:nvSpPr>
            <p:cNvPr id="100" name="TextBox 99">
              <a:extLst>
                <a:ext uri="{FF2B5EF4-FFF2-40B4-BE49-F238E27FC236}">
                  <a16:creationId xmlns:a16="http://schemas.microsoft.com/office/drawing/2014/main" id="{607CBAD7-F533-4F6D-B8C4-AEB0BC32CDC3}"/>
                </a:ext>
              </a:extLst>
            </p:cNvPr>
            <p:cNvSpPr txBox="1"/>
            <p:nvPr/>
          </p:nvSpPr>
          <p:spPr>
            <a:xfrm>
              <a:off x="9441042" y="1026159"/>
              <a:ext cx="2371931" cy="568349"/>
            </a:xfrm>
            <a:prstGeom prst="rect">
              <a:avLst/>
            </a:prstGeom>
            <a:noFill/>
          </p:spPr>
          <p:txBody>
            <a:bodyPr wrap="none" rtlCol="0">
              <a:spAutoFit/>
            </a:bodyPr>
            <a:lstStyle/>
            <a:p>
              <a:r>
                <a:rPr lang="en-GB" sz="1600" b="1">
                  <a:solidFill>
                    <a:srgbClr val="006097"/>
                  </a:solidFill>
                  <a:latin typeface="+mj-lt"/>
                </a:rPr>
                <a:t>Temporary Installation</a:t>
              </a:r>
            </a:p>
            <a:p>
              <a:r>
                <a:rPr lang="en-GB" sz="1400">
                  <a:solidFill>
                    <a:srgbClr val="006097"/>
                  </a:solidFill>
                  <a:latin typeface="+mj-lt"/>
                </a:rPr>
                <a:t>(CCS or Oil/Gas)</a:t>
              </a:r>
            </a:p>
          </p:txBody>
        </p:sp>
        <p:sp>
          <p:nvSpPr>
            <p:cNvPr id="101" name="TextBox 100">
              <a:extLst>
                <a:ext uri="{FF2B5EF4-FFF2-40B4-BE49-F238E27FC236}">
                  <a16:creationId xmlns:a16="http://schemas.microsoft.com/office/drawing/2014/main" id="{5BDBD34D-3472-439D-8A4D-503AC389F41E}"/>
                </a:ext>
              </a:extLst>
            </p:cNvPr>
            <p:cNvSpPr txBox="1"/>
            <p:nvPr/>
          </p:nvSpPr>
          <p:spPr>
            <a:xfrm>
              <a:off x="4876750" y="4442908"/>
              <a:ext cx="2156360" cy="347324"/>
            </a:xfrm>
            <a:prstGeom prst="rect">
              <a:avLst/>
            </a:prstGeom>
            <a:noFill/>
          </p:spPr>
          <p:txBody>
            <a:bodyPr wrap="none" rtlCol="0">
              <a:spAutoFit/>
            </a:bodyPr>
            <a:lstStyle/>
            <a:p>
              <a:r>
                <a:rPr lang="en-GB" sz="1600" b="1">
                  <a:solidFill>
                    <a:srgbClr val="006097"/>
                  </a:solidFill>
                  <a:latin typeface="+mj-lt"/>
                </a:rPr>
                <a:t>Carbon Storage Site</a:t>
              </a:r>
            </a:p>
          </p:txBody>
        </p:sp>
        <p:sp>
          <p:nvSpPr>
            <p:cNvPr id="102" name="Rectangle 101">
              <a:extLst>
                <a:ext uri="{FF2B5EF4-FFF2-40B4-BE49-F238E27FC236}">
                  <a16:creationId xmlns:a16="http://schemas.microsoft.com/office/drawing/2014/main" id="{265B788F-3988-464B-84D0-7181DF349986}"/>
                </a:ext>
              </a:extLst>
            </p:cNvPr>
            <p:cNvSpPr/>
            <p:nvPr/>
          </p:nvSpPr>
          <p:spPr>
            <a:xfrm>
              <a:off x="468356" y="2849850"/>
              <a:ext cx="885179" cy="347324"/>
            </a:xfrm>
            <a:prstGeom prst="rect">
              <a:avLst/>
            </a:prstGeom>
          </p:spPr>
          <p:txBody>
            <a:bodyPr wrap="none">
              <a:spAutoFit/>
            </a:bodyPr>
            <a:lstStyle/>
            <a:p>
              <a:r>
                <a:rPr lang="en-GB" sz="1600">
                  <a:solidFill>
                    <a:srgbClr val="B06000"/>
                  </a:solidFill>
                  <a:latin typeface="+mj-lt"/>
                </a:rPr>
                <a:t>Seabed</a:t>
              </a:r>
              <a:endParaRPr lang="en-GB" sz="1600">
                <a:latin typeface="+mj-lt"/>
              </a:endParaRPr>
            </a:p>
          </p:txBody>
        </p:sp>
        <p:sp>
          <p:nvSpPr>
            <p:cNvPr id="4" name="Freeform: Shape 3">
              <a:extLst>
                <a:ext uri="{FF2B5EF4-FFF2-40B4-BE49-F238E27FC236}">
                  <a16:creationId xmlns:a16="http://schemas.microsoft.com/office/drawing/2014/main" id="{B7EDB985-9F0B-4332-8CEA-E8A82D6CE2E6}"/>
                </a:ext>
              </a:extLst>
            </p:cNvPr>
            <p:cNvSpPr/>
            <p:nvPr/>
          </p:nvSpPr>
          <p:spPr>
            <a:xfrm>
              <a:off x="8782493" y="2434360"/>
              <a:ext cx="637954" cy="261810"/>
            </a:xfrm>
            <a:custGeom>
              <a:avLst/>
              <a:gdLst>
                <a:gd name="connsiteX0" fmla="*/ 0 w 637954"/>
                <a:gd name="connsiteY0" fmla="*/ 0 h 255199"/>
                <a:gd name="connsiteX1" fmla="*/ 0 w 637954"/>
                <a:gd name="connsiteY1" fmla="*/ 0 h 255199"/>
                <a:gd name="connsiteX2" fmla="*/ 31898 w 637954"/>
                <a:gd name="connsiteY2" fmla="*/ 95693 h 255199"/>
                <a:gd name="connsiteX3" fmla="*/ 63795 w 637954"/>
                <a:gd name="connsiteY3" fmla="*/ 180753 h 255199"/>
                <a:gd name="connsiteX4" fmla="*/ 95693 w 637954"/>
                <a:gd name="connsiteY4" fmla="*/ 202018 h 255199"/>
                <a:gd name="connsiteX5" fmla="*/ 106326 w 637954"/>
                <a:gd name="connsiteY5" fmla="*/ 244548 h 255199"/>
                <a:gd name="connsiteX6" fmla="*/ 159488 w 637954"/>
                <a:gd name="connsiteY6" fmla="*/ 255181 h 255199"/>
                <a:gd name="connsiteX7" fmla="*/ 393405 w 637954"/>
                <a:gd name="connsiteY7" fmla="*/ 244548 h 255199"/>
                <a:gd name="connsiteX8" fmla="*/ 637954 w 637954"/>
                <a:gd name="connsiteY8" fmla="*/ 233916 h 255199"/>
                <a:gd name="connsiteX9" fmla="*/ 637954 w 637954"/>
                <a:gd name="connsiteY9" fmla="*/ 233916 h 25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954" h="255199">
                  <a:moveTo>
                    <a:pt x="0" y="0"/>
                  </a:moveTo>
                  <a:lnTo>
                    <a:pt x="0" y="0"/>
                  </a:lnTo>
                  <a:cubicBezTo>
                    <a:pt x="10633" y="31898"/>
                    <a:pt x="22010" y="63557"/>
                    <a:pt x="31898" y="95693"/>
                  </a:cubicBezTo>
                  <a:cubicBezTo>
                    <a:pt x="41669" y="127449"/>
                    <a:pt x="41098" y="153517"/>
                    <a:pt x="63795" y="180753"/>
                  </a:cubicBezTo>
                  <a:cubicBezTo>
                    <a:pt x="71976" y="190570"/>
                    <a:pt x="85060" y="194930"/>
                    <a:pt x="95693" y="202018"/>
                  </a:cubicBezTo>
                  <a:cubicBezTo>
                    <a:pt x="99237" y="216195"/>
                    <a:pt x="95100" y="235193"/>
                    <a:pt x="106326" y="244548"/>
                  </a:cubicBezTo>
                  <a:cubicBezTo>
                    <a:pt x="120209" y="256117"/>
                    <a:pt x="141416" y="255181"/>
                    <a:pt x="159488" y="255181"/>
                  </a:cubicBezTo>
                  <a:cubicBezTo>
                    <a:pt x="237541" y="255181"/>
                    <a:pt x="315433" y="248092"/>
                    <a:pt x="393405" y="244548"/>
                  </a:cubicBezTo>
                  <a:cubicBezTo>
                    <a:pt x="492549" y="211501"/>
                    <a:pt x="414095" y="233916"/>
                    <a:pt x="637954" y="233916"/>
                  </a:cubicBezTo>
                  <a:lnTo>
                    <a:pt x="637954" y="233916"/>
                  </a:lnTo>
                </a:path>
              </a:pathLst>
            </a:custGeom>
            <a:noFill/>
            <a:ln w="28575">
              <a:solidFill>
                <a:srgbClr val="0060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grpSp>
    </p:spTree>
    <p:extLst>
      <p:ext uri="{BB962C8B-B14F-4D97-AF65-F5344CB8AC3E}">
        <p14:creationId xmlns:p14="http://schemas.microsoft.com/office/powerpoint/2010/main" val="22214801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F3B63-689D-4707-8D8C-7FD345A54457}"/>
              </a:ext>
            </a:extLst>
          </p:cNvPr>
          <p:cNvSpPr>
            <a:spLocks noGrp="1"/>
          </p:cNvSpPr>
          <p:nvPr>
            <p:ph type="title"/>
          </p:nvPr>
        </p:nvSpPr>
        <p:spPr/>
        <p:txBody>
          <a:bodyPr/>
          <a:lstStyle/>
          <a:p>
            <a:r>
              <a:rPr lang="en-GB">
                <a:solidFill>
                  <a:srgbClr val="006097"/>
                </a:solidFill>
                <a:latin typeface="+mj-lt"/>
              </a:rPr>
              <a:t>Operational Scenarios - Infrastructure</a:t>
            </a:r>
          </a:p>
        </p:txBody>
      </p:sp>
      <p:sp>
        <p:nvSpPr>
          <p:cNvPr id="105" name="Rectangle 104">
            <a:extLst>
              <a:ext uri="{FF2B5EF4-FFF2-40B4-BE49-F238E27FC236}">
                <a16:creationId xmlns:a16="http://schemas.microsoft.com/office/drawing/2014/main" id="{2056E5CE-D543-4535-85BD-69FC1AEEA49B}"/>
              </a:ext>
            </a:extLst>
          </p:cNvPr>
          <p:cNvSpPr/>
          <p:nvPr/>
        </p:nvSpPr>
        <p:spPr>
          <a:xfrm>
            <a:off x="197797" y="4026456"/>
            <a:ext cx="11421939" cy="2831544"/>
          </a:xfrm>
          <a:prstGeom prst="rect">
            <a:avLst/>
          </a:prstGeom>
        </p:spPr>
        <p:txBody>
          <a:bodyPr wrap="square">
            <a:spAutoFit/>
          </a:bodyPr>
          <a:lstStyle/>
          <a:p>
            <a:pPr marL="285750" indent="-285750">
              <a:buFont typeface="Arial" panose="020B0604020202020204" pitchFamily="34" charset="0"/>
              <a:buChar char="•"/>
            </a:pPr>
            <a:r>
              <a:rPr lang="en-GB" sz="1600">
                <a:latin typeface="Arial Nova" panose="020B0504020202020204" pitchFamily="34" charset="0"/>
              </a:rPr>
              <a:t>Marine CCS or Oil/Gas infrastructure types are broadly similar, with their location predominantly determined by the location of the subsurface fields or stores (immovable).</a:t>
            </a:r>
          </a:p>
          <a:p>
            <a:pPr marL="285750" indent="-285750">
              <a:buFont typeface="Arial" panose="020B0604020202020204" pitchFamily="34" charset="0"/>
              <a:buChar char="•"/>
            </a:pPr>
            <a:r>
              <a:rPr lang="en-GB" sz="1600">
                <a:latin typeface="Arial Nova" panose="020B0504020202020204" pitchFamily="34" charset="0"/>
              </a:rPr>
              <a:t>Offshore windfarms can be fixed or floating depending on the water depths, and the locations are predominantly determined by wind conditions and environmental constraints.  Current turbine spacings </a:t>
            </a:r>
            <a:r>
              <a:rPr lang="en-GB" sz="1600" err="1">
                <a:latin typeface="Arial Nova" panose="020B0504020202020204" pitchFamily="34" charset="0"/>
              </a:rPr>
              <a:t>areup</a:t>
            </a:r>
            <a:r>
              <a:rPr lang="en-GB" sz="1600">
                <a:latin typeface="Arial Nova" panose="020B0504020202020204" pitchFamily="34" charset="0"/>
              </a:rPr>
              <a:t> to ~1km, and arrays can spread over large areas. They are generally on a regular grid, but additional turbines can be located around the edge to maximise yield.</a:t>
            </a:r>
          </a:p>
          <a:p>
            <a:pPr marL="285750" indent="-285750">
              <a:buFont typeface="Arial" panose="020B0604020202020204" pitchFamily="34" charset="0"/>
              <a:buChar char="•"/>
            </a:pPr>
            <a:r>
              <a:rPr lang="en-GB" sz="1600">
                <a:latin typeface="Arial Nova" panose="020B0504020202020204" pitchFamily="34" charset="0"/>
              </a:rPr>
              <a:t>All operation types require vessel and aviation support/supplies.</a:t>
            </a:r>
          </a:p>
          <a:p>
            <a:pPr marL="285750" indent="-285750">
              <a:buFont typeface="Arial" panose="020B0604020202020204" pitchFamily="34" charset="0"/>
              <a:buChar char="•"/>
            </a:pPr>
            <a:r>
              <a:rPr lang="en-GB" sz="1600">
                <a:latin typeface="Arial Nova" panose="020B0504020202020204" pitchFamily="34" charset="0"/>
              </a:rPr>
              <a:t>CCS or Oil/Gas operations require the drilling of wells, initially with temporary installations, but with fixed surface installation or subsurface equipment during injection/production.</a:t>
            </a:r>
          </a:p>
          <a:p>
            <a:pPr marL="285750" indent="-285750">
              <a:buFont typeface="Arial" panose="020B0604020202020204" pitchFamily="34" charset="0"/>
              <a:buChar char="•"/>
            </a:pPr>
            <a:r>
              <a:rPr lang="en-GB" sz="1600">
                <a:latin typeface="Arial Nova" panose="020B0504020202020204" pitchFamily="34" charset="0"/>
              </a:rPr>
              <a:t>Wells require a clear zone around them for maintenance and emergency operations, including the drilling of relief wells and final abandonment</a:t>
            </a:r>
            <a:r>
              <a:rPr lang="en-GB" sz="1800">
                <a:latin typeface="Arial Nova" panose="020B0504020202020204" pitchFamily="34" charset="0"/>
              </a:rPr>
              <a:t>.</a:t>
            </a:r>
          </a:p>
        </p:txBody>
      </p:sp>
      <p:grpSp>
        <p:nvGrpSpPr>
          <p:cNvPr id="3" name="Group 2" descr="Infrastructure scenarios">
            <a:extLst>
              <a:ext uri="{FF2B5EF4-FFF2-40B4-BE49-F238E27FC236}">
                <a16:creationId xmlns:a16="http://schemas.microsoft.com/office/drawing/2014/main" id="{95C9E1BA-8C29-4B01-87E4-7EDA105C11F7}"/>
              </a:ext>
            </a:extLst>
          </p:cNvPr>
          <p:cNvGrpSpPr/>
          <p:nvPr/>
        </p:nvGrpSpPr>
        <p:grpSpPr>
          <a:xfrm>
            <a:off x="468356" y="1054654"/>
            <a:ext cx="11410714" cy="3059976"/>
            <a:chOff x="468356" y="1054654"/>
            <a:chExt cx="11410714" cy="3059976"/>
          </a:xfrm>
        </p:grpSpPr>
        <p:sp>
          <p:nvSpPr>
            <p:cNvPr id="98" name="TextBox 97">
              <a:extLst>
                <a:ext uri="{FF2B5EF4-FFF2-40B4-BE49-F238E27FC236}">
                  <a16:creationId xmlns:a16="http://schemas.microsoft.com/office/drawing/2014/main" id="{3C824FA7-9A2F-4275-8109-05A6B9BBB819}"/>
                </a:ext>
              </a:extLst>
            </p:cNvPr>
            <p:cNvSpPr txBox="1"/>
            <p:nvPr/>
          </p:nvSpPr>
          <p:spPr>
            <a:xfrm>
              <a:off x="5393916" y="1191524"/>
              <a:ext cx="1426994" cy="553998"/>
            </a:xfrm>
            <a:prstGeom prst="rect">
              <a:avLst/>
            </a:prstGeom>
            <a:noFill/>
          </p:spPr>
          <p:txBody>
            <a:bodyPr wrap="none" rtlCol="0">
              <a:spAutoFit/>
            </a:bodyPr>
            <a:lstStyle/>
            <a:p>
              <a:r>
                <a:rPr lang="en-GB" sz="1600" b="1">
                  <a:solidFill>
                    <a:srgbClr val="006097"/>
                  </a:solidFill>
                  <a:latin typeface="+mj-lt"/>
                </a:rPr>
                <a:t>Windfarms</a:t>
              </a:r>
            </a:p>
            <a:p>
              <a:r>
                <a:rPr lang="en-GB" sz="1400">
                  <a:solidFill>
                    <a:srgbClr val="006097"/>
                  </a:solidFill>
                  <a:latin typeface="+mj-lt"/>
                </a:rPr>
                <a:t>(Fixed/Floating)</a:t>
              </a:r>
            </a:p>
          </p:txBody>
        </p:sp>
        <p:cxnSp>
          <p:nvCxnSpPr>
            <p:cNvPr id="85" name="Straight Connector 84">
              <a:extLst>
                <a:ext uri="{FF2B5EF4-FFF2-40B4-BE49-F238E27FC236}">
                  <a16:creationId xmlns:a16="http://schemas.microsoft.com/office/drawing/2014/main" id="{B64A135C-6793-4A85-8903-970DD5B703E8}"/>
                </a:ext>
                <a:ext uri="{C183D7F6-B498-43B3-948B-1728B52AA6E4}">
                  <adec:decorative xmlns:adec="http://schemas.microsoft.com/office/drawing/2017/decorative" val="1"/>
                </a:ext>
              </a:extLst>
            </p:cNvPr>
            <p:cNvCxnSpPr>
              <a:cxnSpLocks/>
            </p:cNvCxnSpPr>
            <p:nvPr/>
          </p:nvCxnSpPr>
          <p:spPr>
            <a:xfrm>
              <a:off x="10075811" y="2191319"/>
              <a:ext cx="0" cy="1923311"/>
            </a:xfrm>
            <a:prstGeom prst="line">
              <a:avLst/>
            </a:prstGeom>
            <a:ln w="28575" cmpd="dbl">
              <a:solidFill>
                <a:srgbClr val="006097"/>
              </a:solidFill>
              <a:prstDash val="solid"/>
            </a:ln>
          </p:spPr>
          <p:style>
            <a:lnRef idx="1">
              <a:schemeClr val="accent1"/>
            </a:lnRef>
            <a:fillRef idx="0">
              <a:schemeClr val="accent1"/>
            </a:fillRef>
            <a:effectRef idx="0">
              <a:schemeClr val="accent1"/>
            </a:effectRef>
            <a:fontRef idx="minor">
              <a:schemeClr val="tx1"/>
            </a:fontRef>
          </p:style>
        </p:cxnSp>
        <p:grpSp>
          <p:nvGrpSpPr>
            <p:cNvPr id="7" name="Graphic 5">
              <a:extLst>
                <a:ext uri="{FF2B5EF4-FFF2-40B4-BE49-F238E27FC236}">
                  <a16:creationId xmlns:a16="http://schemas.microsoft.com/office/drawing/2014/main" id="{9EB6BA6C-FE60-45D3-954F-B672663FC089}"/>
                </a:ext>
              </a:extLst>
            </p:cNvPr>
            <p:cNvGrpSpPr/>
            <p:nvPr/>
          </p:nvGrpSpPr>
          <p:grpSpPr>
            <a:xfrm>
              <a:off x="6877816" y="1250949"/>
              <a:ext cx="857991" cy="1219647"/>
              <a:chOff x="2543449" y="1452343"/>
              <a:chExt cx="331763" cy="471606"/>
            </a:xfrm>
            <a:solidFill>
              <a:srgbClr val="00AEEF"/>
            </a:solidFill>
          </p:grpSpPr>
          <p:sp>
            <p:nvSpPr>
              <p:cNvPr id="20" name="Freeform: Shape 19">
                <a:extLst>
                  <a:ext uri="{FF2B5EF4-FFF2-40B4-BE49-F238E27FC236}">
                    <a16:creationId xmlns:a16="http://schemas.microsoft.com/office/drawing/2014/main" id="{463C048B-48AC-4996-980E-F5B882ADAFBF}"/>
                  </a:ext>
                </a:extLst>
              </p:cNvPr>
              <p:cNvSpPr/>
              <p:nvPr/>
            </p:nvSpPr>
            <p:spPr>
              <a:xfrm>
                <a:off x="2544298" y="1452343"/>
                <a:ext cx="306326" cy="471606"/>
              </a:xfrm>
              <a:custGeom>
                <a:avLst/>
                <a:gdLst>
                  <a:gd name="connsiteX0" fmla="*/ 178564 w 306326"/>
                  <a:gd name="connsiteY0" fmla="*/ 185948 h 471606"/>
                  <a:gd name="connsiteX1" fmla="*/ 183576 w 306326"/>
                  <a:gd name="connsiteY1" fmla="*/ 190960 h 471606"/>
                  <a:gd name="connsiteX2" fmla="*/ 286813 w 306326"/>
                  <a:gd name="connsiteY2" fmla="*/ 263126 h 471606"/>
                  <a:gd name="connsiteX3" fmla="*/ 293830 w 306326"/>
                  <a:gd name="connsiteY3" fmla="*/ 265131 h 471606"/>
                  <a:gd name="connsiteX4" fmla="*/ 303853 w 306326"/>
                  <a:gd name="connsiteY4" fmla="*/ 260119 h 471606"/>
                  <a:gd name="connsiteX5" fmla="*/ 301848 w 306326"/>
                  <a:gd name="connsiteY5" fmla="*/ 243080 h 471606"/>
                  <a:gd name="connsiteX6" fmla="*/ 192596 w 306326"/>
                  <a:gd name="connsiteY6" fmla="*/ 158886 h 471606"/>
                  <a:gd name="connsiteX7" fmla="*/ 188587 w 306326"/>
                  <a:gd name="connsiteY7" fmla="*/ 159888 h 471606"/>
                  <a:gd name="connsiteX8" fmla="*/ 183576 w 306326"/>
                  <a:gd name="connsiteY8" fmla="*/ 148863 h 471606"/>
                  <a:gd name="connsiteX9" fmla="*/ 184578 w 306326"/>
                  <a:gd name="connsiteY9" fmla="*/ 147861 h 471606"/>
                  <a:gd name="connsiteX10" fmla="*/ 191594 w 306326"/>
                  <a:gd name="connsiteY10" fmla="*/ 137838 h 471606"/>
                  <a:gd name="connsiteX11" fmla="*/ 218656 w 306326"/>
                  <a:gd name="connsiteY11" fmla="*/ 14554 h 471606"/>
                  <a:gd name="connsiteX12" fmla="*/ 209636 w 306326"/>
                  <a:gd name="connsiteY12" fmla="*/ 521 h 471606"/>
                  <a:gd name="connsiteX13" fmla="*/ 194601 w 306326"/>
                  <a:gd name="connsiteY13" fmla="*/ 8540 h 471606"/>
                  <a:gd name="connsiteX14" fmla="*/ 156513 w 306326"/>
                  <a:gd name="connsiteY14" fmla="*/ 127815 h 471606"/>
                  <a:gd name="connsiteX15" fmla="*/ 157516 w 306326"/>
                  <a:gd name="connsiteY15" fmla="*/ 140845 h 471606"/>
                  <a:gd name="connsiteX16" fmla="*/ 158518 w 306326"/>
                  <a:gd name="connsiteY16" fmla="*/ 141847 h 471606"/>
                  <a:gd name="connsiteX17" fmla="*/ 151502 w 306326"/>
                  <a:gd name="connsiteY17" fmla="*/ 145856 h 471606"/>
                  <a:gd name="connsiteX18" fmla="*/ 144486 w 306326"/>
                  <a:gd name="connsiteY18" fmla="*/ 157884 h 471606"/>
                  <a:gd name="connsiteX19" fmla="*/ 143483 w 306326"/>
                  <a:gd name="connsiteY19" fmla="*/ 156881 h 471606"/>
                  <a:gd name="connsiteX20" fmla="*/ 131456 w 306326"/>
                  <a:gd name="connsiteY20" fmla="*/ 154877 h 471606"/>
                  <a:gd name="connsiteX21" fmla="*/ 9174 w 306326"/>
                  <a:gd name="connsiteY21" fmla="*/ 183944 h 471606"/>
                  <a:gd name="connsiteX22" fmla="*/ 154 w 306326"/>
                  <a:gd name="connsiteY22" fmla="*/ 197976 h 471606"/>
                  <a:gd name="connsiteX23" fmla="*/ 12181 w 306326"/>
                  <a:gd name="connsiteY23" fmla="*/ 207999 h 471606"/>
                  <a:gd name="connsiteX24" fmla="*/ 14186 w 306326"/>
                  <a:gd name="connsiteY24" fmla="*/ 207999 h 471606"/>
                  <a:gd name="connsiteX25" fmla="*/ 138472 w 306326"/>
                  <a:gd name="connsiteY25" fmla="*/ 189958 h 471606"/>
                  <a:gd name="connsiteX26" fmla="*/ 149497 w 306326"/>
                  <a:gd name="connsiteY26" fmla="*/ 183944 h 471606"/>
                  <a:gd name="connsiteX27" fmla="*/ 152504 w 306326"/>
                  <a:gd name="connsiteY27" fmla="*/ 177930 h 471606"/>
                  <a:gd name="connsiteX28" fmla="*/ 152504 w 306326"/>
                  <a:gd name="connsiteY28" fmla="*/ 177930 h 471606"/>
                  <a:gd name="connsiteX29" fmla="*/ 151502 w 306326"/>
                  <a:gd name="connsiteY29" fmla="*/ 180937 h 471606"/>
                  <a:gd name="connsiteX30" fmla="*/ 138472 w 306326"/>
                  <a:gd name="connsiteY30" fmla="*/ 458576 h 471606"/>
                  <a:gd name="connsiteX31" fmla="*/ 192596 w 306326"/>
                  <a:gd name="connsiteY31" fmla="*/ 471606 h 471606"/>
                  <a:gd name="connsiteX32" fmla="*/ 178564 w 306326"/>
                  <a:gd name="connsiteY32" fmla="*/ 185948 h 471606"/>
                  <a:gd name="connsiteX33" fmla="*/ 166536 w 306326"/>
                  <a:gd name="connsiteY33" fmla="*/ 173921 h 471606"/>
                  <a:gd name="connsiteX34" fmla="*/ 158518 w 306326"/>
                  <a:gd name="connsiteY34" fmla="*/ 169912 h 471606"/>
                  <a:gd name="connsiteX35" fmla="*/ 155511 w 306326"/>
                  <a:gd name="connsiteY35" fmla="*/ 161893 h 471606"/>
                  <a:gd name="connsiteX36" fmla="*/ 159520 w 306326"/>
                  <a:gd name="connsiteY36" fmla="*/ 153875 h 471606"/>
                  <a:gd name="connsiteX37" fmla="*/ 167539 w 306326"/>
                  <a:gd name="connsiteY37" fmla="*/ 150868 h 471606"/>
                  <a:gd name="connsiteX38" fmla="*/ 168541 w 306326"/>
                  <a:gd name="connsiteY38" fmla="*/ 150868 h 471606"/>
                  <a:gd name="connsiteX39" fmla="*/ 179566 w 306326"/>
                  <a:gd name="connsiteY39" fmla="*/ 162895 h 471606"/>
                  <a:gd name="connsiteX40" fmla="*/ 166536 w 306326"/>
                  <a:gd name="connsiteY40" fmla="*/ 173921 h 47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06326" h="471606">
                    <a:moveTo>
                      <a:pt x="178564" y="185948"/>
                    </a:moveTo>
                    <a:cubicBezTo>
                      <a:pt x="179566" y="187953"/>
                      <a:pt x="181571" y="189958"/>
                      <a:pt x="183576" y="190960"/>
                    </a:cubicBezTo>
                    <a:lnTo>
                      <a:pt x="286813" y="263126"/>
                    </a:lnTo>
                    <a:cubicBezTo>
                      <a:pt x="288818" y="264128"/>
                      <a:pt x="290823" y="265131"/>
                      <a:pt x="293830" y="265131"/>
                    </a:cubicBezTo>
                    <a:cubicBezTo>
                      <a:pt x="297839" y="265131"/>
                      <a:pt x="300846" y="263126"/>
                      <a:pt x="303853" y="260119"/>
                    </a:cubicBezTo>
                    <a:cubicBezTo>
                      <a:pt x="307862" y="255108"/>
                      <a:pt x="306859" y="248092"/>
                      <a:pt x="301848" y="243080"/>
                    </a:cubicBezTo>
                    <a:lnTo>
                      <a:pt x="192596" y="158886"/>
                    </a:lnTo>
                    <a:cubicBezTo>
                      <a:pt x="190592" y="158886"/>
                      <a:pt x="189589" y="158886"/>
                      <a:pt x="188587" y="159888"/>
                    </a:cubicBezTo>
                    <a:cubicBezTo>
                      <a:pt x="188587" y="155879"/>
                      <a:pt x="186583" y="151870"/>
                      <a:pt x="183576" y="148863"/>
                    </a:cubicBezTo>
                    <a:cubicBezTo>
                      <a:pt x="183576" y="148863"/>
                      <a:pt x="184578" y="148863"/>
                      <a:pt x="184578" y="147861"/>
                    </a:cubicBezTo>
                    <a:cubicBezTo>
                      <a:pt x="188587" y="145856"/>
                      <a:pt x="190592" y="141847"/>
                      <a:pt x="191594" y="137838"/>
                    </a:cubicBezTo>
                    <a:lnTo>
                      <a:pt x="218656" y="14554"/>
                    </a:lnTo>
                    <a:cubicBezTo>
                      <a:pt x="219659" y="8540"/>
                      <a:pt x="216652" y="1524"/>
                      <a:pt x="209636" y="521"/>
                    </a:cubicBezTo>
                    <a:cubicBezTo>
                      <a:pt x="203622" y="-1483"/>
                      <a:pt x="196606" y="2526"/>
                      <a:pt x="194601" y="8540"/>
                    </a:cubicBezTo>
                    <a:lnTo>
                      <a:pt x="156513" y="127815"/>
                    </a:lnTo>
                    <a:cubicBezTo>
                      <a:pt x="155511" y="131824"/>
                      <a:pt x="155511" y="135833"/>
                      <a:pt x="157516" y="140845"/>
                    </a:cubicBezTo>
                    <a:cubicBezTo>
                      <a:pt x="157516" y="140845"/>
                      <a:pt x="157516" y="141847"/>
                      <a:pt x="158518" y="141847"/>
                    </a:cubicBezTo>
                    <a:cubicBezTo>
                      <a:pt x="155511" y="142849"/>
                      <a:pt x="153506" y="143851"/>
                      <a:pt x="151502" y="145856"/>
                    </a:cubicBezTo>
                    <a:cubicBezTo>
                      <a:pt x="147493" y="148863"/>
                      <a:pt x="145488" y="152872"/>
                      <a:pt x="144486" y="157884"/>
                    </a:cubicBezTo>
                    <a:cubicBezTo>
                      <a:pt x="144486" y="157884"/>
                      <a:pt x="143483" y="156881"/>
                      <a:pt x="143483" y="156881"/>
                    </a:cubicBezTo>
                    <a:cubicBezTo>
                      <a:pt x="139474" y="154877"/>
                      <a:pt x="135465" y="153875"/>
                      <a:pt x="131456" y="154877"/>
                    </a:cubicBezTo>
                    <a:lnTo>
                      <a:pt x="9174" y="183944"/>
                    </a:lnTo>
                    <a:cubicBezTo>
                      <a:pt x="3160" y="185948"/>
                      <a:pt x="-849" y="191962"/>
                      <a:pt x="154" y="197976"/>
                    </a:cubicBezTo>
                    <a:cubicBezTo>
                      <a:pt x="1156" y="203990"/>
                      <a:pt x="6167" y="207999"/>
                      <a:pt x="12181" y="207999"/>
                    </a:cubicBezTo>
                    <a:cubicBezTo>
                      <a:pt x="13183" y="207999"/>
                      <a:pt x="13183" y="207999"/>
                      <a:pt x="14186" y="207999"/>
                    </a:cubicBezTo>
                    <a:lnTo>
                      <a:pt x="138472" y="189958"/>
                    </a:lnTo>
                    <a:cubicBezTo>
                      <a:pt x="142481" y="188955"/>
                      <a:pt x="146490" y="186951"/>
                      <a:pt x="149497" y="183944"/>
                    </a:cubicBezTo>
                    <a:cubicBezTo>
                      <a:pt x="150500" y="181939"/>
                      <a:pt x="151502" y="179935"/>
                      <a:pt x="152504" y="177930"/>
                    </a:cubicBezTo>
                    <a:cubicBezTo>
                      <a:pt x="152504" y="177930"/>
                      <a:pt x="152504" y="177930"/>
                      <a:pt x="152504" y="177930"/>
                    </a:cubicBezTo>
                    <a:cubicBezTo>
                      <a:pt x="151502" y="178932"/>
                      <a:pt x="151502" y="179935"/>
                      <a:pt x="151502" y="180937"/>
                    </a:cubicBezTo>
                    <a:lnTo>
                      <a:pt x="138472" y="458576"/>
                    </a:lnTo>
                    <a:cubicBezTo>
                      <a:pt x="138472" y="458576"/>
                      <a:pt x="172550" y="471606"/>
                      <a:pt x="192596" y="471606"/>
                    </a:cubicBezTo>
                    <a:cubicBezTo>
                      <a:pt x="192596" y="424498"/>
                      <a:pt x="178564" y="185948"/>
                      <a:pt x="178564" y="185948"/>
                    </a:cubicBezTo>
                    <a:close/>
                    <a:moveTo>
                      <a:pt x="166536" y="173921"/>
                    </a:moveTo>
                    <a:cubicBezTo>
                      <a:pt x="163530" y="173921"/>
                      <a:pt x="160523" y="172918"/>
                      <a:pt x="158518" y="169912"/>
                    </a:cubicBezTo>
                    <a:cubicBezTo>
                      <a:pt x="156513" y="167907"/>
                      <a:pt x="155511" y="164900"/>
                      <a:pt x="155511" y="161893"/>
                    </a:cubicBezTo>
                    <a:cubicBezTo>
                      <a:pt x="155511" y="158886"/>
                      <a:pt x="156513" y="155879"/>
                      <a:pt x="159520" y="153875"/>
                    </a:cubicBezTo>
                    <a:cubicBezTo>
                      <a:pt x="161525" y="151870"/>
                      <a:pt x="164532" y="150868"/>
                      <a:pt x="167539" y="150868"/>
                    </a:cubicBezTo>
                    <a:cubicBezTo>
                      <a:pt x="167539" y="150868"/>
                      <a:pt x="167539" y="150868"/>
                      <a:pt x="168541" y="150868"/>
                    </a:cubicBezTo>
                    <a:cubicBezTo>
                      <a:pt x="174555" y="150868"/>
                      <a:pt x="179566" y="156881"/>
                      <a:pt x="179566" y="162895"/>
                    </a:cubicBezTo>
                    <a:cubicBezTo>
                      <a:pt x="177562" y="168909"/>
                      <a:pt x="172550" y="173921"/>
                      <a:pt x="166536" y="173921"/>
                    </a:cubicBezTo>
                    <a:close/>
                  </a:path>
                </a:pathLst>
              </a:custGeom>
              <a:solidFill>
                <a:srgbClr val="006097"/>
              </a:solidFill>
              <a:ln w="9991" cap="flat">
                <a:noFill/>
                <a:prstDash val="solid"/>
                <a:miter/>
              </a:ln>
            </p:spPr>
            <p:txBody>
              <a:bodyPr rtlCol="0" anchor="ctr"/>
              <a:lstStyle/>
              <a:p>
                <a:endParaRPr lang="en-GB">
                  <a:latin typeface="+mj-lt"/>
                </a:endParaRPr>
              </a:p>
            </p:txBody>
          </p:sp>
          <p:sp>
            <p:nvSpPr>
              <p:cNvPr id="21" name="Freeform: Shape 20">
                <a:extLst>
                  <a:ext uri="{FF2B5EF4-FFF2-40B4-BE49-F238E27FC236}">
                    <a16:creationId xmlns:a16="http://schemas.microsoft.com/office/drawing/2014/main" id="{4F2E18AD-3748-4A44-9267-7A46BF8254E7}"/>
                  </a:ext>
                </a:extLst>
              </p:cNvPr>
              <p:cNvSpPr/>
              <p:nvPr/>
            </p:nvSpPr>
            <p:spPr>
              <a:xfrm>
                <a:off x="2574520" y="1478925"/>
                <a:ext cx="137316" cy="129297"/>
              </a:xfrm>
              <a:custGeom>
                <a:avLst/>
                <a:gdLst>
                  <a:gd name="connsiteX0" fmla="*/ 132305 w 137316"/>
                  <a:gd name="connsiteY0" fmla="*/ 0 h 129297"/>
                  <a:gd name="connsiteX1" fmla="*/ 132305 w 137316"/>
                  <a:gd name="connsiteY1" fmla="*/ 0 h 129297"/>
                  <a:gd name="connsiteX2" fmla="*/ 0 w 137316"/>
                  <a:gd name="connsiteY2" fmla="*/ 123284 h 129297"/>
                  <a:gd name="connsiteX3" fmla="*/ 5012 w 137316"/>
                  <a:gd name="connsiteY3" fmla="*/ 129298 h 129297"/>
                  <a:gd name="connsiteX4" fmla="*/ 6014 w 137316"/>
                  <a:gd name="connsiteY4" fmla="*/ 129298 h 129297"/>
                  <a:gd name="connsiteX5" fmla="*/ 11025 w 137316"/>
                  <a:gd name="connsiteY5" fmla="*/ 124286 h 129297"/>
                  <a:gd name="connsiteX6" fmla="*/ 132305 w 137316"/>
                  <a:gd name="connsiteY6" fmla="*/ 11025 h 129297"/>
                  <a:gd name="connsiteX7" fmla="*/ 137316 w 137316"/>
                  <a:gd name="connsiteY7" fmla="*/ 6014 h 129297"/>
                  <a:gd name="connsiteX8" fmla="*/ 132305 w 137316"/>
                  <a:gd name="connsiteY8" fmla="*/ 0 h 129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316" h="129297">
                    <a:moveTo>
                      <a:pt x="132305" y="0"/>
                    </a:moveTo>
                    <a:lnTo>
                      <a:pt x="132305" y="0"/>
                    </a:lnTo>
                    <a:cubicBezTo>
                      <a:pt x="64148" y="2005"/>
                      <a:pt x="7016" y="55127"/>
                      <a:pt x="0" y="123284"/>
                    </a:cubicBezTo>
                    <a:cubicBezTo>
                      <a:pt x="0" y="126291"/>
                      <a:pt x="2005" y="128295"/>
                      <a:pt x="5012" y="129298"/>
                    </a:cubicBezTo>
                    <a:cubicBezTo>
                      <a:pt x="5012" y="129298"/>
                      <a:pt x="5012" y="129298"/>
                      <a:pt x="6014" y="129298"/>
                    </a:cubicBezTo>
                    <a:cubicBezTo>
                      <a:pt x="9021" y="129298"/>
                      <a:pt x="11025" y="127293"/>
                      <a:pt x="11025" y="124286"/>
                    </a:cubicBezTo>
                    <a:cubicBezTo>
                      <a:pt x="17039" y="61141"/>
                      <a:pt x="70161" y="13030"/>
                      <a:pt x="132305" y="11025"/>
                    </a:cubicBezTo>
                    <a:cubicBezTo>
                      <a:pt x="135311" y="11025"/>
                      <a:pt x="137316" y="9021"/>
                      <a:pt x="137316" y="6014"/>
                    </a:cubicBezTo>
                    <a:cubicBezTo>
                      <a:pt x="137316" y="3007"/>
                      <a:pt x="135311" y="0"/>
                      <a:pt x="132305" y="0"/>
                    </a:cubicBezTo>
                  </a:path>
                </a:pathLst>
              </a:custGeom>
              <a:solidFill>
                <a:srgbClr val="006097"/>
              </a:solidFill>
              <a:ln w="9991" cap="flat">
                <a:noFill/>
                <a:prstDash val="solid"/>
                <a:miter/>
              </a:ln>
            </p:spPr>
            <p:txBody>
              <a:bodyPr rtlCol="0" anchor="ctr"/>
              <a:lstStyle/>
              <a:p>
                <a:endParaRPr lang="en-GB">
                  <a:latin typeface="+mj-lt"/>
                </a:endParaRPr>
              </a:p>
            </p:txBody>
          </p:sp>
          <p:sp>
            <p:nvSpPr>
              <p:cNvPr id="22" name="Freeform: Shape 21">
                <a:extLst>
                  <a:ext uri="{FF2B5EF4-FFF2-40B4-BE49-F238E27FC236}">
                    <a16:creationId xmlns:a16="http://schemas.microsoft.com/office/drawing/2014/main" id="{5C1171D9-CD93-44E7-8CF3-8AE89516DABA}"/>
                  </a:ext>
                </a:extLst>
              </p:cNvPr>
              <p:cNvSpPr/>
              <p:nvPr/>
            </p:nvSpPr>
            <p:spPr>
              <a:xfrm>
                <a:off x="2569418" y="1452638"/>
                <a:ext cx="145424" cy="77404"/>
              </a:xfrm>
              <a:custGeom>
                <a:avLst/>
                <a:gdLst>
                  <a:gd name="connsiteX0" fmla="*/ 6104 w 145424"/>
                  <a:gd name="connsiteY0" fmla="*/ 77405 h 77404"/>
                  <a:gd name="connsiteX1" fmla="*/ 10113 w 145424"/>
                  <a:gd name="connsiteY1" fmla="*/ 75400 h 77404"/>
                  <a:gd name="connsiteX2" fmla="*/ 140413 w 145424"/>
                  <a:gd name="connsiteY2" fmla="*/ 10250 h 77404"/>
                  <a:gd name="connsiteX3" fmla="*/ 145425 w 145424"/>
                  <a:gd name="connsiteY3" fmla="*/ 5238 h 77404"/>
                  <a:gd name="connsiteX4" fmla="*/ 140413 w 145424"/>
                  <a:gd name="connsiteY4" fmla="*/ 227 h 77404"/>
                  <a:gd name="connsiteX5" fmla="*/ 1093 w 145424"/>
                  <a:gd name="connsiteY5" fmla="*/ 70388 h 77404"/>
                  <a:gd name="connsiteX6" fmla="*/ 2095 w 145424"/>
                  <a:gd name="connsiteY6" fmla="*/ 77405 h 77404"/>
                  <a:gd name="connsiteX7" fmla="*/ 6104 w 145424"/>
                  <a:gd name="connsiteY7" fmla="*/ 77405 h 7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424" h="77404">
                    <a:moveTo>
                      <a:pt x="6104" y="77405"/>
                    </a:moveTo>
                    <a:cubicBezTo>
                      <a:pt x="8109" y="77405"/>
                      <a:pt x="9111" y="76402"/>
                      <a:pt x="10113" y="75400"/>
                    </a:cubicBezTo>
                    <a:cubicBezTo>
                      <a:pt x="39180" y="32301"/>
                      <a:pt x="88293" y="7243"/>
                      <a:pt x="140413" y="10250"/>
                    </a:cubicBezTo>
                    <a:cubicBezTo>
                      <a:pt x="143420" y="10250"/>
                      <a:pt x="145425" y="8245"/>
                      <a:pt x="145425" y="5238"/>
                    </a:cubicBezTo>
                    <a:cubicBezTo>
                      <a:pt x="145425" y="2232"/>
                      <a:pt x="143420" y="227"/>
                      <a:pt x="140413" y="227"/>
                    </a:cubicBezTo>
                    <a:cubicBezTo>
                      <a:pt x="84284" y="-2780"/>
                      <a:pt x="32164" y="24282"/>
                      <a:pt x="1093" y="70388"/>
                    </a:cubicBezTo>
                    <a:cubicBezTo>
                      <a:pt x="-912" y="72393"/>
                      <a:pt x="90" y="76402"/>
                      <a:pt x="2095" y="77405"/>
                    </a:cubicBezTo>
                    <a:cubicBezTo>
                      <a:pt x="4100" y="77405"/>
                      <a:pt x="5102" y="77405"/>
                      <a:pt x="6104" y="77405"/>
                    </a:cubicBezTo>
                  </a:path>
                </a:pathLst>
              </a:custGeom>
              <a:solidFill>
                <a:srgbClr val="006097"/>
              </a:solidFill>
              <a:ln w="9991" cap="flat">
                <a:noFill/>
                <a:prstDash val="solid"/>
                <a:miter/>
              </a:ln>
            </p:spPr>
            <p:txBody>
              <a:bodyPr rtlCol="0" anchor="ctr"/>
              <a:lstStyle/>
              <a:p>
                <a:endParaRPr lang="en-GB">
                  <a:latin typeface="+mj-lt"/>
                </a:endParaRPr>
              </a:p>
            </p:txBody>
          </p:sp>
          <p:sp>
            <p:nvSpPr>
              <p:cNvPr id="23" name="Freeform: Shape 22">
                <a:extLst>
                  <a:ext uri="{FF2B5EF4-FFF2-40B4-BE49-F238E27FC236}">
                    <a16:creationId xmlns:a16="http://schemas.microsoft.com/office/drawing/2014/main" id="{F9516E62-E6B5-4715-B04F-61479998763C}"/>
                  </a:ext>
                </a:extLst>
              </p:cNvPr>
              <p:cNvSpPr/>
              <p:nvPr/>
            </p:nvSpPr>
            <p:spPr>
              <a:xfrm>
                <a:off x="2543449" y="1545704"/>
                <a:ext cx="23428" cy="68532"/>
              </a:xfrm>
              <a:custGeom>
                <a:avLst/>
                <a:gdLst>
                  <a:gd name="connsiteX0" fmla="*/ 6014 w 23428"/>
                  <a:gd name="connsiteY0" fmla="*/ 68533 h 68532"/>
                  <a:gd name="connsiteX1" fmla="*/ 6014 w 23428"/>
                  <a:gd name="connsiteY1" fmla="*/ 68533 h 68532"/>
                  <a:gd name="connsiteX2" fmla="*/ 11025 w 23428"/>
                  <a:gd name="connsiteY2" fmla="*/ 63521 h 68532"/>
                  <a:gd name="connsiteX3" fmla="*/ 23053 w 23428"/>
                  <a:gd name="connsiteY3" fmla="*/ 7392 h 68532"/>
                  <a:gd name="connsiteX4" fmla="*/ 20046 w 23428"/>
                  <a:gd name="connsiteY4" fmla="*/ 376 h 68532"/>
                  <a:gd name="connsiteX5" fmla="*/ 13030 w 23428"/>
                  <a:gd name="connsiteY5" fmla="*/ 3383 h 68532"/>
                  <a:gd name="connsiteX6" fmla="*/ 0 w 23428"/>
                  <a:gd name="connsiteY6" fmla="*/ 63521 h 68532"/>
                  <a:gd name="connsiteX7" fmla="*/ 6014 w 23428"/>
                  <a:gd name="connsiteY7" fmla="*/ 68533 h 68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28" h="68532">
                    <a:moveTo>
                      <a:pt x="6014" y="68533"/>
                    </a:moveTo>
                    <a:cubicBezTo>
                      <a:pt x="6014" y="68533"/>
                      <a:pt x="6014" y="68533"/>
                      <a:pt x="6014" y="68533"/>
                    </a:cubicBezTo>
                    <a:cubicBezTo>
                      <a:pt x="9021" y="68533"/>
                      <a:pt x="11025" y="66528"/>
                      <a:pt x="11025" y="63521"/>
                    </a:cubicBezTo>
                    <a:cubicBezTo>
                      <a:pt x="12028" y="43475"/>
                      <a:pt x="17039" y="22427"/>
                      <a:pt x="23053" y="7392"/>
                    </a:cubicBezTo>
                    <a:cubicBezTo>
                      <a:pt x="24055" y="4385"/>
                      <a:pt x="23053" y="1378"/>
                      <a:pt x="20046" y="376"/>
                    </a:cubicBezTo>
                    <a:cubicBezTo>
                      <a:pt x="17039" y="-626"/>
                      <a:pt x="14032" y="376"/>
                      <a:pt x="13030" y="3383"/>
                    </a:cubicBezTo>
                    <a:cubicBezTo>
                      <a:pt x="6014" y="19420"/>
                      <a:pt x="1002" y="42473"/>
                      <a:pt x="0" y="63521"/>
                    </a:cubicBezTo>
                    <a:cubicBezTo>
                      <a:pt x="1002" y="65526"/>
                      <a:pt x="3007" y="68533"/>
                      <a:pt x="6014" y="68533"/>
                    </a:cubicBezTo>
                  </a:path>
                </a:pathLst>
              </a:custGeom>
              <a:solidFill>
                <a:srgbClr val="006097"/>
              </a:solidFill>
              <a:ln w="9991" cap="flat">
                <a:noFill/>
                <a:prstDash val="solid"/>
                <a:miter/>
              </a:ln>
            </p:spPr>
            <p:txBody>
              <a:bodyPr rtlCol="0" anchor="ctr"/>
              <a:lstStyle/>
              <a:p>
                <a:endParaRPr lang="en-GB">
                  <a:latin typeface="+mj-lt"/>
                </a:endParaRPr>
              </a:p>
            </p:txBody>
          </p:sp>
          <p:sp>
            <p:nvSpPr>
              <p:cNvPr id="24" name="Freeform: Shape 23">
                <a:extLst>
                  <a:ext uri="{FF2B5EF4-FFF2-40B4-BE49-F238E27FC236}">
                    <a16:creationId xmlns:a16="http://schemas.microsoft.com/office/drawing/2014/main" id="{9CA73908-A99F-4443-816A-EDF09EB98AC3}"/>
                  </a:ext>
                </a:extLst>
              </p:cNvPr>
              <p:cNvSpPr/>
              <p:nvPr/>
            </p:nvSpPr>
            <p:spPr>
              <a:xfrm>
                <a:off x="2773586" y="1704354"/>
                <a:ext cx="20529" cy="18131"/>
              </a:xfrm>
              <a:custGeom>
                <a:avLst/>
                <a:gdLst>
                  <a:gd name="connsiteX0" fmla="*/ 4402 w 20529"/>
                  <a:gd name="connsiteY0" fmla="*/ 18132 h 18131"/>
                  <a:gd name="connsiteX1" fmla="*/ 7409 w 20529"/>
                  <a:gd name="connsiteY1" fmla="*/ 17130 h 18131"/>
                  <a:gd name="connsiteX2" fmla="*/ 16430 w 20529"/>
                  <a:gd name="connsiteY2" fmla="*/ 11116 h 18131"/>
                  <a:gd name="connsiteX3" fmla="*/ 18435 w 20529"/>
                  <a:gd name="connsiteY3" fmla="*/ 9111 h 18131"/>
                  <a:gd name="connsiteX4" fmla="*/ 19437 w 20529"/>
                  <a:gd name="connsiteY4" fmla="*/ 2095 h 18131"/>
                  <a:gd name="connsiteX5" fmla="*/ 12421 w 20529"/>
                  <a:gd name="connsiteY5" fmla="*/ 1093 h 18131"/>
                  <a:gd name="connsiteX6" fmla="*/ 10416 w 20529"/>
                  <a:gd name="connsiteY6" fmla="*/ 3097 h 18131"/>
                  <a:gd name="connsiteX7" fmla="*/ 2398 w 20529"/>
                  <a:gd name="connsiteY7" fmla="*/ 9111 h 18131"/>
                  <a:gd name="connsiteX8" fmla="*/ 393 w 20529"/>
                  <a:gd name="connsiteY8" fmla="*/ 16127 h 18131"/>
                  <a:gd name="connsiteX9" fmla="*/ 4402 w 20529"/>
                  <a:gd name="connsiteY9" fmla="*/ 18132 h 1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29" h="18131">
                    <a:moveTo>
                      <a:pt x="4402" y="18132"/>
                    </a:moveTo>
                    <a:cubicBezTo>
                      <a:pt x="5405" y="18132"/>
                      <a:pt x="6407" y="18132"/>
                      <a:pt x="7409" y="17130"/>
                    </a:cubicBezTo>
                    <a:cubicBezTo>
                      <a:pt x="12421" y="14123"/>
                      <a:pt x="13423" y="13120"/>
                      <a:pt x="16430" y="11116"/>
                    </a:cubicBezTo>
                    <a:lnTo>
                      <a:pt x="18435" y="9111"/>
                    </a:lnTo>
                    <a:cubicBezTo>
                      <a:pt x="20439" y="7107"/>
                      <a:pt x="21442" y="4100"/>
                      <a:pt x="19437" y="2095"/>
                    </a:cubicBezTo>
                    <a:cubicBezTo>
                      <a:pt x="17432" y="90"/>
                      <a:pt x="14426" y="-912"/>
                      <a:pt x="12421" y="1093"/>
                    </a:cubicBezTo>
                    <a:lnTo>
                      <a:pt x="10416" y="3097"/>
                    </a:lnTo>
                    <a:cubicBezTo>
                      <a:pt x="7409" y="5102"/>
                      <a:pt x="6407" y="6104"/>
                      <a:pt x="2398" y="9111"/>
                    </a:cubicBezTo>
                    <a:cubicBezTo>
                      <a:pt x="393" y="10113"/>
                      <a:pt x="-609" y="14123"/>
                      <a:pt x="393" y="16127"/>
                    </a:cubicBezTo>
                    <a:cubicBezTo>
                      <a:pt x="393" y="17130"/>
                      <a:pt x="2398" y="18132"/>
                      <a:pt x="4402" y="18132"/>
                    </a:cubicBezTo>
                  </a:path>
                </a:pathLst>
              </a:custGeom>
              <a:solidFill>
                <a:srgbClr val="006097"/>
              </a:solidFill>
              <a:ln w="9991" cap="flat">
                <a:noFill/>
                <a:prstDash val="solid"/>
                <a:miter/>
              </a:ln>
            </p:spPr>
            <p:txBody>
              <a:bodyPr rtlCol="0" anchor="ctr"/>
              <a:lstStyle/>
              <a:p>
                <a:endParaRPr lang="en-GB">
                  <a:latin typeface="+mj-lt"/>
                </a:endParaRPr>
              </a:p>
            </p:txBody>
          </p:sp>
          <p:sp>
            <p:nvSpPr>
              <p:cNvPr id="25" name="Freeform: Shape 24">
                <a:extLst>
                  <a:ext uri="{FF2B5EF4-FFF2-40B4-BE49-F238E27FC236}">
                    <a16:creationId xmlns:a16="http://schemas.microsoft.com/office/drawing/2014/main" id="{DE17DC45-4835-4825-A23A-BD4355405BEE}"/>
                  </a:ext>
                </a:extLst>
              </p:cNvPr>
              <p:cNvSpPr/>
              <p:nvPr/>
            </p:nvSpPr>
            <p:spPr>
              <a:xfrm>
                <a:off x="2760556" y="1720982"/>
                <a:ext cx="58025" cy="40593"/>
              </a:xfrm>
              <a:custGeom>
                <a:avLst/>
                <a:gdLst>
                  <a:gd name="connsiteX0" fmla="*/ 393 w 58025"/>
                  <a:gd name="connsiteY0" fmla="*/ 37587 h 40593"/>
                  <a:gd name="connsiteX1" fmla="*/ 5405 w 58025"/>
                  <a:gd name="connsiteY1" fmla="*/ 40593 h 40593"/>
                  <a:gd name="connsiteX2" fmla="*/ 7409 w 58025"/>
                  <a:gd name="connsiteY2" fmla="*/ 40593 h 40593"/>
                  <a:gd name="connsiteX3" fmla="*/ 27455 w 58025"/>
                  <a:gd name="connsiteY3" fmla="*/ 30570 h 40593"/>
                  <a:gd name="connsiteX4" fmla="*/ 43492 w 58025"/>
                  <a:gd name="connsiteY4" fmla="*/ 19545 h 40593"/>
                  <a:gd name="connsiteX5" fmla="*/ 56522 w 58025"/>
                  <a:gd name="connsiteY5" fmla="*/ 8520 h 40593"/>
                  <a:gd name="connsiteX6" fmla="*/ 56522 w 58025"/>
                  <a:gd name="connsiteY6" fmla="*/ 1503 h 40593"/>
                  <a:gd name="connsiteX7" fmla="*/ 49506 w 58025"/>
                  <a:gd name="connsiteY7" fmla="*/ 1503 h 40593"/>
                  <a:gd name="connsiteX8" fmla="*/ 36476 w 58025"/>
                  <a:gd name="connsiteY8" fmla="*/ 11527 h 40593"/>
                  <a:gd name="connsiteX9" fmla="*/ 21442 w 58025"/>
                  <a:gd name="connsiteY9" fmla="*/ 21550 h 40593"/>
                  <a:gd name="connsiteX10" fmla="*/ 2398 w 58025"/>
                  <a:gd name="connsiteY10" fmla="*/ 30570 h 40593"/>
                  <a:gd name="connsiteX11" fmla="*/ 393 w 58025"/>
                  <a:gd name="connsiteY11" fmla="*/ 37587 h 40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025" h="40593">
                    <a:moveTo>
                      <a:pt x="393" y="37587"/>
                    </a:moveTo>
                    <a:cubicBezTo>
                      <a:pt x="1395" y="39591"/>
                      <a:pt x="3400" y="40593"/>
                      <a:pt x="5405" y="40593"/>
                    </a:cubicBezTo>
                    <a:cubicBezTo>
                      <a:pt x="6407" y="40593"/>
                      <a:pt x="6407" y="40593"/>
                      <a:pt x="7409" y="40593"/>
                    </a:cubicBezTo>
                    <a:cubicBezTo>
                      <a:pt x="13423" y="38589"/>
                      <a:pt x="20439" y="34580"/>
                      <a:pt x="27455" y="30570"/>
                    </a:cubicBezTo>
                    <a:cubicBezTo>
                      <a:pt x="32467" y="27563"/>
                      <a:pt x="38481" y="23554"/>
                      <a:pt x="43492" y="19545"/>
                    </a:cubicBezTo>
                    <a:cubicBezTo>
                      <a:pt x="48504" y="16538"/>
                      <a:pt x="52513" y="12529"/>
                      <a:pt x="56522" y="8520"/>
                    </a:cubicBezTo>
                    <a:cubicBezTo>
                      <a:pt x="58527" y="6515"/>
                      <a:pt x="58527" y="3508"/>
                      <a:pt x="56522" y="1503"/>
                    </a:cubicBezTo>
                    <a:cubicBezTo>
                      <a:pt x="54518" y="-501"/>
                      <a:pt x="51511" y="-501"/>
                      <a:pt x="49506" y="1503"/>
                    </a:cubicBezTo>
                    <a:cubicBezTo>
                      <a:pt x="45497" y="4510"/>
                      <a:pt x="41488" y="8520"/>
                      <a:pt x="36476" y="11527"/>
                    </a:cubicBezTo>
                    <a:cubicBezTo>
                      <a:pt x="31465" y="15536"/>
                      <a:pt x="26453" y="18543"/>
                      <a:pt x="21442" y="21550"/>
                    </a:cubicBezTo>
                    <a:cubicBezTo>
                      <a:pt x="14426" y="25559"/>
                      <a:pt x="8412" y="28566"/>
                      <a:pt x="2398" y="30570"/>
                    </a:cubicBezTo>
                    <a:cubicBezTo>
                      <a:pt x="393" y="31573"/>
                      <a:pt x="-609" y="34580"/>
                      <a:pt x="393" y="37587"/>
                    </a:cubicBezTo>
                  </a:path>
                </a:pathLst>
              </a:custGeom>
              <a:solidFill>
                <a:srgbClr val="006097"/>
              </a:solidFill>
              <a:ln w="9991" cap="flat">
                <a:noFill/>
                <a:prstDash val="solid"/>
                <a:miter/>
              </a:ln>
            </p:spPr>
            <p:txBody>
              <a:bodyPr rtlCol="0" anchor="ctr"/>
              <a:lstStyle/>
              <a:p>
                <a:endParaRPr lang="en-GB">
                  <a:latin typeface="+mj-lt"/>
                </a:endParaRPr>
              </a:p>
            </p:txBody>
          </p:sp>
          <p:sp>
            <p:nvSpPr>
              <p:cNvPr id="26" name="Freeform: Shape 25">
                <a:extLst>
                  <a:ext uri="{FF2B5EF4-FFF2-40B4-BE49-F238E27FC236}">
                    <a16:creationId xmlns:a16="http://schemas.microsoft.com/office/drawing/2014/main" id="{8318E373-3926-488F-839D-6EB08E5F8E22}"/>
                  </a:ext>
                </a:extLst>
              </p:cNvPr>
              <p:cNvSpPr/>
              <p:nvPr/>
            </p:nvSpPr>
            <p:spPr>
              <a:xfrm>
                <a:off x="2603497" y="1683305"/>
                <a:ext cx="55257" cy="50205"/>
              </a:xfrm>
              <a:custGeom>
                <a:avLst/>
                <a:gdLst>
                  <a:gd name="connsiteX0" fmla="*/ 50206 w 55257"/>
                  <a:gd name="connsiteY0" fmla="*/ 50206 h 50205"/>
                  <a:gd name="connsiteX1" fmla="*/ 47199 w 55257"/>
                  <a:gd name="connsiteY1" fmla="*/ 49203 h 50205"/>
                  <a:gd name="connsiteX2" fmla="*/ 1093 w 55257"/>
                  <a:gd name="connsiteY2" fmla="*/ 9111 h 50205"/>
                  <a:gd name="connsiteX3" fmla="*/ 2095 w 55257"/>
                  <a:gd name="connsiteY3" fmla="*/ 1093 h 50205"/>
                  <a:gd name="connsiteX4" fmla="*/ 10113 w 55257"/>
                  <a:gd name="connsiteY4" fmla="*/ 2095 h 50205"/>
                  <a:gd name="connsiteX5" fmla="*/ 52210 w 55257"/>
                  <a:gd name="connsiteY5" fmla="*/ 38178 h 50205"/>
                  <a:gd name="connsiteX6" fmla="*/ 54215 w 55257"/>
                  <a:gd name="connsiteY6" fmla="*/ 46197 h 50205"/>
                  <a:gd name="connsiteX7" fmla="*/ 50206 w 55257"/>
                  <a:gd name="connsiteY7" fmla="*/ 50206 h 5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57" h="50205">
                    <a:moveTo>
                      <a:pt x="50206" y="50206"/>
                    </a:moveTo>
                    <a:cubicBezTo>
                      <a:pt x="49203" y="50206"/>
                      <a:pt x="48201" y="50206"/>
                      <a:pt x="47199" y="49203"/>
                    </a:cubicBezTo>
                    <a:cubicBezTo>
                      <a:pt x="29157" y="40183"/>
                      <a:pt x="13120" y="26150"/>
                      <a:pt x="1093" y="9111"/>
                    </a:cubicBezTo>
                    <a:cubicBezTo>
                      <a:pt x="-912" y="6104"/>
                      <a:pt x="90" y="3097"/>
                      <a:pt x="2095" y="1093"/>
                    </a:cubicBezTo>
                    <a:cubicBezTo>
                      <a:pt x="4100" y="-912"/>
                      <a:pt x="8109" y="90"/>
                      <a:pt x="10113" y="2095"/>
                    </a:cubicBezTo>
                    <a:cubicBezTo>
                      <a:pt x="21139" y="17130"/>
                      <a:pt x="36173" y="30160"/>
                      <a:pt x="52210" y="38178"/>
                    </a:cubicBezTo>
                    <a:cubicBezTo>
                      <a:pt x="55217" y="39180"/>
                      <a:pt x="56220" y="43190"/>
                      <a:pt x="54215" y="46197"/>
                    </a:cubicBezTo>
                    <a:cubicBezTo>
                      <a:pt x="54215" y="49203"/>
                      <a:pt x="52210" y="50206"/>
                      <a:pt x="50206" y="50206"/>
                    </a:cubicBezTo>
                    <a:close/>
                  </a:path>
                </a:pathLst>
              </a:custGeom>
              <a:solidFill>
                <a:srgbClr val="006097"/>
              </a:solidFill>
              <a:ln w="9991" cap="flat">
                <a:noFill/>
                <a:prstDash val="solid"/>
                <a:miter/>
              </a:ln>
            </p:spPr>
            <p:txBody>
              <a:bodyPr rtlCol="0" anchor="ctr"/>
              <a:lstStyle/>
              <a:p>
                <a:endParaRPr lang="en-GB">
                  <a:latin typeface="+mj-lt"/>
                </a:endParaRPr>
              </a:p>
            </p:txBody>
          </p:sp>
          <p:sp>
            <p:nvSpPr>
              <p:cNvPr id="27" name="Freeform: Shape 26">
                <a:extLst>
                  <a:ext uri="{FF2B5EF4-FFF2-40B4-BE49-F238E27FC236}">
                    <a16:creationId xmlns:a16="http://schemas.microsoft.com/office/drawing/2014/main" id="{A03A6454-B7C1-42D8-A5B4-B7738E41AC98}"/>
                  </a:ext>
                </a:extLst>
              </p:cNvPr>
              <p:cNvSpPr/>
              <p:nvPr/>
            </p:nvSpPr>
            <p:spPr>
              <a:xfrm>
                <a:off x="2778391" y="1503383"/>
                <a:ext cx="67753" cy="158964"/>
              </a:xfrm>
              <a:custGeom>
                <a:avLst/>
                <a:gdLst>
                  <a:gd name="connsiteX0" fmla="*/ 54724 w 67753"/>
                  <a:gd name="connsiteY0" fmla="*/ 158964 h 158964"/>
                  <a:gd name="connsiteX1" fmla="*/ 52719 w 67753"/>
                  <a:gd name="connsiteY1" fmla="*/ 158964 h 158964"/>
                  <a:gd name="connsiteX2" fmla="*/ 49713 w 67753"/>
                  <a:gd name="connsiteY2" fmla="*/ 151948 h 158964"/>
                  <a:gd name="connsiteX3" fmla="*/ 56729 w 67753"/>
                  <a:gd name="connsiteY3" fmla="*/ 111856 h 158964"/>
                  <a:gd name="connsiteX4" fmla="*/ 2604 w 67753"/>
                  <a:gd name="connsiteY4" fmla="*/ 10623 h 158964"/>
                  <a:gd name="connsiteX5" fmla="*/ 599 w 67753"/>
                  <a:gd name="connsiteY5" fmla="*/ 2604 h 158964"/>
                  <a:gd name="connsiteX6" fmla="*/ 8618 w 67753"/>
                  <a:gd name="connsiteY6" fmla="*/ 599 h 158964"/>
                  <a:gd name="connsiteX7" fmla="*/ 67754 w 67753"/>
                  <a:gd name="connsiteY7" fmla="*/ 110853 h 158964"/>
                  <a:gd name="connsiteX8" fmla="*/ 59736 w 67753"/>
                  <a:gd name="connsiteY8" fmla="*/ 154955 h 158964"/>
                  <a:gd name="connsiteX9" fmla="*/ 54724 w 67753"/>
                  <a:gd name="connsiteY9" fmla="*/ 158964 h 15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753" h="158964">
                    <a:moveTo>
                      <a:pt x="54724" y="158964"/>
                    </a:moveTo>
                    <a:cubicBezTo>
                      <a:pt x="53722" y="158964"/>
                      <a:pt x="53722" y="158964"/>
                      <a:pt x="52719" y="158964"/>
                    </a:cubicBezTo>
                    <a:cubicBezTo>
                      <a:pt x="49713" y="157962"/>
                      <a:pt x="48710" y="154955"/>
                      <a:pt x="49713" y="151948"/>
                    </a:cubicBezTo>
                    <a:cubicBezTo>
                      <a:pt x="54724" y="138918"/>
                      <a:pt x="56729" y="124886"/>
                      <a:pt x="56729" y="111856"/>
                    </a:cubicBezTo>
                    <a:cubicBezTo>
                      <a:pt x="56729" y="70761"/>
                      <a:pt x="36683" y="33676"/>
                      <a:pt x="2604" y="10623"/>
                    </a:cubicBezTo>
                    <a:cubicBezTo>
                      <a:pt x="-403" y="8618"/>
                      <a:pt x="-403" y="5611"/>
                      <a:pt x="599" y="2604"/>
                    </a:cubicBezTo>
                    <a:cubicBezTo>
                      <a:pt x="2604" y="-403"/>
                      <a:pt x="5611" y="-403"/>
                      <a:pt x="8618" y="599"/>
                    </a:cubicBezTo>
                    <a:cubicBezTo>
                      <a:pt x="45703" y="25657"/>
                      <a:pt x="67754" y="66752"/>
                      <a:pt x="67754" y="110853"/>
                    </a:cubicBezTo>
                    <a:cubicBezTo>
                      <a:pt x="67754" y="125888"/>
                      <a:pt x="64747" y="140923"/>
                      <a:pt x="59736" y="154955"/>
                    </a:cubicBezTo>
                    <a:cubicBezTo>
                      <a:pt x="58733" y="156959"/>
                      <a:pt x="56729" y="158964"/>
                      <a:pt x="54724" y="158964"/>
                    </a:cubicBezTo>
                    <a:close/>
                  </a:path>
                </a:pathLst>
              </a:custGeom>
              <a:solidFill>
                <a:srgbClr val="006097"/>
              </a:solidFill>
              <a:ln w="9991" cap="flat">
                <a:noFill/>
                <a:prstDash val="solid"/>
                <a:miter/>
              </a:ln>
            </p:spPr>
            <p:txBody>
              <a:bodyPr rtlCol="0" anchor="ctr"/>
              <a:lstStyle/>
              <a:p>
                <a:endParaRPr lang="en-GB">
                  <a:latin typeface="+mj-lt"/>
                </a:endParaRPr>
              </a:p>
            </p:txBody>
          </p:sp>
          <p:sp>
            <p:nvSpPr>
              <p:cNvPr id="28" name="Freeform: Shape 27">
                <a:extLst>
                  <a:ext uri="{FF2B5EF4-FFF2-40B4-BE49-F238E27FC236}">
                    <a16:creationId xmlns:a16="http://schemas.microsoft.com/office/drawing/2014/main" id="{80257462-CDFC-46AE-B379-ABC9194BB779}"/>
                  </a:ext>
                </a:extLst>
              </p:cNvPr>
              <p:cNvSpPr/>
              <p:nvPr/>
            </p:nvSpPr>
            <p:spPr>
              <a:xfrm>
                <a:off x="2783962" y="1471868"/>
                <a:ext cx="91250" cy="214534"/>
              </a:xfrm>
              <a:custGeom>
                <a:avLst/>
                <a:gdLst>
                  <a:gd name="connsiteX0" fmla="*/ 70202 w 91250"/>
                  <a:gd name="connsiteY0" fmla="*/ 214534 h 214534"/>
                  <a:gd name="connsiteX1" fmla="*/ 68197 w 91250"/>
                  <a:gd name="connsiteY1" fmla="*/ 213532 h 214534"/>
                  <a:gd name="connsiteX2" fmla="*/ 65191 w 91250"/>
                  <a:gd name="connsiteY2" fmla="*/ 206516 h 214534"/>
                  <a:gd name="connsiteX3" fmla="*/ 79223 w 91250"/>
                  <a:gd name="connsiteY3" fmla="*/ 142368 h 214534"/>
                  <a:gd name="connsiteX4" fmla="*/ 3048 w 91250"/>
                  <a:gd name="connsiteY4" fmla="*/ 11066 h 214534"/>
                  <a:gd name="connsiteX5" fmla="*/ 1043 w 91250"/>
                  <a:gd name="connsiteY5" fmla="*/ 3048 h 214534"/>
                  <a:gd name="connsiteX6" fmla="*/ 9061 w 91250"/>
                  <a:gd name="connsiteY6" fmla="*/ 1043 h 214534"/>
                  <a:gd name="connsiteX7" fmla="*/ 91251 w 91250"/>
                  <a:gd name="connsiteY7" fmla="*/ 142368 h 214534"/>
                  <a:gd name="connsiteX8" fmla="*/ 76216 w 91250"/>
                  <a:gd name="connsiteY8" fmla="*/ 211528 h 214534"/>
                  <a:gd name="connsiteX9" fmla="*/ 70202 w 91250"/>
                  <a:gd name="connsiteY9" fmla="*/ 214534 h 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250" h="214534">
                    <a:moveTo>
                      <a:pt x="70202" y="214534"/>
                    </a:moveTo>
                    <a:cubicBezTo>
                      <a:pt x="69200" y="214534"/>
                      <a:pt x="68197" y="214534"/>
                      <a:pt x="68197" y="213532"/>
                    </a:cubicBezTo>
                    <a:cubicBezTo>
                      <a:pt x="65191" y="212530"/>
                      <a:pt x="64188" y="208521"/>
                      <a:pt x="65191" y="206516"/>
                    </a:cubicBezTo>
                    <a:cubicBezTo>
                      <a:pt x="74211" y="186470"/>
                      <a:pt x="79223" y="164419"/>
                      <a:pt x="79223" y="142368"/>
                    </a:cubicBezTo>
                    <a:cubicBezTo>
                      <a:pt x="79223" y="88244"/>
                      <a:pt x="50156" y="38128"/>
                      <a:pt x="3048" y="11066"/>
                    </a:cubicBezTo>
                    <a:cubicBezTo>
                      <a:pt x="41" y="9061"/>
                      <a:pt x="-962" y="6054"/>
                      <a:pt x="1043" y="3048"/>
                    </a:cubicBezTo>
                    <a:cubicBezTo>
                      <a:pt x="3048" y="41"/>
                      <a:pt x="6054" y="-962"/>
                      <a:pt x="9061" y="1043"/>
                    </a:cubicBezTo>
                    <a:cubicBezTo>
                      <a:pt x="59177" y="30110"/>
                      <a:pt x="91251" y="84234"/>
                      <a:pt x="91251" y="142368"/>
                    </a:cubicBezTo>
                    <a:cubicBezTo>
                      <a:pt x="91251" y="166424"/>
                      <a:pt x="86239" y="189477"/>
                      <a:pt x="76216" y="211528"/>
                    </a:cubicBezTo>
                    <a:cubicBezTo>
                      <a:pt x="74211" y="213532"/>
                      <a:pt x="72207" y="214534"/>
                      <a:pt x="70202" y="214534"/>
                    </a:cubicBezTo>
                    <a:close/>
                  </a:path>
                </a:pathLst>
              </a:custGeom>
              <a:solidFill>
                <a:srgbClr val="006097"/>
              </a:solidFill>
              <a:ln w="9991" cap="flat">
                <a:noFill/>
                <a:prstDash val="solid"/>
                <a:miter/>
              </a:ln>
            </p:spPr>
            <p:txBody>
              <a:bodyPr rtlCol="0" anchor="ctr"/>
              <a:lstStyle/>
              <a:p>
                <a:endParaRPr lang="en-GB">
                  <a:latin typeface="+mj-lt"/>
                </a:endParaRPr>
              </a:p>
            </p:txBody>
          </p:sp>
          <p:sp>
            <p:nvSpPr>
              <p:cNvPr id="29" name="Freeform: Shape 28">
                <a:extLst>
                  <a:ext uri="{FF2B5EF4-FFF2-40B4-BE49-F238E27FC236}">
                    <a16:creationId xmlns:a16="http://schemas.microsoft.com/office/drawing/2014/main" id="{C42207C6-CC40-4B6E-AA52-67E201BB7995}"/>
                  </a:ext>
                </a:extLst>
              </p:cNvPr>
              <p:cNvSpPr/>
              <p:nvPr/>
            </p:nvSpPr>
            <p:spPr>
              <a:xfrm>
                <a:off x="2565124" y="1676004"/>
                <a:ext cx="99980" cy="91585"/>
              </a:xfrm>
              <a:custGeom>
                <a:avLst/>
                <a:gdLst>
                  <a:gd name="connsiteX0" fmla="*/ 95595 w 99980"/>
                  <a:gd name="connsiteY0" fmla="*/ 91586 h 91585"/>
                  <a:gd name="connsiteX1" fmla="*/ 93590 w 99980"/>
                  <a:gd name="connsiteY1" fmla="*/ 91586 h 91585"/>
                  <a:gd name="connsiteX2" fmla="*/ 376 w 99980"/>
                  <a:gd name="connsiteY2" fmla="*/ 7392 h 91585"/>
                  <a:gd name="connsiteX3" fmla="*/ 3383 w 99980"/>
                  <a:gd name="connsiteY3" fmla="*/ 376 h 91585"/>
                  <a:gd name="connsiteX4" fmla="*/ 10399 w 99980"/>
                  <a:gd name="connsiteY4" fmla="*/ 3383 h 91585"/>
                  <a:gd name="connsiteX5" fmla="*/ 96597 w 99980"/>
                  <a:gd name="connsiteY5" fmla="*/ 81563 h 91585"/>
                  <a:gd name="connsiteX6" fmla="*/ 99604 w 99980"/>
                  <a:gd name="connsiteY6" fmla="*/ 88579 h 91585"/>
                  <a:gd name="connsiteX7" fmla="*/ 95595 w 99980"/>
                  <a:gd name="connsiteY7" fmla="*/ 91586 h 91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980" h="91585">
                    <a:moveTo>
                      <a:pt x="95595" y="91586"/>
                    </a:moveTo>
                    <a:cubicBezTo>
                      <a:pt x="94593" y="91586"/>
                      <a:pt x="94593" y="91586"/>
                      <a:pt x="93590" y="91586"/>
                    </a:cubicBezTo>
                    <a:cubicBezTo>
                      <a:pt x="52496" y="77554"/>
                      <a:pt x="19420" y="46482"/>
                      <a:pt x="376" y="7392"/>
                    </a:cubicBezTo>
                    <a:cubicBezTo>
                      <a:pt x="-626" y="4385"/>
                      <a:pt x="376" y="1378"/>
                      <a:pt x="3383" y="376"/>
                    </a:cubicBezTo>
                    <a:cubicBezTo>
                      <a:pt x="6390" y="-626"/>
                      <a:pt x="9397" y="376"/>
                      <a:pt x="10399" y="3383"/>
                    </a:cubicBezTo>
                    <a:cubicBezTo>
                      <a:pt x="27438" y="39466"/>
                      <a:pt x="59512" y="68533"/>
                      <a:pt x="96597" y="81563"/>
                    </a:cubicBezTo>
                    <a:cubicBezTo>
                      <a:pt x="99604" y="82565"/>
                      <a:pt x="100607" y="85572"/>
                      <a:pt x="99604" y="88579"/>
                    </a:cubicBezTo>
                    <a:cubicBezTo>
                      <a:pt x="99604" y="89581"/>
                      <a:pt x="97600" y="91586"/>
                      <a:pt x="95595" y="91586"/>
                    </a:cubicBezTo>
                    <a:close/>
                  </a:path>
                </a:pathLst>
              </a:custGeom>
              <a:solidFill>
                <a:srgbClr val="006097"/>
              </a:solidFill>
              <a:ln w="9991" cap="flat">
                <a:noFill/>
                <a:prstDash val="solid"/>
                <a:miter/>
              </a:ln>
            </p:spPr>
            <p:txBody>
              <a:bodyPr rtlCol="0" anchor="ctr"/>
              <a:lstStyle/>
              <a:p>
                <a:endParaRPr lang="en-GB">
                  <a:latin typeface="+mj-lt"/>
                </a:endParaRPr>
              </a:p>
            </p:txBody>
          </p:sp>
        </p:grpSp>
        <p:grpSp>
          <p:nvGrpSpPr>
            <p:cNvPr id="8" name="Graphic 5">
              <a:extLst>
                <a:ext uri="{FF2B5EF4-FFF2-40B4-BE49-F238E27FC236}">
                  <a16:creationId xmlns:a16="http://schemas.microsoft.com/office/drawing/2014/main" id="{D9D0050E-D1DC-458A-8440-0E98AC967DE7}"/>
                </a:ext>
              </a:extLst>
            </p:cNvPr>
            <p:cNvGrpSpPr/>
            <p:nvPr/>
          </p:nvGrpSpPr>
          <p:grpSpPr>
            <a:xfrm>
              <a:off x="4720675" y="1617128"/>
              <a:ext cx="591507" cy="845691"/>
              <a:chOff x="1709335" y="1593935"/>
              <a:chExt cx="228720" cy="327007"/>
            </a:xfrm>
            <a:solidFill>
              <a:srgbClr val="00AEEF"/>
            </a:solidFill>
          </p:grpSpPr>
          <p:sp>
            <p:nvSpPr>
              <p:cNvPr id="10" name="Freeform: Shape 9">
                <a:extLst>
                  <a:ext uri="{FF2B5EF4-FFF2-40B4-BE49-F238E27FC236}">
                    <a16:creationId xmlns:a16="http://schemas.microsoft.com/office/drawing/2014/main" id="{343C6106-9B11-470A-9CD8-82EA0407BD30}"/>
                  </a:ext>
                </a:extLst>
              </p:cNvPr>
              <p:cNvSpPr/>
              <p:nvPr/>
            </p:nvSpPr>
            <p:spPr>
              <a:xfrm>
                <a:off x="1709335" y="1593935"/>
                <a:ext cx="211995" cy="327007"/>
              </a:xfrm>
              <a:custGeom>
                <a:avLst/>
                <a:gdLst>
                  <a:gd name="connsiteX0" fmla="*/ 208674 w 211995"/>
                  <a:gd name="connsiteY0" fmla="*/ 168643 h 327007"/>
                  <a:gd name="connsiteX1" fmla="*/ 133501 w 211995"/>
                  <a:gd name="connsiteY1" fmla="*/ 110509 h 327007"/>
                  <a:gd name="connsiteX2" fmla="*/ 130494 w 211995"/>
                  <a:gd name="connsiteY2" fmla="*/ 111512 h 327007"/>
                  <a:gd name="connsiteX3" fmla="*/ 127487 w 211995"/>
                  <a:gd name="connsiteY3" fmla="*/ 103493 h 327007"/>
                  <a:gd name="connsiteX4" fmla="*/ 128490 w 211995"/>
                  <a:gd name="connsiteY4" fmla="*/ 102491 h 327007"/>
                  <a:gd name="connsiteX5" fmla="*/ 133501 w 211995"/>
                  <a:gd name="connsiteY5" fmla="*/ 95475 h 327007"/>
                  <a:gd name="connsiteX6" fmla="*/ 152545 w 211995"/>
                  <a:gd name="connsiteY6" fmla="*/ 10278 h 327007"/>
                  <a:gd name="connsiteX7" fmla="*/ 146531 w 211995"/>
                  <a:gd name="connsiteY7" fmla="*/ 255 h 327007"/>
                  <a:gd name="connsiteX8" fmla="*/ 136508 w 211995"/>
                  <a:gd name="connsiteY8" fmla="*/ 5267 h 327007"/>
                  <a:gd name="connsiteX9" fmla="*/ 109446 w 211995"/>
                  <a:gd name="connsiteY9" fmla="*/ 88459 h 327007"/>
                  <a:gd name="connsiteX10" fmla="*/ 110448 w 211995"/>
                  <a:gd name="connsiteY10" fmla="*/ 97479 h 327007"/>
                  <a:gd name="connsiteX11" fmla="*/ 111450 w 211995"/>
                  <a:gd name="connsiteY11" fmla="*/ 98482 h 327007"/>
                  <a:gd name="connsiteX12" fmla="*/ 106439 w 211995"/>
                  <a:gd name="connsiteY12" fmla="*/ 101489 h 327007"/>
                  <a:gd name="connsiteX13" fmla="*/ 101427 w 211995"/>
                  <a:gd name="connsiteY13" fmla="*/ 109507 h 327007"/>
                  <a:gd name="connsiteX14" fmla="*/ 100425 w 211995"/>
                  <a:gd name="connsiteY14" fmla="*/ 108505 h 327007"/>
                  <a:gd name="connsiteX15" fmla="*/ 91404 w 211995"/>
                  <a:gd name="connsiteY15" fmla="*/ 107502 h 327007"/>
                  <a:gd name="connsiteX16" fmla="*/ 6208 w 211995"/>
                  <a:gd name="connsiteY16" fmla="*/ 127549 h 327007"/>
                  <a:gd name="connsiteX17" fmla="*/ 194 w 211995"/>
                  <a:gd name="connsiteY17" fmla="*/ 137572 h 327007"/>
                  <a:gd name="connsiteX18" fmla="*/ 8213 w 211995"/>
                  <a:gd name="connsiteY18" fmla="*/ 144588 h 327007"/>
                  <a:gd name="connsiteX19" fmla="*/ 9215 w 211995"/>
                  <a:gd name="connsiteY19" fmla="*/ 144588 h 327007"/>
                  <a:gd name="connsiteX20" fmla="*/ 95413 w 211995"/>
                  <a:gd name="connsiteY20" fmla="*/ 132560 h 327007"/>
                  <a:gd name="connsiteX21" fmla="*/ 103432 w 211995"/>
                  <a:gd name="connsiteY21" fmla="*/ 128551 h 327007"/>
                  <a:gd name="connsiteX22" fmla="*/ 105437 w 211995"/>
                  <a:gd name="connsiteY22" fmla="*/ 124542 h 327007"/>
                  <a:gd name="connsiteX23" fmla="*/ 105437 w 211995"/>
                  <a:gd name="connsiteY23" fmla="*/ 124542 h 327007"/>
                  <a:gd name="connsiteX24" fmla="*/ 104434 w 211995"/>
                  <a:gd name="connsiteY24" fmla="*/ 126546 h 327007"/>
                  <a:gd name="connsiteX25" fmla="*/ 95413 w 211995"/>
                  <a:gd name="connsiteY25" fmla="*/ 313978 h 327007"/>
                  <a:gd name="connsiteX26" fmla="*/ 132499 w 211995"/>
                  <a:gd name="connsiteY26" fmla="*/ 327008 h 327007"/>
                  <a:gd name="connsiteX27" fmla="*/ 123478 w 211995"/>
                  <a:gd name="connsiteY27" fmla="*/ 129553 h 327007"/>
                  <a:gd name="connsiteX28" fmla="*/ 126485 w 211995"/>
                  <a:gd name="connsiteY28" fmla="*/ 132560 h 327007"/>
                  <a:gd name="connsiteX29" fmla="*/ 198651 w 211995"/>
                  <a:gd name="connsiteY29" fmla="*/ 182675 h 327007"/>
                  <a:gd name="connsiteX30" fmla="*/ 203663 w 211995"/>
                  <a:gd name="connsiteY30" fmla="*/ 183678 h 327007"/>
                  <a:gd name="connsiteX31" fmla="*/ 210679 w 211995"/>
                  <a:gd name="connsiteY31" fmla="*/ 180671 h 327007"/>
                  <a:gd name="connsiteX32" fmla="*/ 208674 w 211995"/>
                  <a:gd name="connsiteY32" fmla="*/ 168643 h 327007"/>
                  <a:gd name="connsiteX33" fmla="*/ 115460 w 211995"/>
                  <a:gd name="connsiteY33" fmla="*/ 120532 h 327007"/>
                  <a:gd name="connsiteX34" fmla="*/ 109446 w 211995"/>
                  <a:gd name="connsiteY34" fmla="*/ 117525 h 327007"/>
                  <a:gd name="connsiteX35" fmla="*/ 107441 w 211995"/>
                  <a:gd name="connsiteY35" fmla="*/ 111512 h 327007"/>
                  <a:gd name="connsiteX36" fmla="*/ 110448 w 211995"/>
                  <a:gd name="connsiteY36" fmla="*/ 105498 h 327007"/>
                  <a:gd name="connsiteX37" fmla="*/ 115460 w 211995"/>
                  <a:gd name="connsiteY37" fmla="*/ 103493 h 327007"/>
                  <a:gd name="connsiteX38" fmla="*/ 115460 w 211995"/>
                  <a:gd name="connsiteY38" fmla="*/ 103493 h 327007"/>
                  <a:gd name="connsiteX39" fmla="*/ 123478 w 211995"/>
                  <a:gd name="connsiteY39" fmla="*/ 111512 h 327007"/>
                  <a:gd name="connsiteX40" fmla="*/ 115460 w 211995"/>
                  <a:gd name="connsiteY40" fmla="*/ 120532 h 32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11995" h="327007">
                    <a:moveTo>
                      <a:pt x="208674" y="168643"/>
                    </a:moveTo>
                    <a:lnTo>
                      <a:pt x="133501" y="110509"/>
                    </a:lnTo>
                    <a:cubicBezTo>
                      <a:pt x="132499" y="110509"/>
                      <a:pt x="131496" y="110509"/>
                      <a:pt x="130494" y="111512"/>
                    </a:cubicBezTo>
                    <a:cubicBezTo>
                      <a:pt x="130494" y="108505"/>
                      <a:pt x="128490" y="105498"/>
                      <a:pt x="127487" y="103493"/>
                    </a:cubicBezTo>
                    <a:cubicBezTo>
                      <a:pt x="127487" y="103493"/>
                      <a:pt x="128490" y="103493"/>
                      <a:pt x="128490" y="102491"/>
                    </a:cubicBezTo>
                    <a:cubicBezTo>
                      <a:pt x="130494" y="100486"/>
                      <a:pt x="132499" y="98482"/>
                      <a:pt x="133501" y="95475"/>
                    </a:cubicBezTo>
                    <a:lnTo>
                      <a:pt x="152545" y="10278"/>
                    </a:lnTo>
                    <a:cubicBezTo>
                      <a:pt x="153547" y="6269"/>
                      <a:pt x="150540" y="1258"/>
                      <a:pt x="146531" y="255"/>
                    </a:cubicBezTo>
                    <a:cubicBezTo>
                      <a:pt x="142522" y="-747"/>
                      <a:pt x="137510" y="1258"/>
                      <a:pt x="136508" y="5267"/>
                    </a:cubicBezTo>
                    <a:lnTo>
                      <a:pt x="109446" y="88459"/>
                    </a:lnTo>
                    <a:cubicBezTo>
                      <a:pt x="108443" y="91465"/>
                      <a:pt x="108443" y="94472"/>
                      <a:pt x="110448" y="97479"/>
                    </a:cubicBezTo>
                    <a:cubicBezTo>
                      <a:pt x="110448" y="97479"/>
                      <a:pt x="110448" y="98482"/>
                      <a:pt x="111450" y="98482"/>
                    </a:cubicBezTo>
                    <a:cubicBezTo>
                      <a:pt x="109446" y="99484"/>
                      <a:pt x="107441" y="100486"/>
                      <a:pt x="106439" y="101489"/>
                    </a:cubicBezTo>
                    <a:cubicBezTo>
                      <a:pt x="104434" y="103493"/>
                      <a:pt x="102430" y="106500"/>
                      <a:pt x="101427" y="109507"/>
                    </a:cubicBezTo>
                    <a:cubicBezTo>
                      <a:pt x="101427" y="109507"/>
                      <a:pt x="101427" y="109507"/>
                      <a:pt x="100425" y="108505"/>
                    </a:cubicBezTo>
                    <a:cubicBezTo>
                      <a:pt x="97418" y="107502"/>
                      <a:pt x="94411" y="106500"/>
                      <a:pt x="91404" y="107502"/>
                    </a:cubicBezTo>
                    <a:lnTo>
                      <a:pt x="6208" y="127549"/>
                    </a:lnTo>
                    <a:cubicBezTo>
                      <a:pt x="2199" y="128551"/>
                      <a:pt x="-808" y="132560"/>
                      <a:pt x="194" y="137572"/>
                    </a:cubicBezTo>
                    <a:cubicBezTo>
                      <a:pt x="1197" y="141581"/>
                      <a:pt x="4203" y="144588"/>
                      <a:pt x="8213" y="144588"/>
                    </a:cubicBezTo>
                    <a:cubicBezTo>
                      <a:pt x="8213" y="144588"/>
                      <a:pt x="9215" y="144588"/>
                      <a:pt x="9215" y="144588"/>
                    </a:cubicBezTo>
                    <a:lnTo>
                      <a:pt x="95413" y="132560"/>
                    </a:lnTo>
                    <a:cubicBezTo>
                      <a:pt x="98420" y="132560"/>
                      <a:pt x="101427" y="130555"/>
                      <a:pt x="103432" y="128551"/>
                    </a:cubicBezTo>
                    <a:cubicBezTo>
                      <a:pt x="104434" y="127549"/>
                      <a:pt x="105437" y="125544"/>
                      <a:pt x="105437" y="124542"/>
                    </a:cubicBezTo>
                    <a:cubicBezTo>
                      <a:pt x="105437" y="124542"/>
                      <a:pt x="105437" y="124542"/>
                      <a:pt x="105437" y="124542"/>
                    </a:cubicBezTo>
                    <a:cubicBezTo>
                      <a:pt x="105437" y="125544"/>
                      <a:pt x="104434" y="125544"/>
                      <a:pt x="104434" y="126546"/>
                    </a:cubicBezTo>
                    <a:cubicBezTo>
                      <a:pt x="104434" y="126546"/>
                      <a:pt x="96416" y="303955"/>
                      <a:pt x="95413" y="313978"/>
                    </a:cubicBezTo>
                    <a:cubicBezTo>
                      <a:pt x="116462" y="324001"/>
                      <a:pt x="132499" y="327008"/>
                      <a:pt x="132499" y="327008"/>
                    </a:cubicBezTo>
                    <a:lnTo>
                      <a:pt x="123478" y="129553"/>
                    </a:lnTo>
                    <a:cubicBezTo>
                      <a:pt x="124480" y="130555"/>
                      <a:pt x="125483" y="132560"/>
                      <a:pt x="126485" y="132560"/>
                    </a:cubicBezTo>
                    <a:lnTo>
                      <a:pt x="198651" y="182675"/>
                    </a:lnTo>
                    <a:cubicBezTo>
                      <a:pt x="199653" y="183678"/>
                      <a:pt x="201658" y="183678"/>
                      <a:pt x="203663" y="183678"/>
                    </a:cubicBezTo>
                    <a:cubicBezTo>
                      <a:pt x="206669" y="183678"/>
                      <a:pt x="208674" y="182675"/>
                      <a:pt x="210679" y="180671"/>
                    </a:cubicBezTo>
                    <a:cubicBezTo>
                      <a:pt x="212683" y="176662"/>
                      <a:pt x="212683" y="171650"/>
                      <a:pt x="208674" y="168643"/>
                    </a:cubicBezTo>
                    <a:close/>
                    <a:moveTo>
                      <a:pt x="115460" y="120532"/>
                    </a:moveTo>
                    <a:cubicBezTo>
                      <a:pt x="113455" y="120532"/>
                      <a:pt x="111450" y="119530"/>
                      <a:pt x="109446" y="117525"/>
                    </a:cubicBezTo>
                    <a:cubicBezTo>
                      <a:pt x="108443" y="115521"/>
                      <a:pt x="107441" y="113516"/>
                      <a:pt x="107441" y="111512"/>
                    </a:cubicBezTo>
                    <a:cubicBezTo>
                      <a:pt x="107441" y="109507"/>
                      <a:pt x="108443" y="107502"/>
                      <a:pt x="110448" y="105498"/>
                    </a:cubicBezTo>
                    <a:cubicBezTo>
                      <a:pt x="111450" y="104495"/>
                      <a:pt x="113455" y="103493"/>
                      <a:pt x="115460" y="103493"/>
                    </a:cubicBezTo>
                    <a:cubicBezTo>
                      <a:pt x="115460" y="103493"/>
                      <a:pt x="115460" y="103493"/>
                      <a:pt x="115460" y="103493"/>
                    </a:cubicBezTo>
                    <a:cubicBezTo>
                      <a:pt x="119469" y="103493"/>
                      <a:pt x="123478" y="107502"/>
                      <a:pt x="123478" y="111512"/>
                    </a:cubicBezTo>
                    <a:cubicBezTo>
                      <a:pt x="123478" y="117525"/>
                      <a:pt x="120471" y="121535"/>
                      <a:pt x="115460" y="120532"/>
                    </a:cubicBezTo>
                    <a:close/>
                  </a:path>
                </a:pathLst>
              </a:custGeom>
              <a:solidFill>
                <a:srgbClr val="006097"/>
              </a:solidFill>
              <a:ln w="9991" cap="flat">
                <a:noFill/>
                <a:prstDash val="solid"/>
                <a:miter/>
              </a:ln>
            </p:spPr>
            <p:txBody>
              <a:bodyPr rtlCol="0" anchor="ctr"/>
              <a:lstStyle/>
              <a:p>
                <a:endParaRPr lang="en-GB">
                  <a:latin typeface="+mj-lt"/>
                </a:endParaRPr>
              </a:p>
            </p:txBody>
          </p:sp>
          <p:sp>
            <p:nvSpPr>
              <p:cNvPr id="11" name="Freeform: Shape 10">
                <a:extLst>
                  <a:ext uri="{FF2B5EF4-FFF2-40B4-BE49-F238E27FC236}">
                    <a16:creationId xmlns:a16="http://schemas.microsoft.com/office/drawing/2014/main" id="{F24EB42E-56F4-4BE8-95B5-AED6BDF5EDDC}"/>
                  </a:ext>
                </a:extLst>
              </p:cNvPr>
              <p:cNvSpPr/>
              <p:nvPr/>
            </p:nvSpPr>
            <p:spPr>
              <a:xfrm>
                <a:off x="1731580" y="1613234"/>
                <a:ext cx="94483" cy="89205"/>
              </a:xfrm>
              <a:custGeom>
                <a:avLst/>
                <a:gdLst>
                  <a:gd name="connsiteX0" fmla="*/ 91210 w 94483"/>
                  <a:gd name="connsiteY0" fmla="*/ 0 h 89205"/>
                  <a:gd name="connsiteX1" fmla="*/ 91210 w 94483"/>
                  <a:gd name="connsiteY1" fmla="*/ 0 h 89205"/>
                  <a:gd name="connsiteX2" fmla="*/ 0 w 94483"/>
                  <a:gd name="connsiteY2" fmla="*/ 85196 h 89205"/>
                  <a:gd name="connsiteX3" fmla="*/ 3007 w 94483"/>
                  <a:gd name="connsiteY3" fmla="*/ 89205 h 89205"/>
                  <a:gd name="connsiteX4" fmla="*/ 3007 w 94483"/>
                  <a:gd name="connsiteY4" fmla="*/ 89205 h 89205"/>
                  <a:gd name="connsiteX5" fmla="*/ 7016 w 94483"/>
                  <a:gd name="connsiteY5" fmla="*/ 86198 h 89205"/>
                  <a:gd name="connsiteX6" fmla="*/ 91210 w 94483"/>
                  <a:gd name="connsiteY6" fmla="*/ 8018 h 89205"/>
                  <a:gd name="connsiteX7" fmla="*/ 94217 w 94483"/>
                  <a:gd name="connsiteY7" fmla="*/ 4009 h 89205"/>
                  <a:gd name="connsiteX8" fmla="*/ 91210 w 94483"/>
                  <a:gd name="connsiteY8" fmla="*/ 0 h 8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83" h="89205">
                    <a:moveTo>
                      <a:pt x="91210" y="0"/>
                    </a:moveTo>
                    <a:lnTo>
                      <a:pt x="91210" y="0"/>
                    </a:lnTo>
                    <a:cubicBezTo>
                      <a:pt x="44102" y="2005"/>
                      <a:pt x="5012" y="38088"/>
                      <a:pt x="0" y="85196"/>
                    </a:cubicBezTo>
                    <a:cubicBezTo>
                      <a:pt x="0" y="87201"/>
                      <a:pt x="1002" y="89205"/>
                      <a:pt x="3007" y="89205"/>
                    </a:cubicBezTo>
                    <a:cubicBezTo>
                      <a:pt x="3007" y="89205"/>
                      <a:pt x="3007" y="89205"/>
                      <a:pt x="3007" y="89205"/>
                    </a:cubicBezTo>
                    <a:cubicBezTo>
                      <a:pt x="5012" y="89205"/>
                      <a:pt x="6014" y="88203"/>
                      <a:pt x="7016" y="86198"/>
                    </a:cubicBezTo>
                    <a:cubicBezTo>
                      <a:pt x="11025" y="43099"/>
                      <a:pt x="48111" y="9021"/>
                      <a:pt x="91210" y="8018"/>
                    </a:cubicBezTo>
                    <a:cubicBezTo>
                      <a:pt x="93215" y="8018"/>
                      <a:pt x="95219" y="6014"/>
                      <a:pt x="94217" y="4009"/>
                    </a:cubicBezTo>
                    <a:cubicBezTo>
                      <a:pt x="94217" y="1002"/>
                      <a:pt x="93215" y="0"/>
                      <a:pt x="91210" y="0"/>
                    </a:cubicBezTo>
                  </a:path>
                </a:pathLst>
              </a:custGeom>
              <a:solidFill>
                <a:srgbClr val="006097"/>
              </a:solidFill>
              <a:ln w="9991" cap="flat">
                <a:noFill/>
                <a:prstDash val="solid"/>
                <a:miter/>
              </a:ln>
            </p:spPr>
            <p:txBody>
              <a:bodyPr rtlCol="0" anchor="ctr"/>
              <a:lstStyle/>
              <a:p>
                <a:endParaRPr lang="en-GB">
                  <a:latin typeface="+mj-lt"/>
                </a:endParaRPr>
              </a:p>
            </p:txBody>
          </p:sp>
          <p:sp>
            <p:nvSpPr>
              <p:cNvPr id="12" name="Freeform: Shape 11">
                <a:extLst>
                  <a:ext uri="{FF2B5EF4-FFF2-40B4-BE49-F238E27FC236}">
                    <a16:creationId xmlns:a16="http://schemas.microsoft.com/office/drawing/2014/main" id="{A455232A-C875-4688-A893-7E00B424FE9F}"/>
                  </a:ext>
                </a:extLst>
              </p:cNvPr>
              <p:cNvSpPr/>
              <p:nvPr/>
            </p:nvSpPr>
            <p:spPr>
              <a:xfrm>
                <a:off x="1728917" y="1594039"/>
                <a:ext cx="99886" cy="54275"/>
              </a:xfrm>
              <a:custGeom>
                <a:avLst/>
                <a:gdLst>
                  <a:gd name="connsiteX0" fmla="*/ 2663 w 99886"/>
                  <a:gd name="connsiteY0" fmla="*/ 54276 h 54275"/>
                  <a:gd name="connsiteX1" fmla="*/ 5670 w 99886"/>
                  <a:gd name="connsiteY1" fmla="*/ 52271 h 54275"/>
                  <a:gd name="connsiteX2" fmla="*/ 95878 w 99886"/>
                  <a:gd name="connsiteY2" fmla="*/ 7167 h 54275"/>
                  <a:gd name="connsiteX3" fmla="*/ 99887 w 99886"/>
                  <a:gd name="connsiteY3" fmla="*/ 4160 h 54275"/>
                  <a:gd name="connsiteX4" fmla="*/ 96880 w 99886"/>
                  <a:gd name="connsiteY4" fmla="*/ 151 h 54275"/>
                  <a:gd name="connsiteX5" fmla="*/ 658 w 99886"/>
                  <a:gd name="connsiteY5" fmla="*/ 48262 h 54275"/>
                  <a:gd name="connsiteX6" fmla="*/ 1661 w 99886"/>
                  <a:gd name="connsiteY6" fmla="*/ 53273 h 54275"/>
                  <a:gd name="connsiteX7" fmla="*/ 2663 w 99886"/>
                  <a:gd name="connsiteY7" fmla="*/ 54276 h 5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886" h="54275">
                    <a:moveTo>
                      <a:pt x="2663" y="54276"/>
                    </a:moveTo>
                    <a:cubicBezTo>
                      <a:pt x="3665" y="54276"/>
                      <a:pt x="4668" y="53273"/>
                      <a:pt x="5670" y="52271"/>
                    </a:cubicBezTo>
                    <a:cubicBezTo>
                      <a:pt x="25716" y="22202"/>
                      <a:pt x="59794" y="5163"/>
                      <a:pt x="95878" y="7167"/>
                    </a:cubicBezTo>
                    <a:cubicBezTo>
                      <a:pt x="97882" y="7167"/>
                      <a:pt x="99887" y="6165"/>
                      <a:pt x="99887" y="4160"/>
                    </a:cubicBezTo>
                    <a:cubicBezTo>
                      <a:pt x="99887" y="2156"/>
                      <a:pt x="98884" y="151"/>
                      <a:pt x="96880" y="151"/>
                    </a:cubicBezTo>
                    <a:cubicBezTo>
                      <a:pt x="57790" y="-1853"/>
                      <a:pt x="21707" y="16188"/>
                      <a:pt x="658" y="48262"/>
                    </a:cubicBezTo>
                    <a:cubicBezTo>
                      <a:pt x="-344" y="50266"/>
                      <a:pt x="-344" y="52271"/>
                      <a:pt x="1661" y="53273"/>
                    </a:cubicBezTo>
                    <a:cubicBezTo>
                      <a:pt x="1661" y="54276"/>
                      <a:pt x="1661" y="54276"/>
                      <a:pt x="2663" y="54276"/>
                    </a:cubicBezTo>
                  </a:path>
                </a:pathLst>
              </a:custGeom>
              <a:solidFill>
                <a:srgbClr val="006097"/>
              </a:solidFill>
              <a:ln w="9991" cap="flat">
                <a:noFill/>
                <a:prstDash val="solid"/>
                <a:miter/>
              </a:ln>
            </p:spPr>
            <p:txBody>
              <a:bodyPr rtlCol="0" anchor="ctr"/>
              <a:lstStyle/>
              <a:p>
                <a:endParaRPr lang="en-GB">
                  <a:latin typeface="+mj-lt"/>
                </a:endParaRPr>
              </a:p>
            </p:txBody>
          </p:sp>
          <p:sp>
            <p:nvSpPr>
              <p:cNvPr id="13" name="Freeform: Shape 12">
                <a:extLst>
                  <a:ext uri="{FF2B5EF4-FFF2-40B4-BE49-F238E27FC236}">
                    <a16:creationId xmlns:a16="http://schemas.microsoft.com/office/drawing/2014/main" id="{D20889EF-4E64-4E9A-91C4-43967E79FDEB}"/>
                  </a:ext>
                </a:extLst>
              </p:cNvPr>
              <p:cNvSpPr/>
              <p:nvPr/>
            </p:nvSpPr>
            <p:spPr>
              <a:xfrm>
                <a:off x="1709529" y="1658947"/>
                <a:ext cx="16430" cy="47501"/>
              </a:xfrm>
              <a:custGeom>
                <a:avLst/>
                <a:gdLst>
                  <a:gd name="connsiteX0" fmla="*/ 4009 w 16430"/>
                  <a:gd name="connsiteY0" fmla="*/ 47502 h 47501"/>
                  <a:gd name="connsiteX1" fmla="*/ 4009 w 16430"/>
                  <a:gd name="connsiteY1" fmla="*/ 47502 h 47501"/>
                  <a:gd name="connsiteX2" fmla="*/ 8018 w 16430"/>
                  <a:gd name="connsiteY2" fmla="*/ 44495 h 47501"/>
                  <a:gd name="connsiteX3" fmla="*/ 16037 w 16430"/>
                  <a:gd name="connsiteY3" fmla="*/ 5405 h 47501"/>
                  <a:gd name="connsiteX4" fmla="*/ 14032 w 16430"/>
                  <a:gd name="connsiteY4" fmla="*/ 393 h 47501"/>
                  <a:gd name="connsiteX5" fmla="*/ 9021 w 16430"/>
                  <a:gd name="connsiteY5" fmla="*/ 2398 h 47501"/>
                  <a:gd name="connsiteX6" fmla="*/ 0 w 16430"/>
                  <a:gd name="connsiteY6" fmla="*/ 44495 h 47501"/>
                  <a:gd name="connsiteX7" fmla="*/ 4009 w 16430"/>
                  <a:gd name="connsiteY7" fmla="*/ 47502 h 4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30" h="47501">
                    <a:moveTo>
                      <a:pt x="4009" y="47502"/>
                    </a:moveTo>
                    <a:cubicBezTo>
                      <a:pt x="4009" y="47502"/>
                      <a:pt x="4009" y="47502"/>
                      <a:pt x="4009" y="47502"/>
                    </a:cubicBezTo>
                    <a:cubicBezTo>
                      <a:pt x="6014" y="47502"/>
                      <a:pt x="8018" y="46499"/>
                      <a:pt x="8018" y="44495"/>
                    </a:cubicBezTo>
                    <a:cubicBezTo>
                      <a:pt x="9021" y="30462"/>
                      <a:pt x="12028" y="15428"/>
                      <a:pt x="16037" y="5405"/>
                    </a:cubicBezTo>
                    <a:cubicBezTo>
                      <a:pt x="17039" y="3400"/>
                      <a:pt x="16037" y="1396"/>
                      <a:pt x="14032" y="393"/>
                    </a:cubicBezTo>
                    <a:cubicBezTo>
                      <a:pt x="12028" y="-609"/>
                      <a:pt x="10023" y="393"/>
                      <a:pt x="9021" y="2398"/>
                    </a:cubicBezTo>
                    <a:cubicBezTo>
                      <a:pt x="4009" y="13423"/>
                      <a:pt x="1002" y="29460"/>
                      <a:pt x="0" y="44495"/>
                    </a:cubicBezTo>
                    <a:cubicBezTo>
                      <a:pt x="0" y="45497"/>
                      <a:pt x="2005" y="47502"/>
                      <a:pt x="4009" y="47502"/>
                    </a:cubicBezTo>
                  </a:path>
                </a:pathLst>
              </a:custGeom>
              <a:solidFill>
                <a:srgbClr val="006097"/>
              </a:solidFill>
              <a:ln w="9991" cap="flat">
                <a:noFill/>
                <a:prstDash val="solid"/>
                <a:miter/>
              </a:ln>
            </p:spPr>
            <p:txBody>
              <a:bodyPr rtlCol="0" anchor="ctr"/>
              <a:lstStyle/>
              <a:p>
                <a:endParaRPr lang="en-GB">
                  <a:latin typeface="+mj-lt"/>
                </a:endParaRPr>
              </a:p>
            </p:txBody>
          </p:sp>
          <p:sp>
            <p:nvSpPr>
              <p:cNvPr id="14" name="Freeform: Shape 13">
                <a:extLst>
                  <a:ext uri="{FF2B5EF4-FFF2-40B4-BE49-F238E27FC236}">
                    <a16:creationId xmlns:a16="http://schemas.microsoft.com/office/drawing/2014/main" id="{469607D3-DEB6-44C6-A74D-6873E7FEF8F1}"/>
                  </a:ext>
                </a:extLst>
              </p:cNvPr>
              <p:cNvSpPr/>
              <p:nvPr/>
            </p:nvSpPr>
            <p:spPr>
              <a:xfrm>
                <a:off x="1867236" y="1769938"/>
                <a:ext cx="16351" cy="11683"/>
              </a:xfrm>
              <a:custGeom>
                <a:avLst/>
                <a:gdLst>
                  <a:gd name="connsiteX0" fmla="*/ 4668 w 16351"/>
                  <a:gd name="connsiteY0" fmla="*/ 11684 h 11683"/>
                  <a:gd name="connsiteX1" fmla="*/ 6672 w 16351"/>
                  <a:gd name="connsiteY1" fmla="*/ 11684 h 11683"/>
                  <a:gd name="connsiteX2" fmla="*/ 13688 w 16351"/>
                  <a:gd name="connsiteY2" fmla="*/ 7675 h 11683"/>
                  <a:gd name="connsiteX3" fmla="*/ 14691 w 16351"/>
                  <a:gd name="connsiteY3" fmla="*/ 6672 h 11683"/>
                  <a:gd name="connsiteX4" fmla="*/ 15693 w 16351"/>
                  <a:gd name="connsiteY4" fmla="*/ 1661 h 11683"/>
                  <a:gd name="connsiteX5" fmla="*/ 10681 w 16351"/>
                  <a:gd name="connsiteY5" fmla="*/ 658 h 11683"/>
                  <a:gd name="connsiteX6" fmla="*/ 7675 w 16351"/>
                  <a:gd name="connsiteY6" fmla="*/ 658 h 11683"/>
                  <a:gd name="connsiteX7" fmla="*/ 1661 w 16351"/>
                  <a:gd name="connsiteY7" fmla="*/ 4668 h 11683"/>
                  <a:gd name="connsiteX8" fmla="*/ 658 w 16351"/>
                  <a:gd name="connsiteY8" fmla="*/ 9679 h 11683"/>
                  <a:gd name="connsiteX9" fmla="*/ 4668 w 16351"/>
                  <a:gd name="connsiteY9" fmla="*/ 11684 h 1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51" h="11683">
                    <a:moveTo>
                      <a:pt x="4668" y="11684"/>
                    </a:moveTo>
                    <a:cubicBezTo>
                      <a:pt x="5670" y="11684"/>
                      <a:pt x="5670" y="11684"/>
                      <a:pt x="6672" y="11684"/>
                    </a:cubicBezTo>
                    <a:cubicBezTo>
                      <a:pt x="9679" y="9679"/>
                      <a:pt x="10681" y="8677"/>
                      <a:pt x="13688" y="7675"/>
                    </a:cubicBezTo>
                    <a:lnTo>
                      <a:pt x="14691" y="6672"/>
                    </a:lnTo>
                    <a:cubicBezTo>
                      <a:pt x="16695" y="5670"/>
                      <a:pt x="16695" y="3665"/>
                      <a:pt x="15693" y="1661"/>
                    </a:cubicBezTo>
                    <a:cubicBezTo>
                      <a:pt x="14691" y="-344"/>
                      <a:pt x="12686" y="-344"/>
                      <a:pt x="10681" y="658"/>
                    </a:cubicBezTo>
                    <a:lnTo>
                      <a:pt x="7675" y="658"/>
                    </a:lnTo>
                    <a:cubicBezTo>
                      <a:pt x="5670" y="2663"/>
                      <a:pt x="4668" y="2663"/>
                      <a:pt x="1661" y="4668"/>
                    </a:cubicBezTo>
                    <a:cubicBezTo>
                      <a:pt x="-344" y="5670"/>
                      <a:pt x="-344" y="7675"/>
                      <a:pt x="658" y="9679"/>
                    </a:cubicBezTo>
                    <a:cubicBezTo>
                      <a:pt x="1661" y="10681"/>
                      <a:pt x="2663" y="11684"/>
                      <a:pt x="4668" y="11684"/>
                    </a:cubicBezTo>
                  </a:path>
                </a:pathLst>
              </a:custGeom>
              <a:solidFill>
                <a:srgbClr val="006097"/>
              </a:solidFill>
              <a:ln w="9991" cap="flat">
                <a:noFill/>
                <a:prstDash val="solid"/>
                <a:miter/>
              </a:ln>
            </p:spPr>
            <p:txBody>
              <a:bodyPr rtlCol="0" anchor="ctr"/>
              <a:lstStyle/>
              <a:p>
                <a:endParaRPr lang="en-GB">
                  <a:latin typeface="+mj-lt"/>
                </a:endParaRPr>
              </a:p>
            </p:txBody>
          </p:sp>
          <p:sp>
            <p:nvSpPr>
              <p:cNvPr id="15" name="Freeform: Shape 14">
                <a:extLst>
                  <a:ext uri="{FF2B5EF4-FFF2-40B4-BE49-F238E27FC236}">
                    <a16:creationId xmlns:a16="http://schemas.microsoft.com/office/drawing/2014/main" id="{2601340D-AFFF-4B6C-B4F6-5C761FCE62A5}"/>
                  </a:ext>
                </a:extLst>
              </p:cNvPr>
              <p:cNvSpPr/>
              <p:nvPr/>
            </p:nvSpPr>
            <p:spPr>
              <a:xfrm>
                <a:off x="1859430" y="1781467"/>
                <a:ext cx="39690" cy="27217"/>
              </a:xfrm>
              <a:custGeom>
                <a:avLst/>
                <a:gdLst>
                  <a:gd name="connsiteX0" fmla="*/ 445 w 39690"/>
                  <a:gd name="connsiteY0" fmla="*/ 25213 h 27217"/>
                  <a:gd name="connsiteX1" fmla="*/ 3452 w 39690"/>
                  <a:gd name="connsiteY1" fmla="*/ 27217 h 27217"/>
                  <a:gd name="connsiteX2" fmla="*/ 4455 w 39690"/>
                  <a:gd name="connsiteY2" fmla="*/ 27217 h 27217"/>
                  <a:gd name="connsiteX3" fmla="*/ 18487 w 39690"/>
                  <a:gd name="connsiteY3" fmla="*/ 20201 h 27217"/>
                  <a:gd name="connsiteX4" fmla="*/ 29512 w 39690"/>
                  <a:gd name="connsiteY4" fmla="*/ 13185 h 27217"/>
                  <a:gd name="connsiteX5" fmla="*/ 38533 w 39690"/>
                  <a:gd name="connsiteY5" fmla="*/ 6169 h 27217"/>
                  <a:gd name="connsiteX6" fmla="*/ 38533 w 39690"/>
                  <a:gd name="connsiteY6" fmla="*/ 1157 h 27217"/>
                  <a:gd name="connsiteX7" fmla="*/ 33522 w 39690"/>
                  <a:gd name="connsiteY7" fmla="*/ 1157 h 27217"/>
                  <a:gd name="connsiteX8" fmla="*/ 24501 w 39690"/>
                  <a:gd name="connsiteY8" fmla="*/ 8173 h 27217"/>
                  <a:gd name="connsiteX9" fmla="*/ 13475 w 39690"/>
                  <a:gd name="connsiteY9" fmla="*/ 15190 h 27217"/>
                  <a:gd name="connsiteX10" fmla="*/ 445 w 39690"/>
                  <a:gd name="connsiteY10" fmla="*/ 21204 h 27217"/>
                  <a:gd name="connsiteX11" fmla="*/ 445 w 39690"/>
                  <a:gd name="connsiteY11" fmla="*/ 25213 h 2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690" h="27217">
                    <a:moveTo>
                      <a:pt x="445" y="25213"/>
                    </a:moveTo>
                    <a:cubicBezTo>
                      <a:pt x="1448" y="26215"/>
                      <a:pt x="2450" y="27217"/>
                      <a:pt x="3452" y="27217"/>
                    </a:cubicBezTo>
                    <a:cubicBezTo>
                      <a:pt x="3452" y="27217"/>
                      <a:pt x="4455" y="27217"/>
                      <a:pt x="4455" y="27217"/>
                    </a:cubicBezTo>
                    <a:cubicBezTo>
                      <a:pt x="8464" y="25213"/>
                      <a:pt x="13475" y="23208"/>
                      <a:pt x="18487" y="20201"/>
                    </a:cubicBezTo>
                    <a:cubicBezTo>
                      <a:pt x="22496" y="18197"/>
                      <a:pt x="26505" y="15190"/>
                      <a:pt x="29512" y="13185"/>
                    </a:cubicBezTo>
                    <a:cubicBezTo>
                      <a:pt x="32519" y="11180"/>
                      <a:pt x="35526" y="8173"/>
                      <a:pt x="38533" y="6169"/>
                    </a:cubicBezTo>
                    <a:cubicBezTo>
                      <a:pt x="39535" y="5167"/>
                      <a:pt x="40538" y="2160"/>
                      <a:pt x="38533" y="1157"/>
                    </a:cubicBezTo>
                    <a:cubicBezTo>
                      <a:pt x="37531" y="155"/>
                      <a:pt x="34524" y="-847"/>
                      <a:pt x="33522" y="1157"/>
                    </a:cubicBezTo>
                    <a:cubicBezTo>
                      <a:pt x="30515" y="3162"/>
                      <a:pt x="27508" y="6169"/>
                      <a:pt x="24501" y="8173"/>
                    </a:cubicBezTo>
                    <a:cubicBezTo>
                      <a:pt x="21494" y="11180"/>
                      <a:pt x="17485" y="13185"/>
                      <a:pt x="13475" y="15190"/>
                    </a:cubicBezTo>
                    <a:cubicBezTo>
                      <a:pt x="8464" y="18197"/>
                      <a:pt x="4455" y="20201"/>
                      <a:pt x="445" y="21204"/>
                    </a:cubicBezTo>
                    <a:cubicBezTo>
                      <a:pt x="445" y="21204"/>
                      <a:pt x="-557" y="23208"/>
                      <a:pt x="445" y="25213"/>
                    </a:cubicBezTo>
                  </a:path>
                </a:pathLst>
              </a:custGeom>
              <a:solidFill>
                <a:srgbClr val="006097"/>
              </a:solidFill>
              <a:ln w="9991" cap="flat">
                <a:noFill/>
                <a:prstDash val="solid"/>
                <a:miter/>
              </a:ln>
            </p:spPr>
            <p:txBody>
              <a:bodyPr rtlCol="0" anchor="ctr"/>
              <a:lstStyle/>
              <a:p>
                <a:endParaRPr lang="en-GB">
                  <a:latin typeface="+mj-lt"/>
                </a:endParaRPr>
              </a:p>
            </p:txBody>
          </p:sp>
          <p:sp>
            <p:nvSpPr>
              <p:cNvPr id="16" name="Freeform: Shape 15">
                <a:extLst>
                  <a:ext uri="{FF2B5EF4-FFF2-40B4-BE49-F238E27FC236}">
                    <a16:creationId xmlns:a16="http://schemas.microsoft.com/office/drawing/2014/main" id="{E86336C8-378B-47DC-912B-C47B49CC7CC1}"/>
                  </a:ext>
                </a:extLst>
              </p:cNvPr>
              <p:cNvSpPr/>
              <p:nvPr/>
            </p:nvSpPr>
            <p:spPr>
              <a:xfrm>
                <a:off x="1750968" y="1755906"/>
                <a:ext cx="38136" cy="32732"/>
              </a:xfrm>
              <a:custGeom>
                <a:avLst/>
                <a:gdLst>
                  <a:gd name="connsiteX0" fmla="*/ 34737 w 38136"/>
                  <a:gd name="connsiteY0" fmla="*/ 32732 h 32732"/>
                  <a:gd name="connsiteX1" fmla="*/ 32732 w 38136"/>
                  <a:gd name="connsiteY1" fmla="*/ 32732 h 32732"/>
                  <a:gd name="connsiteX2" fmla="*/ 658 w 38136"/>
                  <a:gd name="connsiteY2" fmla="*/ 5670 h 32732"/>
                  <a:gd name="connsiteX3" fmla="*/ 1661 w 38136"/>
                  <a:gd name="connsiteY3" fmla="*/ 658 h 32732"/>
                  <a:gd name="connsiteX4" fmla="*/ 6672 w 38136"/>
                  <a:gd name="connsiteY4" fmla="*/ 1661 h 32732"/>
                  <a:gd name="connsiteX5" fmla="*/ 35739 w 38136"/>
                  <a:gd name="connsiteY5" fmla="*/ 26718 h 32732"/>
                  <a:gd name="connsiteX6" fmla="*/ 37744 w 38136"/>
                  <a:gd name="connsiteY6" fmla="*/ 31730 h 32732"/>
                  <a:gd name="connsiteX7" fmla="*/ 34737 w 38136"/>
                  <a:gd name="connsiteY7" fmla="*/ 32732 h 3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36" h="32732">
                    <a:moveTo>
                      <a:pt x="34737" y="32732"/>
                    </a:moveTo>
                    <a:cubicBezTo>
                      <a:pt x="33734" y="32732"/>
                      <a:pt x="33734" y="32732"/>
                      <a:pt x="32732" y="32732"/>
                    </a:cubicBezTo>
                    <a:cubicBezTo>
                      <a:pt x="19702" y="25716"/>
                      <a:pt x="8677" y="16695"/>
                      <a:pt x="658" y="5670"/>
                    </a:cubicBezTo>
                    <a:cubicBezTo>
                      <a:pt x="-344" y="3665"/>
                      <a:pt x="-344" y="1661"/>
                      <a:pt x="1661" y="658"/>
                    </a:cubicBezTo>
                    <a:cubicBezTo>
                      <a:pt x="3665" y="-344"/>
                      <a:pt x="5670" y="-344"/>
                      <a:pt x="6672" y="1661"/>
                    </a:cubicBezTo>
                    <a:cubicBezTo>
                      <a:pt x="14691" y="11684"/>
                      <a:pt x="24714" y="20705"/>
                      <a:pt x="35739" y="26718"/>
                    </a:cubicBezTo>
                    <a:cubicBezTo>
                      <a:pt x="37744" y="27721"/>
                      <a:pt x="38746" y="29725"/>
                      <a:pt x="37744" y="31730"/>
                    </a:cubicBezTo>
                    <a:cubicBezTo>
                      <a:pt x="37744" y="31730"/>
                      <a:pt x="35739" y="32732"/>
                      <a:pt x="34737" y="32732"/>
                    </a:cubicBezTo>
                    <a:close/>
                  </a:path>
                </a:pathLst>
              </a:custGeom>
              <a:solidFill>
                <a:srgbClr val="006097"/>
              </a:solidFill>
              <a:ln w="9991" cap="flat">
                <a:noFill/>
                <a:prstDash val="solid"/>
                <a:miter/>
              </a:ln>
            </p:spPr>
            <p:txBody>
              <a:bodyPr rtlCol="0" anchor="ctr"/>
              <a:lstStyle/>
              <a:p>
                <a:endParaRPr lang="en-GB">
                  <a:latin typeface="+mj-lt"/>
                </a:endParaRPr>
              </a:p>
            </p:txBody>
          </p:sp>
          <p:sp>
            <p:nvSpPr>
              <p:cNvPr id="17" name="Freeform: Shape 16">
                <a:extLst>
                  <a:ext uri="{FF2B5EF4-FFF2-40B4-BE49-F238E27FC236}">
                    <a16:creationId xmlns:a16="http://schemas.microsoft.com/office/drawing/2014/main" id="{5A3BAC77-F319-47AE-ADA6-2106D4681F89}"/>
                  </a:ext>
                </a:extLst>
              </p:cNvPr>
              <p:cNvSpPr/>
              <p:nvPr/>
            </p:nvSpPr>
            <p:spPr>
              <a:xfrm>
                <a:off x="1872247" y="1629615"/>
                <a:ext cx="46764" cy="109909"/>
              </a:xfrm>
              <a:custGeom>
                <a:avLst/>
                <a:gdLst>
                  <a:gd name="connsiteX0" fmla="*/ 36741 w 46764"/>
                  <a:gd name="connsiteY0" fmla="*/ 109910 h 109909"/>
                  <a:gd name="connsiteX1" fmla="*/ 35739 w 46764"/>
                  <a:gd name="connsiteY1" fmla="*/ 109910 h 109909"/>
                  <a:gd name="connsiteX2" fmla="*/ 33734 w 46764"/>
                  <a:gd name="connsiteY2" fmla="*/ 104898 h 109909"/>
                  <a:gd name="connsiteX3" fmla="*/ 38746 w 46764"/>
                  <a:gd name="connsiteY3" fmla="*/ 76834 h 109909"/>
                  <a:gd name="connsiteX4" fmla="*/ 1661 w 46764"/>
                  <a:gd name="connsiteY4" fmla="*/ 6672 h 109909"/>
                  <a:gd name="connsiteX5" fmla="*/ 658 w 46764"/>
                  <a:gd name="connsiteY5" fmla="*/ 1661 h 109909"/>
                  <a:gd name="connsiteX6" fmla="*/ 5670 w 46764"/>
                  <a:gd name="connsiteY6" fmla="*/ 658 h 109909"/>
                  <a:gd name="connsiteX7" fmla="*/ 46765 w 46764"/>
                  <a:gd name="connsiteY7" fmla="*/ 76834 h 109909"/>
                  <a:gd name="connsiteX8" fmla="*/ 41753 w 46764"/>
                  <a:gd name="connsiteY8" fmla="*/ 107905 h 109909"/>
                  <a:gd name="connsiteX9" fmla="*/ 36741 w 46764"/>
                  <a:gd name="connsiteY9" fmla="*/ 109910 h 10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64" h="109909">
                    <a:moveTo>
                      <a:pt x="36741" y="109910"/>
                    </a:moveTo>
                    <a:cubicBezTo>
                      <a:pt x="36741" y="109910"/>
                      <a:pt x="35739" y="109910"/>
                      <a:pt x="35739" y="109910"/>
                    </a:cubicBezTo>
                    <a:cubicBezTo>
                      <a:pt x="33734" y="108908"/>
                      <a:pt x="32732" y="106903"/>
                      <a:pt x="33734" y="104898"/>
                    </a:cubicBezTo>
                    <a:cubicBezTo>
                      <a:pt x="36741" y="95878"/>
                      <a:pt x="38746" y="86857"/>
                      <a:pt x="38746" y="76834"/>
                    </a:cubicBezTo>
                    <a:cubicBezTo>
                      <a:pt x="38746" y="48769"/>
                      <a:pt x="24714" y="22709"/>
                      <a:pt x="1661" y="6672"/>
                    </a:cubicBezTo>
                    <a:cubicBezTo>
                      <a:pt x="-344" y="5670"/>
                      <a:pt x="-344" y="2663"/>
                      <a:pt x="658" y="1661"/>
                    </a:cubicBezTo>
                    <a:cubicBezTo>
                      <a:pt x="1661" y="-344"/>
                      <a:pt x="4668" y="-344"/>
                      <a:pt x="5670" y="658"/>
                    </a:cubicBezTo>
                    <a:cubicBezTo>
                      <a:pt x="30728" y="17698"/>
                      <a:pt x="46765" y="46765"/>
                      <a:pt x="46765" y="76834"/>
                    </a:cubicBezTo>
                    <a:cubicBezTo>
                      <a:pt x="46765" y="87859"/>
                      <a:pt x="44760" y="97882"/>
                      <a:pt x="41753" y="107905"/>
                    </a:cubicBezTo>
                    <a:cubicBezTo>
                      <a:pt x="40751" y="108908"/>
                      <a:pt x="38746" y="109910"/>
                      <a:pt x="36741" y="109910"/>
                    </a:cubicBezTo>
                    <a:close/>
                  </a:path>
                </a:pathLst>
              </a:custGeom>
              <a:solidFill>
                <a:srgbClr val="006097"/>
              </a:solidFill>
              <a:ln w="9991" cap="flat">
                <a:noFill/>
                <a:prstDash val="solid"/>
                <a:miter/>
              </a:ln>
            </p:spPr>
            <p:txBody>
              <a:bodyPr rtlCol="0" anchor="ctr"/>
              <a:lstStyle/>
              <a:p>
                <a:endParaRPr lang="en-GB">
                  <a:latin typeface="+mj-lt"/>
                </a:endParaRPr>
              </a:p>
            </p:txBody>
          </p:sp>
          <p:sp>
            <p:nvSpPr>
              <p:cNvPr id="18" name="Freeform: Shape 17">
                <a:extLst>
                  <a:ext uri="{FF2B5EF4-FFF2-40B4-BE49-F238E27FC236}">
                    <a16:creationId xmlns:a16="http://schemas.microsoft.com/office/drawing/2014/main" id="{C6DCC0C8-37D6-481A-B0CD-43F5DA82D225}"/>
                  </a:ext>
                </a:extLst>
              </p:cNvPr>
              <p:cNvSpPr/>
              <p:nvPr/>
            </p:nvSpPr>
            <p:spPr>
              <a:xfrm>
                <a:off x="1874820" y="1609134"/>
                <a:ext cx="63235" cy="147429"/>
              </a:xfrm>
              <a:custGeom>
                <a:avLst/>
                <a:gdLst>
                  <a:gd name="connsiteX0" fmla="*/ 49203 w 63235"/>
                  <a:gd name="connsiteY0" fmla="*/ 147430 h 147429"/>
                  <a:gd name="connsiteX1" fmla="*/ 47199 w 63235"/>
                  <a:gd name="connsiteY1" fmla="*/ 147430 h 147429"/>
                  <a:gd name="connsiteX2" fmla="*/ 45194 w 63235"/>
                  <a:gd name="connsiteY2" fmla="*/ 142418 h 147429"/>
                  <a:gd name="connsiteX3" fmla="*/ 55217 w 63235"/>
                  <a:gd name="connsiteY3" fmla="*/ 98317 h 147429"/>
                  <a:gd name="connsiteX4" fmla="*/ 2095 w 63235"/>
                  <a:gd name="connsiteY4" fmla="*/ 7107 h 147429"/>
                  <a:gd name="connsiteX5" fmla="*/ 1093 w 63235"/>
                  <a:gd name="connsiteY5" fmla="*/ 2095 h 147429"/>
                  <a:gd name="connsiteX6" fmla="*/ 6104 w 63235"/>
                  <a:gd name="connsiteY6" fmla="*/ 1093 h 147429"/>
                  <a:gd name="connsiteX7" fmla="*/ 63236 w 63235"/>
                  <a:gd name="connsiteY7" fmla="*/ 98317 h 147429"/>
                  <a:gd name="connsiteX8" fmla="*/ 52210 w 63235"/>
                  <a:gd name="connsiteY8" fmla="*/ 146427 h 147429"/>
                  <a:gd name="connsiteX9" fmla="*/ 49203 w 63235"/>
                  <a:gd name="connsiteY9" fmla="*/ 147430 h 147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235" h="147429">
                    <a:moveTo>
                      <a:pt x="49203" y="147430"/>
                    </a:moveTo>
                    <a:cubicBezTo>
                      <a:pt x="48201" y="147430"/>
                      <a:pt x="48201" y="147430"/>
                      <a:pt x="47199" y="147430"/>
                    </a:cubicBezTo>
                    <a:cubicBezTo>
                      <a:pt x="45194" y="146427"/>
                      <a:pt x="44192" y="144423"/>
                      <a:pt x="45194" y="142418"/>
                    </a:cubicBezTo>
                    <a:cubicBezTo>
                      <a:pt x="52210" y="128386"/>
                      <a:pt x="55217" y="113351"/>
                      <a:pt x="55217" y="98317"/>
                    </a:cubicBezTo>
                    <a:cubicBezTo>
                      <a:pt x="55217" y="61231"/>
                      <a:pt x="35171" y="26150"/>
                      <a:pt x="2095" y="7107"/>
                    </a:cubicBezTo>
                    <a:cubicBezTo>
                      <a:pt x="90" y="6104"/>
                      <a:pt x="-912" y="4100"/>
                      <a:pt x="1093" y="2095"/>
                    </a:cubicBezTo>
                    <a:cubicBezTo>
                      <a:pt x="2095" y="90"/>
                      <a:pt x="4100" y="-912"/>
                      <a:pt x="6104" y="1093"/>
                    </a:cubicBezTo>
                    <a:cubicBezTo>
                      <a:pt x="41185" y="21139"/>
                      <a:pt x="63236" y="58224"/>
                      <a:pt x="63236" y="98317"/>
                    </a:cubicBezTo>
                    <a:cubicBezTo>
                      <a:pt x="63236" y="115356"/>
                      <a:pt x="59227" y="131393"/>
                      <a:pt x="52210" y="146427"/>
                    </a:cubicBezTo>
                    <a:cubicBezTo>
                      <a:pt x="52210" y="146427"/>
                      <a:pt x="51208" y="147430"/>
                      <a:pt x="49203" y="147430"/>
                    </a:cubicBezTo>
                    <a:close/>
                  </a:path>
                </a:pathLst>
              </a:custGeom>
              <a:solidFill>
                <a:srgbClr val="006097"/>
              </a:solidFill>
              <a:ln w="9991" cap="flat">
                <a:noFill/>
                <a:prstDash val="solid"/>
                <a:miter/>
              </a:ln>
            </p:spPr>
            <p:txBody>
              <a:bodyPr rtlCol="0" anchor="ctr"/>
              <a:lstStyle/>
              <a:p>
                <a:endParaRPr lang="en-GB">
                  <a:latin typeface="+mj-lt"/>
                </a:endParaRPr>
              </a:p>
            </p:txBody>
          </p:sp>
          <p:sp>
            <p:nvSpPr>
              <p:cNvPr id="19" name="Freeform: Shape 18">
                <a:extLst>
                  <a:ext uri="{FF2B5EF4-FFF2-40B4-BE49-F238E27FC236}">
                    <a16:creationId xmlns:a16="http://schemas.microsoft.com/office/drawing/2014/main" id="{732296C1-CD47-4BAB-8D79-DD11A97CB18C}"/>
                  </a:ext>
                </a:extLst>
              </p:cNvPr>
              <p:cNvSpPr/>
              <p:nvPr/>
            </p:nvSpPr>
            <p:spPr>
              <a:xfrm>
                <a:off x="1724171" y="1749155"/>
                <a:ext cx="69945" cy="63538"/>
              </a:xfrm>
              <a:custGeom>
                <a:avLst/>
                <a:gdLst>
                  <a:gd name="connsiteX0" fmla="*/ 65543 w 69945"/>
                  <a:gd name="connsiteY0" fmla="*/ 63539 h 63538"/>
                  <a:gd name="connsiteX1" fmla="*/ 64541 w 69945"/>
                  <a:gd name="connsiteY1" fmla="*/ 63539 h 63538"/>
                  <a:gd name="connsiteX2" fmla="*/ 393 w 69945"/>
                  <a:gd name="connsiteY2" fmla="*/ 5405 h 63538"/>
                  <a:gd name="connsiteX3" fmla="*/ 2398 w 69945"/>
                  <a:gd name="connsiteY3" fmla="*/ 393 h 63538"/>
                  <a:gd name="connsiteX4" fmla="*/ 7409 w 69945"/>
                  <a:gd name="connsiteY4" fmla="*/ 2398 h 63538"/>
                  <a:gd name="connsiteX5" fmla="*/ 67548 w 69945"/>
                  <a:gd name="connsiteY5" fmla="*/ 56522 h 63538"/>
                  <a:gd name="connsiteX6" fmla="*/ 69552 w 69945"/>
                  <a:gd name="connsiteY6" fmla="*/ 61534 h 63538"/>
                  <a:gd name="connsiteX7" fmla="*/ 65543 w 69945"/>
                  <a:gd name="connsiteY7" fmla="*/ 63539 h 63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945" h="63538">
                    <a:moveTo>
                      <a:pt x="65543" y="63539"/>
                    </a:moveTo>
                    <a:cubicBezTo>
                      <a:pt x="65543" y="63539"/>
                      <a:pt x="64541" y="63539"/>
                      <a:pt x="64541" y="63539"/>
                    </a:cubicBezTo>
                    <a:cubicBezTo>
                      <a:pt x="36476" y="53516"/>
                      <a:pt x="12421" y="32467"/>
                      <a:pt x="393" y="5405"/>
                    </a:cubicBezTo>
                    <a:cubicBezTo>
                      <a:pt x="-609" y="3400"/>
                      <a:pt x="393" y="1396"/>
                      <a:pt x="2398" y="393"/>
                    </a:cubicBezTo>
                    <a:cubicBezTo>
                      <a:pt x="4402" y="-609"/>
                      <a:pt x="6407" y="393"/>
                      <a:pt x="7409" y="2398"/>
                    </a:cubicBezTo>
                    <a:cubicBezTo>
                      <a:pt x="19437" y="27456"/>
                      <a:pt x="41488" y="47502"/>
                      <a:pt x="67548" y="56522"/>
                    </a:cubicBezTo>
                    <a:cubicBezTo>
                      <a:pt x="69552" y="57525"/>
                      <a:pt x="70555" y="59529"/>
                      <a:pt x="69552" y="61534"/>
                    </a:cubicBezTo>
                    <a:cubicBezTo>
                      <a:pt x="69552" y="62536"/>
                      <a:pt x="67548" y="63539"/>
                      <a:pt x="65543" y="63539"/>
                    </a:cubicBezTo>
                    <a:close/>
                  </a:path>
                </a:pathLst>
              </a:custGeom>
              <a:solidFill>
                <a:srgbClr val="006097"/>
              </a:solidFill>
              <a:ln w="9991" cap="flat">
                <a:noFill/>
                <a:prstDash val="solid"/>
                <a:miter/>
              </a:ln>
            </p:spPr>
            <p:txBody>
              <a:bodyPr rtlCol="0" anchor="ctr"/>
              <a:lstStyle/>
              <a:p>
                <a:endParaRPr lang="en-GB">
                  <a:latin typeface="+mj-lt"/>
                </a:endParaRPr>
              </a:p>
            </p:txBody>
          </p:sp>
        </p:grpSp>
        <p:sp>
          <p:nvSpPr>
            <p:cNvPr id="9" name="Freeform: Shape 8">
              <a:extLst>
                <a:ext uri="{FF2B5EF4-FFF2-40B4-BE49-F238E27FC236}">
                  <a16:creationId xmlns:a16="http://schemas.microsoft.com/office/drawing/2014/main" id="{D8F02CC0-B3B4-43EA-8630-89CA3277A085}"/>
                </a:ext>
              </a:extLst>
            </p:cNvPr>
            <p:cNvSpPr/>
            <p:nvPr/>
          </p:nvSpPr>
          <p:spPr>
            <a:xfrm>
              <a:off x="4207931" y="2468004"/>
              <a:ext cx="3706732" cy="160712"/>
            </a:xfrm>
            <a:custGeom>
              <a:avLst/>
              <a:gdLst>
                <a:gd name="connsiteX0" fmla="*/ 1285960 w 1433298"/>
                <a:gd name="connsiteY0" fmla="*/ 62143 h 62143"/>
                <a:gd name="connsiteX1" fmla="*/ 1143632 w 1433298"/>
                <a:gd name="connsiteY1" fmla="*/ 23053 h 62143"/>
                <a:gd name="connsiteX2" fmla="*/ 1001305 w 1433298"/>
                <a:gd name="connsiteY2" fmla="*/ 62143 h 62143"/>
                <a:gd name="connsiteX3" fmla="*/ 858977 w 1433298"/>
                <a:gd name="connsiteY3" fmla="*/ 23053 h 62143"/>
                <a:gd name="connsiteX4" fmla="*/ 716650 w 1433298"/>
                <a:gd name="connsiteY4" fmla="*/ 62143 h 62143"/>
                <a:gd name="connsiteX5" fmla="*/ 574322 w 1433298"/>
                <a:gd name="connsiteY5" fmla="*/ 23053 h 62143"/>
                <a:gd name="connsiteX6" fmla="*/ 431994 w 1433298"/>
                <a:gd name="connsiteY6" fmla="*/ 62143 h 62143"/>
                <a:gd name="connsiteX7" fmla="*/ 289667 w 1433298"/>
                <a:gd name="connsiteY7" fmla="*/ 23053 h 62143"/>
                <a:gd name="connsiteX8" fmla="*/ 147339 w 1433298"/>
                <a:gd name="connsiteY8" fmla="*/ 62143 h 62143"/>
                <a:gd name="connsiteX9" fmla="*/ 0 w 1433298"/>
                <a:gd name="connsiteY9" fmla="*/ 20046 h 62143"/>
                <a:gd name="connsiteX10" fmla="*/ 10023 w 1433298"/>
                <a:gd name="connsiteY10" fmla="*/ 3007 h 62143"/>
                <a:gd name="connsiteX11" fmla="*/ 147339 w 1433298"/>
                <a:gd name="connsiteY11" fmla="*/ 42097 h 62143"/>
                <a:gd name="connsiteX12" fmla="*/ 284655 w 1433298"/>
                <a:gd name="connsiteY12" fmla="*/ 3007 h 62143"/>
                <a:gd name="connsiteX13" fmla="*/ 289667 w 1433298"/>
                <a:gd name="connsiteY13" fmla="*/ 0 h 62143"/>
                <a:gd name="connsiteX14" fmla="*/ 294678 w 1433298"/>
                <a:gd name="connsiteY14" fmla="*/ 3007 h 62143"/>
                <a:gd name="connsiteX15" fmla="*/ 431994 w 1433298"/>
                <a:gd name="connsiteY15" fmla="*/ 42097 h 62143"/>
                <a:gd name="connsiteX16" fmla="*/ 569310 w 1433298"/>
                <a:gd name="connsiteY16" fmla="*/ 3007 h 62143"/>
                <a:gd name="connsiteX17" fmla="*/ 574322 w 1433298"/>
                <a:gd name="connsiteY17" fmla="*/ 0 h 62143"/>
                <a:gd name="connsiteX18" fmla="*/ 579333 w 1433298"/>
                <a:gd name="connsiteY18" fmla="*/ 3007 h 62143"/>
                <a:gd name="connsiteX19" fmla="*/ 716650 w 1433298"/>
                <a:gd name="connsiteY19" fmla="*/ 42097 h 62143"/>
                <a:gd name="connsiteX20" fmla="*/ 853966 w 1433298"/>
                <a:gd name="connsiteY20" fmla="*/ 3007 h 62143"/>
                <a:gd name="connsiteX21" fmla="*/ 858977 w 1433298"/>
                <a:gd name="connsiteY21" fmla="*/ 0 h 62143"/>
                <a:gd name="connsiteX22" fmla="*/ 863989 w 1433298"/>
                <a:gd name="connsiteY22" fmla="*/ 3007 h 62143"/>
                <a:gd name="connsiteX23" fmla="*/ 1001305 w 1433298"/>
                <a:gd name="connsiteY23" fmla="*/ 42097 h 62143"/>
                <a:gd name="connsiteX24" fmla="*/ 1138621 w 1433298"/>
                <a:gd name="connsiteY24" fmla="*/ 3007 h 62143"/>
                <a:gd name="connsiteX25" fmla="*/ 1143632 w 1433298"/>
                <a:gd name="connsiteY25" fmla="*/ 0 h 62143"/>
                <a:gd name="connsiteX26" fmla="*/ 1148644 w 1433298"/>
                <a:gd name="connsiteY26" fmla="*/ 3007 h 62143"/>
                <a:gd name="connsiteX27" fmla="*/ 1285960 w 1433298"/>
                <a:gd name="connsiteY27" fmla="*/ 42097 h 62143"/>
                <a:gd name="connsiteX28" fmla="*/ 1423276 w 1433298"/>
                <a:gd name="connsiteY28" fmla="*/ 3007 h 62143"/>
                <a:gd name="connsiteX29" fmla="*/ 1433299 w 1433298"/>
                <a:gd name="connsiteY29" fmla="*/ 20046 h 62143"/>
                <a:gd name="connsiteX30" fmla="*/ 1285960 w 1433298"/>
                <a:gd name="connsiteY30" fmla="*/ 62143 h 62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33298" h="62143">
                  <a:moveTo>
                    <a:pt x="1285960" y="62143"/>
                  </a:moveTo>
                  <a:cubicBezTo>
                    <a:pt x="1222815" y="62143"/>
                    <a:pt x="1161674" y="32074"/>
                    <a:pt x="1143632" y="23053"/>
                  </a:cubicBezTo>
                  <a:cubicBezTo>
                    <a:pt x="1125591" y="32074"/>
                    <a:pt x="1064450" y="62143"/>
                    <a:pt x="1001305" y="62143"/>
                  </a:cubicBezTo>
                  <a:cubicBezTo>
                    <a:pt x="938159" y="62143"/>
                    <a:pt x="877019" y="32074"/>
                    <a:pt x="858977" y="23053"/>
                  </a:cubicBezTo>
                  <a:cubicBezTo>
                    <a:pt x="840936" y="32074"/>
                    <a:pt x="779795" y="62143"/>
                    <a:pt x="716650" y="62143"/>
                  </a:cubicBezTo>
                  <a:cubicBezTo>
                    <a:pt x="653504" y="62143"/>
                    <a:pt x="592363" y="32074"/>
                    <a:pt x="574322" y="23053"/>
                  </a:cubicBezTo>
                  <a:cubicBezTo>
                    <a:pt x="556280" y="32074"/>
                    <a:pt x="495140" y="62143"/>
                    <a:pt x="431994" y="62143"/>
                  </a:cubicBezTo>
                  <a:cubicBezTo>
                    <a:pt x="368849" y="62143"/>
                    <a:pt x="307708" y="32074"/>
                    <a:pt x="289667" y="23053"/>
                  </a:cubicBezTo>
                  <a:cubicBezTo>
                    <a:pt x="271625" y="32074"/>
                    <a:pt x="210484" y="62143"/>
                    <a:pt x="147339" y="62143"/>
                  </a:cubicBezTo>
                  <a:cubicBezTo>
                    <a:pt x="74171" y="62143"/>
                    <a:pt x="3007" y="22051"/>
                    <a:pt x="0" y="20046"/>
                  </a:cubicBezTo>
                  <a:lnTo>
                    <a:pt x="10023" y="3007"/>
                  </a:lnTo>
                  <a:cubicBezTo>
                    <a:pt x="11025" y="3007"/>
                    <a:pt x="80185" y="42097"/>
                    <a:pt x="147339" y="42097"/>
                  </a:cubicBezTo>
                  <a:cubicBezTo>
                    <a:pt x="214494" y="42097"/>
                    <a:pt x="283653" y="3007"/>
                    <a:pt x="284655" y="3007"/>
                  </a:cubicBezTo>
                  <a:lnTo>
                    <a:pt x="289667" y="0"/>
                  </a:lnTo>
                  <a:lnTo>
                    <a:pt x="294678" y="3007"/>
                  </a:lnTo>
                  <a:cubicBezTo>
                    <a:pt x="295681" y="3007"/>
                    <a:pt x="364840" y="42097"/>
                    <a:pt x="431994" y="42097"/>
                  </a:cubicBezTo>
                  <a:cubicBezTo>
                    <a:pt x="499149" y="42097"/>
                    <a:pt x="568308" y="3007"/>
                    <a:pt x="569310" y="3007"/>
                  </a:cubicBezTo>
                  <a:lnTo>
                    <a:pt x="574322" y="0"/>
                  </a:lnTo>
                  <a:lnTo>
                    <a:pt x="579333" y="3007"/>
                  </a:lnTo>
                  <a:cubicBezTo>
                    <a:pt x="580336" y="3007"/>
                    <a:pt x="649495" y="42097"/>
                    <a:pt x="716650" y="42097"/>
                  </a:cubicBezTo>
                  <a:cubicBezTo>
                    <a:pt x="783804" y="42097"/>
                    <a:pt x="852963" y="3007"/>
                    <a:pt x="853966" y="3007"/>
                  </a:cubicBezTo>
                  <a:lnTo>
                    <a:pt x="858977" y="0"/>
                  </a:lnTo>
                  <a:lnTo>
                    <a:pt x="863989" y="3007"/>
                  </a:lnTo>
                  <a:cubicBezTo>
                    <a:pt x="864991" y="3007"/>
                    <a:pt x="934150" y="42097"/>
                    <a:pt x="1001305" y="42097"/>
                  </a:cubicBezTo>
                  <a:cubicBezTo>
                    <a:pt x="1068459" y="42097"/>
                    <a:pt x="1137618" y="3007"/>
                    <a:pt x="1138621" y="3007"/>
                  </a:cubicBezTo>
                  <a:lnTo>
                    <a:pt x="1143632" y="0"/>
                  </a:lnTo>
                  <a:lnTo>
                    <a:pt x="1148644" y="3007"/>
                  </a:lnTo>
                  <a:cubicBezTo>
                    <a:pt x="1149646" y="3007"/>
                    <a:pt x="1218805" y="42097"/>
                    <a:pt x="1285960" y="42097"/>
                  </a:cubicBezTo>
                  <a:cubicBezTo>
                    <a:pt x="1353114" y="42097"/>
                    <a:pt x="1422274" y="3007"/>
                    <a:pt x="1423276" y="3007"/>
                  </a:cubicBezTo>
                  <a:lnTo>
                    <a:pt x="1433299" y="20046"/>
                  </a:lnTo>
                  <a:cubicBezTo>
                    <a:pt x="1430292" y="22051"/>
                    <a:pt x="1359128" y="62143"/>
                    <a:pt x="1285960" y="62143"/>
                  </a:cubicBezTo>
                  <a:close/>
                </a:path>
              </a:pathLst>
            </a:custGeom>
            <a:solidFill>
              <a:srgbClr val="006097"/>
            </a:solidFill>
            <a:ln w="9991" cap="flat">
              <a:noFill/>
              <a:prstDash val="solid"/>
              <a:miter/>
            </a:ln>
          </p:spPr>
          <p:txBody>
            <a:bodyPr rtlCol="0" anchor="ctr"/>
            <a:lstStyle/>
            <a:p>
              <a:endParaRPr lang="en-GB">
                <a:latin typeface="+mj-lt"/>
              </a:endParaRPr>
            </a:p>
          </p:txBody>
        </p:sp>
        <p:sp>
          <p:nvSpPr>
            <p:cNvPr id="34" name="Freeform: Shape 33">
              <a:extLst>
                <a:ext uri="{FF2B5EF4-FFF2-40B4-BE49-F238E27FC236}">
                  <a16:creationId xmlns:a16="http://schemas.microsoft.com/office/drawing/2014/main" id="{8FD6C7AE-797A-4CAA-88BF-B78E9567ADE5}"/>
                </a:ext>
              </a:extLst>
            </p:cNvPr>
            <p:cNvSpPr/>
            <p:nvPr/>
          </p:nvSpPr>
          <p:spPr>
            <a:xfrm>
              <a:off x="7867035" y="2460002"/>
              <a:ext cx="3706733" cy="160712"/>
            </a:xfrm>
            <a:custGeom>
              <a:avLst/>
              <a:gdLst>
                <a:gd name="connsiteX0" fmla="*/ 1285960 w 1433298"/>
                <a:gd name="connsiteY0" fmla="*/ 62143 h 62143"/>
                <a:gd name="connsiteX1" fmla="*/ 1143632 w 1433298"/>
                <a:gd name="connsiteY1" fmla="*/ 23053 h 62143"/>
                <a:gd name="connsiteX2" fmla="*/ 1001305 w 1433298"/>
                <a:gd name="connsiteY2" fmla="*/ 62143 h 62143"/>
                <a:gd name="connsiteX3" fmla="*/ 858977 w 1433298"/>
                <a:gd name="connsiteY3" fmla="*/ 23053 h 62143"/>
                <a:gd name="connsiteX4" fmla="*/ 716650 w 1433298"/>
                <a:gd name="connsiteY4" fmla="*/ 62143 h 62143"/>
                <a:gd name="connsiteX5" fmla="*/ 574322 w 1433298"/>
                <a:gd name="connsiteY5" fmla="*/ 23053 h 62143"/>
                <a:gd name="connsiteX6" fmla="*/ 431994 w 1433298"/>
                <a:gd name="connsiteY6" fmla="*/ 62143 h 62143"/>
                <a:gd name="connsiteX7" fmla="*/ 289667 w 1433298"/>
                <a:gd name="connsiteY7" fmla="*/ 23053 h 62143"/>
                <a:gd name="connsiteX8" fmla="*/ 147339 w 1433298"/>
                <a:gd name="connsiteY8" fmla="*/ 62143 h 62143"/>
                <a:gd name="connsiteX9" fmla="*/ 0 w 1433298"/>
                <a:gd name="connsiteY9" fmla="*/ 20046 h 62143"/>
                <a:gd name="connsiteX10" fmla="*/ 10023 w 1433298"/>
                <a:gd name="connsiteY10" fmla="*/ 3007 h 62143"/>
                <a:gd name="connsiteX11" fmla="*/ 147339 w 1433298"/>
                <a:gd name="connsiteY11" fmla="*/ 42097 h 62143"/>
                <a:gd name="connsiteX12" fmla="*/ 284655 w 1433298"/>
                <a:gd name="connsiteY12" fmla="*/ 3007 h 62143"/>
                <a:gd name="connsiteX13" fmla="*/ 289667 w 1433298"/>
                <a:gd name="connsiteY13" fmla="*/ 0 h 62143"/>
                <a:gd name="connsiteX14" fmla="*/ 294678 w 1433298"/>
                <a:gd name="connsiteY14" fmla="*/ 3007 h 62143"/>
                <a:gd name="connsiteX15" fmla="*/ 431994 w 1433298"/>
                <a:gd name="connsiteY15" fmla="*/ 42097 h 62143"/>
                <a:gd name="connsiteX16" fmla="*/ 569310 w 1433298"/>
                <a:gd name="connsiteY16" fmla="*/ 3007 h 62143"/>
                <a:gd name="connsiteX17" fmla="*/ 574322 w 1433298"/>
                <a:gd name="connsiteY17" fmla="*/ 0 h 62143"/>
                <a:gd name="connsiteX18" fmla="*/ 579333 w 1433298"/>
                <a:gd name="connsiteY18" fmla="*/ 3007 h 62143"/>
                <a:gd name="connsiteX19" fmla="*/ 716650 w 1433298"/>
                <a:gd name="connsiteY19" fmla="*/ 42097 h 62143"/>
                <a:gd name="connsiteX20" fmla="*/ 853966 w 1433298"/>
                <a:gd name="connsiteY20" fmla="*/ 3007 h 62143"/>
                <a:gd name="connsiteX21" fmla="*/ 858977 w 1433298"/>
                <a:gd name="connsiteY21" fmla="*/ 0 h 62143"/>
                <a:gd name="connsiteX22" fmla="*/ 863989 w 1433298"/>
                <a:gd name="connsiteY22" fmla="*/ 3007 h 62143"/>
                <a:gd name="connsiteX23" fmla="*/ 1001305 w 1433298"/>
                <a:gd name="connsiteY23" fmla="*/ 42097 h 62143"/>
                <a:gd name="connsiteX24" fmla="*/ 1138621 w 1433298"/>
                <a:gd name="connsiteY24" fmla="*/ 3007 h 62143"/>
                <a:gd name="connsiteX25" fmla="*/ 1143632 w 1433298"/>
                <a:gd name="connsiteY25" fmla="*/ 0 h 62143"/>
                <a:gd name="connsiteX26" fmla="*/ 1148644 w 1433298"/>
                <a:gd name="connsiteY26" fmla="*/ 3007 h 62143"/>
                <a:gd name="connsiteX27" fmla="*/ 1285960 w 1433298"/>
                <a:gd name="connsiteY27" fmla="*/ 42097 h 62143"/>
                <a:gd name="connsiteX28" fmla="*/ 1423276 w 1433298"/>
                <a:gd name="connsiteY28" fmla="*/ 3007 h 62143"/>
                <a:gd name="connsiteX29" fmla="*/ 1433299 w 1433298"/>
                <a:gd name="connsiteY29" fmla="*/ 20046 h 62143"/>
                <a:gd name="connsiteX30" fmla="*/ 1285960 w 1433298"/>
                <a:gd name="connsiteY30" fmla="*/ 62143 h 62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33298" h="62143">
                  <a:moveTo>
                    <a:pt x="1285960" y="62143"/>
                  </a:moveTo>
                  <a:cubicBezTo>
                    <a:pt x="1222815" y="62143"/>
                    <a:pt x="1161674" y="32074"/>
                    <a:pt x="1143632" y="23053"/>
                  </a:cubicBezTo>
                  <a:cubicBezTo>
                    <a:pt x="1125591" y="32074"/>
                    <a:pt x="1064450" y="62143"/>
                    <a:pt x="1001305" y="62143"/>
                  </a:cubicBezTo>
                  <a:cubicBezTo>
                    <a:pt x="938159" y="62143"/>
                    <a:pt x="877019" y="32074"/>
                    <a:pt x="858977" y="23053"/>
                  </a:cubicBezTo>
                  <a:cubicBezTo>
                    <a:pt x="840936" y="32074"/>
                    <a:pt x="779795" y="62143"/>
                    <a:pt x="716650" y="62143"/>
                  </a:cubicBezTo>
                  <a:cubicBezTo>
                    <a:pt x="653504" y="62143"/>
                    <a:pt x="592363" y="32074"/>
                    <a:pt x="574322" y="23053"/>
                  </a:cubicBezTo>
                  <a:cubicBezTo>
                    <a:pt x="556280" y="32074"/>
                    <a:pt x="495140" y="62143"/>
                    <a:pt x="431994" y="62143"/>
                  </a:cubicBezTo>
                  <a:cubicBezTo>
                    <a:pt x="368849" y="62143"/>
                    <a:pt x="307708" y="32074"/>
                    <a:pt x="289667" y="23053"/>
                  </a:cubicBezTo>
                  <a:cubicBezTo>
                    <a:pt x="271625" y="32074"/>
                    <a:pt x="210484" y="62143"/>
                    <a:pt x="147339" y="62143"/>
                  </a:cubicBezTo>
                  <a:cubicBezTo>
                    <a:pt x="74171" y="62143"/>
                    <a:pt x="3007" y="22051"/>
                    <a:pt x="0" y="20046"/>
                  </a:cubicBezTo>
                  <a:lnTo>
                    <a:pt x="10023" y="3007"/>
                  </a:lnTo>
                  <a:cubicBezTo>
                    <a:pt x="11025" y="3007"/>
                    <a:pt x="80185" y="42097"/>
                    <a:pt x="147339" y="42097"/>
                  </a:cubicBezTo>
                  <a:cubicBezTo>
                    <a:pt x="214494" y="42097"/>
                    <a:pt x="283653" y="3007"/>
                    <a:pt x="284655" y="3007"/>
                  </a:cubicBezTo>
                  <a:lnTo>
                    <a:pt x="289667" y="0"/>
                  </a:lnTo>
                  <a:lnTo>
                    <a:pt x="294678" y="3007"/>
                  </a:lnTo>
                  <a:cubicBezTo>
                    <a:pt x="295681" y="3007"/>
                    <a:pt x="364840" y="42097"/>
                    <a:pt x="431994" y="42097"/>
                  </a:cubicBezTo>
                  <a:cubicBezTo>
                    <a:pt x="499149" y="42097"/>
                    <a:pt x="568308" y="3007"/>
                    <a:pt x="569310" y="3007"/>
                  </a:cubicBezTo>
                  <a:lnTo>
                    <a:pt x="574322" y="0"/>
                  </a:lnTo>
                  <a:lnTo>
                    <a:pt x="579333" y="3007"/>
                  </a:lnTo>
                  <a:cubicBezTo>
                    <a:pt x="580336" y="3007"/>
                    <a:pt x="649495" y="42097"/>
                    <a:pt x="716650" y="42097"/>
                  </a:cubicBezTo>
                  <a:cubicBezTo>
                    <a:pt x="783804" y="42097"/>
                    <a:pt x="852963" y="3007"/>
                    <a:pt x="853966" y="3007"/>
                  </a:cubicBezTo>
                  <a:lnTo>
                    <a:pt x="858977" y="0"/>
                  </a:lnTo>
                  <a:lnTo>
                    <a:pt x="863989" y="3007"/>
                  </a:lnTo>
                  <a:cubicBezTo>
                    <a:pt x="864991" y="3007"/>
                    <a:pt x="934150" y="42097"/>
                    <a:pt x="1001305" y="42097"/>
                  </a:cubicBezTo>
                  <a:cubicBezTo>
                    <a:pt x="1068459" y="42097"/>
                    <a:pt x="1137618" y="3007"/>
                    <a:pt x="1138621" y="3007"/>
                  </a:cubicBezTo>
                  <a:lnTo>
                    <a:pt x="1143632" y="0"/>
                  </a:lnTo>
                  <a:lnTo>
                    <a:pt x="1148644" y="3007"/>
                  </a:lnTo>
                  <a:cubicBezTo>
                    <a:pt x="1149646" y="3007"/>
                    <a:pt x="1218805" y="42097"/>
                    <a:pt x="1285960" y="42097"/>
                  </a:cubicBezTo>
                  <a:cubicBezTo>
                    <a:pt x="1353114" y="42097"/>
                    <a:pt x="1422274" y="3007"/>
                    <a:pt x="1423276" y="3007"/>
                  </a:cubicBezTo>
                  <a:lnTo>
                    <a:pt x="1433299" y="20046"/>
                  </a:lnTo>
                  <a:cubicBezTo>
                    <a:pt x="1430292" y="22051"/>
                    <a:pt x="1359128" y="62143"/>
                    <a:pt x="1285960" y="62143"/>
                  </a:cubicBezTo>
                  <a:close/>
                </a:path>
              </a:pathLst>
            </a:custGeom>
            <a:solidFill>
              <a:srgbClr val="006097"/>
            </a:solidFill>
            <a:ln w="9991" cap="flat">
              <a:noFill/>
              <a:prstDash val="solid"/>
              <a:miter/>
            </a:ln>
          </p:spPr>
          <p:txBody>
            <a:bodyPr rtlCol="0" anchor="ctr"/>
            <a:lstStyle/>
            <a:p>
              <a:endParaRPr lang="en-GB">
                <a:latin typeface="+mj-lt"/>
              </a:endParaRPr>
            </a:p>
          </p:txBody>
        </p:sp>
        <p:sp>
          <p:nvSpPr>
            <p:cNvPr id="35" name="Freeform: Shape 34">
              <a:extLst>
                <a:ext uri="{FF2B5EF4-FFF2-40B4-BE49-F238E27FC236}">
                  <a16:creationId xmlns:a16="http://schemas.microsoft.com/office/drawing/2014/main" id="{CE7605E2-32F0-4135-B334-8B06A3A4CC3B}"/>
                </a:ext>
              </a:extLst>
            </p:cNvPr>
            <p:cNvSpPr/>
            <p:nvPr/>
          </p:nvSpPr>
          <p:spPr>
            <a:xfrm>
              <a:off x="548829" y="2471243"/>
              <a:ext cx="3706733" cy="160712"/>
            </a:xfrm>
            <a:custGeom>
              <a:avLst/>
              <a:gdLst>
                <a:gd name="connsiteX0" fmla="*/ 1285960 w 1433298"/>
                <a:gd name="connsiteY0" fmla="*/ 62143 h 62143"/>
                <a:gd name="connsiteX1" fmla="*/ 1143632 w 1433298"/>
                <a:gd name="connsiteY1" fmla="*/ 23053 h 62143"/>
                <a:gd name="connsiteX2" fmla="*/ 1001305 w 1433298"/>
                <a:gd name="connsiteY2" fmla="*/ 62143 h 62143"/>
                <a:gd name="connsiteX3" fmla="*/ 858977 w 1433298"/>
                <a:gd name="connsiteY3" fmla="*/ 23053 h 62143"/>
                <a:gd name="connsiteX4" fmla="*/ 716650 w 1433298"/>
                <a:gd name="connsiteY4" fmla="*/ 62143 h 62143"/>
                <a:gd name="connsiteX5" fmla="*/ 574322 w 1433298"/>
                <a:gd name="connsiteY5" fmla="*/ 23053 h 62143"/>
                <a:gd name="connsiteX6" fmla="*/ 431994 w 1433298"/>
                <a:gd name="connsiteY6" fmla="*/ 62143 h 62143"/>
                <a:gd name="connsiteX7" fmla="*/ 289667 w 1433298"/>
                <a:gd name="connsiteY7" fmla="*/ 23053 h 62143"/>
                <a:gd name="connsiteX8" fmla="*/ 147339 w 1433298"/>
                <a:gd name="connsiteY8" fmla="*/ 62143 h 62143"/>
                <a:gd name="connsiteX9" fmla="*/ 0 w 1433298"/>
                <a:gd name="connsiteY9" fmla="*/ 20046 h 62143"/>
                <a:gd name="connsiteX10" fmla="*/ 10023 w 1433298"/>
                <a:gd name="connsiteY10" fmla="*/ 3007 h 62143"/>
                <a:gd name="connsiteX11" fmla="*/ 147339 w 1433298"/>
                <a:gd name="connsiteY11" fmla="*/ 42097 h 62143"/>
                <a:gd name="connsiteX12" fmla="*/ 284655 w 1433298"/>
                <a:gd name="connsiteY12" fmla="*/ 3007 h 62143"/>
                <a:gd name="connsiteX13" fmla="*/ 289667 w 1433298"/>
                <a:gd name="connsiteY13" fmla="*/ 0 h 62143"/>
                <a:gd name="connsiteX14" fmla="*/ 294678 w 1433298"/>
                <a:gd name="connsiteY14" fmla="*/ 3007 h 62143"/>
                <a:gd name="connsiteX15" fmla="*/ 431994 w 1433298"/>
                <a:gd name="connsiteY15" fmla="*/ 42097 h 62143"/>
                <a:gd name="connsiteX16" fmla="*/ 569310 w 1433298"/>
                <a:gd name="connsiteY16" fmla="*/ 3007 h 62143"/>
                <a:gd name="connsiteX17" fmla="*/ 574322 w 1433298"/>
                <a:gd name="connsiteY17" fmla="*/ 0 h 62143"/>
                <a:gd name="connsiteX18" fmla="*/ 579333 w 1433298"/>
                <a:gd name="connsiteY18" fmla="*/ 3007 h 62143"/>
                <a:gd name="connsiteX19" fmla="*/ 716650 w 1433298"/>
                <a:gd name="connsiteY19" fmla="*/ 42097 h 62143"/>
                <a:gd name="connsiteX20" fmla="*/ 853966 w 1433298"/>
                <a:gd name="connsiteY20" fmla="*/ 3007 h 62143"/>
                <a:gd name="connsiteX21" fmla="*/ 858977 w 1433298"/>
                <a:gd name="connsiteY21" fmla="*/ 0 h 62143"/>
                <a:gd name="connsiteX22" fmla="*/ 863989 w 1433298"/>
                <a:gd name="connsiteY22" fmla="*/ 3007 h 62143"/>
                <a:gd name="connsiteX23" fmla="*/ 1001305 w 1433298"/>
                <a:gd name="connsiteY23" fmla="*/ 42097 h 62143"/>
                <a:gd name="connsiteX24" fmla="*/ 1138621 w 1433298"/>
                <a:gd name="connsiteY24" fmla="*/ 3007 h 62143"/>
                <a:gd name="connsiteX25" fmla="*/ 1143632 w 1433298"/>
                <a:gd name="connsiteY25" fmla="*/ 0 h 62143"/>
                <a:gd name="connsiteX26" fmla="*/ 1148644 w 1433298"/>
                <a:gd name="connsiteY26" fmla="*/ 3007 h 62143"/>
                <a:gd name="connsiteX27" fmla="*/ 1285960 w 1433298"/>
                <a:gd name="connsiteY27" fmla="*/ 42097 h 62143"/>
                <a:gd name="connsiteX28" fmla="*/ 1423276 w 1433298"/>
                <a:gd name="connsiteY28" fmla="*/ 3007 h 62143"/>
                <a:gd name="connsiteX29" fmla="*/ 1433299 w 1433298"/>
                <a:gd name="connsiteY29" fmla="*/ 20046 h 62143"/>
                <a:gd name="connsiteX30" fmla="*/ 1285960 w 1433298"/>
                <a:gd name="connsiteY30" fmla="*/ 62143 h 62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33298" h="62143">
                  <a:moveTo>
                    <a:pt x="1285960" y="62143"/>
                  </a:moveTo>
                  <a:cubicBezTo>
                    <a:pt x="1222815" y="62143"/>
                    <a:pt x="1161674" y="32074"/>
                    <a:pt x="1143632" y="23053"/>
                  </a:cubicBezTo>
                  <a:cubicBezTo>
                    <a:pt x="1125591" y="32074"/>
                    <a:pt x="1064450" y="62143"/>
                    <a:pt x="1001305" y="62143"/>
                  </a:cubicBezTo>
                  <a:cubicBezTo>
                    <a:pt x="938159" y="62143"/>
                    <a:pt x="877019" y="32074"/>
                    <a:pt x="858977" y="23053"/>
                  </a:cubicBezTo>
                  <a:cubicBezTo>
                    <a:pt x="840936" y="32074"/>
                    <a:pt x="779795" y="62143"/>
                    <a:pt x="716650" y="62143"/>
                  </a:cubicBezTo>
                  <a:cubicBezTo>
                    <a:pt x="653504" y="62143"/>
                    <a:pt x="592363" y="32074"/>
                    <a:pt x="574322" y="23053"/>
                  </a:cubicBezTo>
                  <a:cubicBezTo>
                    <a:pt x="556280" y="32074"/>
                    <a:pt x="495140" y="62143"/>
                    <a:pt x="431994" y="62143"/>
                  </a:cubicBezTo>
                  <a:cubicBezTo>
                    <a:pt x="368849" y="62143"/>
                    <a:pt x="307708" y="32074"/>
                    <a:pt x="289667" y="23053"/>
                  </a:cubicBezTo>
                  <a:cubicBezTo>
                    <a:pt x="271625" y="32074"/>
                    <a:pt x="210484" y="62143"/>
                    <a:pt x="147339" y="62143"/>
                  </a:cubicBezTo>
                  <a:cubicBezTo>
                    <a:pt x="74171" y="62143"/>
                    <a:pt x="3007" y="22051"/>
                    <a:pt x="0" y="20046"/>
                  </a:cubicBezTo>
                  <a:lnTo>
                    <a:pt x="10023" y="3007"/>
                  </a:lnTo>
                  <a:cubicBezTo>
                    <a:pt x="11025" y="3007"/>
                    <a:pt x="80185" y="42097"/>
                    <a:pt x="147339" y="42097"/>
                  </a:cubicBezTo>
                  <a:cubicBezTo>
                    <a:pt x="214494" y="42097"/>
                    <a:pt x="283653" y="3007"/>
                    <a:pt x="284655" y="3007"/>
                  </a:cubicBezTo>
                  <a:lnTo>
                    <a:pt x="289667" y="0"/>
                  </a:lnTo>
                  <a:lnTo>
                    <a:pt x="294678" y="3007"/>
                  </a:lnTo>
                  <a:cubicBezTo>
                    <a:pt x="295681" y="3007"/>
                    <a:pt x="364840" y="42097"/>
                    <a:pt x="431994" y="42097"/>
                  </a:cubicBezTo>
                  <a:cubicBezTo>
                    <a:pt x="499149" y="42097"/>
                    <a:pt x="568308" y="3007"/>
                    <a:pt x="569310" y="3007"/>
                  </a:cubicBezTo>
                  <a:lnTo>
                    <a:pt x="574322" y="0"/>
                  </a:lnTo>
                  <a:lnTo>
                    <a:pt x="579333" y="3007"/>
                  </a:lnTo>
                  <a:cubicBezTo>
                    <a:pt x="580336" y="3007"/>
                    <a:pt x="649495" y="42097"/>
                    <a:pt x="716650" y="42097"/>
                  </a:cubicBezTo>
                  <a:cubicBezTo>
                    <a:pt x="783804" y="42097"/>
                    <a:pt x="852963" y="3007"/>
                    <a:pt x="853966" y="3007"/>
                  </a:cubicBezTo>
                  <a:lnTo>
                    <a:pt x="858977" y="0"/>
                  </a:lnTo>
                  <a:lnTo>
                    <a:pt x="863989" y="3007"/>
                  </a:lnTo>
                  <a:cubicBezTo>
                    <a:pt x="864991" y="3007"/>
                    <a:pt x="934150" y="42097"/>
                    <a:pt x="1001305" y="42097"/>
                  </a:cubicBezTo>
                  <a:cubicBezTo>
                    <a:pt x="1068459" y="42097"/>
                    <a:pt x="1137618" y="3007"/>
                    <a:pt x="1138621" y="3007"/>
                  </a:cubicBezTo>
                  <a:lnTo>
                    <a:pt x="1143632" y="0"/>
                  </a:lnTo>
                  <a:lnTo>
                    <a:pt x="1148644" y="3007"/>
                  </a:lnTo>
                  <a:cubicBezTo>
                    <a:pt x="1149646" y="3007"/>
                    <a:pt x="1218805" y="42097"/>
                    <a:pt x="1285960" y="42097"/>
                  </a:cubicBezTo>
                  <a:cubicBezTo>
                    <a:pt x="1353114" y="42097"/>
                    <a:pt x="1422274" y="3007"/>
                    <a:pt x="1423276" y="3007"/>
                  </a:cubicBezTo>
                  <a:lnTo>
                    <a:pt x="1433299" y="20046"/>
                  </a:lnTo>
                  <a:cubicBezTo>
                    <a:pt x="1430292" y="22051"/>
                    <a:pt x="1359128" y="62143"/>
                    <a:pt x="1285960" y="62143"/>
                  </a:cubicBezTo>
                  <a:close/>
                </a:path>
              </a:pathLst>
            </a:custGeom>
            <a:solidFill>
              <a:srgbClr val="006097"/>
            </a:solidFill>
            <a:ln w="9991" cap="flat">
              <a:noFill/>
              <a:prstDash val="solid"/>
              <a:miter/>
            </a:ln>
          </p:spPr>
          <p:txBody>
            <a:bodyPr rtlCol="0" anchor="ctr"/>
            <a:lstStyle/>
            <a:p>
              <a:endParaRPr lang="en-GB">
                <a:latin typeface="+mj-lt"/>
              </a:endParaRPr>
            </a:p>
          </p:txBody>
        </p:sp>
        <p:grpSp>
          <p:nvGrpSpPr>
            <p:cNvPr id="5" name="Group 4">
              <a:extLst>
                <a:ext uri="{FF2B5EF4-FFF2-40B4-BE49-F238E27FC236}">
                  <a16:creationId xmlns:a16="http://schemas.microsoft.com/office/drawing/2014/main" id="{3EF7301C-4BD7-4E88-9B5E-CFA41E331736}"/>
                </a:ext>
              </a:extLst>
            </p:cNvPr>
            <p:cNvGrpSpPr/>
            <p:nvPr/>
          </p:nvGrpSpPr>
          <p:grpSpPr>
            <a:xfrm>
              <a:off x="845231" y="1644827"/>
              <a:ext cx="1157822" cy="869455"/>
              <a:chOff x="845231" y="1644827"/>
              <a:chExt cx="1157822" cy="869455"/>
            </a:xfrm>
          </p:grpSpPr>
          <p:pic>
            <p:nvPicPr>
              <p:cNvPr id="31" name="Graphic 30">
                <a:extLst>
                  <a:ext uri="{FF2B5EF4-FFF2-40B4-BE49-F238E27FC236}">
                    <a16:creationId xmlns:a16="http://schemas.microsoft.com/office/drawing/2014/main" id="{C619C66A-3E23-4932-841E-D484A05C33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5231" y="1761828"/>
                <a:ext cx="415712" cy="129208"/>
              </a:xfrm>
              <a:prstGeom prst="rect">
                <a:avLst/>
              </a:prstGeom>
            </p:spPr>
          </p:pic>
          <p:sp>
            <p:nvSpPr>
              <p:cNvPr id="37" name="Graphic 31">
                <a:extLst>
                  <a:ext uri="{FF2B5EF4-FFF2-40B4-BE49-F238E27FC236}">
                    <a16:creationId xmlns:a16="http://schemas.microsoft.com/office/drawing/2014/main" id="{B7676C1E-CAFB-450F-91F9-5D94FBECD5FF}"/>
                  </a:ext>
                </a:extLst>
              </p:cNvPr>
              <p:cNvSpPr/>
              <p:nvPr/>
            </p:nvSpPr>
            <p:spPr>
              <a:xfrm>
                <a:off x="845231" y="1644827"/>
                <a:ext cx="1157822" cy="869455"/>
              </a:xfrm>
              <a:custGeom>
                <a:avLst/>
                <a:gdLst>
                  <a:gd name="connsiteX0" fmla="*/ 659497 w 1157821"/>
                  <a:gd name="connsiteY0" fmla="*/ 576733 h 924340"/>
                  <a:gd name="connsiteX1" fmla="*/ 672565 w 1157821"/>
                  <a:gd name="connsiteY1" fmla="*/ 576733 h 924340"/>
                  <a:gd name="connsiteX2" fmla="*/ 672565 w 1157821"/>
                  <a:gd name="connsiteY2" fmla="*/ 532301 h 924340"/>
                  <a:gd name="connsiteX3" fmla="*/ 659497 w 1157821"/>
                  <a:gd name="connsiteY3" fmla="*/ 532301 h 924340"/>
                  <a:gd name="connsiteX4" fmla="*/ 659497 w 1157821"/>
                  <a:gd name="connsiteY4" fmla="*/ 576733 h 924340"/>
                  <a:gd name="connsiteX5" fmla="*/ 614194 w 1157821"/>
                  <a:gd name="connsiteY5" fmla="*/ 0 h 924340"/>
                  <a:gd name="connsiteX6" fmla="*/ 548855 w 1157821"/>
                  <a:gd name="connsiteY6" fmla="*/ 0 h 924340"/>
                  <a:gd name="connsiteX7" fmla="*/ 528817 w 1157821"/>
                  <a:gd name="connsiteY7" fmla="*/ 229125 h 924340"/>
                  <a:gd name="connsiteX8" fmla="*/ 547983 w 1157821"/>
                  <a:gd name="connsiteY8" fmla="*/ 229125 h 924340"/>
                  <a:gd name="connsiteX9" fmla="*/ 552339 w 1157821"/>
                  <a:gd name="connsiteY9" fmla="*/ 176853 h 924340"/>
                  <a:gd name="connsiteX10" fmla="*/ 609838 w 1157821"/>
                  <a:gd name="connsiteY10" fmla="*/ 229125 h 924340"/>
                  <a:gd name="connsiteX11" fmla="*/ 634232 w 1157821"/>
                  <a:gd name="connsiteY11" fmla="*/ 229125 h 924340"/>
                  <a:gd name="connsiteX12" fmla="*/ 614194 w 1157821"/>
                  <a:gd name="connsiteY12" fmla="*/ 0 h 924340"/>
                  <a:gd name="connsiteX13" fmla="*/ 595899 w 1157821"/>
                  <a:gd name="connsiteY13" fmla="*/ 19166 h 924340"/>
                  <a:gd name="connsiteX14" fmla="*/ 598513 w 1157821"/>
                  <a:gd name="connsiteY14" fmla="*/ 52272 h 924340"/>
                  <a:gd name="connsiteX15" fmla="*/ 574991 w 1157821"/>
                  <a:gd name="connsiteY15" fmla="*/ 19166 h 924340"/>
                  <a:gd name="connsiteX16" fmla="*/ 595899 w 1157821"/>
                  <a:gd name="connsiteY16" fmla="*/ 19166 h 924340"/>
                  <a:gd name="connsiteX17" fmla="*/ 565407 w 1157821"/>
                  <a:gd name="connsiteY17" fmla="*/ 39204 h 924340"/>
                  <a:gd name="connsiteX18" fmla="*/ 599384 w 1157821"/>
                  <a:gd name="connsiteY18" fmla="*/ 85377 h 924340"/>
                  <a:gd name="connsiteX19" fmla="*/ 556695 w 1157821"/>
                  <a:gd name="connsiteY19" fmla="*/ 130680 h 924340"/>
                  <a:gd name="connsiteX20" fmla="*/ 565407 w 1157821"/>
                  <a:gd name="connsiteY20" fmla="*/ 39204 h 924340"/>
                  <a:gd name="connsiteX21" fmla="*/ 558438 w 1157821"/>
                  <a:gd name="connsiteY21" fmla="*/ 156815 h 924340"/>
                  <a:gd name="connsiteX22" fmla="*/ 603740 w 1157821"/>
                  <a:gd name="connsiteY22" fmla="*/ 108900 h 924340"/>
                  <a:gd name="connsiteX23" fmla="*/ 612452 w 1157821"/>
                  <a:gd name="connsiteY23" fmla="*/ 205603 h 924340"/>
                  <a:gd name="connsiteX24" fmla="*/ 558438 w 1157821"/>
                  <a:gd name="connsiteY24" fmla="*/ 156815 h 924340"/>
                  <a:gd name="connsiteX25" fmla="*/ 1062861 w 1157821"/>
                  <a:gd name="connsiteY25" fmla="*/ 50529 h 924340"/>
                  <a:gd name="connsiteX26" fmla="*/ 964416 w 1157821"/>
                  <a:gd name="connsiteY26" fmla="*/ 181209 h 924340"/>
                  <a:gd name="connsiteX27" fmla="*/ 668209 w 1157821"/>
                  <a:gd name="connsiteY27" fmla="*/ 349350 h 924340"/>
                  <a:gd name="connsiteX28" fmla="*/ 666466 w 1157821"/>
                  <a:gd name="connsiteY28" fmla="*/ 350221 h 924340"/>
                  <a:gd name="connsiteX29" fmla="*/ 666466 w 1157821"/>
                  <a:gd name="connsiteY29" fmla="*/ 372872 h 924340"/>
                  <a:gd name="connsiteX30" fmla="*/ 934795 w 1157821"/>
                  <a:gd name="connsiteY30" fmla="*/ 220413 h 924340"/>
                  <a:gd name="connsiteX31" fmla="*/ 730935 w 1157821"/>
                  <a:gd name="connsiteY31" fmla="*/ 490484 h 924340"/>
                  <a:gd name="connsiteX32" fmla="*/ 755328 w 1157821"/>
                  <a:gd name="connsiteY32" fmla="*/ 490484 h 924340"/>
                  <a:gd name="connsiteX33" fmla="*/ 807600 w 1157821"/>
                  <a:gd name="connsiteY33" fmla="*/ 420788 h 924340"/>
                  <a:gd name="connsiteX34" fmla="*/ 837221 w 1157821"/>
                  <a:gd name="connsiteY34" fmla="*/ 490484 h 924340"/>
                  <a:gd name="connsiteX35" fmla="*/ 873811 w 1157821"/>
                  <a:gd name="connsiteY35" fmla="*/ 490484 h 924340"/>
                  <a:gd name="connsiteX36" fmla="*/ 1121232 w 1157821"/>
                  <a:gd name="connsiteY36" fmla="*/ 70567 h 924340"/>
                  <a:gd name="connsiteX37" fmla="*/ 1157822 w 1157821"/>
                  <a:gd name="connsiteY37" fmla="*/ 70567 h 924340"/>
                  <a:gd name="connsiteX38" fmla="*/ 1157822 w 1157821"/>
                  <a:gd name="connsiteY38" fmla="*/ 50529 h 924340"/>
                  <a:gd name="connsiteX39" fmla="*/ 1062861 w 1157821"/>
                  <a:gd name="connsiteY39" fmla="*/ 50529 h 924340"/>
                  <a:gd name="connsiteX40" fmla="*/ 855516 w 1157821"/>
                  <a:gd name="connsiteY40" fmla="*/ 483514 h 924340"/>
                  <a:gd name="connsiteX41" fmla="*/ 824153 w 1157821"/>
                  <a:gd name="connsiteY41" fmla="*/ 409463 h 924340"/>
                  <a:gd name="connsiteX42" fmla="*/ 906046 w 1157821"/>
                  <a:gd name="connsiteY42" fmla="*/ 398137 h 924340"/>
                  <a:gd name="connsiteX43" fmla="*/ 855516 w 1157821"/>
                  <a:gd name="connsiteY43" fmla="*/ 483514 h 924340"/>
                  <a:gd name="connsiteX44" fmla="*/ 831123 w 1157821"/>
                  <a:gd name="connsiteY44" fmla="*/ 389425 h 924340"/>
                  <a:gd name="connsiteX45" fmla="*/ 890364 w 1157821"/>
                  <a:gd name="connsiteY45" fmla="*/ 311017 h 924340"/>
                  <a:gd name="connsiteX46" fmla="*/ 911273 w 1157821"/>
                  <a:gd name="connsiteY46" fmla="*/ 378100 h 924340"/>
                  <a:gd name="connsiteX47" fmla="*/ 831123 w 1157821"/>
                  <a:gd name="connsiteY47" fmla="*/ 389425 h 924340"/>
                  <a:gd name="connsiteX48" fmla="*/ 926954 w 1157821"/>
                  <a:gd name="connsiteY48" fmla="*/ 362418 h 924340"/>
                  <a:gd name="connsiteX49" fmla="*/ 906917 w 1157821"/>
                  <a:gd name="connsiteY49" fmla="*/ 297949 h 924340"/>
                  <a:gd name="connsiteX50" fmla="*/ 969643 w 1157821"/>
                  <a:gd name="connsiteY50" fmla="*/ 289237 h 924340"/>
                  <a:gd name="connsiteX51" fmla="*/ 926954 w 1157821"/>
                  <a:gd name="connsiteY51" fmla="*/ 362418 h 924340"/>
                  <a:gd name="connsiteX52" fmla="*/ 915629 w 1157821"/>
                  <a:gd name="connsiteY52" fmla="*/ 277041 h 924340"/>
                  <a:gd name="connsiteX53" fmla="*/ 969643 w 1157821"/>
                  <a:gd name="connsiteY53" fmla="*/ 205603 h 924340"/>
                  <a:gd name="connsiteX54" fmla="*/ 977484 w 1157821"/>
                  <a:gd name="connsiteY54" fmla="*/ 268329 h 924340"/>
                  <a:gd name="connsiteX55" fmla="*/ 915629 w 1157821"/>
                  <a:gd name="connsiteY55" fmla="*/ 277041 h 924340"/>
                  <a:gd name="connsiteX56" fmla="*/ 994908 w 1157821"/>
                  <a:gd name="connsiteY56" fmla="*/ 247420 h 924340"/>
                  <a:gd name="connsiteX57" fmla="*/ 987938 w 1157821"/>
                  <a:gd name="connsiteY57" fmla="*/ 188179 h 924340"/>
                  <a:gd name="connsiteX58" fmla="*/ 1038468 w 1157821"/>
                  <a:gd name="connsiteY58" fmla="*/ 175111 h 924340"/>
                  <a:gd name="connsiteX59" fmla="*/ 994908 w 1157821"/>
                  <a:gd name="connsiteY59" fmla="*/ 247420 h 924340"/>
                  <a:gd name="connsiteX60" fmla="*/ 1001877 w 1157821"/>
                  <a:gd name="connsiteY60" fmla="*/ 164656 h 924340"/>
                  <a:gd name="connsiteX61" fmla="*/ 1041953 w 1157821"/>
                  <a:gd name="connsiteY61" fmla="*/ 111513 h 924340"/>
                  <a:gd name="connsiteX62" fmla="*/ 1047180 w 1157821"/>
                  <a:gd name="connsiteY62" fmla="*/ 152460 h 924340"/>
                  <a:gd name="connsiteX63" fmla="*/ 1001877 w 1157821"/>
                  <a:gd name="connsiteY63" fmla="*/ 164656 h 924340"/>
                  <a:gd name="connsiteX64" fmla="*/ 1063732 w 1157821"/>
                  <a:gd name="connsiteY64" fmla="*/ 130680 h 924340"/>
                  <a:gd name="connsiteX65" fmla="*/ 1058505 w 1157821"/>
                  <a:gd name="connsiteY65" fmla="*/ 89733 h 924340"/>
                  <a:gd name="connsiteX66" fmla="*/ 1072444 w 1157821"/>
                  <a:gd name="connsiteY66" fmla="*/ 70567 h 924340"/>
                  <a:gd name="connsiteX67" fmla="*/ 1098580 w 1157821"/>
                  <a:gd name="connsiteY67" fmla="*/ 70567 h 924340"/>
                  <a:gd name="connsiteX68" fmla="*/ 1063732 w 1157821"/>
                  <a:gd name="connsiteY68" fmla="*/ 130680 h 924340"/>
                  <a:gd name="connsiteX69" fmla="*/ 0 w 1157821"/>
                  <a:gd name="connsiteY69" fmla="*/ 267458 h 924340"/>
                  <a:gd name="connsiteX70" fmla="*/ 0 w 1157821"/>
                  <a:gd name="connsiteY70" fmla="*/ 286624 h 924340"/>
                  <a:gd name="connsiteX71" fmla="*/ 182952 w 1157821"/>
                  <a:gd name="connsiteY71" fmla="*/ 286624 h 924340"/>
                  <a:gd name="connsiteX72" fmla="*/ 182952 w 1157821"/>
                  <a:gd name="connsiteY72" fmla="*/ 337153 h 924340"/>
                  <a:gd name="connsiteX73" fmla="*/ 243935 w 1157821"/>
                  <a:gd name="connsiteY73" fmla="*/ 337153 h 924340"/>
                  <a:gd name="connsiteX74" fmla="*/ 243935 w 1157821"/>
                  <a:gd name="connsiteY74" fmla="*/ 286624 h 924340"/>
                  <a:gd name="connsiteX75" fmla="*/ 265715 w 1157821"/>
                  <a:gd name="connsiteY75" fmla="*/ 286624 h 924340"/>
                  <a:gd name="connsiteX76" fmla="*/ 265715 w 1157821"/>
                  <a:gd name="connsiteY76" fmla="*/ 267458 h 924340"/>
                  <a:gd name="connsiteX77" fmla="*/ 0 w 1157821"/>
                  <a:gd name="connsiteY77" fmla="*/ 267458 h 924340"/>
                  <a:gd name="connsiteX78" fmla="*/ 278783 w 1157821"/>
                  <a:gd name="connsiteY78" fmla="*/ 869455 h 924340"/>
                  <a:gd name="connsiteX79" fmla="*/ 278783 w 1157821"/>
                  <a:gd name="connsiteY79" fmla="*/ 784077 h 924340"/>
                  <a:gd name="connsiteX80" fmla="*/ 319730 w 1157821"/>
                  <a:gd name="connsiteY80" fmla="*/ 660368 h 924340"/>
                  <a:gd name="connsiteX81" fmla="*/ 256132 w 1157821"/>
                  <a:gd name="connsiteY81" fmla="*/ 660368 h 924340"/>
                  <a:gd name="connsiteX82" fmla="*/ 243064 w 1157821"/>
                  <a:gd name="connsiteY82" fmla="*/ 660368 h 924340"/>
                  <a:gd name="connsiteX83" fmla="*/ 194277 w 1157821"/>
                  <a:gd name="connsiteY83" fmla="*/ 660368 h 924340"/>
                  <a:gd name="connsiteX84" fmla="*/ 236095 w 1157821"/>
                  <a:gd name="connsiteY84" fmla="*/ 786691 h 924340"/>
                  <a:gd name="connsiteX85" fmla="*/ 236095 w 1157821"/>
                  <a:gd name="connsiteY85" fmla="*/ 869455 h 924340"/>
                  <a:gd name="connsiteX86" fmla="*/ 223027 w 1157821"/>
                  <a:gd name="connsiteY86" fmla="*/ 869455 h 924340"/>
                  <a:gd name="connsiteX87" fmla="*/ 158558 w 1157821"/>
                  <a:gd name="connsiteY87" fmla="*/ 869455 h 924340"/>
                  <a:gd name="connsiteX88" fmla="*/ 158558 w 1157821"/>
                  <a:gd name="connsiteY88" fmla="*/ 887750 h 924340"/>
                  <a:gd name="connsiteX89" fmla="*/ 534044 w 1157821"/>
                  <a:gd name="connsiteY89" fmla="*/ 887750 h 924340"/>
                  <a:gd name="connsiteX90" fmla="*/ 534044 w 1157821"/>
                  <a:gd name="connsiteY90" fmla="*/ 869455 h 924340"/>
                  <a:gd name="connsiteX91" fmla="*/ 291851 w 1157821"/>
                  <a:gd name="connsiteY91" fmla="*/ 869455 h 924340"/>
                  <a:gd name="connsiteX92" fmla="*/ 278783 w 1157821"/>
                  <a:gd name="connsiteY92" fmla="*/ 869455 h 924340"/>
                  <a:gd name="connsiteX93" fmla="*/ 719609 w 1157821"/>
                  <a:gd name="connsiteY93" fmla="*/ 869455 h 924340"/>
                  <a:gd name="connsiteX94" fmla="*/ 706541 w 1157821"/>
                  <a:gd name="connsiteY94" fmla="*/ 869455 h 924340"/>
                  <a:gd name="connsiteX95" fmla="*/ 706541 w 1157821"/>
                  <a:gd name="connsiteY95" fmla="*/ 784077 h 924340"/>
                  <a:gd name="connsiteX96" fmla="*/ 747488 w 1157821"/>
                  <a:gd name="connsiteY96" fmla="*/ 660368 h 924340"/>
                  <a:gd name="connsiteX97" fmla="*/ 622906 w 1157821"/>
                  <a:gd name="connsiteY97" fmla="*/ 660368 h 924340"/>
                  <a:gd name="connsiteX98" fmla="*/ 664724 w 1157821"/>
                  <a:gd name="connsiteY98" fmla="*/ 786691 h 924340"/>
                  <a:gd name="connsiteX99" fmla="*/ 664724 w 1157821"/>
                  <a:gd name="connsiteY99" fmla="*/ 869455 h 924340"/>
                  <a:gd name="connsiteX100" fmla="*/ 651656 w 1157821"/>
                  <a:gd name="connsiteY100" fmla="*/ 869455 h 924340"/>
                  <a:gd name="connsiteX101" fmla="*/ 561051 w 1157821"/>
                  <a:gd name="connsiteY101" fmla="*/ 869455 h 924340"/>
                  <a:gd name="connsiteX102" fmla="*/ 561051 w 1157821"/>
                  <a:gd name="connsiteY102" fmla="*/ 887750 h 924340"/>
                  <a:gd name="connsiteX103" fmla="*/ 1042824 w 1157821"/>
                  <a:gd name="connsiteY103" fmla="*/ 887750 h 924340"/>
                  <a:gd name="connsiteX104" fmla="*/ 1042824 w 1157821"/>
                  <a:gd name="connsiteY104" fmla="*/ 869455 h 924340"/>
                  <a:gd name="connsiteX105" fmla="*/ 719609 w 1157821"/>
                  <a:gd name="connsiteY105" fmla="*/ 869455 h 924340"/>
                  <a:gd name="connsiteX106" fmla="*/ 443440 w 1157821"/>
                  <a:gd name="connsiteY106" fmla="*/ 924340 h 924340"/>
                  <a:gd name="connsiteX107" fmla="*/ 804116 w 1157821"/>
                  <a:gd name="connsiteY107" fmla="*/ 924340 h 924340"/>
                  <a:gd name="connsiteX108" fmla="*/ 804116 w 1157821"/>
                  <a:gd name="connsiteY108" fmla="*/ 906045 h 924340"/>
                  <a:gd name="connsiteX109" fmla="*/ 443440 w 1157821"/>
                  <a:gd name="connsiteY109" fmla="*/ 906045 h 924340"/>
                  <a:gd name="connsiteX110" fmla="*/ 443440 w 1157821"/>
                  <a:gd name="connsiteY110" fmla="*/ 924340 h 924340"/>
                  <a:gd name="connsiteX111" fmla="*/ 260488 w 1157821"/>
                  <a:gd name="connsiteY111" fmla="*/ 924340 h 924340"/>
                  <a:gd name="connsiteX112" fmla="*/ 414690 w 1157821"/>
                  <a:gd name="connsiteY112" fmla="*/ 924340 h 924340"/>
                  <a:gd name="connsiteX113" fmla="*/ 414690 w 1157821"/>
                  <a:gd name="connsiteY113" fmla="*/ 906045 h 924340"/>
                  <a:gd name="connsiteX114" fmla="*/ 260488 w 1157821"/>
                  <a:gd name="connsiteY114" fmla="*/ 906045 h 924340"/>
                  <a:gd name="connsiteX115" fmla="*/ 260488 w 1157821"/>
                  <a:gd name="connsiteY115" fmla="*/ 924340 h 924340"/>
                  <a:gd name="connsiteX116" fmla="*/ 18295 w 1157821"/>
                  <a:gd name="connsiteY116" fmla="*/ 886879 h 924340"/>
                  <a:gd name="connsiteX117" fmla="*/ 131551 w 1157821"/>
                  <a:gd name="connsiteY117" fmla="*/ 886879 h 924340"/>
                  <a:gd name="connsiteX118" fmla="*/ 131551 w 1157821"/>
                  <a:gd name="connsiteY118" fmla="*/ 868584 h 924340"/>
                  <a:gd name="connsiteX119" fmla="*/ 18295 w 1157821"/>
                  <a:gd name="connsiteY119" fmla="*/ 868584 h 924340"/>
                  <a:gd name="connsiteX120" fmla="*/ 18295 w 1157821"/>
                  <a:gd name="connsiteY120" fmla="*/ 886879 h 924340"/>
                  <a:gd name="connsiteX121" fmla="*/ 848547 w 1157821"/>
                  <a:gd name="connsiteY121" fmla="*/ 601997 h 924340"/>
                  <a:gd name="connsiteX122" fmla="*/ 834607 w 1157821"/>
                  <a:gd name="connsiteY122" fmla="*/ 601997 h 924340"/>
                  <a:gd name="connsiteX123" fmla="*/ 834607 w 1157821"/>
                  <a:gd name="connsiteY123" fmla="*/ 601997 h 924340"/>
                  <a:gd name="connsiteX124" fmla="*/ 93218 w 1157821"/>
                  <a:gd name="connsiteY124" fmla="*/ 601997 h 924340"/>
                  <a:gd name="connsiteX125" fmla="*/ 93218 w 1157821"/>
                  <a:gd name="connsiteY125" fmla="*/ 601997 h 924340"/>
                  <a:gd name="connsiteX126" fmla="*/ 90605 w 1157821"/>
                  <a:gd name="connsiteY126" fmla="*/ 601997 h 924340"/>
                  <a:gd name="connsiteX127" fmla="*/ 90605 w 1157821"/>
                  <a:gd name="connsiteY127" fmla="*/ 350221 h 924340"/>
                  <a:gd name="connsiteX128" fmla="*/ 169012 w 1157821"/>
                  <a:gd name="connsiteY128" fmla="*/ 350221 h 924340"/>
                  <a:gd name="connsiteX129" fmla="*/ 243064 w 1157821"/>
                  <a:gd name="connsiteY129" fmla="*/ 350221 h 924340"/>
                  <a:gd name="connsiteX130" fmla="*/ 243064 w 1157821"/>
                  <a:gd name="connsiteY130" fmla="*/ 359804 h 924340"/>
                  <a:gd name="connsiteX131" fmla="*/ 256132 w 1157821"/>
                  <a:gd name="connsiteY131" fmla="*/ 359804 h 924340"/>
                  <a:gd name="connsiteX132" fmla="*/ 256132 w 1157821"/>
                  <a:gd name="connsiteY132" fmla="*/ 350221 h 924340"/>
                  <a:gd name="connsiteX133" fmla="*/ 501810 w 1157821"/>
                  <a:gd name="connsiteY133" fmla="*/ 350221 h 924340"/>
                  <a:gd name="connsiteX134" fmla="*/ 501810 w 1157821"/>
                  <a:gd name="connsiteY134" fmla="*/ 242193 h 924340"/>
                  <a:gd name="connsiteX135" fmla="*/ 650785 w 1157821"/>
                  <a:gd name="connsiteY135" fmla="*/ 242193 h 924340"/>
                  <a:gd name="connsiteX136" fmla="*/ 650785 w 1157821"/>
                  <a:gd name="connsiteY136" fmla="*/ 490484 h 924340"/>
                  <a:gd name="connsiteX137" fmla="*/ 636846 w 1157821"/>
                  <a:gd name="connsiteY137" fmla="*/ 490484 h 924340"/>
                  <a:gd name="connsiteX138" fmla="*/ 636846 w 1157821"/>
                  <a:gd name="connsiteY138" fmla="*/ 503552 h 924340"/>
                  <a:gd name="connsiteX139" fmla="*/ 847675 w 1157821"/>
                  <a:gd name="connsiteY139" fmla="*/ 503552 h 924340"/>
                  <a:gd name="connsiteX140" fmla="*/ 847675 w 1157821"/>
                  <a:gd name="connsiteY140" fmla="*/ 601997 h 924340"/>
                  <a:gd name="connsiteX0" fmla="*/ 659497 w 1157822"/>
                  <a:gd name="connsiteY0" fmla="*/ 576733 h 924340"/>
                  <a:gd name="connsiteX1" fmla="*/ 672565 w 1157822"/>
                  <a:gd name="connsiteY1" fmla="*/ 576733 h 924340"/>
                  <a:gd name="connsiteX2" fmla="*/ 672565 w 1157822"/>
                  <a:gd name="connsiteY2" fmla="*/ 532301 h 924340"/>
                  <a:gd name="connsiteX3" fmla="*/ 659497 w 1157822"/>
                  <a:gd name="connsiteY3" fmla="*/ 532301 h 924340"/>
                  <a:gd name="connsiteX4" fmla="*/ 659497 w 1157822"/>
                  <a:gd name="connsiteY4" fmla="*/ 576733 h 924340"/>
                  <a:gd name="connsiteX5" fmla="*/ 614194 w 1157822"/>
                  <a:gd name="connsiteY5" fmla="*/ 0 h 924340"/>
                  <a:gd name="connsiteX6" fmla="*/ 548855 w 1157822"/>
                  <a:gd name="connsiteY6" fmla="*/ 0 h 924340"/>
                  <a:gd name="connsiteX7" fmla="*/ 528817 w 1157822"/>
                  <a:gd name="connsiteY7" fmla="*/ 229125 h 924340"/>
                  <a:gd name="connsiteX8" fmla="*/ 547983 w 1157822"/>
                  <a:gd name="connsiteY8" fmla="*/ 229125 h 924340"/>
                  <a:gd name="connsiteX9" fmla="*/ 552339 w 1157822"/>
                  <a:gd name="connsiteY9" fmla="*/ 176853 h 924340"/>
                  <a:gd name="connsiteX10" fmla="*/ 609838 w 1157822"/>
                  <a:gd name="connsiteY10" fmla="*/ 229125 h 924340"/>
                  <a:gd name="connsiteX11" fmla="*/ 634232 w 1157822"/>
                  <a:gd name="connsiteY11" fmla="*/ 229125 h 924340"/>
                  <a:gd name="connsiteX12" fmla="*/ 614194 w 1157822"/>
                  <a:gd name="connsiteY12" fmla="*/ 0 h 924340"/>
                  <a:gd name="connsiteX13" fmla="*/ 595899 w 1157822"/>
                  <a:gd name="connsiteY13" fmla="*/ 19166 h 924340"/>
                  <a:gd name="connsiteX14" fmla="*/ 598513 w 1157822"/>
                  <a:gd name="connsiteY14" fmla="*/ 52272 h 924340"/>
                  <a:gd name="connsiteX15" fmla="*/ 574991 w 1157822"/>
                  <a:gd name="connsiteY15" fmla="*/ 19166 h 924340"/>
                  <a:gd name="connsiteX16" fmla="*/ 595899 w 1157822"/>
                  <a:gd name="connsiteY16" fmla="*/ 19166 h 924340"/>
                  <a:gd name="connsiteX17" fmla="*/ 565407 w 1157822"/>
                  <a:gd name="connsiteY17" fmla="*/ 39204 h 924340"/>
                  <a:gd name="connsiteX18" fmla="*/ 599384 w 1157822"/>
                  <a:gd name="connsiteY18" fmla="*/ 85377 h 924340"/>
                  <a:gd name="connsiteX19" fmla="*/ 556695 w 1157822"/>
                  <a:gd name="connsiteY19" fmla="*/ 130680 h 924340"/>
                  <a:gd name="connsiteX20" fmla="*/ 565407 w 1157822"/>
                  <a:gd name="connsiteY20" fmla="*/ 39204 h 924340"/>
                  <a:gd name="connsiteX21" fmla="*/ 558438 w 1157822"/>
                  <a:gd name="connsiteY21" fmla="*/ 156815 h 924340"/>
                  <a:gd name="connsiteX22" fmla="*/ 603740 w 1157822"/>
                  <a:gd name="connsiteY22" fmla="*/ 108900 h 924340"/>
                  <a:gd name="connsiteX23" fmla="*/ 612452 w 1157822"/>
                  <a:gd name="connsiteY23" fmla="*/ 205603 h 924340"/>
                  <a:gd name="connsiteX24" fmla="*/ 558438 w 1157822"/>
                  <a:gd name="connsiteY24" fmla="*/ 156815 h 924340"/>
                  <a:gd name="connsiteX25" fmla="*/ 1062861 w 1157822"/>
                  <a:gd name="connsiteY25" fmla="*/ 50529 h 924340"/>
                  <a:gd name="connsiteX26" fmla="*/ 964416 w 1157822"/>
                  <a:gd name="connsiteY26" fmla="*/ 181209 h 924340"/>
                  <a:gd name="connsiteX27" fmla="*/ 668209 w 1157822"/>
                  <a:gd name="connsiteY27" fmla="*/ 349350 h 924340"/>
                  <a:gd name="connsiteX28" fmla="*/ 666466 w 1157822"/>
                  <a:gd name="connsiteY28" fmla="*/ 350221 h 924340"/>
                  <a:gd name="connsiteX29" fmla="*/ 666466 w 1157822"/>
                  <a:gd name="connsiteY29" fmla="*/ 372872 h 924340"/>
                  <a:gd name="connsiteX30" fmla="*/ 934795 w 1157822"/>
                  <a:gd name="connsiteY30" fmla="*/ 220413 h 924340"/>
                  <a:gd name="connsiteX31" fmla="*/ 730935 w 1157822"/>
                  <a:gd name="connsiteY31" fmla="*/ 490484 h 924340"/>
                  <a:gd name="connsiteX32" fmla="*/ 755328 w 1157822"/>
                  <a:gd name="connsiteY32" fmla="*/ 490484 h 924340"/>
                  <a:gd name="connsiteX33" fmla="*/ 807600 w 1157822"/>
                  <a:gd name="connsiteY33" fmla="*/ 420788 h 924340"/>
                  <a:gd name="connsiteX34" fmla="*/ 837221 w 1157822"/>
                  <a:gd name="connsiteY34" fmla="*/ 490484 h 924340"/>
                  <a:gd name="connsiteX35" fmla="*/ 873811 w 1157822"/>
                  <a:gd name="connsiteY35" fmla="*/ 490484 h 924340"/>
                  <a:gd name="connsiteX36" fmla="*/ 1121232 w 1157822"/>
                  <a:gd name="connsiteY36" fmla="*/ 70567 h 924340"/>
                  <a:gd name="connsiteX37" fmla="*/ 1157822 w 1157822"/>
                  <a:gd name="connsiteY37" fmla="*/ 70567 h 924340"/>
                  <a:gd name="connsiteX38" fmla="*/ 1157822 w 1157822"/>
                  <a:gd name="connsiteY38" fmla="*/ 50529 h 924340"/>
                  <a:gd name="connsiteX39" fmla="*/ 1062861 w 1157822"/>
                  <a:gd name="connsiteY39" fmla="*/ 50529 h 924340"/>
                  <a:gd name="connsiteX40" fmla="*/ 855516 w 1157822"/>
                  <a:gd name="connsiteY40" fmla="*/ 483514 h 924340"/>
                  <a:gd name="connsiteX41" fmla="*/ 824153 w 1157822"/>
                  <a:gd name="connsiteY41" fmla="*/ 409463 h 924340"/>
                  <a:gd name="connsiteX42" fmla="*/ 906046 w 1157822"/>
                  <a:gd name="connsiteY42" fmla="*/ 398137 h 924340"/>
                  <a:gd name="connsiteX43" fmla="*/ 855516 w 1157822"/>
                  <a:gd name="connsiteY43" fmla="*/ 483514 h 924340"/>
                  <a:gd name="connsiteX44" fmla="*/ 831123 w 1157822"/>
                  <a:gd name="connsiteY44" fmla="*/ 389425 h 924340"/>
                  <a:gd name="connsiteX45" fmla="*/ 890364 w 1157822"/>
                  <a:gd name="connsiteY45" fmla="*/ 311017 h 924340"/>
                  <a:gd name="connsiteX46" fmla="*/ 911273 w 1157822"/>
                  <a:gd name="connsiteY46" fmla="*/ 378100 h 924340"/>
                  <a:gd name="connsiteX47" fmla="*/ 831123 w 1157822"/>
                  <a:gd name="connsiteY47" fmla="*/ 389425 h 924340"/>
                  <a:gd name="connsiteX48" fmla="*/ 926954 w 1157822"/>
                  <a:gd name="connsiteY48" fmla="*/ 362418 h 924340"/>
                  <a:gd name="connsiteX49" fmla="*/ 906917 w 1157822"/>
                  <a:gd name="connsiteY49" fmla="*/ 297949 h 924340"/>
                  <a:gd name="connsiteX50" fmla="*/ 969643 w 1157822"/>
                  <a:gd name="connsiteY50" fmla="*/ 289237 h 924340"/>
                  <a:gd name="connsiteX51" fmla="*/ 926954 w 1157822"/>
                  <a:gd name="connsiteY51" fmla="*/ 362418 h 924340"/>
                  <a:gd name="connsiteX52" fmla="*/ 915629 w 1157822"/>
                  <a:gd name="connsiteY52" fmla="*/ 277041 h 924340"/>
                  <a:gd name="connsiteX53" fmla="*/ 969643 w 1157822"/>
                  <a:gd name="connsiteY53" fmla="*/ 205603 h 924340"/>
                  <a:gd name="connsiteX54" fmla="*/ 977484 w 1157822"/>
                  <a:gd name="connsiteY54" fmla="*/ 268329 h 924340"/>
                  <a:gd name="connsiteX55" fmla="*/ 915629 w 1157822"/>
                  <a:gd name="connsiteY55" fmla="*/ 277041 h 924340"/>
                  <a:gd name="connsiteX56" fmla="*/ 994908 w 1157822"/>
                  <a:gd name="connsiteY56" fmla="*/ 247420 h 924340"/>
                  <a:gd name="connsiteX57" fmla="*/ 987938 w 1157822"/>
                  <a:gd name="connsiteY57" fmla="*/ 188179 h 924340"/>
                  <a:gd name="connsiteX58" fmla="*/ 1038468 w 1157822"/>
                  <a:gd name="connsiteY58" fmla="*/ 175111 h 924340"/>
                  <a:gd name="connsiteX59" fmla="*/ 994908 w 1157822"/>
                  <a:gd name="connsiteY59" fmla="*/ 247420 h 924340"/>
                  <a:gd name="connsiteX60" fmla="*/ 1001877 w 1157822"/>
                  <a:gd name="connsiteY60" fmla="*/ 164656 h 924340"/>
                  <a:gd name="connsiteX61" fmla="*/ 1041953 w 1157822"/>
                  <a:gd name="connsiteY61" fmla="*/ 111513 h 924340"/>
                  <a:gd name="connsiteX62" fmla="*/ 1047180 w 1157822"/>
                  <a:gd name="connsiteY62" fmla="*/ 152460 h 924340"/>
                  <a:gd name="connsiteX63" fmla="*/ 1001877 w 1157822"/>
                  <a:gd name="connsiteY63" fmla="*/ 164656 h 924340"/>
                  <a:gd name="connsiteX64" fmla="*/ 1063732 w 1157822"/>
                  <a:gd name="connsiteY64" fmla="*/ 130680 h 924340"/>
                  <a:gd name="connsiteX65" fmla="*/ 1058505 w 1157822"/>
                  <a:gd name="connsiteY65" fmla="*/ 89733 h 924340"/>
                  <a:gd name="connsiteX66" fmla="*/ 1072444 w 1157822"/>
                  <a:gd name="connsiteY66" fmla="*/ 70567 h 924340"/>
                  <a:gd name="connsiteX67" fmla="*/ 1098580 w 1157822"/>
                  <a:gd name="connsiteY67" fmla="*/ 70567 h 924340"/>
                  <a:gd name="connsiteX68" fmla="*/ 1063732 w 1157822"/>
                  <a:gd name="connsiteY68" fmla="*/ 130680 h 924340"/>
                  <a:gd name="connsiteX69" fmla="*/ 0 w 1157822"/>
                  <a:gd name="connsiteY69" fmla="*/ 267458 h 924340"/>
                  <a:gd name="connsiteX70" fmla="*/ 0 w 1157822"/>
                  <a:gd name="connsiteY70" fmla="*/ 286624 h 924340"/>
                  <a:gd name="connsiteX71" fmla="*/ 182952 w 1157822"/>
                  <a:gd name="connsiteY71" fmla="*/ 286624 h 924340"/>
                  <a:gd name="connsiteX72" fmla="*/ 182952 w 1157822"/>
                  <a:gd name="connsiteY72" fmla="*/ 337153 h 924340"/>
                  <a:gd name="connsiteX73" fmla="*/ 243935 w 1157822"/>
                  <a:gd name="connsiteY73" fmla="*/ 337153 h 924340"/>
                  <a:gd name="connsiteX74" fmla="*/ 243935 w 1157822"/>
                  <a:gd name="connsiteY74" fmla="*/ 286624 h 924340"/>
                  <a:gd name="connsiteX75" fmla="*/ 265715 w 1157822"/>
                  <a:gd name="connsiteY75" fmla="*/ 286624 h 924340"/>
                  <a:gd name="connsiteX76" fmla="*/ 265715 w 1157822"/>
                  <a:gd name="connsiteY76" fmla="*/ 267458 h 924340"/>
                  <a:gd name="connsiteX77" fmla="*/ 0 w 1157822"/>
                  <a:gd name="connsiteY77" fmla="*/ 267458 h 924340"/>
                  <a:gd name="connsiteX78" fmla="*/ 278783 w 1157822"/>
                  <a:gd name="connsiteY78" fmla="*/ 869455 h 924340"/>
                  <a:gd name="connsiteX79" fmla="*/ 278783 w 1157822"/>
                  <a:gd name="connsiteY79" fmla="*/ 784077 h 924340"/>
                  <a:gd name="connsiteX80" fmla="*/ 319730 w 1157822"/>
                  <a:gd name="connsiteY80" fmla="*/ 660368 h 924340"/>
                  <a:gd name="connsiteX81" fmla="*/ 256132 w 1157822"/>
                  <a:gd name="connsiteY81" fmla="*/ 660368 h 924340"/>
                  <a:gd name="connsiteX82" fmla="*/ 243064 w 1157822"/>
                  <a:gd name="connsiteY82" fmla="*/ 660368 h 924340"/>
                  <a:gd name="connsiteX83" fmla="*/ 194277 w 1157822"/>
                  <a:gd name="connsiteY83" fmla="*/ 660368 h 924340"/>
                  <a:gd name="connsiteX84" fmla="*/ 236095 w 1157822"/>
                  <a:gd name="connsiteY84" fmla="*/ 786691 h 924340"/>
                  <a:gd name="connsiteX85" fmla="*/ 236095 w 1157822"/>
                  <a:gd name="connsiteY85" fmla="*/ 869455 h 924340"/>
                  <a:gd name="connsiteX86" fmla="*/ 223027 w 1157822"/>
                  <a:gd name="connsiteY86" fmla="*/ 869455 h 924340"/>
                  <a:gd name="connsiteX87" fmla="*/ 158558 w 1157822"/>
                  <a:gd name="connsiteY87" fmla="*/ 869455 h 924340"/>
                  <a:gd name="connsiteX88" fmla="*/ 158558 w 1157822"/>
                  <a:gd name="connsiteY88" fmla="*/ 887750 h 924340"/>
                  <a:gd name="connsiteX89" fmla="*/ 534044 w 1157822"/>
                  <a:gd name="connsiteY89" fmla="*/ 887750 h 924340"/>
                  <a:gd name="connsiteX90" fmla="*/ 534044 w 1157822"/>
                  <a:gd name="connsiteY90" fmla="*/ 869455 h 924340"/>
                  <a:gd name="connsiteX91" fmla="*/ 291851 w 1157822"/>
                  <a:gd name="connsiteY91" fmla="*/ 869455 h 924340"/>
                  <a:gd name="connsiteX92" fmla="*/ 278783 w 1157822"/>
                  <a:gd name="connsiteY92" fmla="*/ 869455 h 924340"/>
                  <a:gd name="connsiteX93" fmla="*/ 719609 w 1157822"/>
                  <a:gd name="connsiteY93" fmla="*/ 869455 h 924340"/>
                  <a:gd name="connsiteX94" fmla="*/ 706541 w 1157822"/>
                  <a:gd name="connsiteY94" fmla="*/ 869455 h 924340"/>
                  <a:gd name="connsiteX95" fmla="*/ 706541 w 1157822"/>
                  <a:gd name="connsiteY95" fmla="*/ 784077 h 924340"/>
                  <a:gd name="connsiteX96" fmla="*/ 747488 w 1157822"/>
                  <a:gd name="connsiteY96" fmla="*/ 660368 h 924340"/>
                  <a:gd name="connsiteX97" fmla="*/ 622906 w 1157822"/>
                  <a:gd name="connsiteY97" fmla="*/ 660368 h 924340"/>
                  <a:gd name="connsiteX98" fmla="*/ 664724 w 1157822"/>
                  <a:gd name="connsiteY98" fmla="*/ 786691 h 924340"/>
                  <a:gd name="connsiteX99" fmla="*/ 664724 w 1157822"/>
                  <a:gd name="connsiteY99" fmla="*/ 869455 h 924340"/>
                  <a:gd name="connsiteX100" fmla="*/ 651656 w 1157822"/>
                  <a:gd name="connsiteY100" fmla="*/ 869455 h 924340"/>
                  <a:gd name="connsiteX101" fmla="*/ 561051 w 1157822"/>
                  <a:gd name="connsiteY101" fmla="*/ 869455 h 924340"/>
                  <a:gd name="connsiteX102" fmla="*/ 561051 w 1157822"/>
                  <a:gd name="connsiteY102" fmla="*/ 887750 h 924340"/>
                  <a:gd name="connsiteX103" fmla="*/ 1042824 w 1157822"/>
                  <a:gd name="connsiteY103" fmla="*/ 887750 h 924340"/>
                  <a:gd name="connsiteX104" fmla="*/ 719609 w 1157822"/>
                  <a:gd name="connsiteY104" fmla="*/ 869455 h 924340"/>
                  <a:gd name="connsiteX105" fmla="*/ 443440 w 1157822"/>
                  <a:gd name="connsiteY105" fmla="*/ 924340 h 924340"/>
                  <a:gd name="connsiteX106" fmla="*/ 804116 w 1157822"/>
                  <a:gd name="connsiteY106" fmla="*/ 924340 h 924340"/>
                  <a:gd name="connsiteX107" fmla="*/ 804116 w 1157822"/>
                  <a:gd name="connsiteY107" fmla="*/ 906045 h 924340"/>
                  <a:gd name="connsiteX108" fmla="*/ 443440 w 1157822"/>
                  <a:gd name="connsiteY108" fmla="*/ 906045 h 924340"/>
                  <a:gd name="connsiteX109" fmla="*/ 443440 w 1157822"/>
                  <a:gd name="connsiteY109" fmla="*/ 924340 h 924340"/>
                  <a:gd name="connsiteX110" fmla="*/ 260488 w 1157822"/>
                  <a:gd name="connsiteY110" fmla="*/ 924340 h 924340"/>
                  <a:gd name="connsiteX111" fmla="*/ 414690 w 1157822"/>
                  <a:gd name="connsiteY111" fmla="*/ 924340 h 924340"/>
                  <a:gd name="connsiteX112" fmla="*/ 414690 w 1157822"/>
                  <a:gd name="connsiteY112" fmla="*/ 906045 h 924340"/>
                  <a:gd name="connsiteX113" fmla="*/ 260488 w 1157822"/>
                  <a:gd name="connsiteY113" fmla="*/ 906045 h 924340"/>
                  <a:gd name="connsiteX114" fmla="*/ 260488 w 1157822"/>
                  <a:gd name="connsiteY114" fmla="*/ 924340 h 924340"/>
                  <a:gd name="connsiteX115" fmla="*/ 18295 w 1157822"/>
                  <a:gd name="connsiteY115" fmla="*/ 886879 h 924340"/>
                  <a:gd name="connsiteX116" fmla="*/ 131551 w 1157822"/>
                  <a:gd name="connsiteY116" fmla="*/ 886879 h 924340"/>
                  <a:gd name="connsiteX117" fmla="*/ 131551 w 1157822"/>
                  <a:gd name="connsiteY117" fmla="*/ 868584 h 924340"/>
                  <a:gd name="connsiteX118" fmla="*/ 18295 w 1157822"/>
                  <a:gd name="connsiteY118" fmla="*/ 868584 h 924340"/>
                  <a:gd name="connsiteX119" fmla="*/ 18295 w 1157822"/>
                  <a:gd name="connsiteY119" fmla="*/ 886879 h 924340"/>
                  <a:gd name="connsiteX120" fmla="*/ 848547 w 1157822"/>
                  <a:gd name="connsiteY120" fmla="*/ 601997 h 924340"/>
                  <a:gd name="connsiteX121" fmla="*/ 834607 w 1157822"/>
                  <a:gd name="connsiteY121" fmla="*/ 601997 h 924340"/>
                  <a:gd name="connsiteX122" fmla="*/ 834607 w 1157822"/>
                  <a:gd name="connsiteY122" fmla="*/ 601997 h 924340"/>
                  <a:gd name="connsiteX123" fmla="*/ 93218 w 1157822"/>
                  <a:gd name="connsiteY123" fmla="*/ 601997 h 924340"/>
                  <a:gd name="connsiteX124" fmla="*/ 93218 w 1157822"/>
                  <a:gd name="connsiteY124" fmla="*/ 601997 h 924340"/>
                  <a:gd name="connsiteX125" fmla="*/ 90605 w 1157822"/>
                  <a:gd name="connsiteY125" fmla="*/ 601997 h 924340"/>
                  <a:gd name="connsiteX126" fmla="*/ 90605 w 1157822"/>
                  <a:gd name="connsiteY126" fmla="*/ 350221 h 924340"/>
                  <a:gd name="connsiteX127" fmla="*/ 169012 w 1157822"/>
                  <a:gd name="connsiteY127" fmla="*/ 350221 h 924340"/>
                  <a:gd name="connsiteX128" fmla="*/ 243064 w 1157822"/>
                  <a:gd name="connsiteY128" fmla="*/ 350221 h 924340"/>
                  <a:gd name="connsiteX129" fmla="*/ 243064 w 1157822"/>
                  <a:gd name="connsiteY129" fmla="*/ 359804 h 924340"/>
                  <a:gd name="connsiteX130" fmla="*/ 256132 w 1157822"/>
                  <a:gd name="connsiteY130" fmla="*/ 359804 h 924340"/>
                  <a:gd name="connsiteX131" fmla="*/ 256132 w 1157822"/>
                  <a:gd name="connsiteY131" fmla="*/ 350221 h 924340"/>
                  <a:gd name="connsiteX132" fmla="*/ 501810 w 1157822"/>
                  <a:gd name="connsiteY132" fmla="*/ 350221 h 924340"/>
                  <a:gd name="connsiteX133" fmla="*/ 501810 w 1157822"/>
                  <a:gd name="connsiteY133" fmla="*/ 242193 h 924340"/>
                  <a:gd name="connsiteX134" fmla="*/ 650785 w 1157822"/>
                  <a:gd name="connsiteY134" fmla="*/ 242193 h 924340"/>
                  <a:gd name="connsiteX135" fmla="*/ 650785 w 1157822"/>
                  <a:gd name="connsiteY135" fmla="*/ 490484 h 924340"/>
                  <a:gd name="connsiteX136" fmla="*/ 636846 w 1157822"/>
                  <a:gd name="connsiteY136" fmla="*/ 490484 h 924340"/>
                  <a:gd name="connsiteX137" fmla="*/ 636846 w 1157822"/>
                  <a:gd name="connsiteY137" fmla="*/ 503552 h 924340"/>
                  <a:gd name="connsiteX138" fmla="*/ 847675 w 1157822"/>
                  <a:gd name="connsiteY138" fmla="*/ 503552 h 924340"/>
                  <a:gd name="connsiteX139" fmla="*/ 847675 w 1157822"/>
                  <a:gd name="connsiteY139" fmla="*/ 601997 h 924340"/>
                  <a:gd name="connsiteX140" fmla="*/ 848547 w 1157822"/>
                  <a:gd name="connsiteY140" fmla="*/ 601997 h 924340"/>
                  <a:gd name="connsiteX0" fmla="*/ 659497 w 1157822"/>
                  <a:gd name="connsiteY0" fmla="*/ 576733 h 924340"/>
                  <a:gd name="connsiteX1" fmla="*/ 672565 w 1157822"/>
                  <a:gd name="connsiteY1" fmla="*/ 576733 h 924340"/>
                  <a:gd name="connsiteX2" fmla="*/ 672565 w 1157822"/>
                  <a:gd name="connsiteY2" fmla="*/ 532301 h 924340"/>
                  <a:gd name="connsiteX3" fmla="*/ 659497 w 1157822"/>
                  <a:gd name="connsiteY3" fmla="*/ 532301 h 924340"/>
                  <a:gd name="connsiteX4" fmla="*/ 659497 w 1157822"/>
                  <a:gd name="connsiteY4" fmla="*/ 576733 h 924340"/>
                  <a:gd name="connsiteX5" fmla="*/ 614194 w 1157822"/>
                  <a:gd name="connsiteY5" fmla="*/ 0 h 924340"/>
                  <a:gd name="connsiteX6" fmla="*/ 548855 w 1157822"/>
                  <a:gd name="connsiteY6" fmla="*/ 0 h 924340"/>
                  <a:gd name="connsiteX7" fmla="*/ 528817 w 1157822"/>
                  <a:gd name="connsiteY7" fmla="*/ 229125 h 924340"/>
                  <a:gd name="connsiteX8" fmla="*/ 547983 w 1157822"/>
                  <a:gd name="connsiteY8" fmla="*/ 229125 h 924340"/>
                  <a:gd name="connsiteX9" fmla="*/ 552339 w 1157822"/>
                  <a:gd name="connsiteY9" fmla="*/ 176853 h 924340"/>
                  <a:gd name="connsiteX10" fmla="*/ 609838 w 1157822"/>
                  <a:gd name="connsiteY10" fmla="*/ 229125 h 924340"/>
                  <a:gd name="connsiteX11" fmla="*/ 634232 w 1157822"/>
                  <a:gd name="connsiteY11" fmla="*/ 229125 h 924340"/>
                  <a:gd name="connsiteX12" fmla="*/ 614194 w 1157822"/>
                  <a:gd name="connsiteY12" fmla="*/ 0 h 924340"/>
                  <a:gd name="connsiteX13" fmla="*/ 595899 w 1157822"/>
                  <a:gd name="connsiteY13" fmla="*/ 19166 h 924340"/>
                  <a:gd name="connsiteX14" fmla="*/ 598513 w 1157822"/>
                  <a:gd name="connsiteY14" fmla="*/ 52272 h 924340"/>
                  <a:gd name="connsiteX15" fmla="*/ 574991 w 1157822"/>
                  <a:gd name="connsiteY15" fmla="*/ 19166 h 924340"/>
                  <a:gd name="connsiteX16" fmla="*/ 595899 w 1157822"/>
                  <a:gd name="connsiteY16" fmla="*/ 19166 h 924340"/>
                  <a:gd name="connsiteX17" fmla="*/ 565407 w 1157822"/>
                  <a:gd name="connsiteY17" fmla="*/ 39204 h 924340"/>
                  <a:gd name="connsiteX18" fmla="*/ 599384 w 1157822"/>
                  <a:gd name="connsiteY18" fmla="*/ 85377 h 924340"/>
                  <a:gd name="connsiteX19" fmla="*/ 556695 w 1157822"/>
                  <a:gd name="connsiteY19" fmla="*/ 130680 h 924340"/>
                  <a:gd name="connsiteX20" fmla="*/ 565407 w 1157822"/>
                  <a:gd name="connsiteY20" fmla="*/ 39204 h 924340"/>
                  <a:gd name="connsiteX21" fmla="*/ 558438 w 1157822"/>
                  <a:gd name="connsiteY21" fmla="*/ 156815 h 924340"/>
                  <a:gd name="connsiteX22" fmla="*/ 603740 w 1157822"/>
                  <a:gd name="connsiteY22" fmla="*/ 108900 h 924340"/>
                  <a:gd name="connsiteX23" fmla="*/ 612452 w 1157822"/>
                  <a:gd name="connsiteY23" fmla="*/ 205603 h 924340"/>
                  <a:gd name="connsiteX24" fmla="*/ 558438 w 1157822"/>
                  <a:gd name="connsiteY24" fmla="*/ 156815 h 924340"/>
                  <a:gd name="connsiteX25" fmla="*/ 1062861 w 1157822"/>
                  <a:gd name="connsiteY25" fmla="*/ 50529 h 924340"/>
                  <a:gd name="connsiteX26" fmla="*/ 964416 w 1157822"/>
                  <a:gd name="connsiteY26" fmla="*/ 181209 h 924340"/>
                  <a:gd name="connsiteX27" fmla="*/ 668209 w 1157822"/>
                  <a:gd name="connsiteY27" fmla="*/ 349350 h 924340"/>
                  <a:gd name="connsiteX28" fmla="*/ 666466 w 1157822"/>
                  <a:gd name="connsiteY28" fmla="*/ 350221 h 924340"/>
                  <a:gd name="connsiteX29" fmla="*/ 666466 w 1157822"/>
                  <a:gd name="connsiteY29" fmla="*/ 372872 h 924340"/>
                  <a:gd name="connsiteX30" fmla="*/ 934795 w 1157822"/>
                  <a:gd name="connsiteY30" fmla="*/ 220413 h 924340"/>
                  <a:gd name="connsiteX31" fmla="*/ 730935 w 1157822"/>
                  <a:gd name="connsiteY31" fmla="*/ 490484 h 924340"/>
                  <a:gd name="connsiteX32" fmla="*/ 755328 w 1157822"/>
                  <a:gd name="connsiteY32" fmla="*/ 490484 h 924340"/>
                  <a:gd name="connsiteX33" fmla="*/ 807600 w 1157822"/>
                  <a:gd name="connsiteY33" fmla="*/ 420788 h 924340"/>
                  <a:gd name="connsiteX34" fmla="*/ 837221 w 1157822"/>
                  <a:gd name="connsiteY34" fmla="*/ 490484 h 924340"/>
                  <a:gd name="connsiteX35" fmla="*/ 873811 w 1157822"/>
                  <a:gd name="connsiteY35" fmla="*/ 490484 h 924340"/>
                  <a:gd name="connsiteX36" fmla="*/ 1121232 w 1157822"/>
                  <a:gd name="connsiteY36" fmla="*/ 70567 h 924340"/>
                  <a:gd name="connsiteX37" fmla="*/ 1157822 w 1157822"/>
                  <a:gd name="connsiteY37" fmla="*/ 70567 h 924340"/>
                  <a:gd name="connsiteX38" fmla="*/ 1157822 w 1157822"/>
                  <a:gd name="connsiteY38" fmla="*/ 50529 h 924340"/>
                  <a:gd name="connsiteX39" fmla="*/ 1062861 w 1157822"/>
                  <a:gd name="connsiteY39" fmla="*/ 50529 h 924340"/>
                  <a:gd name="connsiteX40" fmla="*/ 855516 w 1157822"/>
                  <a:gd name="connsiteY40" fmla="*/ 483514 h 924340"/>
                  <a:gd name="connsiteX41" fmla="*/ 824153 w 1157822"/>
                  <a:gd name="connsiteY41" fmla="*/ 409463 h 924340"/>
                  <a:gd name="connsiteX42" fmla="*/ 906046 w 1157822"/>
                  <a:gd name="connsiteY42" fmla="*/ 398137 h 924340"/>
                  <a:gd name="connsiteX43" fmla="*/ 855516 w 1157822"/>
                  <a:gd name="connsiteY43" fmla="*/ 483514 h 924340"/>
                  <a:gd name="connsiteX44" fmla="*/ 831123 w 1157822"/>
                  <a:gd name="connsiteY44" fmla="*/ 389425 h 924340"/>
                  <a:gd name="connsiteX45" fmla="*/ 890364 w 1157822"/>
                  <a:gd name="connsiteY45" fmla="*/ 311017 h 924340"/>
                  <a:gd name="connsiteX46" fmla="*/ 911273 w 1157822"/>
                  <a:gd name="connsiteY46" fmla="*/ 378100 h 924340"/>
                  <a:gd name="connsiteX47" fmla="*/ 831123 w 1157822"/>
                  <a:gd name="connsiteY47" fmla="*/ 389425 h 924340"/>
                  <a:gd name="connsiteX48" fmla="*/ 926954 w 1157822"/>
                  <a:gd name="connsiteY48" fmla="*/ 362418 h 924340"/>
                  <a:gd name="connsiteX49" fmla="*/ 906917 w 1157822"/>
                  <a:gd name="connsiteY49" fmla="*/ 297949 h 924340"/>
                  <a:gd name="connsiteX50" fmla="*/ 969643 w 1157822"/>
                  <a:gd name="connsiteY50" fmla="*/ 289237 h 924340"/>
                  <a:gd name="connsiteX51" fmla="*/ 926954 w 1157822"/>
                  <a:gd name="connsiteY51" fmla="*/ 362418 h 924340"/>
                  <a:gd name="connsiteX52" fmla="*/ 915629 w 1157822"/>
                  <a:gd name="connsiteY52" fmla="*/ 277041 h 924340"/>
                  <a:gd name="connsiteX53" fmla="*/ 969643 w 1157822"/>
                  <a:gd name="connsiteY53" fmla="*/ 205603 h 924340"/>
                  <a:gd name="connsiteX54" fmla="*/ 977484 w 1157822"/>
                  <a:gd name="connsiteY54" fmla="*/ 268329 h 924340"/>
                  <a:gd name="connsiteX55" fmla="*/ 915629 w 1157822"/>
                  <a:gd name="connsiteY55" fmla="*/ 277041 h 924340"/>
                  <a:gd name="connsiteX56" fmla="*/ 994908 w 1157822"/>
                  <a:gd name="connsiteY56" fmla="*/ 247420 h 924340"/>
                  <a:gd name="connsiteX57" fmla="*/ 987938 w 1157822"/>
                  <a:gd name="connsiteY57" fmla="*/ 188179 h 924340"/>
                  <a:gd name="connsiteX58" fmla="*/ 1038468 w 1157822"/>
                  <a:gd name="connsiteY58" fmla="*/ 175111 h 924340"/>
                  <a:gd name="connsiteX59" fmla="*/ 994908 w 1157822"/>
                  <a:gd name="connsiteY59" fmla="*/ 247420 h 924340"/>
                  <a:gd name="connsiteX60" fmla="*/ 1001877 w 1157822"/>
                  <a:gd name="connsiteY60" fmla="*/ 164656 h 924340"/>
                  <a:gd name="connsiteX61" fmla="*/ 1041953 w 1157822"/>
                  <a:gd name="connsiteY61" fmla="*/ 111513 h 924340"/>
                  <a:gd name="connsiteX62" fmla="*/ 1047180 w 1157822"/>
                  <a:gd name="connsiteY62" fmla="*/ 152460 h 924340"/>
                  <a:gd name="connsiteX63" fmla="*/ 1001877 w 1157822"/>
                  <a:gd name="connsiteY63" fmla="*/ 164656 h 924340"/>
                  <a:gd name="connsiteX64" fmla="*/ 1063732 w 1157822"/>
                  <a:gd name="connsiteY64" fmla="*/ 130680 h 924340"/>
                  <a:gd name="connsiteX65" fmla="*/ 1058505 w 1157822"/>
                  <a:gd name="connsiteY65" fmla="*/ 89733 h 924340"/>
                  <a:gd name="connsiteX66" fmla="*/ 1072444 w 1157822"/>
                  <a:gd name="connsiteY66" fmla="*/ 70567 h 924340"/>
                  <a:gd name="connsiteX67" fmla="*/ 1098580 w 1157822"/>
                  <a:gd name="connsiteY67" fmla="*/ 70567 h 924340"/>
                  <a:gd name="connsiteX68" fmla="*/ 1063732 w 1157822"/>
                  <a:gd name="connsiteY68" fmla="*/ 130680 h 924340"/>
                  <a:gd name="connsiteX69" fmla="*/ 0 w 1157822"/>
                  <a:gd name="connsiteY69" fmla="*/ 267458 h 924340"/>
                  <a:gd name="connsiteX70" fmla="*/ 0 w 1157822"/>
                  <a:gd name="connsiteY70" fmla="*/ 286624 h 924340"/>
                  <a:gd name="connsiteX71" fmla="*/ 182952 w 1157822"/>
                  <a:gd name="connsiteY71" fmla="*/ 286624 h 924340"/>
                  <a:gd name="connsiteX72" fmla="*/ 182952 w 1157822"/>
                  <a:gd name="connsiteY72" fmla="*/ 337153 h 924340"/>
                  <a:gd name="connsiteX73" fmla="*/ 243935 w 1157822"/>
                  <a:gd name="connsiteY73" fmla="*/ 337153 h 924340"/>
                  <a:gd name="connsiteX74" fmla="*/ 243935 w 1157822"/>
                  <a:gd name="connsiteY74" fmla="*/ 286624 h 924340"/>
                  <a:gd name="connsiteX75" fmla="*/ 265715 w 1157822"/>
                  <a:gd name="connsiteY75" fmla="*/ 286624 h 924340"/>
                  <a:gd name="connsiteX76" fmla="*/ 265715 w 1157822"/>
                  <a:gd name="connsiteY76" fmla="*/ 267458 h 924340"/>
                  <a:gd name="connsiteX77" fmla="*/ 0 w 1157822"/>
                  <a:gd name="connsiteY77" fmla="*/ 267458 h 924340"/>
                  <a:gd name="connsiteX78" fmla="*/ 278783 w 1157822"/>
                  <a:gd name="connsiteY78" fmla="*/ 869455 h 924340"/>
                  <a:gd name="connsiteX79" fmla="*/ 278783 w 1157822"/>
                  <a:gd name="connsiteY79" fmla="*/ 784077 h 924340"/>
                  <a:gd name="connsiteX80" fmla="*/ 319730 w 1157822"/>
                  <a:gd name="connsiteY80" fmla="*/ 660368 h 924340"/>
                  <a:gd name="connsiteX81" fmla="*/ 256132 w 1157822"/>
                  <a:gd name="connsiteY81" fmla="*/ 660368 h 924340"/>
                  <a:gd name="connsiteX82" fmla="*/ 243064 w 1157822"/>
                  <a:gd name="connsiteY82" fmla="*/ 660368 h 924340"/>
                  <a:gd name="connsiteX83" fmla="*/ 194277 w 1157822"/>
                  <a:gd name="connsiteY83" fmla="*/ 660368 h 924340"/>
                  <a:gd name="connsiteX84" fmla="*/ 236095 w 1157822"/>
                  <a:gd name="connsiteY84" fmla="*/ 786691 h 924340"/>
                  <a:gd name="connsiteX85" fmla="*/ 236095 w 1157822"/>
                  <a:gd name="connsiteY85" fmla="*/ 869455 h 924340"/>
                  <a:gd name="connsiteX86" fmla="*/ 223027 w 1157822"/>
                  <a:gd name="connsiteY86" fmla="*/ 869455 h 924340"/>
                  <a:gd name="connsiteX87" fmla="*/ 158558 w 1157822"/>
                  <a:gd name="connsiteY87" fmla="*/ 869455 h 924340"/>
                  <a:gd name="connsiteX88" fmla="*/ 158558 w 1157822"/>
                  <a:gd name="connsiteY88" fmla="*/ 887750 h 924340"/>
                  <a:gd name="connsiteX89" fmla="*/ 534044 w 1157822"/>
                  <a:gd name="connsiteY89" fmla="*/ 887750 h 924340"/>
                  <a:gd name="connsiteX90" fmla="*/ 534044 w 1157822"/>
                  <a:gd name="connsiteY90" fmla="*/ 869455 h 924340"/>
                  <a:gd name="connsiteX91" fmla="*/ 291851 w 1157822"/>
                  <a:gd name="connsiteY91" fmla="*/ 869455 h 924340"/>
                  <a:gd name="connsiteX92" fmla="*/ 278783 w 1157822"/>
                  <a:gd name="connsiteY92" fmla="*/ 869455 h 924340"/>
                  <a:gd name="connsiteX93" fmla="*/ 719609 w 1157822"/>
                  <a:gd name="connsiteY93" fmla="*/ 869455 h 924340"/>
                  <a:gd name="connsiteX94" fmla="*/ 706541 w 1157822"/>
                  <a:gd name="connsiteY94" fmla="*/ 869455 h 924340"/>
                  <a:gd name="connsiteX95" fmla="*/ 706541 w 1157822"/>
                  <a:gd name="connsiteY95" fmla="*/ 784077 h 924340"/>
                  <a:gd name="connsiteX96" fmla="*/ 747488 w 1157822"/>
                  <a:gd name="connsiteY96" fmla="*/ 660368 h 924340"/>
                  <a:gd name="connsiteX97" fmla="*/ 622906 w 1157822"/>
                  <a:gd name="connsiteY97" fmla="*/ 660368 h 924340"/>
                  <a:gd name="connsiteX98" fmla="*/ 664724 w 1157822"/>
                  <a:gd name="connsiteY98" fmla="*/ 786691 h 924340"/>
                  <a:gd name="connsiteX99" fmla="*/ 664724 w 1157822"/>
                  <a:gd name="connsiteY99" fmla="*/ 869455 h 924340"/>
                  <a:gd name="connsiteX100" fmla="*/ 651656 w 1157822"/>
                  <a:gd name="connsiteY100" fmla="*/ 869455 h 924340"/>
                  <a:gd name="connsiteX101" fmla="*/ 561051 w 1157822"/>
                  <a:gd name="connsiteY101" fmla="*/ 869455 h 924340"/>
                  <a:gd name="connsiteX102" fmla="*/ 561051 w 1157822"/>
                  <a:gd name="connsiteY102" fmla="*/ 887750 h 924340"/>
                  <a:gd name="connsiteX103" fmla="*/ 719609 w 1157822"/>
                  <a:gd name="connsiteY103" fmla="*/ 869455 h 924340"/>
                  <a:gd name="connsiteX104" fmla="*/ 443440 w 1157822"/>
                  <a:gd name="connsiteY104" fmla="*/ 924340 h 924340"/>
                  <a:gd name="connsiteX105" fmla="*/ 804116 w 1157822"/>
                  <a:gd name="connsiteY105" fmla="*/ 924340 h 924340"/>
                  <a:gd name="connsiteX106" fmla="*/ 804116 w 1157822"/>
                  <a:gd name="connsiteY106" fmla="*/ 906045 h 924340"/>
                  <a:gd name="connsiteX107" fmla="*/ 443440 w 1157822"/>
                  <a:gd name="connsiteY107" fmla="*/ 906045 h 924340"/>
                  <a:gd name="connsiteX108" fmla="*/ 443440 w 1157822"/>
                  <a:gd name="connsiteY108" fmla="*/ 924340 h 924340"/>
                  <a:gd name="connsiteX109" fmla="*/ 260488 w 1157822"/>
                  <a:gd name="connsiteY109" fmla="*/ 924340 h 924340"/>
                  <a:gd name="connsiteX110" fmla="*/ 414690 w 1157822"/>
                  <a:gd name="connsiteY110" fmla="*/ 924340 h 924340"/>
                  <a:gd name="connsiteX111" fmla="*/ 414690 w 1157822"/>
                  <a:gd name="connsiteY111" fmla="*/ 906045 h 924340"/>
                  <a:gd name="connsiteX112" fmla="*/ 260488 w 1157822"/>
                  <a:gd name="connsiteY112" fmla="*/ 906045 h 924340"/>
                  <a:gd name="connsiteX113" fmla="*/ 260488 w 1157822"/>
                  <a:gd name="connsiteY113" fmla="*/ 924340 h 924340"/>
                  <a:gd name="connsiteX114" fmla="*/ 18295 w 1157822"/>
                  <a:gd name="connsiteY114" fmla="*/ 886879 h 924340"/>
                  <a:gd name="connsiteX115" fmla="*/ 131551 w 1157822"/>
                  <a:gd name="connsiteY115" fmla="*/ 886879 h 924340"/>
                  <a:gd name="connsiteX116" fmla="*/ 131551 w 1157822"/>
                  <a:gd name="connsiteY116" fmla="*/ 868584 h 924340"/>
                  <a:gd name="connsiteX117" fmla="*/ 18295 w 1157822"/>
                  <a:gd name="connsiteY117" fmla="*/ 868584 h 924340"/>
                  <a:gd name="connsiteX118" fmla="*/ 18295 w 1157822"/>
                  <a:gd name="connsiteY118" fmla="*/ 886879 h 924340"/>
                  <a:gd name="connsiteX119" fmla="*/ 848547 w 1157822"/>
                  <a:gd name="connsiteY119" fmla="*/ 601997 h 924340"/>
                  <a:gd name="connsiteX120" fmla="*/ 834607 w 1157822"/>
                  <a:gd name="connsiteY120" fmla="*/ 601997 h 924340"/>
                  <a:gd name="connsiteX121" fmla="*/ 834607 w 1157822"/>
                  <a:gd name="connsiteY121" fmla="*/ 601997 h 924340"/>
                  <a:gd name="connsiteX122" fmla="*/ 93218 w 1157822"/>
                  <a:gd name="connsiteY122" fmla="*/ 601997 h 924340"/>
                  <a:gd name="connsiteX123" fmla="*/ 93218 w 1157822"/>
                  <a:gd name="connsiteY123" fmla="*/ 601997 h 924340"/>
                  <a:gd name="connsiteX124" fmla="*/ 90605 w 1157822"/>
                  <a:gd name="connsiteY124" fmla="*/ 601997 h 924340"/>
                  <a:gd name="connsiteX125" fmla="*/ 90605 w 1157822"/>
                  <a:gd name="connsiteY125" fmla="*/ 350221 h 924340"/>
                  <a:gd name="connsiteX126" fmla="*/ 169012 w 1157822"/>
                  <a:gd name="connsiteY126" fmla="*/ 350221 h 924340"/>
                  <a:gd name="connsiteX127" fmla="*/ 243064 w 1157822"/>
                  <a:gd name="connsiteY127" fmla="*/ 350221 h 924340"/>
                  <a:gd name="connsiteX128" fmla="*/ 243064 w 1157822"/>
                  <a:gd name="connsiteY128" fmla="*/ 359804 h 924340"/>
                  <a:gd name="connsiteX129" fmla="*/ 256132 w 1157822"/>
                  <a:gd name="connsiteY129" fmla="*/ 359804 h 924340"/>
                  <a:gd name="connsiteX130" fmla="*/ 256132 w 1157822"/>
                  <a:gd name="connsiteY130" fmla="*/ 350221 h 924340"/>
                  <a:gd name="connsiteX131" fmla="*/ 501810 w 1157822"/>
                  <a:gd name="connsiteY131" fmla="*/ 350221 h 924340"/>
                  <a:gd name="connsiteX132" fmla="*/ 501810 w 1157822"/>
                  <a:gd name="connsiteY132" fmla="*/ 242193 h 924340"/>
                  <a:gd name="connsiteX133" fmla="*/ 650785 w 1157822"/>
                  <a:gd name="connsiteY133" fmla="*/ 242193 h 924340"/>
                  <a:gd name="connsiteX134" fmla="*/ 650785 w 1157822"/>
                  <a:gd name="connsiteY134" fmla="*/ 490484 h 924340"/>
                  <a:gd name="connsiteX135" fmla="*/ 636846 w 1157822"/>
                  <a:gd name="connsiteY135" fmla="*/ 490484 h 924340"/>
                  <a:gd name="connsiteX136" fmla="*/ 636846 w 1157822"/>
                  <a:gd name="connsiteY136" fmla="*/ 503552 h 924340"/>
                  <a:gd name="connsiteX137" fmla="*/ 847675 w 1157822"/>
                  <a:gd name="connsiteY137" fmla="*/ 503552 h 924340"/>
                  <a:gd name="connsiteX138" fmla="*/ 847675 w 1157822"/>
                  <a:gd name="connsiteY138" fmla="*/ 601997 h 924340"/>
                  <a:gd name="connsiteX139" fmla="*/ 848547 w 1157822"/>
                  <a:gd name="connsiteY139" fmla="*/ 601997 h 924340"/>
                  <a:gd name="connsiteX0" fmla="*/ 659497 w 1157822"/>
                  <a:gd name="connsiteY0" fmla="*/ 576733 h 924340"/>
                  <a:gd name="connsiteX1" fmla="*/ 672565 w 1157822"/>
                  <a:gd name="connsiteY1" fmla="*/ 576733 h 924340"/>
                  <a:gd name="connsiteX2" fmla="*/ 672565 w 1157822"/>
                  <a:gd name="connsiteY2" fmla="*/ 532301 h 924340"/>
                  <a:gd name="connsiteX3" fmla="*/ 659497 w 1157822"/>
                  <a:gd name="connsiteY3" fmla="*/ 532301 h 924340"/>
                  <a:gd name="connsiteX4" fmla="*/ 659497 w 1157822"/>
                  <a:gd name="connsiteY4" fmla="*/ 576733 h 924340"/>
                  <a:gd name="connsiteX5" fmla="*/ 614194 w 1157822"/>
                  <a:gd name="connsiteY5" fmla="*/ 0 h 924340"/>
                  <a:gd name="connsiteX6" fmla="*/ 548855 w 1157822"/>
                  <a:gd name="connsiteY6" fmla="*/ 0 h 924340"/>
                  <a:gd name="connsiteX7" fmla="*/ 528817 w 1157822"/>
                  <a:gd name="connsiteY7" fmla="*/ 229125 h 924340"/>
                  <a:gd name="connsiteX8" fmla="*/ 547983 w 1157822"/>
                  <a:gd name="connsiteY8" fmla="*/ 229125 h 924340"/>
                  <a:gd name="connsiteX9" fmla="*/ 552339 w 1157822"/>
                  <a:gd name="connsiteY9" fmla="*/ 176853 h 924340"/>
                  <a:gd name="connsiteX10" fmla="*/ 609838 w 1157822"/>
                  <a:gd name="connsiteY10" fmla="*/ 229125 h 924340"/>
                  <a:gd name="connsiteX11" fmla="*/ 634232 w 1157822"/>
                  <a:gd name="connsiteY11" fmla="*/ 229125 h 924340"/>
                  <a:gd name="connsiteX12" fmla="*/ 614194 w 1157822"/>
                  <a:gd name="connsiteY12" fmla="*/ 0 h 924340"/>
                  <a:gd name="connsiteX13" fmla="*/ 595899 w 1157822"/>
                  <a:gd name="connsiteY13" fmla="*/ 19166 h 924340"/>
                  <a:gd name="connsiteX14" fmla="*/ 598513 w 1157822"/>
                  <a:gd name="connsiteY14" fmla="*/ 52272 h 924340"/>
                  <a:gd name="connsiteX15" fmla="*/ 574991 w 1157822"/>
                  <a:gd name="connsiteY15" fmla="*/ 19166 h 924340"/>
                  <a:gd name="connsiteX16" fmla="*/ 595899 w 1157822"/>
                  <a:gd name="connsiteY16" fmla="*/ 19166 h 924340"/>
                  <a:gd name="connsiteX17" fmla="*/ 565407 w 1157822"/>
                  <a:gd name="connsiteY17" fmla="*/ 39204 h 924340"/>
                  <a:gd name="connsiteX18" fmla="*/ 599384 w 1157822"/>
                  <a:gd name="connsiteY18" fmla="*/ 85377 h 924340"/>
                  <a:gd name="connsiteX19" fmla="*/ 556695 w 1157822"/>
                  <a:gd name="connsiteY19" fmla="*/ 130680 h 924340"/>
                  <a:gd name="connsiteX20" fmla="*/ 565407 w 1157822"/>
                  <a:gd name="connsiteY20" fmla="*/ 39204 h 924340"/>
                  <a:gd name="connsiteX21" fmla="*/ 558438 w 1157822"/>
                  <a:gd name="connsiteY21" fmla="*/ 156815 h 924340"/>
                  <a:gd name="connsiteX22" fmla="*/ 603740 w 1157822"/>
                  <a:gd name="connsiteY22" fmla="*/ 108900 h 924340"/>
                  <a:gd name="connsiteX23" fmla="*/ 612452 w 1157822"/>
                  <a:gd name="connsiteY23" fmla="*/ 205603 h 924340"/>
                  <a:gd name="connsiteX24" fmla="*/ 558438 w 1157822"/>
                  <a:gd name="connsiteY24" fmla="*/ 156815 h 924340"/>
                  <a:gd name="connsiteX25" fmla="*/ 1062861 w 1157822"/>
                  <a:gd name="connsiteY25" fmla="*/ 50529 h 924340"/>
                  <a:gd name="connsiteX26" fmla="*/ 964416 w 1157822"/>
                  <a:gd name="connsiteY26" fmla="*/ 181209 h 924340"/>
                  <a:gd name="connsiteX27" fmla="*/ 668209 w 1157822"/>
                  <a:gd name="connsiteY27" fmla="*/ 349350 h 924340"/>
                  <a:gd name="connsiteX28" fmla="*/ 666466 w 1157822"/>
                  <a:gd name="connsiteY28" fmla="*/ 350221 h 924340"/>
                  <a:gd name="connsiteX29" fmla="*/ 666466 w 1157822"/>
                  <a:gd name="connsiteY29" fmla="*/ 372872 h 924340"/>
                  <a:gd name="connsiteX30" fmla="*/ 934795 w 1157822"/>
                  <a:gd name="connsiteY30" fmla="*/ 220413 h 924340"/>
                  <a:gd name="connsiteX31" fmla="*/ 730935 w 1157822"/>
                  <a:gd name="connsiteY31" fmla="*/ 490484 h 924340"/>
                  <a:gd name="connsiteX32" fmla="*/ 755328 w 1157822"/>
                  <a:gd name="connsiteY32" fmla="*/ 490484 h 924340"/>
                  <a:gd name="connsiteX33" fmla="*/ 807600 w 1157822"/>
                  <a:gd name="connsiteY33" fmla="*/ 420788 h 924340"/>
                  <a:gd name="connsiteX34" fmla="*/ 837221 w 1157822"/>
                  <a:gd name="connsiteY34" fmla="*/ 490484 h 924340"/>
                  <a:gd name="connsiteX35" fmla="*/ 873811 w 1157822"/>
                  <a:gd name="connsiteY35" fmla="*/ 490484 h 924340"/>
                  <a:gd name="connsiteX36" fmla="*/ 1121232 w 1157822"/>
                  <a:gd name="connsiteY36" fmla="*/ 70567 h 924340"/>
                  <a:gd name="connsiteX37" fmla="*/ 1157822 w 1157822"/>
                  <a:gd name="connsiteY37" fmla="*/ 70567 h 924340"/>
                  <a:gd name="connsiteX38" fmla="*/ 1157822 w 1157822"/>
                  <a:gd name="connsiteY38" fmla="*/ 50529 h 924340"/>
                  <a:gd name="connsiteX39" fmla="*/ 1062861 w 1157822"/>
                  <a:gd name="connsiteY39" fmla="*/ 50529 h 924340"/>
                  <a:gd name="connsiteX40" fmla="*/ 855516 w 1157822"/>
                  <a:gd name="connsiteY40" fmla="*/ 483514 h 924340"/>
                  <a:gd name="connsiteX41" fmla="*/ 824153 w 1157822"/>
                  <a:gd name="connsiteY41" fmla="*/ 409463 h 924340"/>
                  <a:gd name="connsiteX42" fmla="*/ 906046 w 1157822"/>
                  <a:gd name="connsiteY42" fmla="*/ 398137 h 924340"/>
                  <a:gd name="connsiteX43" fmla="*/ 855516 w 1157822"/>
                  <a:gd name="connsiteY43" fmla="*/ 483514 h 924340"/>
                  <a:gd name="connsiteX44" fmla="*/ 831123 w 1157822"/>
                  <a:gd name="connsiteY44" fmla="*/ 389425 h 924340"/>
                  <a:gd name="connsiteX45" fmla="*/ 890364 w 1157822"/>
                  <a:gd name="connsiteY45" fmla="*/ 311017 h 924340"/>
                  <a:gd name="connsiteX46" fmla="*/ 911273 w 1157822"/>
                  <a:gd name="connsiteY46" fmla="*/ 378100 h 924340"/>
                  <a:gd name="connsiteX47" fmla="*/ 831123 w 1157822"/>
                  <a:gd name="connsiteY47" fmla="*/ 389425 h 924340"/>
                  <a:gd name="connsiteX48" fmla="*/ 926954 w 1157822"/>
                  <a:gd name="connsiteY48" fmla="*/ 362418 h 924340"/>
                  <a:gd name="connsiteX49" fmla="*/ 906917 w 1157822"/>
                  <a:gd name="connsiteY49" fmla="*/ 297949 h 924340"/>
                  <a:gd name="connsiteX50" fmla="*/ 969643 w 1157822"/>
                  <a:gd name="connsiteY50" fmla="*/ 289237 h 924340"/>
                  <a:gd name="connsiteX51" fmla="*/ 926954 w 1157822"/>
                  <a:gd name="connsiteY51" fmla="*/ 362418 h 924340"/>
                  <a:gd name="connsiteX52" fmla="*/ 915629 w 1157822"/>
                  <a:gd name="connsiteY52" fmla="*/ 277041 h 924340"/>
                  <a:gd name="connsiteX53" fmla="*/ 969643 w 1157822"/>
                  <a:gd name="connsiteY53" fmla="*/ 205603 h 924340"/>
                  <a:gd name="connsiteX54" fmla="*/ 977484 w 1157822"/>
                  <a:gd name="connsiteY54" fmla="*/ 268329 h 924340"/>
                  <a:gd name="connsiteX55" fmla="*/ 915629 w 1157822"/>
                  <a:gd name="connsiteY55" fmla="*/ 277041 h 924340"/>
                  <a:gd name="connsiteX56" fmla="*/ 994908 w 1157822"/>
                  <a:gd name="connsiteY56" fmla="*/ 247420 h 924340"/>
                  <a:gd name="connsiteX57" fmla="*/ 987938 w 1157822"/>
                  <a:gd name="connsiteY57" fmla="*/ 188179 h 924340"/>
                  <a:gd name="connsiteX58" fmla="*/ 1038468 w 1157822"/>
                  <a:gd name="connsiteY58" fmla="*/ 175111 h 924340"/>
                  <a:gd name="connsiteX59" fmla="*/ 994908 w 1157822"/>
                  <a:gd name="connsiteY59" fmla="*/ 247420 h 924340"/>
                  <a:gd name="connsiteX60" fmla="*/ 1001877 w 1157822"/>
                  <a:gd name="connsiteY60" fmla="*/ 164656 h 924340"/>
                  <a:gd name="connsiteX61" fmla="*/ 1041953 w 1157822"/>
                  <a:gd name="connsiteY61" fmla="*/ 111513 h 924340"/>
                  <a:gd name="connsiteX62" fmla="*/ 1047180 w 1157822"/>
                  <a:gd name="connsiteY62" fmla="*/ 152460 h 924340"/>
                  <a:gd name="connsiteX63" fmla="*/ 1001877 w 1157822"/>
                  <a:gd name="connsiteY63" fmla="*/ 164656 h 924340"/>
                  <a:gd name="connsiteX64" fmla="*/ 1063732 w 1157822"/>
                  <a:gd name="connsiteY64" fmla="*/ 130680 h 924340"/>
                  <a:gd name="connsiteX65" fmla="*/ 1058505 w 1157822"/>
                  <a:gd name="connsiteY65" fmla="*/ 89733 h 924340"/>
                  <a:gd name="connsiteX66" fmla="*/ 1072444 w 1157822"/>
                  <a:gd name="connsiteY66" fmla="*/ 70567 h 924340"/>
                  <a:gd name="connsiteX67" fmla="*/ 1098580 w 1157822"/>
                  <a:gd name="connsiteY67" fmla="*/ 70567 h 924340"/>
                  <a:gd name="connsiteX68" fmla="*/ 1063732 w 1157822"/>
                  <a:gd name="connsiteY68" fmla="*/ 130680 h 924340"/>
                  <a:gd name="connsiteX69" fmla="*/ 0 w 1157822"/>
                  <a:gd name="connsiteY69" fmla="*/ 267458 h 924340"/>
                  <a:gd name="connsiteX70" fmla="*/ 0 w 1157822"/>
                  <a:gd name="connsiteY70" fmla="*/ 286624 h 924340"/>
                  <a:gd name="connsiteX71" fmla="*/ 182952 w 1157822"/>
                  <a:gd name="connsiteY71" fmla="*/ 286624 h 924340"/>
                  <a:gd name="connsiteX72" fmla="*/ 182952 w 1157822"/>
                  <a:gd name="connsiteY72" fmla="*/ 337153 h 924340"/>
                  <a:gd name="connsiteX73" fmla="*/ 243935 w 1157822"/>
                  <a:gd name="connsiteY73" fmla="*/ 337153 h 924340"/>
                  <a:gd name="connsiteX74" fmla="*/ 243935 w 1157822"/>
                  <a:gd name="connsiteY74" fmla="*/ 286624 h 924340"/>
                  <a:gd name="connsiteX75" fmla="*/ 265715 w 1157822"/>
                  <a:gd name="connsiteY75" fmla="*/ 286624 h 924340"/>
                  <a:gd name="connsiteX76" fmla="*/ 265715 w 1157822"/>
                  <a:gd name="connsiteY76" fmla="*/ 267458 h 924340"/>
                  <a:gd name="connsiteX77" fmla="*/ 0 w 1157822"/>
                  <a:gd name="connsiteY77" fmla="*/ 267458 h 924340"/>
                  <a:gd name="connsiteX78" fmla="*/ 278783 w 1157822"/>
                  <a:gd name="connsiteY78" fmla="*/ 869455 h 924340"/>
                  <a:gd name="connsiteX79" fmla="*/ 278783 w 1157822"/>
                  <a:gd name="connsiteY79" fmla="*/ 784077 h 924340"/>
                  <a:gd name="connsiteX80" fmla="*/ 319730 w 1157822"/>
                  <a:gd name="connsiteY80" fmla="*/ 660368 h 924340"/>
                  <a:gd name="connsiteX81" fmla="*/ 256132 w 1157822"/>
                  <a:gd name="connsiteY81" fmla="*/ 660368 h 924340"/>
                  <a:gd name="connsiteX82" fmla="*/ 243064 w 1157822"/>
                  <a:gd name="connsiteY82" fmla="*/ 660368 h 924340"/>
                  <a:gd name="connsiteX83" fmla="*/ 194277 w 1157822"/>
                  <a:gd name="connsiteY83" fmla="*/ 660368 h 924340"/>
                  <a:gd name="connsiteX84" fmla="*/ 236095 w 1157822"/>
                  <a:gd name="connsiteY84" fmla="*/ 786691 h 924340"/>
                  <a:gd name="connsiteX85" fmla="*/ 236095 w 1157822"/>
                  <a:gd name="connsiteY85" fmla="*/ 869455 h 924340"/>
                  <a:gd name="connsiteX86" fmla="*/ 223027 w 1157822"/>
                  <a:gd name="connsiteY86" fmla="*/ 869455 h 924340"/>
                  <a:gd name="connsiteX87" fmla="*/ 158558 w 1157822"/>
                  <a:gd name="connsiteY87" fmla="*/ 869455 h 924340"/>
                  <a:gd name="connsiteX88" fmla="*/ 158558 w 1157822"/>
                  <a:gd name="connsiteY88" fmla="*/ 887750 h 924340"/>
                  <a:gd name="connsiteX89" fmla="*/ 534044 w 1157822"/>
                  <a:gd name="connsiteY89" fmla="*/ 887750 h 924340"/>
                  <a:gd name="connsiteX90" fmla="*/ 534044 w 1157822"/>
                  <a:gd name="connsiteY90" fmla="*/ 869455 h 924340"/>
                  <a:gd name="connsiteX91" fmla="*/ 291851 w 1157822"/>
                  <a:gd name="connsiteY91" fmla="*/ 869455 h 924340"/>
                  <a:gd name="connsiteX92" fmla="*/ 278783 w 1157822"/>
                  <a:gd name="connsiteY92" fmla="*/ 869455 h 924340"/>
                  <a:gd name="connsiteX93" fmla="*/ 719609 w 1157822"/>
                  <a:gd name="connsiteY93" fmla="*/ 869455 h 924340"/>
                  <a:gd name="connsiteX94" fmla="*/ 706541 w 1157822"/>
                  <a:gd name="connsiteY94" fmla="*/ 869455 h 924340"/>
                  <a:gd name="connsiteX95" fmla="*/ 706541 w 1157822"/>
                  <a:gd name="connsiteY95" fmla="*/ 784077 h 924340"/>
                  <a:gd name="connsiteX96" fmla="*/ 747488 w 1157822"/>
                  <a:gd name="connsiteY96" fmla="*/ 660368 h 924340"/>
                  <a:gd name="connsiteX97" fmla="*/ 622906 w 1157822"/>
                  <a:gd name="connsiteY97" fmla="*/ 660368 h 924340"/>
                  <a:gd name="connsiteX98" fmla="*/ 664724 w 1157822"/>
                  <a:gd name="connsiteY98" fmla="*/ 786691 h 924340"/>
                  <a:gd name="connsiteX99" fmla="*/ 664724 w 1157822"/>
                  <a:gd name="connsiteY99" fmla="*/ 869455 h 924340"/>
                  <a:gd name="connsiteX100" fmla="*/ 651656 w 1157822"/>
                  <a:gd name="connsiteY100" fmla="*/ 869455 h 924340"/>
                  <a:gd name="connsiteX101" fmla="*/ 561051 w 1157822"/>
                  <a:gd name="connsiteY101" fmla="*/ 869455 h 924340"/>
                  <a:gd name="connsiteX102" fmla="*/ 719609 w 1157822"/>
                  <a:gd name="connsiteY102" fmla="*/ 869455 h 924340"/>
                  <a:gd name="connsiteX103" fmla="*/ 443440 w 1157822"/>
                  <a:gd name="connsiteY103" fmla="*/ 924340 h 924340"/>
                  <a:gd name="connsiteX104" fmla="*/ 804116 w 1157822"/>
                  <a:gd name="connsiteY104" fmla="*/ 924340 h 924340"/>
                  <a:gd name="connsiteX105" fmla="*/ 804116 w 1157822"/>
                  <a:gd name="connsiteY105" fmla="*/ 906045 h 924340"/>
                  <a:gd name="connsiteX106" fmla="*/ 443440 w 1157822"/>
                  <a:gd name="connsiteY106" fmla="*/ 906045 h 924340"/>
                  <a:gd name="connsiteX107" fmla="*/ 443440 w 1157822"/>
                  <a:gd name="connsiteY107" fmla="*/ 924340 h 924340"/>
                  <a:gd name="connsiteX108" fmla="*/ 260488 w 1157822"/>
                  <a:gd name="connsiteY108" fmla="*/ 924340 h 924340"/>
                  <a:gd name="connsiteX109" fmla="*/ 414690 w 1157822"/>
                  <a:gd name="connsiteY109" fmla="*/ 924340 h 924340"/>
                  <a:gd name="connsiteX110" fmla="*/ 414690 w 1157822"/>
                  <a:gd name="connsiteY110" fmla="*/ 906045 h 924340"/>
                  <a:gd name="connsiteX111" fmla="*/ 260488 w 1157822"/>
                  <a:gd name="connsiteY111" fmla="*/ 906045 h 924340"/>
                  <a:gd name="connsiteX112" fmla="*/ 260488 w 1157822"/>
                  <a:gd name="connsiteY112" fmla="*/ 924340 h 924340"/>
                  <a:gd name="connsiteX113" fmla="*/ 18295 w 1157822"/>
                  <a:gd name="connsiteY113" fmla="*/ 886879 h 924340"/>
                  <a:gd name="connsiteX114" fmla="*/ 131551 w 1157822"/>
                  <a:gd name="connsiteY114" fmla="*/ 886879 h 924340"/>
                  <a:gd name="connsiteX115" fmla="*/ 131551 w 1157822"/>
                  <a:gd name="connsiteY115" fmla="*/ 868584 h 924340"/>
                  <a:gd name="connsiteX116" fmla="*/ 18295 w 1157822"/>
                  <a:gd name="connsiteY116" fmla="*/ 868584 h 924340"/>
                  <a:gd name="connsiteX117" fmla="*/ 18295 w 1157822"/>
                  <a:gd name="connsiteY117" fmla="*/ 886879 h 924340"/>
                  <a:gd name="connsiteX118" fmla="*/ 848547 w 1157822"/>
                  <a:gd name="connsiteY118" fmla="*/ 601997 h 924340"/>
                  <a:gd name="connsiteX119" fmla="*/ 834607 w 1157822"/>
                  <a:gd name="connsiteY119" fmla="*/ 601997 h 924340"/>
                  <a:gd name="connsiteX120" fmla="*/ 834607 w 1157822"/>
                  <a:gd name="connsiteY120" fmla="*/ 601997 h 924340"/>
                  <a:gd name="connsiteX121" fmla="*/ 93218 w 1157822"/>
                  <a:gd name="connsiteY121" fmla="*/ 601997 h 924340"/>
                  <a:gd name="connsiteX122" fmla="*/ 93218 w 1157822"/>
                  <a:gd name="connsiteY122" fmla="*/ 601997 h 924340"/>
                  <a:gd name="connsiteX123" fmla="*/ 90605 w 1157822"/>
                  <a:gd name="connsiteY123" fmla="*/ 601997 h 924340"/>
                  <a:gd name="connsiteX124" fmla="*/ 90605 w 1157822"/>
                  <a:gd name="connsiteY124" fmla="*/ 350221 h 924340"/>
                  <a:gd name="connsiteX125" fmla="*/ 169012 w 1157822"/>
                  <a:gd name="connsiteY125" fmla="*/ 350221 h 924340"/>
                  <a:gd name="connsiteX126" fmla="*/ 243064 w 1157822"/>
                  <a:gd name="connsiteY126" fmla="*/ 350221 h 924340"/>
                  <a:gd name="connsiteX127" fmla="*/ 243064 w 1157822"/>
                  <a:gd name="connsiteY127" fmla="*/ 359804 h 924340"/>
                  <a:gd name="connsiteX128" fmla="*/ 256132 w 1157822"/>
                  <a:gd name="connsiteY128" fmla="*/ 359804 h 924340"/>
                  <a:gd name="connsiteX129" fmla="*/ 256132 w 1157822"/>
                  <a:gd name="connsiteY129" fmla="*/ 350221 h 924340"/>
                  <a:gd name="connsiteX130" fmla="*/ 501810 w 1157822"/>
                  <a:gd name="connsiteY130" fmla="*/ 350221 h 924340"/>
                  <a:gd name="connsiteX131" fmla="*/ 501810 w 1157822"/>
                  <a:gd name="connsiteY131" fmla="*/ 242193 h 924340"/>
                  <a:gd name="connsiteX132" fmla="*/ 650785 w 1157822"/>
                  <a:gd name="connsiteY132" fmla="*/ 242193 h 924340"/>
                  <a:gd name="connsiteX133" fmla="*/ 650785 w 1157822"/>
                  <a:gd name="connsiteY133" fmla="*/ 490484 h 924340"/>
                  <a:gd name="connsiteX134" fmla="*/ 636846 w 1157822"/>
                  <a:gd name="connsiteY134" fmla="*/ 490484 h 924340"/>
                  <a:gd name="connsiteX135" fmla="*/ 636846 w 1157822"/>
                  <a:gd name="connsiteY135" fmla="*/ 503552 h 924340"/>
                  <a:gd name="connsiteX136" fmla="*/ 847675 w 1157822"/>
                  <a:gd name="connsiteY136" fmla="*/ 503552 h 924340"/>
                  <a:gd name="connsiteX137" fmla="*/ 847675 w 1157822"/>
                  <a:gd name="connsiteY137" fmla="*/ 601997 h 924340"/>
                  <a:gd name="connsiteX138" fmla="*/ 848547 w 1157822"/>
                  <a:gd name="connsiteY138" fmla="*/ 601997 h 924340"/>
                  <a:gd name="connsiteX0" fmla="*/ 659497 w 1157822"/>
                  <a:gd name="connsiteY0" fmla="*/ 576733 h 924340"/>
                  <a:gd name="connsiteX1" fmla="*/ 672565 w 1157822"/>
                  <a:gd name="connsiteY1" fmla="*/ 576733 h 924340"/>
                  <a:gd name="connsiteX2" fmla="*/ 672565 w 1157822"/>
                  <a:gd name="connsiteY2" fmla="*/ 532301 h 924340"/>
                  <a:gd name="connsiteX3" fmla="*/ 659497 w 1157822"/>
                  <a:gd name="connsiteY3" fmla="*/ 532301 h 924340"/>
                  <a:gd name="connsiteX4" fmla="*/ 659497 w 1157822"/>
                  <a:gd name="connsiteY4" fmla="*/ 576733 h 924340"/>
                  <a:gd name="connsiteX5" fmla="*/ 614194 w 1157822"/>
                  <a:gd name="connsiteY5" fmla="*/ 0 h 924340"/>
                  <a:gd name="connsiteX6" fmla="*/ 548855 w 1157822"/>
                  <a:gd name="connsiteY6" fmla="*/ 0 h 924340"/>
                  <a:gd name="connsiteX7" fmla="*/ 528817 w 1157822"/>
                  <a:gd name="connsiteY7" fmla="*/ 229125 h 924340"/>
                  <a:gd name="connsiteX8" fmla="*/ 547983 w 1157822"/>
                  <a:gd name="connsiteY8" fmla="*/ 229125 h 924340"/>
                  <a:gd name="connsiteX9" fmla="*/ 552339 w 1157822"/>
                  <a:gd name="connsiteY9" fmla="*/ 176853 h 924340"/>
                  <a:gd name="connsiteX10" fmla="*/ 609838 w 1157822"/>
                  <a:gd name="connsiteY10" fmla="*/ 229125 h 924340"/>
                  <a:gd name="connsiteX11" fmla="*/ 634232 w 1157822"/>
                  <a:gd name="connsiteY11" fmla="*/ 229125 h 924340"/>
                  <a:gd name="connsiteX12" fmla="*/ 614194 w 1157822"/>
                  <a:gd name="connsiteY12" fmla="*/ 0 h 924340"/>
                  <a:gd name="connsiteX13" fmla="*/ 595899 w 1157822"/>
                  <a:gd name="connsiteY13" fmla="*/ 19166 h 924340"/>
                  <a:gd name="connsiteX14" fmla="*/ 598513 w 1157822"/>
                  <a:gd name="connsiteY14" fmla="*/ 52272 h 924340"/>
                  <a:gd name="connsiteX15" fmla="*/ 574991 w 1157822"/>
                  <a:gd name="connsiteY15" fmla="*/ 19166 h 924340"/>
                  <a:gd name="connsiteX16" fmla="*/ 595899 w 1157822"/>
                  <a:gd name="connsiteY16" fmla="*/ 19166 h 924340"/>
                  <a:gd name="connsiteX17" fmla="*/ 565407 w 1157822"/>
                  <a:gd name="connsiteY17" fmla="*/ 39204 h 924340"/>
                  <a:gd name="connsiteX18" fmla="*/ 599384 w 1157822"/>
                  <a:gd name="connsiteY18" fmla="*/ 85377 h 924340"/>
                  <a:gd name="connsiteX19" fmla="*/ 556695 w 1157822"/>
                  <a:gd name="connsiteY19" fmla="*/ 130680 h 924340"/>
                  <a:gd name="connsiteX20" fmla="*/ 565407 w 1157822"/>
                  <a:gd name="connsiteY20" fmla="*/ 39204 h 924340"/>
                  <a:gd name="connsiteX21" fmla="*/ 558438 w 1157822"/>
                  <a:gd name="connsiteY21" fmla="*/ 156815 h 924340"/>
                  <a:gd name="connsiteX22" fmla="*/ 603740 w 1157822"/>
                  <a:gd name="connsiteY22" fmla="*/ 108900 h 924340"/>
                  <a:gd name="connsiteX23" fmla="*/ 612452 w 1157822"/>
                  <a:gd name="connsiteY23" fmla="*/ 205603 h 924340"/>
                  <a:gd name="connsiteX24" fmla="*/ 558438 w 1157822"/>
                  <a:gd name="connsiteY24" fmla="*/ 156815 h 924340"/>
                  <a:gd name="connsiteX25" fmla="*/ 1062861 w 1157822"/>
                  <a:gd name="connsiteY25" fmla="*/ 50529 h 924340"/>
                  <a:gd name="connsiteX26" fmla="*/ 964416 w 1157822"/>
                  <a:gd name="connsiteY26" fmla="*/ 181209 h 924340"/>
                  <a:gd name="connsiteX27" fmla="*/ 668209 w 1157822"/>
                  <a:gd name="connsiteY27" fmla="*/ 349350 h 924340"/>
                  <a:gd name="connsiteX28" fmla="*/ 666466 w 1157822"/>
                  <a:gd name="connsiteY28" fmla="*/ 350221 h 924340"/>
                  <a:gd name="connsiteX29" fmla="*/ 666466 w 1157822"/>
                  <a:gd name="connsiteY29" fmla="*/ 372872 h 924340"/>
                  <a:gd name="connsiteX30" fmla="*/ 934795 w 1157822"/>
                  <a:gd name="connsiteY30" fmla="*/ 220413 h 924340"/>
                  <a:gd name="connsiteX31" fmla="*/ 730935 w 1157822"/>
                  <a:gd name="connsiteY31" fmla="*/ 490484 h 924340"/>
                  <a:gd name="connsiteX32" fmla="*/ 755328 w 1157822"/>
                  <a:gd name="connsiteY32" fmla="*/ 490484 h 924340"/>
                  <a:gd name="connsiteX33" fmla="*/ 807600 w 1157822"/>
                  <a:gd name="connsiteY33" fmla="*/ 420788 h 924340"/>
                  <a:gd name="connsiteX34" fmla="*/ 837221 w 1157822"/>
                  <a:gd name="connsiteY34" fmla="*/ 490484 h 924340"/>
                  <a:gd name="connsiteX35" fmla="*/ 873811 w 1157822"/>
                  <a:gd name="connsiteY35" fmla="*/ 490484 h 924340"/>
                  <a:gd name="connsiteX36" fmla="*/ 1121232 w 1157822"/>
                  <a:gd name="connsiteY36" fmla="*/ 70567 h 924340"/>
                  <a:gd name="connsiteX37" fmla="*/ 1157822 w 1157822"/>
                  <a:gd name="connsiteY37" fmla="*/ 70567 h 924340"/>
                  <a:gd name="connsiteX38" fmla="*/ 1157822 w 1157822"/>
                  <a:gd name="connsiteY38" fmla="*/ 50529 h 924340"/>
                  <a:gd name="connsiteX39" fmla="*/ 1062861 w 1157822"/>
                  <a:gd name="connsiteY39" fmla="*/ 50529 h 924340"/>
                  <a:gd name="connsiteX40" fmla="*/ 855516 w 1157822"/>
                  <a:gd name="connsiteY40" fmla="*/ 483514 h 924340"/>
                  <a:gd name="connsiteX41" fmla="*/ 824153 w 1157822"/>
                  <a:gd name="connsiteY41" fmla="*/ 409463 h 924340"/>
                  <a:gd name="connsiteX42" fmla="*/ 906046 w 1157822"/>
                  <a:gd name="connsiteY42" fmla="*/ 398137 h 924340"/>
                  <a:gd name="connsiteX43" fmla="*/ 855516 w 1157822"/>
                  <a:gd name="connsiteY43" fmla="*/ 483514 h 924340"/>
                  <a:gd name="connsiteX44" fmla="*/ 831123 w 1157822"/>
                  <a:gd name="connsiteY44" fmla="*/ 389425 h 924340"/>
                  <a:gd name="connsiteX45" fmla="*/ 890364 w 1157822"/>
                  <a:gd name="connsiteY45" fmla="*/ 311017 h 924340"/>
                  <a:gd name="connsiteX46" fmla="*/ 911273 w 1157822"/>
                  <a:gd name="connsiteY46" fmla="*/ 378100 h 924340"/>
                  <a:gd name="connsiteX47" fmla="*/ 831123 w 1157822"/>
                  <a:gd name="connsiteY47" fmla="*/ 389425 h 924340"/>
                  <a:gd name="connsiteX48" fmla="*/ 926954 w 1157822"/>
                  <a:gd name="connsiteY48" fmla="*/ 362418 h 924340"/>
                  <a:gd name="connsiteX49" fmla="*/ 906917 w 1157822"/>
                  <a:gd name="connsiteY49" fmla="*/ 297949 h 924340"/>
                  <a:gd name="connsiteX50" fmla="*/ 969643 w 1157822"/>
                  <a:gd name="connsiteY50" fmla="*/ 289237 h 924340"/>
                  <a:gd name="connsiteX51" fmla="*/ 926954 w 1157822"/>
                  <a:gd name="connsiteY51" fmla="*/ 362418 h 924340"/>
                  <a:gd name="connsiteX52" fmla="*/ 915629 w 1157822"/>
                  <a:gd name="connsiteY52" fmla="*/ 277041 h 924340"/>
                  <a:gd name="connsiteX53" fmla="*/ 969643 w 1157822"/>
                  <a:gd name="connsiteY53" fmla="*/ 205603 h 924340"/>
                  <a:gd name="connsiteX54" fmla="*/ 977484 w 1157822"/>
                  <a:gd name="connsiteY54" fmla="*/ 268329 h 924340"/>
                  <a:gd name="connsiteX55" fmla="*/ 915629 w 1157822"/>
                  <a:gd name="connsiteY55" fmla="*/ 277041 h 924340"/>
                  <a:gd name="connsiteX56" fmla="*/ 994908 w 1157822"/>
                  <a:gd name="connsiteY56" fmla="*/ 247420 h 924340"/>
                  <a:gd name="connsiteX57" fmla="*/ 987938 w 1157822"/>
                  <a:gd name="connsiteY57" fmla="*/ 188179 h 924340"/>
                  <a:gd name="connsiteX58" fmla="*/ 1038468 w 1157822"/>
                  <a:gd name="connsiteY58" fmla="*/ 175111 h 924340"/>
                  <a:gd name="connsiteX59" fmla="*/ 994908 w 1157822"/>
                  <a:gd name="connsiteY59" fmla="*/ 247420 h 924340"/>
                  <a:gd name="connsiteX60" fmla="*/ 1001877 w 1157822"/>
                  <a:gd name="connsiteY60" fmla="*/ 164656 h 924340"/>
                  <a:gd name="connsiteX61" fmla="*/ 1041953 w 1157822"/>
                  <a:gd name="connsiteY61" fmla="*/ 111513 h 924340"/>
                  <a:gd name="connsiteX62" fmla="*/ 1047180 w 1157822"/>
                  <a:gd name="connsiteY62" fmla="*/ 152460 h 924340"/>
                  <a:gd name="connsiteX63" fmla="*/ 1001877 w 1157822"/>
                  <a:gd name="connsiteY63" fmla="*/ 164656 h 924340"/>
                  <a:gd name="connsiteX64" fmla="*/ 1063732 w 1157822"/>
                  <a:gd name="connsiteY64" fmla="*/ 130680 h 924340"/>
                  <a:gd name="connsiteX65" fmla="*/ 1058505 w 1157822"/>
                  <a:gd name="connsiteY65" fmla="*/ 89733 h 924340"/>
                  <a:gd name="connsiteX66" fmla="*/ 1072444 w 1157822"/>
                  <a:gd name="connsiteY66" fmla="*/ 70567 h 924340"/>
                  <a:gd name="connsiteX67" fmla="*/ 1098580 w 1157822"/>
                  <a:gd name="connsiteY67" fmla="*/ 70567 h 924340"/>
                  <a:gd name="connsiteX68" fmla="*/ 1063732 w 1157822"/>
                  <a:gd name="connsiteY68" fmla="*/ 130680 h 924340"/>
                  <a:gd name="connsiteX69" fmla="*/ 0 w 1157822"/>
                  <a:gd name="connsiteY69" fmla="*/ 267458 h 924340"/>
                  <a:gd name="connsiteX70" fmla="*/ 0 w 1157822"/>
                  <a:gd name="connsiteY70" fmla="*/ 286624 h 924340"/>
                  <a:gd name="connsiteX71" fmla="*/ 182952 w 1157822"/>
                  <a:gd name="connsiteY71" fmla="*/ 286624 h 924340"/>
                  <a:gd name="connsiteX72" fmla="*/ 182952 w 1157822"/>
                  <a:gd name="connsiteY72" fmla="*/ 337153 h 924340"/>
                  <a:gd name="connsiteX73" fmla="*/ 243935 w 1157822"/>
                  <a:gd name="connsiteY73" fmla="*/ 337153 h 924340"/>
                  <a:gd name="connsiteX74" fmla="*/ 243935 w 1157822"/>
                  <a:gd name="connsiteY74" fmla="*/ 286624 h 924340"/>
                  <a:gd name="connsiteX75" fmla="*/ 265715 w 1157822"/>
                  <a:gd name="connsiteY75" fmla="*/ 286624 h 924340"/>
                  <a:gd name="connsiteX76" fmla="*/ 265715 w 1157822"/>
                  <a:gd name="connsiteY76" fmla="*/ 267458 h 924340"/>
                  <a:gd name="connsiteX77" fmla="*/ 0 w 1157822"/>
                  <a:gd name="connsiteY77" fmla="*/ 267458 h 924340"/>
                  <a:gd name="connsiteX78" fmla="*/ 278783 w 1157822"/>
                  <a:gd name="connsiteY78" fmla="*/ 869455 h 924340"/>
                  <a:gd name="connsiteX79" fmla="*/ 278783 w 1157822"/>
                  <a:gd name="connsiteY79" fmla="*/ 784077 h 924340"/>
                  <a:gd name="connsiteX80" fmla="*/ 319730 w 1157822"/>
                  <a:gd name="connsiteY80" fmla="*/ 660368 h 924340"/>
                  <a:gd name="connsiteX81" fmla="*/ 256132 w 1157822"/>
                  <a:gd name="connsiteY81" fmla="*/ 660368 h 924340"/>
                  <a:gd name="connsiteX82" fmla="*/ 243064 w 1157822"/>
                  <a:gd name="connsiteY82" fmla="*/ 660368 h 924340"/>
                  <a:gd name="connsiteX83" fmla="*/ 194277 w 1157822"/>
                  <a:gd name="connsiteY83" fmla="*/ 660368 h 924340"/>
                  <a:gd name="connsiteX84" fmla="*/ 236095 w 1157822"/>
                  <a:gd name="connsiteY84" fmla="*/ 786691 h 924340"/>
                  <a:gd name="connsiteX85" fmla="*/ 236095 w 1157822"/>
                  <a:gd name="connsiteY85" fmla="*/ 869455 h 924340"/>
                  <a:gd name="connsiteX86" fmla="*/ 223027 w 1157822"/>
                  <a:gd name="connsiteY86" fmla="*/ 869455 h 924340"/>
                  <a:gd name="connsiteX87" fmla="*/ 158558 w 1157822"/>
                  <a:gd name="connsiteY87" fmla="*/ 869455 h 924340"/>
                  <a:gd name="connsiteX88" fmla="*/ 158558 w 1157822"/>
                  <a:gd name="connsiteY88" fmla="*/ 887750 h 924340"/>
                  <a:gd name="connsiteX89" fmla="*/ 534044 w 1157822"/>
                  <a:gd name="connsiteY89" fmla="*/ 887750 h 924340"/>
                  <a:gd name="connsiteX90" fmla="*/ 534044 w 1157822"/>
                  <a:gd name="connsiteY90" fmla="*/ 869455 h 924340"/>
                  <a:gd name="connsiteX91" fmla="*/ 291851 w 1157822"/>
                  <a:gd name="connsiteY91" fmla="*/ 869455 h 924340"/>
                  <a:gd name="connsiteX92" fmla="*/ 278783 w 1157822"/>
                  <a:gd name="connsiteY92" fmla="*/ 869455 h 924340"/>
                  <a:gd name="connsiteX93" fmla="*/ 719609 w 1157822"/>
                  <a:gd name="connsiteY93" fmla="*/ 869455 h 924340"/>
                  <a:gd name="connsiteX94" fmla="*/ 706541 w 1157822"/>
                  <a:gd name="connsiteY94" fmla="*/ 869455 h 924340"/>
                  <a:gd name="connsiteX95" fmla="*/ 706541 w 1157822"/>
                  <a:gd name="connsiteY95" fmla="*/ 784077 h 924340"/>
                  <a:gd name="connsiteX96" fmla="*/ 747488 w 1157822"/>
                  <a:gd name="connsiteY96" fmla="*/ 660368 h 924340"/>
                  <a:gd name="connsiteX97" fmla="*/ 622906 w 1157822"/>
                  <a:gd name="connsiteY97" fmla="*/ 660368 h 924340"/>
                  <a:gd name="connsiteX98" fmla="*/ 664724 w 1157822"/>
                  <a:gd name="connsiteY98" fmla="*/ 786691 h 924340"/>
                  <a:gd name="connsiteX99" fmla="*/ 664724 w 1157822"/>
                  <a:gd name="connsiteY99" fmla="*/ 869455 h 924340"/>
                  <a:gd name="connsiteX100" fmla="*/ 651656 w 1157822"/>
                  <a:gd name="connsiteY100" fmla="*/ 869455 h 924340"/>
                  <a:gd name="connsiteX101" fmla="*/ 719609 w 1157822"/>
                  <a:gd name="connsiteY101" fmla="*/ 869455 h 924340"/>
                  <a:gd name="connsiteX102" fmla="*/ 443440 w 1157822"/>
                  <a:gd name="connsiteY102" fmla="*/ 924340 h 924340"/>
                  <a:gd name="connsiteX103" fmla="*/ 804116 w 1157822"/>
                  <a:gd name="connsiteY103" fmla="*/ 924340 h 924340"/>
                  <a:gd name="connsiteX104" fmla="*/ 804116 w 1157822"/>
                  <a:gd name="connsiteY104" fmla="*/ 906045 h 924340"/>
                  <a:gd name="connsiteX105" fmla="*/ 443440 w 1157822"/>
                  <a:gd name="connsiteY105" fmla="*/ 906045 h 924340"/>
                  <a:gd name="connsiteX106" fmla="*/ 443440 w 1157822"/>
                  <a:gd name="connsiteY106" fmla="*/ 924340 h 924340"/>
                  <a:gd name="connsiteX107" fmla="*/ 260488 w 1157822"/>
                  <a:gd name="connsiteY107" fmla="*/ 924340 h 924340"/>
                  <a:gd name="connsiteX108" fmla="*/ 414690 w 1157822"/>
                  <a:gd name="connsiteY108" fmla="*/ 924340 h 924340"/>
                  <a:gd name="connsiteX109" fmla="*/ 414690 w 1157822"/>
                  <a:gd name="connsiteY109" fmla="*/ 906045 h 924340"/>
                  <a:gd name="connsiteX110" fmla="*/ 260488 w 1157822"/>
                  <a:gd name="connsiteY110" fmla="*/ 906045 h 924340"/>
                  <a:gd name="connsiteX111" fmla="*/ 260488 w 1157822"/>
                  <a:gd name="connsiteY111" fmla="*/ 924340 h 924340"/>
                  <a:gd name="connsiteX112" fmla="*/ 18295 w 1157822"/>
                  <a:gd name="connsiteY112" fmla="*/ 886879 h 924340"/>
                  <a:gd name="connsiteX113" fmla="*/ 131551 w 1157822"/>
                  <a:gd name="connsiteY113" fmla="*/ 886879 h 924340"/>
                  <a:gd name="connsiteX114" fmla="*/ 131551 w 1157822"/>
                  <a:gd name="connsiteY114" fmla="*/ 868584 h 924340"/>
                  <a:gd name="connsiteX115" fmla="*/ 18295 w 1157822"/>
                  <a:gd name="connsiteY115" fmla="*/ 868584 h 924340"/>
                  <a:gd name="connsiteX116" fmla="*/ 18295 w 1157822"/>
                  <a:gd name="connsiteY116" fmla="*/ 886879 h 924340"/>
                  <a:gd name="connsiteX117" fmla="*/ 848547 w 1157822"/>
                  <a:gd name="connsiteY117" fmla="*/ 601997 h 924340"/>
                  <a:gd name="connsiteX118" fmla="*/ 834607 w 1157822"/>
                  <a:gd name="connsiteY118" fmla="*/ 601997 h 924340"/>
                  <a:gd name="connsiteX119" fmla="*/ 834607 w 1157822"/>
                  <a:gd name="connsiteY119" fmla="*/ 601997 h 924340"/>
                  <a:gd name="connsiteX120" fmla="*/ 93218 w 1157822"/>
                  <a:gd name="connsiteY120" fmla="*/ 601997 h 924340"/>
                  <a:gd name="connsiteX121" fmla="*/ 93218 w 1157822"/>
                  <a:gd name="connsiteY121" fmla="*/ 601997 h 924340"/>
                  <a:gd name="connsiteX122" fmla="*/ 90605 w 1157822"/>
                  <a:gd name="connsiteY122" fmla="*/ 601997 h 924340"/>
                  <a:gd name="connsiteX123" fmla="*/ 90605 w 1157822"/>
                  <a:gd name="connsiteY123" fmla="*/ 350221 h 924340"/>
                  <a:gd name="connsiteX124" fmla="*/ 169012 w 1157822"/>
                  <a:gd name="connsiteY124" fmla="*/ 350221 h 924340"/>
                  <a:gd name="connsiteX125" fmla="*/ 243064 w 1157822"/>
                  <a:gd name="connsiteY125" fmla="*/ 350221 h 924340"/>
                  <a:gd name="connsiteX126" fmla="*/ 243064 w 1157822"/>
                  <a:gd name="connsiteY126" fmla="*/ 359804 h 924340"/>
                  <a:gd name="connsiteX127" fmla="*/ 256132 w 1157822"/>
                  <a:gd name="connsiteY127" fmla="*/ 359804 h 924340"/>
                  <a:gd name="connsiteX128" fmla="*/ 256132 w 1157822"/>
                  <a:gd name="connsiteY128" fmla="*/ 350221 h 924340"/>
                  <a:gd name="connsiteX129" fmla="*/ 501810 w 1157822"/>
                  <a:gd name="connsiteY129" fmla="*/ 350221 h 924340"/>
                  <a:gd name="connsiteX130" fmla="*/ 501810 w 1157822"/>
                  <a:gd name="connsiteY130" fmla="*/ 242193 h 924340"/>
                  <a:gd name="connsiteX131" fmla="*/ 650785 w 1157822"/>
                  <a:gd name="connsiteY131" fmla="*/ 242193 h 924340"/>
                  <a:gd name="connsiteX132" fmla="*/ 650785 w 1157822"/>
                  <a:gd name="connsiteY132" fmla="*/ 490484 h 924340"/>
                  <a:gd name="connsiteX133" fmla="*/ 636846 w 1157822"/>
                  <a:gd name="connsiteY133" fmla="*/ 490484 h 924340"/>
                  <a:gd name="connsiteX134" fmla="*/ 636846 w 1157822"/>
                  <a:gd name="connsiteY134" fmla="*/ 503552 h 924340"/>
                  <a:gd name="connsiteX135" fmla="*/ 847675 w 1157822"/>
                  <a:gd name="connsiteY135" fmla="*/ 503552 h 924340"/>
                  <a:gd name="connsiteX136" fmla="*/ 847675 w 1157822"/>
                  <a:gd name="connsiteY136" fmla="*/ 601997 h 924340"/>
                  <a:gd name="connsiteX137" fmla="*/ 848547 w 1157822"/>
                  <a:gd name="connsiteY137" fmla="*/ 601997 h 924340"/>
                  <a:gd name="connsiteX0" fmla="*/ 659497 w 1157822"/>
                  <a:gd name="connsiteY0" fmla="*/ 576733 h 924340"/>
                  <a:gd name="connsiteX1" fmla="*/ 672565 w 1157822"/>
                  <a:gd name="connsiteY1" fmla="*/ 576733 h 924340"/>
                  <a:gd name="connsiteX2" fmla="*/ 672565 w 1157822"/>
                  <a:gd name="connsiteY2" fmla="*/ 532301 h 924340"/>
                  <a:gd name="connsiteX3" fmla="*/ 659497 w 1157822"/>
                  <a:gd name="connsiteY3" fmla="*/ 532301 h 924340"/>
                  <a:gd name="connsiteX4" fmla="*/ 659497 w 1157822"/>
                  <a:gd name="connsiteY4" fmla="*/ 576733 h 924340"/>
                  <a:gd name="connsiteX5" fmla="*/ 614194 w 1157822"/>
                  <a:gd name="connsiteY5" fmla="*/ 0 h 924340"/>
                  <a:gd name="connsiteX6" fmla="*/ 548855 w 1157822"/>
                  <a:gd name="connsiteY6" fmla="*/ 0 h 924340"/>
                  <a:gd name="connsiteX7" fmla="*/ 528817 w 1157822"/>
                  <a:gd name="connsiteY7" fmla="*/ 229125 h 924340"/>
                  <a:gd name="connsiteX8" fmla="*/ 547983 w 1157822"/>
                  <a:gd name="connsiteY8" fmla="*/ 229125 h 924340"/>
                  <a:gd name="connsiteX9" fmla="*/ 552339 w 1157822"/>
                  <a:gd name="connsiteY9" fmla="*/ 176853 h 924340"/>
                  <a:gd name="connsiteX10" fmla="*/ 609838 w 1157822"/>
                  <a:gd name="connsiteY10" fmla="*/ 229125 h 924340"/>
                  <a:gd name="connsiteX11" fmla="*/ 634232 w 1157822"/>
                  <a:gd name="connsiteY11" fmla="*/ 229125 h 924340"/>
                  <a:gd name="connsiteX12" fmla="*/ 614194 w 1157822"/>
                  <a:gd name="connsiteY12" fmla="*/ 0 h 924340"/>
                  <a:gd name="connsiteX13" fmla="*/ 595899 w 1157822"/>
                  <a:gd name="connsiteY13" fmla="*/ 19166 h 924340"/>
                  <a:gd name="connsiteX14" fmla="*/ 598513 w 1157822"/>
                  <a:gd name="connsiteY14" fmla="*/ 52272 h 924340"/>
                  <a:gd name="connsiteX15" fmla="*/ 574991 w 1157822"/>
                  <a:gd name="connsiteY15" fmla="*/ 19166 h 924340"/>
                  <a:gd name="connsiteX16" fmla="*/ 595899 w 1157822"/>
                  <a:gd name="connsiteY16" fmla="*/ 19166 h 924340"/>
                  <a:gd name="connsiteX17" fmla="*/ 565407 w 1157822"/>
                  <a:gd name="connsiteY17" fmla="*/ 39204 h 924340"/>
                  <a:gd name="connsiteX18" fmla="*/ 599384 w 1157822"/>
                  <a:gd name="connsiteY18" fmla="*/ 85377 h 924340"/>
                  <a:gd name="connsiteX19" fmla="*/ 556695 w 1157822"/>
                  <a:gd name="connsiteY19" fmla="*/ 130680 h 924340"/>
                  <a:gd name="connsiteX20" fmla="*/ 565407 w 1157822"/>
                  <a:gd name="connsiteY20" fmla="*/ 39204 h 924340"/>
                  <a:gd name="connsiteX21" fmla="*/ 558438 w 1157822"/>
                  <a:gd name="connsiteY21" fmla="*/ 156815 h 924340"/>
                  <a:gd name="connsiteX22" fmla="*/ 603740 w 1157822"/>
                  <a:gd name="connsiteY22" fmla="*/ 108900 h 924340"/>
                  <a:gd name="connsiteX23" fmla="*/ 612452 w 1157822"/>
                  <a:gd name="connsiteY23" fmla="*/ 205603 h 924340"/>
                  <a:gd name="connsiteX24" fmla="*/ 558438 w 1157822"/>
                  <a:gd name="connsiteY24" fmla="*/ 156815 h 924340"/>
                  <a:gd name="connsiteX25" fmla="*/ 1062861 w 1157822"/>
                  <a:gd name="connsiteY25" fmla="*/ 50529 h 924340"/>
                  <a:gd name="connsiteX26" fmla="*/ 964416 w 1157822"/>
                  <a:gd name="connsiteY26" fmla="*/ 181209 h 924340"/>
                  <a:gd name="connsiteX27" fmla="*/ 668209 w 1157822"/>
                  <a:gd name="connsiteY27" fmla="*/ 349350 h 924340"/>
                  <a:gd name="connsiteX28" fmla="*/ 666466 w 1157822"/>
                  <a:gd name="connsiteY28" fmla="*/ 350221 h 924340"/>
                  <a:gd name="connsiteX29" fmla="*/ 666466 w 1157822"/>
                  <a:gd name="connsiteY29" fmla="*/ 372872 h 924340"/>
                  <a:gd name="connsiteX30" fmla="*/ 934795 w 1157822"/>
                  <a:gd name="connsiteY30" fmla="*/ 220413 h 924340"/>
                  <a:gd name="connsiteX31" fmla="*/ 730935 w 1157822"/>
                  <a:gd name="connsiteY31" fmla="*/ 490484 h 924340"/>
                  <a:gd name="connsiteX32" fmla="*/ 755328 w 1157822"/>
                  <a:gd name="connsiteY32" fmla="*/ 490484 h 924340"/>
                  <a:gd name="connsiteX33" fmla="*/ 807600 w 1157822"/>
                  <a:gd name="connsiteY33" fmla="*/ 420788 h 924340"/>
                  <a:gd name="connsiteX34" fmla="*/ 837221 w 1157822"/>
                  <a:gd name="connsiteY34" fmla="*/ 490484 h 924340"/>
                  <a:gd name="connsiteX35" fmla="*/ 873811 w 1157822"/>
                  <a:gd name="connsiteY35" fmla="*/ 490484 h 924340"/>
                  <a:gd name="connsiteX36" fmla="*/ 1121232 w 1157822"/>
                  <a:gd name="connsiteY36" fmla="*/ 70567 h 924340"/>
                  <a:gd name="connsiteX37" fmla="*/ 1157822 w 1157822"/>
                  <a:gd name="connsiteY37" fmla="*/ 70567 h 924340"/>
                  <a:gd name="connsiteX38" fmla="*/ 1157822 w 1157822"/>
                  <a:gd name="connsiteY38" fmla="*/ 50529 h 924340"/>
                  <a:gd name="connsiteX39" fmla="*/ 1062861 w 1157822"/>
                  <a:gd name="connsiteY39" fmla="*/ 50529 h 924340"/>
                  <a:gd name="connsiteX40" fmla="*/ 855516 w 1157822"/>
                  <a:gd name="connsiteY40" fmla="*/ 483514 h 924340"/>
                  <a:gd name="connsiteX41" fmla="*/ 824153 w 1157822"/>
                  <a:gd name="connsiteY41" fmla="*/ 409463 h 924340"/>
                  <a:gd name="connsiteX42" fmla="*/ 906046 w 1157822"/>
                  <a:gd name="connsiteY42" fmla="*/ 398137 h 924340"/>
                  <a:gd name="connsiteX43" fmla="*/ 855516 w 1157822"/>
                  <a:gd name="connsiteY43" fmla="*/ 483514 h 924340"/>
                  <a:gd name="connsiteX44" fmla="*/ 831123 w 1157822"/>
                  <a:gd name="connsiteY44" fmla="*/ 389425 h 924340"/>
                  <a:gd name="connsiteX45" fmla="*/ 890364 w 1157822"/>
                  <a:gd name="connsiteY45" fmla="*/ 311017 h 924340"/>
                  <a:gd name="connsiteX46" fmla="*/ 911273 w 1157822"/>
                  <a:gd name="connsiteY46" fmla="*/ 378100 h 924340"/>
                  <a:gd name="connsiteX47" fmla="*/ 831123 w 1157822"/>
                  <a:gd name="connsiteY47" fmla="*/ 389425 h 924340"/>
                  <a:gd name="connsiteX48" fmla="*/ 926954 w 1157822"/>
                  <a:gd name="connsiteY48" fmla="*/ 362418 h 924340"/>
                  <a:gd name="connsiteX49" fmla="*/ 906917 w 1157822"/>
                  <a:gd name="connsiteY49" fmla="*/ 297949 h 924340"/>
                  <a:gd name="connsiteX50" fmla="*/ 969643 w 1157822"/>
                  <a:gd name="connsiteY50" fmla="*/ 289237 h 924340"/>
                  <a:gd name="connsiteX51" fmla="*/ 926954 w 1157822"/>
                  <a:gd name="connsiteY51" fmla="*/ 362418 h 924340"/>
                  <a:gd name="connsiteX52" fmla="*/ 915629 w 1157822"/>
                  <a:gd name="connsiteY52" fmla="*/ 277041 h 924340"/>
                  <a:gd name="connsiteX53" fmla="*/ 969643 w 1157822"/>
                  <a:gd name="connsiteY53" fmla="*/ 205603 h 924340"/>
                  <a:gd name="connsiteX54" fmla="*/ 977484 w 1157822"/>
                  <a:gd name="connsiteY54" fmla="*/ 268329 h 924340"/>
                  <a:gd name="connsiteX55" fmla="*/ 915629 w 1157822"/>
                  <a:gd name="connsiteY55" fmla="*/ 277041 h 924340"/>
                  <a:gd name="connsiteX56" fmla="*/ 994908 w 1157822"/>
                  <a:gd name="connsiteY56" fmla="*/ 247420 h 924340"/>
                  <a:gd name="connsiteX57" fmla="*/ 987938 w 1157822"/>
                  <a:gd name="connsiteY57" fmla="*/ 188179 h 924340"/>
                  <a:gd name="connsiteX58" fmla="*/ 1038468 w 1157822"/>
                  <a:gd name="connsiteY58" fmla="*/ 175111 h 924340"/>
                  <a:gd name="connsiteX59" fmla="*/ 994908 w 1157822"/>
                  <a:gd name="connsiteY59" fmla="*/ 247420 h 924340"/>
                  <a:gd name="connsiteX60" fmla="*/ 1001877 w 1157822"/>
                  <a:gd name="connsiteY60" fmla="*/ 164656 h 924340"/>
                  <a:gd name="connsiteX61" fmla="*/ 1041953 w 1157822"/>
                  <a:gd name="connsiteY61" fmla="*/ 111513 h 924340"/>
                  <a:gd name="connsiteX62" fmla="*/ 1047180 w 1157822"/>
                  <a:gd name="connsiteY62" fmla="*/ 152460 h 924340"/>
                  <a:gd name="connsiteX63" fmla="*/ 1001877 w 1157822"/>
                  <a:gd name="connsiteY63" fmla="*/ 164656 h 924340"/>
                  <a:gd name="connsiteX64" fmla="*/ 1063732 w 1157822"/>
                  <a:gd name="connsiteY64" fmla="*/ 130680 h 924340"/>
                  <a:gd name="connsiteX65" fmla="*/ 1058505 w 1157822"/>
                  <a:gd name="connsiteY65" fmla="*/ 89733 h 924340"/>
                  <a:gd name="connsiteX66" fmla="*/ 1072444 w 1157822"/>
                  <a:gd name="connsiteY66" fmla="*/ 70567 h 924340"/>
                  <a:gd name="connsiteX67" fmla="*/ 1098580 w 1157822"/>
                  <a:gd name="connsiteY67" fmla="*/ 70567 h 924340"/>
                  <a:gd name="connsiteX68" fmla="*/ 1063732 w 1157822"/>
                  <a:gd name="connsiteY68" fmla="*/ 130680 h 924340"/>
                  <a:gd name="connsiteX69" fmla="*/ 0 w 1157822"/>
                  <a:gd name="connsiteY69" fmla="*/ 267458 h 924340"/>
                  <a:gd name="connsiteX70" fmla="*/ 0 w 1157822"/>
                  <a:gd name="connsiteY70" fmla="*/ 286624 h 924340"/>
                  <a:gd name="connsiteX71" fmla="*/ 182952 w 1157822"/>
                  <a:gd name="connsiteY71" fmla="*/ 286624 h 924340"/>
                  <a:gd name="connsiteX72" fmla="*/ 182952 w 1157822"/>
                  <a:gd name="connsiteY72" fmla="*/ 337153 h 924340"/>
                  <a:gd name="connsiteX73" fmla="*/ 243935 w 1157822"/>
                  <a:gd name="connsiteY73" fmla="*/ 337153 h 924340"/>
                  <a:gd name="connsiteX74" fmla="*/ 243935 w 1157822"/>
                  <a:gd name="connsiteY74" fmla="*/ 286624 h 924340"/>
                  <a:gd name="connsiteX75" fmla="*/ 265715 w 1157822"/>
                  <a:gd name="connsiteY75" fmla="*/ 286624 h 924340"/>
                  <a:gd name="connsiteX76" fmla="*/ 265715 w 1157822"/>
                  <a:gd name="connsiteY76" fmla="*/ 267458 h 924340"/>
                  <a:gd name="connsiteX77" fmla="*/ 0 w 1157822"/>
                  <a:gd name="connsiteY77" fmla="*/ 267458 h 924340"/>
                  <a:gd name="connsiteX78" fmla="*/ 278783 w 1157822"/>
                  <a:gd name="connsiteY78" fmla="*/ 869455 h 924340"/>
                  <a:gd name="connsiteX79" fmla="*/ 278783 w 1157822"/>
                  <a:gd name="connsiteY79" fmla="*/ 784077 h 924340"/>
                  <a:gd name="connsiteX80" fmla="*/ 319730 w 1157822"/>
                  <a:gd name="connsiteY80" fmla="*/ 660368 h 924340"/>
                  <a:gd name="connsiteX81" fmla="*/ 256132 w 1157822"/>
                  <a:gd name="connsiteY81" fmla="*/ 660368 h 924340"/>
                  <a:gd name="connsiteX82" fmla="*/ 243064 w 1157822"/>
                  <a:gd name="connsiteY82" fmla="*/ 660368 h 924340"/>
                  <a:gd name="connsiteX83" fmla="*/ 194277 w 1157822"/>
                  <a:gd name="connsiteY83" fmla="*/ 660368 h 924340"/>
                  <a:gd name="connsiteX84" fmla="*/ 236095 w 1157822"/>
                  <a:gd name="connsiteY84" fmla="*/ 786691 h 924340"/>
                  <a:gd name="connsiteX85" fmla="*/ 236095 w 1157822"/>
                  <a:gd name="connsiteY85" fmla="*/ 869455 h 924340"/>
                  <a:gd name="connsiteX86" fmla="*/ 223027 w 1157822"/>
                  <a:gd name="connsiteY86" fmla="*/ 869455 h 924340"/>
                  <a:gd name="connsiteX87" fmla="*/ 158558 w 1157822"/>
                  <a:gd name="connsiteY87" fmla="*/ 869455 h 924340"/>
                  <a:gd name="connsiteX88" fmla="*/ 158558 w 1157822"/>
                  <a:gd name="connsiteY88" fmla="*/ 887750 h 924340"/>
                  <a:gd name="connsiteX89" fmla="*/ 534044 w 1157822"/>
                  <a:gd name="connsiteY89" fmla="*/ 887750 h 924340"/>
                  <a:gd name="connsiteX90" fmla="*/ 534044 w 1157822"/>
                  <a:gd name="connsiteY90" fmla="*/ 869455 h 924340"/>
                  <a:gd name="connsiteX91" fmla="*/ 291851 w 1157822"/>
                  <a:gd name="connsiteY91" fmla="*/ 869455 h 924340"/>
                  <a:gd name="connsiteX92" fmla="*/ 278783 w 1157822"/>
                  <a:gd name="connsiteY92" fmla="*/ 869455 h 924340"/>
                  <a:gd name="connsiteX93" fmla="*/ 719609 w 1157822"/>
                  <a:gd name="connsiteY93" fmla="*/ 869455 h 924340"/>
                  <a:gd name="connsiteX94" fmla="*/ 706541 w 1157822"/>
                  <a:gd name="connsiteY94" fmla="*/ 869455 h 924340"/>
                  <a:gd name="connsiteX95" fmla="*/ 706541 w 1157822"/>
                  <a:gd name="connsiteY95" fmla="*/ 784077 h 924340"/>
                  <a:gd name="connsiteX96" fmla="*/ 747488 w 1157822"/>
                  <a:gd name="connsiteY96" fmla="*/ 660368 h 924340"/>
                  <a:gd name="connsiteX97" fmla="*/ 622906 w 1157822"/>
                  <a:gd name="connsiteY97" fmla="*/ 660368 h 924340"/>
                  <a:gd name="connsiteX98" fmla="*/ 664724 w 1157822"/>
                  <a:gd name="connsiteY98" fmla="*/ 786691 h 924340"/>
                  <a:gd name="connsiteX99" fmla="*/ 664724 w 1157822"/>
                  <a:gd name="connsiteY99" fmla="*/ 869455 h 924340"/>
                  <a:gd name="connsiteX100" fmla="*/ 651656 w 1157822"/>
                  <a:gd name="connsiteY100" fmla="*/ 869455 h 924340"/>
                  <a:gd name="connsiteX101" fmla="*/ 719609 w 1157822"/>
                  <a:gd name="connsiteY101" fmla="*/ 869455 h 924340"/>
                  <a:gd name="connsiteX102" fmla="*/ 443440 w 1157822"/>
                  <a:gd name="connsiteY102" fmla="*/ 924340 h 924340"/>
                  <a:gd name="connsiteX103" fmla="*/ 804116 w 1157822"/>
                  <a:gd name="connsiteY103" fmla="*/ 924340 h 924340"/>
                  <a:gd name="connsiteX104" fmla="*/ 804116 w 1157822"/>
                  <a:gd name="connsiteY104" fmla="*/ 906045 h 924340"/>
                  <a:gd name="connsiteX105" fmla="*/ 443440 w 1157822"/>
                  <a:gd name="connsiteY105" fmla="*/ 906045 h 924340"/>
                  <a:gd name="connsiteX106" fmla="*/ 443440 w 1157822"/>
                  <a:gd name="connsiteY106" fmla="*/ 924340 h 924340"/>
                  <a:gd name="connsiteX107" fmla="*/ 260488 w 1157822"/>
                  <a:gd name="connsiteY107" fmla="*/ 924340 h 924340"/>
                  <a:gd name="connsiteX108" fmla="*/ 414690 w 1157822"/>
                  <a:gd name="connsiteY108" fmla="*/ 924340 h 924340"/>
                  <a:gd name="connsiteX109" fmla="*/ 414690 w 1157822"/>
                  <a:gd name="connsiteY109" fmla="*/ 906045 h 924340"/>
                  <a:gd name="connsiteX110" fmla="*/ 260488 w 1157822"/>
                  <a:gd name="connsiteY110" fmla="*/ 906045 h 924340"/>
                  <a:gd name="connsiteX111" fmla="*/ 260488 w 1157822"/>
                  <a:gd name="connsiteY111" fmla="*/ 924340 h 924340"/>
                  <a:gd name="connsiteX112" fmla="*/ 18295 w 1157822"/>
                  <a:gd name="connsiteY112" fmla="*/ 868584 h 924340"/>
                  <a:gd name="connsiteX113" fmla="*/ 131551 w 1157822"/>
                  <a:gd name="connsiteY113" fmla="*/ 886879 h 924340"/>
                  <a:gd name="connsiteX114" fmla="*/ 131551 w 1157822"/>
                  <a:gd name="connsiteY114" fmla="*/ 868584 h 924340"/>
                  <a:gd name="connsiteX115" fmla="*/ 18295 w 1157822"/>
                  <a:gd name="connsiteY115" fmla="*/ 868584 h 924340"/>
                  <a:gd name="connsiteX116" fmla="*/ 848547 w 1157822"/>
                  <a:gd name="connsiteY116" fmla="*/ 601997 h 924340"/>
                  <a:gd name="connsiteX117" fmla="*/ 834607 w 1157822"/>
                  <a:gd name="connsiteY117" fmla="*/ 601997 h 924340"/>
                  <a:gd name="connsiteX118" fmla="*/ 834607 w 1157822"/>
                  <a:gd name="connsiteY118" fmla="*/ 601997 h 924340"/>
                  <a:gd name="connsiteX119" fmla="*/ 93218 w 1157822"/>
                  <a:gd name="connsiteY119" fmla="*/ 601997 h 924340"/>
                  <a:gd name="connsiteX120" fmla="*/ 93218 w 1157822"/>
                  <a:gd name="connsiteY120" fmla="*/ 601997 h 924340"/>
                  <a:gd name="connsiteX121" fmla="*/ 90605 w 1157822"/>
                  <a:gd name="connsiteY121" fmla="*/ 601997 h 924340"/>
                  <a:gd name="connsiteX122" fmla="*/ 90605 w 1157822"/>
                  <a:gd name="connsiteY122" fmla="*/ 350221 h 924340"/>
                  <a:gd name="connsiteX123" fmla="*/ 169012 w 1157822"/>
                  <a:gd name="connsiteY123" fmla="*/ 350221 h 924340"/>
                  <a:gd name="connsiteX124" fmla="*/ 243064 w 1157822"/>
                  <a:gd name="connsiteY124" fmla="*/ 350221 h 924340"/>
                  <a:gd name="connsiteX125" fmla="*/ 243064 w 1157822"/>
                  <a:gd name="connsiteY125" fmla="*/ 359804 h 924340"/>
                  <a:gd name="connsiteX126" fmla="*/ 256132 w 1157822"/>
                  <a:gd name="connsiteY126" fmla="*/ 359804 h 924340"/>
                  <a:gd name="connsiteX127" fmla="*/ 256132 w 1157822"/>
                  <a:gd name="connsiteY127" fmla="*/ 350221 h 924340"/>
                  <a:gd name="connsiteX128" fmla="*/ 501810 w 1157822"/>
                  <a:gd name="connsiteY128" fmla="*/ 350221 h 924340"/>
                  <a:gd name="connsiteX129" fmla="*/ 501810 w 1157822"/>
                  <a:gd name="connsiteY129" fmla="*/ 242193 h 924340"/>
                  <a:gd name="connsiteX130" fmla="*/ 650785 w 1157822"/>
                  <a:gd name="connsiteY130" fmla="*/ 242193 h 924340"/>
                  <a:gd name="connsiteX131" fmla="*/ 650785 w 1157822"/>
                  <a:gd name="connsiteY131" fmla="*/ 490484 h 924340"/>
                  <a:gd name="connsiteX132" fmla="*/ 636846 w 1157822"/>
                  <a:gd name="connsiteY132" fmla="*/ 490484 h 924340"/>
                  <a:gd name="connsiteX133" fmla="*/ 636846 w 1157822"/>
                  <a:gd name="connsiteY133" fmla="*/ 503552 h 924340"/>
                  <a:gd name="connsiteX134" fmla="*/ 847675 w 1157822"/>
                  <a:gd name="connsiteY134" fmla="*/ 503552 h 924340"/>
                  <a:gd name="connsiteX135" fmla="*/ 847675 w 1157822"/>
                  <a:gd name="connsiteY135" fmla="*/ 601997 h 924340"/>
                  <a:gd name="connsiteX136" fmla="*/ 848547 w 1157822"/>
                  <a:gd name="connsiteY136" fmla="*/ 601997 h 924340"/>
                  <a:gd name="connsiteX0" fmla="*/ 659497 w 1157822"/>
                  <a:gd name="connsiteY0" fmla="*/ 576733 h 924340"/>
                  <a:gd name="connsiteX1" fmla="*/ 672565 w 1157822"/>
                  <a:gd name="connsiteY1" fmla="*/ 576733 h 924340"/>
                  <a:gd name="connsiteX2" fmla="*/ 672565 w 1157822"/>
                  <a:gd name="connsiteY2" fmla="*/ 532301 h 924340"/>
                  <a:gd name="connsiteX3" fmla="*/ 659497 w 1157822"/>
                  <a:gd name="connsiteY3" fmla="*/ 532301 h 924340"/>
                  <a:gd name="connsiteX4" fmla="*/ 659497 w 1157822"/>
                  <a:gd name="connsiteY4" fmla="*/ 576733 h 924340"/>
                  <a:gd name="connsiteX5" fmla="*/ 614194 w 1157822"/>
                  <a:gd name="connsiteY5" fmla="*/ 0 h 924340"/>
                  <a:gd name="connsiteX6" fmla="*/ 548855 w 1157822"/>
                  <a:gd name="connsiteY6" fmla="*/ 0 h 924340"/>
                  <a:gd name="connsiteX7" fmla="*/ 528817 w 1157822"/>
                  <a:gd name="connsiteY7" fmla="*/ 229125 h 924340"/>
                  <a:gd name="connsiteX8" fmla="*/ 547983 w 1157822"/>
                  <a:gd name="connsiteY8" fmla="*/ 229125 h 924340"/>
                  <a:gd name="connsiteX9" fmla="*/ 552339 w 1157822"/>
                  <a:gd name="connsiteY9" fmla="*/ 176853 h 924340"/>
                  <a:gd name="connsiteX10" fmla="*/ 609838 w 1157822"/>
                  <a:gd name="connsiteY10" fmla="*/ 229125 h 924340"/>
                  <a:gd name="connsiteX11" fmla="*/ 634232 w 1157822"/>
                  <a:gd name="connsiteY11" fmla="*/ 229125 h 924340"/>
                  <a:gd name="connsiteX12" fmla="*/ 614194 w 1157822"/>
                  <a:gd name="connsiteY12" fmla="*/ 0 h 924340"/>
                  <a:gd name="connsiteX13" fmla="*/ 595899 w 1157822"/>
                  <a:gd name="connsiteY13" fmla="*/ 19166 h 924340"/>
                  <a:gd name="connsiteX14" fmla="*/ 598513 w 1157822"/>
                  <a:gd name="connsiteY14" fmla="*/ 52272 h 924340"/>
                  <a:gd name="connsiteX15" fmla="*/ 574991 w 1157822"/>
                  <a:gd name="connsiteY15" fmla="*/ 19166 h 924340"/>
                  <a:gd name="connsiteX16" fmla="*/ 595899 w 1157822"/>
                  <a:gd name="connsiteY16" fmla="*/ 19166 h 924340"/>
                  <a:gd name="connsiteX17" fmla="*/ 565407 w 1157822"/>
                  <a:gd name="connsiteY17" fmla="*/ 39204 h 924340"/>
                  <a:gd name="connsiteX18" fmla="*/ 599384 w 1157822"/>
                  <a:gd name="connsiteY18" fmla="*/ 85377 h 924340"/>
                  <a:gd name="connsiteX19" fmla="*/ 556695 w 1157822"/>
                  <a:gd name="connsiteY19" fmla="*/ 130680 h 924340"/>
                  <a:gd name="connsiteX20" fmla="*/ 565407 w 1157822"/>
                  <a:gd name="connsiteY20" fmla="*/ 39204 h 924340"/>
                  <a:gd name="connsiteX21" fmla="*/ 558438 w 1157822"/>
                  <a:gd name="connsiteY21" fmla="*/ 156815 h 924340"/>
                  <a:gd name="connsiteX22" fmla="*/ 603740 w 1157822"/>
                  <a:gd name="connsiteY22" fmla="*/ 108900 h 924340"/>
                  <a:gd name="connsiteX23" fmla="*/ 612452 w 1157822"/>
                  <a:gd name="connsiteY23" fmla="*/ 205603 h 924340"/>
                  <a:gd name="connsiteX24" fmla="*/ 558438 w 1157822"/>
                  <a:gd name="connsiteY24" fmla="*/ 156815 h 924340"/>
                  <a:gd name="connsiteX25" fmla="*/ 1062861 w 1157822"/>
                  <a:gd name="connsiteY25" fmla="*/ 50529 h 924340"/>
                  <a:gd name="connsiteX26" fmla="*/ 964416 w 1157822"/>
                  <a:gd name="connsiteY26" fmla="*/ 181209 h 924340"/>
                  <a:gd name="connsiteX27" fmla="*/ 668209 w 1157822"/>
                  <a:gd name="connsiteY27" fmla="*/ 349350 h 924340"/>
                  <a:gd name="connsiteX28" fmla="*/ 666466 w 1157822"/>
                  <a:gd name="connsiteY28" fmla="*/ 350221 h 924340"/>
                  <a:gd name="connsiteX29" fmla="*/ 666466 w 1157822"/>
                  <a:gd name="connsiteY29" fmla="*/ 372872 h 924340"/>
                  <a:gd name="connsiteX30" fmla="*/ 934795 w 1157822"/>
                  <a:gd name="connsiteY30" fmla="*/ 220413 h 924340"/>
                  <a:gd name="connsiteX31" fmla="*/ 730935 w 1157822"/>
                  <a:gd name="connsiteY31" fmla="*/ 490484 h 924340"/>
                  <a:gd name="connsiteX32" fmla="*/ 755328 w 1157822"/>
                  <a:gd name="connsiteY32" fmla="*/ 490484 h 924340"/>
                  <a:gd name="connsiteX33" fmla="*/ 807600 w 1157822"/>
                  <a:gd name="connsiteY33" fmla="*/ 420788 h 924340"/>
                  <a:gd name="connsiteX34" fmla="*/ 837221 w 1157822"/>
                  <a:gd name="connsiteY34" fmla="*/ 490484 h 924340"/>
                  <a:gd name="connsiteX35" fmla="*/ 873811 w 1157822"/>
                  <a:gd name="connsiteY35" fmla="*/ 490484 h 924340"/>
                  <a:gd name="connsiteX36" fmla="*/ 1121232 w 1157822"/>
                  <a:gd name="connsiteY36" fmla="*/ 70567 h 924340"/>
                  <a:gd name="connsiteX37" fmla="*/ 1157822 w 1157822"/>
                  <a:gd name="connsiteY37" fmla="*/ 70567 h 924340"/>
                  <a:gd name="connsiteX38" fmla="*/ 1157822 w 1157822"/>
                  <a:gd name="connsiteY38" fmla="*/ 50529 h 924340"/>
                  <a:gd name="connsiteX39" fmla="*/ 1062861 w 1157822"/>
                  <a:gd name="connsiteY39" fmla="*/ 50529 h 924340"/>
                  <a:gd name="connsiteX40" fmla="*/ 855516 w 1157822"/>
                  <a:gd name="connsiteY40" fmla="*/ 483514 h 924340"/>
                  <a:gd name="connsiteX41" fmla="*/ 824153 w 1157822"/>
                  <a:gd name="connsiteY41" fmla="*/ 409463 h 924340"/>
                  <a:gd name="connsiteX42" fmla="*/ 906046 w 1157822"/>
                  <a:gd name="connsiteY42" fmla="*/ 398137 h 924340"/>
                  <a:gd name="connsiteX43" fmla="*/ 855516 w 1157822"/>
                  <a:gd name="connsiteY43" fmla="*/ 483514 h 924340"/>
                  <a:gd name="connsiteX44" fmla="*/ 831123 w 1157822"/>
                  <a:gd name="connsiteY44" fmla="*/ 389425 h 924340"/>
                  <a:gd name="connsiteX45" fmla="*/ 890364 w 1157822"/>
                  <a:gd name="connsiteY45" fmla="*/ 311017 h 924340"/>
                  <a:gd name="connsiteX46" fmla="*/ 911273 w 1157822"/>
                  <a:gd name="connsiteY46" fmla="*/ 378100 h 924340"/>
                  <a:gd name="connsiteX47" fmla="*/ 831123 w 1157822"/>
                  <a:gd name="connsiteY47" fmla="*/ 389425 h 924340"/>
                  <a:gd name="connsiteX48" fmla="*/ 926954 w 1157822"/>
                  <a:gd name="connsiteY48" fmla="*/ 362418 h 924340"/>
                  <a:gd name="connsiteX49" fmla="*/ 906917 w 1157822"/>
                  <a:gd name="connsiteY49" fmla="*/ 297949 h 924340"/>
                  <a:gd name="connsiteX50" fmla="*/ 969643 w 1157822"/>
                  <a:gd name="connsiteY50" fmla="*/ 289237 h 924340"/>
                  <a:gd name="connsiteX51" fmla="*/ 926954 w 1157822"/>
                  <a:gd name="connsiteY51" fmla="*/ 362418 h 924340"/>
                  <a:gd name="connsiteX52" fmla="*/ 915629 w 1157822"/>
                  <a:gd name="connsiteY52" fmla="*/ 277041 h 924340"/>
                  <a:gd name="connsiteX53" fmla="*/ 969643 w 1157822"/>
                  <a:gd name="connsiteY53" fmla="*/ 205603 h 924340"/>
                  <a:gd name="connsiteX54" fmla="*/ 977484 w 1157822"/>
                  <a:gd name="connsiteY54" fmla="*/ 268329 h 924340"/>
                  <a:gd name="connsiteX55" fmla="*/ 915629 w 1157822"/>
                  <a:gd name="connsiteY55" fmla="*/ 277041 h 924340"/>
                  <a:gd name="connsiteX56" fmla="*/ 994908 w 1157822"/>
                  <a:gd name="connsiteY56" fmla="*/ 247420 h 924340"/>
                  <a:gd name="connsiteX57" fmla="*/ 987938 w 1157822"/>
                  <a:gd name="connsiteY57" fmla="*/ 188179 h 924340"/>
                  <a:gd name="connsiteX58" fmla="*/ 1038468 w 1157822"/>
                  <a:gd name="connsiteY58" fmla="*/ 175111 h 924340"/>
                  <a:gd name="connsiteX59" fmla="*/ 994908 w 1157822"/>
                  <a:gd name="connsiteY59" fmla="*/ 247420 h 924340"/>
                  <a:gd name="connsiteX60" fmla="*/ 1001877 w 1157822"/>
                  <a:gd name="connsiteY60" fmla="*/ 164656 h 924340"/>
                  <a:gd name="connsiteX61" fmla="*/ 1041953 w 1157822"/>
                  <a:gd name="connsiteY61" fmla="*/ 111513 h 924340"/>
                  <a:gd name="connsiteX62" fmla="*/ 1047180 w 1157822"/>
                  <a:gd name="connsiteY62" fmla="*/ 152460 h 924340"/>
                  <a:gd name="connsiteX63" fmla="*/ 1001877 w 1157822"/>
                  <a:gd name="connsiteY63" fmla="*/ 164656 h 924340"/>
                  <a:gd name="connsiteX64" fmla="*/ 1063732 w 1157822"/>
                  <a:gd name="connsiteY64" fmla="*/ 130680 h 924340"/>
                  <a:gd name="connsiteX65" fmla="*/ 1058505 w 1157822"/>
                  <a:gd name="connsiteY65" fmla="*/ 89733 h 924340"/>
                  <a:gd name="connsiteX66" fmla="*/ 1072444 w 1157822"/>
                  <a:gd name="connsiteY66" fmla="*/ 70567 h 924340"/>
                  <a:gd name="connsiteX67" fmla="*/ 1098580 w 1157822"/>
                  <a:gd name="connsiteY67" fmla="*/ 70567 h 924340"/>
                  <a:gd name="connsiteX68" fmla="*/ 1063732 w 1157822"/>
                  <a:gd name="connsiteY68" fmla="*/ 130680 h 924340"/>
                  <a:gd name="connsiteX69" fmla="*/ 0 w 1157822"/>
                  <a:gd name="connsiteY69" fmla="*/ 267458 h 924340"/>
                  <a:gd name="connsiteX70" fmla="*/ 0 w 1157822"/>
                  <a:gd name="connsiteY70" fmla="*/ 286624 h 924340"/>
                  <a:gd name="connsiteX71" fmla="*/ 182952 w 1157822"/>
                  <a:gd name="connsiteY71" fmla="*/ 286624 h 924340"/>
                  <a:gd name="connsiteX72" fmla="*/ 182952 w 1157822"/>
                  <a:gd name="connsiteY72" fmla="*/ 337153 h 924340"/>
                  <a:gd name="connsiteX73" fmla="*/ 243935 w 1157822"/>
                  <a:gd name="connsiteY73" fmla="*/ 337153 h 924340"/>
                  <a:gd name="connsiteX74" fmla="*/ 243935 w 1157822"/>
                  <a:gd name="connsiteY74" fmla="*/ 286624 h 924340"/>
                  <a:gd name="connsiteX75" fmla="*/ 265715 w 1157822"/>
                  <a:gd name="connsiteY75" fmla="*/ 286624 h 924340"/>
                  <a:gd name="connsiteX76" fmla="*/ 265715 w 1157822"/>
                  <a:gd name="connsiteY76" fmla="*/ 267458 h 924340"/>
                  <a:gd name="connsiteX77" fmla="*/ 0 w 1157822"/>
                  <a:gd name="connsiteY77" fmla="*/ 267458 h 924340"/>
                  <a:gd name="connsiteX78" fmla="*/ 278783 w 1157822"/>
                  <a:gd name="connsiteY78" fmla="*/ 869455 h 924340"/>
                  <a:gd name="connsiteX79" fmla="*/ 278783 w 1157822"/>
                  <a:gd name="connsiteY79" fmla="*/ 784077 h 924340"/>
                  <a:gd name="connsiteX80" fmla="*/ 319730 w 1157822"/>
                  <a:gd name="connsiteY80" fmla="*/ 660368 h 924340"/>
                  <a:gd name="connsiteX81" fmla="*/ 256132 w 1157822"/>
                  <a:gd name="connsiteY81" fmla="*/ 660368 h 924340"/>
                  <a:gd name="connsiteX82" fmla="*/ 243064 w 1157822"/>
                  <a:gd name="connsiteY82" fmla="*/ 660368 h 924340"/>
                  <a:gd name="connsiteX83" fmla="*/ 194277 w 1157822"/>
                  <a:gd name="connsiteY83" fmla="*/ 660368 h 924340"/>
                  <a:gd name="connsiteX84" fmla="*/ 236095 w 1157822"/>
                  <a:gd name="connsiteY84" fmla="*/ 786691 h 924340"/>
                  <a:gd name="connsiteX85" fmla="*/ 236095 w 1157822"/>
                  <a:gd name="connsiteY85" fmla="*/ 869455 h 924340"/>
                  <a:gd name="connsiteX86" fmla="*/ 223027 w 1157822"/>
                  <a:gd name="connsiteY86" fmla="*/ 869455 h 924340"/>
                  <a:gd name="connsiteX87" fmla="*/ 158558 w 1157822"/>
                  <a:gd name="connsiteY87" fmla="*/ 869455 h 924340"/>
                  <a:gd name="connsiteX88" fmla="*/ 158558 w 1157822"/>
                  <a:gd name="connsiteY88" fmla="*/ 887750 h 924340"/>
                  <a:gd name="connsiteX89" fmla="*/ 534044 w 1157822"/>
                  <a:gd name="connsiteY89" fmla="*/ 887750 h 924340"/>
                  <a:gd name="connsiteX90" fmla="*/ 534044 w 1157822"/>
                  <a:gd name="connsiteY90" fmla="*/ 869455 h 924340"/>
                  <a:gd name="connsiteX91" fmla="*/ 291851 w 1157822"/>
                  <a:gd name="connsiteY91" fmla="*/ 869455 h 924340"/>
                  <a:gd name="connsiteX92" fmla="*/ 278783 w 1157822"/>
                  <a:gd name="connsiteY92" fmla="*/ 869455 h 924340"/>
                  <a:gd name="connsiteX93" fmla="*/ 719609 w 1157822"/>
                  <a:gd name="connsiteY93" fmla="*/ 869455 h 924340"/>
                  <a:gd name="connsiteX94" fmla="*/ 706541 w 1157822"/>
                  <a:gd name="connsiteY94" fmla="*/ 869455 h 924340"/>
                  <a:gd name="connsiteX95" fmla="*/ 706541 w 1157822"/>
                  <a:gd name="connsiteY95" fmla="*/ 784077 h 924340"/>
                  <a:gd name="connsiteX96" fmla="*/ 747488 w 1157822"/>
                  <a:gd name="connsiteY96" fmla="*/ 660368 h 924340"/>
                  <a:gd name="connsiteX97" fmla="*/ 622906 w 1157822"/>
                  <a:gd name="connsiteY97" fmla="*/ 660368 h 924340"/>
                  <a:gd name="connsiteX98" fmla="*/ 664724 w 1157822"/>
                  <a:gd name="connsiteY98" fmla="*/ 786691 h 924340"/>
                  <a:gd name="connsiteX99" fmla="*/ 664724 w 1157822"/>
                  <a:gd name="connsiteY99" fmla="*/ 869455 h 924340"/>
                  <a:gd name="connsiteX100" fmla="*/ 651656 w 1157822"/>
                  <a:gd name="connsiteY100" fmla="*/ 869455 h 924340"/>
                  <a:gd name="connsiteX101" fmla="*/ 719609 w 1157822"/>
                  <a:gd name="connsiteY101" fmla="*/ 869455 h 924340"/>
                  <a:gd name="connsiteX102" fmla="*/ 443440 w 1157822"/>
                  <a:gd name="connsiteY102" fmla="*/ 924340 h 924340"/>
                  <a:gd name="connsiteX103" fmla="*/ 804116 w 1157822"/>
                  <a:gd name="connsiteY103" fmla="*/ 924340 h 924340"/>
                  <a:gd name="connsiteX104" fmla="*/ 804116 w 1157822"/>
                  <a:gd name="connsiteY104" fmla="*/ 906045 h 924340"/>
                  <a:gd name="connsiteX105" fmla="*/ 443440 w 1157822"/>
                  <a:gd name="connsiteY105" fmla="*/ 906045 h 924340"/>
                  <a:gd name="connsiteX106" fmla="*/ 443440 w 1157822"/>
                  <a:gd name="connsiteY106" fmla="*/ 924340 h 924340"/>
                  <a:gd name="connsiteX107" fmla="*/ 260488 w 1157822"/>
                  <a:gd name="connsiteY107" fmla="*/ 924340 h 924340"/>
                  <a:gd name="connsiteX108" fmla="*/ 414690 w 1157822"/>
                  <a:gd name="connsiteY108" fmla="*/ 924340 h 924340"/>
                  <a:gd name="connsiteX109" fmla="*/ 414690 w 1157822"/>
                  <a:gd name="connsiteY109" fmla="*/ 906045 h 924340"/>
                  <a:gd name="connsiteX110" fmla="*/ 260488 w 1157822"/>
                  <a:gd name="connsiteY110" fmla="*/ 906045 h 924340"/>
                  <a:gd name="connsiteX111" fmla="*/ 260488 w 1157822"/>
                  <a:gd name="connsiteY111" fmla="*/ 924340 h 924340"/>
                  <a:gd name="connsiteX112" fmla="*/ 131551 w 1157822"/>
                  <a:gd name="connsiteY112" fmla="*/ 868584 h 924340"/>
                  <a:gd name="connsiteX113" fmla="*/ 131551 w 1157822"/>
                  <a:gd name="connsiteY113" fmla="*/ 886879 h 924340"/>
                  <a:gd name="connsiteX114" fmla="*/ 131551 w 1157822"/>
                  <a:gd name="connsiteY114" fmla="*/ 868584 h 924340"/>
                  <a:gd name="connsiteX115" fmla="*/ 848547 w 1157822"/>
                  <a:gd name="connsiteY115" fmla="*/ 601997 h 924340"/>
                  <a:gd name="connsiteX116" fmla="*/ 834607 w 1157822"/>
                  <a:gd name="connsiteY116" fmla="*/ 601997 h 924340"/>
                  <a:gd name="connsiteX117" fmla="*/ 834607 w 1157822"/>
                  <a:gd name="connsiteY117" fmla="*/ 601997 h 924340"/>
                  <a:gd name="connsiteX118" fmla="*/ 93218 w 1157822"/>
                  <a:gd name="connsiteY118" fmla="*/ 601997 h 924340"/>
                  <a:gd name="connsiteX119" fmla="*/ 93218 w 1157822"/>
                  <a:gd name="connsiteY119" fmla="*/ 601997 h 924340"/>
                  <a:gd name="connsiteX120" fmla="*/ 90605 w 1157822"/>
                  <a:gd name="connsiteY120" fmla="*/ 601997 h 924340"/>
                  <a:gd name="connsiteX121" fmla="*/ 90605 w 1157822"/>
                  <a:gd name="connsiteY121" fmla="*/ 350221 h 924340"/>
                  <a:gd name="connsiteX122" fmla="*/ 169012 w 1157822"/>
                  <a:gd name="connsiteY122" fmla="*/ 350221 h 924340"/>
                  <a:gd name="connsiteX123" fmla="*/ 243064 w 1157822"/>
                  <a:gd name="connsiteY123" fmla="*/ 350221 h 924340"/>
                  <a:gd name="connsiteX124" fmla="*/ 243064 w 1157822"/>
                  <a:gd name="connsiteY124" fmla="*/ 359804 h 924340"/>
                  <a:gd name="connsiteX125" fmla="*/ 256132 w 1157822"/>
                  <a:gd name="connsiteY125" fmla="*/ 359804 h 924340"/>
                  <a:gd name="connsiteX126" fmla="*/ 256132 w 1157822"/>
                  <a:gd name="connsiteY126" fmla="*/ 350221 h 924340"/>
                  <a:gd name="connsiteX127" fmla="*/ 501810 w 1157822"/>
                  <a:gd name="connsiteY127" fmla="*/ 350221 h 924340"/>
                  <a:gd name="connsiteX128" fmla="*/ 501810 w 1157822"/>
                  <a:gd name="connsiteY128" fmla="*/ 242193 h 924340"/>
                  <a:gd name="connsiteX129" fmla="*/ 650785 w 1157822"/>
                  <a:gd name="connsiteY129" fmla="*/ 242193 h 924340"/>
                  <a:gd name="connsiteX130" fmla="*/ 650785 w 1157822"/>
                  <a:gd name="connsiteY130" fmla="*/ 490484 h 924340"/>
                  <a:gd name="connsiteX131" fmla="*/ 636846 w 1157822"/>
                  <a:gd name="connsiteY131" fmla="*/ 490484 h 924340"/>
                  <a:gd name="connsiteX132" fmla="*/ 636846 w 1157822"/>
                  <a:gd name="connsiteY132" fmla="*/ 503552 h 924340"/>
                  <a:gd name="connsiteX133" fmla="*/ 847675 w 1157822"/>
                  <a:gd name="connsiteY133" fmla="*/ 503552 h 924340"/>
                  <a:gd name="connsiteX134" fmla="*/ 847675 w 1157822"/>
                  <a:gd name="connsiteY134" fmla="*/ 601997 h 924340"/>
                  <a:gd name="connsiteX135" fmla="*/ 848547 w 1157822"/>
                  <a:gd name="connsiteY135" fmla="*/ 601997 h 924340"/>
                  <a:gd name="connsiteX0" fmla="*/ 659497 w 1157822"/>
                  <a:gd name="connsiteY0" fmla="*/ 576733 h 924340"/>
                  <a:gd name="connsiteX1" fmla="*/ 672565 w 1157822"/>
                  <a:gd name="connsiteY1" fmla="*/ 576733 h 924340"/>
                  <a:gd name="connsiteX2" fmla="*/ 672565 w 1157822"/>
                  <a:gd name="connsiteY2" fmla="*/ 532301 h 924340"/>
                  <a:gd name="connsiteX3" fmla="*/ 659497 w 1157822"/>
                  <a:gd name="connsiteY3" fmla="*/ 532301 h 924340"/>
                  <a:gd name="connsiteX4" fmla="*/ 659497 w 1157822"/>
                  <a:gd name="connsiteY4" fmla="*/ 576733 h 924340"/>
                  <a:gd name="connsiteX5" fmla="*/ 614194 w 1157822"/>
                  <a:gd name="connsiteY5" fmla="*/ 0 h 924340"/>
                  <a:gd name="connsiteX6" fmla="*/ 548855 w 1157822"/>
                  <a:gd name="connsiteY6" fmla="*/ 0 h 924340"/>
                  <a:gd name="connsiteX7" fmla="*/ 528817 w 1157822"/>
                  <a:gd name="connsiteY7" fmla="*/ 229125 h 924340"/>
                  <a:gd name="connsiteX8" fmla="*/ 547983 w 1157822"/>
                  <a:gd name="connsiteY8" fmla="*/ 229125 h 924340"/>
                  <a:gd name="connsiteX9" fmla="*/ 552339 w 1157822"/>
                  <a:gd name="connsiteY9" fmla="*/ 176853 h 924340"/>
                  <a:gd name="connsiteX10" fmla="*/ 609838 w 1157822"/>
                  <a:gd name="connsiteY10" fmla="*/ 229125 h 924340"/>
                  <a:gd name="connsiteX11" fmla="*/ 634232 w 1157822"/>
                  <a:gd name="connsiteY11" fmla="*/ 229125 h 924340"/>
                  <a:gd name="connsiteX12" fmla="*/ 614194 w 1157822"/>
                  <a:gd name="connsiteY12" fmla="*/ 0 h 924340"/>
                  <a:gd name="connsiteX13" fmla="*/ 595899 w 1157822"/>
                  <a:gd name="connsiteY13" fmla="*/ 19166 h 924340"/>
                  <a:gd name="connsiteX14" fmla="*/ 598513 w 1157822"/>
                  <a:gd name="connsiteY14" fmla="*/ 52272 h 924340"/>
                  <a:gd name="connsiteX15" fmla="*/ 574991 w 1157822"/>
                  <a:gd name="connsiteY15" fmla="*/ 19166 h 924340"/>
                  <a:gd name="connsiteX16" fmla="*/ 595899 w 1157822"/>
                  <a:gd name="connsiteY16" fmla="*/ 19166 h 924340"/>
                  <a:gd name="connsiteX17" fmla="*/ 565407 w 1157822"/>
                  <a:gd name="connsiteY17" fmla="*/ 39204 h 924340"/>
                  <a:gd name="connsiteX18" fmla="*/ 599384 w 1157822"/>
                  <a:gd name="connsiteY18" fmla="*/ 85377 h 924340"/>
                  <a:gd name="connsiteX19" fmla="*/ 556695 w 1157822"/>
                  <a:gd name="connsiteY19" fmla="*/ 130680 h 924340"/>
                  <a:gd name="connsiteX20" fmla="*/ 565407 w 1157822"/>
                  <a:gd name="connsiteY20" fmla="*/ 39204 h 924340"/>
                  <a:gd name="connsiteX21" fmla="*/ 558438 w 1157822"/>
                  <a:gd name="connsiteY21" fmla="*/ 156815 h 924340"/>
                  <a:gd name="connsiteX22" fmla="*/ 603740 w 1157822"/>
                  <a:gd name="connsiteY22" fmla="*/ 108900 h 924340"/>
                  <a:gd name="connsiteX23" fmla="*/ 612452 w 1157822"/>
                  <a:gd name="connsiteY23" fmla="*/ 205603 h 924340"/>
                  <a:gd name="connsiteX24" fmla="*/ 558438 w 1157822"/>
                  <a:gd name="connsiteY24" fmla="*/ 156815 h 924340"/>
                  <a:gd name="connsiteX25" fmla="*/ 1062861 w 1157822"/>
                  <a:gd name="connsiteY25" fmla="*/ 50529 h 924340"/>
                  <a:gd name="connsiteX26" fmla="*/ 964416 w 1157822"/>
                  <a:gd name="connsiteY26" fmla="*/ 181209 h 924340"/>
                  <a:gd name="connsiteX27" fmla="*/ 668209 w 1157822"/>
                  <a:gd name="connsiteY27" fmla="*/ 349350 h 924340"/>
                  <a:gd name="connsiteX28" fmla="*/ 666466 w 1157822"/>
                  <a:gd name="connsiteY28" fmla="*/ 350221 h 924340"/>
                  <a:gd name="connsiteX29" fmla="*/ 666466 w 1157822"/>
                  <a:gd name="connsiteY29" fmla="*/ 372872 h 924340"/>
                  <a:gd name="connsiteX30" fmla="*/ 934795 w 1157822"/>
                  <a:gd name="connsiteY30" fmla="*/ 220413 h 924340"/>
                  <a:gd name="connsiteX31" fmla="*/ 730935 w 1157822"/>
                  <a:gd name="connsiteY31" fmla="*/ 490484 h 924340"/>
                  <a:gd name="connsiteX32" fmla="*/ 755328 w 1157822"/>
                  <a:gd name="connsiteY32" fmla="*/ 490484 h 924340"/>
                  <a:gd name="connsiteX33" fmla="*/ 807600 w 1157822"/>
                  <a:gd name="connsiteY33" fmla="*/ 420788 h 924340"/>
                  <a:gd name="connsiteX34" fmla="*/ 837221 w 1157822"/>
                  <a:gd name="connsiteY34" fmla="*/ 490484 h 924340"/>
                  <a:gd name="connsiteX35" fmla="*/ 873811 w 1157822"/>
                  <a:gd name="connsiteY35" fmla="*/ 490484 h 924340"/>
                  <a:gd name="connsiteX36" fmla="*/ 1121232 w 1157822"/>
                  <a:gd name="connsiteY36" fmla="*/ 70567 h 924340"/>
                  <a:gd name="connsiteX37" fmla="*/ 1157822 w 1157822"/>
                  <a:gd name="connsiteY37" fmla="*/ 70567 h 924340"/>
                  <a:gd name="connsiteX38" fmla="*/ 1157822 w 1157822"/>
                  <a:gd name="connsiteY38" fmla="*/ 50529 h 924340"/>
                  <a:gd name="connsiteX39" fmla="*/ 1062861 w 1157822"/>
                  <a:gd name="connsiteY39" fmla="*/ 50529 h 924340"/>
                  <a:gd name="connsiteX40" fmla="*/ 855516 w 1157822"/>
                  <a:gd name="connsiteY40" fmla="*/ 483514 h 924340"/>
                  <a:gd name="connsiteX41" fmla="*/ 824153 w 1157822"/>
                  <a:gd name="connsiteY41" fmla="*/ 409463 h 924340"/>
                  <a:gd name="connsiteX42" fmla="*/ 906046 w 1157822"/>
                  <a:gd name="connsiteY42" fmla="*/ 398137 h 924340"/>
                  <a:gd name="connsiteX43" fmla="*/ 855516 w 1157822"/>
                  <a:gd name="connsiteY43" fmla="*/ 483514 h 924340"/>
                  <a:gd name="connsiteX44" fmla="*/ 831123 w 1157822"/>
                  <a:gd name="connsiteY44" fmla="*/ 389425 h 924340"/>
                  <a:gd name="connsiteX45" fmla="*/ 890364 w 1157822"/>
                  <a:gd name="connsiteY45" fmla="*/ 311017 h 924340"/>
                  <a:gd name="connsiteX46" fmla="*/ 911273 w 1157822"/>
                  <a:gd name="connsiteY46" fmla="*/ 378100 h 924340"/>
                  <a:gd name="connsiteX47" fmla="*/ 831123 w 1157822"/>
                  <a:gd name="connsiteY47" fmla="*/ 389425 h 924340"/>
                  <a:gd name="connsiteX48" fmla="*/ 926954 w 1157822"/>
                  <a:gd name="connsiteY48" fmla="*/ 362418 h 924340"/>
                  <a:gd name="connsiteX49" fmla="*/ 906917 w 1157822"/>
                  <a:gd name="connsiteY49" fmla="*/ 297949 h 924340"/>
                  <a:gd name="connsiteX50" fmla="*/ 969643 w 1157822"/>
                  <a:gd name="connsiteY50" fmla="*/ 289237 h 924340"/>
                  <a:gd name="connsiteX51" fmla="*/ 926954 w 1157822"/>
                  <a:gd name="connsiteY51" fmla="*/ 362418 h 924340"/>
                  <a:gd name="connsiteX52" fmla="*/ 915629 w 1157822"/>
                  <a:gd name="connsiteY52" fmla="*/ 277041 h 924340"/>
                  <a:gd name="connsiteX53" fmla="*/ 969643 w 1157822"/>
                  <a:gd name="connsiteY53" fmla="*/ 205603 h 924340"/>
                  <a:gd name="connsiteX54" fmla="*/ 977484 w 1157822"/>
                  <a:gd name="connsiteY54" fmla="*/ 268329 h 924340"/>
                  <a:gd name="connsiteX55" fmla="*/ 915629 w 1157822"/>
                  <a:gd name="connsiteY55" fmla="*/ 277041 h 924340"/>
                  <a:gd name="connsiteX56" fmla="*/ 994908 w 1157822"/>
                  <a:gd name="connsiteY56" fmla="*/ 247420 h 924340"/>
                  <a:gd name="connsiteX57" fmla="*/ 987938 w 1157822"/>
                  <a:gd name="connsiteY57" fmla="*/ 188179 h 924340"/>
                  <a:gd name="connsiteX58" fmla="*/ 1038468 w 1157822"/>
                  <a:gd name="connsiteY58" fmla="*/ 175111 h 924340"/>
                  <a:gd name="connsiteX59" fmla="*/ 994908 w 1157822"/>
                  <a:gd name="connsiteY59" fmla="*/ 247420 h 924340"/>
                  <a:gd name="connsiteX60" fmla="*/ 1001877 w 1157822"/>
                  <a:gd name="connsiteY60" fmla="*/ 164656 h 924340"/>
                  <a:gd name="connsiteX61" fmla="*/ 1041953 w 1157822"/>
                  <a:gd name="connsiteY61" fmla="*/ 111513 h 924340"/>
                  <a:gd name="connsiteX62" fmla="*/ 1047180 w 1157822"/>
                  <a:gd name="connsiteY62" fmla="*/ 152460 h 924340"/>
                  <a:gd name="connsiteX63" fmla="*/ 1001877 w 1157822"/>
                  <a:gd name="connsiteY63" fmla="*/ 164656 h 924340"/>
                  <a:gd name="connsiteX64" fmla="*/ 1063732 w 1157822"/>
                  <a:gd name="connsiteY64" fmla="*/ 130680 h 924340"/>
                  <a:gd name="connsiteX65" fmla="*/ 1058505 w 1157822"/>
                  <a:gd name="connsiteY65" fmla="*/ 89733 h 924340"/>
                  <a:gd name="connsiteX66" fmla="*/ 1072444 w 1157822"/>
                  <a:gd name="connsiteY66" fmla="*/ 70567 h 924340"/>
                  <a:gd name="connsiteX67" fmla="*/ 1098580 w 1157822"/>
                  <a:gd name="connsiteY67" fmla="*/ 70567 h 924340"/>
                  <a:gd name="connsiteX68" fmla="*/ 1063732 w 1157822"/>
                  <a:gd name="connsiteY68" fmla="*/ 130680 h 924340"/>
                  <a:gd name="connsiteX69" fmla="*/ 0 w 1157822"/>
                  <a:gd name="connsiteY69" fmla="*/ 267458 h 924340"/>
                  <a:gd name="connsiteX70" fmla="*/ 0 w 1157822"/>
                  <a:gd name="connsiteY70" fmla="*/ 286624 h 924340"/>
                  <a:gd name="connsiteX71" fmla="*/ 182952 w 1157822"/>
                  <a:gd name="connsiteY71" fmla="*/ 286624 h 924340"/>
                  <a:gd name="connsiteX72" fmla="*/ 182952 w 1157822"/>
                  <a:gd name="connsiteY72" fmla="*/ 337153 h 924340"/>
                  <a:gd name="connsiteX73" fmla="*/ 243935 w 1157822"/>
                  <a:gd name="connsiteY73" fmla="*/ 337153 h 924340"/>
                  <a:gd name="connsiteX74" fmla="*/ 243935 w 1157822"/>
                  <a:gd name="connsiteY74" fmla="*/ 286624 h 924340"/>
                  <a:gd name="connsiteX75" fmla="*/ 265715 w 1157822"/>
                  <a:gd name="connsiteY75" fmla="*/ 286624 h 924340"/>
                  <a:gd name="connsiteX76" fmla="*/ 265715 w 1157822"/>
                  <a:gd name="connsiteY76" fmla="*/ 267458 h 924340"/>
                  <a:gd name="connsiteX77" fmla="*/ 0 w 1157822"/>
                  <a:gd name="connsiteY77" fmla="*/ 267458 h 924340"/>
                  <a:gd name="connsiteX78" fmla="*/ 278783 w 1157822"/>
                  <a:gd name="connsiteY78" fmla="*/ 869455 h 924340"/>
                  <a:gd name="connsiteX79" fmla="*/ 278783 w 1157822"/>
                  <a:gd name="connsiteY79" fmla="*/ 784077 h 924340"/>
                  <a:gd name="connsiteX80" fmla="*/ 319730 w 1157822"/>
                  <a:gd name="connsiteY80" fmla="*/ 660368 h 924340"/>
                  <a:gd name="connsiteX81" fmla="*/ 256132 w 1157822"/>
                  <a:gd name="connsiteY81" fmla="*/ 660368 h 924340"/>
                  <a:gd name="connsiteX82" fmla="*/ 243064 w 1157822"/>
                  <a:gd name="connsiteY82" fmla="*/ 660368 h 924340"/>
                  <a:gd name="connsiteX83" fmla="*/ 194277 w 1157822"/>
                  <a:gd name="connsiteY83" fmla="*/ 660368 h 924340"/>
                  <a:gd name="connsiteX84" fmla="*/ 236095 w 1157822"/>
                  <a:gd name="connsiteY84" fmla="*/ 786691 h 924340"/>
                  <a:gd name="connsiteX85" fmla="*/ 236095 w 1157822"/>
                  <a:gd name="connsiteY85" fmla="*/ 869455 h 924340"/>
                  <a:gd name="connsiteX86" fmla="*/ 223027 w 1157822"/>
                  <a:gd name="connsiteY86" fmla="*/ 869455 h 924340"/>
                  <a:gd name="connsiteX87" fmla="*/ 158558 w 1157822"/>
                  <a:gd name="connsiteY87" fmla="*/ 869455 h 924340"/>
                  <a:gd name="connsiteX88" fmla="*/ 158558 w 1157822"/>
                  <a:gd name="connsiteY88" fmla="*/ 887750 h 924340"/>
                  <a:gd name="connsiteX89" fmla="*/ 534044 w 1157822"/>
                  <a:gd name="connsiteY89" fmla="*/ 887750 h 924340"/>
                  <a:gd name="connsiteX90" fmla="*/ 534044 w 1157822"/>
                  <a:gd name="connsiteY90" fmla="*/ 869455 h 924340"/>
                  <a:gd name="connsiteX91" fmla="*/ 291851 w 1157822"/>
                  <a:gd name="connsiteY91" fmla="*/ 869455 h 924340"/>
                  <a:gd name="connsiteX92" fmla="*/ 278783 w 1157822"/>
                  <a:gd name="connsiteY92" fmla="*/ 869455 h 924340"/>
                  <a:gd name="connsiteX93" fmla="*/ 719609 w 1157822"/>
                  <a:gd name="connsiteY93" fmla="*/ 869455 h 924340"/>
                  <a:gd name="connsiteX94" fmla="*/ 706541 w 1157822"/>
                  <a:gd name="connsiteY94" fmla="*/ 869455 h 924340"/>
                  <a:gd name="connsiteX95" fmla="*/ 706541 w 1157822"/>
                  <a:gd name="connsiteY95" fmla="*/ 784077 h 924340"/>
                  <a:gd name="connsiteX96" fmla="*/ 747488 w 1157822"/>
                  <a:gd name="connsiteY96" fmla="*/ 660368 h 924340"/>
                  <a:gd name="connsiteX97" fmla="*/ 622906 w 1157822"/>
                  <a:gd name="connsiteY97" fmla="*/ 660368 h 924340"/>
                  <a:gd name="connsiteX98" fmla="*/ 664724 w 1157822"/>
                  <a:gd name="connsiteY98" fmla="*/ 786691 h 924340"/>
                  <a:gd name="connsiteX99" fmla="*/ 664724 w 1157822"/>
                  <a:gd name="connsiteY99" fmla="*/ 869455 h 924340"/>
                  <a:gd name="connsiteX100" fmla="*/ 651656 w 1157822"/>
                  <a:gd name="connsiteY100" fmla="*/ 869455 h 924340"/>
                  <a:gd name="connsiteX101" fmla="*/ 719609 w 1157822"/>
                  <a:gd name="connsiteY101" fmla="*/ 869455 h 924340"/>
                  <a:gd name="connsiteX102" fmla="*/ 443440 w 1157822"/>
                  <a:gd name="connsiteY102" fmla="*/ 924340 h 924340"/>
                  <a:gd name="connsiteX103" fmla="*/ 804116 w 1157822"/>
                  <a:gd name="connsiteY103" fmla="*/ 924340 h 924340"/>
                  <a:gd name="connsiteX104" fmla="*/ 804116 w 1157822"/>
                  <a:gd name="connsiteY104" fmla="*/ 906045 h 924340"/>
                  <a:gd name="connsiteX105" fmla="*/ 443440 w 1157822"/>
                  <a:gd name="connsiteY105" fmla="*/ 906045 h 924340"/>
                  <a:gd name="connsiteX106" fmla="*/ 443440 w 1157822"/>
                  <a:gd name="connsiteY106" fmla="*/ 924340 h 924340"/>
                  <a:gd name="connsiteX107" fmla="*/ 260488 w 1157822"/>
                  <a:gd name="connsiteY107" fmla="*/ 924340 h 924340"/>
                  <a:gd name="connsiteX108" fmla="*/ 414690 w 1157822"/>
                  <a:gd name="connsiteY108" fmla="*/ 924340 h 924340"/>
                  <a:gd name="connsiteX109" fmla="*/ 414690 w 1157822"/>
                  <a:gd name="connsiteY109" fmla="*/ 906045 h 924340"/>
                  <a:gd name="connsiteX110" fmla="*/ 260488 w 1157822"/>
                  <a:gd name="connsiteY110" fmla="*/ 906045 h 924340"/>
                  <a:gd name="connsiteX111" fmla="*/ 260488 w 1157822"/>
                  <a:gd name="connsiteY111" fmla="*/ 924340 h 924340"/>
                  <a:gd name="connsiteX112" fmla="*/ 848547 w 1157822"/>
                  <a:gd name="connsiteY112" fmla="*/ 601997 h 924340"/>
                  <a:gd name="connsiteX113" fmla="*/ 834607 w 1157822"/>
                  <a:gd name="connsiteY113" fmla="*/ 601997 h 924340"/>
                  <a:gd name="connsiteX114" fmla="*/ 834607 w 1157822"/>
                  <a:gd name="connsiteY114" fmla="*/ 601997 h 924340"/>
                  <a:gd name="connsiteX115" fmla="*/ 93218 w 1157822"/>
                  <a:gd name="connsiteY115" fmla="*/ 601997 h 924340"/>
                  <a:gd name="connsiteX116" fmla="*/ 93218 w 1157822"/>
                  <a:gd name="connsiteY116" fmla="*/ 601997 h 924340"/>
                  <a:gd name="connsiteX117" fmla="*/ 90605 w 1157822"/>
                  <a:gd name="connsiteY117" fmla="*/ 601997 h 924340"/>
                  <a:gd name="connsiteX118" fmla="*/ 90605 w 1157822"/>
                  <a:gd name="connsiteY118" fmla="*/ 350221 h 924340"/>
                  <a:gd name="connsiteX119" fmla="*/ 169012 w 1157822"/>
                  <a:gd name="connsiteY119" fmla="*/ 350221 h 924340"/>
                  <a:gd name="connsiteX120" fmla="*/ 243064 w 1157822"/>
                  <a:gd name="connsiteY120" fmla="*/ 350221 h 924340"/>
                  <a:gd name="connsiteX121" fmla="*/ 243064 w 1157822"/>
                  <a:gd name="connsiteY121" fmla="*/ 359804 h 924340"/>
                  <a:gd name="connsiteX122" fmla="*/ 256132 w 1157822"/>
                  <a:gd name="connsiteY122" fmla="*/ 359804 h 924340"/>
                  <a:gd name="connsiteX123" fmla="*/ 256132 w 1157822"/>
                  <a:gd name="connsiteY123" fmla="*/ 350221 h 924340"/>
                  <a:gd name="connsiteX124" fmla="*/ 501810 w 1157822"/>
                  <a:gd name="connsiteY124" fmla="*/ 350221 h 924340"/>
                  <a:gd name="connsiteX125" fmla="*/ 501810 w 1157822"/>
                  <a:gd name="connsiteY125" fmla="*/ 242193 h 924340"/>
                  <a:gd name="connsiteX126" fmla="*/ 650785 w 1157822"/>
                  <a:gd name="connsiteY126" fmla="*/ 242193 h 924340"/>
                  <a:gd name="connsiteX127" fmla="*/ 650785 w 1157822"/>
                  <a:gd name="connsiteY127" fmla="*/ 490484 h 924340"/>
                  <a:gd name="connsiteX128" fmla="*/ 636846 w 1157822"/>
                  <a:gd name="connsiteY128" fmla="*/ 490484 h 924340"/>
                  <a:gd name="connsiteX129" fmla="*/ 636846 w 1157822"/>
                  <a:gd name="connsiteY129" fmla="*/ 503552 h 924340"/>
                  <a:gd name="connsiteX130" fmla="*/ 847675 w 1157822"/>
                  <a:gd name="connsiteY130" fmla="*/ 503552 h 924340"/>
                  <a:gd name="connsiteX131" fmla="*/ 847675 w 1157822"/>
                  <a:gd name="connsiteY131" fmla="*/ 601997 h 924340"/>
                  <a:gd name="connsiteX132" fmla="*/ 848547 w 1157822"/>
                  <a:gd name="connsiteY132" fmla="*/ 601997 h 924340"/>
                  <a:gd name="connsiteX0" fmla="*/ 659497 w 1157822"/>
                  <a:gd name="connsiteY0" fmla="*/ 576733 h 924340"/>
                  <a:gd name="connsiteX1" fmla="*/ 672565 w 1157822"/>
                  <a:gd name="connsiteY1" fmla="*/ 576733 h 924340"/>
                  <a:gd name="connsiteX2" fmla="*/ 672565 w 1157822"/>
                  <a:gd name="connsiteY2" fmla="*/ 532301 h 924340"/>
                  <a:gd name="connsiteX3" fmla="*/ 659497 w 1157822"/>
                  <a:gd name="connsiteY3" fmla="*/ 532301 h 924340"/>
                  <a:gd name="connsiteX4" fmla="*/ 659497 w 1157822"/>
                  <a:gd name="connsiteY4" fmla="*/ 576733 h 924340"/>
                  <a:gd name="connsiteX5" fmla="*/ 614194 w 1157822"/>
                  <a:gd name="connsiteY5" fmla="*/ 0 h 924340"/>
                  <a:gd name="connsiteX6" fmla="*/ 548855 w 1157822"/>
                  <a:gd name="connsiteY6" fmla="*/ 0 h 924340"/>
                  <a:gd name="connsiteX7" fmla="*/ 528817 w 1157822"/>
                  <a:gd name="connsiteY7" fmla="*/ 229125 h 924340"/>
                  <a:gd name="connsiteX8" fmla="*/ 547983 w 1157822"/>
                  <a:gd name="connsiteY8" fmla="*/ 229125 h 924340"/>
                  <a:gd name="connsiteX9" fmla="*/ 552339 w 1157822"/>
                  <a:gd name="connsiteY9" fmla="*/ 176853 h 924340"/>
                  <a:gd name="connsiteX10" fmla="*/ 609838 w 1157822"/>
                  <a:gd name="connsiteY10" fmla="*/ 229125 h 924340"/>
                  <a:gd name="connsiteX11" fmla="*/ 634232 w 1157822"/>
                  <a:gd name="connsiteY11" fmla="*/ 229125 h 924340"/>
                  <a:gd name="connsiteX12" fmla="*/ 614194 w 1157822"/>
                  <a:gd name="connsiteY12" fmla="*/ 0 h 924340"/>
                  <a:gd name="connsiteX13" fmla="*/ 595899 w 1157822"/>
                  <a:gd name="connsiteY13" fmla="*/ 19166 h 924340"/>
                  <a:gd name="connsiteX14" fmla="*/ 598513 w 1157822"/>
                  <a:gd name="connsiteY14" fmla="*/ 52272 h 924340"/>
                  <a:gd name="connsiteX15" fmla="*/ 574991 w 1157822"/>
                  <a:gd name="connsiteY15" fmla="*/ 19166 h 924340"/>
                  <a:gd name="connsiteX16" fmla="*/ 595899 w 1157822"/>
                  <a:gd name="connsiteY16" fmla="*/ 19166 h 924340"/>
                  <a:gd name="connsiteX17" fmla="*/ 565407 w 1157822"/>
                  <a:gd name="connsiteY17" fmla="*/ 39204 h 924340"/>
                  <a:gd name="connsiteX18" fmla="*/ 599384 w 1157822"/>
                  <a:gd name="connsiteY18" fmla="*/ 85377 h 924340"/>
                  <a:gd name="connsiteX19" fmla="*/ 556695 w 1157822"/>
                  <a:gd name="connsiteY19" fmla="*/ 130680 h 924340"/>
                  <a:gd name="connsiteX20" fmla="*/ 565407 w 1157822"/>
                  <a:gd name="connsiteY20" fmla="*/ 39204 h 924340"/>
                  <a:gd name="connsiteX21" fmla="*/ 558438 w 1157822"/>
                  <a:gd name="connsiteY21" fmla="*/ 156815 h 924340"/>
                  <a:gd name="connsiteX22" fmla="*/ 603740 w 1157822"/>
                  <a:gd name="connsiteY22" fmla="*/ 108900 h 924340"/>
                  <a:gd name="connsiteX23" fmla="*/ 612452 w 1157822"/>
                  <a:gd name="connsiteY23" fmla="*/ 205603 h 924340"/>
                  <a:gd name="connsiteX24" fmla="*/ 558438 w 1157822"/>
                  <a:gd name="connsiteY24" fmla="*/ 156815 h 924340"/>
                  <a:gd name="connsiteX25" fmla="*/ 1062861 w 1157822"/>
                  <a:gd name="connsiteY25" fmla="*/ 50529 h 924340"/>
                  <a:gd name="connsiteX26" fmla="*/ 964416 w 1157822"/>
                  <a:gd name="connsiteY26" fmla="*/ 181209 h 924340"/>
                  <a:gd name="connsiteX27" fmla="*/ 668209 w 1157822"/>
                  <a:gd name="connsiteY27" fmla="*/ 349350 h 924340"/>
                  <a:gd name="connsiteX28" fmla="*/ 666466 w 1157822"/>
                  <a:gd name="connsiteY28" fmla="*/ 350221 h 924340"/>
                  <a:gd name="connsiteX29" fmla="*/ 666466 w 1157822"/>
                  <a:gd name="connsiteY29" fmla="*/ 372872 h 924340"/>
                  <a:gd name="connsiteX30" fmla="*/ 934795 w 1157822"/>
                  <a:gd name="connsiteY30" fmla="*/ 220413 h 924340"/>
                  <a:gd name="connsiteX31" fmla="*/ 730935 w 1157822"/>
                  <a:gd name="connsiteY31" fmla="*/ 490484 h 924340"/>
                  <a:gd name="connsiteX32" fmla="*/ 755328 w 1157822"/>
                  <a:gd name="connsiteY32" fmla="*/ 490484 h 924340"/>
                  <a:gd name="connsiteX33" fmla="*/ 807600 w 1157822"/>
                  <a:gd name="connsiteY33" fmla="*/ 420788 h 924340"/>
                  <a:gd name="connsiteX34" fmla="*/ 837221 w 1157822"/>
                  <a:gd name="connsiteY34" fmla="*/ 490484 h 924340"/>
                  <a:gd name="connsiteX35" fmla="*/ 873811 w 1157822"/>
                  <a:gd name="connsiteY35" fmla="*/ 490484 h 924340"/>
                  <a:gd name="connsiteX36" fmla="*/ 1121232 w 1157822"/>
                  <a:gd name="connsiteY36" fmla="*/ 70567 h 924340"/>
                  <a:gd name="connsiteX37" fmla="*/ 1157822 w 1157822"/>
                  <a:gd name="connsiteY37" fmla="*/ 70567 h 924340"/>
                  <a:gd name="connsiteX38" fmla="*/ 1157822 w 1157822"/>
                  <a:gd name="connsiteY38" fmla="*/ 50529 h 924340"/>
                  <a:gd name="connsiteX39" fmla="*/ 1062861 w 1157822"/>
                  <a:gd name="connsiteY39" fmla="*/ 50529 h 924340"/>
                  <a:gd name="connsiteX40" fmla="*/ 855516 w 1157822"/>
                  <a:gd name="connsiteY40" fmla="*/ 483514 h 924340"/>
                  <a:gd name="connsiteX41" fmla="*/ 824153 w 1157822"/>
                  <a:gd name="connsiteY41" fmla="*/ 409463 h 924340"/>
                  <a:gd name="connsiteX42" fmla="*/ 906046 w 1157822"/>
                  <a:gd name="connsiteY42" fmla="*/ 398137 h 924340"/>
                  <a:gd name="connsiteX43" fmla="*/ 855516 w 1157822"/>
                  <a:gd name="connsiteY43" fmla="*/ 483514 h 924340"/>
                  <a:gd name="connsiteX44" fmla="*/ 831123 w 1157822"/>
                  <a:gd name="connsiteY44" fmla="*/ 389425 h 924340"/>
                  <a:gd name="connsiteX45" fmla="*/ 890364 w 1157822"/>
                  <a:gd name="connsiteY45" fmla="*/ 311017 h 924340"/>
                  <a:gd name="connsiteX46" fmla="*/ 911273 w 1157822"/>
                  <a:gd name="connsiteY46" fmla="*/ 378100 h 924340"/>
                  <a:gd name="connsiteX47" fmla="*/ 831123 w 1157822"/>
                  <a:gd name="connsiteY47" fmla="*/ 389425 h 924340"/>
                  <a:gd name="connsiteX48" fmla="*/ 926954 w 1157822"/>
                  <a:gd name="connsiteY48" fmla="*/ 362418 h 924340"/>
                  <a:gd name="connsiteX49" fmla="*/ 906917 w 1157822"/>
                  <a:gd name="connsiteY49" fmla="*/ 297949 h 924340"/>
                  <a:gd name="connsiteX50" fmla="*/ 969643 w 1157822"/>
                  <a:gd name="connsiteY50" fmla="*/ 289237 h 924340"/>
                  <a:gd name="connsiteX51" fmla="*/ 926954 w 1157822"/>
                  <a:gd name="connsiteY51" fmla="*/ 362418 h 924340"/>
                  <a:gd name="connsiteX52" fmla="*/ 915629 w 1157822"/>
                  <a:gd name="connsiteY52" fmla="*/ 277041 h 924340"/>
                  <a:gd name="connsiteX53" fmla="*/ 969643 w 1157822"/>
                  <a:gd name="connsiteY53" fmla="*/ 205603 h 924340"/>
                  <a:gd name="connsiteX54" fmla="*/ 977484 w 1157822"/>
                  <a:gd name="connsiteY54" fmla="*/ 268329 h 924340"/>
                  <a:gd name="connsiteX55" fmla="*/ 915629 w 1157822"/>
                  <a:gd name="connsiteY55" fmla="*/ 277041 h 924340"/>
                  <a:gd name="connsiteX56" fmla="*/ 994908 w 1157822"/>
                  <a:gd name="connsiteY56" fmla="*/ 247420 h 924340"/>
                  <a:gd name="connsiteX57" fmla="*/ 987938 w 1157822"/>
                  <a:gd name="connsiteY57" fmla="*/ 188179 h 924340"/>
                  <a:gd name="connsiteX58" fmla="*/ 1038468 w 1157822"/>
                  <a:gd name="connsiteY58" fmla="*/ 175111 h 924340"/>
                  <a:gd name="connsiteX59" fmla="*/ 994908 w 1157822"/>
                  <a:gd name="connsiteY59" fmla="*/ 247420 h 924340"/>
                  <a:gd name="connsiteX60" fmla="*/ 1001877 w 1157822"/>
                  <a:gd name="connsiteY60" fmla="*/ 164656 h 924340"/>
                  <a:gd name="connsiteX61" fmla="*/ 1041953 w 1157822"/>
                  <a:gd name="connsiteY61" fmla="*/ 111513 h 924340"/>
                  <a:gd name="connsiteX62" fmla="*/ 1047180 w 1157822"/>
                  <a:gd name="connsiteY62" fmla="*/ 152460 h 924340"/>
                  <a:gd name="connsiteX63" fmla="*/ 1001877 w 1157822"/>
                  <a:gd name="connsiteY63" fmla="*/ 164656 h 924340"/>
                  <a:gd name="connsiteX64" fmla="*/ 1063732 w 1157822"/>
                  <a:gd name="connsiteY64" fmla="*/ 130680 h 924340"/>
                  <a:gd name="connsiteX65" fmla="*/ 1058505 w 1157822"/>
                  <a:gd name="connsiteY65" fmla="*/ 89733 h 924340"/>
                  <a:gd name="connsiteX66" fmla="*/ 1072444 w 1157822"/>
                  <a:gd name="connsiteY66" fmla="*/ 70567 h 924340"/>
                  <a:gd name="connsiteX67" fmla="*/ 1098580 w 1157822"/>
                  <a:gd name="connsiteY67" fmla="*/ 70567 h 924340"/>
                  <a:gd name="connsiteX68" fmla="*/ 1063732 w 1157822"/>
                  <a:gd name="connsiteY68" fmla="*/ 130680 h 924340"/>
                  <a:gd name="connsiteX69" fmla="*/ 0 w 1157822"/>
                  <a:gd name="connsiteY69" fmla="*/ 267458 h 924340"/>
                  <a:gd name="connsiteX70" fmla="*/ 0 w 1157822"/>
                  <a:gd name="connsiteY70" fmla="*/ 286624 h 924340"/>
                  <a:gd name="connsiteX71" fmla="*/ 182952 w 1157822"/>
                  <a:gd name="connsiteY71" fmla="*/ 286624 h 924340"/>
                  <a:gd name="connsiteX72" fmla="*/ 182952 w 1157822"/>
                  <a:gd name="connsiteY72" fmla="*/ 337153 h 924340"/>
                  <a:gd name="connsiteX73" fmla="*/ 243935 w 1157822"/>
                  <a:gd name="connsiteY73" fmla="*/ 337153 h 924340"/>
                  <a:gd name="connsiteX74" fmla="*/ 243935 w 1157822"/>
                  <a:gd name="connsiteY74" fmla="*/ 286624 h 924340"/>
                  <a:gd name="connsiteX75" fmla="*/ 265715 w 1157822"/>
                  <a:gd name="connsiteY75" fmla="*/ 286624 h 924340"/>
                  <a:gd name="connsiteX76" fmla="*/ 265715 w 1157822"/>
                  <a:gd name="connsiteY76" fmla="*/ 267458 h 924340"/>
                  <a:gd name="connsiteX77" fmla="*/ 0 w 1157822"/>
                  <a:gd name="connsiteY77" fmla="*/ 267458 h 924340"/>
                  <a:gd name="connsiteX78" fmla="*/ 278783 w 1157822"/>
                  <a:gd name="connsiteY78" fmla="*/ 869455 h 924340"/>
                  <a:gd name="connsiteX79" fmla="*/ 278783 w 1157822"/>
                  <a:gd name="connsiteY79" fmla="*/ 784077 h 924340"/>
                  <a:gd name="connsiteX80" fmla="*/ 319730 w 1157822"/>
                  <a:gd name="connsiteY80" fmla="*/ 660368 h 924340"/>
                  <a:gd name="connsiteX81" fmla="*/ 256132 w 1157822"/>
                  <a:gd name="connsiteY81" fmla="*/ 660368 h 924340"/>
                  <a:gd name="connsiteX82" fmla="*/ 243064 w 1157822"/>
                  <a:gd name="connsiteY82" fmla="*/ 660368 h 924340"/>
                  <a:gd name="connsiteX83" fmla="*/ 194277 w 1157822"/>
                  <a:gd name="connsiteY83" fmla="*/ 660368 h 924340"/>
                  <a:gd name="connsiteX84" fmla="*/ 236095 w 1157822"/>
                  <a:gd name="connsiteY84" fmla="*/ 786691 h 924340"/>
                  <a:gd name="connsiteX85" fmla="*/ 236095 w 1157822"/>
                  <a:gd name="connsiteY85" fmla="*/ 869455 h 924340"/>
                  <a:gd name="connsiteX86" fmla="*/ 223027 w 1157822"/>
                  <a:gd name="connsiteY86" fmla="*/ 869455 h 924340"/>
                  <a:gd name="connsiteX87" fmla="*/ 158558 w 1157822"/>
                  <a:gd name="connsiteY87" fmla="*/ 869455 h 924340"/>
                  <a:gd name="connsiteX88" fmla="*/ 158558 w 1157822"/>
                  <a:gd name="connsiteY88" fmla="*/ 887750 h 924340"/>
                  <a:gd name="connsiteX89" fmla="*/ 534044 w 1157822"/>
                  <a:gd name="connsiteY89" fmla="*/ 887750 h 924340"/>
                  <a:gd name="connsiteX90" fmla="*/ 534044 w 1157822"/>
                  <a:gd name="connsiteY90" fmla="*/ 869455 h 924340"/>
                  <a:gd name="connsiteX91" fmla="*/ 291851 w 1157822"/>
                  <a:gd name="connsiteY91" fmla="*/ 869455 h 924340"/>
                  <a:gd name="connsiteX92" fmla="*/ 278783 w 1157822"/>
                  <a:gd name="connsiteY92" fmla="*/ 869455 h 924340"/>
                  <a:gd name="connsiteX93" fmla="*/ 719609 w 1157822"/>
                  <a:gd name="connsiteY93" fmla="*/ 869455 h 924340"/>
                  <a:gd name="connsiteX94" fmla="*/ 706541 w 1157822"/>
                  <a:gd name="connsiteY94" fmla="*/ 869455 h 924340"/>
                  <a:gd name="connsiteX95" fmla="*/ 706541 w 1157822"/>
                  <a:gd name="connsiteY95" fmla="*/ 784077 h 924340"/>
                  <a:gd name="connsiteX96" fmla="*/ 747488 w 1157822"/>
                  <a:gd name="connsiteY96" fmla="*/ 660368 h 924340"/>
                  <a:gd name="connsiteX97" fmla="*/ 622906 w 1157822"/>
                  <a:gd name="connsiteY97" fmla="*/ 660368 h 924340"/>
                  <a:gd name="connsiteX98" fmla="*/ 664724 w 1157822"/>
                  <a:gd name="connsiteY98" fmla="*/ 786691 h 924340"/>
                  <a:gd name="connsiteX99" fmla="*/ 664724 w 1157822"/>
                  <a:gd name="connsiteY99" fmla="*/ 869455 h 924340"/>
                  <a:gd name="connsiteX100" fmla="*/ 651656 w 1157822"/>
                  <a:gd name="connsiteY100" fmla="*/ 869455 h 924340"/>
                  <a:gd name="connsiteX101" fmla="*/ 719609 w 1157822"/>
                  <a:gd name="connsiteY101" fmla="*/ 869455 h 924340"/>
                  <a:gd name="connsiteX102" fmla="*/ 443440 w 1157822"/>
                  <a:gd name="connsiteY102" fmla="*/ 924340 h 924340"/>
                  <a:gd name="connsiteX103" fmla="*/ 804116 w 1157822"/>
                  <a:gd name="connsiteY103" fmla="*/ 924340 h 924340"/>
                  <a:gd name="connsiteX104" fmla="*/ 804116 w 1157822"/>
                  <a:gd name="connsiteY104" fmla="*/ 906045 h 924340"/>
                  <a:gd name="connsiteX105" fmla="*/ 443440 w 1157822"/>
                  <a:gd name="connsiteY105" fmla="*/ 906045 h 924340"/>
                  <a:gd name="connsiteX106" fmla="*/ 443440 w 1157822"/>
                  <a:gd name="connsiteY106" fmla="*/ 924340 h 924340"/>
                  <a:gd name="connsiteX107" fmla="*/ 260488 w 1157822"/>
                  <a:gd name="connsiteY107" fmla="*/ 924340 h 924340"/>
                  <a:gd name="connsiteX108" fmla="*/ 414690 w 1157822"/>
                  <a:gd name="connsiteY108" fmla="*/ 924340 h 924340"/>
                  <a:gd name="connsiteX109" fmla="*/ 260488 w 1157822"/>
                  <a:gd name="connsiteY109" fmla="*/ 906045 h 924340"/>
                  <a:gd name="connsiteX110" fmla="*/ 260488 w 1157822"/>
                  <a:gd name="connsiteY110" fmla="*/ 924340 h 924340"/>
                  <a:gd name="connsiteX111" fmla="*/ 848547 w 1157822"/>
                  <a:gd name="connsiteY111" fmla="*/ 601997 h 924340"/>
                  <a:gd name="connsiteX112" fmla="*/ 834607 w 1157822"/>
                  <a:gd name="connsiteY112" fmla="*/ 601997 h 924340"/>
                  <a:gd name="connsiteX113" fmla="*/ 834607 w 1157822"/>
                  <a:gd name="connsiteY113" fmla="*/ 601997 h 924340"/>
                  <a:gd name="connsiteX114" fmla="*/ 93218 w 1157822"/>
                  <a:gd name="connsiteY114" fmla="*/ 601997 h 924340"/>
                  <a:gd name="connsiteX115" fmla="*/ 93218 w 1157822"/>
                  <a:gd name="connsiteY115" fmla="*/ 601997 h 924340"/>
                  <a:gd name="connsiteX116" fmla="*/ 90605 w 1157822"/>
                  <a:gd name="connsiteY116" fmla="*/ 601997 h 924340"/>
                  <a:gd name="connsiteX117" fmla="*/ 90605 w 1157822"/>
                  <a:gd name="connsiteY117" fmla="*/ 350221 h 924340"/>
                  <a:gd name="connsiteX118" fmla="*/ 169012 w 1157822"/>
                  <a:gd name="connsiteY118" fmla="*/ 350221 h 924340"/>
                  <a:gd name="connsiteX119" fmla="*/ 243064 w 1157822"/>
                  <a:gd name="connsiteY119" fmla="*/ 350221 h 924340"/>
                  <a:gd name="connsiteX120" fmla="*/ 243064 w 1157822"/>
                  <a:gd name="connsiteY120" fmla="*/ 359804 h 924340"/>
                  <a:gd name="connsiteX121" fmla="*/ 256132 w 1157822"/>
                  <a:gd name="connsiteY121" fmla="*/ 359804 h 924340"/>
                  <a:gd name="connsiteX122" fmla="*/ 256132 w 1157822"/>
                  <a:gd name="connsiteY122" fmla="*/ 350221 h 924340"/>
                  <a:gd name="connsiteX123" fmla="*/ 501810 w 1157822"/>
                  <a:gd name="connsiteY123" fmla="*/ 350221 h 924340"/>
                  <a:gd name="connsiteX124" fmla="*/ 501810 w 1157822"/>
                  <a:gd name="connsiteY124" fmla="*/ 242193 h 924340"/>
                  <a:gd name="connsiteX125" fmla="*/ 650785 w 1157822"/>
                  <a:gd name="connsiteY125" fmla="*/ 242193 h 924340"/>
                  <a:gd name="connsiteX126" fmla="*/ 650785 w 1157822"/>
                  <a:gd name="connsiteY126" fmla="*/ 490484 h 924340"/>
                  <a:gd name="connsiteX127" fmla="*/ 636846 w 1157822"/>
                  <a:gd name="connsiteY127" fmla="*/ 490484 h 924340"/>
                  <a:gd name="connsiteX128" fmla="*/ 636846 w 1157822"/>
                  <a:gd name="connsiteY128" fmla="*/ 503552 h 924340"/>
                  <a:gd name="connsiteX129" fmla="*/ 847675 w 1157822"/>
                  <a:gd name="connsiteY129" fmla="*/ 503552 h 924340"/>
                  <a:gd name="connsiteX130" fmla="*/ 847675 w 1157822"/>
                  <a:gd name="connsiteY130" fmla="*/ 601997 h 924340"/>
                  <a:gd name="connsiteX131" fmla="*/ 848547 w 1157822"/>
                  <a:gd name="connsiteY131" fmla="*/ 601997 h 924340"/>
                  <a:gd name="connsiteX0" fmla="*/ 659497 w 1157822"/>
                  <a:gd name="connsiteY0" fmla="*/ 576733 h 924340"/>
                  <a:gd name="connsiteX1" fmla="*/ 672565 w 1157822"/>
                  <a:gd name="connsiteY1" fmla="*/ 576733 h 924340"/>
                  <a:gd name="connsiteX2" fmla="*/ 672565 w 1157822"/>
                  <a:gd name="connsiteY2" fmla="*/ 532301 h 924340"/>
                  <a:gd name="connsiteX3" fmla="*/ 659497 w 1157822"/>
                  <a:gd name="connsiteY3" fmla="*/ 532301 h 924340"/>
                  <a:gd name="connsiteX4" fmla="*/ 659497 w 1157822"/>
                  <a:gd name="connsiteY4" fmla="*/ 576733 h 924340"/>
                  <a:gd name="connsiteX5" fmla="*/ 614194 w 1157822"/>
                  <a:gd name="connsiteY5" fmla="*/ 0 h 924340"/>
                  <a:gd name="connsiteX6" fmla="*/ 548855 w 1157822"/>
                  <a:gd name="connsiteY6" fmla="*/ 0 h 924340"/>
                  <a:gd name="connsiteX7" fmla="*/ 528817 w 1157822"/>
                  <a:gd name="connsiteY7" fmla="*/ 229125 h 924340"/>
                  <a:gd name="connsiteX8" fmla="*/ 547983 w 1157822"/>
                  <a:gd name="connsiteY8" fmla="*/ 229125 h 924340"/>
                  <a:gd name="connsiteX9" fmla="*/ 552339 w 1157822"/>
                  <a:gd name="connsiteY9" fmla="*/ 176853 h 924340"/>
                  <a:gd name="connsiteX10" fmla="*/ 609838 w 1157822"/>
                  <a:gd name="connsiteY10" fmla="*/ 229125 h 924340"/>
                  <a:gd name="connsiteX11" fmla="*/ 634232 w 1157822"/>
                  <a:gd name="connsiteY11" fmla="*/ 229125 h 924340"/>
                  <a:gd name="connsiteX12" fmla="*/ 614194 w 1157822"/>
                  <a:gd name="connsiteY12" fmla="*/ 0 h 924340"/>
                  <a:gd name="connsiteX13" fmla="*/ 595899 w 1157822"/>
                  <a:gd name="connsiteY13" fmla="*/ 19166 h 924340"/>
                  <a:gd name="connsiteX14" fmla="*/ 598513 w 1157822"/>
                  <a:gd name="connsiteY14" fmla="*/ 52272 h 924340"/>
                  <a:gd name="connsiteX15" fmla="*/ 574991 w 1157822"/>
                  <a:gd name="connsiteY15" fmla="*/ 19166 h 924340"/>
                  <a:gd name="connsiteX16" fmla="*/ 595899 w 1157822"/>
                  <a:gd name="connsiteY16" fmla="*/ 19166 h 924340"/>
                  <a:gd name="connsiteX17" fmla="*/ 565407 w 1157822"/>
                  <a:gd name="connsiteY17" fmla="*/ 39204 h 924340"/>
                  <a:gd name="connsiteX18" fmla="*/ 599384 w 1157822"/>
                  <a:gd name="connsiteY18" fmla="*/ 85377 h 924340"/>
                  <a:gd name="connsiteX19" fmla="*/ 556695 w 1157822"/>
                  <a:gd name="connsiteY19" fmla="*/ 130680 h 924340"/>
                  <a:gd name="connsiteX20" fmla="*/ 565407 w 1157822"/>
                  <a:gd name="connsiteY20" fmla="*/ 39204 h 924340"/>
                  <a:gd name="connsiteX21" fmla="*/ 558438 w 1157822"/>
                  <a:gd name="connsiteY21" fmla="*/ 156815 h 924340"/>
                  <a:gd name="connsiteX22" fmla="*/ 603740 w 1157822"/>
                  <a:gd name="connsiteY22" fmla="*/ 108900 h 924340"/>
                  <a:gd name="connsiteX23" fmla="*/ 612452 w 1157822"/>
                  <a:gd name="connsiteY23" fmla="*/ 205603 h 924340"/>
                  <a:gd name="connsiteX24" fmla="*/ 558438 w 1157822"/>
                  <a:gd name="connsiteY24" fmla="*/ 156815 h 924340"/>
                  <a:gd name="connsiteX25" fmla="*/ 1062861 w 1157822"/>
                  <a:gd name="connsiteY25" fmla="*/ 50529 h 924340"/>
                  <a:gd name="connsiteX26" fmla="*/ 964416 w 1157822"/>
                  <a:gd name="connsiteY26" fmla="*/ 181209 h 924340"/>
                  <a:gd name="connsiteX27" fmla="*/ 668209 w 1157822"/>
                  <a:gd name="connsiteY27" fmla="*/ 349350 h 924340"/>
                  <a:gd name="connsiteX28" fmla="*/ 666466 w 1157822"/>
                  <a:gd name="connsiteY28" fmla="*/ 350221 h 924340"/>
                  <a:gd name="connsiteX29" fmla="*/ 666466 w 1157822"/>
                  <a:gd name="connsiteY29" fmla="*/ 372872 h 924340"/>
                  <a:gd name="connsiteX30" fmla="*/ 934795 w 1157822"/>
                  <a:gd name="connsiteY30" fmla="*/ 220413 h 924340"/>
                  <a:gd name="connsiteX31" fmla="*/ 730935 w 1157822"/>
                  <a:gd name="connsiteY31" fmla="*/ 490484 h 924340"/>
                  <a:gd name="connsiteX32" fmla="*/ 755328 w 1157822"/>
                  <a:gd name="connsiteY32" fmla="*/ 490484 h 924340"/>
                  <a:gd name="connsiteX33" fmla="*/ 807600 w 1157822"/>
                  <a:gd name="connsiteY33" fmla="*/ 420788 h 924340"/>
                  <a:gd name="connsiteX34" fmla="*/ 837221 w 1157822"/>
                  <a:gd name="connsiteY34" fmla="*/ 490484 h 924340"/>
                  <a:gd name="connsiteX35" fmla="*/ 873811 w 1157822"/>
                  <a:gd name="connsiteY35" fmla="*/ 490484 h 924340"/>
                  <a:gd name="connsiteX36" fmla="*/ 1121232 w 1157822"/>
                  <a:gd name="connsiteY36" fmla="*/ 70567 h 924340"/>
                  <a:gd name="connsiteX37" fmla="*/ 1157822 w 1157822"/>
                  <a:gd name="connsiteY37" fmla="*/ 70567 h 924340"/>
                  <a:gd name="connsiteX38" fmla="*/ 1157822 w 1157822"/>
                  <a:gd name="connsiteY38" fmla="*/ 50529 h 924340"/>
                  <a:gd name="connsiteX39" fmla="*/ 1062861 w 1157822"/>
                  <a:gd name="connsiteY39" fmla="*/ 50529 h 924340"/>
                  <a:gd name="connsiteX40" fmla="*/ 855516 w 1157822"/>
                  <a:gd name="connsiteY40" fmla="*/ 483514 h 924340"/>
                  <a:gd name="connsiteX41" fmla="*/ 824153 w 1157822"/>
                  <a:gd name="connsiteY41" fmla="*/ 409463 h 924340"/>
                  <a:gd name="connsiteX42" fmla="*/ 906046 w 1157822"/>
                  <a:gd name="connsiteY42" fmla="*/ 398137 h 924340"/>
                  <a:gd name="connsiteX43" fmla="*/ 855516 w 1157822"/>
                  <a:gd name="connsiteY43" fmla="*/ 483514 h 924340"/>
                  <a:gd name="connsiteX44" fmla="*/ 831123 w 1157822"/>
                  <a:gd name="connsiteY44" fmla="*/ 389425 h 924340"/>
                  <a:gd name="connsiteX45" fmla="*/ 890364 w 1157822"/>
                  <a:gd name="connsiteY45" fmla="*/ 311017 h 924340"/>
                  <a:gd name="connsiteX46" fmla="*/ 911273 w 1157822"/>
                  <a:gd name="connsiteY46" fmla="*/ 378100 h 924340"/>
                  <a:gd name="connsiteX47" fmla="*/ 831123 w 1157822"/>
                  <a:gd name="connsiteY47" fmla="*/ 389425 h 924340"/>
                  <a:gd name="connsiteX48" fmla="*/ 926954 w 1157822"/>
                  <a:gd name="connsiteY48" fmla="*/ 362418 h 924340"/>
                  <a:gd name="connsiteX49" fmla="*/ 906917 w 1157822"/>
                  <a:gd name="connsiteY49" fmla="*/ 297949 h 924340"/>
                  <a:gd name="connsiteX50" fmla="*/ 969643 w 1157822"/>
                  <a:gd name="connsiteY50" fmla="*/ 289237 h 924340"/>
                  <a:gd name="connsiteX51" fmla="*/ 926954 w 1157822"/>
                  <a:gd name="connsiteY51" fmla="*/ 362418 h 924340"/>
                  <a:gd name="connsiteX52" fmla="*/ 915629 w 1157822"/>
                  <a:gd name="connsiteY52" fmla="*/ 277041 h 924340"/>
                  <a:gd name="connsiteX53" fmla="*/ 969643 w 1157822"/>
                  <a:gd name="connsiteY53" fmla="*/ 205603 h 924340"/>
                  <a:gd name="connsiteX54" fmla="*/ 977484 w 1157822"/>
                  <a:gd name="connsiteY54" fmla="*/ 268329 h 924340"/>
                  <a:gd name="connsiteX55" fmla="*/ 915629 w 1157822"/>
                  <a:gd name="connsiteY55" fmla="*/ 277041 h 924340"/>
                  <a:gd name="connsiteX56" fmla="*/ 994908 w 1157822"/>
                  <a:gd name="connsiteY56" fmla="*/ 247420 h 924340"/>
                  <a:gd name="connsiteX57" fmla="*/ 987938 w 1157822"/>
                  <a:gd name="connsiteY57" fmla="*/ 188179 h 924340"/>
                  <a:gd name="connsiteX58" fmla="*/ 1038468 w 1157822"/>
                  <a:gd name="connsiteY58" fmla="*/ 175111 h 924340"/>
                  <a:gd name="connsiteX59" fmla="*/ 994908 w 1157822"/>
                  <a:gd name="connsiteY59" fmla="*/ 247420 h 924340"/>
                  <a:gd name="connsiteX60" fmla="*/ 1001877 w 1157822"/>
                  <a:gd name="connsiteY60" fmla="*/ 164656 h 924340"/>
                  <a:gd name="connsiteX61" fmla="*/ 1041953 w 1157822"/>
                  <a:gd name="connsiteY61" fmla="*/ 111513 h 924340"/>
                  <a:gd name="connsiteX62" fmla="*/ 1047180 w 1157822"/>
                  <a:gd name="connsiteY62" fmla="*/ 152460 h 924340"/>
                  <a:gd name="connsiteX63" fmla="*/ 1001877 w 1157822"/>
                  <a:gd name="connsiteY63" fmla="*/ 164656 h 924340"/>
                  <a:gd name="connsiteX64" fmla="*/ 1063732 w 1157822"/>
                  <a:gd name="connsiteY64" fmla="*/ 130680 h 924340"/>
                  <a:gd name="connsiteX65" fmla="*/ 1058505 w 1157822"/>
                  <a:gd name="connsiteY65" fmla="*/ 89733 h 924340"/>
                  <a:gd name="connsiteX66" fmla="*/ 1072444 w 1157822"/>
                  <a:gd name="connsiteY66" fmla="*/ 70567 h 924340"/>
                  <a:gd name="connsiteX67" fmla="*/ 1098580 w 1157822"/>
                  <a:gd name="connsiteY67" fmla="*/ 70567 h 924340"/>
                  <a:gd name="connsiteX68" fmla="*/ 1063732 w 1157822"/>
                  <a:gd name="connsiteY68" fmla="*/ 130680 h 924340"/>
                  <a:gd name="connsiteX69" fmla="*/ 0 w 1157822"/>
                  <a:gd name="connsiteY69" fmla="*/ 267458 h 924340"/>
                  <a:gd name="connsiteX70" fmla="*/ 0 w 1157822"/>
                  <a:gd name="connsiteY70" fmla="*/ 286624 h 924340"/>
                  <a:gd name="connsiteX71" fmla="*/ 182952 w 1157822"/>
                  <a:gd name="connsiteY71" fmla="*/ 286624 h 924340"/>
                  <a:gd name="connsiteX72" fmla="*/ 182952 w 1157822"/>
                  <a:gd name="connsiteY72" fmla="*/ 337153 h 924340"/>
                  <a:gd name="connsiteX73" fmla="*/ 243935 w 1157822"/>
                  <a:gd name="connsiteY73" fmla="*/ 337153 h 924340"/>
                  <a:gd name="connsiteX74" fmla="*/ 243935 w 1157822"/>
                  <a:gd name="connsiteY74" fmla="*/ 286624 h 924340"/>
                  <a:gd name="connsiteX75" fmla="*/ 265715 w 1157822"/>
                  <a:gd name="connsiteY75" fmla="*/ 286624 h 924340"/>
                  <a:gd name="connsiteX76" fmla="*/ 265715 w 1157822"/>
                  <a:gd name="connsiteY76" fmla="*/ 267458 h 924340"/>
                  <a:gd name="connsiteX77" fmla="*/ 0 w 1157822"/>
                  <a:gd name="connsiteY77" fmla="*/ 267458 h 924340"/>
                  <a:gd name="connsiteX78" fmla="*/ 278783 w 1157822"/>
                  <a:gd name="connsiteY78" fmla="*/ 869455 h 924340"/>
                  <a:gd name="connsiteX79" fmla="*/ 278783 w 1157822"/>
                  <a:gd name="connsiteY79" fmla="*/ 784077 h 924340"/>
                  <a:gd name="connsiteX80" fmla="*/ 319730 w 1157822"/>
                  <a:gd name="connsiteY80" fmla="*/ 660368 h 924340"/>
                  <a:gd name="connsiteX81" fmla="*/ 256132 w 1157822"/>
                  <a:gd name="connsiteY81" fmla="*/ 660368 h 924340"/>
                  <a:gd name="connsiteX82" fmla="*/ 243064 w 1157822"/>
                  <a:gd name="connsiteY82" fmla="*/ 660368 h 924340"/>
                  <a:gd name="connsiteX83" fmla="*/ 194277 w 1157822"/>
                  <a:gd name="connsiteY83" fmla="*/ 660368 h 924340"/>
                  <a:gd name="connsiteX84" fmla="*/ 236095 w 1157822"/>
                  <a:gd name="connsiteY84" fmla="*/ 786691 h 924340"/>
                  <a:gd name="connsiteX85" fmla="*/ 236095 w 1157822"/>
                  <a:gd name="connsiteY85" fmla="*/ 869455 h 924340"/>
                  <a:gd name="connsiteX86" fmla="*/ 223027 w 1157822"/>
                  <a:gd name="connsiteY86" fmla="*/ 869455 h 924340"/>
                  <a:gd name="connsiteX87" fmla="*/ 158558 w 1157822"/>
                  <a:gd name="connsiteY87" fmla="*/ 869455 h 924340"/>
                  <a:gd name="connsiteX88" fmla="*/ 158558 w 1157822"/>
                  <a:gd name="connsiteY88" fmla="*/ 887750 h 924340"/>
                  <a:gd name="connsiteX89" fmla="*/ 534044 w 1157822"/>
                  <a:gd name="connsiteY89" fmla="*/ 887750 h 924340"/>
                  <a:gd name="connsiteX90" fmla="*/ 534044 w 1157822"/>
                  <a:gd name="connsiteY90" fmla="*/ 869455 h 924340"/>
                  <a:gd name="connsiteX91" fmla="*/ 291851 w 1157822"/>
                  <a:gd name="connsiteY91" fmla="*/ 869455 h 924340"/>
                  <a:gd name="connsiteX92" fmla="*/ 278783 w 1157822"/>
                  <a:gd name="connsiteY92" fmla="*/ 869455 h 924340"/>
                  <a:gd name="connsiteX93" fmla="*/ 719609 w 1157822"/>
                  <a:gd name="connsiteY93" fmla="*/ 869455 h 924340"/>
                  <a:gd name="connsiteX94" fmla="*/ 706541 w 1157822"/>
                  <a:gd name="connsiteY94" fmla="*/ 869455 h 924340"/>
                  <a:gd name="connsiteX95" fmla="*/ 706541 w 1157822"/>
                  <a:gd name="connsiteY95" fmla="*/ 784077 h 924340"/>
                  <a:gd name="connsiteX96" fmla="*/ 747488 w 1157822"/>
                  <a:gd name="connsiteY96" fmla="*/ 660368 h 924340"/>
                  <a:gd name="connsiteX97" fmla="*/ 622906 w 1157822"/>
                  <a:gd name="connsiteY97" fmla="*/ 660368 h 924340"/>
                  <a:gd name="connsiteX98" fmla="*/ 664724 w 1157822"/>
                  <a:gd name="connsiteY98" fmla="*/ 786691 h 924340"/>
                  <a:gd name="connsiteX99" fmla="*/ 664724 w 1157822"/>
                  <a:gd name="connsiteY99" fmla="*/ 869455 h 924340"/>
                  <a:gd name="connsiteX100" fmla="*/ 651656 w 1157822"/>
                  <a:gd name="connsiteY100" fmla="*/ 869455 h 924340"/>
                  <a:gd name="connsiteX101" fmla="*/ 719609 w 1157822"/>
                  <a:gd name="connsiteY101" fmla="*/ 869455 h 924340"/>
                  <a:gd name="connsiteX102" fmla="*/ 443440 w 1157822"/>
                  <a:gd name="connsiteY102" fmla="*/ 924340 h 924340"/>
                  <a:gd name="connsiteX103" fmla="*/ 804116 w 1157822"/>
                  <a:gd name="connsiteY103" fmla="*/ 924340 h 924340"/>
                  <a:gd name="connsiteX104" fmla="*/ 804116 w 1157822"/>
                  <a:gd name="connsiteY104" fmla="*/ 906045 h 924340"/>
                  <a:gd name="connsiteX105" fmla="*/ 443440 w 1157822"/>
                  <a:gd name="connsiteY105" fmla="*/ 906045 h 924340"/>
                  <a:gd name="connsiteX106" fmla="*/ 443440 w 1157822"/>
                  <a:gd name="connsiteY106" fmla="*/ 924340 h 924340"/>
                  <a:gd name="connsiteX107" fmla="*/ 260488 w 1157822"/>
                  <a:gd name="connsiteY107" fmla="*/ 924340 h 924340"/>
                  <a:gd name="connsiteX108" fmla="*/ 260488 w 1157822"/>
                  <a:gd name="connsiteY108" fmla="*/ 906045 h 924340"/>
                  <a:gd name="connsiteX109" fmla="*/ 260488 w 1157822"/>
                  <a:gd name="connsiteY109" fmla="*/ 924340 h 924340"/>
                  <a:gd name="connsiteX110" fmla="*/ 848547 w 1157822"/>
                  <a:gd name="connsiteY110" fmla="*/ 601997 h 924340"/>
                  <a:gd name="connsiteX111" fmla="*/ 834607 w 1157822"/>
                  <a:gd name="connsiteY111" fmla="*/ 601997 h 924340"/>
                  <a:gd name="connsiteX112" fmla="*/ 834607 w 1157822"/>
                  <a:gd name="connsiteY112" fmla="*/ 601997 h 924340"/>
                  <a:gd name="connsiteX113" fmla="*/ 93218 w 1157822"/>
                  <a:gd name="connsiteY113" fmla="*/ 601997 h 924340"/>
                  <a:gd name="connsiteX114" fmla="*/ 93218 w 1157822"/>
                  <a:gd name="connsiteY114" fmla="*/ 601997 h 924340"/>
                  <a:gd name="connsiteX115" fmla="*/ 90605 w 1157822"/>
                  <a:gd name="connsiteY115" fmla="*/ 601997 h 924340"/>
                  <a:gd name="connsiteX116" fmla="*/ 90605 w 1157822"/>
                  <a:gd name="connsiteY116" fmla="*/ 350221 h 924340"/>
                  <a:gd name="connsiteX117" fmla="*/ 169012 w 1157822"/>
                  <a:gd name="connsiteY117" fmla="*/ 350221 h 924340"/>
                  <a:gd name="connsiteX118" fmla="*/ 243064 w 1157822"/>
                  <a:gd name="connsiteY118" fmla="*/ 350221 h 924340"/>
                  <a:gd name="connsiteX119" fmla="*/ 243064 w 1157822"/>
                  <a:gd name="connsiteY119" fmla="*/ 359804 h 924340"/>
                  <a:gd name="connsiteX120" fmla="*/ 256132 w 1157822"/>
                  <a:gd name="connsiteY120" fmla="*/ 359804 h 924340"/>
                  <a:gd name="connsiteX121" fmla="*/ 256132 w 1157822"/>
                  <a:gd name="connsiteY121" fmla="*/ 350221 h 924340"/>
                  <a:gd name="connsiteX122" fmla="*/ 501810 w 1157822"/>
                  <a:gd name="connsiteY122" fmla="*/ 350221 h 924340"/>
                  <a:gd name="connsiteX123" fmla="*/ 501810 w 1157822"/>
                  <a:gd name="connsiteY123" fmla="*/ 242193 h 924340"/>
                  <a:gd name="connsiteX124" fmla="*/ 650785 w 1157822"/>
                  <a:gd name="connsiteY124" fmla="*/ 242193 h 924340"/>
                  <a:gd name="connsiteX125" fmla="*/ 650785 w 1157822"/>
                  <a:gd name="connsiteY125" fmla="*/ 490484 h 924340"/>
                  <a:gd name="connsiteX126" fmla="*/ 636846 w 1157822"/>
                  <a:gd name="connsiteY126" fmla="*/ 490484 h 924340"/>
                  <a:gd name="connsiteX127" fmla="*/ 636846 w 1157822"/>
                  <a:gd name="connsiteY127" fmla="*/ 503552 h 924340"/>
                  <a:gd name="connsiteX128" fmla="*/ 847675 w 1157822"/>
                  <a:gd name="connsiteY128" fmla="*/ 503552 h 924340"/>
                  <a:gd name="connsiteX129" fmla="*/ 847675 w 1157822"/>
                  <a:gd name="connsiteY129" fmla="*/ 601997 h 924340"/>
                  <a:gd name="connsiteX130" fmla="*/ 848547 w 1157822"/>
                  <a:gd name="connsiteY130" fmla="*/ 601997 h 924340"/>
                  <a:gd name="connsiteX0" fmla="*/ 659497 w 1157822"/>
                  <a:gd name="connsiteY0" fmla="*/ 576733 h 924340"/>
                  <a:gd name="connsiteX1" fmla="*/ 672565 w 1157822"/>
                  <a:gd name="connsiteY1" fmla="*/ 576733 h 924340"/>
                  <a:gd name="connsiteX2" fmla="*/ 672565 w 1157822"/>
                  <a:gd name="connsiteY2" fmla="*/ 532301 h 924340"/>
                  <a:gd name="connsiteX3" fmla="*/ 659497 w 1157822"/>
                  <a:gd name="connsiteY3" fmla="*/ 532301 h 924340"/>
                  <a:gd name="connsiteX4" fmla="*/ 659497 w 1157822"/>
                  <a:gd name="connsiteY4" fmla="*/ 576733 h 924340"/>
                  <a:gd name="connsiteX5" fmla="*/ 614194 w 1157822"/>
                  <a:gd name="connsiteY5" fmla="*/ 0 h 924340"/>
                  <a:gd name="connsiteX6" fmla="*/ 548855 w 1157822"/>
                  <a:gd name="connsiteY6" fmla="*/ 0 h 924340"/>
                  <a:gd name="connsiteX7" fmla="*/ 528817 w 1157822"/>
                  <a:gd name="connsiteY7" fmla="*/ 229125 h 924340"/>
                  <a:gd name="connsiteX8" fmla="*/ 547983 w 1157822"/>
                  <a:gd name="connsiteY8" fmla="*/ 229125 h 924340"/>
                  <a:gd name="connsiteX9" fmla="*/ 552339 w 1157822"/>
                  <a:gd name="connsiteY9" fmla="*/ 176853 h 924340"/>
                  <a:gd name="connsiteX10" fmla="*/ 609838 w 1157822"/>
                  <a:gd name="connsiteY10" fmla="*/ 229125 h 924340"/>
                  <a:gd name="connsiteX11" fmla="*/ 634232 w 1157822"/>
                  <a:gd name="connsiteY11" fmla="*/ 229125 h 924340"/>
                  <a:gd name="connsiteX12" fmla="*/ 614194 w 1157822"/>
                  <a:gd name="connsiteY12" fmla="*/ 0 h 924340"/>
                  <a:gd name="connsiteX13" fmla="*/ 595899 w 1157822"/>
                  <a:gd name="connsiteY13" fmla="*/ 19166 h 924340"/>
                  <a:gd name="connsiteX14" fmla="*/ 598513 w 1157822"/>
                  <a:gd name="connsiteY14" fmla="*/ 52272 h 924340"/>
                  <a:gd name="connsiteX15" fmla="*/ 574991 w 1157822"/>
                  <a:gd name="connsiteY15" fmla="*/ 19166 h 924340"/>
                  <a:gd name="connsiteX16" fmla="*/ 595899 w 1157822"/>
                  <a:gd name="connsiteY16" fmla="*/ 19166 h 924340"/>
                  <a:gd name="connsiteX17" fmla="*/ 565407 w 1157822"/>
                  <a:gd name="connsiteY17" fmla="*/ 39204 h 924340"/>
                  <a:gd name="connsiteX18" fmla="*/ 599384 w 1157822"/>
                  <a:gd name="connsiteY18" fmla="*/ 85377 h 924340"/>
                  <a:gd name="connsiteX19" fmla="*/ 556695 w 1157822"/>
                  <a:gd name="connsiteY19" fmla="*/ 130680 h 924340"/>
                  <a:gd name="connsiteX20" fmla="*/ 565407 w 1157822"/>
                  <a:gd name="connsiteY20" fmla="*/ 39204 h 924340"/>
                  <a:gd name="connsiteX21" fmla="*/ 558438 w 1157822"/>
                  <a:gd name="connsiteY21" fmla="*/ 156815 h 924340"/>
                  <a:gd name="connsiteX22" fmla="*/ 603740 w 1157822"/>
                  <a:gd name="connsiteY22" fmla="*/ 108900 h 924340"/>
                  <a:gd name="connsiteX23" fmla="*/ 612452 w 1157822"/>
                  <a:gd name="connsiteY23" fmla="*/ 205603 h 924340"/>
                  <a:gd name="connsiteX24" fmla="*/ 558438 w 1157822"/>
                  <a:gd name="connsiteY24" fmla="*/ 156815 h 924340"/>
                  <a:gd name="connsiteX25" fmla="*/ 1062861 w 1157822"/>
                  <a:gd name="connsiteY25" fmla="*/ 50529 h 924340"/>
                  <a:gd name="connsiteX26" fmla="*/ 964416 w 1157822"/>
                  <a:gd name="connsiteY26" fmla="*/ 181209 h 924340"/>
                  <a:gd name="connsiteX27" fmla="*/ 668209 w 1157822"/>
                  <a:gd name="connsiteY27" fmla="*/ 349350 h 924340"/>
                  <a:gd name="connsiteX28" fmla="*/ 666466 w 1157822"/>
                  <a:gd name="connsiteY28" fmla="*/ 350221 h 924340"/>
                  <a:gd name="connsiteX29" fmla="*/ 666466 w 1157822"/>
                  <a:gd name="connsiteY29" fmla="*/ 372872 h 924340"/>
                  <a:gd name="connsiteX30" fmla="*/ 934795 w 1157822"/>
                  <a:gd name="connsiteY30" fmla="*/ 220413 h 924340"/>
                  <a:gd name="connsiteX31" fmla="*/ 730935 w 1157822"/>
                  <a:gd name="connsiteY31" fmla="*/ 490484 h 924340"/>
                  <a:gd name="connsiteX32" fmla="*/ 755328 w 1157822"/>
                  <a:gd name="connsiteY32" fmla="*/ 490484 h 924340"/>
                  <a:gd name="connsiteX33" fmla="*/ 807600 w 1157822"/>
                  <a:gd name="connsiteY33" fmla="*/ 420788 h 924340"/>
                  <a:gd name="connsiteX34" fmla="*/ 837221 w 1157822"/>
                  <a:gd name="connsiteY34" fmla="*/ 490484 h 924340"/>
                  <a:gd name="connsiteX35" fmla="*/ 873811 w 1157822"/>
                  <a:gd name="connsiteY35" fmla="*/ 490484 h 924340"/>
                  <a:gd name="connsiteX36" fmla="*/ 1121232 w 1157822"/>
                  <a:gd name="connsiteY36" fmla="*/ 70567 h 924340"/>
                  <a:gd name="connsiteX37" fmla="*/ 1157822 w 1157822"/>
                  <a:gd name="connsiteY37" fmla="*/ 70567 h 924340"/>
                  <a:gd name="connsiteX38" fmla="*/ 1157822 w 1157822"/>
                  <a:gd name="connsiteY38" fmla="*/ 50529 h 924340"/>
                  <a:gd name="connsiteX39" fmla="*/ 1062861 w 1157822"/>
                  <a:gd name="connsiteY39" fmla="*/ 50529 h 924340"/>
                  <a:gd name="connsiteX40" fmla="*/ 855516 w 1157822"/>
                  <a:gd name="connsiteY40" fmla="*/ 483514 h 924340"/>
                  <a:gd name="connsiteX41" fmla="*/ 824153 w 1157822"/>
                  <a:gd name="connsiteY41" fmla="*/ 409463 h 924340"/>
                  <a:gd name="connsiteX42" fmla="*/ 906046 w 1157822"/>
                  <a:gd name="connsiteY42" fmla="*/ 398137 h 924340"/>
                  <a:gd name="connsiteX43" fmla="*/ 855516 w 1157822"/>
                  <a:gd name="connsiteY43" fmla="*/ 483514 h 924340"/>
                  <a:gd name="connsiteX44" fmla="*/ 831123 w 1157822"/>
                  <a:gd name="connsiteY44" fmla="*/ 389425 h 924340"/>
                  <a:gd name="connsiteX45" fmla="*/ 890364 w 1157822"/>
                  <a:gd name="connsiteY45" fmla="*/ 311017 h 924340"/>
                  <a:gd name="connsiteX46" fmla="*/ 911273 w 1157822"/>
                  <a:gd name="connsiteY46" fmla="*/ 378100 h 924340"/>
                  <a:gd name="connsiteX47" fmla="*/ 831123 w 1157822"/>
                  <a:gd name="connsiteY47" fmla="*/ 389425 h 924340"/>
                  <a:gd name="connsiteX48" fmla="*/ 926954 w 1157822"/>
                  <a:gd name="connsiteY48" fmla="*/ 362418 h 924340"/>
                  <a:gd name="connsiteX49" fmla="*/ 906917 w 1157822"/>
                  <a:gd name="connsiteY49" fmla="*/ 297949 h 924340"/>
                  <a:gd name="connsiteX50" fmla="*/ 969643 w 1157822"/>
                  <a:gd name="connsiteY50" fmla="*/ 289237 h 924340"/>
                  <a:gd name="connsiteX51" fmla="*/ 926954 w 1157822"/>
                  <a:gd name="connsiteY51" fmla="*/ 362418 h 924340"/>
                  <a:gd name="connsiteX52" fmla="*/ 915629 w 1157822"/>
                  <a:gd name="connsiteY52" fmla="*/ 277041 h 924340"/>
                  <a:gd name="connsiteX53" fmla="*/ 969643 w 1157822"/>
                  <a:gd name="connsiteY53" fmla="*/ 205603 h 924340"/>
                  <a:gd name="connsiteX54" fmla="*/ 977484 w 1157822"/>
                  <a:gd name="connsiteY54" fmla="*/ 268329 h 924340"/>
                  <a:gd name="connsiteX55" fmla="*/ 915629 w 1157822"/>
                  <a:gd name="connsiteY55" fmla="*/ 277041 h 924340"/>
                  <a:gd name="connsiteX56" fmla="*/ 994908 w 1157822"/>
                  <a:gd name="connsiteY56" fmla="*/ 247420 h 924340"/>
                  <a:gd name="connsiteX57" fmla="*/ 987938 w 1157822"/>
                  <a:gd name="connsiteY57" fmla="*/ 188179 h 924340"/>
                  <a:gd name="connsiteX58" fmla="*/ 1038468 w 1157822"/>
                  <a:gd name="connsiteY58" fmla="*/ 175111 h 924340"/>
                  <a:gd name="connsiteX59" fmla="*/ 994908 w 1157822"/>
                  <a:gd name="connsiteY59" fmla="*/ 247420 h 924340"/>
                  <a:gd name="connsiteX60" fmla="*/ 1001877 w 1157822"/>
                  <a:gd name="connsiteY60" fmla="*/ 164656 h 924340"/>
                  <a:gd name="connsiteX61" fmla="*/ 1041953 w 1157822"/>
                  <a:gd name="connsiteY61" fmla="*/ 111513 h 924340"/>
                  <a:gd name="connsiteX62" fmla="*/ 1047180 w 1157822"/>
                  <a:gd name="connsiteY62" fmla="*/ 152460 h 924340"/>
                  <a:gd name="connsiteX63" fmla="*/ 1001877 w 1157822"/>
                  <a:gd name="connsiteY63" fmla="*/ 164656 h 924340"/>
                  <a:gd name="connsiteX64" fmla="*/ 1063732 w 1157822"/>
                  <a:gd name="connsiteY64" fmla="*/ 130680 h 924340"/>
                  <a:gd name="connsiteX65" fmla="*/ 1058505 w 1157822"/>
                  <a:gd name="connsiteY65" fmla="*/ 89733 h 924340"/>
                  <a:gd name="connsiteX66" fmla="*/ 1072444 w 1157822"/>
                  <a:gd name="connsiteY66" fmla="*/ 70567 h 924340"/>
                  <a:gd name="connsiteX67" fmla="*/ 1098580 w 1157822"/>
                  <a:gd name="connsiteY67" fmla="*/ 70567 h 924340"/>
                  <a:gd name="connsiteX68" fmla="*/ 1063732 w 1157822"/>
                  <a:gd name="connsiteY68" fmla="*/ 130680 h 924340"/>
                  <a:gd name="connsiteX69" fmla="*/ 0 w 1157822"/>
                  <a:gd name="connsiteY69" fmla="*/ 267458 h 924340"/>
                  <a:gd name="connsiteX70" fmla="*/ 0 w 1157822"/>
                  <a:gd name="connsiteY70" fmla="*/ 286624 h 924340"/>
                  <a:gd name="connsiteX71" fmla="*/ 182952 w 1157822"/>
                  <a:gd name="connsiteY71" fmla="*/ 286624 h 924340"/>
                  <a:gd name="connsiteX72" fmla="*/ 182952 w 1157822"/>
                  <a:gd name="connsiteY72" fmla="*/ 337153 h 924340"/>
                  <a:gd name="connsiteX73" fmla="*/ 243935 w 1157822"/>
                  <a:gd name="connsiteY73" fmla="*/ 337153 h 924340"/>
                  <a:gd name="connsiteX74" fmla="*/ 243935 w 1157822"/>
                  <a:gd name="connsiteY74" fmla="*/ 286624 h 924340"/>
                  <a:gd name="connsiteX75" fmla="*/ 265715 w 1157822"/>
                  <a:gd name="connsiteY75" fmla="*/ 286624 h 924340"/>
                  <a:gd name="connsiteX76" fmla="*/ 265715 w 1157822"/>
                  <a:gd name="connsiteY76" fmla="*/ 267458 h 924340"/>
                  <a:gd name="connsiteX77" fmla="*/ 0 w 1157822"/>
                  <a:gd name="connsiteY77" fmla="*/ 267458 h 924340"/>
                  <a:gd name="connsiteX78" fmla="*/ 278783 w 1157822"/>
                  <a:gd name="connsiteY78" fmla="*/ 869455 h 924340"/>
                  <a:gd name="connsiteX79" fmla="*/ 278783 w 1157822"/>
                  <a:gd name="connsiteY79" fmla="*/ 784077 h 924340"/>
                  <a:gd name="connsiteX80" fmla="*/ 319730 w 1157822"/>
                  <a:gd name="connsiteY80" fmla="*/ 660368 h 924340"/>
                  <a:gd name="connsiteX81" fmla="*/ 256132 w 1157822"/>
                  <a:gd name="connsiteY81" fmla="*/ 660368 h 924340"/>
                  <a:gd name="connsiteX82" fmla="*/ 243064 w 1157822"/>
                  <a:gd name="connsiteY82" fmla="*/ 660368 h 924340"/>
                  <a:gd name="connsiteX83" fmla="*/ 194277 w 1157822"/>
                  <a:gd name="connsiteY83" fmla="*/ 660368 h 924340"/>
                  <a:gd name="connsiteX84" fmla="*/ 236095 w 1157822"/>
                  <a:gd name="connsiteY84" fmla="*/ 786691 h 924340"/>
                  <a:gd name="connsiteX85" fmla="*/ 236095 w 1157822"/>
                  <a:gd name="connsiteY85" fmla="*/ 869455 h 924340"/>
                  <a:gd name="connsiteX86" fmla="*/ 223027 w 1157822"/>
                  <a:gd name="connsiteY86" fmla="*/ 869455 h 924340"/>
                  <a:gd name="connsiteX87" fmla="*/ 158558 w 1157822"/>
                  <a:gd name="connsiteY87" fmla="*/ 869455 h 924340"/>
                  <a:gd name="connsiteX88" fmla="*/ 158558 w 1157822"/>
                  <a:gd name="connsiteY88" fmla="*/ 887750 h 924340"/>
                  <a:gd name="connsiteX89" fmla="*/ 534044 w 1157822"/>
                  <a:gd name="connsiteY89" fmla="*/ 887750 h 924340"/>
                  <a:gd name="connsiteX90" fmla="*/ 534044 w 1157822"/>
                  <a:gd name="connsiteY90" fmla="*/ 869455 h 924340"/>
                  <a:gd name="connsiteX91" fmla="*/ 291851 w 1157822"/>
                  <a:gd name="connsiteY91" fmla="*/ 869455 h 924340"/>
                  <a:gd name="connsiteX92" fmla="*/ 278783 w 1157822"/>
                  <a:gd name="connsiteY92" fmla="*/ 869455 h 924340"/>
                  <a:gd name="connsiteX93" fmla="*/ 719609 w 1157822"/>
                  <a:gd name="connsiteY93" fmla="*/ 869455 h 924340"/>
                  <a:gd name="connsiteX94" fmla="*/ 706541 w 1157822"/>
                  <a:gd name="connsiteY94" fmla="*/ 869455 h 924340"/>
                  <a:gd name="connsiteX95" fmla="*/ 706541 w 1157822"/>
                  <a:gd name="connsiteY95" fmla="*/ 784077 h 924340"/>
                  <a:gd name="connsiteX96" fmla="*/ 747488 w 1157822"/>
                  <a:gd name="connsiteY96" fmla="*/ 660368 h 924340"/>
                  <a:gd name="connsiteX97" fmla="*/ 622906 w 1157822"/>
                  <a:gd name="connsiteY97" fmla="*/ 660368 h 924340"/>
                  <a:gd name="connsiteX98" fmla="*/ 664724 w 1157822"/>
                  <a:gd name="connsiteY98" fmla="*/ 786691 h 924340"/>
                  <a:gd name="connsiteX99" fmla="*/ 664724 w 1157822"/>
                  <a:gd name="connsiteY99" fmla="*/ 869455 h 924340"/>
                  <a:gd name="connsiteX100" fmla="*/ 651656 w 1157822"/>
                  <a:gd name="connsiteY100" fmla="*/ 869455 h 924340"/>
                  <a:gd name="connsiteX101" fmla="*/ 719609 w 1157822"/>
                  <a:gd name="connsiteY101" fmla="*/ 869455 h 924340"/>
                  <a:gd name="connsiteX102" fmla="*/ 443440 w 1157822"/>
                  <a:gd name="connsiteY102" fmla="*/ 924340 h 924340"/>
                  <a:gd name="connsiteX103" fmla="*/ 804116 w 1157822"/>
                  <a:gd name="connsiteY103" fmla="*/ 924340 h 924340"/>
                  <a:gd name="connsiteX104" fmla="*/ 804116 w 1157822"/>
                  <a:gd name="connsiteY104" fmla="*/ 906045 h 924340"/>
                  <a:gd name="connsiteX105" fmla="*/ 443440 w 1157822"/>
                  <a:gd name="connsiteY105" fmla="*/ 906045 h 924340"/>
                  <a:gd name="connsiteX106" fmla="*/ 443440 w 1157822"/>
                  <a:gd name="connsiteY106" fmla="*/ 924340 h 924340"/>
                  <a:gd name="connsiteX107" fmla="*/ 848547 w 1157822"/>
                  <a:gd name="connsiteY107" fmla="*/ 601997 h 924340"/>
                  <a:gd name="connsiteX108" fmla="*/ 834607 w 1157822"/>
                  <a:gd name="connsiteY108" fmla="*/ 601997 h 924340"/>
                  <a:gd name="connsiteX109" fmla="*/ 834607 w 1157822"/>
                  <a:gd name="connsiteY109" fmla="*/ 601997 h 924340"/>
                  <a:gd name="connsiteX110" fmla="*/ 93218 w 1157822"/>
                  <a:gd name="connsiteY110" fmla="*/ 601997 h 924340"/>
                  <a:gd name="connsiteX111" fmla="*/ 93218 w 1157822"/>
                  <a:gd name="connsiteY111" fmla="*/ 601997 h 924340"/>
                  <a:gd name="connsiteX112" fmla="*/ 90605 w 1157822"/>
                  <a:gd name="connsiteY112" fmla="*/ 601997 h 924340"/>
                  <a:gd name="connsiteX113" fmla="*/ 90605 w 1157822"/>
                  <a:gd name="connsiteY113" fmla="*/ 350221 h 924340"/>
                  <a:gd name="connsiteX114" fmla="*/ 169012 w 1157822"/>
                  <a:gd name="connsiteY114" fmla="*/ 350221 h 924340"/>
                  <a:gd name="connsiteX115" fmla="*/ 243064 w 1157822"/>
                  <a:gd name="connsiteY115" fmla="*/ 350221 h 924340"/>
                  <a:gd name="connsiteX116" fmla="*/ 243064 w 1157822"/>
                  <a:gd name="connsiteY116" fmla="*/ 359804 h 924340"/>
                  <a:gd name="connsiteX117" fmla="*/ 256132 w 1157822"/>
                  <a:gd name="connsiteY117" fmla="*/ 359804 h 924340"/>
                  <a:gd name="connsiteX118" fmla="*/ 256132 w 1157822"/>
                  <a:gd name="connsiteY118" fmla="*/ 350221 h 924340"/>
                  <a:gd name="connsiteX119" fmla="*/ 501810 w 1157822"/>
                  <a:gd name="connsiteY119" fmla="*/ 350221 h 924340"/>
                  <a:gd name="connsiteX120" fmla="*/ 501810 w 1157822"/>
                  <a:gd name="connsiteY120" fmla="*/ 242193 h 924340"/>
                  <a:gd name="connsiteX121" fmla="*/ 650785 w 1157822"/>
                  <a:gd name="connsiteY121" fmla="*/ 242193 h 924340"/>
                  <a:gd name="connsiteX122" fmla="*/ 650785 w 1157822"/>
                  <a:gd name="connsiteY122" fmla="*/ 490484 h 924340"/>
                  <a:gd name="connsiteX123" fmla="*/ 636846 w 1157822"/>
                  <a:gd name="connsiteY123" fmla="*/ 490484 h 924340"/>
                  <a:gd name="connsiteX124" fmla="*/ 636846 w 1157822"/>
                  <a:gd name="connsiteY124" fmla="*/ 503552 h 924340"/>
                  <a:gd name="connsiteX125" fmla="*/ 847675 w 1157822"/>
                  <a:gd name="connsiteY125" fmla="*/ 503552 h 924340"/>
                  <a:gd name="connsiteX126" fmla="*/ 847675 w 1157822"/>
                  <a:gd name="connsiteY126" fmla="*/ 601997 h 924340"/>
                  <a:gd name="connsiteX127" fmla="*/ 848547 w 1157822"/>
                  <a:gd name="connsiteY127" fmla="*/ 601997 h 924340"/>
                  <a:gd name="connsiteX0" fmla="*/ 659497 w 1157822"/>
                  <a:gd name="connsiteY0" fmla="*/ 576733 h 924340"/>
                  <a:gd name="connsiteX1" fmla="*/ 672565 w 1157822"/>
                  <a:gd name="connsiteY1" fmla="*/ 576733 h 924340"/>
                  <a:gd name="connsiteX2" fmla="*/ 672565 w 1157822"/>
                  <a:gd name="connsiteY2" fmla="*/ 532301 h 924340"/>
                  <a:gd name="connsiteX3" fmla="*/ 659497 w 1157822"/>
                  <a:gd name="connsiteY3" fmla="*/ 532301 h 924340"/>
                  <a:gd name="connsiteX4" fmla="*/ 659497 w 1157822"/>
                  <a:gd name="connsiteY4" fmla="*/ 576733 h 924340"/>
                  <a:gd name="connsiteX5" fmla="*/ 614194 w 1157822"/>
                  <a:gd name="connsiteY5" fmla="*/ 0 h 924340"/>
                  <a:gd name="connsiteX6" fmla="*/ 548855 w 1157822"/>
                  <a:gd name="connsiteY6" fmla="*/ 0 h 924340"/>
                  <a:gd name="connsiteX7" fmla="*/ 528817 w 1157822"/>
                  <a:gd name="connsiteY7" fmla="*/ 229125 h 924340"/>
                  <a:gd name="connsiteX8" fmla="*/ 547983 w 1157822"/>
                  <a:gd name="connsiteY8" fmla="*/ 229125 h 924340"/>
                  <a:gd name="connsiteX9" fmla="*/ 552339 w 1157822"/>
                  <a:gd name="connsiteY9" fmla="*/ 176853 h 924340"/>
                  <a:gd name="connsiteX10" fmla="*/ 609838 w 1157822"/>
                  <a:gd name="connsiteY10" fmla="*/ 229125 h 924340"/>
                  <a:gd name="connsiteX11" fmla="*/ 634232 w 1157822"/>
                  <a:gd name="connsiteY11" fmla="*/ 229125 h 924340"/>
                  <a:gd name="connsiteX12" fmla="*/ 614194 w 1157822"/>
                  <a:gd name="connsiteY12" fmla="*/ 0 h 924340"/>
                  <a:gd name="connsiteX13" fmla="*/ 595899 w 1157822"/>
                  <a:gd name="connsiteY13" fmla="*/ 19166 h 924340"/>
                  <a:gd name="connsiteX14" fmla="*/ 598513 w 1157822"/>
                  <a:gd name="connsiteY14" fmla="*/ 52272 h 924340"/>
                  <a:gd name="connsiteX15" fmla="*/ 574991 w 1157822"/>
                  <a:gd name="connsiteY15" fmla="*/ 19166 h 924340"/>
                  <a:gd name="connsiteX16" fmla="*/ 595899 w 1157822"/>
                  <a:gd name="connsiteY16" fmla="*/ 19166 h 924340"/>
                  <a:gd name="connsiteX17" fmla="*/ 565407 w 1157822"/>
                  <a:gd name="connsiteY17" fmla="*/ 39204 h 924340"/>
                  <a:gd name="connsiteX18" fmla="*/ 599384 w 1157822"/>
                  <a:gd name="connsiteY18" fmla="*/ 85377 h 924340"/>
                  <a:gd name="connsiteX19" fmla="*/ 556695 w 1157822"/>
                  <a:gd name="connsiteY19" fmla="*/ 130680 h 924340"/>
                  <a:gd name="connsiteX20" fmla="*/ 565407 w 1157822"/>
                  <a:gd name="connsiteY20" fmla="*/ 39204 h 924340"/>
                  <a:gd name="connsiteX21" fmla="*/ 558438 w 1157822"/>
                  <a:gd name="connsiteY21" fmla="*/ 156815 h 924340"/>
                  <a:gd name="connsiteX22" fmla="*/ 603740 w 1157822"/>
                  <a:gd name="connsiteY22" fmla="*/ 108900 h 924340"/>
                  <a:gd name="connsiteX23" fmla="*/ 612452 w 1157822"/>
                  <a:gd name="connsiteY23" fmla="*/ 205603 h 924340"/>
                  <a:gd name="connsiteX24" fmla="*/ 558438 w 1157822"/>
                  <a:gd name="connsiteY24" fmla="*/ 156815 h 924340"/>
                  <a:gd name="connsiteX25" fmla="*/ 1062861 w 1157822"/>
                  <a:gd name="connsiteY25" fmla="*/ 50529 h 924340"/>
                  <a:gd name="connsiteX26" fmla="*/ 964416 w 1157822"/>
                  <a:gd name="connsiteY26" fmla="*/ 181209 h 924340"/>
                  <a:gd name="connsiteX27" fmla="*/ 668209 w 1157822"/>
                  <a:gd name="connsiteY27" fmla="*/ 349350 h 924340"/>
                  <a:gd name="connsiteX28" fmla="*/ 666466 w 1157822"/>
                  <a:gd name="connsiteY28" fmla="*/ 350221 h 924340"/>
                  <a:gd name="connsiteX29" fmla="*/ 666466 w 1157822"/>
                  <a:gd name="connsiteY29" fmla="*/ 372872 h 924340"/>
                  <a:gd name="connsiteX30" fmla="*/ 934795 w 1157822"/>
                  <a:gd name="connsiteY30" fmla="*/ 220413 h 924340"/>
                  <a:gd name="connsiteX31" fmla="*/ 730935 w 1157822"/>
                  <a:gd name="connsiteY31" fmla="*/ 490484 h 924340"/>
                  <a:gd name="connsiteX32" fmla="*/ 755328 w 1157822"/>
                  <a:gd name="connsiteY32" fmla="*/ 490484 h 924340"/>
                  <a:gd name="connsiteX33" fmla="*/ 807600 w 1157822"/>
                  <a:gd name="connsiteY33" fmla="*/ 420788 h 924340"/>
                  <a:gd name="connsiteX34" fmla="*/ 837221 w 1157822"/>
                  <a:gd name="connsiteY34" fmla="*/ 490484 h 924340"/>
                  <a:gd name="connsiteX35" fmla="*/ 873811 w 1157822"/>
                  <a:gd name="connsiteY35" fmla="*/ 490484 h 924340"/>
                  <a:gd name="connsiteX36" fmla="*/ 1121232 w 1157822"/>
                  <a:gd name="connsiteY36" fmla="*/ 70567 h 924340"/>
                  <a:gd name="connsiteX37" fmla="*/ 1157822 w 1157822"/>
                  <a:gd name="connsiteY37" fmla="*/ 70567 h 924340"/>
                  <a:gd name="connsiteX38" fmla="*/ 1157822 w 1157822"/>
                  <a:gd name="connsiteY38" fmla="*/ 50529 h 924340"/>
                  <a:gd name="connsiteX39" fmla="*/ 1062861 w 1157822"/>
                  <a:gd name="connsiteY39" fmla="*/ 50529 h 924340"/>
                  <a:gd name="connsiteX40" fmla="*/ 855516 w 1157822"/>
                  <a:gd name="connsiteY40" fmla="*/ 483514 h 924340"/>
                  <a:gd name="connsiteX41" fmla="*/ 824153 w 1157822"/>
                  <a:gd name="connsiteY41" fmla="*/ 409463 h 924340"/>
                  <a:gd name="connsiteX42" fmla="*/ 906046 w 1157822"/>
                  <a:gd name="connsiteY42" fmla="*/ 398137 h 924340"/>
                  <a:gd name="connsiteX43" fmla="*/ 855516 w 1157822"/>
                  <a:gd name="connsiteY43" fmla="*/ 483514 h 924340"/>
                  <a:gd name="connsiteX44" fmla="*/ 831123 w 1157822"/>
                  <a:gd name="connsiteY44" fmla="*/ 389425 h 924340"/>
                  <a:gd name="connsiteX45" fmla="*/ 890364 w 1157822"/>
                  <a:gd name="connsiteY45" fmla="*/ 311017 h 924340"/>
                  <a:gd name="connsiteX46" fmla="*/ 911273 w 1157822"/>
                  <a:gd name="connsiteY46" fmla="*/ 378100 h 924340"/>
                  <a:gd name="connsiteX47" fmla="*/ 831123 w 1157822"/>
                  <a:gd name="connsiteY47" fmla="*/ 389425 h 924340"/>
                  <a:gd name="connsiteX48" fmla="*/ 926954 w 1157822"/>
                  <a:gd name="connsiteY48" fmla="*/ 362418 h 924340"/>
                  <a:gd name="connsiteX49" fmla="*/ 906917 w 1157822"/>
                  <a:gd name="connsiteY49" fmla="*/ 297949 h 924340"/>
                  <a:gd name="connsiteX50" fmla="*/ 969643 w 1157822"/>
                  <a:gd name="connsiteY50" fmla="*/ 289237 h 924340"/>
                  <a:gd name="connsiteX51" fmla="*/ 926954 w 1157822"/>
                  <a:gd name="connsiteY51" fmla="*/ 362418 h 924340"/>
                  <a:gd name="connsiteX52" fmla="*/ 915629 w 1157822"/>
                  <a:gd name="connsiteY52" fmla="*/ 277041 h 924340"/>
                  <a:gd name="connsiteX53" fmla="*/ 969643 w 1157822"/>
                  <a:gd name="connsiteY53" fmla="*/ 205603 h 924340"/>
                  <a:gd name="connsiteX54" fmla="*/ 977484 w 1157822"/>
                  <a:gd name="connsiteY54" fmla="*/ 268329 h 924340"/>
                  <a:gd name="connsiteX55" fmla="*/ 915629 w 1157822"/>
                  <a:gd name="connsiteY55" fmla="*/ 277041 h 924340"/>
                  <a:gd name="connsiteX56" fmla="*/ 994908 w 1157822"/>
                  <a:gd name="connsiteY56" fmla="*/ 247420 h 924340"/>
                  <a:gd name="connsiteX57" fmla="*/ 987938 w 1157822"/>
                  <a:gd name="connsiteY57" fmla="*/ 188179 h 924340"/>
                  <a:gd name="connsiteX58" fmla="*/ 1038468 w 1157822"/>
                  <a:gd name="connsiteY58" fmla="*/ 175111 h 924340"/>
                  <a:gd name="connsiteX59" fmla="*/ 994908 w 1157822"/>
                  <a:gd name="connsiteY59" fmla="*/ 247420 h 924340"/>
                  <a:gd name="connsiteX60" fmla="*/ 1001877 w 1157822"/>
                  <a:gd name="connsiteY60" fmla="*/ 164656 h 924340"/>
                  <a:gd name="connsiteX61" fmla="*/ 1041953 w 1157822"/>
                  <a:gd name="connsiteY61" fmla="*/ 111513 h 924340"/>
                  <a:gd name="connsiteX62" fmla="*/ 1047180 w 1157822"/>
                  <a:gd name="connsiteY62" fmla="*/ 152460 h 924340"/>
                  <a:gd name="connsiteX63" fmla="*/ 1001877 w 1157822"/>
                  <a:gd name="connsiteY63" fmla="*/ 164656 h 924340"/>
                  <a:gd name="connsiteX64" fmla="*/ 1063732 w 1157822"/>
                  <a:gd name="connsiteY64" fmla="*/ 130680 h 924340"/>
                  <a:gd name="connsiteX65" fmla="*/ 1058505 w 1157822"/>
                  <a:gd name="connsiteY65" fmla="*/ 89733 h 924340"/>
                  <a:gd name="connsiteX66" fmla="*/ 1072444 w 1157822"/>
                  <a:gd name="connsiteY66" fmla="*/ 70567 h 924340"/>
                  <a:gd name="connsiteX67" fmla="*/ 1098580 w 1157822"/>
                  <a:gd name="connsiteY67" fmla="*/ 70567 h 924340"/>
                  <a:gd name="connsiteX68" fmla="*/ 1063732 w 1157822"/>
                  <a:gd name="connsiteY68" fmla="*/ 130680 h 924340"/>
                  <a:gd name="connsiteX69" fmla="*/ 0 w 1157822"/>
                  <a:gd name="connsiteY69" fmla="*/ 267458 h 924340"/>
                  <a:gd name="connsiteX70" fmla="*/ 0 w 1157822"/>
                  <a:gd name="connsiteY70" fmla="*/ 286624 h 924340"/>
                  <a:gd name="connsiteX71" fmla="*/ 182952 w 1157822"/>
                  <a:gd name="connsiteY71" fmla="*/ 286624 h 924340"/>
                  <a:gd name="connsiteX72" fmla="*/ 182952 w 1157822"/>
                  <a:gd name="connsiteY72" fmla="*/ 337153 h 924340"/>
                  <a:gd name="connsiteX73" fmla="*/ 243935 w 1157822"/>
                  <a:gd name="connsiteY73" fmla="*/ 337153 h 924340"/>
                  <a:gd name="connsiteX74" fmla="*/ 243935 w 1157822"/>
                  <a:gd name="connsiteY74" fmla="*/ 286624 h 924340"/>
                  <a:gd name="connsiteX75" fmla="*/ 265715 w 1157822"/>
                  <a:gd name="connsiteY75" fmla="*/ 286624 h 924340"/>
                  <a:gd name="connsiteX76" fmla="*/ 265715 w 1157822"/>
                  <a:gd name="connsiteY76" fmla="*/ 267458 h 924340"/>
                  <a:gd name="connsiteX77" fmla="*/ 0 w 1157822"/>
                  <a:gd name="connsiteY77" fmla="*/ 267458 h 924340"/>
                  <a:gd name="connsiteX78" fmla="*/ 278783 w 1157822"/>
                  <a:gd name="connsiteY78" fmla="*/ 869455 h 924340"/>
                  <a:gd name="connsiteX79" fmla="*/ 278783 w 1157822"/>
                  <a:gd name="connsiteY79" fmla="*/ 784077 h 924340"/>
                  <a:gd name="connsiteX80" fmla="*/ 319730 w 1157822"/>
                  <a:gd name="connsiteY80" fmla="*/ 660368 h 924340"/>
                  <a:gd name="connsiteX81" fmla="*/ 256132 w 1157822"/>
                  <a:gd name="connsiteY81" fmla="*/ 660368 h 924340"/>
                  <a:gd name="connsiteX82" fmla="*/ 243064 w 1157822"/>
                  <a:gd name="connsiteY82" fmla="*/ 660368 h 924340"/>
                  <a:gd name="connsiteX83" fmla="*/ 194277 w 1157822"/>
                  <a:gd name="connsiteY83" fmla="*/ 660368 h 924340"/>
                  <a:gd name="connsiteX84" fmla="*/ 236095 w 1157822"/>
                  <a:gd name="connsiteY84" fmla="*/ 786691 h 924340"/>
                  <a:gd name="connsiteX85" fmla="*/ 236095 w 1157822"/>
                  <a:gd name="connsiteY85" fmla="*/ 869455 h 924340"/>
                  <a:gd name="connsiteX86" fmla="*/ 223027 w 1157822"/>
                  <a:gd name="connsiteY86" fmla="*/ 869455 h 924340"/>
                  <a:gd name="connsiteX87" fmla="*/ 158558 w 1157822"/>
                  <a:gd name="connsiteY87" fmla="*/ 869455 h 924340"/>
                  <a:gd name="connsiteX88" fmla="*/ 158558 w 1157822"/>
                  <a:gd name="connsiteY88" fmla="*/ 887750 h 924340"/>
                  <a:gd name="connsiteX89" fmla="*/ 534044 w 1157822"/>
                  <a:gd name="connsiteY89" fmla="*/ 887750 h 924340"/>
                  <a:gd name="connsiteX90" fmla="*/ 534044 w 1157822"/>
                  <a:gd name="connsiteY90" fmla="*/ 869455 h 924340"/>
                  <a:gd name="connsiteX91" fmla="*/ 291851 w 1157822"/>
                  <a:gd name="connsiteY91" fmla="*/ 869455 h 924340"/>
                  <a:gd name="connsiteX92" fmla="*/ 278783 w 1157822"/>
                  <a:gd name="connsiteY92" fmla="*/ 869455 h 924340"/>
                  <a:gd name="connsiteX93" fmla="*/ 719609 w 1157822"/>
                  <a:gd name="connsiteY93" fmla="*/ 869455 h 924340"/>
                  <a:gd name="connsiteX94" fmla="*/ 706541 w 1157822"/>
                  <a:gd name="connsiteY94" fmla="*/ 869455 h 924340"/>
                  <a:gd name="connsiteX95" fmla="*/ 706541 w 1157822"/>
                  <a:gd name="connsiteY95" fmla="*/ 784077 h 924340"/>
                  <a:gd name="connsiteX96" fmla="*/ 747488 w 1157822"/>
                  <a:gd name="connsiteY96" fmla="*/ 660368 h 924340"/>
                  <a:gd name="connsiteX97" fmla="*/ 622906 w 1157822"/>
                  <a:gd name="connsiteY97" fmla="*/ 660368 h 924340"/>
                  <a:gd name="connsiteX98" fmla="*/ 664724 w 1157822"/>
                  <a:gd name="connsiteY98" fmla="*/ 786691 h 924340"/>
                  <a:gd name="connsiteX99" fmla="*/ 664724 w 1157822"/>
                  <a:gd name="connsiteY99" fmla="*/ 869455 h 924340"/>
                  <a:gd name="connsiteX100" fmla="*/ 651656 w 1157822"/>
                  <a:gd name="connsiteY100" fmla="*/ 869455 h 924340"/>
                  <a:gd name="connsiteX101" fmla="*/ 719609 w 1157822"/>
                  <a:gd name="connsiteY101" fmla="*/ 869455 h 924340"/>
                  <a:gd name="connsiteX102" fmla="*/ 443440 w 1157822"/>
                  <a:gd name="connsiteY102" fmla="*/ 924340 h 924340"/>
                  <a:gd name="connsiteX103" fmla="*/ 804116 w 1157822"/>
                  <a:gd name="connsiteY103" fmla="*/ 924340 h 924340"/>
                  <a:gd name="connsiteX104" fmla="*/ 804116 w 1157822"/>
                  <a:gd name="connsiteY104" fmla="*/ 906045 h 924340"/>
                  <a:gd name="connsiteX105" fmla="*/ 443440 w 1157822"/>
                  <a:gd name="connsiteY105" fmla="*/ 924340 h 924340"/>
                  <a:gd name="connsiteX106" fmla="*/ 848547 w 1157822"/>
                  <a:gd name="connsiteY106" fmla="*/ 601997 h 924340"/>
                  <a:gd name="connsiteX107" fmla="*/ 834607 w 1157822"/>
                  <a:gd name="connsiteY107" fmla="*/ 601997 h 924340"/>
                  <a:gd name="connsiteX108" fmla="*/ 834607 w 1157822"/>
                  <a:gd name="connsiteY108" fmla="*/ 601997 h 924340"/>
                  <a:gd name="connsiteX109" fmla="*/ 93218 w 1157822"/>
                  <a:gd name="connsiteY109" fmla="*/ 601997 h 924340"/>
                  <a:gd name="connsiteX110" fmla="*/ 93218 w 1157822"/>
                  <a:gd name="connsiteY110" fmla="*/ 601997 h 924340"/>
                  <a:gd name="connsiteX111" fmla="*/ 90605 w 1157822"/>
                  <a:gd name="connsiteY111" fmla="*/ 601997 h 924340"/>
                  <a:gd name="connsiteX112" fmla="*/ 90605 w 1157822"/>
                  <a:gd name="connsiteY112" fmla="*/ 350221 h 924340"/>
                  <a:gd name="connsiteX113" fmla="*/ 169012 w 1157822"/>
                  <a:gd name="connsiteY113" fmla="*/ 350221 h 924340"/>
                  <a:gd name="connsiteX114" fmla="*/ 243064 w 1157822"/>
                  <a:gd name="connsiteY114" fmla="*/ 350221 h 924340"/>
                  <a:gd name="connsiteX115" fmla="*/ 243064 w 1157822"/>
                  <a:gd name="connsiteY115" fmla="*/ 359804 h 924340"/>
                  <a:gd name="connsiteX116" fmla="*/ 256132 w 1157822"/>
                  <a:gd name="connsiteY116" fmla="*/ 359804 h 924340"/>
                  <a:gd name="connsiteX117" fmla="*/ 256132 w 1157822"/>
                  <a:gd name="connsiteY117" fmla="*/ 350221 h 924340"/>
                  <a:gd name="connsiteX118" fmla="*/ 501810 w 1157822"/>
                  <a:gd name="connsiteY118" fmla="*/ 350221 h 924340"/>
                  <a:gd name="connsiteX119" fmla="*/ 501810 w 1157822"/>
                  <a:gd name="connsiteY119" fmla="*/ 242193 h 924340"/>
                  <a:gd name="connsiteX120" fmla="*/ 650785 w 1157822"/>
                  <a:gd name="connsiteY120" fmla="*/ 242193 h 924340"/>
                  <a:gd name="connsiteX121" fmla="*/ 650785 w 1157822"/>
                  <a:gd name="connsiteY121" fmla="*/ 490484 h 924340"/>
                  <a:gd name="connsiteX122" fmla="*/ 636846 w 1157822"/>
                  <a:gd name="connsiteY122" fmla="*/ 490484 h 924340"/>
                  <a:gd name="connsiteX123" fmla="*/ 636846 w 1157822"/>
                  <a:gd name="connsiteY123" fmla="*/ 503552 h 924340"/>
                  <a:gd name="connsiteX124" fmla="*/ 847675 w 1157822"/>
                  <a:gd name="connsiteY124" fmla="*/ 503552 h 924340"/>
                  <a:gd name="connsiteX125" fmla="*/ 847675 w 1157822"/>
                  <a:gd name="connsiteY125" fmla="*/ 601997 h 924340"/>
                  <a:gd name="connsiteX126" fmla="*/ 848547 w 1157822"/>
                  <a:gd name="connsiteY126" fmla="*/ 601997 h 924340"/>
                  <a:gd name="connsiteX0" fmla="*/ 659497 w 1157822"/>
                  <a:gd name="connsiteY0" fmla="*/ 576733 h 924340"/>
                  <a:gd name="connsiteX1" fmla="*/ 672565 w 1157822"/>
                  <a:gd name="connsiteY1" fmla="*/ 576733 h 924340"/>
                  <a:gd name="connsiteX2" fmla="*/ 672565 w 1157822"/>
                  <a:gd name="connsiteY2" fmla="*/ 532301 h 924340"/>
                  <a:gd name="connsiteX3" fmla="*/ 659497 w 1157822"/>
                  <a:gd name="connsiteY3" fmla="*/ 532301 h 924340"/>
                  <a:gd name="connsiteX4" fmla="*/ 659497 w 1157822"/>
                  <a:gd name="connsiteY4" fmla="*/ 576733 h 924340"/>
                  <a:gd name="connsiteX5" fmla="*/ 614194 w 1157822"/>
                  <a:gd name="connsiteY5" fmla="*/ 0 h 924340"/>
                  <a:gd name="connsiteX6" fmla="*/ 548855 w 1157822"/>
                  <a:gd name="connsiteY6" fmla="*/ 0 h 924340"/>
                  <a:gd name="connsiteX7" fmla="*/ 528817 w 1157822"/>
                  <a:gd name="connsiteY7" fmla="*/ 229125 h 924340"/>
                  <a:gd name="connsiteX8" fmla="*/ 547983 w 1157822"/>
                  <a:gd name="connsiteY8" fmla="*/ 229125 h 924340"/>
                  <a:gd name="connsiteX9" fmla="*/ 552339 w 1157822"/>
                  <a:gd name="connsiteY9" fmla="*/ 176853 h 924340"/>
                  <a:gd name="connsiteX10" fmla="*/ 609838 w 1157822"/>
                  <a:gd name="connsiteY10" fmla="*/ 229125 h 924340"/>
                  <a:gd name="connsiteX11" fmla="*/ 634232 w 1157822"/>
                  <a:gd name="connsiteY11" fmla="*/ 229125 h 924340"/>
                  <a:gd name="connsiteX12" fmla="*/ 614194 w 1157822"/>
                  <a:gd name="connsiteY12" fmla="*/ 0 h 924340"/>
                  <a:gd name="connsiteX13" fmla="*/ 595899 w 1157822"/>
                  <a:gd name="connsiteY13" fmla="*/ 19166 h 924340"/>
                  <a:gd name="connsiteX14" fmla="*/ 598513 w 1157822"/>
                  <a:gd name="connsiteY14" fmla="*/ 52272 h 924340"/>
                  <a:gd name="connsiteX15" fmla="*/ 574991 w 1157822"/>
                  <a:gd name="connsiteY15" fmla="*/ 19166 h 924340"/>
                  <a:gd name="connsiteX16" fmla="*/ 595899 w 1157822"/>
                  <a:gd name="connsiteY16" fmla="*/ 19166 h 924340"/>
                  <a:gd name="connsiteX17" fmla="*/ 565407 w 1157822"/>
                  <a:gd name="connsiteY17" fmla="*/ 39204 h 924340"/>
                  <a:gd name="connsiteX18" fmla="*/ 599384 w 1157822"/>
                  <a:gd name="connsiteY18" fmla="*/ 85377 h 924340"/>
                  <a:gd name="connsiteX19" fmla="*/ 556695 w 1157822"/>
                  <a:gd name="connsiteY19" fmla="*/ 130680 h 924340"/>
                  <a:gd name="connsiteX20" fmla="*/ 565407 w 1157822"/>
                  <a:gd name="connsiteY20" fmla="*/ 39204 h 924340"/>
                  <a:gd name="connsiteX21" fmla="*/ 558438 w 1157822"/>
                  <a:gd name="connsiteY21" fmla="*/ 156815 h 924340"/>
                  <a:gd name="connsiteX22" fmla="*/ 603740 w 1157822"/>
                  <a:gd name="connsiteY22" fmla="*/ 108900 h 924340"/>
                  <a:gd name="connsiteX23" fmla="*/ 612452 w 1157822"/>
                  <a:gd name="connsiteY23" fmla="*/ 205603 h 924340"/>
                  <a:gd name="connsiteX24" fmla="*/ 558438 w 1157822"/>
                  <a:gd name="connsiteY24" fmla="*/ 156815 h 924340"/>
                  <a:gd name="connsiteX25" fmla="*/ 1062861 w 1157822"/>
                  <a:gd name="connsiteY25" fmla="*/ 50529 h 924340"/>
                  <a:gd name="connsiteX26" fmla="*/ 964416 w 1157822"/>
                  <a:gd name="connsiteY26" fmla="*/ 181209 h 924340"/>
                  <a:gd name="connsiteX27" fmla="*/ 668209 w 1157822"/>
                  <a:gd name="connsiteY27" fmla="*/ 349350 h 924340"/>
                  <a:gd name="connsiteX28" fmla="*/ 666466 w 1157822"/>
                  <a:gd name="connsiteY28" fmla="*/ 350221 h 924340"/>
                  <a:gd name="connsiteX29" fmla="*/ 666466 w 1157822"/>
                  <a:gd name="connsiteY29" fmla="*/ 372872 h 924340"/>
                  <a:gd name="connsiteX30" fmla="*/ 934795 w 1157822"/>
                  <a:gd name="connsiteY30" fmla="*/ 220413 h 924340"/>
                  <a:gd name="connsiteX31" fmla="*/ 730935 w 1157822"/>
                  <a:gd name="connsiteY31" fmla="*/ 490484 h 924340"/>
                  <a:gd name="connsiteX32" fmla="*/ 755328 w 1157822"/>
                  <a:gd name="connsiteY32" fmla="*/ 490484 h 924340"/>
                  <a:gd name="connsiteX33" fmla="*/ 807600 w 1157822"/>
                  <a:gd name="connsiteY33" fmla="*/ 420788 h 924340"/>
                  <a:gd name="connsiteX34" fmla="*/ 837221 w 1157822"/>
                  <a:gd name="connsiteY34" fmla="*/ 490484 h 924340"/>
                  <a:gd name="connsiteX35" fmla="*/ 873811 w 1157822"/>
                  <a:gd name="connsiteY35" fmla="*/ 490484 h 924340"/>
                  <a:gd name="connsiteX36" fmla="*/ 1121232 w 1157822"/>
                  <a:gd name="connsiteY36" fmla="*/ 70567 h 924340"/>
                  <a:gd name="connsiteX37" fmla="*/ 1157822 w 1157822"/>
                  <a:gd name="connsiteY37" fmla="*/ 70567 h 924340"/>
                  <a:gd name="connsiteX38" fmla="*/ 1157822 w 1157822"/>
                  <a:gd name="connsiteY38" fmla="*/ 50529 h 924340"/>
                  <a:gd name="connsiteX39" fmla="*/ 1062861 w 1157822"/>
                  <a:gd name="connsiteY39" fmla="*/ 50529 h 924340"/>
                  <a:gd name="connsiteX40" fmla="*/ 855516 w 1157822"/>
                  <a:gd name="connsiteY40" fmla="*/ 483514 h 924340"/>
                  <a:gd name="connsiteX41" fmla="*/ 824153 w 1157822"/>
                  <a:gd name="connsiteY41" fmla="*/ 409463 h 924340"/>
                  <a:gd name="connsiteX42" fmla="*/ 906046 w 1157822"/>
                  <a:gd name="connsiteY42" fmla="*/ 398137 h 924340"/>
                  <a:gd name="connsiteX43" fmla="*/ 855516 w 1157822"/>
                  <a:gd name="connsiteY43" fmla="*/ 483514 h 924340"/>
                  <a:gd name="connsiteX44" fmla="*/ 831123 w 1157822"/>
                  <a:gd name="connsiteY44" fmla="*/ 389425 h 924340"/>
                  <a:gd name="connsiteX45" fmla="*/ 890364 w 1157822"/>
                  <a:gd name="connsiteY45" fmla="*/ 311017 h 924340"/>
                  <a:gd name="connsiteX46" fmla="*/ 911273 w 1157822"/>
                  <a:gd name="connsiteY46" fmla="*/ 378100 h 924340"/>
                  <a:gd name="connsiteX47" fmla="*/ 831123 w 1157822"/>
                  <a:gd name="connsiteY47" fmla="*/ 389425 h 924340"/>
                  <a:gd name="connsiteX48" fmla="*/ 926954 w 1157822"/>
                  <a:gd name="connsiteY48" fmla="*/ 362418 h 924340"/>
                  <a:gd name="connsiteX49" fmla="*/ 906917 w 1157822"/>
                  <a:gd name="connsiteY49" fmla="*/ 297949 h 924340"/>
                  <a:gd name="connsiteX50" fmla="*/ 969643 w 1157822"/>
                  <a:gd name="connsiteY50" fmla="*/ 289237 h 924340"/>
                  <a:gd name="connsiteX51" fmla="*/ 926954 w 1157822"/>
                  <a:gd name="connsiteY51" fmla="*/ 362418 h 924340"/>
                  <a:gd name="connsiteX52" fmla="*/ 915629 w 1157822"/>
                  <a:gd name="connsiteY52" fmla="*/ 277041 h 924340"/>
                  <a:gd name="connsiteX53" fmla="*/ 969643 w 1157822"/>
                  <a:gd name="connsiteY53" fmla="*/ 205603 h 924340"/>
                  <a:gd name="connsiteX54" fmla="*/ 977484 w 1157822"/>
                  <a:gd name="connsiteY54" fmla="*/ 268329 h 924340"/>
                  <a:gd name="connsiteX55" fmla="*/ 915629 w 1157822"/>
                  <a:gd name="connsiteY55" fmla="*/ 277041 h 924340"/>
                  <a:gd name="connsiteX56" fmla="*/ 994908 w 1157822"/>
                  <a:gd name="connsiteY56" fmla="*/ 247420 h 924340"/>
                  <a:gd name="connsiteX57" fmla="*/ 987938 w 1157822"/>
                  <a:gd name="connsiteY57" fmla="*/ 188179 h 924340"/>
                  <a:gd name="connsiteX58" fmla="*/ 1038468 w 1157822"/>
                  <a:gd name="connsiteY58" fmla="*/ 175111 h 924340"/>
                  <a:gd name="connsiteX59" fmla="*/ 994908 w 1157822"/>
                  <a:gd name="connsiteY59" fmla="*/ 247420 h 924340"/>
                  <a:gd name="connsiteX60" fmla="*/ 1001877 w 1157822"/>
                  <a:gd name="connsiteY60" fmla="*/ 164656 h 924340"/>
                  <a:gd name="connsiteX61" fmla="*/ 1041953 w 1157822"/>
                  <a:gd name="connsiteY61" fmla="*/ 111513 h 924340"/>
                  <a:gd name="connsiteX62" fmla="*/ 1047180 w 1157822"/>
                  <a:gd name="connsiteY62" fmla="*/ 152460 h 924340"/>
                  <a:gd name="connsiteX63" fmla="*/ 1001877 w 1157822"/>
                  <a:gd name="connsiteY63" fmla="*/ 164656 h 924340"/>
                  <a:gd name="connsiteX64" fmla="*/ 1063732 w 1157822"/>
                  <a:gd name="connsiteY64" fmla="*/ 130680 h 924340"/>
                  <a:gd name="connsiteX65" fmla="*/ 1058505 w 1157822"/>
                  <a:gd name="connsiteY65" fmla="*/ 89733 h 924340"/>
                  <a:gd name="connsiteX66" fmla="*/ 1072444 w 1157822"/>
                  <a:gd name="connsiteY66" fmla="*/ 70567 h 924340"/>
                  <a:gd name="connsiteX67" fmla="*/ 1098580 w 1157822"/>
                  <a:gd name="connsiteY67" fmla="*/ 70567 h 924340"/>
                  <a:gd name="connsiteX68" fmla="*/ 1063732 w 1157822"/>
                  <a:gd name="connsiteY68" fmla="*/ 130680 h 924340"/>
                  <a:gd name="connsiteX69" fmla="*/ 0 w 1157822"/>
                  <a:gd name="connsiteY69" fmla="*/ 267458 h 924340"/>
                  <a:gd name="connsiteX70" fmla="*/ 0 w 1157822"/>
                  <a:gd name="connsiteY70" fmla="*/ 286624 h 924340"/>
                  <a:gd name="connsiteX71" fmla="*/ 182952 w 1157822"/>
                  <a:gd name="connsiteY71" fmla="*/ 286624 h 924340"/>
                  <a:gd name="connsiteX72" fmla="*/ 182952 w 1157822"/>
                  <a:gd name="connsiteY72" fmla="*/ 337153 h 924340"/>
                  <a:gd name="connsiteX73" fmla="*/ 243935 w 1157822"/>
                  <a:gd name="connsiteY73" fmla="*/ 337153 h 924340"/>
                  <a:gd name="connsiteX74" fmla="*/ 243935 w 1157822"/>
                  <a:gd name="connsiteY74" fmla="*/ 286624 h 924340"/>
                  <a:gd name="connsiteX75" fmla="*/ 265715 w 1157822"/>
                  <a:gd name="connsiteY75" fmla="*/ 286624 h 924340"/>
                  <a:gd name="connsiteX76" fmla="*/ 265715 w 1157822"/>
                  <a:gd name="connsiteY76" fmla="*/ 267458 h 924340"/>
                  <a:gd name="connsiteX77" fmla="*/ 0 w 1157822"/>
                  <a:gd name="connsiteY77" fmla="*/ 267458 h 924340"/>
                  <a:gd name="connsiteX78" fmla="*/ 278783 w 1157822"/>
                  <a:gd name="connsiteY78" fmla="*/ 869455 h 924340"/>
                  <a:gd name="connsiteX79" fmla="*/ 278783 w 1157822"/>
                  <a:gd name="connsiteY79" fmla="*/ 784077 h 924340"/>
                  <a:gd name="connsiteX80" fmla="*/ 319730 w 1157822"/>
                  <a:gd name="connsiteY80" fmla="*/ 660368 h 924340"/>
                  <a:gd name="connsiteX81" fmla="*/ 256132 w 1157822"/>
                  <a:gd name="connsiteY81" fmla="*/ 660368 h 924340"/>
                  <a:gd name="connsiteX82" fmla="*/ 243064 w 1157822"/>
                  <a:gd name="connsiteY82" fmla="*/ 660368 h 924340"/>
                  <a:gd name="connsiteX83" fmla="*/ 194277 w 1157822"/>
                  <a:gd name="connsiteY83" fmla="*/ 660368 h 924340"/>
                  <a:gd name="connsiteX84" fmla="*/ 236095 w 1157822"/>
                  <a:gd name="connsiteY84" fmla="*/ 786691 h 924340"/>
                  <a:gd name="connsiteX85" fmla="*/ 236095 w 1157822"/>
                  <a:gd name="connsiteY85" fmla="*/ 869455 h 924340"/>
                  <a:gd name="connsiteX86" fmla="*/ 223027 w 1157822"/>
                  <a:gd name="connsiteY86" fmla="*/ 869455 h 924340"/>
                  <a:gd name="connsiteX87" fmla="*/ 158558 w 1157822"/>
                  <a:gd name="connsiteY87" fmla="*/ 869455 h 924340"/>
                  <a:gd name="connsiteX88" fmla="*/ 158558 w 1157822"/>
                  <a:gd name="connsiteY88" fmla="*/ 887750 h 924340"/>
                  <a:gd name="connsiteX89" fmla="*/ 534044 w 1157822"/>
                  <a:gd name="connsiteY89" fmla="*/ 887750 h 924340"/>
                  <a:gd name="connsiteX90" fmla="*/ 534044 w 1157822"/>
                  <a:gd name="connsiteY90" fmla="*/ 869455 h 924340"/>
                  <a:gd name="connsiteX91" fmla="*/ 291851 w 1157822"/>
                  <a:gd name="connsiteY91" fmla="*/ 869455 h 924340"/>
                  <a:gd name="connsiteX92" fmla="*/ 278783 w 1157822"/>
                  <a:gd name="connsiteY92" fmla="*/ 869455 h 924340"/>
                  <a:gd name="connsiteX93" fmla="*/ 719609 w 1157822"/>
                  <a:gd name="connsiteY93" fmla="*/ 869455 h 924340"/>
                  <a:gd name="connsiteX94" fmla="*/ 706541 w 1157822"/>
                  <a:gd name="connsiteY94" fmla="*/ 869455 h 924340"/>
                  <a:gd name="connsiteX95" fmla="*/ 706541 w 1157822"/>
                  <a:gd name="connsiteY95" fmla="*/ 784077 h 924340"/>
                  <a:gd name="connsiteX96" fmla="*/ 747488 w 1157822"/>
                  <a:gd name="connsiteY96" fmla="*/ 660368 h 924340"/>
                  <a:gd name="connsiteX97" fmla="*/ 622906 w 1157822"/>
                  <a:gd name="connsiteY97" fmla="*/ 660368 h 924340"/>
                  <a:gd name="connsiteX98" fmla="*/ 664724 w 1157822"/>
                  <a:gd name="connsiteY98" fmla="*/ 786691 h 924340"/>
                  <a:gd name="connsiteX99" fmla="*/ 664724 w 1157822"/>
                  <a:gd name="connsiteY99" fmla="*/ 869455 h 924340"/>
                  <a:gd name="connsiteX100" fmla="*/ 651656 w 1157822"/>
                  <a:gd name="connsiteY100" fmla="*/ 869455 h 924340"/>
                  <a:gd name="connsiteX101" fmla="*/ 719609 w 1157822"/>
                  <a:gd name="connsiteY101" fmla="*/ 869455 h 924340"/>
                  <a:gd name="connsiteX102" fmla="*/ 804116 w 1157822"/>
                  <a:gd name="connsiteY102" fmla="*/ 906045 h 924340"/>
                  <a:gd name="connsiteX103" fmla="*/ 804116 w 1157822"/>
                  <a:gd name="connsiteY103" fmla="*/ 924340 h 924340"/>
                  <a:gd name="connsiteX104" fmla="*/ 804116 w 1157822"/>
                  <a:gd name="connsiteY104" fmla="*/ 906045 h 924340"/>
                  <a:gd name="connsiteX105" fmla="*/ 848547 w 1157822"/>
                  <a:gd name="connsiteY105" fmla="*/ 601997 h 924340"/>
                  <a:gd name="connsiteX106" fmla="*/ 834607 w 1157822"/>
                  <a:gd name="connsiteY106" fmla="*/ 601997 h 924340"/>
                  <a:gd name="connsiteX107" fmla="*/ 834607 w 1157822"/>
                  <a:gd name="connsiteY107" fmla="*/ 601997 h 924340"/>
                  <a:gd name="connsiteX108" fmla="*/ 93218 w 1157822"/>
                  <a:gd name="connsiteY108" fmla="*/ 601997 h 924340"/>
                  <a:gd name="connsiteX109" fmla="*/ 93218 w 1157822"/>
                  <a:gd name="connsiteY109" fmla="*/ 601997 h 924340"/>
                  <a:gd name="connsiteX110" fmla="*/ 90605 w 1157822"/>
                  <a:gd name="connsiteY110" fmla="*/ 601997 h 924340"/>
                  <a:gd name="connsiteX111" fmla="*/ 90605 w 1157822"/>
                  <a:gd name="connsiteY111" fmla="*/ 350221 h 924340"/>
                  <a:gd name="connsiteX112" fmla="*/ 169012 w 1157822"/>
                  <a:gd name="connsiteY112" fmla="*/ 350221 h 924340"/>
                  <a:gd name="connsiteX113" fmla="*/ 243064 w 1157822"/>
                  <a:gd name="connsiteY113" fmla="*/ 350221 h 924340"/>
                  <a:gd name="connsiteX114" fmla="*/ 243064 w 1157822"/>
                  <a:gd name="connsiteY114" fmla="*/ 359804 h 924340"/>
                  <a:gd name="connsiteX115" fmla="*/ 256132 w 1157822"/>
                  <a:gd name="connsiteY115" fmla="*/ 359804 h 924340"/>
                  <a:gd name="connsiteX116" fmla="*/ 256132 w 1157822"/>
                  <a:gd name="connsiteY116" fmla="*/ 350221 h 924340"/>
                  <a:gd name="connsiteX117" fmla="*/ 501810 w 1157822"/>
                  <a:gd name="connsiteY117" fmla="*/ 350221 h 924340"/>
                  <a:gd name="connsiteX118" fmla="*/ 501810 w 1157822"/>
                  <a:gd name="connsiteY118" fmla="*/ 242193 h 924340"/>
                  <a:gd name="connsiteX119" fmla="*/ 650785 w 1157822"/>
                  <a:gd name="connsiteY119" fmla="*/ 242193 h 924340"/>
                  <a:gd name="connsiteX120" fmla="*/ 650785 w 1157822"/>
                  <a:gd name="connsiteY120" fmla="*/ 490484 h 924340"/>
                  <a:gd name="connsiteX121" fmla="*/ 636846 w 1157822"/>
                  <a:gd name="connsiteY121" fmla="*/ 490484 h 924340"/>
                  <a:gd name="connsiteX122" fmla="*/ 636846 w 1157822"/>
                  <a:gd name="connsiteY122" fmla="*/ 503552 h 924340"/>
                  <a:gd name="connsiteX123" fmla="*/ 847675 w 1157822"/>
                  <a:gd name="connsiteY123" fmla="*/ 503552 h 924340"/>
                  <a:gd name="connsiteX124" fmla="*/ 847675 w 1157822"/>
                  <a:gd name="connsiteY124" fmla="*/ 601997 h 924340"/>
                  <a:gd name="connsiteX125" fmla="*/ 848547 w 1157822"/>
                  <a:gd name="connsiteY125" fmla="*/ 601997 h 924340"/>
                  <a:gd name="connsiteX0" fmla="*/ 659497 w 1157822"/>
                  <a:gd name="connsiteY0" fmla="*/ 576733 h 887750"/>
                  <a:gd name="connsiteX1" fmla="*/ 672565 w 1157822"/>
                  <a:gd name="connsiteY1" fmla="*/ 576733 h 887750"/>
                  <a:gd name="connsiteX2" fmla="*/ 672565 w 1157822"/>
                  <a:gd name="connsiteY2" fmla="*/ 532301 h 887750"/>
                  <a:gd name="connsiteX3" fmla="*/ 659497 w 1157822"/>
                  <a:gd name="connsiteY3" fmla="*/ 532301 h 887750"/>
                  <a:gd name="connsiteX4" fmla="*/ 659497 w 1157822"/>
                  <a:gd name="connsiteY4" fmla="*/ 576733 h 887750"/>
                  <a:gd name="connsiteX5" fmla="*/ 614194 w 1157822"/>
                  <a:gd name="connsiteY5" fmla="*/ 0 h 887750"/>
                  <a:gd name="connsiteX6" fmla="*/ 548855 w 1157822"/>
                  <a:gd name="connsiteY6" fmla="*/ 0 h 887750"/>
                  <a:gd name="connsiteX7" fmla="*/ 528817 w 1157822"/>
                  <a:gd name="connsiteY7" fmla="*/ 229125 h 887750"/>
                  <a:gd name="connsiteX8" fmla="*/ 547983 w 1157822"/>
                  <a:gd name="connsiteY8" fmla="*/ 229125 h 887750"/>
                  <a:gd name="connsiteX9" fmla="*/ 552339 w 1157822"/>
                  <a:gd name="connsiteY9" fmla="*/ 176853 h 887750"/>
                  <a:gd name="connsiteX10" fmla="*/ 609838 w 1157822"/>
                  <a:gd name="connsiteY10" fmla="*/ 229125 h 887750"/>
                  <a:gd name="connsiteX11" fmla="*/ 634232 w 1157822"/>
                  <a:gd name="connsiteY11" fmla="*/ 229125 h 887750"/>
                  <a:gd name="connsiteX12" fmla="*/ 614194 w 1157822"/>
                  <a:gd name="connsiteY12" fmla="*/ 0 h 887750"/>
                  <a:gd name="connsiteX13" fmla="*/ 595899 w 1157822"/>
                  <a:gd name="connsiteY13" fmla="*/ 19166 h 887750"/>
                  <a:gd name="connsiteX14" fmla="*/ 598513 w 1157822"/>
                  <a:gd name="connsiteY14" fmla="*/ 52272 h 887750"/>
                  <a:gd name="connsiteX15" fmla="*/ 574991 w 1157822"/>
                  <a:gd name="connsiteY15" fmla="*/ 19166 h 887750"/>
                  <a:gd name="connsiteX16" fmla="*/ 595899 w 1157822"/>
                  <a:gd name="connsiteY16" fmla="*/ 19166 h 887750"/>
                  <a:gd name="connsiteX17" fmla="*/ 565407 w 1157822"/>
                  <a:gd name="connsiteY17" fmla="*/ 39204 h 887750"/>
                  <a:gd name="connsiteX18" fmla="*/ 599384 w 1157822"/>
                  <a:gd name="connsiteY18" fmla="*/ 85377 h 887750"/>
                  <a:gd name="connsiteX19" fmla="*/ 556695 w 1157822"/>
                  <a:gd name="connsiteY19" fmla="*/ 130680 h 887750"/>
                  <a:gd name="connsiteX20" fmla="*/ 565407 w 1157822"/>
                  <a:gd name="connsiteY20" fmla="*/ 39204 h 887750"/>
                  <a:gd name="connsiteX21" fmla="*/ 558438 w 1157822"/>
                  <a:gd name="connsiteY21" fmla="*/ 156815 h 887750"/>
                  <a:gd name="connsiteX22" fmla="*/ 603740 w 1157822"/>
                  <a:gd name="connsiteY22" fmla="*/ 108900 h 887750"/>
                  <a:gd name="connsiteX23" fmla="*/ 612452 w 1157822"/>
                  <a:gd name="connsiteY23" fmla="*/ 205603 h 887750"/>
                  <a:gd name="connsiteX24" fmla="*/ 558438 w 1157822"/>
                  <a:gd name="connsiteY24" fmla="*/ 156815 h 887750"/>
                  <a:gd name="connsiteX25" fmla="*/ 1062861 w 1157822"/>
                  <a:gd name="connsiteY25" fmla="*/ 50529 h 887750"/>
                  <a:gd name="connsiteX26" fmla="*/ 964416 w 1157822"/>
                  <a:gd name="connsiteY26" fmla="*/ 181209 h 887750"/>
                  <a:gd name="connsiteX27" fmla="*/ 668209 w 1157822"/>
                  <a:gd name="connsiteY27" fmla="*/ 349350 h 887750"/>
                  <a:gd name="connsiteX28" fmla="*/ 666466 w 1157822"/>
                  <a:gd name="connsiteY28" fmla="*/ 350221 h 887750"/>
                  <a:gd name="connsiteX29" fmla="*/ 666466 w 1157822"/>
                  <a:gd name="connsiteY29" fmla="*/ 372872 h 887750"/>
                  <a:gd name="connsiteX30" fmla="*/ 934795 w 1157822"/>
                  <a:gd name="connsiteY30" fmla="*/ 220413 h 887750"/>
                  <a:gd name="connsiteX31" fmla="*/ 730935 w 1157822"/>
                  <a:gd name="connsiteY31" fmla="*/ 490484 h 887750"/>
                  <a:gd name="connsiteX32" fmla="*/ 755328 w 1157822"/>
                  <a:gd name="connsiteY32" fmla="*/ 490484 h 887750"/>
                  <a:gd name="connsiteX33" fmla="*/ 807600 w 1157822"/>
                  <a:gd name="connsiteY33" fmla="*/ 420788 h 887750"/>
                  <a:gd name="connsiteX34" fmla="*/ 837221 w 1157822"/>
                  <a:gd name="connsiteY34" fmla="*/ 490484 h 887750"/>
                  <a:gd name="connsiteX35" fmla="*/ 873811 w 1157822"/>
                  <a:gd name="connsiteY35" fmla="*/ 490484 h 887750"/>
                  <a:gd name="connsiteX36" fmla="*/ 1121232 w 1157822"/>
                  <a:gd name="connsiteY36" fmla="*/ 70567 h 887750"/>
                  <a:gd name="connsiteX37" fmla="*/ 1157822 w 1157822"/>
                  <a:gd name="connsiteY37" fmla="*/ 70567 h 887750"/>
                  <a:gd name="connsiteX38" fmla="*/ 1157822 w 1157822"/>
                  <a:gd name="connsiteY38" fmla="*/ 50529 h 887750"/>
                  <a:gd name="connsiteX39" fmla="*/ 1062861 w 1157822"/>
                  <a:gd name="connsiteY39" fmla="*/ 50529 h 887750"/>
                  <a:gd name="connsiteX40" fmla="*/ 855516 w 1157822"/>
                  <a:gd name="connsiteY40" fmla="*/ 483514 h 887750"/>
                  <a:gd name="connsiteX41" fmla="*/ 824153 w 1157822"/>
                  <a:gd name="connsiteY41" fmla="*/ 409463 h 887750"/>
                  <a:gd name="connsiteX42" fmla="*/ 906046 w 1157822"/>
                  <a:gd name="connsiteY42" fmla="*/ 398137 h 887750"/>
                  <a:gd name="connsiteX43" fmla="*/ 855516 w 1157822"/>
                  <a:gd name="connsiteY43" fmla="*/ 483514 h 887750"/>
                  <a:gd name="connsiteX44" fmla="*/ 831123 w 1157822"/>
                  <a:gd name="connsiteY44" fmla="*/ 389425 h 887750"/>
                  <a:gd name="connsiteX45" fmla="*/ 890364 w 1157822"/>
                  <a:gd name="connsiteY45" fmla="*/ 311017 h 887750"/>
                  <a:gd name="connsiteX46" fmla="*/ 911273 w 1157822"/>
                  <a:gd name="connsiteY46" fmla="*/ 378100 h 887750"/>
                  <a:gd name="connsiteX47" fmla="*/ 831123 w 1157822"/>
                  <a:gd name="connsiteY47" fmla="*/ 389425 h 887750"/>
                  <a:gd name="connsiteX48" fmla="*/ 926954 w 1157822"/>
                  <a:gd name="connsiteY48" fmla="*/ 362418 h 887750"/>
                  <a:gd name="connsiteX49" fmla="*/ 906917 w 1157822"/>
                  <a:gd name="connsiteY49" fmla="*/ 297949 h 887750"/>
                  <a:gd name="connsiteX50" fmla="*/ 969643 w 1157822"/>
                  <a:gd name="connsiteY50" fmla="*/ 289237 h 887750"/>
                  <a:gd name="connsiteX51" fmla="*/ 926954 w 1157822"/>
                  <a:gd name="connsiteY51" fmla="*/ 362418 h 887750"/>
                  <a:gd name="connsiteX52" fmla="*/ 915629 w 1157822"/>
                  <a:gd name="connsiteY52" fmla="*/ 277041 h 887750"/>
                  <a:gd name="connsiteX53" fmla="*/ 969643 w 1157822"/>
                  <a:gd name="connsiteY53" fmla="*/ 205603 h 887750"/>
                  <a:gd name="connsiteX54" fmla="*/ 977484 w 1157822"/>
                  <a:gd name="connsiteY54" fmla="*/ 268329 h 887750"/>
                  <a:gd name="connsiteX55" fmla="*/ 915629 w 1157822"/>
                  <a:gd name="connsiteY55" fmla="*/ 277041 h 887750"/>
                  <a:gd name="connsiteX56" fmla="*/ 994908 w 1157822"/>
                  <a:gd name="connsiteY56" fmla="*/ 247420 h 887750"/>
                  <a:gd name="connsiteX57" fmla="*/ 987938 w 1157822"/>
                  <a:gd name="connsiteY57" fmla="*/ 188179 h 887750"/>
                  <a:gd name="connsiteX58" fmla="*/ 1038468 w 1157822"/>
                  <a:gd name="connsiteY58" fmla="*/ 175111 h 887750"/>
                  <a:gd name="connsiteX59" fmla="*/ 994908 w 1157822"/>
                  <a:gd name="connsiteY59" fmla="*/ 247420 h 887750"/>
                  <a:gd name="connsiteX60" fmla="*/ 1001877 w 1157822"/>
                  <a:gd name="connsiteY60" fmla="*/ 164656 h 887750"/>
                  <a:gd name="connsiteX61" fmla="*/ 1041953 w 1157822"/>
                  <a:gd name="connsiteY61" fmla="*/ 111513 h 887750"/>
                  <a:gd name="connsiteX62" fmla="*/ 1047180 w 1157822"/>
                  <a:gd name="connsiteY62" fmla="*/ 152460 h 887750"/>
                  <a:gd name="connsiteX63" fmla="*/ 1001877 w 1157822"/>
                  <a:gd name="connsiteY63" fmla="*/ 164656 h 887750"/>
                  <a:gd name="connsiteX64" fmla="*/ 1063732 w 1157822"/>
                  <a:gd name="connsiteY64" fmla="*/ 130680 h 887750"/>
                  <a:gd name="connsiteX65" fmla="*/ 1058505 w 1157822"/>
                  <a:gd name="connsiteY65" fmla="*/ 89733 h 887750"/>
                  <a:gd name="connsiteX66" fmla="*/ 1072444 w 1157822"/>
                  <a:gd name="connsiteY66" fmla="*/ 70567 h 887750"/>
                  <a:gd name="connsiteX67" fmla="*/ 1098580 w 1157822"/>
                  <a:gd name="connsiteY67" fmla="*/ 70567 h 887750"/>
                  <a:gd name="connsiteX68" fmla="*/ 1063732 w 1157822"/>
                  <a:gd name="connsiteY68" fmla="*/ 130680 h 887750"/>
                  <a:gd name="connsiteX69" fmla="*/ 0 w 1157822"/>
                  <a:gd name="connsiteY69" fmla="*/ 267458 h 887750"/>
                  <a:gd name="connsiteX70" fmla="*/ 0 w 1157822"/>
                  <a:gd name="connsiteY70" fmla="*/ 286624 h 887750"/>
                  <a:gd name="connsiteX71" fmla="*/ 182952 w 1157822"/>
                  <a:gd name="connsiteY71" fmla="*/ 286624 h 887750"/>
                  <a:gd name="connsiteX72" fmla="*/ 182952 w 1157822"/>
                  <a:gd name="connsiteY72" fmla="*/ 337153 h 887750"/>
                  <a:gd name="connsiteX73" fmla="*/ 243935 w 1157822"/>
                  <a:gd name="connsiteY73" fmla="*/ 337153 h 887750"/>
                  <a:gd name="connsiteX74" fmla="*/ 243935 w 1157822"/>
                  <a:gd name="connsiteY74" fmla="*/ 286624 h 887750"/>
                  <a:gd name="connsiteX75" fmla="*/ 265715 w 1157822"/>
                  <a:gd name="connsiteY75" fmla="*/ 286624 h 887750"/>
                  <a:gd name="connsiteX76" fmla="*/ 265715 w 1157822"/>
                  <a:gd name="connsiteY76" fmla="*/ 267458 h 887750"/>
                  <a:gd name="connsiteX77" fmla="*/ 0 w 1157822"/>
                  <a:gd name="connsiteY77" fmla="*/ 267458 h 887750"/>
                  <a:gd name="connsiteX78" fmla="*/ 278783 w 1157822"/>
                  <a:gd name="connsiteY78" fmla="*/ 869455 h 887750"/>
                  <a:gd name="connsiteX79" fmla="*/ 278783 w 1157822"/>
                  <a:gd name="connsiteY79" fmla="*/ 784077 h 887750"/>
                  <a:gd name="connsiteX80" fmla="*/ 319730 w 1157822"/>
                  <a:gd name="connsiteY80" fmla="*/ 660368 h 887750"/>
                  <a:gd name="connsiteX81" fmla="*/ 256132 w 1157822"/>
                  <a:gd name="connsiteY81" fmla="*/ 660368 h 887750"/>
                  <a:gd name="connsiteX82" fmla="*/ 243064 w 1157822"/>
                  <a:gd name="connsiteY82" fmla="*/ 660368 h 887750"/>
                  <a:gd name="connsiteX83" fmla="*/ 194277 w 1157822"/>
                  <a:gd name="connsiteY83" fmla="*/ 660368 h 887750"/>
                  <a:gd name="connsiteX84" fmla="*/ 236095 w 1157822"/>
                  <a:gd name="connsiteY84" fmla="*/ 786691 h 887750"/>
                  <a:gd name="connsiteX85" fmla="*/ 236095 w 1157822"/>
                  <a:gd name="connsiteY85" fmla="*/ 869455 h 887750"/>
                  <a:gd name="connsiteX86" fmla="*/ 223027 w 1157822"/>
                  <a:gd name="connsiteY86" fmla="*/ 869455 h 887750"/>
                  <a:gd name="connsiteX87" fmla="*/ 158558 w 1157822"/>
                  <a:gd name="connsiteY87" fmla="*/ 869455 h 887750"/>
                  <a:gd name="connsiteX88" fmla="*/ 158558 w 1157822"/>
                  <a:gd name="connsiteY88" fmla="*/ 887750 h 887750"/>
                  <a:gd name="connsiteX89" fmla="*/ 534044 w 1157822"/>
                  <a:gd name="connsiteY89" fmla="*/ 887750 h 887750"/>
                  <a:gd name="connsiteX90" fmla="*/ 534044 w 1157822"/>
                  <a:gd name="connsiteY90" fmla="*/ 869455 h 887750"/>
                  <a:gd name="connsiteX91" fmla="*/ 291851 w 1157822"/>
                  <a:gd name="connsiteY91" fmla="*/ 869455 h 887750"/>
                  <a:gd name="connsiteX92" fmla="*/ 278783 w 1157822"/>
                  <a:gd name="connsiteY92" fmla="*/ 869455 h 887750"/>
                  <a:gd name="connsiteX93" fmla="*/ 719609 w 1157822"/>
                  <a:gd name="connsiteY93" fmla="*/ 869455 h 887750"/>
                  <a:gd name="connsiteX94" fmla="*/ 706541 w 1157822"/>
                  <a:gd name="connsiteY94" fmla="*/ 869455 h 887750"/>
                  <a:gd name="connsiteX95" fmla="*/ 706541 w 1157822"/>
                  <a:gd name="connsiteY95" fmla="*/ 784077 h 887750"/>
                  <a:gd name="connsiteX96" fmla="*/ 747488 w 1157822"/>
                  <a:gd name="connsiteY96" fmla="*/ 660368 h 887750"/>
                  <a:gd name="connsiteX97" fmla="*/ 622906 w 1157822"/>
                  <a:gd name="connsiteY97" fmla="*/ 660368 h 887750"/>
                  <a:gd name="connsiteX98" fmla="*/ 664724 w 1157822"/>
                  <a:gd name="connsiteY98" fmla="*/ 786691 h 887750"/>
                  <a:gd name="connsiteX99" fmla="*/ 664724 w 1157822"/>
                  <a:gd name="connsiteY99" fmla="*/ 869455 h 887750"/>
                  <a:gd name="connsiteX100" fmla="*/ 651656 w 1157822"/>
                  <a:gd name="connsiteY100" fmla="*/ 869455 h 887750"/>
                  <a:gd name="connsiteX101" fmla="*/ 719609 w 1157822"/>
                  <a:gd name="connsiteY101" fmla="*/ 869455 h 887750"/>
                  <a:gd name="connsiteX102" fmla="*/ 848547 w 1157822"/>
                  <a:gd name="connsiteY102" fmla="*/ 601997 h 887750"/>
                  <a:gd name="connsiteX103" fmla="*/ 834607 w 1157822"/>
                  <a:gd name="connsiteY103" fmla="*/ 601997 h 887750"/>
                  <a:gd name="connsiteX104" fmla="*/ 834607 w 1157822"/>
                  <a:gd name="connsiteY104" fmla="*/ 601997 h 887750"/>
                  <a:gd name="connsiteX105" fmla="*/ 93218 w 1157822"/>
                  <a:gd name="connsiteY105" fmla="*/ 601997 h 887750"/>
                  <a:gd name="connsiteX106" fmla="*/ 93218 w 1157822"/>
                  <a:gd name="connsiteY106" fmla="*/ 601997 h 887750"/>
                  <a:gd name="connsiteX107" fmla="*/ 90605 w 1157822"/>
                  <a:gd name="connsiteY107" fmla="*/ 601997 h 887750"/>
                  <a:gd name="connsiteX108" fmla="*/ 90605 w 1157822"/>
                  <a:gd name="connsiteY108" fmla="*/ 350221 h 887750"/>
                  <a:gd name="connsiteX109" fmla="*/ 169012 w 1157822"/>
                  <a:gd name="connsiteY109" fmla="*/ 350221 h 887750"/>
                  <a:gd name="connsiteX110" fmla="*/ 243064 w 1157822"/>
                  <a:gd name="connsiteY110" fmla="*/ 350221 h 887750"/>
                  <a:gd name="connsiteX111" fmla="*/ 243064 w 1157822"/>
                  <a:gd name="connsiteY111" fmla="*/ 359804 h 887750"/>
                  <a:gd name="connsiteX112" fmla="*/ 256132 w 1157822"/>
                  <a:gd name="connsiteY112" fmla="*/ 359804 h 887750"/>
                  <a:gd name="connsiteX113" fmla="*/ 256132 w 1157822"/>
                  <a:gd name="connsiteY113" fmla="*/ 350221 h 887750"/>
                  <a:gd name="connsiteX114" fmla="*/ 501810 w 1157822"/>
                  <a:gd name="connsiteY114" fmla="*/ 350221 h 887750"/>
                  <a:gd name="connsiteX115" fmla="*/ 501810 w 1157822"/>
                  <a:gd name="connsiteY115" fmla="*/ 242193 h 887750"/>
                  <a:gd name="connsiteX116" fmla="*/ 650785 w 1157822"/>
                  <a:gd name="connsiteY116" fmla="*/ 242193 h 887750"/>
                  <a:gd name="connsiteX117" fmla="*/ 650785 w 1157822"/>
                  <a:gd name="connsiteY117" fmla="*/ 490484 h 887750"/>
                  <a:gd name="connsiteX118" fmla="*/ 636846 w 1157822"/>
                  <a:gd name="connsiteY118" fmla="*/ 490484 h 887750"/>
                  <a:gd name="connsiteX119" fmla="*/ 636846 w 1157822"/>
                  <a:gd name="connsiteY119" fmla="*/ 503552 h 887750"/>
                  <a:gd name="connsiteX120" fmla="*/ 847675 w 1157822"/>
                  <a:gd name="connsiteY120" fmla="*/ 503552 h 887750"/>
                  <a:gd name="connsiteX121" fmla="*/ 847675 w 1157822"/>
                  <a:gd name="connsiteY121" fmla="*/ 601997 h 887750"/>
                  <a:gd name="connsiteX122" fmla="*/ 848547 w 1157822"/>
                  <a:gd name="connsiteY122" fmla="*/ 601997 h 887750"/>
                  <a:gd name="connsiteX0" fmla="*/ 659497 w 1157822"/>
                  <a:gd name="connsiteY0" fmla="*/ 576733 h 887750"/>
                  <a:gd name="connsiteX1" fmla="*/ 672565 w 1157822"/>
                  <a:gd name="connsiteY1" fmla="*/ 576733 h 887750"/>
                  <a:gd name="connsiteX2" fmla="*/ 672565 w 1157822"/>
                  <a:gd name="connsiteY2" fmla="*/ 532301 h 887750"/>
                  <a:gd name="connsiteX3" fmla="*/ 659497 w 1157822"/>
                  <a:gd name="connsiteY3" fmla="*/ 532301 h 887750"/>
                  <a:gd name="connsiteX4" fmla="*/ 659497 w 1157822"/>
                  <a:gd name="connsiteY4" fmla="*/ 576733 h 887750"/>
                  <a:gd name="connsiteX5" fmla="*/ 614194 w 1157822"/>
                  <a:gd name="connsiteY5" fmla="*/ 0 h 887750"/>
                  <a:gd name="connsiteX6" fmla="*/ 548855 w 1157822"/>
                  <a:gd name="connsiteY6" fmla="*/ 0 h 887750"/>
                  <a:gd name="connsiteX7" fmla="*/ 528817 w 1157822"/>
                  <a:gd name="connsiteY7" fmla="*/ 229125 h 887750"/>
                  <a:gd name="connsiteX8" fmla="*/ 547983 w 1157822"/>
                  <a:gd name="connsiteY8" fmla="*/ 229125 h 887750"/>
                  <a:gd name="connsiteX9" fmla="*/ 552339 w 1157822"/>
                  <a:gd name="connsiteY9" fmla="*/ 176853 h 887750"/>
                  <a:gd name="connsiteX10" fmla="*/ 609838 w 1157822"/>
                  <a:gd name="connsiteY10" fmla="*/ 229125 h 887750"/>
                  <a:gd name="connsiteX11" fmla="*/ 634232 w 1157822"/>
                  <a:gd name="connsiteY11" fmla="*/ 229125 h 887750"/>
                  <a:gd name="connsiteX12" fmla="*/ 614194 w 1157822"/>
                  <a:gd name="connsiteY12" fmla="*/ 0 h 887750"/>
                  <a:gd name="connsiteX13" fmla="*/ 595899 w 1157822"/>
                  <a:gd name="connsiteY13" fmla="*/ 19166 h 887750"/>
                  <a:gd name="connsiteX14" fmla="*/ 598513 w 1157822"/>
                  <a:gd name="connsiteY14" fmla="*/ 52272 h 887750"/>
                  <a:gd name="connsiteX15" fmla="*/ 574991 w 1157822"/>
                  <a:gd name="connsiteY15" fmla="*/ 19166 h 887750"/>
                  <a:gd name="connsiteX16" fmla="*/ 595899 w 1157822"/>
                  <a:gd name="connsiteY16" fmla="*/ 19166 h 887750"/>
                  <a:gd name="connsiteX17" fmla="*/ 565407 w 1157822"/>
                  <a:gd name="connsiteY17" fmla="*/ 39204 h 887750"/>
                  <a:gd name="connsiteX18" fmla="*/ 599384 w 1157822"/>
                  <a:gd name="connsiteY18" fmla="*/ 85377 h 887750"/>
                  <a:gd name="connsiteX19" fmla="*/ 556695 w 1157822"/>
                  <a:gd name="connsiteY19" fmla="*/ 130680 h 887750"/>
                  <a:gd name="connsiteX20" fmla="*/ 565407 w 1157822"/>
                  <a:gd name="connsiteY20" fmla="*/ 39204 h 887750"/>
                  <a:gd name="connsiteX21" fmla="*/ 558438 w 1157822"/>
                  <a:gd name="connsiteY21" fmla="*/ 156815 h 887750"/>
                  <a:gd name="connsiteX22" fmla="*/ 603740 w 1157822"/>
                  <a:gd name="connsiteY22" fmla="*/ 108900 h 887750"/>
                  <a:gd name="connsiteX23" fmla="*/ 612452 w 1157822"/>
                  <a:gd name="connsiteY23" fmla="*/ 205603 h 887750"/>
                  <a:gd name="connsiteX24" fmla="*/ 558438 w 1157822"/>
                  <a:gd name="connsiteY24" fmla="*/ 156815 h 887750"/>
                  <a:gd name="connsiteX25" fmla="*/ 1062861 w 1157822"/>
                  <a:gd name="connsiteY25" fmla="*/ 50529 h 887750"/>
                  <a:gd name="connsiteX26" fmla="*/ 964416 w 1157822"/>
                  <a:gd name="connsiteY26" fmla="*/ 181209 h 887750"/>
                  <a:gd name="connsiteX27" fmla="*/ 668209 w 1157822"/>
                  <a:gd name="connsiteY27" fmla="*/ 349350 h 887750"/>
                  <a:gd name="connsiteX28" fmla="*/ 666466 w 1157822"/>
                  <a:gd name="connsiteY28" fmla="*/ 350221 h 887750"/>
                  <a:gd name="connsiteX29" fmla="*/ 666466 w 1157822"/>
                  <a:gd name="connsiteY29" fmla="*/ 372872 h 887750"/>
                  <a:gd name="connsiteX30" fmla="*/ 934795 w 1157822"/>
                  <a:gd name="connsiteY30" fmla="*/ 220413 h 887750"/>
                  <a:gd name="connsiteX31" fmla="*/ 730935 w 1157822"/>
                  <a:gd name="connsiteY31" fmla="*/ 490484 h 887750"/>
                  <a:gd name="connsiteX32" fmla="*/ 755328 w 1157822"/>
                  <a:gd name="connsiteY32" fmla="*/ 490484 h 887750"/>
                  <a:gd name="connsiteX33" fmla="*/ 807600 w 1157822"/>
                  <a:gd name="connsiteY33" fmla="*/ 420788 h 887750"/>
                  <a:gd name="connsiteX34" fmla="*/ 837221 w 1157822"/>
                  <a:gd name="connsiteY34" fmla="*/ 490484 h 887750"/>
                  <a:gd name="connsiteX35" fmla="*/ 873811 w 1157822"/>
                  <a:gd name="connsiteY35" fmla="*/ 490484 h 887750"/>
                  <a:gd name="connsiteX36" fmla="*/ 1121232 w 1157822"/>
                  <a:gd name="connsiteY36" fmla="*/ 70567 h 887750"/>
                  <a:gd name="connsiteX37" fmla="*/ 1157822 w 1157822"/>
                  <a:gd name="connsiteY37" fmla="*/ 70567 h 887750"/>
                  <a:gd name="connsiteX38" fmla="*/ 1157822 w 1157822"/>
                  <a:gd name="connsiteY38" fmla="*/ 50529 h 887750"/>
                  <a:gd name="connsiteX39" fmla="*/ 1062861 w 1157822"/>
                  <a:gd name="connsiteY39" fmla="*/ 50529 h 887750"/>
                  <a:gd name="connsiteX40" fmla="*/ 855516 w 1157822"/>
                  <a:gd name="connsiteY40" fmla="*/ 483514 h 887750"/>
                  <a:gd name="connsiteX41" fmla="*/ 824153 w 1157822"/>
                  <a:gd name="connsiteY41" fmla="*/ 409463 h 887750"/>
                  <a:gd name="connsiteX42" fmla="*/ 906046 w 1157822"/>
                  <a:gd name="connsiteY42" fmla="*/ 398137 h 887750"/>
                  <a:gd name="connsiteX43" fmla="*/ 855516 w 1157822"/>
                  <a:gd name="connsiteY43" fmla="*/ 483514 h 887750"/>
                  <a:gd name="connsiteX44" fmla="*/ 831123 w 1157822"/>
                  <a:gd name="connsiteY44" fmla="*/ 389425 h 887750"/>
                  <a:gd name="connsiteX45" fmla="*/ 890364 w 1157822"/>
                  <a:gd name="connsiteY45" fmla="*/ 311017 h 887750"/>
                  <a:gd name="connsiteX46" fmla="*/ 911273 w 1157822"/>
                  <a:gd name="connsiteY46" fmla="*/ 378100 h 887750"/>
                  <a:gd name="connsiteX47" fmla="*/ 831123 w 1157822"/>
                  <a:gd name="connsiteY47" fmla="*/ 389425 h 887750"/>
                  <a:gd name="connsiteX48" fmla="*/ 926954 w 1157822"/>
                  <a:gd name="connsiteY48" fmla="*/ 362418 h 887750"/>
                  <a:gd name="connsiteX49" fmla="*/ 906917 w 1157822"/>
                  <a:gd name="connsiteY49" fmla="*/ 297949 h 887750"/>
                  <a:gd name="connsiteX50" fmla="*/ 969643 w 1157822"/>
                  <a:gd name="connsiteY50" fmla="*/ 289237 h 887750"/>
                  <a:gd name="connsiteX51" fmla="*/ 926954 w 1157822"/>
                  <a:gd name="connsiteY51" fmla="*/ 362418 h 887750"/>
                  <a:gd name="connsiteX52" fmla="*/ 915629 w 1157822"/>
                  <a:gd name="connsiteY52" fmla="*/ 277041 h 887750"/>
                  <a:gd name="connsiteX53" fmla="*/ 969643 w 1157822"/>
                  <a:gd name="connsiteY53" fmla="*/ 205603 h 887750"/>
                  <a:gd name="connsiteX54" fmla="*/ 977484 w 1157822"/>
                  <a:gd name="connsiteY54" fmla="*/ 268329 h 887750"/>
                  <a:gd name="connsiteX55" fmla="*/ 915629 w 1157822"/>
                  <a:gd name="connsiteY55" fmla="*/ 277041 h 887750"/>
                  <a:gd name="connsiteX56" fmla="*/ 994908 w 1157822"/>
                  <a:gd name="connsiteY56" fmla="*/ 247420 h 887750"/>
                  <a:gd name="connsiteX57" fmla="*/ 987938 w 1157822"/>
                  <a:gd name="connsiteY57" fmla="*/ 188179 h 887750"/>
                  <a:gd name="connsiteX58" fmla="*/ 1038468 w 1157822"/>
                  <a:gd name="connsiteY58" fmla="*/ 175111 h 887750"/>
                  <a:gd name="connsiteX59" fmla="*/ 994908 w 1157822"/>
                  <a:gd name="connsiteY59" fmla="*/ 247420 h 887750"/>
                  <a:gd name="connsiteX60" fmla="*/ 1001877 w 1157822"/>
                  <a:gd name="connsiteY60" fmla="*/ 164656 h 887750"/>
                  <a:gd name="connsiteX61" fmla="*/ 1041953 w 1157822"/>
                  <a:gd name="connsiteY61" fmla="*/ 111513 h 887750"/>
                  <a:gd name="connsiteX62" fmla="*/ 1047180 w 1157822"/>
                  <a:gd name="connsiteY62" fmla="*/ 152460 h 887750"/>
                  <a:gd name="connsiteX63" fmla="*/ 1001877 w 1157822"/>
                  <a:gd name="connsiteY63" fmla="*/ 164656 h 887750"/>
                  <a:gd name="connsiteX64" fmla="*/ 1063732 w 1157822"/>
                  <a:gd name="connsiteY64" fmla="*/ 130680 h 887750"/>
                  <a:gd name="connsiteX65" fmla="*/ 1058505 w 1157822"/>
                  <a:gd name="connsiteY65" fmla="*/ 89733 h 887750"/>
                  <a:gd name="connsiteX66" fmla="*/ 1072444 w 1157822"/>
                  <a:gd name="connsiteY66" fmla="*/ 70567 h 887750"/>
                  <a:gd name="connsiteX67" fmla="*/ 1098580 w 1157822"/>
                  <a:gd name="connsiteY67" fmla="*/ 70567 h 887750"/>
                  <a:gd name="connsiteX68" fmla="*/ 1063732 w 1157822"/>
                  <a:gd name="connsiteY68" fmla="*/ 130680 h 887750"/>
                  <a:gd name="connsiteX69" fmla="*/ 0 w 1157822"/>
                  <a:gd name="connsiteY69" fmla="*/ 267458 h 887750"/>
                  <a:gd name="connsiteX70" fmla="*/ 0 w 1157822"/>
                  <a:gd name="connsiteY70" fmla="*/ 286624 h 887750"/>
                  <a:gd name="connsiteX71" fmla="*/ 182952 w 1157822"/>
                  <a:gd name="connsiteY71" fmla="*/ 286624 h 887750"/>
                  <a:gd name="connsiteX72" fmla="*/ 182952 w 1157822"/>
                  <a:gd name="connsiteY72" fmla="*/ 337153 h 887750"/>
                  <a:gd name="connsiteX73" fmla="*/ 243935 w 1157822"/>
                  <a:gd name="connsiteY73" fmla="*/ 337153 h 887750"/>
                  <a:gd name="connsiteX74" fmla="*/ 243935 w 1157822"/>
                  <a:gd name="connsiteY74" fmla="*/ 286624 h 887750"/>
                  <a:gd name="connsiteX75" fmla="*/ 265715 w 1157822"/>
                  <a:gd name="connsiteY75" fmla="*/ 286624 h 887750"/>
                  <a:gd name="connsiteX76" fmla="*/ 265715 w 1157822"/>
                  <a:gd name="connsiteY76" fmla="*/ 267458 h 887750"/>
                  <a:gd name="connsiteX77" fmla="*/ 0 w 1157822"/>
                  <a:gd name="connsiteY77" fmla="*/ 267458 h 887750"/>
                  <a:gd name="connsiteX78" fmla="*/ 278783 w 1157822"/>
                  <a:gd name="connsiteY78" fmla="*/ 869455 h 887750"/>
                  <a:gd name="connsiteX79" fmla="*/ 278783 w 1157822"/>
                  <a:gd name="connsiteY79" fmla="*/ 784077 h 887750"/>
                  <a:gd name="connsiteX80" fmla="*/ 319730 w 1157822"/>
                  <a:gd name="connsiteY80" fmla="*/ 660368 h 887750"/>
                  <a:gd name="connsiteX81" fmla="*/ 256132 w 1157822"/>
                  <a:gd name="connsiteY81" fmla="*/ 660368 h 887750"/>
                  <a:gd name="connsiteX82" fmla="*/ 243064 w 1157822"/>
                  <a:gd name="connsiteY82" fmla="*/ 660368 h 887750"/>
                  <a:gd name="connsiteX83" fmla="*/ 194277 w 1157822"/>
                  <a:gd name="connsiteY83" fmla="*/ 660368 h 887750"/>
                  <a:gd name="connsiteX84" fmla="*/ 236095 w 1157822"/>
                  <a:gd name="connsiteY84" fmla="*/ 786691 h 887750"/>
                  <a:gd name="connsiteX85" fmla="*/ 236095 w 1157822"/>
                  <a:gd name="connsiteY85" fmla="*/ 869455 h 887750"/>
                  <a:gd name="connsiteX86" fmla="*/ 223027 w 1157822"/>
                  <a:gd name="connsiteY86" fmla="*/ 869455 h 887750"/>
                  <a:gd name="connsiteX87" fmla="*/ 158558 w 1157822"/>
                  <a:gd name="connsiteY87" fmla="*/ 887750 h 887750"/>
                  <a:gd name="connsiteX88" fmla="*/ 534044 w 1157822"/>
                  <a:gd name="connsiteY88" fmla="*/ 887750 h 887750"/>
                  <a:gd name="connsiteX89" fmla="*/ 534044 w 1157822"/>
                  <a:gd name="connsiteY89" fmla="*/ 869455 h 887750"/>
                  <a:gd name="connsiteX90" fmla="*/ 291851 w 1157822"/>
                  <a:gd name="connsiteY90" fmla="*/ 869455 h 887750"/>
                  <a:gd name="connsiteX91" fmla="*/ 278783 w 1157822"/>
                  <a:gd name="connsiteY91" fmla="*/ 869455 h 887750"/>
                  <a:gd name="connsiteX92" fmla="*/ 719609 w 1157822"/>
                  <a:gd name="connsiteY92" fmla="*/ 869455 h 887750"/>
                  <a:gd name="connsiteX93" fmla="*/ 706541 w 1157822"/>
                  <a:gd name="connsiteY93" fmla="*/ 869455 h 887750"/>
                  <a:gd name="connsiteX94" fmla="*/ 706541 w 1157822"/>
                  <a:gd name="connsiteY94" fmla="*/ 784077 h 887750"/>
                  <a:gd name="connsiteX95" fmla="*/ 747488 w 1157822"/>
                  <a:gd name="connsiteY95" fmla="*/ 660368 h 887750"/>
                  <a:gd name="connsiteX96" fmla="*/ 622906 w 1157822"/>
                  <a:gd name="connsiteY96" fmla="*/ 660368 h 887750"/>
                  <a:gd name="connsiteX97" fmla="*/ 664724 w 1157822"/>
                  <a:gd name="connsiteY97" fmla="*/ 786691 h 887750"/>
                  <a:gd name="connsiteX98" fmla="*/ 664724 w 1157822"/>
                  <a:gd name="connsiteY98" fmla="*/ 869455 h 887750"/>
                  <a:gd name="connsiteX99" fmla="*/ 651656 w 1157822"/>
                  <a:gd name="connsiteY99" fmla="*/ 869455 h 887750"/>
                  <a:gd name="connsiteX100" fmla="*/ 719609 w 1157822"/>
                  <a:gd name="connsiteY100" fmla="*/ 869455 h 887750"/>
                  <a:gd name="connsiteX101" fmla="*/ 848547 w 1157822"/>
                  <a:gd name="connsiteY101" fmla="*/ 601997 h 887750"/>
                  <a:gd name="connsiteX102" fmla="*/ 834607 w 1157822"/>
                  <a:gd name="connsiteY102" fmla="*/ 601997 h 887750"/>
                  <a:gd name="connsiteX103" fmla="*/ 834607 w 1157822"/>
                  <a:gd name="connsiteY103" fmla="*/ 601997 h 887750"/>
                  <a:gd name="connsiteX104" fmla="*/ 93218 w 1157822"/>
                  <a:gd name="connsiteY104" fmla="*/ 601997 h 887750"/>
                  <a:gd name="connsiteX105" fmla="*/ 93218 w 1157822"/>
                  <a:gd name="connsiteY105" fmla="*/ 601997 h 887750"/>
                  <a:gd name="connsiteX106" fmla="*/ 90605 w 1157822"/>
                  <a:gd name="connsiteY106" fmla="*/ 601997 h 887750"/>
                  <a:gd name="connsiteX107" fmla="*/ 90605 w 1157822"/>
                  <a:gd name="connsiteY107" fmla="*/ 350221 h 887750"/>
                  <a:gd name="connsiteX108" fmla="*/ 169012 w 1157822"/>
                  <a:gd name="connsiteY108" fmla="*/ 350221 h 887750"/>
                  <a:gd name="connsiteX109" fmla="*/ 243064 w 1157822"/>
                  <a:gd name="connsiteY109" fmla="*/ 350221 h 887750"/>
                  <a:gd name="connsiteX110" fmla="*/ 243064 w 1157822"/>
                  <a:gd name="connsiteY110" fmla="*/ 359804 h 887750"/>
                  <a:gd name="connsiteX111" fmla="*/ 256132 w 1157822"/>
                  <a:gd name="connsiteY111" fmla="*/ 359804 h 887750"/>
                  <a:gd name="connsiteX112" fmla="*/ 256132 w 1157822"/>
                  <a:gd name="connsiteY112" fmla="*/ 350221 h 887750"/>
                  <a:gd name="connsiteX113" fmla="*/ 501810 w 1157822"/>
                  <a:gd name="connsiteY113" fmla="*/ 350221 h 887750"/>
                  <a:gd name="connsiteX114" fmla="*/ 501810 w 1157822"/>
                  <a:gd name="connsiteY114" fmla="*/ 242193 h 887750"/>
                  <a:gd name="connsiteX115" fmla="*/ 650785 w 1157822"/>
                  <a:gd name="connsiteY115" fmla="*/ 242193 h 887750"/>
                  <a:gd name="connsiteX116" fmla="*/ 650785 w 1157822"/>
                  <a:gd name="connsiteY116" fmla="*/ 490484 h 887750"/>
                  <a:gd name="connsiteX117" fmla="*/ 636846 w 1157822"/>
                  <a:gd name="connsiteY117" fmla="*/ 490484 h 887750"/>
                  <a:gd name="connsiteX118" fmla="*/ 636846 w 1157822"/>
                  <a:gd name="connsiteY118" fmla="*/ 503552 h 887750"/>
                  <a:gd name="connsiteX119" fmla="*/ 847675 w 1157822"/>
                  <a:gd name="connsiteY119" fmla="*/ 503552 h 887750"/>
                  <a:gd name="connsiteX120" fmla="*/ 847675 w 1157822"/>
                  <a:gd name="connsiteY120" fmla="*/ 601997 h 887750"/>
                  <a:gd name="connsiteX121" fmla="*/ 848547 w 1157822"/>
                  <a:gd name="connsiteY121" fmla="*/ 601997 h 887750"/>
                  <a:gd name="connsiteX0" fmla="*/ 659497 w 1157822"/>
                  <a:gd name="connsiteY0" fmla="*/ 576733 h 887750"/>
                  <a:gd name="connsiteX1" fmla="*/ 672565 w 1157822"/>
                  <a:gd name="connsiteY1" fmla="*/ 576733 h 887750"/>
                  <a:gd name="connsiteX2" fmla="*/ 672565 w 1157822"/>
                  <a:gd name="connsiteY2" fmla="*/ 532301 h 887750"/>
                  <a:gd name="connsiteX3" fmla="*/ 659497 w 1157822"/>
                  <a:gd name="connsiteY3" fmla="*/ 532301 h 887750"/>
                  <a:gd name="connsiteX4" fmla="*/ 659497 w 1157822"/>
                  <a:gd name="connsiteY4" fmla="*/ 576733 h 887750"/>
                  <a:gd name="connsiteX5" fmla="*/ 614194 w 1157822"/>
                  <a:gd name="connsiteY5" fmla="*/ 0 h 887750"/>
                  <a:gd name="connsiteX6" fmla="*/ 548855 w 1157822"/>
                  <a:gd name="connsiteY6" fmla="*/ 0 h 887750"/>
                  <a:gd name="connsiteX7" fmla="*/ 528817 w 1157822"/>
                  <a:gd name="connsiteY7" fmla="*/ 229125 h 887750"/>
                  <a:gd name="connsiteX8" fmla="*/ 547983 w 1157822"/>
                  <a:gd name="connsiteY8" fmla="*/ 229125 h 887750"/>
                  <a:gd name="connsiteX9" fmla="*/ 552339 w 1157822"/>
                  <a:gd name="connsiteY9" fmla="*/ 176853 h 887750"/>
                  <a:gd name="connsiteX10" fmla="*/ 609838 w 1157822"/>
                  <a:gd name="connsiteY10" fmla="*/ 229125 h 887750"/>
                  <a:gd name="connsiteX11" fmla="*/ 634232 w 1157822"/>
                  <a:gd name="connsiteY11" fmla="*/ 229125 h 887750"/>
                  <a:gd name="connsiteX12" fmla="*/ 614194 w 1157822"/>
                  <a:gd name="connsiteY12" fmla="*/ 0 h 887750"/>
                  <a:gd name="connsiteX13" fmla="*/ 595899 w 1157822"/>
                  <a:gd name="connsiteY13" fmla="*/ 19166 h 887750"/>
                  <a:gd name="connsiteX14" fmla="*/ 598513 w 1157822"/>
                  <a:gd name="connsiteY14" fmla="*/ 52272 h 887750"/>
                  <a:gd name="connsiteX15" fmla="*/ 574991 w 1157822"/>
                  <a:gd name="connsiteY15" fmla="*/ 19166 h 887750"/>
                  <a:gd name="connsiteX16" fmla="*/ 595899 w 1157822"/>
                  <a:gd name="connsiteY16" fmla="*/ 19166 h 887750"/>
                  <a:gd name="connsiteX17" fmla="*/ 565407 w 1157822"/>
                  <a:gd name="connsiteY17" fmla="*/ 39204 h 887750"/>
                  <a:gd name="connsiteX18" fmla="*/ 599384 w 1157822"/>
                  <a:gd name="connsiteY18" fmla="*/ 85377 h 887750"/>
                  <a:gd name="connsiteX19" fmla="*/ 556695 w 1157822"/>
                  <a:gd name="connsiteY19" fmla="*/ 130680 h 887750"/>
                  <a:gd name="connsiteX20" fmla="*/ 565407 w 1157822"/>
                  <a:gd name="connsiteY20" fmla="*/ 39204 h 887750"/>
                  <a:gd name="connsiteX21" fmla="*/ 558438 w 1157822"/>
                  <a:gd name="connsiteY21" fmla="*/ 156815 h 887750"/>
                  <a:gd name="connsiteX22" fmla="*/ 603740 w 1157822"/>
                  <a:gd name="connsiteY22" fmla="*/ 108900 h 887750"/>
                  <a:gd name="connsiteX23" fmla="*/ 612452 w 1157822"/>
                  <a:gd name="connsiteY23" fmla="*/ 205603 h 887750"/>
                  <a:gd name="connsiteX24" fmla="*/ 558438 w 1157822"/>
                  <a:gd name="connsiteY24" fmla="*/ 156815 h 887750"/>
                  <a:gd name="connsiteX25" fmla="*/ 1062861 w 1157822"/>
                  <a:gd name="connsiteY25" fmla="*/ 50529 h 887750"/>
                  <a:gd name="connsiteX26" fmla="*/ 964416 w 1157822"/>
                  <a:gd name="connsiteY26" fmla="*/ 181209 h 887750"/>
                  <a:gd name="connsiteX27" fmla="*/ 668209 w 1157822"/>
                  <a:gd name="connsiteY27" fmla="*/ 349350 h 887750"/>
                  <a:gd name="connsiteX28" fmla="*/ 666466 w 1157822"/>
                  <a:gd name="connsiteY28" fmla="*/ 350221 h 887750"/>
                  <a:gd name="connsiteX29" fmla="*/ 666466 w 1157822"/>
                  <a:gd name="connsiteY29" fmla="*/ 372872 h 887750"/>
                  <a:gd name="connsiteX30" fmla="*/ 934795 w 1157822"/>
                  <a:gd name="connsiteY30" fmla="*/ 220413 h 887750"/>
                  <a:gd name="connsiteX31" fmla="*/ 730935 w 1157822"/>
                  <a:gd name="connsiteY31" fmla="*/ 490484 h 887750"/>
                  <a:gd name="connsiteX32" fmla="*/ 755328 w 1157822"/>
                  <a:gd name="connsiteY32" fmla="*/ 490484 h 887750"/>
                  <a:gd name="connsiteX33" fmla="*/ 807600 w 1157822"/>
                  <a:gd name="connsiteY33" fmla="*/ 420788 h 887750"/>
                  <a:gd name="connsiteX34" fmla="*/ 837221 w 1157822"/>
                  <a:gd name="connsiteY34" fmla="*/ 490484 h 887750"/>
                  <a:gd name="connsiteX35" fmla="*/ 873811 w 1157822"/>
                  <a:gd name="connsiteY35" fmla="*/ 490484 h 887750"/>
                  <a:gd name="connsiteX36" fmla="*/ 1121232 w 1157822"/>
                  <a:gd name="connsiteY36" fmla="*/ 70567 h 887750"/>
                  <a:gd name="connsiteX37" fmla="*/ 1157822 w 1157822"/>
                  <a:gd name="connsiteY37" fmla="*/ 70567 h 887750"/>
                  <a:gd name="connsiteX38" fmla="*/ 1157822 w 1157822"/>
                  <a:gd name="connsiteY38" fmla="*/ 50529 h 887750"/>
                  <a:gd name="connsiteX39" fmla="*/ 1062861 w 1157822"/>
                  <a:gd name="connsiteY39" fmla="*/ 50529 h 887750"/>
                  <a:gd name="connsiteX40" fmla="*/ 855516 w 1157822"/>
                  <a:gd name="connsiteY40" fmla="*/ 483514 h 887750"/>
                  <a:gd name="connsiteX41" fmla="*/ 824153 w 1157822"/>
                  <a:gd name="connsiteY41" fmla="*/ 409463 h 887750"/>
                  <a:gd name="connsiteX42" fmla="*/ 906046 w 1157822"/>
                  <a:gd name="connsiteY42" fmla="*/ 398137 h 887750"/>
                  <a:gd name="connsiteX43" fmla="*/ 855516 w 1157822"/>
                  <a:gd name="connsiteY43" fmla="*/ 483514 h 887750"/>
                  <a:gd name="connsiteX44" fmla="*/ 831123 w 1157822"/>
                  <a:gd name="connsiteY44" fmla="*/ 389425 h 887750"/>
                  <a:gd name="connsiteX45" fmla="*/ 890364 w 1157822"/>
                  <a:gd name="connsiteY45" fmla="*/ 311017 h 887750"/>
                  <a:gd name="connsiteX46" fmla="*/ 911273 w 1157822"/>
                  <a:gd name="connsiteY46" fmla="*/ 378100 h 887750"/>
                  <a:gd name="connsiteX47" fmla="*/ 831123 w 1157822"/>
                  <a:gd name="connsiteY47" fmla="*/ 389425 h 887750"/>
                  <a:gd name="connsiteX48" fmla="*/ 926954 w 1157822"/>
                  <a:gd name="connsiteY48" fmla="*/ 362418 h 887750"/>
                  <a:gd name="connsiteX49" fmla="*/ 906917 w 1157822"/>
                  <a:gd name="connsiteY49" fmla="*/ 297949 h 887750"/>
                  <a:gd name="connsiteX50" fmla="*/ 969643 w 1157822"/>
                  <a:gd name="connsiteY50" fmla="*/ 289237 h 887750"/>
                  <a:gd name="connsiteX51" fmla="*/ 926954 w 1157822"/>
                  <a:gd name="connsiteY51" fmla="*/ 362418 h 887750"/>
                  <a:gd name="connsiteX52" fmla="*/ 915629 w 1157822"/>
                  <a:gd name="connsiteY52" fmla="*/ 277041 h 887750"/>
                  <a:gd name="connsiteX53" fmla="*/ 969643 w 1157822"/>
                  <a:gd name="connsiteY53" fmla="*/ 205603 h 887750"/>
                  <a:gd name="connsiteX54" fmla="*/ 977484 w 1157822"/>
                  <a:gd name="connsiteY54" fmla="*/ 268329 h 887750"/>
                  <a:gd name="connsiteX55" fmla="*/ 915629 w 1157822"/>
                  <a:gd name="connsiteY55" fmla="*/ 277041 h 887750"/>
                  <a:gd name="connsiteX56" fmla="*/ 994908 w 1157822"/>
                  <a:gd name="connsiteY56" fmla="*/ 247420 h 887750"/>
                  <a:gd name="connsiteX57" fmla="*/ 987938 w 1157822"/>
                  <a:gd name="connsiteY57" fmla="*/ 188179 h 887750"/>
                  <a:gd name="connsiteX58" fmla="*/ 1038468 w 1157822"/>
                  <a:gd name="connsiteY58" fmla="*/ 175111 h 887750"/>
                  <a:gd name="connsiteX59" fmla="*/ 994908 w 1157822"/>
                  <a:gd name="connsiteY59" fmla="*/ 247420 h 887750"/>
                  <a:gd name="connsiteX60" fmla="*/ 1001877 w 1157822"/>
                  <a:gd name="connsiteY60" fmla="*/ 164656 h 887750"/>
                  <a:gd name="connsiteX61" fmla="*/ 1041953 w 1157822"/>
                  <a:gd name="connsiteY61" fmla="*/ 111513 h 887750"/>
                  <a:gd name="connsiteX62" fmla="*/ 1047180 w 1157822"/>
                  <a:gd name="connsiteY62" fmla="*/ 152460 h 887750"/>
                  <a:gd name="connsiteX63" fmla="*/ 1001877 w 1157822"/>
                  <a:gd name="connsiteY63" fmla="*/ 164656 h 887750"/>
                  <a:gd name="connsiteX64" fmla="*/ 1063732 w 1157822"/>
                  <a:gd name="connsiteY64" fmla="*/ 130680 h 887750"/>
                  <a:gd name="connsiteX65" fmla="*/ 1058505 w 1157822"/>
                  <a:gd name="connsiteY65" fmla="*/ 89733 h 887750"/>
                  <a:gd name="connsiteX66" fmla="*/ 1072444 w 1157822"/>
                  <a:gd name="connsiteY66" fmla="*/ 70567 h 887750"/>
                  <a:gd name="connsiteX67" fmla="*/ 1098580 w 1157822"/>
                  <a:gd name="connsiteY67" fmla="*/ 70567 h 887750"/>
                  <a:gd name="connsiteX68" fmla="*/ 1063732 w 1157822"/>
                  <a:gd name="connsiteY68" fmla="*/ 130680 h 887750"/>
                  <a:gd name="connsiteX69" fmla="*/ 0 w 1157822"/>
                  <a:gd name="connsiteY69" fmla="*/ 267458 h 887750"/>
                  <a:gd name="connsiteX70" fmla="*/ 0 w 1157822"/>
                  <a:gd name="connsiteY70" fmla="*/ 286624 h 887750"/>
                  <a:gd name="connsiteX71" fmla="*/ 182952 w 1157822"/>
                  <a:gd name="connsiteY71" fmla="*/ 286624 h 887750"/>
                  <a:gd name="connsiteX72" fmla="*/ 182952 w 1157822"/>
                  <a:gd name="connsiteY72" fmla="*/ 337153 h 887750"/>
                  <a:gd name="connsiteX73" fmla="*/ 243935 w 1157822"/>
                  <a:gd name="connsiteY73" fmla="*/ 337153 h 887750"/>
                  <a:gd name="connsiteX74" fmla="*/ 243935 w 1157822"/>
                  <a:gd name="connsiteY74" fmla="*/ 286624 h 887750"/>
                  <a:gd name="connsiteX75" fmla="*/ 265715 w 1157822"/>
                  <a:gd name="connsiteY75" fmla="*/ 286624 h 887750"/>
                  <a:gd name="connsiteX76" fmla="*/ 265715 w 1157822"/>
                  <a:gd name="connsiteY76" fmla="*/ 267458 h 887750"/>
                  <a:gd name="connsiteX77" fmla="*/ 0 w 1157822"/>
                  <a:gd name="connsiteY77" fmla="*/ 267458 h 887750"/>
                  <a:gd name="connsiteX78" fmla="*/ 278783 w 1157822"/>
                  <a:gd name="connsiteY78" fmla="*/ 869455 h 887750"/>
                  <a:gd name="connsiteX79" fmla="*/ 278783 w 1157822"/>
                  <a:gd name="connsiteY79" fmla="*/ 784077 h 887750"/>
                  <a:gd name="connsiteX80" fmla="*/ 319730 w 1157822"/>
                  <a:gd name="connsiteY80" fmla="*/ 660368 h 887750"/>
                  <a:gd name="connsiteX81" fmla="*/ 256132 w 1157822"/>
                  <a:gd name="connsiteY81" fmla="*/ 660368 h 887750"/>
                  <a:gd name="connsiteX82" fmla="*/ 243064 w 1157822"/>
                  <a:gd name="connsiteY82" fmla="*/ 660368 h 887750"/>
                  <a:gd name="connsiteX83" fmla="*/ 194277 w 1157822"/>
                  <a:gd name="connsiteY83" fmla="*/ 660368 h 887750"/>
                  <a:gd name="connsiteX84" fmla="*/ 236095 w 1157822"/>
                  <a:gd name="connsiteY84" fmla="*/ 786691 h 887750"/>
                  <a:gd name="connsiteX85" fmla="*/ 236095 w 1157822"/>
                  <a:gd name="connsiteY85" fmla="*/ 869455 h 887750"/>
                  <a:gd name="connsiteX86" fmla="*/ 223027 w 1157822"/>
                  <a:gd name="connsiteY86" fmla="*/ 869455 h 887750"/>
                  <a:gd name="connsiteX87" fmla="*/ 534044 w 1157822"/>
                  <a:gd name="connsiteY87" fmla="*/ 887750 h 887750"/>
                  <a:gd name="connsiteX88" fmla="*/ 534044 w 1157822"/>
                  <a:gd name="connsiteY88" fmla="*/ 869455 h 887750"/>
                  <a:gd name="connsiteX89" fmla="*/ 291851 w 1157822"/>
                  <a:gd name="connsiteY89" fmla="*/ 869455 h 887750"/>
                  <a:gd name="connsiteX90" fmla="*/ 278783 w 1157822"/>
                  <a:gd name="connsiteY90" fmla="*/ 869455 h 887750"/>
                  <a:gd name="connsiteX91" fmla="*/ 719609 w 1157822"/>
                  <a:gd name="connsiteY91" fmla="*/ 869455 h 887750"/>
                  <a:gd name="connsiteX92" fmla="*/ 706541 w 1157822"/>
                  <a:gd name="connsiteY92" fmla="*/ 869455 h 887750"/>
                  <a:gd name="connsiteX93" fmla="*/ 706541 w 1157822"/>
                  <a:gd name="connsiteY93" fmla="*/ 784077 h 887750"/>
                  <a:gd name="connsiteX94" fmla="*/ 747488 w 1157822"/>
                  <a:gd name="connsiteY94" fmla="*/ 660368 h 887750"/>
                  <a:gd name="connsiteX95" fmla="*/ 622906 w 1157822"/>
                  <a:gd name="connsiteY95" fmla="*/ 660368 h 887750"/>
                  <a:gd name="connsiteX96" fmla="*/ 664724 w 1157822"/>
                  <a:gd name="connsiteY96" fmla="*/ 786691 h 887750"/>
                  <a:gd name="connsiteX97" fmla="*/ 664724 w 1157822"/>
                  <a:gd name="connsiteY97" fmla="*/ 869455 h 887750"/>
                  <a:gd name="connsiteX98" fmla="*/ 651656 w 1157822"/>
                  <a:gd name="connsiteY98" fmla="*/ 869455 h 887750"/>
                  <a:gd name="connsiteX99" fmla="*/ 719609 w 1157822"/>
                  <a:gd name="connsiteY99" fmla="*/ 869455 h 887750"/>
                  <a:gd name="connsiteX100" fmla="*/ 848547 w 1157822"/>
                  <a:gd name="connsiteY100" fmla="*/ 601997 h 887750"/>
                  <a:gd name="connsiteX101" fmla="*/ 834607 w 1157822"/>
                  <a:gd name="connsiteY101" fmla="*/ 601997 h 887750"/>
                  <a:gd name="connsiteX102" fmla="*/ 834607 w 1157822"/>
                  <a:gd name="connsiteY102" fmla="*/ 601997 h 887750"/>
                  <a:gd name="connsiteX103" fmla="*/ 93218 w 1157822"/>
                  <a:gd name="connsiteY103" fmla="*/ 601997 h 887750"/>
                  <a:gd name="connsiteX104" fmla="*/ 93218 w 1157822"/>
                  <a:gd name="connsiteY104" fmla="*/ 601997 h 887750"/>
                  <a:gd name="connsiteX105" fmla="*/ 90605 w 1157822"/>
                  <a:gd name="connsiteY105" fmla="*/ 601997 h 887750"/>
                  <a:gd name="connsiteX106" fmla="*/ 90605 w 1157822"/>
                  <a:gd name="connsiteY106" fmla="*/ 350221 h 887750"/>
                  <a:gd name="connsiteX107" fmla="*/ 169012 w 1157822"/>
                  <a:gd name="connsiteY107" fmla="*/ 350221 h 887750"/>
                  <a:gd name="connsiteX108" fmla="*/ 243064 w 1157822"/>
                  <a:gd name="connsiteY108" fmla="*/ 350221 h 887750"/>
                  <a:gd name="connsiteX109" fmla="*/ 243064 w 1157822"/>
                  <a:gd name="connsiteY109" fmla="*/ 359804 h 887750"/>
                  <a:gd name="connsiteX110" fmla="*/ 256132 w 1157822"/>
                  <a:gd name="connsiteY110" fmla="*/ 359804 h 887750"/>
                  <a:gd name="connsiteX111" fmla="*/ 256132 w 1157822"/>
                  <a:gd name="connsiteY111" fmla="*/ 350221 h 887750"/>
                  <a:gd name="connsiteX112" fmla="*/ 501810 w 1157822"/>
                  <a:gd name="connsiteY112" fmla="*/ 350221 h 887750"/>
                  <a:gd name="connsiteX113" fmla="*/ 501810 w 1157822"/>
                  <a:gd name="connsiteY113" fmla="*/ 242193 h 887750"/>
                  <a:gd name="connsiteX114" fmla="*/ 650785 w 1157822"/>
                  <a:gd name="connsiteY114" fmla="*/ 242193 h 887750"/>
                  <a:gd name="connsiteX115" fmla="*/ 650785 w 1157822"/>
                  <a:gd name="connsiteY115" fmla="*/ 490484 h 887750"/>
                  <a:gd name="connsiteX116" fmla="*/ 636846 w 1157822"/>
                  <a:gd name="connsiteY116" fmla="*/ 490484 h 887750"/>
                  <a:gd name="connsiteX117" fmla="*/ 636846 w 1157822"/>
                  <a:gd name="connsiteY117" fmla="*/ 503552 h 887750"/>
                  <a:gd name="connsiteX118" fmla="*/ 847675 w 1157822"/>
                  <a:gd name="connsiteY118" fmla="*/ 503552 h 887750"/>
                  <a:gd name="connsiteX119" fmla="*/ 847675 w 1157822"/>
                  <a:gd name="connsiteY119" fmla="*/ 601997 h 887750"/>
                  <a:gd name="connsiteX120" fmla="*/ 848547 w 1157822"/>
                  <a:gd name="connsiteY120" fmla="*/ 601997 h 887750"/>
                  <a:gd name="connsiteX0" fmla="*/ 659497 w 1157822"/>
                  <a:gd name="connsiteY0" fmla="*/ 576733 h 887750"/>
                  <a:gd name="connsiteX1" fmla="*/ 672565 w 1157822"/>
                  <a:gd name="connsiteY1" fmla="*/ 576733 h 887750"/>
                  <a:gd name="connsiteX2" fmla="*/ 672565 w 1157822"/>
                  <a:gd name="connsiteY2" fmla="*/ 532301 h 887750"/>
                  <a:gd name="connsiteX3" fmla="*/ 659497 w 1157822"/>
                  <a:gd name="connsiteY3" fmla="*/ 532301 h 887750"/>
                  <a:gd name="connsiteX4" fmla="*/ 659497 w 1157822"/>
                  <a:gd name="connsiteY4" fmla="*/ 576733 h 887750"/>
                  <a:gd name="connsiteX5" fmla="*/ 614194 w 1157822"/>
                  <a:gd name="connsiteY5" fmla="*/ 0 h 887750"/>
                  <a:gd name="connsiteX6" fmla="*/ 548855 w 1157822"/>
                  <a:gd name="connsiteY6" fmla="*/ 0 h 887750"/>
                  <a:gd name="connsiteX7" fmla="*/ 528817 w 1157822"/>
                  <a:gd name="connsiteY7" fmla="*/ 229125 h 887750"/>
                  <a:gd name="connsiteX8" fmla="*/ 547983 w 1157822"/>
                  <a:gd name="connsiteY8" fmla="*/ 229125 h 887750"/>
                  <a:gd name="connsiteX9" fmla="*/ 552339 w 1157822"/>
                  <a:gd name="connsiteY9" fmla="*/ 176853 h 887750"/>
                  <a:gd name="connsiteX10" fmla="*/ 609838 w 1157822"/>
                  <a:gd name="connsiteY10" fmla="*/ 229125 h 887750"/>
                  <a:gd name="connsiteX11" fmla="*/ 634232 w 1157822"/>
                  <a:gd name="connsiteY11" fmla="*/ 229125 h 887750"/>
                  <a:gd name="connsiteX12" fmla="*/ 614194 w 1157822"/>
                  <a:gd name="connsiteY12" fmla="*/ 0 h 887750"/>
                  <a:gd name="connsiteX13" fmla="*/ 595899 w 1157822"/>
                  <a:gd name="connsiteY13" fmla="*/ 19166 h 887750"/>
                  <a:gd name="connsiteX14" fmla="*/ 598513 w 1157822"/>
                  <a:gd name="connsiteY14" fmla="*/ 52272 h 887750"/>
                  <a:gd name="connsiteX15" fmla="*/ 574991 w 1157822"/>
                  <a:gd name="connsiteY15" fmla="*/ 19166 h 887750"/>
                  <a:gd name="connsiteX16" fmla="*/ 595899 w 1157822"/>
                  <a:gd name="connsiteY16" fmla="*/ 19166 h 887750"/>
                  <a:gd name="connsiteX17" fmla="*/ 565407 w 1157822"/>
                  <a:gd name="connsiteY17" fmla="*/ 39204 h 887750"/>
                  <a:gd name="connsiteX18" fmla="*/ 599384 w 1157822"/>
                  <a:gd name="connsiteY18" fmla="*/ 85377 h 887750"/>
                  <a:gd name="connsiteX19" fmla="*/ 556695 w 1157822"/>
                  <a:gd name="connsiteY19" fmla="*/ 130680 h 887750"/>
                  <a:gd name="connsiteX20" fmla="*/ 565407 w 1157822"/>
                  <a:gd name="connsiteY20" fmla="*/ 39204 h 887750"/>
                  <a:gd name="connsiteX21" fmla="*/ 558438 w 1157822"/>
                  <a:gd name="connsiteY21" fmla="*/ 156815 h 887750"/>
                  <a:gd name="connsiteX22" fmla="*/ 603740 w 1157822"/>
                  <a:gd name="connsiteY22" fmla="*/ 108900 h 887750"/>
                  <a:gd name="connsiteX23" fmla="*/ 612452 w 1157822"/>
                  <a:gd name="connsiteY23" fmla="*/ 205603 h 887750"/>
                  <a:gd name="connsiteX24" fmla="*/ 558438 w 1157822"/>
                  <a:gd name="connsiteY24" fmla="*/ 156815 h 887750"/>
                  <a:gd name="connsiteX25" fmla="*/ 1062861 w 1157822"/>
                  <a:gd name="connsiteY25" fmla="*/ 50529 h 887750"/>
                  <a:gd name="connsiteX26" fmla="*/ 964416 w 1157822"/>
                  <a:gd name="connsiteY26" fmla="*/ 181209 h 887750"/>
                  <a:gd name="connsiteX27" fmla="*/ 668209 w 1157822"/>
                  <a:gd name="connsiteY27" fmla="*/ 349350 h 887750"/>
                  <a:gd name="connsiteX28" fmla="*/ 666466 w 1157822"/>
                  <a:gd name="connsiteY28" fmla="*/ 350221 h 887750"/>
                  <a:gd name="connsiteX29" fmla="*/ 666466 w 1157822"/>
                  <a:gd name="connsiteY29" fmla="*/ 372872 h 887750"/>
                  <a:gd name="connsiteX30" fmla="*/ 934795 w 1157822"/>
                  <a:gd name="connsiteY30" fmla="*/ 220413 h 887750"/>
                  <a:gd name="connsiteX31" fmla="*/ 730935 w 1157822"/>
                  <a:gd name="connsiteY31" fmla="*/ 490484 h 887750"/>
                  <a:gd name="connsiteX32" fmla="*/ 755328 w 1157822"/>
                  <a:gd name="connsiteY32" fmla="*/ 490484 h 887750"/>
                  <a:gd name="connsiteX33" fmla="*/ 807600 w 1157822"/>
                  <a:gd name="connsiteY33" fmla="*/ 420788 h 887750"/>
                  <a:gd name="connsiteX34" fmla="*/ 837221 w 1157822"/>
                  <a:gd name="connsiteY34" fmla="*/ 490484 h 887750"/>
                  <a:gd name="connsiteX35" fmla="*/ 873811 w 1157822"/>
                  <a:gd name="connsiteY35" fmla="*/ 490484 h 887750"/>
                  <a:gd name="connsiteX36" fmla="*/ 1121232 w 1157822"/>
                  <a:gd name="connsiteY36" fmla="*/ 70567 h 887750"/>
                  <a:gd name="connsiteX37" fmla="*/ 1157822 w 1157822"/>
                  <a:gd name="connsiteY37" fmla="*/ 70567 h 887750"/>
                  <a:gd name="connsiteX38" fmla="*/ 1157822 w 1157822"/>
                  <a:gd name="connsiteY38" fmla="*/ 50529 h 887750"/>
                  <a:gd name="connsiteX39" fmla="*/ 1062861 w 1157822"/>
                  <a:gd name="connsiteY39" fmla="*/ 50529 h 887750"/>
                  <a:gd name="connsiteX40" fmla="*/ 855516 w 1157822"/>
                  <a:gd name="connsiteY40" fmla="*/ 483514 h 887750"/>
                  <a:gd name="connsiteX41" fmla="*/ 824153 w 1157822"/>
                  <a:gd name="connsiteY41" fmla="*/ 409463 h 887750"/>
                  <a:gd name="connsiteX42" fmla="*/ 906046 w 1157822"/>
                  <a:gd name="connsiteY42" fmla="*/ 398137 h 887750"/>
                  <a:gd name="connsiteX43" fmla="*/ 855516 w 1157822"/>
                  <a:gd name="connsiteY43" fmla="*/ 483514 h 887750"/>
                  <a:gd name="connsiteX44" fmla="*/ 831123 w 1157822"/>
                  <a:gd name="connsiteY44" fmla="*/ 389425 h 887750"/>
                  <a:gd name="connsiteX45" fmla="*/ 890364 w 1157822"/>
                  <a:gd name="connsiteY45" fmla="*/ 311017 h 887750"/>
                  <a:gd name="connsiteX46" fmla="*/ 911273 w 1157822"/>
                  <a:gd name="connsiteY46" fmla="*/ 378100 h 887750"/>
                  <a:gd name="connsiteX47" fmla="*/ 831123 w 1157822"/>
                  <a:gd name="connsiteY47" fmla="*/ 389425 h 887750"/>
                  <a:gd name="connsiteX48" fmla="*/ 926954 w 1157822"/>
                  <a:gd name="connsiteY48" fmla="*/ 362418 h 887750"/>
                  <a:gd name="connsiteX49" fmla="*/ 906917 w 1157822"/>
                  <a:gd name="connsiteY49" fmla="*/ 297949 h 887750"/>
                  <a:gd name="connsiteX50" fmla="*/ 969643 w 1157822"/>
                  <a:gd name="connsiteY50" fmla="*/ 289237 h 887750"/>
                  <a:gd name="connsiteX51" fmla="*/ 926954 w 1157822"/>
                  <a:gd name="connsiteY51" fmla="*/ 362418 h 887750"/>
                  <a:gd name="connsiteX52" fmla="*/ 915629 w 1157822"/>
                  <a:gd name="connsiteY52" fmla="*/ 277041 h 887750"/>
                  <a:gd name="connsiteX53" fmla="*/ 969643 w 1157822"/>
                  <a:gd name="connsiteY53" fmla="*/ 205603 h 887750"/>
                  <a:gd name="connsiteX54" fmla="*/ 977484 w 1157822"/>
                  <a:gd name="connsiteY54" fmla="*/ 268329 h 887750"/>
                  <a:gd name="connsiteX55" fmla="*/ 915629 w 1157822"/>
                  <a:gd name="connsiteY55" fmla="*/ 277041 h 887750"/>
                  <a:gd name="connsiteX56" fmla="*/ 994908 w 1157822"/>
                  <a:gd name="connsiteY56" fmla="*/ 247420 h 887750"/>
                  <a:gd name="connsiteX57" fmla="*/ 987938 w 1157822"/>
                  <a:gd name="connsiteY57" fmla="*/ 188179 h 887750"/>
                  <a:gd name="connsiteX58" fmla="*/ 1038468 w 1157822"/>
                  <a:gd name="connsiteY58" fmla="*/ 175111 h 887750"/>
                  <a:gd name="connsiteX59" fmla="*/ 994908 w 1157822"/>
                  <a:gd name="connsiteY59" fmla="*/ 247420 h 887750"/>
                  <a:gd name="connsiteX60" fmla="*/ 1001877 w 1157822"/>
                  <a:gd name="connsiteY60" fmla="*/ 164656 h 887750"/>
                  <a:gd name="connsiteX61" fmla="*/ 1041953 w 1157822"/>
                  <a:gd name="connsiteY61" fmla="*/ 111513 h 887750"/>
                  <a:gd name="connsiteX62" fmla="*/ 1047180 w 1157822"/>
                  <a:gd name="connsiteY62" fmla="*/ 152460 h 887750"/>
                  <a:gd name="connsiteX63" fmla="*/ 1001877 w 1157822"/>
                  <a:gd name="connsiteY63" fmla="*/ 164656 h 887750"/>
                  <a:gd name="connsiteX64" fmla="*/ 1063732 w 1157822"/>
                  <a:gd name="connsiteY64" fmla="*/ 130680 h 887750"/>
                  <a:gd name="connsiteX65" fmla="*/ 1058505 w 1157822"/>
                  <a:gd name="connsiteY65" fmla="*/ 89733 h 887750"/>
                  <a:gd name="connsiteX66" fmla="*/ 1072444 w 1157822"/>
                  <a:gd name="connsiteY66" fmla="*/ 70567 h 887750"/>
                  <a:gd name="connsiteX67" fmla="*/ 1098580 w 1157822"/>
                  <a:gd name="connsiteY67" fmla="*/ 70567 h 887750"/>
                  <a:gd name="connsiteX68" fmla="*/ 1063732 w 1157822"/>
                  <a:gd name="connsiteY68" fmla="*/ 130680 h 887750"/>
                  <a:gd name="connsiteX69" fmla="*/ 0 w 1157822"/>
                  <a:gd name="connsiteY69" fmla="*/ 267458 h 887750"/>
                  <a:gd name="connsiteX70" fmla="*/ 0 w 1157822"/>
                  <a:gd name="connsiteY70" fmla="*/ 286624 h 887750"/>
                  <a:gd name="connsiteX71" fmla="*/ 182952 w 1157822"/>
                  <a:gd name="connsiteY71" fmla="*/ 286624 h 887750"/>
                  <a:gd name="connsiteX72" fmla="*/ 182952 w 1157822"/>
                  <a:gd name="connsiteY72" fmla="*/ 337153 h 887750"/>
                  <a:gd name="connsiteX73" fmla="*/ 243935 w 1157822"/>
                  <a:gd name="connsiteY73" fmla="*/ 337153 h 887750"/>
                  <a:gd name="connsiteX74" fmla="*/ 243935 w 1157822"/>
                  <a:gd name="connsiteY74" fmla="*/ 286624 h 887750"/>
                  <a:gd name="connsiteX75" fmla="*/ 265715 w 1157822"/>
                  <a:gd name="connsiteY75" fmla="*/ 286624 h 887750"/>
                  <a:gd name="connsiteX76" fmla="*/ 265715 w 1157822"/>
                  <a:gd name="connsiteY76" fmla="*/ 267458 h 887750"/>
                  <a:gd name="connsiteX77" fmla="*/ 0 w 1157822"/>
                  <a:gd name="connsiteY77" fmla="*/ 267458 h 887750"/>
                  <a:gd name="connsiteX78" fmla="*/ 278783 w 1157822"/>
                  <a:gd name="connsiteY78" fmla="*/ 869455 h 887750"/>
                  <a:gd name="connsiteX79" fmla="*/ 278783 w 1157822"/>
                  <a:gd name="connsiteY79" fmla="*/ 784077 h 887750"/>
                  <a:gd name="connsiteX80" fmla="*/ 319730 w 1157822"/>
                  <a:gd name="connsiteY80" fmla="*/ 660368 h 887750"/>
                  <a:gd name="connsiteX81" fmla="*/ 256132 w 1157822"/>
                  <a:gd name="connsiteY81" fmla="*/ 660368 h 887750"/>
                  <a:gd name="connsiteX82" fmla="*/ 243064 w 1157822"/>
                  <a:gd name="connsiteY82" fmla="*/ 660368 h 887750"/>
                  <a:gd name="connsiteX83" fmla="*/ 194277 w 1157822"/>
                  <a:gd name="connsiteY83" fmla="*/ 660368 h 887750"/>
                  <a:gd name="connsiteX84" fmla="*/ 236095 w 1157822"/>
                  <a:gd name="connsiteY84" fmla="*/ 786691 h 887750"/>
                  <a:gd name="connsiteX85" fmla="*/ 236095 w 1157822"/>
                  <a:gd name="connsiteY85" fmla="*/ 869455 h 887750"/>
                  <a:gd name="connsiteX86" fmla="*/ 223027 w 1157822"/>
                  <a:gd name="connsiteY86" fmla="*/ 869455 h 887750"/>
                  <a:gd name="connsiteX87" fmla="*/ 534044 w 1157822"/>
                  <a:gd name="connsiteY87" fmla="*/ 887750 h 887750"/>
                  <a:gd name="connsiteX88" fmla="*/ 291851 w 1157822"/>
                  <a:gd name="connsiteY88" fmla="*/ 869455 h 887750"/>
                  <a:gd name="connsiteX89" fmla="*/ 278783 w 1157822"/>
                  <a:gd name="connsiteY89" fmla="*/ 869455 h 887750"/>
                  <a:gd name="connsiteX90" fmla="*/ 719609 w 1157822"/>
                  <a:gd name="connsiteY90" fmla="*/ 869455 h 887750"/>
                  <a:gd name="connsiteX91" fmla="*/ 706541 w 1157822"/>
                  <a:gd name="connsiteY91" fmla="*/ 869455 h 887750"/>
                  <a:gd name="connsiteX92" fmla="*/ 706541 w 1157822"/>
                  <a:gd name="connsiteY92" fmla="*/ 784077 h 887750"/>
                  <a:gd name="connsiteX93" fmla="*/ 747488 w 1157822"/>
                  <a:gd name="connsiteY93" fmla="*/ 660368 h 887750"/>
                  <a:gd name="connsiteX94" fmla="*/ 622906 w 1157822"/>
                  <a:gd name="connsiteY94" fmla="*/ 660368 h 887750"/>
                  <a:gd name="connsiteX95" fmla="*/ 664724 w 1157822"/>
                  <a:gd name="connsiteY95" fmla="*/ 786691 h 887750"/>
                  <a:gd name="connsiteX96" fmla="*/ 664724 w 1157822"/>
                  <a:gd name="connsiteY96" fmla="*/ 869455 h 887750"/>
                  <a:gd name="connsiteX97" fmla="*/ 651656 w 1157822"/>
                  <a:gd name="connsiteY97" fmla="*/ 869455 h 887750"/>
                  <a:gd name="connsiteX98" fmla="*/ 719609 w 1157822"/>
                  <a:gd name="connsiteY98" fmla="*/ 869455 h 887750"/>
                  <a:gd name="connsiteX99" fmla="*/ 848547 w 1157822"/>
                  <a:gd name="connsiteY99" fmla="*/ 601997 h 887750"/>
                  <a:gd name="connsiteX100" fmla="*/ 834607 w 1157822"/>
                  <a:gd name="connsiteY100" fmla="*/ 601997 h 887750"/>
                  <a:gd name="connsiteX101" fmla="*/ 834607 w 1157822"/>
                  <a:gd name="connsiteY101" fmla="*/ 601997 h 887750"/>
                  <a:gd name="connsiteX102" fmla="*/ 93218 w 1157822"/>
                  <a:gd name="connsiteY102" fmla="*/ 601997 h 887750"/>
                  <a:gd name="connsiteX103" fmla="*/ 93218 w 1157822"/>
                  <a:gd name="connsiteY103" fmla="*/ 601997 h 887750"/>
                  <a:gd name="connsiteX104" fmla="*/ 90605 w 1157822"/>
                  <a:gd name="connsiteY104" fmla="*/ 601997 h 887750"/>
                  <a:gd name="connsiteX105" fmla="*/ 90605 w 1157822"/>
                  <a:gd name="connsiteY105" fmla="*/ 350221 h 887750"/>
                  <a:gd name="connsiteX106" fmla="*/ 169012 w 1157822"/>
                  <a:gd name="connsiteY106" fmla="*/ 350221 h 887750"/>
                  <a:gd name="connsiteX107" fmla="*/ 243064 w 1157822"/>
                  <a:gd name="connsiteY107" fmla="*/ 350221 h 887750"/>
                  <a:gd name="connsiteX108" fmla="*/ 243064 w 1157822"/>
                  <a:gd name="connsiteY108" fmla="*/ 359804 h 887750"/>
                  <a:gd name="connsiteX109" fmla="*/ 256132 w 1157822"/>
                  <a:gd name="connsiteY109" fmla="*/ 359804 h 887750"/>
                  <a:gd name="connsiteX110" fmla="*/ 256132 w 1157822"/>
                  <a:gd name="connsiteY110" fmla="*/ 350221 h 887750"/>
                  <a:gd name="connsiteX111" fmla="*/ 501810 w 1157822"/>
                  <a:gd name="connsiteY111" fmla="*/ 350221 h 887750"/>
                  <a:gd name="connsiteX112" fmla="*/ 501810 w 1157822"/>
                  <a:gd name="connsiteY112" fmla="*/ 242193 h 887750"/>
                  <a:gd name="connsiteX113" fmla="*/ 650785 w 1157822"/>
                  <a:gd name="connsiteY113" fmla="*/ 242193 h 887750"/>
                  <a:gd name="connsiteX114" fmla="*/ 650785 w 1157822"/>
                  <a:gd name="connsiteY114" fmla="*/ 490484 h 887750"/>
                  <a:gd name="connsiteX115" fmla="*/ 636846 w 1157822"/>
                  <a:gd name="connsiteY115" fmla="*/ 490484 h 887750"/>
                  <a:gd name="connsiteX116" fmla="*/ 636846 w 1157822"/>
                  <a:gd name="connsiteY116" fmla="*/ 503552 h 887750"/>
                  <a:gd name="connsiteX117" fmla="*/ 847675 w 1157822"/>
                  <a:gd name="connsiteY117" fmla="*/ 503552 h 887750"/>
                  <a:gd name="connsiteX118" fmla="*/ 847675 w 1157822"/>
                  <a:gd name="connsiteY118" fmla="*/ 601997 h 887750"/>
                  <a:gd name="connsiteX119" fmla="*/ 848547 w 1157822"/>
                  <a:gd name="connsiteY119" fmla="*/ 601997 h 887750"/>
                  <a:gd name="connsiteX0" fmla="*/ 659497 w 1157822"/>
                  <a:gd name="connsiteY0" fmla="*/ 576733 h 869455"/>
                  <a:gd name="connsiteX1" fmla="*/ 672565 w 1157822"/>
                  <a:gd name="connsiteY1" fmla="*/ 576733 h 869455"/>
                  <a:gd name="connsiteX2" fmla="*/ 672565 w 1157822"/>
                  <a:gd name="connsiteY2" fmla="*/ 532301 h 869455"/>
                  <a:gd name="connsiteX3" fmla="*/ 659497 w 1157822"/>
                  <a:gd name="connsiteY3" fmla="*/ 532301 h 869455"/>
                  <a:gd name="connsiteX4" fmla="*/ 659497 w 1157822"/>
                  <a:gd name="connsiteY4" fmla="*/ 576733 h 869455"/>
                  <a:gd name="connsiteX5" fmla="*/ 614194 w 1157822"/>
                  <a:gd name="connsiteY5" fmla="*/ 0 h 869455"/>
                  <a:gd name="connsiteX6" fmla="*/ 548855 w 1157822"/>
                  <a:gd name="connsiteY6" fmla="*/ 0 h 869455"/>
                  <a:gd name="connsiteX7" fmla="*/ 528817 w 1157822"/>
                  <a:gd name="connsiteY7" fmla="*/ 229125 h 869455"/>
                  <a:gd name="connsiteX8" fmla="*/ 547983 w 1157822"/>
                  <a:gd name="connsiteY8" fmla="*/ 229125 h 869455"/>
                  <a:gd name="connsiteX9" fmla="*/ 552339 w 1157822"/>
                  <a:gd name="connsiteY9" fmla="*/ 176853 h 869455"/>
                  <a:gd name="connsiteX10" fmla="*/ 609838 w 1157822"/>
                  <a:gd name="connsiteY10" fmla="*/ 229125 h 869455"/>
                  <a:gd name="connsiteX11" fmla="*/ 634232 w 1157822"/>
                  <a:gd name="connsiteY11" fmla="*/ 229125 h 869455"/>
                  <a:gd name="connsiteX12" fmla="*/ 614194 w 1157822"/>
                  <a:gd name="connsiteY12" fmla="*/ 0 h 869455"/>
                  <a:gd name="connsiteX13" fmla="*/ 595899 w 1157822"/>
                  <a:gd name="connsiteY13" fmla="*/ 19166 h 869455"/>
                  <a:gd name="connsiteX14" fmla="*/ 598513 w 1157822"/>
                  <a:gd name="connsiteY14" fmla="*/ 52272 h 869455"/>
                  <a:gd name="connsiteX15" fmla="*/ 574991 w 1157822"/>
                  <a:gd name="connsiteY15" fmla="*/ 19166 h 869455"/>
                  <a:gd name="connsiteX16" fmla="*/ 595899 w 1157822"/>
                  <a:gd name="connsiteY16" fmla="*/ 19166 h 869455"/>
                  <a:gd name="connsiteX17" fmla="*/ 565407 w 1157822"/>
                  <a:gd name="connsiteY17" fmla="*/ 39204 h 869455"/>
                  <a:gd name="connsiteX18" fmla="*/ 599384 w 1157822"/>
                  <a:gd name="connsiteY18" fmla="*/ 85377 h 869455"/>
                  <a:gd name="connsiteX19" fmla="*/ 556695 w 1157822"/>
                  <a:gd name="connsiteY19" fmla="*/ 130680 h 869455"/>
                  <a:gd name="connsiteX20" fmla="*/ 565407 w 1157822"/>
                  <a:gd name="connsiteY20" fmla="*/ 39204 h 869455"/>
                  <a:gd name="connsiteX21" fmla="*/ 558438 w 1157822"/>
                  <a:gd name="connsiteY21" fmla="*/ 156815 h 869455"/>
                  <a:gd name="connsiteX22" fmla="*/ 603740 w 1157822"/>
                  <a:gd name="connsiteY22" fmla="*/ 108900 h 869455"/>
                  <a:gd name="connsiteX23" fmla="*/ 612452 w 1157822"/>
                  <a:gd name="connsiteY23" fmla="*/ 205603 h 869455"/>
                  <a:gd name="connsiteX24" fmla="*/ 558438 w 1157822"/>
                  <a:gd name="connsiteY24" fmla="*/ 156815 h 869455"/>
                  <a:gd name="connsiteX25" fmla="*/ 1062861 w 1157822"/>
                  <a:gd name="connsiteY25" fmla="*/ 50529 h 869455"/>
                  <a:gd name="connsiteX26" fmla="*/ 964416 w 1157822"/>
                  <a:gd name="connsiteY26" fmla="*/ 181209 h 869455"/>
                  <a:gd name="connsiteX27" fmla="*/ 668209 w 1157822"/>
                  <a:gd name="connsiteY27" fmla="*/ 349350 h 869455"/>
                  <a:gd name="connsiteX28" fmla="*/ 666466 w 1157822"/>
                  <a:gd name="connsiteY28" fmla="*/ 350221 h 869455"/>
                  <a:gd name="connsiteX29" fmla="*/ 666466 w 1157822"/>
                  <a:gd name="connsiteY29" fmla="*/ 372872 h 869455"/>
                  <a:gd name="connsiteX30" fmla="*/ 934795 w 1157822"/>
                  <a:gd name="connsiteY30" fmla="*/ 220413 h 869455"/>
                  <a:gd name="connsiteX31" fmla="*/ 730935 w 1157822"/>
                  <a:gd name="connsiteY31" fmla="*/ 490484 h 869455"/>
                  <a:gd name="connsiteX32" fmla="*/ 755328 w 1157822"/>
                  <a:gd name="connsiteY32" fmla="*/ 490484 h 869455"/>
                  <a:gd name="connsiteX33" fmla="*/ 807600 w 1157822"/>
                  <a:gd name="connsiteY33" fmla="*/ 420788 h 869455"/>
                  <a:gd name="connsiteX34" fmla="*/ 837221 w 1157822"/>
                  <a:gd name="connsiteY34" fmla="*/ 490484 h 869455"/>
                  <a:gd name="connsiteX35" fmla="*/ 873811 w 1157822"/>
                  <a:gd name="connsiteY35" fmla="*/ 490484 h 869455"/>
                  <a:gd name="connsiteX36" fmla="*/ 1121232 w 1157822"/>
                  <a:gd name="connsiteY36" fmla="*/ 70567 h 869455"/>
                  <a:gd name="connsiteX37" fmla="*/ 1157822 w 1157822"/>
                  <a:gd name="connsiteY37" fmla="*/ 70567 h 869455"/>
                  <a:gd name="connsiteX38" fmla="*/ 1157822 w 1157822"/>
                  <a:gd name="connsiteY38" fmla="*/ 50529 h 869455"/>
                  <a:gd name="connsiteX39" fmla="*/ 1062861 w 1157822"/>
                  <a:gd name="connsiteY39" fmla="*/ 50529 h 869455"/>
                  <a:gd name="connsiteX40" fmla="*/ 855516 w 1157822"/>
                  <a:gd name="connsiteY40" fmla="*/ 483514 h 869455"/>
                  <a:gd name="connsiteX41" fmla="*/ 824153 w 1157822"/>
                  <a:gd name="connsiteY41" fmla="*/ 409463 h 869455"/>
                  <a:gd name="connsiteX42" fmla="*/ 906046 w 1157822"/>
                  <a:gd name="connsiteY42" fmla="*/ 398137 h 869455"/>
                  <a:gd name="connsiteX43" fmla="*/ 855516 w 1157822"/>
                  <a:gd name="connsiteY43" fmla="*/ 483514 h 869455"/>
                  <a:gd name="connsiteX44" fmla="*/ 831123 w 1157822"/>
                  <a:gd name="connsiteY44" fmla="*/ 389425 h 869455"/>
                  <a:gd name="connsiteX45" fmla="*/ 890364 w 1157822"/>
                  <a:gd name="connsiteY45" fmla="*/ 311017 h 869455"/>
                  <a:gd name="connsiteX46" fmla="*/ 911273 w 1157822"/>
                  <a:gd name="connsiteY46" fmla="*/ 378100 h 869455"/>
                  <a:gd name="connsiteX47" fmla="*/ 831123 w 1157822"/>
                  <a:gd name="connsiteY47" fmla="*/ 389425 h 869455"/>
                  <a:gd name="connsiteX48" fmla="*/ 926954 w 1157822"/>
                  <a:gd name="connsiteY48" fmla="*/ 362418 h 869455"/>
                  <a:gd name="connsiteX49" fmla="*/ 906917 w 1157822"/>
                  <a:gd name="connsiteY49" fmla="*/ 297949 h 869455"/>
                  <a:gd name="connsiteX50" fmla="*/ 969643 w 1157822"/>
                  <a:gd name="connsiteY50" fmla="*/ 289237 h 869455"/>
                  <a:gd name="connsiteX51" fmla="*/ 926954 w 1157822"/>
                  <a:gd name="connsiteY51" fmla="*/ 362418 h 869455"/>
                  <a:gd name="connsiteX52" fmla="*/ 915629 w 1157822"/>
                  <a:gd name="connsiteY52" fmla="*/ 277041 h 869455"/>
                  <a:gd name="connsiteX53" fmla="*/ 969643 w 1157822"/>
                  <a:gd name="connsiteY53" fmla="*/ 205603 h 869455"/>
                  <a:gd name="connsiteX54" fmla="*/ 977484 w 1157822"/>
                  <a:gd name="connsiteY54" fmla="*/ 268329 h 869455"/>
                  <a:gd name="connsiteX55" fmla="*/ 915629 w 1157822"/>
                  <a:gd name="connsiteY55" fmla="*/ 277041 h 869455"/>
                  <a:gd name="connsiteX56" fmla="*/ 994908 w 1157822"/>
                  <a:gd name="connsiteY56" fmla="*/ 247420 h 869455"/>
                  <a:gd name="connsiteX57" fmla="*/ 987938 w 1157822"/>
                  <a:gd name="connsiteY57" fmla="*/ 188179 h 869455"/>
                  <a:gd name="connsiteX58" fmla="*/ 1038468 w 1157822"/>
                  <a:gd name="connsiteY58" fmla="*/ 175111 h 869455"/>
                  <a:gd name="connsiteX59" fmla="*/ 994908 w 1157822"/>
                  <a:gd name="connsiteY59" fmla="*/ 247420 h 869455"/>
                  <a:gd name="connsiteX60" fmla="*/ 1001877 w 1157822"/>
                  <a:gd name="connsiteY60" fmla="*/ 164656 h 869455"/>
                  <a:gd name="connsiteX61" fmla="*/ 1041953 w 1157822"/>
                  <a:gd name="connsiteY61" fmla="*/ 111513 h 869455"/>
                  <a:gd name="connsiteX62" fmla="*/ 1047180 w 1157822"/>
                  <a:gd name="connsiteY62" fmla="*/ 152460 h 869455"/>
                  <a:gd name="connsiteX63" fmla="*/ 1001877 w 1157822"/>
                  <a:gd name="connsiteY63" fmla="*/ 164656 h 869455"/>
                  <a:gd name="connsiteX64" fmla="*/ 1063732 w 1157822"/>
                  <a:gd name="connsiteY64" fmla="*/ 130680 h 869455"/>
                  <a:gd name="connsiteX65" fmla="*/ 1058505 w 1157822"/>
                  <a:gd name="connsiteY65" fmla="*/ 89733 h 869455"/>
                  <a:gd name="connsiteX66" fmla="*/ 1072444 w 1157822"/>
                  <a:gd name="connsiteY66" fmla="*/ 70567 h 869455"/>
                  <a:gd name="connsiteX67" fmla="*/ 1098580 w 1157822"/>
                  <a:gd name="connsiteY67" fmla="*/ 70567 h 869455"/>
                  <a:gd name="connsiteX68" fmla="*/ 1063732 w 1157822"/>
                  <a:gd name="connsiteY68" fmla="*/ 130680 h 869455"/>
                  <a:gd name="connsiteX69" fmla="*/ 0 w 1157822"/>
                  <a:gd name="connsiteY69" fmla="*/ 267458 h 869455"/>
                  <a:gd name="connsiteX70" fmla="*/ 0 w 1157822"/>
                  <a:gd name="connsiteY70" fmla="*/ 286624 h 869455"/>
                  <a:gd name="connsiteX71" fmla="*/ 182952 w 1157822"/>
                  <a:gd name="connsiteY71" fmla="*/ 286624 h 869455"/>
                  <a:gd name="connsiteX72" fmla="*/ 182952 w 1157822"/>
                  <a:gd name="connsiteY72" fmla="*/ 337153 h 869455"/>
                  <a:gd name="connsiteX73" fmla="*/ 243935 w 1157822"/>
                  <a:gd name="connsiteY73" fmla="*/ 337153 h 869455"/>
                  <a:gd name="connsiteX74" fmla="*/ 243935 w 1157822"/>
                  <a:gd name="connsiteY74" fmla="*/ 286624 h 869455"/>
                  <a:gd name="connsiteX75" fmla="*/ 265715 w 1157822"/>
                  <a:gd name="connsiteY75" fmla="*/ 286624 h 869455"/>
                  <a:gd name="connsiteX76" fmla="*/ 265715 w 1157822"/>
                  <a:gd name="connsiteY76" fmla="*/ 267458 h 869455"/>
                  <a:gd name="connsiteX77" fmla="*/ 0 w 1157822"/>
                  <a:gd name="connsiteY77" fmla="*/ 267458 h 869455"/>
                  <a:gd name="connsiteX78" fmla="*/ 278783 w 1157822"/>
                  <a:gd name="connsiteY78" fmla="*/ 869455 h 869455"/>
                  <a:gd name="connsiteX79" fmla="*/ 278783 w 1157822"/>
                  <a:gd name="connsiteY79" fmla="*/ 784077 h 869455"/>
                  <a:gd name="connsiteX80" fmla="*/ 319730 w 1157822"/>
                  <a:gd name="connsiteY80" fmla="*/ 660368 h 869455"/>
                  <a:gd name="connsiteX81" fmla="*/ 256132 w 1157822"/>
                  <a:gd name="connsiteY81" fmla="*/ 660368 h 869455"/>
                  <a:gd name="connsiteX82" fmla="*/ 243064 w 1157822"/>
                  <a:gd name="connsiteY82" fmla="*/ 660368 h 869455"/>
                  <a:gd name="connsiteX83" fmla="*/ 194277 w 1157822"/>
                  <a:gd name="connsiteY83" fmla="*/ 660368 h 869455"/>
                  <a:gd name="connsiteX84" fmla="*/ 236095 w 1157822"/>
                  <a:gd name="connsiteY84" fmla="*/ 786691 h 869455"/>
                  <a:gd name="connsiteX85" fmla="*/ 236095 w 1157822"/>
                  <a:gd name="connsiteY85" fmla="*/ 869455 h 869455"/>
                  <a:gd name="connsiteX86" fmla="*/ 223027 w 1157822"/>
                  <a:gd name="connsiteY86" fmla="*/ 869455 h 869455"/>
                  <a:gd name="connsiteX87" fmla="*/ 291851 w 1157822"/>
                  <a:gd name="connsiteY87" fmla="*/ 869455 h 869455"/>
                  <a:gd name="connsiteX88" fmla="*/ 278783 w 1157822"/>
                  <a:gd name="connsiteY88" fmla="*/ 869455 h 869455"/>
                  <a:gd name="connsiteX89" fmla="*/ 719609 w 1157822"/>
                  <a:gd name="connsiteY89" fmla="*/ 869455 h 869455"/>
                  <a:gd name="connsiteX90" fmla="*/ 706541 w 1157822"/>
                  <a:gd name="connsiteY90" fmla="*/ 869455 h 869455"/>
                  <a:gd name="connsiteX91" fmla="*/ 706541 w 1157822"/>
                  <a:gd name="connsiteY91" fmla="*/ 784077 h 869455"/>
                  <a:gd name="connsiteX92" fmla="*/ 747488 w 1157822"/>
                  <a:gd name="connsiteY92" fmla="*/ 660368 h 869455"/>
                  <a:gd name="connsiteX93" fmla="*/ 622906 w 1157822"/>
                  <a:gd name="connsiteY93" fmla="*/ 660368 h 869455"/>
                  <a:gd name="connsiteX94" fmla="*/ 664724 w 1157822"/>
                  <a:gd name="connsiteY94" fmla="*/ 786691 h 869455"/>
                  <a:gd name="connsiteX95" fmla="*/ 664724 w 1157822"/>
                  <a:gd name="connsiteY95" fmla="*/ 869455 h 869455"/>
                  <a:gd name="connsiteX96" fmla="*/ 651656 w 1157822"/>
                  <a:gd name="connsiteY96" fmla="*/ 869455 h 869455"/>
                  <a:gd name="connsiteX97" fmla="*/ 719609 w 1157822"/>
                  <a:gd name="connsiteY97" fmla="*/ 869455 h 869455"/>
                  <a:gd name="connsiteX98" fmla="*/ 848547 w 1157822"/>
                  <a:gd name="connsiteY98" fmla="*/ 601997 h 869455"/>
                  <a:gd name="connsiteX99" fmla="*/ 834607 w 1157822"/>
                  <a:gd name="connsiteY99" fmla="*/ 601997 h 869455"/>
                  <a:gd name="connsiteX100" fmla="*/ 834607 w 1157822"/>
                  <a:gd name="connsiteY100" fmla="*/ 601997 h 869455"/>
                  <a:gd name="connsiteX101" fmla="*/ 93218 w 1157822"/>
                  <a:gd name="connsiteY101" fmla="*/ 601997 h 869455"/>
                  <a:gd name="connsiteX102" fmla="*/ 93218 w 1157822"/>
                  <a:gd name="connsiteY102" fmla="*/ 601997 h 869455"/>
                  <a:gd name="connsiteX103" fmla="*/ 90605 w 1157822"/>
                  <a:gd name="connsiteY103" fmla="*/ 601997 h 869455"/>
                  <a:gd name="connsiteX104" fmla="*/ 90605 w 1157822"/>
                  <a:gd name="connsiteY104" fmla="*/ 350221 h 869455"/>
                  <a:gd name="connsiteX105" fmla="*/ 169012 w 1157822"/>
                  <a:gd name="connsiteY105" fmla="*/ 350221 h 869455"/>
                  <a:gd name="connsiteX106" fmla="*/ 243064 w 1157822"/>
                  <a:gd name="connsiteY106" fmla="*/ 350221 h 869455"/>
                  <a:gd name="connsiteX107" fmla="*/ 243064 w 1157822"/>
                  <a:gd name="connsiteY107" fmla="*/ 359804 h 869455"/>
                  <a:gd name="connsiteX108" fmla="*/ 256132 w 1157822"/>
                  <a:gd name="connsiteY108" fmla="*/ 359804 h 869455"/>
                  <a:gd name="connsiteX109" fmla="*/ 256132 w 1157822"/>
                  <a:gd name="connsiteY109" fmla="*/ 350221 h 869455"/>
                  <a:gd name="connsiteX110" fmla="*/ 501810 w 1157822"/>
                  <a:gd name="connsiteY110" fmla="*/ 350221 h 869455"/>
                  <a:gd name="connsiteX111" fmla="*/ 501810 w 1157822"/>
                  <a:gd name="connsiteY111" fmla="*/ 242193 h 869455"/>
                  <a:gd name="connsiteX112" fmla="*/ 650785 w 1157822"/>
                  <a:gd name="connsiteY112" fmla="*/ 242193 h 869455"/>
                  <a:gd name="connsiteX113" fmla="*/ 650785 w 1157822"/>
                  <a:gd name="connsiteY113" fmla="*/ 490484 h 869455"/>
                  <a:gd name="connsiteX114" fmla="*/ 636846 w 1157822"/>
                  <a:gd name="connsiteY114" fmla="*/ 490484 h 869455"/>
                  <a:gd name="connsiteX115" fmla="*/ 636846 w 1157822"/>
                  <a:gd name="connsiteY115" fmla="*/ 503552 h 869455"/>
                  <a:gd name="connsiteX116" fmla="*/ 847675 w 1157822"/>
                  <a:gd name="connsiteY116" fmla="*/ 503552 h 869455"/>
                  <a:gd name="connsiteX117" fmla="*/ 847675 w 1157822"/>
                  <a:gd name="connsiteY117" fmla="*/ 601997 h 869455"/>
                  <a:gd name="connsiteX118" fmla="*/ 848547 w 1157822"/>
                  <a:gd name="connsiteY118" fmla="*/ 601997 h 869455"/>
                  <a:gd name="connsiteX0" fmla="*/ 659497 w 1157822"/>
                  <a:gd name="connsiteY0" fmla="*/ 576733 h 869455"/>
                  <a:gd name="connsiteX1" fmla="*/ 672565 w 1157822"/>
                  <a:gd name="connsiteY1" fmla="*/ 576733 h 869455"/>
                  <a:gd name="connsiteX2" fmla="*/ 672565 w 1157822"/>
                  <a:gd name="connsiteY2" fmla="*/ 532301 h 869455"/>
                  <a:gd name="connsiteX3" fmla="*/ 659497 w 1157822"/>
                  <a:gd name="connsiteY3" fmla="*/ 532301 h 869455"/>
                  <a:gd name="connsiteX4" fmla="*/ 659497 w 1157822"/>
                  <a:gd name="connsiteY4" fmla="*/ 576733 h 869455"/>
                  <a:gd name="connsiteX5" fmla="*/ 614194 w 1157822"/>
                  <a:gd name="connsiteY5" fmla="*/ 0 h 869455"/>
                  <a:gd name="connsiteX6" fmla="*/ 548855 w 1157822"/>
                  <a:gd name="connsiteY6" fmla="*/ 0 h 869455"/>
                  <a:gd name="connsiteX7" fmla="*/ 528817 w 1157822"/>
                  <a:gd name="connsiteY7" fmla="*/ 229125 h 869455"/>
                  <a:gd name="connsiteX8" fmla="*/ 547983 w 1157822"/>
                  <a:gd name="connsiteY8" fmla="*/ 229125 h 869455"/>
                  <a:gd name="connsiteX9" fmla="*/ 552339 w 1157822"/>
                  <a:gd name="connsiteY9" fmla="*/ 176853 h 869455"/>
                  <a:gd name="connsiteX10" fmla="*/ 609838 w 1157822"/>
                  <a:gd name="connsiteY10" fmla="*/ 229125 h 869455"/>
                  <a:gd name="connsiteX11" fmla="*/ 634232 w 1157822"/>
                  <a:gd name="connsiteY11" fmla="*/ 229125 h 869455"/>
                  <a:gd name="connsiteX12" fmla="*/ 614194 w 1157822"/>
                  <a:gd name="connsiteY12" fmla="*/ 0 h 869455"/>
                  <a:gd name="connsiteX13" fmla="*/ 595899 w 1157822"/>
                  <a:gd name="connsiteY13" fmla="*/ 19166 h 869455"/>
                  <a:gd name="connsiteX14" fmla="*/ 598513 w 1157822"/>
                  <a:gd name="connsiteY14" fmla="*/ 52272 h 869455"/>
                  <a:gd name="connsiteX15" fmla="*/ 574991 w 1157822"/>
                  <a:gd name="connsiteY15" fmla="*/ 19166 h 869455"/>
                  <a:gd name="connsiteX16" fmla="*/ 595899 w 1157822"/>
                  <a:gd name="connsiteY16" fmla="*/ 19166 h 869455"/>
                  <a:gd name="connsiteX17" fmla="*/ 565407 w 1157822"/>
                  <a:gd name="connsiteY17" fmla="*/ 39204 h 869455"/>
                  <a:gd name="connsiteX18" fmla="*/ 599384 w 1157822"/>
                  <a:gd name="connsiteY18" fmla="*/ 85377 h 869455"/>
                  <a:gd name="connsiteX19" fmla="*/ 556695 w 1157822"/>
                  <a:gd name="connsiteY19" fmla="*/ 130680 h 869455"/>
                  <a:gd name="connsiteX20" fmla="*/ 565407 w 1157822"/>
                  <a:gd name="connsiteY20" fmla="*/ 39204 h 869455"/>
                  <a:gd name="connsiteX21" fmla="*/ 558438 w 1157822"/>
                  <a:gd name="connsiteY21" fmla="*/ 156815 h 869455"/>
                  <a:gd name="connsiteX22" fmla="*/ 603740 w 1157822"/>
                  <a:gd name="connsiteY22" fmla="*/ 108900 h 869455"/>
                  <a:gd name="connsiteX23" fmla="*/ 612452 w 1157822"/>
                  <a:gd name="connsiteY23" fmla="*/ 205603 h 869455"/>
                  <a:gd name="connsiteX24" fmla="*/ 558438 w 1157822"/>
                  <a:gd name="connsiteY24" fmla="*/ 156815 h 869455"/>
                  <a:gd name="connsiteX25" fmla="*/ 1062861 w 1157822"/>
                  <a:gd name="connsiteY25" fmla="*/ 50529 h 869455"/>
                  <a:gd name="connsiteX26" fmla="*/ 964416 w 1157822"/>
                  <a:gd name="connsiteY26" fmla="*/ 181209 h 869455"/>
                  <a:gd name="connsiteX27" fmla="*/ 668209 w 1157822"/>
                  <a:gd name="connsiteY27" fmla="*/ 349350 h 869455"/>
                  <a:gd name="connsiteX28" fmla="*/ 666466 w 1157822"/>
                  <a:gd name="connsiteY28" fmla="*/ 350221 h 869455"/>
                  <a:gd name="connsiteX29" fmla="*/ 666466 w 1157822"/>
                  <a:gd name="connsiteY29" fmla="*/ 372872 h 869455"/>
                  <a:gd name="connsiteX30" fmla="*/ 934795 w 1157822"/>
                  <a:gd name="connsiteY30" fmla="*/ 220413 h 869455"/>
                  <a:gd name="connsiteX31" fmla="*/ 730935 w 1157822"/>
                  <a:gd name="connsiteY31" fmla="*/ 490484 h 869455"/>
                  <a:gd name="connsiteX32" fmla="*/ 755328 w 1157822"/>
                  <a:gd name="connsiteY32" fmla="*/ 490484 h 869455"/>
                  <a:gd name="connsiteX33" fmla="*/ 807600 w 1157822"/>
                  <a:gd name="connsiteY33" fmla="*/ 420788 h 869455"/>
                  <a:gd name="connsiteX34" fmla="*/ 837221 w 1157822"/>
                  <a:gd name="connsiteY34" fmla="*/ 490484 h 869455"/>
                  <a:gd name="connsiteX35" fmla="*/ 873811 w 1157822"/>
                  <a:gd name="connsiteY35" fmla="*/ 490484 h 869455"/>
                  <a:gd name="connsiteX36" fmla="*/ 1121232 w 1157822"/>
                  <a:gd name="connsiteY36" fmla="*/ 70567 h 869455"/>
                  <a:gd name="connsiteX37" fmla="*/ 1157822 w 1157822"/>
                  <a:gd name="connsiteY37" fmla="*/ 70567 h 869455"/>
                  <a:gd name="connsiteX38" fmla="*/ 1157822 w 1157822"/>
                  <a:gd name="connsiteY38" fmla="*/ 50529 h 869455"/>
                  <a:gd name="connsiteX39" fmla="*/ 1062861 w 1157822"/>
                  <a:gd name="connsiteY39" fmla="*/ 50529 h 869455"/>
                  <a:gd name="connsiteX40" fmla="*/ 855516 w 1157822"/>
                  <a:gd name="connsiteY40" fmla="*/ 483514 h 869455"/>
                  <a:gd name="connsiteX41" fmla="*/ 824153 w 1157822"/>
                  <a:gd name="connsiteY41" fmla="*/ 409463 h 869455"/>
                  <a:gd name="connsiteX42" fmla="*/ 906046 w 1157822"/>
                  <a:gd name="connsiteY42" fmla="*/ 398137 h 869455"/>
                  <a:gd name="connsiteX43" fmla="*/ 855516 w 1157822"/>
                  <a:gd name="connsiteY43" fmla="*/ 483514 h 869455"/>
                  <a:gd name="connsiteX44" fmla="*/ 831123 w 1157822"/>
                  <a:gd name="connsiteY44" fmla="*/ 389425 h 869455"/>
                  <a:gd name="connsiteX45" fmla="*/ 890364 w 1157822"/>
                  <a:gd name="connsiteY45" fmla="*/ 311017 h 869455"/>
                  <a:gd name="connsiteX46" fmla="*/ 911273 w 1157822"/>
                  <a:gd name="connsiteY46" fmla="*/ 378100 h 869455"/>
                  <a:gd name="connsiteX47" fmla="*/ 831123 w 1157822"/>
                  <a:gd name="connsiteY47" fmla="*/ 389425 h 869455"/>
                  <a:gd name="connsiteX48" fmla="*/ 926954 w 1157822"/>
                  <a:gd name="connsiteY48" fmla="*/ 362418 h 869455"/>
                  <a:gd name="connsiteX49" fmla="*/ 906917 w 1157822"/>
                  <a:gd name="connsiteY49" fmla="*/ 297949 h 869455"/>
                  <a:gd name="connsiteX50" fmla="*/ 969643 w 1157822"/>
                  <a:gd name="connsiteY50" fmla="*/ 289237 h 869455"/>
                  <a:gd name="connsiteX51" fmla="*/ 926954 w 1157822"/>
                  <a:gd name="connsiteY51" fmla="*/ 362418 h 869455"/>
                  <a:gd name="connsiteX52" fmla="*/ 915629 w 1157822"/>
                  <a:gd name="connsiteY52" fmla="*/ 277041 h 869455"/>
                  <a:gd name="connsiteX53" fmla="*/ 969643 w 1157822"/>
                  <a:gd name="connsiteY53" fmla="*/ 205603 h 869455"/>
                  <a:gd name="connsiteX54" fmla="*/ 977484 w 1157822"/>
                  <a:gd name="connsiteY54" fmla="*/ 268329 h 869455"/>
                  <a:gd name="connsiteX55" fmla="*/ 915629 w 1157822"/>
                  <a:gd name="connsiteY55" fmla="*/ 277041 h 869455"/>
                  <a:gd name="connsiteX56" fmla="*/ 994908 w 1157822"/>
                  <a:gd name="connsiteY56" fmla="*/ 247420 h 869455"/>
                  <a:gd name="connsiteX57" fmla="*/ 987938 w 1157822"/>
                  <a:gd name="connsiteY57" fmla="*/ 188179 h 869455"/>
                  <a:gd name="connsiteX58" fmla="*/ 1038468 w 1157822"/>
                  <a:gd name="connsiteY58" fmla="*/ 175111 h 869455"/>
                  <a:gd name="connsiteX59" fmla="*/ 994908 w 1157822"/>
                  <a:gd name="connsiteY59" fmla="*/ 247420 h 869455"/>
                  <a:gd name="connsiteX60" fmla="*/ 1001877 w 1157822"/>
                  <a:gd name="connsiteY60" fmla="*/ 164656 h 869455"/>
                  <a:gd name="connsiteX61" fmla="*/ 1041953 w 1157822"/>
                  <a:gd name="connsiteY61" fmla="*/ 111513 h 869455"/>
                  <a:gd name="connsiteX62" fmla="*/ 1047180 w 1157822"/>
                  <a:gd name="connsiteY62" fmla="*/ 152460 h 869455"/>
                  <a:gd name="connsiteX63" fmla="*/ 1001877 w 1157822"/>
                  <a:gd name="connsiteY63" fmla="*/ 164656 h 869455"/>
                  <a:gd name="connsiteX64" fmla="*/ 1063732 w 1157822"/>
                  <a:gd name="connsiteY64" fmla="*/ 130680 h 869455"/>
                  <a:gd name="connsiteX65" fmla="*/ 1058505 w 1157822"/>
                  <a:gd name="connsiteY65" fmla="*/ 89733 h 869455"/>
                  <a:gd name="connsiteX66" fmla="*/ 1072444 w 1157822"/>
                  <a:gd name="connsiteY66" fmla="*/ 70567 h 869455"/>
                  <a:gd name="connsiteX67" fmla="*/ 1098580 w 1157822"/>
                  <a:gd name="connsiteY67" fmla="*/ 70567 h 869455"/>
                  <a:gd name="connsiteX68" fmla="*/ 1063732 w 1157822"/>
                  <a:gd name="connsiteY68" fmla="*/ 130680 h 869455"/>
                  <a:gd name="connsiteX69" fmla="*/ 0 w 1157822"/>
                  <a:gd name="connsiteY69" fmla="*/ 267458 h 869455"/>
                  <a:gd name="connsiteX70" fmla="*/ 0 w 1157822"/>
                  <a:gd name="connsiteY70" fmla="*/ 286624 h 869455"/>
                  <a:gd name="connsiteX71" fmla="*/ 182952 w 1157822"/>
                  <a:gd name="connsiteY71" fmla="*/ 286624 h 869455"/>
                  <a:gd name="connsiteX72" fmla="*/ 182952 w 1157822"/>
                  <a:gd name="connsiteY72" fmla="*/ 337153 h 869455"/>
                  <a:gd name="connsiteX73" fmla="*/ 243935 w 1157822"/>
                  <a:gd name="connsiteY73" fmla="*/ 337153 h 869455"/>
                  <a:gd name="connsiteX74" fmla="*/ 243935 w 1157822"/>
                  <a:gd name="connsiteY74" fmla="*/ 286624 h 869455"/>
                  <a:gd name="connsiteX75" fmla="*/ 265715 w 1157822"/>
                  <a:gd name="connsiteY75" fmla="*/ 286624 h 869455"/>
                  <a:gd name="connsiteX76" fmla="*/ 265715 w 1157822"/>
                  <a:gd name="connsiteY76" fmla="*/ 267458 h 869455"/>
                  <a:gd name="connsiteX77" fmla="*/ 0 w 1157822"/>
                  <a:gd name="connsiteY77" fmla="*/ 267458 h 869455"/>
                  <a:gd name="connsiteX78" fmla="*/ 278783 w 1157822"/>
                  <a:gd name="connsiteY78" fmla="*/ 869455 h 869455"/>
                  <a:gd name="connsiteX79" fmla="*/ 278783 w 1157822"/>
                  <a:gd name="connsiteY79" fmla="*/ 784077 h 869455"/>
                  <a:gd name="connsiteX80" fmla="*/ 319730 w 1157822"/>
                  <a:gd name="connsiteY80" fmla="*/ 660368 h 869455"/>
                  <a:gd name="connsiteX81" fmla="*/ 256132 w 1157822"/>
                  <a:gd name="connsiteY81" fmla="*/ 660368 h 869455"/>
                  <a:gd name="connsiteX82" fmla="*/ 243064 w 1157822"/>
                  <a:gd name="connsiteY82" fmla="*/ 660368 h 869455"/>
                  <a:gd name="connsiteX83" fmla="*/ 194277 w 1157822"/>
                  <a:gd name="connsiteY83" fmla="*/ 660368 h 869455"/>
                  <a:gd name="connsiteX84" fmla="*/ 236095 w 1157822"/>
                  <a:gd name="connsiteY84" fmla="*/ 786691 h 869455"/>
                  <a:gd name="connsiteX85" fmla="*/ 236095 w 1157822"/>
                  <a:gd name="connsiteY85" fmla="*/ 869455 h 869455"/>
                  <a:gd name="connsiteX86" fmla="*/ 223027 w 1157822"/>
                  <a:gd name="connsiteY86" fmla="*/ 869455 h 869455"/>
                  <a:gd name="connsiteX87" fmla="*/ 291851 w 1157822"/>
                  <a:gd name="connsiteY87" fmla="*/ 869455 h 869455"/>
                  <a:gd name="connsiteX88" fmla="*/ 278783 w 1157822"/>
                  <a:gd name="connsiteY88" fmla="*/ 869455 h 869455"/>
                  <a:gd name="connsiteX89" fmla="*/ 651656 w 1157822"/>
                  <a:gd name="connsiteY89" fmla="*/ 869455 h 869455"/>
                  <a:gd name="connsiteX90" fmla="*/ 706541 w 1157822"/>
                  <a:gd name="connsiteY90" fmla="*/ 869455 h 869455"/>
                  <a:gd name="connsiteX91" fmla="*/ 706541 w 1157822"/>
                  <a:gd name="connsiteY91" fmla="*/ 784077 h 869455"/>
                  <a:gd name="connsiteX92" fmla="*/ 747488 w 1157822"/>
                  <a:gd name="connsiteY92" fmla="*/ 660368 h 869455"/>
                  <a:gd name="connsiteX93" fmla="*/ 622906 w 1157822"/>
                  <a:gd name="connsiteY93" fmla="*/ 660368 h 869455"/>
                  <a:gd name="connsiteX94" fmla="*/ 664724 w 1157822"/>
                  <a:gd name="connsiteY94" fmla="*/ 786691 h 869455"/>
                  <a:gd name="connsiteX95" fmla="*/ 664724 w 1157822"/>
                  <a:gd name="connsiteY95" fmla="*/ 869455 h 869455"/>
                  <a:gd name="connsiteX96" fmla="*/ 651656 w 1157822"/>
                  <a:gd name="connsiteY96" fmla="*/ 869455 h 869455"/>
                  <a:gd name="connsiteX97" fmla="*/ 848547 w 1157822"/>
                  <a:gd name="connsiteY97" fmla="*/ 601997 h 869455"/>
                  <a:gd name="connsiteX98" fmla="*/ 834607 w 1157822"/>
                  <a:gd name="connsiteY98" fmla="*/ 601997 h 869455"/>
                  <a:gd name="connsiteX99" fmla="*/ 834607 w 1157822"/>
                  <a:gd name="connsiteY99" fmla="*/ 601997 h 869455"/>
                  <a:gd name="connsiteX100" fmla="*/ 93218 w 1157822"/>
                  <a:gd name="connsiteY100" fmla="*/ 601997 h 869455"/>
                  <a:gd name="connsiteX101" fmla="*/ 93218 w 1157822"/>
                  <a:gd name="connsiteY101" fmla="*/ 601997 h 869455"/>
                  <a:gd name="connsiteX102" fmla="*/ 90605 w 1157822"/>
                  <a:gd name="connsiteY102" fmla="*/ 601997 h 869455"/>
                  <a:gd name="connsiteX103" fmla="*/ 90605 w 1157822"/>
                  <a:gd name="connsiteY103" fmla="*/ 350221 h 869455"/>
                  <a:gd name="connsiteX104" fmla="*/ 169012 w 1157822"/>
                  <a:gd name="connsiteY104" fmla="*/ 350221 h 869455"/>
                  <a:gd name="connsiteX105" fmla="*/ 243064 w 1157822"/>
                  <a:gd name="connsiteY105" fmla="*/ 350221 h 869455"/>
                  <a:gd name="connsiteX106" fmla="*/ 243064 w 1157822"/>
                  <a:gd name="connsiteY106" fmla="*/ 359804 h 869455"/>
                  <a:gd name="connsiteX107" fmla="*/ 256132 w 1157822"/>
                  <a:gd name="connsiteY107" fmla="*/ 359804 h 869455"/>
                  <a:gd name="connsiteX108" fmla="*/ 256132 w 1157822"/>
                  <a:gd name="connsiteY108" fmla="*/ 350221 h 869455"/>
                  <a:gd name="connsiteX109" fmla="*/ 501810 w 1157822"/>
                  <a:gd name="connsiteY109" fmla="*/ 350221 h 869455"/>
                  <a:gd name="connsiteX110" fmla="*/ 501810 w 1157822"/>
                  <a:gd name="connsiteY110" fmla="*/ 242193 h 869455"/>
                  <a:gd name="connsiteX111" fmla="*/ 650785 w 1157822"/>
                  <a:gd name="connsiteY111" fmla="*/ 242193 h 869455"/>
                  <a:gd name="connsiteX112" fmla="*/ 650785 w 1157822"/>
                  <a:gd name="connsiteY112" fmla="*/ 490484 h 869455"/>
                  <a:gd name="connsiteX113" fmla="*/ 636846 w 1157822"/>
                  <a:gd name="connsiteY113" fmla="*/ 490484 h 869455"/>
                  <a:gd name="connsiteX114" fmla="*/ 636846 w 1157822"/>
                  <a:gd name="connsiteY114" fmla="*/ 503552 h 869455"/>
                  <a:gd name="connsiteX115" fmla="*/ 847675 w 1157822"/>
                  <a:gd name="connsiteY115" fmla="*/ 503552 h 869455"/>
                  <a:gd name="connsiteX116" fmla="*/ 847675 w 1157822"/>
                  <a:gd name="connsiteY116" fmla="*/ 601997 h 869455"/>
                  <a:gd name="connsiteX117" fmla="*/ 848547 w 1157822"/>
                  <a:gd name="connsiteY117" fmla="*/ 601997 h 869455"/>
                  <a:gd name="connsiteX0" fmla="*/ 659497 w 1157822"/>
                  <a:gd name="connsiteY0" fmla="*/ 576733 h 869455"/>
                  <a:gd name="connsiteX1" fmla="*/ 672565 w 1157822"/>
                  <a:gd name="connsiteY1" fmla="*/ 576733 h 869455"/>
                  <a:gd name="connsiteX2" fmla="*/ 672565 w 1157822"/>
                  <a:gd name="connsiteY2" fmla="*/ 532301 h 869455"/>
                  <a:gd name="connsiteX3" fmla="*/ 659497 w 1157822"/>
                  <a:gd name="connsiteY3" fmla="*/ 532301 h 869455"/>
                  <a:gd name="connsiteX4" fmla="*/ 659497 w 1157822"/>
                  <a:gd name="connsiteY4" fmla="*/ 576733 h 869455"/>
                  <a:gd name="connsiteX5" fmla="*/ 614194 w 1157822"/>
                  <a:gd name="connsiteY5" fmla="*/ 0 h 869455"/>
                  <a:gd name="connsiteX6" fmla="*/ 548855 w 1157822"/>
                  <a:gd name="connsiteY6" fmla="*/ 0 h 869455"/>
                  <a:gd name="connsiteX7" fmla="*/ 528817 w 1157822"/>
                  <a:gd name="connsiteY7" fmla="*/ 229125 h 869455"/>
                  <a:gd name="connsiteX8" fmla="*/ 547983 w 1157822"/>
                  <a:gd name="connsiteY8" fmla="*/ 229125 h 869455"/>
                  <a:gd name="connsiteX9" fmla="*/ 552339 w 1157822"/>
                  <a:gd name="connsiteY9" fmla="*/ 176853 h 869455"/>
                  <a:gd name="connsiteX10" fmla="*/ 609838 w 1157822"/>
                  <a:gd name="connsiteY10" fmla="*/ 229125 h 869455"/>
                  <a:gd name="connsiteX11" fmla="*/ 634232 w 1157822"/>
                  <a:gd name="connsiteY11" fmla="*/ 229125 h 869455"/>
                  <a:gd name="connsiteX12" fmla="*/ 614194 w 1157822"/>
                  <a:gd name="connsiteY12" fmla="*/ 0 h 869455"/>
                  <a:gd name="connsiteX13" fmla="*/ 595899 w 1157822"/>
                  <a:gd name="connsiteY13" fmla="*/ 19166 h 869455"/>
                  <a:gd name="connsiteX14" fmla="*/ 598513 w 1157822"/>
                  <a:gd name="connsiteY14" fmla="*/ 52272 h 869455"/>
                  <a:gd name="connsiteX15" fmla="*/ 574991 w 1157822"/>
                  <a:gd name="connsiteY15" fmla="*/ 19166 h 869455"/>
                  <a:gd name="connsiteX16" fmla="*/ 595899 w 1157822"/>
                  <a:gd name="connsiteY16" fmla="*/ 19166 h 869455"/>
                  <a:gd name="connsiteX17" fmla="*/ 565407 w 1157822"/>
                  <a:gd name="connsiteY17" fmla="*/ 39204 h 869455"/>
                  <a:gd name="connsiteX18" fmla="*/ 599384 w 1157822"/>
                  <a:gd name="connsiteY18" fmla="*/ 85377 h 869455"/>
                  <a:gd name="connsiteX19" fmla="*/ 556695 w 1157822"/>
                  <a:gd name="connsiteY19" fmla="*/ 130680 h 869455"/>
                  <a:gd name="connsiteX20" fmla="*/ 565407 w 1157822"/>
                  <a:gd name="connsiteY20" fmla="*/ 39204 h 869455"/>
                  <a:gd name="connsiteX21" fmla="*/ 558438 w 1157822"/>
                  <a:gd name="connsiteY21" fmla="*/ 156815 h 869455"/>
                  <a:gd name="connsiteX22" fmla="*/ 603740 w 1157822"/>
                  <a:gd name="connsiteY22" fmla="*/ 108900 h 869455"/>
                  <a:gd name="connsiteX23" fmla="*/ 612452 w 1157822"/>
                  <a:gd name="connsiteY23" fmla="*/ 205603 h 869455"/>
                  <a:gd name="connsiteX24" fmla="*/ 558438 w 1157822"/>
                  <a:gd name="connsiteY24" fmla="*/ 156815 h 869455"/>
                  <a:gd name="connsiteX25" fmla="*/ 1062861 w 1157822"/>
                  <a:gd name="connsiteY25" fmla="*/ 50529 h 869455"/>
                  <a:gd name="connsiteX26" fmla="*/ 964416 w 1157822"/>
                  <a:gd name="connsiteY26" fmla="*/ 181209 h 869455"/>
                  <a:gd name="connsiteX27" fmla="*/ 668209 w 1157822"/>
                  <a:gd name="connsiteY27" fmla="*/ 349350 h 869455"/>
                  <a:gd name="connsiteX28" fmla="*/ 666466 w 1157822"/>
                  <a:gd name="connsiteY28" fmla="*/ 350221 h 869455"/>
                  <a:gd name="connsiteX29" fmla="*/ 666466 w 1157822"/>
                  <a:gd name="connsiteY29" fmla="*/ 372872 h 869455"/>
                  <a:gd name="connsiteX30" fmla="*/ 934795 w 1157822"/>
                  <a:gd name="connsiteY30" fmla="*/ 220413 h 869455"/>
                  <a:gd name="connsiteX31" fmla="*/ 730935 w 1157822"/>
                  <a:gd name="connsiteY31" fmla="*/ 490484 h 869455"/>
                  <a:gd name="connsiteX32" fmla="*/ 755328 w 1157822"/>
                  <a:gd name="connsiteY32" fmla="*/ 490484 h 869455"/>
                  <a:gd name="connsiteX33" fmla="*/ 807600 w 1157822"/>
                  <a:gd name="connsiteY33" fmla="*/ 420788 h 869455"/>
                  <a:gd name="connsiteX34" fmla="*/ 837221 w 1157822"/>
                  <a:gd name="connsiteY34" fmla="*/ 490484 h 869455"/>
                  <a:gd name="connsiteX35" fmla="*/ 873811 w 1157822"/>
                  <a:gd name="connsiteY35" fmla="*/ 490484 h 869455"/>
                  <a:gd name="connsiteX36" fmla="*/ 1121232 w 1157822"/>
                  <a:gd name="connsiteY36" fmla="*/ 70567 h 869455"/>
                  <a:gd name="connsiteX37" fmla="*/ 1157822 w 1157822"/>
                  <a:gd name="connsiteY37" fmla="*/ 70567 h 869455"/>
                  <a:gd name="connsiteX38" fmla="*/ 1157822 w 1157822"/>
                  <a:gd name="connsiteY38" fmla="*/ 50529 h 869455"/>
                  <a:gd name="connsiteX39" fmla="*/ 1062861 w 1157822"/>
                  <a:gd name="connsiteY39" fmla="*/ 50529 h 869455"/>
                  <a:gd name="connsiteX40" fmla="*/ 855516 w 1157822"/>
                  <a:gd name="connsiteY40" fmla="*/ 483514 h 869455"/>
                  <a:gd name="connsiteX41" fmla="*/ 824153 w 1157822"/>
                  <a:gd name="connsiteY41" fmla="*/ 409463 h 869455"/>
                  <a:gd name="connsiteX42" fmla="*/ 906046 w 1157822"/>
                  <a:gd name="connsiteY42" fmla="*/ 398137 h 869455"/>
                  <a:gd name="connsiteX43" fmla="*/ 855516 w 1157822"/>
                  <a:gd name="connsiteY43" fmla="*/ 483514 h 869455"/>
                  <a:gd name="connsiteX44" fmla="*/ 831123 w 1157822"/>
                  <a:gd name="connsiteY44" fmla="*/ 389425 h 869455"/>
                  <a:gd name="connsiteX45" fmla="*/ 890364 w 1157822"/>
                  <a:gd name="connsiteY45" fmla="*/ 311017 h 869455"/>
                  <a:gd name="connsiteX46" fmla="*/ 911273 w 1157822"/>
                  <a:gd name="connsiteY46" fmla="*/ 378100 h 869455"/>
                  <a:gd name="connsiteX47" fmla="*/ 831123 w 1157822"/>
                  <a:gd name="connsiteY47" fmla="*/ 389425 h 869455"/>
                  <a:gd name="connsiteX48" fmla="*/ 926954 w 1157822"/>
                  <a:gd name="connsiteY48" fmla="*/ 362418 h 869455"/>
                  <a:gd name="connsiteX49" fmla="*/ 906917 w 1157822"/>
                  <a:gd name="connsiteY49" fmla="*/ 297949 h 869455"/>
                  <a:gd name="connsiteX50" fmla="*/ 969643 w 1157822"/>
                  <a:gd name="connsiteY50" fmla="*/ 289237 h 869455"/>
                  <a:gd name="connsiteX51" fmla="*/ 926954 w 1157822"/>
                  <a:gd name="connsiteY51" fmla="*/ 362418 h 869455"/>
                  <a:gd name="connsiteX52" fmla="*/ 915629 w 1157822"/>
                  <a:gd name="connsiteY52" fmla="*/ 277041 h 869455"/>
                  <a:gd name="connsiteX53" fmla="*/ 969643 w 1157822"/>
                  <a:gd name="connsiteY53" fmla="*/ 205603 h 869455"/>
                  <a:gd name="connsiteX54" fmla="*/ 977484 w 1157822"/>
                  <a:gd name="connsiteY54" fmla="*/ 268329 h 869455"/>
                  <a:gd name="connsiteX55" fmla="*/ 915629 w 1157822"/>
                  <a:gd name="connsiteY55" fmla="*/ 277041 h 869455"/>
                  <a:gd name="connsiteX56" fmla="*/ 994908 w 1157822"/>
                  <a:gd name="connsiteY56" fmla="*/ 247420 h 869455"/>
                  <a:gd name="connsiteX57" fmla="*/ 987938 w 1157822"/>
                  <a:gd name="connsiteY57" fmla="*/ 188179 h 869455"/>
                  <a:gd name="connsiteX58" fmla="*/ 1038468 w 1157822"/>
                  <a:gd name="connsiteY58" fmla="*/ 175111 h 869455"/>
                  <a:gd name="connsiteX59" fmla="*/ 994908 w 1157822"/>
                  <a:gd name="connsiteY59" fmla="*/ 247420 h 869455"/>
                  <a:gd name="connsiteX60" fmla="*/ 1001877 w 1157822"/>
                  <a:gd name="connsiteY60" fmla="*/ 164656 h 869455"/>
                  <a:gd name="connsiteX61" fmla="*/ 1041953 w 1157822"/>
                  <a:gd name="connsiteY61" fmla="*/ 111513 h 869455"/>
                  <a:gd name="connsiteX62" fmla="*/ 1047180 w 1157822"/>
                  <a:gd name="connsiteY62" fmla="*/ 152460 h 869455"/>
                  <a:gd name="connsiteX63" fmla="*/ 1001877 w 1157822"/>
                  <a:gd name="connsiteY63" fmla="*/ 164656 h 869455"/>
                  <a:gd name="connsiteX64" fmla="*/ 1063732 w 1157822"/>
                  <a:gd name="connsiteY64" fmla="*/ 130680 h 869455"/>
                  <a:gd name="connsiteX65" fmla="*/ 1058505 w 1157822"/>
                  <a:gd name="connsiteY65" fmla="*/ 89733 h 869455"/>
                  <a:gd name="connsiteX66" fmla="*/ 1072444 w 1157822"/>
                  <a:gd name="connsiteY66" fmla="*/ 70567 h 869455"/>
                  <a:gd name="connsiteX67" fmla="*/ 1098580 w 1157822"/>
                  <a:gd name="connsiteY67" fmla="*/ 70567 h 869455"/>
                  <a:gd name="connsiteX68" fmla="*/ 1063732 w 1157822"/>
                  <a:gd name="connsiteY68" fmla="*/ 130680 h 869455"/>
                  <a:gd name="connsiteX69" fmla="*/ 0 w 1157822"/>
                  <a:gd name="connsiteY69" fmla="*/ 267458 h 869455"/>
                  <a:gd name="connsiteX70" fmla="*/ 0 w 1157822"/>
                  <a:gd name="connsiteY70" fmla="*/ 286624 h 869455"/>
                  <a:gd name="connsiteX71" fmla="*/ 182952 w 1157822"/>
                  <a:gd name="connsiteY71" fmla="*/ 286624 h 869455"/>
                  <a:gd name="connsiteX72" fmla="*/ 182952 w 1157822"/>
                  <a:gd name="connsiteY72" fmla="*/ 337153 h 869455"/>
                  <a:gd name="connsiteX73" fmla="*/ 243935 w 1157822"/>
                  <a:gd name="connsiteY73" fmla="*/ 337153 h 869455"/>
                  <a:gd name="connsiteX74" fmla="*/ 243935 w 1157822"/>
                  <a:gd name="connsiteY74" fmla="*/ 286624 h 869455"/>
                  <a:gd name="connsiteX75" fmla="*/ 265715 w 1157822"/>
                  <a:gd name="connsiteY75" fmla="*/ 286624 h 869455"/>
                  <a:gd name="connsiteX76" fmla="*/ 265715 w 1157822"/>
                  <a:gd name="connsiteY76" fmla="*/ 267458 h 869455"/>
                  <a:gd name="connsiteX77" fmla="*/ 0 w 1157822"/>
                  <a:gd name="connsiteY77" fmla="*/ 267458 h 869455"/>
                  <a:gd name="connsiteX78" fmla="*/ 278783 w 1157822"/>
                  <a:gd name="connsiteY78" fmla="*/ 869455 h 869455"/>
                  <a:gd name="connsiteX79" fmla="*/ 278783 w 1157822"/>
                  <a:gd name="connsiteY79" fmla="*/ 784077 h 869455"/>
                  <a:gd name="connsiteX80" fmla="*/ 319730 w 1157822"/>
                  <a:gd name="connsiteY80" fmla="*/ 660368 h 869455"/>
                  <a:gd name="connsiteX81" fmla="*/ 256132 w 1157822"/>
                  <a:gd name="connsiteY81" fmla="*/ 660368 h 869455"/>
                  <a:gd name="connsiteX82" fmla="*/ 243064 w 1157822"/>
                  <a:gd name="connsiteY82" fmla="*/ 660368 h 869455"/>
                  <a:gd name="connsiteX83" fmla="*/ 194277 w 1157822"/>
                  <a:gd name="connsiteY83" fmla="*/ 660368 h 869455"/>
                  <a:gd name="connsiteX84" fmla="*/ 236095 w 1157822"/>
                  <a:gd name="connsiteY84" fmla="*/ 786691 h 869455"/>
                  <a:gd name="connsiteX85" fmla="*/ 236095 w 1157822"/>
                  <a:gd name="connsiteY85" fmla="*/ 869455 h 869455"/>
                  <a:gd name="connsiteX86" fmla="*/ 291851 w 1157822"/>
                  <a:gd name="connsiteY86" fmla="*/ 869455 h 869455"/>
                  <a:gd name="connsiteX87" fmla="*/ 278783 w 1157822"/>
                  <a:gd name="connsiteY87" fmla="*/ 869455 h 869455"/>
                  <a:gd name="connsiteX88" fmla="*/ 651656 w 1157822"/>
                  <a:gd name="connsiteY88" fmla="*/ 869455 h 869455"/>
                  <a:gd name="connsiteX89" fmla="*/ 706541 w 1157822"/>
                  <a:gd name="connsiteY89" fmla="*/ 869455 h 869455"/>
                  <a:gd name="connsiteX90" fmla="*/ 706541 w 1157822"/>
                  <a:gd name="connsiteY90" fmla="*/ 784077 h 869455"/>
                  <a:gd name="connsiteX91" fmla="*/ 747488 w 1157822"/>
                  <a:gd name="connsiteY91" fmla="*/ 660368 h 869455"/>
                  <a:gd name="connsiteX92" fmla="*/ 622906 w 1157822"/>
                  <a:gd name="connsiteY92" fmla="*/ 660368 h 869455"/>
                  <a:gd name="connsiteX93" fmla="*/ 664724 w 1157822"/>
                  <a:gd name="connsiteY93" fmla="*/ 786691 h 869455"/>
                  <a:gd name="connsiteX94" fmla="*/ 664724 w 1157822"/>
                  <a:gd name="connsiteY94" fmla="*/ 869455 h 869455"/>
                  <a:gd name="connsiteX95" fmla="*/ 651656 w 1157822"/>
                  <a:gd name="connsiteY95" fmla="*/ 869455 h 869455"/>
                  <a:gd name="connsiteX96" fmla="*/ 848547 w 1157822"/>
                  <a:gd name="connsiteY96" fmla="*/ 601997 h 869455"/>
                  <a:gd name="connsiteX97" fmla="*/ 834607 w 1157822"/>
                  <a:gd name="connsiteY97" fmla="*/ 601997 h 869455"/>
                  <a:gd name="connsiteX98" fmla="*/ 834607 w 1157822"/>
                  <a:gd name="connsiteY98" fmla="*/ 601997 h 869455"/>
                  <a:gd name="connsiteX99" fmla="*/ 93218 w 1157822"/>
                  <a:gd name="connsiteY99" fmla="*/ 601997 h 869455"/>
                  <a:gd name="connsiteX100" fmla="*/ 93218 w 1157822"/>
                  <a:gd name="connsiteY100" fmla="*/ 601997 h 869455"/>
                  <a:gd name="connsiteX101" fmla="*/ 90605 w 1157822"/>
                  <a:gd name="connsiteY101" fmla="*/ 601997 h 869455"/>
                  <a:gd name="connsiteX102" fmla="*/ 90605 w 1157822"/>
                  <a:gd name="connsiteY102" fmla="*/ 350221 h 869455"/>
                  <a:gd name="connsiteX103" fmla="*/ 169012 w 1157822"/>
                  <a:gd name="connsiteY103" fmla="*/ 350221 h 869455"/>
                  <a:gd name="connsiteX104" fmla="*/ 243064 w 1157822"/>
                  <a:gd name="connsiteY104" fmla="*/ 350221 h 869455"/>
                  <a:gd name="connsiteX105" fmla="*/ 243064 w 1157822"/>
                  <a:gd name="connsiteY105" fmla="*/ 359804 h 869455"/>
                  <a:gd name="connsiteX106" fmla="*/ 256132 w 1157822"/>
                  <a:gd name="connsiteY106" fmla="*/ 359804 h 869455"/>
                  <a:gd name="connsiteX107" fmla="*/ 256132 w 1157822"/>
                  <a:gd name="connsiteY107" fmla="*/ 350221 h 869455"/>
                  <a:gd name="connsiteX108" fmla="*/ 501810 w 1157822"/>
                  <a:gd name="connsiteY108" fmla="*/ 350221 h 869455"/>
                  <a:gd name="connsiteX109" fmla="*/ 501810 w 1157822"/>
                  <a:gd name="connsiteY109" fmla="*/ 242193 h 869455"/>
                  <a:gd name="connsiteX110" fmla="*/ 650785 w 1157822"/>
                  <a:gd name="connsiteY110" fmla="*/ 242193 h 869455"/>
                  <a:gd name="connsiteX111" fmla="*/ 650785 w 1157822"/>
                  <a:gd name="connsiteY111" fmla="*/ 490484 h 869455"/>
                  <a:gd name="connsiteX112" fmla="*/ 636846 w 1157822"/>
                  <a:gd name="connsiteY112" fmla="*/ 490484 h 869455"/>
                  <a:gd name="connsiteX113" fmla="*/ 636846 w 1157822"/>
                  <a:gd name="connsiteY113" fmla="*/ 503552 h 869455"/>
                  <a:gd name="connsiteX114" fmla="*/ 847675 w 1157822"/>
                  <a:gd name="connsiteY114" fmla="*/ 503552 h 869455"/>
                  <a:gd name="connsiteX115" fmla="*/ 847675 w 1157822"/>
                  <a:gd name="connsiteY115" fmla="*/ 601997 h 869455"/>
                  <a:gd name="connsiteX116" fmla="*/ 848547 w 1157822"/>
                  <a:gd name="connsiteY116" fmla="*/ 601997 h 869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157822" h="869455">
                    <a:moveTo>
                      <a:pt x="659497" y="576733"/>
                    </a:moveTo>
                    <a:lnTo>
                      <a:pt x="672565" y="576733"/>
                    </a:lnTo>
                    <a:lnTo>
                      <a:pt x="672565" y="532301"/>
                    </a:lnTo>
                    <a:lnTo>
                      <a:pt x="659497" y="532301"/>
                    </a:lnTo>
                    <a:lnTo>
                      <a:pt x="659497" y="576733"/>
                    </a:lnTo>
                    <a:close/>
                    <a:moveTo>
                      <a:pt x="614194" y="0"/>
                    </a:moveTo>
                    <a:lnTo>
                      <a:pt x="548855" y="0"/>
                    </a:lnTo>
                    <a:lnTo>
                      <a:pt x="528817" y="229125"/>
                    </a:lnTo>
                    <a:lnTo>
                      <a:pt x="547983" y="229125"/>
                    </a:lnTo>
                    <a:lnTo>
                      <a:pt x="552339" y="176853"/>
                    </a:lnTo>
                    <a:lnTo>
                      <a:pt x="609838" y="229125"/>
                    </a:lnTo>
                    <a:lnTo>
                      <a:pt x="634232" y="229125"/>
                    </a:lnTo>
                    <a:lnTo>
                      <a:pt x="614194" y="0"/>
                    </a:lnTo>
                    <a:close/>
                    <a:moveTo>
                      <a:pt x="595899" y="19166"/>
                    </a:moveTo>
                    <a:lnTo>
                      <a:pt x="598513" y="52272"/>
                    </a:lnTo>
                    <a:lnTo>
                      <a:pt x="574991" y="19166"/>
                    </a:lnTo>
                    <a:lnTo>
                      <a:pt x="595899" y="19166"/>
                    </a:lnTo>
                    <a:close/>
                    <a:moveTo>
                      <a:pt x="565407" y="39204"/>
                    </a:moveTo>
                    <a:lnTo>
                      <a:pt x="599384" y="85377"/>
                    </a:lnTo>
                    <a:lnTo>
                      <a:pt x="556695" y="130680"/>
                    </a:lnTo>
                    <a:lnTo>
                      <a:pt x="565407" y="39204"/>
                    </a:lnTo>
                    <a:close/>
                    <a:moveTo>
                      <a:pt x="558438" y="156815"/>
                    </a:moveTo>
                    <a:lnTo>
                      <a:pt x="603740" y="108900"/>
                    </a:lnTo>
                    <a:lnTo>
                      <a:pt x="612452" y="205603"/>
                    </a:lnTo>
                    <a:lnTo>
                      <a:pt x="558438" y="156815"/>
                    </a:lnTo>
                    <a:close/>
                    <a:moveTo>
                      <a:pt x="1062861" y="50529"/>
                    </a:moveTo>
                    <a:lnTo>
                      <a:pt x="964416" y="181209"/>
                    </a:lnTo>
                    <a:lnTo>
                      <a:pt x="668209" y="349350"/>
                    </a:lnTo>
                    <a:lnTo>
                      <a:pt x="666466" y="350221"/>
                    </a:lnTo>
                    <a:lnTo>
                      <a:pt x="666466" y="372872"/>
                    </a:lnTo>
                    <a:lnTo>
                      <a:pt x="934795" y="220413"/>
                    </a:lnTo>
                    <a:lnTo>
                      <a:pt x="730935" y="490484"/>
                    </a:lnTo>
                    <a:lnTo>
                      <a:pt x="755328" y="490484"/>
                    </a:lnTo>
                    <a:lnTo>
                      <a:pt x="807600" y="420788"/>
                    </a:lnTo>
                    <a:lnTo>
                      <a:pt x="837221" y="490484"/>
                    </a:lnTo>
                    <a:lnTo>
                      <a:pt x="873811" y="490484"/>
                    </a:lnTo>
                    <a:lnTo>
                      <a:pt x="1121232" y="70567"/>
                    </a:lnTo>
                    <a:lnTo>
                      <a:pt x="1157822" y="70567"/>
                    </a:lnTo>
                    <a:lnTo>
                      <a:pt x="1157822" y="50529"/>
                    </a:lnTo>
                    <a:lnTo>
                      <a:pt x="1062861" y="50529"/>
                    </a:lnTo>
                    <a:close/>
                    <a:moveTo>
                      <a:pt x="855516" y="483514"/>
                    </a:moveTo>
                    <a:lnTo>
                      <a:pt x="824153" y="409463"/>
                    </a:lnTo>
                    <a:lnTo>
                      <a:pt x="906046" y="398137"/>
                    </a:lnTo>
                    <a:lnTo>
                      <a:pt x="855516" y="483514"/>
                    </a:lnTo>
                    <a:close/>
                    <a:moveTo>
                      <a:pt x="831123" y="389425"/>
                    </a:moveTo>
                    <a:lnTo>
                      <a:pt x="890364" y="311017"/>
                    </a:lnTo>
                    <a:lnTo>
                      <a:pt x="911273" y="378100"/>
                    </a:lnTo>
                    <a:lnTo>
                      <a:pt x="831123" y="389425"/>
                    </a:lnTo>
                    <a:close/>
                    <a:moveTo>
                      <a:pt x="926954" y="362418"/>
                    </a:moveTo>
                    <a:lnTo>
                      <a:pt x="906917" y="297949"/>
                    </a:lnTo>
                    <a:lnTo>
                      <a:pt x="969643" y="289237"/>
                    </a:lnTo>
                    <a:lnTo>
                      <a:pt x="926954" y="362418"/>
                    </a:lnTo>
                    <a:close/>
                    <a:moveTo>
                      <a:pt x="915629" y="277041"/>
                    </a:moveTo>
                    <a:lnTo>
                      <a:pt x="969643" y="205603"/>
                    </a:lnTo>
                    <a:lnTo>
                      <a:pt x="977484" y="268329"/>
                    </a:lnTo>
                    <a:lnTo>
                      <a:pt x="915629" y="277041"/>
                    </a:lnTo>
                    <a:close/>
                    <a:moveTo>
                      <a:pt x="994908" y="247420"/>
                    </a:moveTo>
                    <a:lnTo>
                      <a:pt x="987938" y="188179"/>
                    </a:lnTo>
                    <a:lnTo>
                      <a:pt x="1038468" y="175111"/>
                    </a:lnTo>
                    <a:lnTo>
                      <a:pt x="994908" y="247420"/>
                    </a:lnTo>
                    <a:close/>
                    <a:moveTo>
                      <a:pt x="1001877" y="164656"/>
                    </a:moveTo>
                    <a:lnTo>
                      <a:pt x="1041953" y="111513"/>
                    </a:lnTo>
                    <a:lnTo>
                      <a:pt x="1047180" y="152460"/>
                    </a:lnTo>
                    <a:lnTo>
                      <a:pt x="1001877" y="164656"/>
                    </a:lnTo>
                    <a:close/>
                    <a:moveTo>
                      <a:pt x="1063732" y="130680"/>
                    </a:moveTo>
                    <a:lnTo>
                      <a:pt x="1058505" y="89733"/>
                    </a:lnTo>
                    <a:lnTo>
                      <a:pt x="1072444" y="70567"/>
                    </a:lnTo>
                    <a:lnTo>
                      <a:pt x="1098580" y="70567"/>
                    </a:lnTo>
                    <a:lnTo>
                      <a:pt x="1063732" y="130680"/>
                    </a:lnTo>
                    <a:close/>
                    <a:moveTo>
                      <a:pt x="0" y="267458"/>
                    </a:moveTo>
                    <a:lnTo>
                      <a:pt x="0" y="286624"/>
                    </a:lnTo>
                    <a:lnTo>
                      <a:pt x="182952" y="286624"/>
                    </a:lnTo>
                    <a:lnTo>
                      <a:pt x="182952" y="337153"/>
                    </a:lnTo>
                    <a:lnTo>
                      <a:pt x="243935" y="337153"/>
                    </a:lnTo>
                    <a:lnTo>
                      <a:pt x="243935" y="286624"/>
                    </a:lnTo>
                    <a:lnTo>
                      <a:pt x="265715" y="286624"/>
                    </a:lnTo>
                    <a:lnTo>
                      <a:pt x="265715" y="267458"/>
                    </a:lnTo>
                    <a:lnTo>
                      <a:pt x="0" y="267458"/>
                    </a:lnTo>
                    <a:close/>
                    <a:moveTo>
                      <a:pt x="278783" y="869455"/>
                    </a:moveTo>
                    <a:lnTo>
                      <a:pt x="278783" y="784077"/>
                    </a:lnTo>
                    <a:lnTo>
                      <a:pt x="319730" y="660368"/>
                    </a:lnTo>
                    <a:lnTo>
                      <a:pt x="256132" y="660368"/>
                    </a:lnTo>
                    <a:lnTo>
                      <a:pt x="243064" y="660368"/>
                    </a:lnTo>
                    <a:lnTo>
                      <a:pt x="194277" y="660368"/>
                    </a:lnTo>
                    <a:lnTo>
                      <a:pt x="236095" y="786691"/>
                    </a:lnTo>
                    <a:lnTo>
                      <a:pt x="236095" y="869455"/>
                    </a:lnTo>
                    <a:lnTo>
                      <a:pt x="291851" y="869455"/>
                    </a:lnTo>
                    <a:lnTo>
                      <a:pt x="278783" y="869455"/>
                    </a:lnTo>
                    <a:close/>
                    <a:moveTo>
                      <a:pt x="651656" y="869455"/>
                    </a:moveTo>
                    <a:lnTo>
                      <a:pt x="706541" y="869455"/>
                    </a:lnTo>
                    <a:lnTo>
                      <a:pt x="706541" y="784077"/>
                    </a:lnTo>
                    <a:lnTo>
                      <a:pt x="747488" y="660368"/>
                    </a:lnTo>
                    <a:lnTo>
                      <a:pt x="622906" y="660368"/>
                    </a:lnTo>
                    <a:lnTo>
                      <a:pt x="664724" y="786691"/>
                    </a:lnTo>
                    <a:lnTo>
                      <a:pt x="664724" y="869455"/>
                    </a:lnTo>
                    <a:lnTo>
                      <a:pt x="651656" y="869455"/>
                    </a:lnTo>
                    <a:close/>
                    <a:moveTo>
                      <a:pt x="848547" y="601997"/>
                    </a:moveTo>
                    <a:lnTo>
                      <a:pt x="834607" y="601997"/>
                    </a:lnTo>
                    <a:lnTo>
                      <a:pt x="834607" y="601997"/>
                    </a:lnTo>
                    <a:lnTo>
                      <a:pt x="93218" y="601997"/>
                    </a:lnTo>
                    <a:lnTo>
                      <a:pt x="93218" y="601997"/>
                    </a:lnTo>
                    <a:lnTo>
                      <a:pt x="90605" y="601997"/>
                    </a:lnTo>
                    <a:lnTo>
                      <a:pt x="90605" y="350221"/>
                    </a:lnTo>
                    <a:lnTo>
                      <a:pt x="169012" y="350221"/>
                    </a:lnTo>
                    <a:lnTo>
                      <a:pt x="243064" y="350221"/>
                    </a:lnTo>
                    <a:lnTo>
                      <a:pt x="243064" y="359804"/>
                    </a:lnTo>
                    <a:lnTo>
                      <a:pt x="256132" y="359804"/>
                    </a:lnTo>
                    <a:lnTo>
                      <a:pt x="256132" y="350221"/>
                    </a:lnTo>
                    <a:lnTo>
                      <a:pt x="501810" y="350221"/>
                    </a:lnTo>
                    <a:lnTo>
                      <a:pt x="501810" y="242193"/>
                    </a:lnTo>
                    <a:lnTo>
                      <a:pt x="650785" y="242193"/>
                    </a:lnTo>
                    <a:lnTo>
                      <a:pt x="650785" y="490484"/>
                    </a:lnTo>
                    <a:lnTo>
                      <a:pt x="636846" y="490484"/>
                    </a:lnTo>
                    <a:lnTo>
                      <a:pt x="636846" y="503552"/>
                    </a:lnTo>
                    <a:lnTo>
                      <a:pt x="847675" y="503552"/>
                    </a:lnTo>
                    <a:lnTo>
                      <a:pt x="847675" y="601997"/>
                    </a:lnTo>
                    <a:lnTo>
                      <a:pt x="848547" y="601997"/>
                    </a:lnTo>
                    <a:close/>
                  </a:path>
                </a:pathLst>
              </a:custGeom>
              <a:solidFill>
                <a:srgbClr val="006097"/>
              </a:solidFill>
              <a:ln w="8666" cap="flat">
                <a:noFill/>
                <a:prstDash val="solid"/>
                <a:miter/>
              </a:ln>
            </p:spPr>
            <p:txBody>
              <a:bodyPr rtlCol="0" anchor="ctr"/>
              <a:lstStyle/>
              <a:p>
                <a:endParaRPr lang="en-GB">
                  <a:latin typeface="+mj-lt"/>
                </a:endParaRPr>
              </a:p>
            </p:txBody>
          </p:sp>
        </p:grpSp>
        <p:grpSp>
          <p:nvGrpSpPr>
            <p:cNvPr id="47" name="Group 46">
              <a:extLst>
                <a:ext uri="{FF2B5EF4-FFF2-40B4-BE49-F238E27FC236}">
                  <a16:creationId xmlns:a16="http://schemas.microsoft.com/office/drawing/2014/main" id="{07B6BBB5-1F0D-4614-B8CF-4ED050F01CB6}"/>
                </a:ext>
              </a:extLst>
            </p:cNvPr>
            <p:cNvGrpSpPr/>
            <p:nvPr/>
          </p:nvGrpSpPr>
          <p:grpSpPr>
            <a:xfrm>
              <a:off x="548829" y="3238500"/>
              <a:ext cx="10998034" cy="50800"/>
              <a:chOff x="548829" y="3238500"/>
              <a:chExt cx="10998034" cy="50800"/>
            </a:xfrm>
          </p:grpSpPr>
          <p:cxnSp>
            <p:nvCxnSpPr>
              <p:cNvPr id="44" name="Straight Connector 43">
                <a:extLst>
                  <a:ext uri="{FF2B5EF4-FFF2-40B4-BE49-F238E27FC236}">
                    <a16:creationId xmlns:a16="http://schemas.microsoft.com/office/drawing/2014/main" id="{91B2820E-7496-47FB-981A-FB584E08717A}"/>
                  </a:ext>
                </a:extLst>
              </p:cNvPr>
              <p:cNvCxnSpPr>
                <a:cxnSpLocks/>
              </p:cNvCxnSpPr>
              <p:nvPr/>
            </p:nvCxnSpPr>
            <p:spPr>
              <a:xfrm flipH="1">
                <a:off x="548829" y="3238500"/>
                <a:ext cx="10998034" cy="0"/>
              </a:xfrm>
              <a:prstGeom prst="line">
                <a:avLst/>
              </a:prstGeom>
              <a:ln w="38100">
                <a:solidFill>
                  <a:srgbClr val="B06000"/>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C118153-3E1E-43C0-BAD9-66F7AC8EA2E3}"/>
                  </a:ext>
                </a:extLst>
              </p:cNvPr>
              <p:cNvCxnSpPr>
                <a:cxnSpLocks/>
              </p:cNvCxnSpPr>
              <p:nvPr/>
            </p:nvCxnSpPr>
            <p:spPr>
              <a:xfrm flipH="1">
                <a:off x="548829" y="3289300"/>
                <a:ext cx="10998034" cy="0"/>
              </a:xfrm>
              <a:prstGeom prst="line">
                <a:avLst/>
              </a:prstGeom>
              <a:ln w="38100">
                <a:solidFill>
                  <a:srgbClr val="B06000"/>
                </a:solidFill>
                <a:prstDash val="sysDash"/>
              </a:ln>
            </p:spPr>
            <p:style>
              <a:lnRef idx="1">
                <a:schemeClr val="accent1"/>
              </a:lnRef>
              <a:fillRef idx="0">
                <a:schemeClr val="accent1"/>
              </a:fillRef>
              <a:effectRef idx="0">
                <a:schemeClr val="accent1"/>
              </a:effectRef>
              <a:fontRef idx="minor">
                <a:schemeClr val="tx1"/>
              </a:fontRef>
            </p:style>
          </p:cxnSp>
        </p:grpSp>
        <p:pic>
          <p:nvPicPr>
            <p:cNvPr id="67" name="Graphic 66">
              <a:extLst>
                <a:ext uri="{FF2B5EF4-FFF2-40B4-BE49-F238E27FC236}">
                  <a16:creationId xmlns:a16="http://schemas.microsoft.com/office/drawing/2014/main" id="{70FDEC50-38DE-4AE4-BEAE-1DCBD3BDC9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7204" y="2657369"/>
              <a:ext cx="355943" cy="581131"/>
            </a:xfrm>
            <a:prstGeom prst="rect">
              <a:avLst/>
            </a:prstGeom>
          </p:spPr>
        </p:pic>
        <p:grpSp>
          <p:nvGrpSpPr>
            <p:cNvPr id="83" name="Group 82">
              <a:extLst>
                <a:ext uri="{FF2B5EF4-FFF2-40B4-BE49-F238E27FC236}">
                  <a16:creationId xmlns:a16="http://schemas.microsoft.com/office/drawing/2014/main" id="{C61B7B53-2372-44F9-AA5D-2AF11E95FE96}"/>
                </a:ext>
              </a:extLst>
            </p:cNvPr>
            <p:cNvGrpSpPr/>
            <p:nvPr/>
          </p:nvGrpSpPr>
          <p:grpSpPr>
            <a:xfrm>
              <a:off x="1942145" y="2776899"/>
              <a:ext cx="1408261" cy="698154"/>
              <a:chOff x="1942145" y="2776899"/>
              <a:chExt cx="1408261" cy="698154"/>
            </a:xfrm>
          </p:grpSpPr>
          <p:sp>
            <p:nvSpPr>
              <p:cNvPr id="82" name="Rectangle 81">
                <a:extLst>
                  <a:ext uri="{FF2B5EF4-FFF2-40B4-BE49-F238E27FC236}">
                    <a16:creationId xmlns:a16="http://schemas.microsoft.com/office/drawing/2014/main" id="{953C02EE-9F4B-4A61-A9D7-E68069B0B8BB}"/>
                  </a:ext>
                </a:extLst>
              </p:cNvPr>
              <p:cNvSpPr/>
              <p:nvPr/>
            </p:nvSpPr>
            <p:spPr>
              <a:xfrm>
                <a:off x="1942145" y="2887928"/>
                <a:ext cx="1408261" cy="587125"/>
              </a:xfrm>
              <a:prstGeom prst="rect">
                <a:avLst/>
              </a:prstGeom>
              <a:solidFill>
                <a:srgbClr val="FFFFFF">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pic>
            <p:nvPicPr>
              <p:cNvPr id="69" name="Graphic 68">
                <a:extLst>
                  <a:ext uri="{FF2B5EF4-FFF2-40B4-BE49-F238E27FC236}">
                    <a16:creationId xmlns:a16="http://schemas.microsoft.com/office/drawing/2014/main" id="{D87D52E7-7ACA-4A85-9450-006CB4E6C5A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34047" y="2776899"/>
                <a:ext cx="1224455" cy="649208"/>
              </a:xfrm>
              <a:prstGeom prst="rect">
                <a:avLst/>
              </a:prstGeom>
            </p:spPr>
          </p:pic>
        </p:grpSp>
        <p:sp>
          <p:nvSpPr>
            <p:cNvPr id="92" name="TextBox 91">
              <a:extLst>
                <a:ext uri="{FF2B5EF4-FFF2-40B4-BE49-F238E27FC236}">
                  <a16:creationId xmlns:a16="http://schemas.microsoft.com/office/drawing/2014/main" id="{EE807465-D9FB-4292-8F33-05B3D81228FD}"/>
                </a:ext>
              </a:extLst>
            </p:cNvPr>
            <p:cNvSpPr txBox="1"/>
            <p:nvPr/>
          </p:nvSpPr>
          <p:spPr>
            <a:xfrm>
              <a:off x="511317" y="1064512"/>
              <a:ext cx="1863011" cy="553998"/>
            </a:xfrm>
            <a:prstGeom prst="rect">
              <a:avLst/>
            </a:prstGeom>
            <a:noFill/>
          </p:spPr>
          <p:txBody>
            <a:bodyPr wrap="none" rtlCol="0">
              <a:spAutoFit/>
            </a:bodyPr>
            <a:lstStyle/>
            <a:p>
              <a:r>
                <a:rPr lang="en-GB" sz="1600" b="1">
                  <a:solidFill>
                    <a:srgbClr val="006097"/>
                  </a:solidFill>
                  <a:latin typeface="+mj-lt"/>
                </a:rPr>
                <a:t>Fixed Installation</a:t>
              </a:r>
            </a:p>
            <a:p>
              <a:r>
                <a:rPr lang="en-GB" sz="1400">
                  <a:solidFill>
                    <a:srgbClr val="006097"/>
                  </a:solidFill>
                  <a:latin typeface="+mj-lt"/>
                </a:rPr>
                <a:t>(CCS or Oil/Gas</a:t>
              </a:r>
              <a:r>
                <a:rPr lang="en-GB" sz="1400">
                  <a:solidFill>
                    <a:schemeClr val="tx2">
                      <a:lumMod val="40000"/>
                      <a:lumOff val="60000"/>
                    </a:schemeClr>
                  </a:solidFill>
                  <a:latin typeface="+mj-lt"/>
                </a:rPr>
                <a:t>)</a:t>
              </a:r>
            </a:p>
          </p:txBody>
        </p:sp>
        <p:sp>
          <p:nvSpPr>
            <p:cNvPr id="96" name="TextBox 95">
              <a:extLst>
                <a:ext uri="{FF2B5EF4-FFF2-40B4-BE49-F238E27FC236}">
                  <a16:creationId xmlns:a16="http://schemas.microsoft.com/office/drawing/2014/main" id="{9738106B-E295-4BCF-8AFF-8E2C4B4E1620}"/>
                </a:ext>
              </a:extLst>
            </p:cNvPr>
            <p:cNvSpPr txBox="1"/>
            <p:nvPr/>
          </p:nvSpPr>
          <p:spPr>
            <a:xfrm>
              <a:off x="1681215" y="3401978"/>
              <a:ext cx="2305439" cy="553998"/>
            </a:xfrm>
            <a:prstGeom prst="rect">
              <a:avLst/>
            </a:prstGeom>
            <a:noFill/>
          </p:spPr>
          <p:txBody>
            <a:bodyPr wrap="none" rtlCol="0">
              <a:spAutoFit/>
            </a:bodyPr>
            <a:lstStyle/>
            <a:p>
              <a:r>
                <a:rPr lang="en-GB" sz="1600" b="1">
                  <a:solidFill>
                    <a:srgbClr val="006097"/>
                  </a:solidFill>
                  <a:latin typeface="+mj-lt"/>
                </a:rPr>
                <a:t>Subsea Infrastructure</a:t>
              </a:r>
            </a:p>
            <a:p>
              <a:r>
                <a:rPr lang="en-GB" sz="1400">
                  <a:solidFill>
                    <a:srgbClr val="006097"/>
                  </a:solidFill>
                  <a:latin typeface="+mj-lt"/>
                </a:rPr>
                <a:t>(CCS or Oil/Gas)</a:t>
              </a:r>
            </a:p>
          </p:txBody>
        </p:sp>
        <p:sp>
          <p:nvSpPr>
            <p:cNvPr id="97" name="TextBox 96">
              <a:extLst>
                <a:ext uri="{FF2B5EF4-FFF2-40B4-BE49-F238E27FC236}">
                  <a16:creationId xmlns:a16="http://schemas.microsoft.com/office/drawing/2014/main" id="{1D1D4AC3-8C73-48D4-B87D-2FA6C684809C}"/>
                </a:ext>
              </a:extLst>
            </p:cNvPr>
            <p:cNvSpPr txBox="1"/>
            <p:nvPr/>
          </p:nvSpPr>
          <p:spPr>
            <a:xfrm>
              <a:off x="10106291" y="3352552"/>
              <a:ext cx="1539204" cy="553998"/>
            </a:xfrm>
            <a:prstGeom prst="rect">
              <a:avLst/>
            </a:prstGeom>
            <a:noFill/>
          </p:spPr>
          <p:txBody>
            <a:bodyPr wrap="none" rtlCol="0">
              <a:spAutoFit/>
            </a:bodyPr>
            <a:lstStyle/>
            <a:p>
              <a:r>
                <a:rPr lang="en-GB" sz="1600" b="1">
                  <a:solidFill>
                    <a:srgbClr val="006097"/>
                  </a:solidFill>
                  <a:latin typeface="+mj-lt"/>
                </a:rPr>
                <a:t>Well Heads</a:t>
              </a:r>
            </a:p>
            <a:p>
              <a:r>
                <a:rPr lang="en-GB" sz="1400">
                  <a:solidFill>
                    <a:srgbClr val="006097"/>
                  </a:solidFill>
                  <a:latin typeface="+mj-lt"/>
                </a:rPr>
                <a:t>(CCS or Oil/Gas)</a:t>
              </a:r>
            </a:p>
          </p:txBody>
        </p:sp>
        <p:sp>
          <p:nvSpPr>
            <p:cNvPr id="100" name="TextBox 99">
              <a:extLst>
                <a:ext uri="{FF2B5EF4-FFF2-40B4-BE49-F238E27FC236}">
                  <a16:creationId xmlns:a16="http://schemas.microsoft.com/office/drawing/2014/main" id="{607CBAD7-F533-4F6D-B8C4-AEB0BC32CDC3}"/>
                </a:ext>
              </a:extLst>
            </p:cNvPr>
            <p:cNvSpPr txBox="1"/>
            <p:nvPr/>
          </p:nvSpPr>
          <p:spPr>
            <a:xfrm>
              <a:off x="9507139" y="1054654"/>
              <a:ext cx="2371931" cy="553998"/>
            </a:xfrm>
            <a:prstGeom prst="rect">
              <a:avLst/>
            </a:prstGeom>
            <a:noFill/>
          </p:spPr>
          <p:txBody>
            <a:bodyPr wrap="none" rtlCol="0">
              <a:spAutoFit/>
            </a:bodyPr>
            <a:lstStyle/>
            <a:p>
              <a:r>
                <a:rPr lang="en-GB" sz="1600" b="1">
                  <a:solidFill>
                    <a:srgbClr val="006097"/>
                  </a:solidFill>
                  <a:latin typeface="+mj-lt"/>
                </a:rPr>
                <a:t>Temporary Installation</a:t>
              </a:r>
            </a:p>
            <a:p>
              <a:r>
                <a:rPr lang="en-GB" sz="1400">
                  <a:solidFill>
                    <a:srgbClr val="006097"/>
                  </a:solidFill>
                  <a:latin typeface="+mj-lt"/>
                </a:rPr>
                <a:t>(CCS or Oil/Gas)</a:t>
              </a:r>
            </a:p>
          </p:txBody>
        </p:sp>
        <p:sp>
          <p:nvSpPr>
            <p:cNvPr id="102" name="Rectangle 101">
              <a:extLst>
                <a:ext uri="{FF2B5EF4-FFF2-40B4-BE49-F238E27FC236}">
                  <a16:creationId xmlns:a16="http://schemas.microsoft.com/office/drawing/2014/main" id="{265B788F-3988-464B-84D0-7181DF349986}"/>
                </a:ext>
              </a:extLst>
            </p:cNvPr>
            <p:cNvSpPr/>
            <p:nvPr/>
          </p:nvSpPr>
          <p:spPr>
            <a:xfrm>
              <a:off x="468356" y="2943104"/>
              <a:ext cx="885179" cy="338554"/>
            </a:xfrm>
            <a:prstGeom prst="rect">
              <a:avLst/>
            </a:prstGeom>
          </p:spPr>
          <p:txBody>
            <a:bodyPr wrap="none">
              <a:spAutoFit/>
            </a:bodyPr>
            <a:lstStyle/>
            <a:p>
              <a:r>
                <a:rPr lang="en-GB" sz="1600">
                  <a:solidFill>
                    <a:srgbClr val="B06000"/>
                  </a:solidFill>
                  <a:latin typeface="+mj-lt"/>
                </a:rPr>
                <a:t>Seabed</a:t>
              </a:r>
              <a:endParaRPr lang="en-GB" sz="1600">
                <a:latin typeface="+mj-lt"/>
              </a:endParaRPr>
            </a:p>
          </p:txBody>
        </p:sp>
        <p:grpSp>
          <p:nvGrpSpPr>
            <p:cNvPr id="4" name="Group 3">
              <a:extLst>
                <a:ext uri="{FF2B5EF4-FFF2-40B4-BE49-F238E27FC236}">
                  <a16:creationId xmlns:a16="http://schemas.microsoft.com/office/drawing/2014/main" id="{3E43CCD8-2B86-48F4-840B-3945B12B7099}"/>
                </a:ext>
              </a:extLst>
            </p:cNvPr>
            <p:cNvGrpSpPr/>
            <p:nvPr/>
          </p:nvGrpSpPr>
          <p:grpSpPr>
            <a:xfrm>
              <a:off x="9490881" y="1709402"/>
              <a:ext cx="1110292" cy="814119"/>
              <a:chOff x="9490881" y="1709402"/>
              <a:chExt cx="1110292" cy="814119"/>
            </a:xfrm>
          </p:grpSpPr>
          <p:sp>
            <p:nvSpPr>
              <p:cNvPr id="41" name="Freeform: Shape 40">
                <a:extLst>
                  <a:ext uri="{FF2B5EF4-FFF2-40B4-BE49-F238E27FC236}">
                    <a16:creationId xmlns:a16="http://schemas.microsoft.com/office/drawing/2014/main" id="{643B1115-7C99-4C44-BAA4-2571C20A32E1}"/>
                  </a:ext>
                </a:extLst>
              </p:cNvPr>
              <p:cNvSpPr/>
              <p:nvPr/>
            </p:nvSpPr>
            <p:spPr>
              <a:xfrm>
                <a:off x="9678597" y="1709402"/>
                <a:ext cx="922576" cy="814119"/>
              </a:xfrm>
              <a:custGeom>
                <a:avLst/>
                <a:gdLst>
                  <a:gd name="connsiteX0" fmla="*/ 847755 w 922576"/>
                  <a:gd name="connsiteY0" fmla="*/ 39814 h 814119"/>
                  <a:gd name="connsiteX1" fmla="*/ 770187 w 922576"/>
                  <a:gd name="connsiteY1" fmla="*/ 142780 h 814119"/>
                  <a:gd name="connsiteX2" fmla="*/ 536797 w 922576"/>
                  <a:gd name="connsiteY2" fmla="*/ 275263 h 814119"/>
                  <a:gd name="connsiteX3" fmla="*/ 533365 w 922576"/>
                  <a:gd name="connsiteY3" fmla="*/ 277322 h 814119"/>
                  <a:gd name="connsiteX4" fmla="*/ 533365 w 922576"/>
                  <a:gd name="connsiteY4" fmla="*/ 181221 h 814119"/>
                  <a:gd name="connsiteX5" fmla="*/ 510026 w 922576"/>
                  <a:gd name="connsiteY5" fmla="*/ 181221 h 814119"/>
                  <a:gd name="connsiteX6" fmla="*/ 494237 w 922576"/>
                  <a:gd name="connsiteY6" fmla="*/ 0 h 814119"/>
                  <a:gd name="connsiteX7" fmla="*/ 443441 w 922576"/>
                  <a:gd name="connsiteY7" fmla="*/ 0 h 814119"/>
                  <a:gd name="connsiteX8" fmla="*/ 426966 w 922576"/>
                  <a:gd name="connsiteY8" fmla="*/ 180534 h 814119"/>
                  <a:gd name="connsiteX9" fmla="*/ 395390 w 922576"/>
                  <a:gd name="connsiteY9" fmla="*/ 180534 h 814119"/>
                  <a:gd name="connsiteX10" fmla="*/ 395390 w 922576"/>
                  <a:gd name="connsiteY10" fmla="*/ 265653 h 814119"/>
                  <a:gd name="connsiteX11" fmla="*/ 212110 w 922576"/>
                  <a:gd name="connsiteY11" fmla="*/ 265653 h 814119"/>
                  <a:gd name="connsiteX12" fmla="*/ 212110 w 922576"/>
                  <a:gd name="connsiteY12" fmla="*/ 236136 h 814119"/>
                  <a:gd name="connsiteX13" fmla="*/ 229271 w 922576"/>
                  <a:gd name="connsiteY13" fmla="*/ 236136 h 814119"/>
                  <a:gd name="connsiteX14" fmla="*/ 229271 w 922576"/>
                  <a:gd name="connsiteY14" fmla="*/ 200441 h 814119"/>
                  <a:gd name="connsiteX15" fmla="*/ 0 w 922576"/>
                  <a:gd name="connsiteY15" fmla="*/ 200441 h 814119"/>
                  <a:gd name="connsiteX16" fmla="*/ 0 w 922576"/>
                  <a:gd name="connsiteY16" fmla="*/ 236136 h 814119"/>
                  <a:gd name="connsiteX17" fmla="*/ 144153 w 922576"/>
                  <a:gd name="connsiteY17" fmla="*/ 236136 h 814119"/>
                  <a:gd name="connsiteX18" fmla="*/ 144153 w 922576"/>
                  <a:gd name="connsiteY18" fmla="*/ 265653 h 814119"/>
                  <a:gd name="connsiteX19" fmla="*/ 71390 w 922576"/>
                  <a:gd name="connsiteY19" fmla="*/ 265653 h 814119"/>
                  <a:gd name="connsiteX20" fmla="*/ 71390 w 922576"/>
                  <a:gd name="connsiteY20" fmla="*/ 484628 h 814119"/>
                  <a:gd name="connsiteX21" fmla="*/ 73449 w 922576"/>
                  <a:gd name="connsiteY21" fmla="*/ 484628 h 814119"/>
                  <a:gd name="connsiteX22" fmla="*/ 73449 w 922576"/>
                  <a:gd name="connsiteY22" fmla="*/ 484628 h 814119"/>
                  <a:gd name="connsiteX23" fmla="*/ 105025 w 922576"/>
                  <a:gd name="connsiteY23" fmla="*/ 484628 h 814119"/>
                  <a:gd name="connsiteX24" fmla="*/ 105025 w 922576"/>
                  <a:gd name="connsiteY24" fmla="*/ 814119 h 814119"/>
                  <a:gd name="connsiteX25" fmla="*/ 125619 w 922576"/>
                  <a:gd name="connsiteY25" fmla="*/ 814119 h 814119"/>
                  <a:gd name="connsiteX26" fmla="*/ 125619 w 922576"/>
                  <a:gd name="connsiteY26" fmla="*/ 777052 h 814119"/>
                  <a:gd name="connsiteX27" fmla="*/ 156509 w 922576"/>
                  <a:gd name="connsiteY27" fmla="*/ 750280 h 814119"/>
                  <a:gd name="connsiteX28" fmla="*/ 187398 w 922576"/>
                  <a:gd name="connsiteY28" fmla="*/ 777052 h 814119"/>
                  <a:gd name="connsiteX29" fmla="*/ 187398 w 922576"/>
                  <a:gd name="connsiteY29" fmla="*/ 814119 h 814119"/>
                  <a:gd name="connsiteX30" fmla="*/ 187398 w 922576"/>
                  <a:gd name="connsiteY30" fmla="*/ 814119 h 814119"/>
                  <a:gd name="connsiteX31" fmla="*/ 207992 w 922576"/>
                  <a:gd name="connsiteY31" fmla="*/ 814119 h 814119"/>
                  <a:gd name="connsiteX32" fmla="*/ 207992 w 922576"/>
                  <a:gd name="connsiteY32" fmla="*/ 484628 h 814119"/>
                  <a:gd name="connsiteX33" fmla="*/ 564941 w 922576"/>
                  <a:gd name="connsiteY33" fmla="*/ 484628 h 814119"/>
                  <a:gd name="connsiteX34" fmla="*/ 564941 w 922576"/>
                  <a:gd name="connsiteY34" fmla="*/ 814119 h 814119"/>
                  <a:gd name="connsiteX35" fmla="*/ 585534 w 922576"/>
                  <a:gd name="connsiteY35" fmla="*/ 814119 h 814119"/>
                  <a:gd name="connsiteX36" fmla="*/ 585534 w 922576"/>
                  <a:gd name="connsiteY36" fmla="*/ 777052 h 814119"/>
                  <a:gd name="connsiteX37" fmla="*/ 616424 w 922576"/>
                  <a:gd name="connsiteY37" fmla="*/ 750280 h 814119"/>
                  <a:gd name="connsiteX38" fmla="*/ 647314 w 922576"/>
                  <a:gd name="connsiteY38" fmla="*/ 777052 h 814119"/>
                  <a:gd name="connsiteX39" fmla="*/ 647314 w 922576"/>
                  <a:gd name="connsiteY39" fmla="*/ 814119 h 814119"/>
                  <a:gd name="connsiteX40" fmla="*/ 648687 w 922576"/>
                  <a:gd name="connsiteY40" fmla="*/ 814119 h 814119"/>
                  <a:gd name="connsiteX41" fmla="*/ 667907 w 922576"/>
                  <a:gd name="connsiteY41" fmla="*/ 814119 h 814119"/>
                  <a:gd name="connsiteX42" fmla="*/ 667907 w 922576"/>
                  <a:gd name="connsiteY42" fmla="*/ 484628 h 814119"/>
                  <a:gd name="connsiteX43" fmla="*/ 667907 w 922576"/>
                  <a:gd name="connsiteY43" fmla="*/ 484628 h 814119"/>
                  <a:gd name="connsiteX44" fmla="*/ 700170 w 922576"/>
                  <a:gd name="connsiteY44" fmla="*/ 484628 h 814119"/>
                  <a:gd name="connsiteX45" fmla="*/ 700170 w 922576"/>
                  <a:gd name="connsiteY45" fmla="*/ 386466 h 814119"/>
                  <a:gd name="connsiteX46" fmla="*/ 698797 w 922576"/>
                  <a:gd name="connsiteY46" fmla="*/ 386466 h 814119"/>
                  <a:gd name="connsiteX47" fmla="*/ 892373 w 922576"/>
                  <a:gd name="connsiteY47" fmla="*/ 57661 h 814119"/>
                  <a:gd name="connsiteX48" fmla="*/ 922577 w 922576"/>
                  <a:gd name="connsiteY48" fmla="*/ 55602 h 814119"/>
                  <a:gd name="connsiteX49" fmla="*/ 922577 w 922576"/>
                  <a:gd name="connsiteY49" fmla="*/ 39814 h 814119"/>
                  <a:gd name="connsiteX50" fmla="*/ 847755 w 922576"/>
                  <a:gd name="connsiteY50" fmla="*/ 39814 h 814119"/>
                  <a:gd name="connsiteX51" fmla="*/ 533365 w 922576"/>
                  <a:gd name="connsiteY51" fmla="*/ 294483 h 814119"/>
                  <a:gd name="connsiteX52" fmla="*/ 746161 w 922576"/>
                  <a:gd name="connsiteY52" fmla="*/ 173670 h 814119"/>
                  <a:gd name="connsiteX53" fmla="*/ 585534 w 922576"/>
                  <a:gd name="connsiteY53" fmla="*/ 386466 h 814119"/>
                  <a:gd name="connsiteX54" fmla="*/ 533365 w 922576"/>
                  <a:gd name="connsiteY54" fmla="*/ 386466 h 814119"/>
                  <a:gd name="connsiteX55" fmla="*/ 533365 w 922576"/>
                  <a:gd name="connsiteY55" fmla="*/ 294483 h 814119"/>
                  <a:gd name="connsiteX56" fmla="*/ 588966 w 922576"/>
                  <a:gd name="connsiteY56" fmla="*/ 630153 h 814119"/>
                  <a:gd name="connsiteX57" fmla="*/ 616424 w 922576"/>
                  <a:gd name="connsiteY57" fmla="*/ 606128 h 814119"/>
                  <a:gd name="connsiteX58" fmla="*/ 643882 w 922576"/>
                  <a:gd name="connsiteY58" fmla="*/ 630153 h 814119"/>
                  <a:gd name="connsiteX59" fmla="*/ 616424 w 922576"/>
                  <a:gd name="connsiteY59" fmla="*/ 654179 h 814119"/>
                  <a:gd name="connsiteX60" fmla="*/ 588966 w 922576"/>
                  <a:gd name="connsiteY60" fmla="*/ 630153 h 814119"/>
                  <a:gd name="connsiteX61" fmla="*/ 602695 w 922576"/>
                  <a:gd name="connsiteY61" fmla="*/ 666535 h 814119"/>
                  <a:gd name="connsiteX62" fmla="*/ 585534 w 922576"/>
                  <a:gd name="connsiteY62" fmla="*/ 681636 h 814119"/>
                  <a:gd name="connsiteX63" fmla="*/ 585534 w 922576"/>
                  <a:gd name="connsiteY63" fmla="*/ 651433 h 814119"/>
                  <a:gd name="connsiteX64" fmla="*/ 602695 w 922576"/>
                  <a:gd name="connsiteY64" fmla="*/ 666535 h 814119"/>
                  <a:gd name="connsiteX65" fmla="*/ 585534 w 922576"/>
                  <a:gd name="connsiteY65" fmla="*/ 609560 h 814119"/>
                  <a:gd name="connsiteX66" fmla="*/ 585534 w 922576"/>
                  <a:gd name="connsiteY66" fmla="*/ 579357 h 814119"/>
                  <a:gd name="connsiteX67" fmla="*/ 602695 w 922576"/>
                  <a:gd name="connsiteY67" fmla="*/ 594458 h 814119"/>
                  <a:gd name="connsiteX68" fmla="*/ 585534 w 922576"/>
                  <a:gd name="connsiteY68" fmla="*/ 609560 h 814119"/>
                  <a:gd name="connsiteX69" fmla="*/ 588280 w 922576"/>
                  <a:gd name="connsiteY69" fmla="*/ 557390 h 814119"/>
                  <a:gd name="connsiteX70" fmla="*/ 616424 w 922576"/>
                  <a:gd name="connsiteY70" fmla="*/ 532678 h 814119"/>
                  <a:gd name="connsiteX71" fmla="*/ 644568 w 922576"/>
                  <a:gd name="connsiteY71" fmla="*/ 557390 h 814119"/>
                  <a:gd name="connsiteX72" fmla="*/ 616424 w 922576"/>
                  <a:gd name="connsiteY72" fmla="*/ 582102 h 814119"/>
                  <a:gd name="connsiteX73" fmla="*/ 588280 w 922576"/>
                  <a:gd name="connsiteY73" fmla="*/ 557390 h 814119"/>
                  <a:gd name="connsiteX74" fmla="*/ 585534 w 922576"/>
                  <a:gd name="connsiteY74" fmla="*/ 536111 h 814119"/>
                  <a:gd name="connsiteX75" fmla="*/ 585534 w 922576"/>
                  <a:gd name="connsiteY75" fmla="*/ 505907 h 814119"/>
                  <a:gd name="connsiteX76" fmla="*/ 602695 w 922576"/>
                  <a:gd name="connsiteY76" fmla="*/ 521009 h 814119"/>
                  <a:gd name="connsiteX77" fmla="*/ 585534 w 922576"/>
                  <a:gd name="connsiteY77" fmla="*/ 536111 h 814119"/>
                  <a:gd name="connsiteX78" fmla="*/ 588280 w 922576"/>
                  <a:gd name="connsiteY78" fmla="*/ 484628 h 814119"/>
                  <a:gd name="connsiteX79" fmla="*/ 644568 w 922576"/>
                  <a:gd name="connsiteY79" fmla="*/ 484628 h 814119"/>
                  <a:gd name="connsiteX80" fmla="*/ 616424 w 922576"/>
                  <a:gd name="connsiteY80" fmla="*/ 509339 h 814119"/>
                  <a:gd name="connsiteX81" fmla="*/ 588280 w 922576"/>
                  <a:gd name="connsiteY81" fmla="*/ 484628 h 814119"/>
                  <a:gd name="connsiteX82" fmla="*/ 129051 w 922576"/>
                  <a:gd name="connsiteY82" fmla="*/ 630153 h 814119"/>
                  <a:gd name="connsiteX83" fmla="*/ 156509 w 922576"/>
                  <a:gd name="connsiteY83" fmla="*/ 606128 h 814119"/>
                  <a:gd name="connsiteX84" fmla="*/ 183966 w 922576"/>
                  <a:gd name="connsiteY84" fmla="*/ 630153 h 814119"/>
                  <a:gd name="connsiteX85" fmla="*/ 156509 w 922576"/>
                  <a:gd name="connsiteY85" fmla="*/ 654179 h 814119"/>
                  <a:gd name="connsiteX86" fmla="*/ 129051 w 922576"/>
                  <a:gd name="connsiteY86" fmla="*/ 630153 h 814119"/>
                  <a:gd name="connsiteX87" fmla="*/ 142780 w 922576"/>
                  <a:gd name="connsiteY87" fmla="*/ 666535 h 814119"/>
                  <a:gd name="connsiteX88" fmla="*/ 125619 w 922576"/>
                  <a:gd name="connsiteY88" fmla="*/ 681636 h 814119"/>
                  <a:gd name="connsiteX89" fmla="*/ 125619 w 922576"/>
                  <a:gd name="connsiteY89" fmla="*/ 651433 h 814119"/>
                  <a:gd name="connsiteX90" fmla="*/ 142780 w 922576"/>
                  <a:gd name="connsiteY90" fmla="*/ 666535 h 814119"/>
                  <a:gd name="connsiteX91" fmla="*/ 125619 w 922576"/>
                  <a:gd name="connsiteY91" fmla="*/ 609560 h 814119"/>
                  <a:gd name="connsiteX92" fmla="*/ 125619 w 922576"/>
                  <a:gd name="connsiteY92" fmla="*/ 579357 h 814119"/>
                  <a:gd name="connsiteX93" fmla="*/ 142780 w 922576"/>
                  <a:gd name="connsiteY93" fmla="*/ 594458 h 814119"/>
                  <a:gd name="connsiteX94" fmla="*/ 125619 w 922576"/>
                  <a:gd name="connsiteY94" fmla="*/ 609560 h 814119"/>
                  <a:gd name="connsiteX95" fmla="*/ 128364 w 922576"/>
                  <a:gd name="connsiteY95" fmla="*/ 557390 h 814119"/>
                  <a:gd name="connsiteX96" fmla="*/ 156509 w 922576"/>
                  <a:gd name="connsiteY96" fmla="*/ 532678 h 814119"/>
                  <a:gd name="connsiteX97" fmla="*/ 184653 w 922576"/>
                  <a:gd name="connsiteY97" fmla="*/ 557390 h 814119"/>
                  <a:gd name="connsiteX98" fmla="*/ 156509 w 922576"/>
                  <a:gd name="connsiteY98" fmla="*/ 582102 h 814119"/>
                  <a:gd name="connsiteX99" fmla="*/ 128364 w 922576"/>
                  <a:gd name="connsiteY99" fmla="*/ 557390 h 814119"/>
                  <a:gd name="connsiteX100" fmla="*/ 125619 w 922576"/>
                  <a:gd name="connsiteY100" fmla="*/ 536111 h 814119"/>
                  <a:gd name="connsiteX101" fmla="*/ 125619 w 922576"/>
                  <a:gd name="connsiteY101" fmla="*/ 505907 h 814119"/>
                  <a:gd name="connsiteX102" fmla="*/ 142780 w 922576"/>
                  <a:gd name="connsiteY102" fmla="*/ 521009 h 814119"/>
                  <a:gd name="connsiteX103" fmla="*/ 125619 w 922576"/>
                  <a:gd name="connsiteY103" fmla="*/ 536111 h 814119"/>
                  <a:gd name="connsiteX104" fmla="*/ 128364 w 922576"/>
                  <a:gd name="connsiteY104" fmla="*/ 484628 h 814119"/>
                  <a:gd name="connsiteX105" fmla="*/ 184653 w 922576"/>
                  <a:gd name="connsiteY105" fmla="*/ 484628 h 814119"/>
                  <a:gd name="connsiteX106" fmla="*/ 156509 w 922576"/>
                  <a:gd name="connsiteY106" fmla="*/ 509339 h 814119"/>
                  <a:gd name="connsiteX107" fmla="*/ 128364 w 922576"/>
                  <a:gd name="connsiteY107" fmla="*/ 484628 h 814119"/>
                  <a:gd name="connsiteX108" fmla="*/ 604754 w 922576"/>
                  <a:gd name="connsiteY108" fmla="*/ 386466 h 814119"/>
                  <a:gd name="connsiteX109" fmla="*/ 645941 w 922576"/>
                  <a:gd name="connsiteY109" fmla="*/ 331551 h 814119"/>
                  <a:gd name="connsiteX110" fmla="*/ 669280 w 922576"/>
                  <a:gd name="connsiteY110" fmla="*/ 386466 h 814119"/>
                  <a:gd name="connsiteX111" fmla="*/ 604754 w 922576"/>
                  <a:gd name="connsiteY111" fmla="*/ 386466 h 814119"/>
                  <a:gd name="connsiteX112" fmla="*/ 492865 w 922576"/>
                  <a:gd name="connsiteY112" fmla="*/ 162000 h 814119"/>
                  <a:gd name="connsiteX113" fmla="*/ 450305 w 922576"/>
                  <a:gd name="connsiteY113" fmla="*/ 123559 h 814119"/>
                  <a:gd name="connsiteX114" fmla="*/ 486000 w 922576"/>
                  <a:gd name="connsiteY114" fmla="*/ 85805 h 814119"/>
                  <a:gd name="connsiteX115" fmla="*/ 492865 w 922576"/>
                  <a:gd name="connsiteY115" fmla="*/ 162000 h 814119"/>
                  <a:gd name="connsiteX116" fmla="*/ 479822 w 922576"/>
                  <a:gd name="connsiteY116" fmla="*/ 15102 h 814119"/>
                  <a:gd name="connsiteX117" fmla="*/ 482568 w 922576"/>
                  <a:gd name="connsiteY117" fmla="*/ 41186 h 814119"/>
                  <a:gd name="connsiteX118" fmla="*/ 463348 w 922576"/>
                  <a:gd name="connsiteY118" fmla="*/ 15102 h 814119"/>
                  <a:gd name="connsiteX119" fmla="*/ 479822 w 922576"/>
                  <a:gd name="connsiteY119" fmla="*/ 15102 h 814119"/>
                  <a:gd name="connsiteX120" fmla="*/ 455110 w 922576"/>
                  <a:gd name="connsiteY120" fmla="*/ 30890 h 814119"/>
                  <a:gd name="connsiteX121" fmla="*/ 481882 w 922576"/>
                  <a:gd name="connsiteY121" fmla="*/ 67271 h 814119"/>
                  <a:gd name="connsiteX122" fmla="*/ 448246 w 922576"/>
                  <a:gd name="connsiteY122" fmla="*/ 102280 h 814119"/>
                  <a:gd name="connsiteX123" fmla="*/ 455110 w 922576"/>
                  <a:gd name="connsiteY123" fmla="*/ 30890 h 814119"/>
                  <a:gd name="connsiteX124" fmla="*/ 445500 w 922576"/>
                  <a:gd name="connsiteY124" fmla="*/ 140034 h 814119"/>
                  <a:gd name="connsiteX125" fmla="*/ 490119 w 922576"/>
                  <a:gd name="connsiteY125" fmla="*/ 181221 h 814119"/>
                  <a:gd name="connsiteX126" fmla="*/ 441381 w 922576"/>
                  <a:gd name="connsiteY126" fmla="*/ 181221 h 814119"/>
                  <a:gd name="connsiteX127" fmla="*/ 445500 w 922576"/>
                  <a:gd name="connsiteY127" fmla="*/ 140034 h 814119"/>
                  <a:gd name="connsiteX128" fmla="*/ 164059 w 922576"/>
                  <a:gd name="connsiteY128" fmla="*/ 221034 h 814119"/>
                  <a:gd name="connsiteX129" fmla="*/ 191517 w 922576"/>
                  <a:gd name="connsiteY129" fmla="*/ 221034 h 814119"/>
                  <a:gd name="connsiteX130" fmla="*/ 191517 w 922576"/>
                  <a:gd name="connsiteY130" fmla="*/ 255356 h 814119"/>
                  <a:gd name="connsiteX131" fmla="*/ 164059 w 922576"/>
                  <a:gd name="connsiteY131" fmla="*/ 255356 h 814119"/>
                  <a:gd name="connsiteX132" fmla="*/ 164059 w 922576"/>
                  <a:gd name="connsiteY132" fmla="*/ 221034 h 814119"/>
                  <a:gd name="connsiteX133" fmla="*/ 125619 w 922576"/>
                  <a:gd name="connsiteY133" fmla="*/ 753713 h 814119"/>
                  <a:gd name="connsiteX134" fmla="*/ 125619 w 922576"/>
                  <a:gd name="connsiteY134" fmla="*/ 723509 h 814119"/>
                  <a:gd name="connsiteX135" fmla="*/ 142780 w 922576"/>
                  <a:gd name="connsiteY135" fmla="*/ 738611 h 814119"/>
                  <a:gd name="connsiteX136" fmla="*/ 125619 w 922576"/>
                  <a:gd name="connsiteY136" fmla="*/ 753713 h 814119"/>
                  <a:gd name="connsiteX137" fmla="*/ 129051 w 922576"/>
                  <a:gd name="connsiteY137" fmla="*/ 702230 h 814119"/>
                  <a:gd name="connsiteX138" fmla="*/ 156509 w 922576"/>
                  <a:gd name="connsiteY138" fmla="*/ 678204 h 814119"/>
                  <a:gd name="connsiteX139" fmla="*/ 183966 w 922576"/>
                  <a:gd name="connsiteY139" fmla="*/ 702230 h 814119"/>
                  <a:gd name="connsiteX140" fmla="*/ 156509 w 922576"/>
                  <a:gd name="connsiteY140" fmla="*/ 726255 h 814119"/>
                  <a:gd name="connsiteX141" fmla="*/ 129051 w 922576"/>
                  <a:gd name="connsiteY141" fmla="*/ 702230 h 814119"/>
                  <a:gd name="connsiteX142" fmla="*/ 187398 w 922576"/>
                  <a:gd name="connsiteY142" fmla="*/ 753713 h 814119"/>
                  <a:gd name="connsiteX143" fmla="*/ 170237 w 922576"/>
                  <a:gd name="connsiteY143" fmla="*/ 738611 h 814119"/>
                  <a:gd name="connsiteX144" fmla="*/ 187398 w 922576"/>
                  <a:gd name="connsiteY144" fmla="*/ 723509 h 814119"/>
                  <a:gd name="connsiteX145" fmla="*/ 187398 w 922576"/>
                  <a:gd name="connsiteY145" fmla="*/ 753713 h 814119"/>
                  <a:gd name="connsiteX146" fmla="*/ 187398 w 922576"/>
                  <a:gd name="connsiteY146" fmla="*/ 681636 h 814119"/>
                  <a:gd name="connsiteX147" fmla="*/ 170237 w 922576"/>
                  <a:gd name="connsiteY147" fmla="*/ 666535 h 814119"/>
                  <a:gd name="connsiteX148" fmla="*/ 187398 w 922576"/>
                  <a:gd name="connsiteY148" fmla="*/ 651433 h 814119"/>
                  <a:gd name="connsiteX149" fmla="*/ 187398 w 922576"/>
                  <a:gd name="connsiteY149" fmla="*/ 681636 h 814119"/>
                  <a:gd name="connsiteX150" fmla="*/ 187398 w 922576"/>
                  <a:gd name="connsiteY150" fmla="*/ 609560 h 814119"/>
                  <a:gd name="connsiteX151" fmla="*/ 170237 w 922576"/>
                  <a:gd name="connsiteY151" fmla="*/ 594458 h 814119"/>
                  <a:gd name="connsiteX152" fmla="*/ 187398 w 922576"/>
                  <a:gd name="connsiteY152" fmla="*/ 579357 h 814119"/>
                  <a:gd name="connsiteX153" fmla="*/ 187398 w 922576"/>
                  <a:gd name="connsiteY153" fmla="*/ 609560 h 814119"/>
                  <a:gd name="connsiteX154" fmla="*/ 187398 w 922576"/>
                  <a:gd name="connsiteY154" fmla="*/ 536111 h 814119"/>
                  <a:gd name="connsiteX155" fmla="*/ 170237 w 922576"/>
                  <a:gd name="connsiteY155" fmla="*/ 521009 h 814119"/>
                  <a:gd name="connsiteX156" fmla="*/ 187398 w 922576"/>
                  <a:gd name="connsiteY156" fmla="*/ 505907 h 814119"/>
                  <a:gd name="connsiteX157" fmla="*/ 187398 w 922576"/>
                  <a:gd name="connsiteY157" fmla="*/ 536111 h 814119"/>
                  <a:gd name="connsiteX158" fmla="*/ 585534 w 922576"/>
                  <a:gd name="connsiteY158" fmla="*/ 753713 h 814119"/>
                  <a:gd name="connsiteX159" fmla="*/ 585534 w 922576"/>
                  <a:gd name="connsiteY159" fmla="*/ 723509 h 814119"/>
                  <a:gd name="connsiteX160" fmla="*/ 602695 w 922576"/>
                  <a:gd name="connsiteY160" fmla="*/ 738611 h 814119"/>
                  <a:gd name="connsiteX161" fmla="*/ 585534 w 922576"/>
                  <a:gd name="connsiteY161" fmla="*/ 753713 h 814119"/>
                  <a:gd name="connsiteX162" fmla="*/ 588966 w 922576"/>
                  <a:gd name="connsiteY162" fmla="*/ 702230 h 814119"/>
                  <a:gd name="connsiteX163" fmla="*/ 616424 w 922576"/>
                  <a:gd name="connsiteY163" fmla="*/ 678204 h 814119"/>
                  <a:gd name="connsiteX164" fmla="*/ 643882 w 922576"/>
                  <a:gd name="connsiteY164" fmla="*/ 702230 h 814119"/>
                  <a:gd name="connsiteX165" fmla="*/ 616424 w 922576"/>
                  <a:gd name="connsiteY165" fmla="*/ 726255 h 814119"/>
                  <a:gd name="connsiteX166" fmla="*/ 588966 w 922576"/>
                  <a:gd name="connsiteY166" fmla="*/ 702230 h 814119"/>
                  <a:gd name="connsiteX167" fmla="*/ 647314 w 922576"/>
                  <a:gd name="connsiteY167" fmla="*/ 753713 h 814119"/>
                  <a:gd name="connsiteX168" fmla="*/ 630153 w 922576"/>
                  <a:gd name="connsiteY168" fmla="*/ 738611 h 814119"/>
                  <a:gd name="connsiteX169" fmla="*/ 647314 w 922576"/>
                  <a:gd name="connsiteY169" fmla="*/ 723509 h 814119"/>
                  <a:gd name="connsiteX170" fmla="*/ 647314 w 922576"/>
                  <a:gd name="connsiteY170" fmla="*/ 753713 h 814119"/>
                  <a:gd name="connsiteX171" fmla="*/ 647314 w 922576"/>
                  <a:gd name="connsiteY171" fmla="*/ 681636 h 814119"/>
                  <a:gd name="connsiteX172" fmla="*/ 630153 w 922576"/>
                  <a:gd name="connsiteY172" fmla="*/ 666535 h 814119"/>
                  <a:gd name="connsiteX173" fmla="*/ 647314 w 922576"/>
                  <a:gd name="connsiteY173" fmla="*/ 651433 h 814119"/>
                  <a:gd name="connsiteX174" fmla="*/ 647314 w 922576"/>
                  <a:gd name="connsiteY174" fmla="*/ 681636 h 814119"/>
                  <a:gd name="connsiteX175" fmla="*/ 647314 w 922576"/>
                  <a:gd name="connsiteY175" fmla="*/ 609560 h 814119"/>
                  <a:gd name="connsiteX176" fmla="*/ 630153 w 922576"/>
                  <a:gd name="connsiteY176" fmla="*/ 594458 h 814119"/>
                  <a:gd name="connsiteX177" fmla="*/ 647314 w 922576"/>
                  <a:gd name="connsiteY177" fmla="*/ 579357 h 814119"/>
                  <a:gd name="connsiteX178" fmla="*/ 647314 w 922576"/>
                  <a:gd name="connsiteY178" fmla="*/ 609560 h 814119"/>
                  <a:gd name="connsiteX179" fmla="*/ 647314 w 922576"/>
                  <a:gd name="connsiteY179" fmla="*/ 536111 h 814119"/>
                  <a:gd name="connsiteX180" fmla="*/ 630153 w 922576"/>
                  <a:gd name="connsiteY180" fmla="*/ 521009 h 814119"/>
                  <a:gd name="connsiteX181" fmla="*/ 647314 w 922576"/>
                  <a:gd name="connsiteY181" fmla="*/ 505907 h 814119"/>
                  <a:gd name="connsiteX182" fmla="*/ 647314 w 922576"/>
                  <a:gd name="connsiteY182" fmla="*/ 536111 h 814119"/>
                  <a:gd name="connsiteX183" fmla="*/ 684382 w 922576"/>
                  <a:gd name="connsiteY183" fmla="*/ 380975 h 814119"/>
                  <a:gd name="connsiteX184" fmla="*/ 658983 w 922576"/>
                  <a:gd name="connsiteY184" fmla="*/ 322627 h 814119"/>
                  <a:gd name="connsiteX185" fmla="*/ 723509 w 922576"/>
                  <a:gd name="connsiteY185" fmla="*/ 313704 h 814119"/>
                  <a:gd name="connsiteX186" fmla="*/ 684382 w 922576"/>
                  <a:gd name="connsiteY186" fmla="*/ 380975 h 814119"/>
                  <a:gd name="connsiteX187" fmla="*/ 665161 w 922576"/>
                  <a:gd name="connsiteY187" fmla="*/ 306839 h 814119"/>
                  <a:gd name="connsiteX188" fmla="*/ 711839 w 922576"/>
                  <a:gd name="connsiteY188" fmla="*/ 245746 h 814119"/>
                  <a:gd name="connsiteX189" fmla="*/ 728314 w 922576"/>
                  <a:gd name="connsiteY189" fmla="*/ 298602 h 814119"/>
                  <a:gd name="connsiteX190" fmla="*/ 665161 w 922576"/>
                  <a:gd name="connsiteY190" fmla="*/ 306839 h 814119"/>
                  <a:gd name="connsiteX191" fmla="*/ 739983 w 922576"/>
                  <a:gd name="connsiteY191" fmla="*/ 285560 h 814119"/>
                  <a:gd name="connsiteX192" fmla="*/ 724195 w 922576"/>
                  <a:gd name="connsiteY192" fmla="*/ 234763 h 814119"/>
                  <a:gd name="connsiteX193" fmla="*/ 773619 w 922576"/>
                  <a:gd name="connsiteY193" fmla="*/ 227899 h 814119"/>
                  <a:gd name="connsiteX194" fmla="*/ 739983 w 922576"/>
                  <a:gd name="connsiteY194" fmla="*/ 285560 h 814119"/>
                  <a:gd name="connsiteX195" fmla="*/ 731746 w 922576"/>
                  <a:gd name="connsiteY195" fmla="*/ 218288 h 814119"/>
                  <a:gd name="connsiteX196" fmla="*/ 774305 w 922576"/>
                  <a:gd name="connsiteY196" fmla="*/ 162000 h 814119"/>
                  <a:gd name="connsiteX197" fmla="*/ 780483 w 922576"/>
                  <a:gd name="connsiteY197" fmla="*/ 211424 h 814119"/>
                  <a:gd name="connsiteX198" fmla="*/ 731746 w 922576"/>
                  <a:gd name="connsiteY198" fmla="*/ 218288 h 814119"/>
                  <a:gd name="connsiteX199" fmla="*/ 793526 w 922576"/>
                  <a:gd name="connsiteY199" fmla="*/ 194949 h 814119"/>
                  <a:gd name="connsiteX200" fmla="*/ 788034 w 922576"/>
                  <a:gd name="connsiteY200" fmla="*/ 148271 h 814119"/>
                  <a:gd name="connsiteX201" fmla="*/ 827848 w 922576"/>
                  <a:gd name="connsiteY201" fmla="*/ 137975 h 814119"/>
                  <a:gd name="connsiteX202" fmla="*/ 793526 w 922576"/>
                  <a:gd name="connsiteY202" fmla="*/ 194949 h 814119"/>
                  <a:gd name="connsiteX203" fmla="*/ 799017 w 922576"/>
                  <a:gd name="connsiteY203" fmla="*/ 129737 h 814119"/>
                  <a:gd name="connsiteX204" fmla="*/ 830594 w 922576"/>
                  <a:gd name="connsiteY204" fmla="*/ 87864 h 814119"/>
                  <a:gd name="connsiteX205" fmla="*/ 834712 w 922576"/>
                  <a:gd name="connsiteY205" fmla="*/ 120127 h 814119"/>
                  <a:gd name="connsiteX206" fmla="*/ 799017 w 922576"/>
                  <a:gd name="connsiteY206" fmla="*/ 129737 h 814119"/>
                  <a:gd name="connsiteX207" fmla="*/ 848441 w 922576"/>
                  <a:gd name="connsiteY207" fmla="*/ 102966 h 814119"/>
                  <a:gd name="connsiteX208" fmla="*/ 844322 w 922576"/>
                  <a:gd name="connsiteY208" fmla="*/ 70703 h 814119"/>
                  <a:gd name="connsiteX209" fmla="*/ 855992 w 922576"/>
                  <a:gd name="connsiteY209" fmla="*/ 55602 h 814119"/>
                  <a:gd name="connsiteX210" fmla="*/ 876585 w 922576"/>
                  <a:gd name="connsiteY210" fmla="*/ 55602 h 814119"/>
                  <a:gd name="connsiteX211" fmla="*/ 848441 w 922576"/>
                  <a:gd name="connsiteY211" fmla="*/ 102966 h 81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922576" h="814119">
                    <a:moveTo>
                      <a:pt x="847755" y="39814"/>
                    </a:moveTo>
                    <a:lnTo>
                      <a:pt x="770187" y="142780"/>
                    </a:lnTo>
                    <a:lnTo>
                      <a:pt x="536797" y="275263"/>
                    </a:lnTo>
                    <a:lnTo>
                      <a:pt x="533365" y="277322"/>
                    </a:lnTo>
                    <a:lnTo>
                      <a:pt x="533365" y="181221"/>
                    </a:lnTo>
                    <a:lnTo>
                      <a:pt x="510026" y="181221"/>
                    </a:lnTo>
                    <a:lnTo>
                      <a:pt x="494237" y="0"/>
                    </a:lnTo>
                    <a:lnTo>
                      <a:pt x="443441" y="0"/>
                    </a:lnTo>
                    <a:lnTo>
                      <a:pt x="426966" y="180534"/>
                    </a:lnTo>
                    <a:lnTo>
                      <a:pt x="395390" y="180534"/>
                    </a:lnTo>
                    <a:lnTo>
                      <a:pt x="395390" y="265653"/>
                    </a:lnTo>
                    <a:lnTo>
                      <a:pt x="212110" y="265653"/>
                    </a:lnTo>
                    <a:lnTo>
                      <a:pt x="212110" y="236136"/>
                    </a:lnTo>
                    <a:lnTo>
                      <a:pt x="229271" y="236136"/>
                    </a:lnTo>
                    <a:lnTo>
                      <a:pt x="229271" y="200441"/>
                    </a:lnTo>
                    <a:lnTo>
                      <a:pt x="0" y="200441"/>
                    </a:lnTo>
                    <a:lnTo>
                      <a:pt x="0" y="236136"/>
                    </a:lnTo>
                    <a:lnTo>
                      <a:pt x="144153" y="236136"/>
                    </a:lnTo>
                    <a:lnTo>
                      <a:pt x="144153" y="265653"/>
                    </a:lnTo>
                    <a:lnTo>
                      <a:pt x="71390" y="265653"/>
                    </a:lnTo>
                    <a:lnTo>
                      <a:pt x="71390" y="484628"/>
                    </a:lnTo>
                    <a:lnTo>
                      <a:pt x="73449" y="484628"/>
                    </a:lnTo>
                    <a:lnTo>
                      <a:pt x="73449" y="484628"/>
                    </a:lnTo>
                    <a:lnTo>
                      <a:pt x="105025" y="484628"/>
                    </a:lnTo>
                    <a:lnTo>
                      <a:pt x="105025" y="814119"/>
                    </a:lnTo>
                    <a:lnTo>
                      <a:pt x="125619" y="814119"/>
                    </a:lnTo>
                    <a:lnTo>
                      <a:pt x="125619" y="777052"/>
                    </a:lnTo>
                    <a:lnTo>
                      <a:pt x="156509" y="750280"/>
                    </a:lnTo>
                    <a:lnTo>
                      <a:pt x="187398" y="777052"/>
                    </a:lnTo>
                    <a:lnTo>
                      <a:pt x="187398" y="814119"/>
                    </a:lnTo>
                    <a:lnTo>
                      <a:pt x="187398" y="814119"/>
                    </a:lnTo>
                    <a:lnTo>
                      <a:pt x="207992" y="814119"/>
                    </a:lnTo>
                    <a:lnTo>
                      <a:pt x="207992" y="484628"/>
                    </a:lnTo>
                    <a:lnTo>
                      <a:pt x="564941" y="484628"/>
                    </a:lnTo>
                    <a:lnTo>
                      <a:pt x="564941" y="814119"/>
                    </a:lnTo>
                    <a:lnTo>
                      <a:pt x="585534" y="814119"/>
                    </a:lnTo>
                    <a:lnTo>
                      <a:pt x="585534" y="777052"/>
                    </a:lnTo>
                    <a:lnTo>
                      <a:pt x="616424" y="750280"/>
                    </a:lnTo>
                    <a:lnTo>
                      <a:pt x="647314" y="777052"/>
                    </a:lnTo>
                    <a:lnTo>
                      <a:pt x="647314" y="814119"/>
                    </a:lnTo>
                    <a:lnTo>
                      <a:pt x="648687" y="814119"/>
                    </a:lnTo>
                    <a:lnTo>
                      <a:pt x="667907" y="814119"/>
                    </a:lnTo>
                    <a:lnTo>
                      <a:pt x="667907" y="484628"/>
                    </a:lnTo>
                    <a:lnTo>
                      <a:pt x="667907" y="484628"/>
                    </a:lnTo>
                    <a:lnTo>
                      <a:pt x="700170" y="484628"/>
                    </a:lnTo>
                    <a:lnTo>
                      <a:pt x="700170" y="386466"/>
                    </a:lnTo>
                    <a:lnTo>
                      <a:pt x="698797" y="386466"/>
                    </a:lnTo>
                    <a:lnTo>
                      <a:pt x="892373" y="57661"/>
                    </a:lnTo>
                    <a:lnTo>
                      <a:pt x="922577" y="55602"/>
                    </a:lnTo>
                    <a:lnTo>
                      <a:pt x="922577" y="39814"/>
                    </a:lnTo>
                    <a:lnTo>
                      <a:pt x="847755" y="39814"/>
                    </a:lnTo>
                    <a:close/>
                    <a:moveTo>
                      <a:pt x="533365" y="294483"/>
                    </a:moveTo>
                    <a:lnTo>
                      <a:pt x="746161" y="173670"/>
                    </a:lnTo>
                    <a:lnTo>
                      <a:pt x="585534" y="386466"/>
                    </a:lnTo>
                    <a:lnTo>
                      <a:pt x="533365" y="386466"/>
                    </a:lnTo>
                    <a:lnTo>
                      <a:pt x="533365" y="294483"/>
                    </a:lnTo>
                    <a:close/>
                    <a:moveTo>
                      <a:pt x="588966" y="630153"/>
                    </a:moveTo>
                    <a:lnTo>
                      <a:pt x="616424" y="606128"/>
                    </a:lnTo>
                    <a:lnTo>
                      <a:pt x="643882" y="630153"/>
                    </a:lnTo>
                    <a:lnTo>
                      <a:pt x="616424" y="654179"/>
                    </a:lnTo>
                    <a:lnTo>
                      <a:pt x="588966" y="630153"/>
                    </a:lnTo>
                    <a:close/>
                    <a:moveTo>
                      <a:pt x="602695" y="666535"/>
                    </a:moveTo>
                    <a:lnTo>
                      <a:pt x="585534" y="681636"/>
                    </a:lnTo>
                    <a:lnTo>
                      <a:pt x="585534" y="651433"/>
                    </a:lnTo>
                    <a:lnTo>
                      <a:pt x="602695" y="666535"/>
                    </a:lnTo>
                    <a:close/>
                    <a:moveTo>
                      <a:pt x="585534" y="609560"/>
                    </a:moveTo>
                    <a:lnTo>
                      <a:pt x="585534" y="579357"/>
                    </a:lnTo>
                    <a:lnTo>
                      <a:pt x="602695" y="594458"/>
                    </a:lnTo>
                    <a:lnTo>
                      <a:pt x="585534" y="609560"/>
                    </a:lnTo>
                    <a:close/>
                    <a:moveTo>
                      <a:pt x="588280" y="557390"/>
                    </a:moveTo>
                    <a:lnTo>
                      <a:pt x="616424" y="532678"/>
                    </a:lnTo>
                    <a:lnTo>
                      <a:pt x="644568" y="557390"/>
                    </a:lnTo>
                    <a:lnTo>
                      <a:pt x="616424" y="582102"/>
                    </a:lnTo>
                    <a:lnTo>
                      <a:pt x="588280" y="557390"/>
                    </a:lnTo>
                    <a:close/>
                    <a:moveTo>
                      <a:pt x="585534" y="536111"/>
                    </a:moveTo>
                    <a:lnTo>
                      <a:pt x="585534" y="505907"/>
                    </a:lnTo>
                    <a:lnTo>
                      <a:pt x="602695" y="521009"/>
                    </a:lnTo>
                    <a:lnTo>
                      <a:pt x="585534" y="536111"/>
                    </a:lnTo>
                    <a:close/>
                    <a:moveTo>
                      <a:pt x="588280" y="484628"/>
                    </a:moveTo>
                    <a:lnTo>
                      <a:pt x="644568" y="484628"/>
                    </a:lnTo>
                    <a:lnTo>
                      <a:pt x="616424" y="509339"/>
                    </a:lnTo>
                    <a:lnTo>
                      <a:pt x="588280" y="484628"/>
                    </a:lnTo>
                    <a:close/>
                    <a:moveTo>
                      <a:pt x="129051" y="630153"/>
                    </a:moveTo>
                    <a:lnTo>
                      <a:pt x="156509" y="606128"/>
                    </a:lnTo>
                    <a:lnTo>
                      <a:pt x="183966" y="630153"/>
                    </a:lnTo>
                    <a:lnTo>
                      <a:pt x="156509" y="654179"/>
                    </a:lnTo>
                    <a:lnTo>
                      <a:pt x="129051" y="630153"/>
                    </a:lnTo>
                    <a:close/>
                    <a:moveTo>
                      <a:pt x="142780" y="666535"/>
                    </a:moveTo>
                    <a:lnTo>
                      <a:pt x="125619" y="681636"/>
                    </a:lnTo>
                    <a:lnTo>
                      <a:pt x="125619" y="651433"/>
                    </a:lnTo>
                    <a:lnTo>
                      <a:pt x="142780" y="666535"/>
                    </a:lnTo>
                    <a:close/>
                    <a:moveTo>
                      <a:pt x="125619" y="609560"/>
                    </a:moveTo>
                    <a:lnTo>
                      <a:pt x="125619" y="579357"/>
                    </a:lnTo>
                    <a:lnTo>
                      <a:pt x="142780" y="594458"/>
                    </a:lnTo>
                    <a:lnTo>
                      <a:pt x="125619" y="609560"/>
                    </a:lnTo>
                    <a:close/>
                    <a:moveTo>
                      <a:pt x="128364" y="557390"/>
                    </a:moveTo>
                    <a:lnTo>
                      <a:pt x="156509" y="532678"/>
                    </a:lnTo>
                    <a:lnTo>
                      <a:pt x="184653" y="557390"/>
                    </a:lnTo>
                    <a:lnTo>
                      <a:pt x="156509" y="582102"/>
                    </a:lnTo>
                    <a:lnTo>
                      <a:pt x="128364" y="557390"/>
                    </a:lnTo>
                    <a:close/>
                    <a:moveTo>
                      <a:pt x="125619" y="536111"/>
                    </a:moveTo>
                    <a:lnTo>
                      <a:pt x="125619" y="505907"/>
                    </a:lnTo>
                    <a:lnTo>
                      <a:pt x="142780" y="521009"/>
                    </a:lnTo>
                    <a:lnTo>
                      <a:pt x="125619" y="536111"/>
                    </a:lnTo>
                    <a:close/>
                    <a:moveTo>
                      <a:pt x="128364" y="484628"/>
                    </a:moveTo>
                    <a:lnTo>
                      <a:pt x="184653" y="484628"/>
                    </a:lnTo>
                    <a:lnTo>
                      <a:pt x="156509" y="509339"/>
                    </a:lnTo>
                    <a:lnTo>
                      <a:pt x="128364" y="484628"/>
                    </a:lnTo>
                    <a:close/>
                    <a:moveTo>
                      <a:pt x="604754" y="386466"/>
                    </a:moveTo>
                    <a:lnTo>
                      <a:pt x="645941" y="331551"/>
                    </a:lnTo>
                    <a:lnTo>
                      <a:pt x="669280" y="386466"/>
                    </a:lnTo>
                    <a:lnTo>
                      <a:pt x="604754" y="386466"/>
                    </a:lnTo>
                    <a:close/>
                    <a:moveTo>
                      <a:pt x="492865" y="162000"/>
                    </a:moveTo>
                    <a:lnTo>
                      <a:pt x="450305" y="123559"/>
                    </a:lnTo>
                    <a:lnTo>
                      <a:pt x="486000" y="85805"/>
                    </a:lnTo>
                    <a:lnTo>
                      <a:pt x="492865" y="162000"/>
                    </a:lnTo>
                    <a:close/>
                    <a:moveTo>
                      <a:pt x="479822" y="15102"/>
                    </a:moveTo>
                    <a:lnTo>
                      <a:pt x="482568" y="41186"/>
                    </a:lnTo>
                    <a:lnTo>
                      <a:pt x="463348" y="15102"/>
                    </a:lnTo>
                    <a:lnTo>
                      <a:pt x="479822" y="15102"/>
                    </a:lnTo>
                    <a:close/>
                    <a:moveTo>
                      <a:pt x="455110" y="30890"/>
                    </a:moveTo>
                    <a:lnTo>
                      <a:pt x="481882" y="67271"/>
                    </a:lnTo>
                    <a:lnTo>
                      <a:pt x="448246" y="102280"/>
                    </a:lnTo>
                    <a:lnTo>
                      <a:pt x="455110" y="30890"/>
                    </a:lnTo>
                    <a:close/>
                    <a:moveTo>
                      <a:pt x="445500" y="140034"/>
                    </a:moveTo>
                    <a:lnTo>
                      <a:pt x="490119" y="181221"/>
                    </a:lnTo>
                    <a:lnTo>
                      <a:pt x="441381" y="181221"/>
                    </a:lnTo>
                    <a:lnTo>
                      <a:pt x="445500" y="140034"/>
                    </a:lnTo>
                    <a:close/>
                    <a:moveTo>
                      <a:pt x="164059" y="221034"/>
                    </a:moveTo>
                    <a:lnTo>
                      <a:pt x="191517" y="221034"/>
                    </a:lnTo>
                    <a:lnTo>
                      <a:pt x="191517" y="255356"/>
                    </a:lnTo>
                    <a:lnTo>
                      <a:pt x="164059" y="255356"/>
                    </a:lnTo>
                    <a:lnTo>
                      <a:pt x="164059" y="221034"/>
                    </a:lnTo>
                    <a:close/>
                    <a:moveTo>
                      <a:pt x="125619" y="753713"/>
                    </a:moveTo>
                    <a:lnTo>
                      <a:pt x="125619" y="723509"/>
                    </a:lnTo>
                    <a:lnTo>
                      <a:pt x="142780" y="738611"/>
                    </a:lnTo>
                    <a:lnTo>
                      <a:pt x="125619" y="753713"/>
                    </a:lnTo>
                    <a:close/>
                    <a:moveTo>
                      <a:pt x="129051" y="702230"/>
                    </a:moveTo>
                    <a:lnTo>
                      <a:pt x="156509" y="678204"/>
                    </a:lnTo>
                    <a:lnTo>
                      <a:pt x="183966" y="702230"/>
                    </a:lnTo>
                    <a:lnTo>
                      <a:pt x="156509" y="726255"/>
                    </a:lnTo>
                    <a:lnTo>
                      <a:pt x="129051" y="702230"/>
                    </a:lnTo>
                    <a:close/>
                    <a:moveTo>
                      <a:pt x="187398" y="753713"/>
                    </a:moveTo>
                    <a:lnTo>
                      <a:pt x="170237" y="738611"/>
                    </a:lnTo>
                    <a:lnTo>
                      <a:pt x="187398" y="723509"/>
                    </a:lnTo>
                    <a:lnTo>
                      <a:pt x="187398" y="753713"/>
                    </a:lnTo>
                    <a:close/>
                    <a:moveTo>
                      <a:pt x="187398" y="681636"/>
                    </a:moveTo>
                    <a:lnTo>
                      <a:pt x="170237" y="666535"/>
                    </a:lnTo>
                    <a:lnTo>
                      <a:pt x="187398" y="651433"/>
                    </a:lnTo>
                    <a:lnTo>
                      <a:pt x="187398" y="681636"/>
                    </a:lnTo>
                    <a:close/>
                    <a:moveTo>
                      <a:pt x="187398" y="609560"/>
                    </a:moveTo>
                    <a:lnTo>
                      <a:pt x="170237" y="594458"/>
                    </a:lnTo>
                    <a:lnTo>
                      <a:pt x="187398" y="579357"/>
                    </a:lnTo>
                    <a:lnTo>
                      <a:pt x="187398" y="609560"/>
                    </a:lnTo>
                    <a:close/>
                    <a:moveTo>
                      <a:pt x="187398" y="536111"/>
                    </a:moveTo>
                    <a:lnTo>
                      <a:pt x="170237" y="521009"/>
                    </a:lnTo>
                    <a:lnTo>
                      <a:pt x="187398" y="505907"/>
                    </a:lnTo>
                    <a:lnTo>
                      <a:pt x="187398" y="536111"/>
                    </a:lnTo>
                    <a:close/>
                    <a:moveTo>
                      <a:pt x="585534" y="753713"/>
                    </a:moveTo>
                    <a:lnTo>
                      <a:pt x="585534" y="723509"/>
                    </a:lnTo>
                    <a:lnTo>
                      <a:pt x="602695" y="738611"/>
                    </a:lnTo>
                    <a:lnTo>
                      <a:pt x="585534" y="753713"/>
                    </a:lnTo>
                    <a:close/>
                    <a:moveTo>
                      <a:pt x="588966" y="702230"/>
                    </a:moveTo>
                    <a:lnTo>
                      <a:pt x="616424" y="678204"/>
                    </a:lnTo>
                    <a:lnTo>
                      <a:pt x="643882" y="702230"/>
                    </a:lnTo>
                    <a:lnTo>
                      <a:pt x="616424" y="726255"/>
                    </a:lnTo>
                    <a:lnTo>
                      <a:pt x="588966" y="702230"/>
                    </a:lnTo>
                    <a:close/>
                    <a:moveTo>
                      <a:pt x="647314" y="753713"/>
                    </a:moveTo>
                    <a:lnTo>
                      <a:pt x="630153" y="738611"/>
                    </a:lnTo>
                    <a:lnTo>
                      <a:pt x="647314" y="723509"/>
                    </a:lnTo>
                    <a:lnTo>
                      <a:pt x="647314" y="753713"/>
                    </a:lnTo>
                    <a:close/>
                    <a:moveTo>
                      <a:pt x="647314" y="681636"/>
                    </a:moveTo>
                    <a:lnTo>
                      <a:pt x="630153" y="666535"/>
                    </a:lnTo>
                    <a:lnTo>
                      <a:pt x="647314" y="651433"/>
                    </a:lnTo>
                    <a:lnTo>
                      <a:pt x="647314" y="681636"/>
                    </a:lnTo>
                    <a:close/>
                    <a:moveTo>
                      <a:pt x="647314" y="609560"/>
                    </a:moveTo>
                    <a:lnTo>
                      <a:pt x="630153" y="594458"/>
                    </a:lnTo>
                    <a:lnTo>
                      <a:pt x="647314" y="579357"/>
                    </a:lnTo>
                    <a:lnTo>
                      <a:pt x="647314" y="609560"/>
                    </a:lnTo>
                    <a:close/>
                    <a:moveTo>
                      <a:pt x="647314" y="536111"/>
                    </a:moveTo>
                    <a:lnTo>
                      <a:pt x="630153" y="521009"/>
                    </a:lnTo>
                    <a:lnTo>
                      <a:pt x="647314" y="505907"/>
                    </a:lnTo>
                    <a:lnTo>
                      <a:pt x="647314" y="536111"/>
                    </a:lnTo>
                    <a:close/>
                    <a:moveTo>
                      <a:pt x="684382" y="380975"/>
                    </a:moveTo>
                    <a:lnTo>
                      <a:pt x="658983" y="322627"/>
                    </a:lnTo>
                    <a:lnTo>
                      <a:pt x="723509" y="313704"/>
                    </a:lnTo>
                    <a:lnTo>
                      <a:pt x="684382" y="380975"/>
                    </a:lnTo>
                    <a:close/>
                    <a:moveTo>
                      <a:pt x="665161" y="306839"/>
                    </a:moveTo>
                    <a:lnTo>
                      <a:pt x="711839" y="245746"/>
                    </a:lnTo>
                    <a:lnTo>
                      <a:pt x="728314" y="298602"/>
                    </a:lnTo>
                    <a:lnTo>
                      <a:pt x="665161" y="306839"/>
                    </a:lnTo>
                    <a:close/>
                    <a:moveTo>
                      <a:pt x="739983" y="285560"/>
                    </a:moveTo>
                    <a:lnTo>
                      <a:pt x="724195" y="234763"/>
                    </a:lnTo>
                    <a:lnTo>
                      <a:pt x="773619" y="227899"/>
                    </a:lnTo>
                    <a:lnTo>
                      <a:pt x="739983" y="285560"/>
                    </a:lnTo>
                    <a:close/>
                    <a:moveTo>
                      <a:pt x="731746" y="218288"/>
                    </a:moveTo>
                    <a:lnTo>
                      <a:pt x="774305" y="162000"/>
                    </a:lnTo>
                    <a:lnTo>
                      <a:pt x="780483" y="211424"/>
                    </a:lnTo>
                    <a:lnTo>
                      <a:pt x="731746" y="218288"/>
                    </a:lnTo>
                    <a:close/>
                    <a:moveTo>
                      <a:pt x="793526" y="194949"/>
                    </a:moveTo>
                    <a:lnTo>
                      <a:pt x="788034" y="148271"/>
                    </a:lnTo>
                    <a:lnTo>
                      <a:pt x="827848" y="137975"/>
                    </a:lnTo>
                    <a:lnTo>
                      <a:pt x="793526" y="194949"/>
                    </a:lnTo>
                    <a:close/>
                    <a:moveTo>
                      <a:pt x="799017" y="129737"/>
                    </a:moveTo>
                    <a:lnTo>
                      <a:pt x="830594" y="87864"/>
                    </a:lnTo>
                    <a:lnTo>
                      <a:pt x="834712" y="120127"/>
                    </a:lnTo>
                    <a:lnTo>
                      <a:pt x="799017" y="129737"/>
                    </a:lnTo>
                    <a:close/>
                    <a:moveTo>
                      <a:pt x="848441" y="102966"/>
                    </a:moveTo>
                    <a:lnTo>
                      <a:pt x="844322" y="70703"/>
                    </a:lnTo>
                    <a:lnTo>
                      <a:pt x="855992" y="55602"/>
                    </a:lnTo>
                    <a:lnTo>
                      <a:pt x="876585" y="55602"/>
                    </a:lnTo>
                    <a:lnTo>
                      <a:pt x="848441" y="102966"/>
                    </a:lnTo>
                    <a:close/>
                  </a:path>
                </a:pathLst>
              </a:custGeom>
              <a:solidFill>
                <a:srgbClr val="006097"/>
              </a:solidFill>
              <a:ln w="6814" cap="flat">
                <a:noFill/>
                <a:prstDash val="solid"/>
                <a:miter/>
              </a:ln>
            </p:spPr>
            <p:txBody>
              <a:bodyPr rtlCol="0" anchor="ctr"/>
              <a:lstStyle/>
              <a:p>
                <a:endParaRPr lang="en-GB">
                  <a:latin typeface="+mj-lt"/>
                </a:endParaRPr>
              </a:p>
            </p:txBody>
          </p:sp>
          <p:pic>
            <p:nvPicPr>
              <p:cNvPr id="84" name="Graphic 83">
                <a:extLst>
                  <a:ext uri="{FF2B5EF4-FFF2-40B4-BE49-F238E27FC236}">
                    <a16:creationId xmlns:a16="http://schemas.microsoft.com/office/drawing/2014/main" id="{AB5FD4AB-B326-4766-8933-3BE5922D91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9490881" y="1749133"/>
                <a:ext cx="415712" cy="129208"/>
              </a:xfrm>
              <a:prstGeom prst="rect">
                <a:avLst/>
              </a:prstGeom>
            </p:spPr>
          </p:pic>
        </p:grpSp>
        <p:pic>
          <p:nvPicPr>
            <p:cNvPr id="103" name="Graphic 102">
              <a:extLst>
                <a:ext uri="{FF2B5EF4-FFF2-40B4-BE49-F238E27FC236}">
                  <a16:creationId xmlns:a16="http://schemas.microsoft.com/office/drawing/2014/main" id="{C1B70CDA-40DD-4E83-AA60-185664C763E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02791" y="2203894"/>
              <a:ext cx="548253" cy="302307"/>
            </a:xfrm>
            <a:prstGeom prst="rect">
              <a:avLst/>
            </a:prstGeom>
          </p:spPr>
        </p:pic>
        <p:sp>
          <p:nvSpPr>
            <p:cNvPr id="104" name="TextBox 103">
              <a:extLst>
                <a:ext uri="{FF2B5EF4-FFF2-40B4-BE49-F238E27FC236}">
                  <a16:creationId xmlns:a16="http://schemas.microsoft.com/office/drawing/2014/main" id="{55BC706B-B37B-4A58-A88E-8622F8B7D854}"/>
                </a:ext>
              </a:extLst>
            </p:cNvPr>
            <p:cNvSpPr txBox="1"/>
            <p:nvPr/>
          </p:nvSpPr>
          <p:spPr>
            <a:xfrm>
              <a:off x="3433702" y="1629546"/>
              <a:ext cx="970137" cy="584775"/>
            </a:xfrm>
            <a:prstGeom prst="rect">
              <a:avLst/>
            </a:prstGeom>
            <a:noFill/>
          </p:spPr>
          <p:txBody>
            <a:bodyPr wrap="none" rtlCol="0">
              <a:spAutoFit/>
            </a:bodyPr>
            <a:lstStyle/>
            <a:p>
              <a:r>
                <a:rPr lang="en-GB" sz="1600" b="1">
                  <a:solidFill>
                    <a:srgbClr val="006097"/>
                  </a:solidFill>
                  <a:latin typeface="+mj-lt"/>
                </a:rPr>
                <a:t>Support</a:t>
              </a:r>
            </a:p>
            <a:p>
              <a:r>
                <a:rPr lang="en-GB" sz="1600" b="1">
                  <a:solidFill>
                    <a:srgbClr val="006097"/>
                  </a:solidFill>
                  <a:latin typeface="+mj-lt"/>
                </a:rPr>
                <a:t>Vessels</a:t>
              </a:r>
            </a:p>
          </p:txBody>
        </p:sp>
        <p:sp>
          <p:nvSpPr>
            <p:cNvPr id="66" name="TextBox 65">
              <a:extLst>
                <a:ext uri="{FF2B5EF4-FFF2-40B4-BE49-F238E27FC236}">
                  <a16:creationId xmlns:a16="http://schemas.microsoft.com/office/drawing/2014/main" id="{39EF831F-2D7B-4D8D-9525-2EBEBA90AB57}"/>
                </a:ext>
              </a:extLst>
            </p:cNvPr>
            <p:cNvSpPr txBox="1"/>
            <p:nvPr/>
          </p:nvSpPr>
          <p:spPr>
            <a:xfrm>
              <a:off x="8247465" y="3598773"/>
              <a:ext cx="1125501" cy="307777"/>
            </a:xfrm>
            <a:prstGeom prst="rect">
              <a:avLst/>
            </a:prstGeom>
            <a:noFill/>
          </p:spPr>
          <p:txBody>
            <a:bodyPr wrap="none" rtlCol="0">
              <a:spAutoFit/>
            </a:bodyPr>
            <a:lstStyle/>
            <a:p>
              <a:r>
                <a:rPr lang="en-GB" sz="1400">
                  <a:solidFill>
                    <a:srgbClr val="000000"/>
                  </a:solidFill>
                  <a:latin typeface="+mj-lt"/>
                </a:rPr>
                <a:t>Not to scale</a:t>
              </a:r>
            </a:p>
          </p:txBody>
        </p:sp>
      </p:grpSp>
    </p:spTree>
    <p:extLst>
      <p:ext uri="{BB962C8B-B14F-4D97-AF65-F5344CB8AC3E}">
        <p14:creationId xmlns:p14="http://schemas.microsoft.com/office/powerpoint/2010/main" val="2673621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A9CB1AB-5380-4B09-9A17-D4AF21A1FE3C}"/>
              </a:ext>
            </a:extLst>
          </p:cNvPr>
          <p:cNvSpPr>
            <a:spLocks noGrp="1"/>
          </p:cNvSpPr>
          <p:nvPr>
            <p:ph type="sldNum" sz="quarter" idx="4"/>
          </p:nvPr>
        </p:nvSpPr>
        <p:spPr/>
        <p:txBody>
          <a:bodyPr/>
          <a:lstStyle/>
          <a:p>
            <a:fld id="{DD0590FE-9BA6-45CB-BC76-38BB9AEE2E90}" type="slidenum">
              <a:rPr lang="en-GB" smtClean="0"/>
              <a:t>14</a:t>
            </a:fld>
            <a:endParaRPr lang="en-GB"/>
          </a:p>
        </p:txBody>
      </p:sp>
      <p:sp>
        <p:nvSpPr>
          <p:cNvPr id="7" name="Title 1" descr="Seismic MMV summary">
            <a:extLst>
              <a:ext uri="{FF2B5EF4-FFF2-40B4-BE49-F238E27FC236}">
                <a16:creationId xmlns:a16="http://schemas.microsoft.com/office/drawing/2014/main" id="{14A2852C-B1FE-4948-995C-993A1E3DB939}"/>
              </a:ext>
            </a:extLst>
          </p:cNvPr>
          <p:cNvSpPr>
            <a:spLocks noGrp="1"/>
          </p:cNvSpPr>
          <p:nvPr>
            <p:ph type="title"/>
          </p:nvPr>
        </p:nvSpPr>
        <p:spPr>
          <a:xfrm>
            <a:off x="538683" y="143270"/>
            <a:ext cx="7095435" cy="501649"/>
          </a:xfrm>
        </p:spPr>
        <p:txBody>
          <a:bodyPr/>
          <a:lstStyle/>
          <a:p>
            <a:r>
              <a:rPr lang="en-GB">
                <a:solidFill>
                  <a:srgbClr val="006097"/>
                </a:solidFill>
                <a:latin typeface="+mn-lt"/>
              </a:rPr>
              <a:t>UK Offshore Current Co-location areas</a:t>
            </a:r>
          </a:p>
        </p:txBody>
      </p:sp>
      <p:grpSp>
        <p:nvGrpSpPr>
          <p:cNvPr id="23" name="Group 22" descr="co-location map">
            <a:extLst>
              <a:ext uri="{FF2B5EF4-FFF2-40B4-BE49-F238E27FC236}">
                <a16:creationId xmlns:a16="http://schemas.microsoft.com/office/drawing/2014/main" id="{E8D6F202-DAB4-4691-916E-BAB4DB001194}"/>
              </a:ext>
            </a:extLst>
          </p:cNvPr>
          <p:cNvGrpSpPr/>
          <p:nvPr/>
        </p:nvGrpSpPr>
        <p:grpSpPr>
          <a:xfrm>
            <a:off x="675016" y="490640"/>
            <a:ext cx="11322761" cy="6278680"/>
            <a:chOff x="675016" y="490640"/>
            <a:chExt cx="11322761" cy="6278680"/>
          </a:xfrm>
        </p:grpSpPr>
        <p:pic>
          <p:nvPicPr>
            <p:cNvPr id="4" name="Picture 3">
              <a:extLst>
                <a:ext uri="{FF2B5EF4-FFF2-40B4-BE49-F238E27FC236}">
                  <a16:creationId xmlns:a16="http://schemas.microsoft.com/office/drawing/2014/main" id="{9819173D-7A7E-46E0-983D-129AECA0AB5D}"/>
                </a:ext>
              </a:extLst>
            </p:cNvPr>
            <p:cNvPicPr>
              <a:picLocks noChangeAspect="1"/>
            </p:cNvPicPr>
            <p:nvPr/>
          </p:nvPicPr>
          <p:blipFill rotWithShape="1">
            <a:blip r:embed="rId2"/>
            <a:srcRect l="26360" t="13662" b="12160"/>
            <a:stretch/>
          </p:blipFill>
          <p:spPr>
            <a:xfrm>
              <a:off x="2234938" y="3745651"/>
              <a:ext cx="2738169" cy="2764878"/>
            </a:xfrm>
            <a:prstGeom prst="rect">
              <a:avLst/>
            </a:prstGeom>
          </p:spPr>
        </p:pic>
        <p:pic>
          <p:nvPicPr>
            <p:cNvPr id="5" name="Picture 4" descr="co-location issue mao">
              <a:extLst>
                <a:ext uri="{FF2B5EF4-FFF2-40B4-BE49-F238E27FC236}">
                  <a16:creationId xmlns:a16="http://schemas.microsoft.com/office/drawing/2014/main" id="{DCAD6475-67A7-4EB7-9BE2-1B9458F2F399}"/>
                </a:ext>
              </a:extLst>
            </p:cNvPr>
            <p:cNvPicPr>
              <a:picLocks noChangeAspect="1"/>
            </p:cNvPicPr>
            <p:nvPr/>
          </p:nvPicPr>
          <p:blipFill>
            <a:blip r:embed="rId3"/>
            <a:stretch>
              <a:fillRect/>
            </a:stretch>
          </p:blipFill>
          <p:spPr>
            <a:xfrm>
              <a:off x="6211778" y="3012611"/>
              <a:ext cx="5222792" cy="3739678"/>
            </a:xfrm>
            <a:prstGeom prst="rect">
              <a:avLst/>
            </a:prstGeom>
          </p:spPr>
        </p:pic>
        <p:pic>
          <p:nvPicPr>
            <p:cNvPr id="6" name="Picture 5">
              <a:extLst>
                <a:ext uri="{FF2B5EF4-FFF2-40B4-BE49-F238E27FC236}">
                  <a16:creationId xmlns:a16="http://schemas.microsoft.com/office/drawing/2014/main" id="{09B6570D-12C1-4B06-9A6D-8D59E75E741C}"/>
                </a:ext>
              </a:extLst>
            </p:cNvPr>
            <p:cNvPicPr>
              <a:picLocks noChangeAspect="1"/>
            </p:cNvPicPr>
            <p:nvPr/>
          </p:nvPicPr>
          <p:blipFill rotWithShape="1">
            <a:blip r:embed="rId4"/>
            <a:srcRect t="6003" r="7856" b="14948"/>
            <a:stretch/>
          </p:blipFill>
          <p:spPr>
            <a:xfrm>
              <a:off x="675016" y="644919"/>
              <a:ext cx="5549242" cy="2946452"/>
            </a:xfrm>
            <a:prstGeom prst="rect">
              <a:avLst/>
            </a:prstGeom>
          </p:spPr>
        </p:pic>
        <p:sp>
          <p:nvSpPr>
            <p:cNvPr id="8" name="TextBox 7">
              <a:extLst>
                <a:ext uri="{FF2B5EF4-FFF2-40B4-BE49-F238E27FC236}">
                  <a16:creationId xmlns:a16="http://schemas.microsoft.com/office/drawing/2014/main" id="{E6038C20-7506-41ED-8A6A-046C6441B68A}"/>
                </a:ext>
              </a:extLst>
            </p:cNvPr>
            <p:cNvSpPr txBox="1"/>
            <p:nvPr/>
          </p:nvSpPr>
          <p:spPr>
            <a:xfrm>
              <a:off x="675016" y="490640"/>
              <a:ext cx="2929007" cy="369332"/>
            </a:xfrm>
            <a:prstGeom prst="rect">
              <a:avLst/>
            </a:prstGeom>
            <a:solidFill>
              <a:srgbClr val="FFFFFF"/>
            </a:solidFill>
          </p:spPr>
          <p:txBody>
            <a:bodyPr wrap="none" rtlCol="0">
              <a:spAutoFit/>
            </a:bodyPr>
            <a:lstStyle/>
            <a:p>
              <a:r>
                <a:rPr lang="en-GB" sz="1800" b="1"/>
                <a:t>NE Scotland/ Moray Firth</a:t>
              </a:r>
            </a:p>
          </p:txBody>
        </p:sp>
        <p:sp>
          <p:nvSpPr>
            <p:cNvPr id="9" name="TextBox 8">
              <a:extLst>
                <a:ext uri="{FF2B5EF4-FFF2-40B4-BE49-F238E27FC236}">
                  <a16:creationId xmlns:a16="http://schemas.microsoft.com/office/drawing/2014/main" id="{AC5C42F4-6BAB-47DD-AB2B-76839A247847}"/>
                </a:ext>
              </a:extLst>
            </p:cNvPr>
            <p:cNvSpPr txBox="1"/>
            <p:nvPr/>
          </p:nvSpPr>
          <p:spPr>
            <a:xfrm>
              <a:off x="2234938" y="3711674"/>
              <a:ext cx="1697901" cy="369332"/>
            </a:xfrm>
            <a:prstGeom prst="rect">
              <a:avLst/>
            </a:prstGeom>
            <a:solidFill>
              <a:srgbClr val="FFFFFF"/>
            </a:solidFill>
          </p:spPr>
          <p:txBody>
            <a:bodyPr wrap="none" rtlCol="0">
              <a:spAutoFit/>
            </a:bodyPr>
            <a:lstStyle/>
            <a:p>
              <a:r>
                <a:rPr lang="en-GB" sz="1800" b="1"/>
                <a:t>East Irish Sea</a:t>
              </a:r>
            </a:p>
          </p:txBody>
        </p:sp>
        <p:sp>
          <p:nvSpPr>
            <p:cNvPr id="10" name="TextBox 9">
              <a:extLst>
                <a:ext uri="{FF2B5EF4-FFF2-40B4-BE49-F238E27FC236}">
                  <a16:creationId xmlns:a16="http://schemas.microsoft.com/office/drawing/2014/main" id="{A7D48B87-86F4-4E85-80CF-E7180A72F69F}"/>
                </a:ext>
              </a:extLst>
            </p:cNvPr>
            <p:cNvSpPr txBox="1"/>
            <p:nvPr/>
          </p:nvSpPr>
          <p:spPr>
            <a:xfrm>
              <a:off x="6211778" y="3045620"/>
              <a:ext cx="2351926" cy="369332"/>
            </a:xfrm>
            <a:prstGeom prst="rect">
              <a:avLst/>
            </a:prstGeom>
            <a:solidFill>
              <a:srgbClr val="FFFFFF"/>
            </a:solidFill>
          </p:spPr>
          <p:txBody>
            <a:bodyPr wrap="none" rtlCol="0">
              <a:spAutoFit/>
            </a:bodyPr>
            <a:lstStyle/>
            <a:p>
              <a:r>
                <a:rPr lang="en-GB" sz="1800" b="1"/>
                <a:t>Southern North Sea</a:t>
              </a:r>
            </a:p>
          </p:txBody>
        </p:sp>
        <p:sp>
          <p:nvSpPr>
            <p:cNvPr id="11" name="TextBox 10">
              <a:extLst>
                <a:ext uri="{FF2B5EF4-FFF2-40B4-BE49-F238E27FC236}">
                  <a16:creationId xmlns:a16="http://schemas.microsoft.com/office/drawing/2014/main" id="{CA95BC30-16A7-4546-8698-A92A5CA85257}"/>
                </a:ext>
              </a:extLst>
            </p:cNvPr>
            <p:cNvSpPr txBox="1"/>
            <p:nvPr/>
          </p:nvSpPr>
          <p:spPr>
            <a:xfrm>
              <a:off x="1797265" y="5383714"/>
              <a:ext cx="1487908" cy="646331"/>
            </a:xfrm>
            <a:prstGeom prst="rect">
              <a:avLst/>
            </a:prstGeom>
            <a:noFill/>
          </p:spPr>
          <p:txBody>
            <a:bodyPr wrap="none" rtlCol="0">
              <a:spAutoFit/>
            </a:bodyPr>
            <a:lstStyle/>
            <a:p>
              <a:pPr algn="ctr"/>
              <a:r>
                <a:rPr lang="en-GB" sz="1200"/>
                <a:t>Hynet CCS. </a:t>
              </a:r>
            </a:p>
            <a:p>
              <a:pPr algn="ctr"/>
              <a:r>
                <a:rPr lang="en-GB" sz="1200"/>
                <a:t> Liverpool Bay</a:t>
              </a:r>
            </a:p>
            <a:p>
              <a:pPr algn="ctr"/>
              <a:r>
                <a:rPr lang="en-GB" sz="1200"/>
                <a:t>Depleted gas fields</a:t>
              </a:r>
            </a:p>
          </p:txBody>
        </p:sp>
        <p:sp>
          <p:nvSpPr>
            <p:cNvPr id="12" name="TextBox 11">
              <a:extLst>
                <a:ext uri="{FF2B5EF4-FFF2-40B4-BE49-F238E27FC236}">
                  <a16:creationId xmlns:a16="http://schemas.microsoft.com/office/drawing/2014/main" id="{CBF6FB9F-20A5-405B-9869-561CFFDBF046}"/>
                </a:ext>
              </a:extLst>
            </p:cNvPr>
            <p:cNvSpPr txBox="1"/>
            <p:nvPr/>
          </p:nvSpPr>
          <p:spPr>
            <a:xfrm>
              <a:off x="6955068" y="4505464"/>
              <a:ext cx="1259832" cy="461665"/>
            </a:xfrm>
            <a:prstGeom prst="rect">
              <a:avLst/>
            </a:prstGeom>
            <a:noFill/>
          </p:spPr>
          <p:txBody>
            <a:bodyPr wrap="none" rtlCol="0">
              <a:spAutoFit/>
            </a:bodyPr>
            <a:lstStyle/>
            <a:p>
              <a:pPr algn="ctr"/>
              <a:r>
                <a:rPr lang="en-GB" sz="1200"/>
                <a:t>Endurance. </a:t>
              </a:r>
            </a:p>
            <a:p>
              <a:pPr algn="ctr"/>
              <a:r>
                <a:rPr lang="en-GB" sz="1200"/>
                <a:t> Triassic aquifer</a:t>
              </a:r>
            </a:p>
          </p:txBody>
        </p:sp>
        <p:sp>
          <p:nvSpPr>
            <p:cNvPr id="13" name="TextBox 12">
              <a:extLst>
                <a:ext uri="{FF2B5EF4-FFF2-40B4-BE49-F238E27FC236}">
                  <a16:creationId xmlns:a16="http://schemas.microsoft.com/office/drawing/2014/main" id="{1978ADFD-CD99-4592-B7B9-232117430BF4}"/>
                </a:ext>
              </a:extLst>
            </p:cNvPr>
            <p:cNvSpPr txBox="1"/>
            <p:nvPr/>
          </p:nvSpPr>
          <p:spPr>
            <a:xfrm>
              <a:off x="10509869" y="6307655"/>
              <a:ext cx="1487908" cy="461665"/>
            </a:xfrm>
            <a:prstGeom prst="rect">
              <a:avLst/>
            </a:prstGeom>
            <a:noFill/>
          </p:spPr>
          <p:txBody>
            <a:bodyPr wrap="none" rtlCol="0">
              <a:spAutoFit/>
            </a:bodyPr>
            <a:lstStyle/>
            <a:p>
              <a:pPr algn="ctr"/>
              <a:r>
                <a:rPr lang="en-GB" sz="1200"/>
                <a:t>“V” fields SNS </a:t>
              </a:r>
            </a:p>
            <a:p>
              <a:pPr algn="ctr"/>
              <a:r>
                <a:rPr lang="en-GB" sz="1200"/>
                <a:t>Depleted gas fields</a:t>
              </a:r>
            </a:p>
          </p:txBody>
        </p:sp>
        <p:sp>
          <p:nvSpPr>
            <p:cNvPr id="14" name="TextBox 13">
              <a:extLst>
                <a:ext uri="{FF2B5EF4-FFF2-40B4-BE49-F238E27FC236}">
                  <a16:creationId xmlns:a16="http://schemas.microsoft.com/office/drawing/2014/main" id="{22980F94-A8FA-411A-AC9C-0DD1BCD9AFFE}"/>
                </a:ext>
              </a:extLst>
            </p:cNvPr>
            <p:cNvSpPr txBox="1"/>
            <p:nvPr/>
          </p:nvSpPr>
          <p:spPr>
            <a:xfrm>
              <a:off x="2943970" y="2190398"/>
              <a:ext cx="1410964" cy="646331"/>
            </a:xfrm>
            <a:prstGeom prst="rect">
              <a:avLst/>
            </a:prstGeom>
            <a:noFill/>
          </p:spPr>
          <p:txBody>
            <a:bodyPr wrap="none" rtlCol="0">
              <a:spAutoFit/>
            </a:bodyPr>
            <a:lstStyle/>
            <a:p>
              <a:pPr algn="ctr"/>
              <a:r>
                <a:rPr lang="en-GB" sz="1200"/>
                <a:t>Acorn CCS</a:t>
              </a:r>
            </a:p>
            <a:p>
              <a:pPr algn="ctr"/>
              <a:r>
                <a:rPr lang="en-GB" sz="1200"/>
                <a:t>Moray Firth</a:t>
              </a:r>
            </a:p>
            <a:p>
              <a:pPr algn="ctr"/>
              <a:r>
                <a:rPr lang="en-GB" sz="1200"/>
                <a:t>Depleted gas field</a:t>
              </a:r>
            </a:p>
          </p:txBody>
        </p:sp>
        <p:pic>
          <p:nvPicPr>
            <p:cNvPr id="18" name="Picture 17">
              <a:extLst>
                <a:ext uri="{FF2B5EF4-FFF2-40B4-BE49-F238E27FC236}">
                  <a16:creationId xmlns:a16="http://schemas.microsoft.com/office/drawing/2014/main" id="{490E681B-30AC-41DA-8415-B4C5E7643415}"/>
                </a:ext>
              </a:extLst>
            </p:cNvPr>
            <p:cNvPicPr>
              <a:picLocks noChangeAspect="1"/>
            </p:cNvPicPr>
            <p:nvPr/>
          </p:nvPicPr>
          <p:blipFill rotWithShape="1">
            <a:blip r:embed="rId5"/>
            <a:srcRect b="31615"/>
            <a:stretch/>
          </p:blipFill>
          <p:spPr>
            <a:xfrm>
              <a:off x="1077887" y="6399988"/>
              <a:ext cx="4570684" cy="369332"/>
            </a:xfrm>
            <a:prstGeom prst="rect">
              <a:avLst/>
            </a:prstGeom>
          </p:spPr>
        </p:pic>
        <p:sp>
          <p:nvSpPr>
            <p:cNvPr id="20" name="TextBox 19">
              <a:extLst>
                <a:ext uri="{FF2B5EF4-FFF2-40B4-BE49-F238E27FC236}">
                  <a16:creationId xmlns:a16="http://schemas.microsoft.com/office/drawing/2014/main" id="{67904190-81BC-4B67-A8D4-532C5AF28364}"/>
                </a:ext>
              </a:extLst>
            </p:cNvPr>
            <p:cNvSpPr txBox="1"/>
            <p:nvPr/>
          </p:nvSpPr>
          <p:spPr>
            <a:xfrm>
              <a:off x="8916288" y="4651617"/>
              <a:ext cx="1343638" cy="461665"/>
            </a:xfrm>
            <a:prstGeom prst="rect">
              <a:avLst/>
            </a:prstGeom>
            <a:noFill/>
          </p:spPr>
          <p:txBody>
            <a:bodyPr wrap="none" rtlCol="0">
              <a:spAutoFit/>
            </a:bodyPr>
            <a:lstStyle/>
            <a:p>
              <a:pPr algn="ctr"/>
              <a:r>
                <a:rPr lang="en-GB" sz="1200"/>
                <a:t>BP/Equinor 2022</a:t>
              </a:r>
            </a:p>
            <a:p>
              <a:pPr algn="ctr"/>
              <a:r>
                <a:rPr lang="en-GB" sz="1200"/>
                <a:t>licence. </a:t>
              </a:r>
            </a:p>
          </p:txBody>
        </p:sp>
        <p:pic>
          <p:nvPicPr>
            <p:cNvPr id="22" name="Picture 21">
              <a:extLst>
                <a:ext uri="{FF2B5EF4-FFF2-40B4-BE49-F238E27FC236}">
                  <a16:creationId xmlns:a16="http://schemas.microsoft.com/office/drawing/2014/main" id="{C0181790-B175-42FF-A0A5-C57C62127798}"/>
                </a:ext>
              </a:extLst>
            </p:cNvPr>
            <p:cNvPicPr>
              <a:picLocks noChangeAspect="1"/>
            </p:cNvPicPr>
            <p:nvPr/>
          </p:nvPicPr>
          <p:blipFill>
            <a:blip r:embed="rId6"/>
            <a:stretch>
              <a:fillRect/>
            </a:stretch>
          </p:blipFill>
          <p:spPr>
            <a:xfrm>
              <a:off x="6505071" y="680714"/>
              <a:ext cx="4822433" cy="2040841"/>
            </a:xfrm>
            <a:prstGeom prst="rect">
              <a:avLst/>
            </a:prstGeom>
          </p:spPr>
        </p:pic>
      </p:grpSp>
    </p:spTree>
    <p:extLst>
      <p:ext uri="{BB962C8B-B14F-4D97-AF65-F5344CB8AC3E}">
        <p14:creationId xmlns:p14="http://schemas.microsoft.com/office/powerpoint/2010/main" val="40041982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F3B63-689D-4707-8D8C-7FD345A54457}"/>
              </a:ext>
            </a:extLst>
          </p:cNvPr>
          <p:cNvSpPr>
            <a:spLocks noGrp="1"/>
          </p:cNvSpPr>
          <p:nvPr>
            <p:ph type="title"/>
          </p:nvPr>
        </p:nvSpPr>
        <p:spPr/>
        <p:txBody>
          <a:bodyPr/>
          <a:lstStyle/>
          <a:p>
            <a:r>
              <a:rPr lang="en-GB">
                <a:solidFill>
                  <a:srgbClr val="006097"/>
                </a:solidFill>
                <a:latin typeface="+mn-lt"/>
              </a:rPr>
              <a:t>Operational Scenarios - Aviation</a:t>
            </a:r>
          </a:p>
        </p:txBody>
      </p:sp>
      <p:grpSp>
        <p:nvGrpSpPr>
          <p:cNvPr id="5" name="Group 4" descr="The details of aviation constraints were beyond the scope of this study. This requires further engagement with the CAA.&#10;">
            <a:extLst>
              <a:ext uri="{FF2B5EF4-FFF2-40B4-BE49-F238E27FC236}">
                <a16:creationId xmlns:a16="http://schemas.microsoft.com/office/drawing/2014/main" id="{13F09023-0CCB-47D0-89A5-D2B78304EF7E}"/>
              </a:ext>
            </a:extLst>
          </p:cNvPr>
          <p:cNvGrpSpPr/>
          <p:nvPr/>
        </p:nvGrpSpPr>
        <p:grpSpPr>
          <a:xfrm>
            <a:off x="492636" y="837617"/>
            <a:ext cx="11081132" cy="1794338"/>
            <a:chOff x="492636" y="837617"/>
            <a:chExt cx="11081132" cy="1794338"/>
          </a:xfrm>
        </p:grpSpPr>
        <p:grpSp>
          <p:nvGrpSpPr>
            <p:cNvPr id="6" name="Graphic 5">
              <a:extLst>
                <a:ext uri="{FF2B5EF4-FFF2-40B4-BE49-F238E27FC236}">
                  <a16:creationId xmlns:a16="http://schemas.microsoft.com/office/drawing/2014/main" id="{BD9CE867-095F-4945-9627-67F32C90E848}"/>
                </a:ext>
              </a:extLst>
            </p:cNvPr>
            <p:cNvGrpSpPr/>
            <p:nvPr/>
          </p:nvGrpSpPr>
          <p:grpSpPr>
            <a:xfrm>
              <a:off x="4207931" y="1250949"/>
              <a:ext cx="3706732" cy="1377767"/>
              <a:chOff x="1511073" y="1452343"/>
              <a:chExt cx="1433298" cy="532747"/>
            </a:xfrm>
          </p:grpSpPr>
          <p:grpSp>
            <p:nvGrpSpPr>
              <p:cNvPr id="7" name="Graphic 5">
                <a:extLst>
                  <a:ext uri="{FF2B5EF4-FFF2-40B4-BE49-F238E27FC236}">
                    <a16:creationId xmlns:a16="http://schemas.microsoft.com/office/drawing/2014/main" id="{9EB6BA6C-FE60-45D3-954F-B672663FC089}"/>
                  </a:ext>
                </a:extLst>
              </p:cNvPr>
              <p:cNvGrpSpPr/>
              <p:nvPr/>
            </p:nvGrpSpPr>
            <p:grpSpPr>
              <a:xfrm>
                <a:off x="2543449" y="1452343"/>
                <a:ext cx="331763" cy="471606"/>
                <a:chOff x="2543449" y="1452343"/>
                <a:chExt cx="331763" cy="471606"/>
              </a:xfrm>
              <a:solidFill>
                <a:srgbClr val="00AEEF"/>
              </a:solidFill>
            </p:grpSpPr>
            <p:sp>
              <p:nvSpPr>
                <p:cNvPr id="20" name="Freeform: Shape 19">
                  <a:extLst>
                    <a:ext uri="{FF2B5EF4-FFF2-40B4-BE49-F238E27FC236}">
                      <a16:creationId xmlns:a16="http://schemas.microsoft.com/office/drawing/2014/main" id="{463C048B-48AC-4996-980E-F5B882ADAFBF}"/>
                    </a:ext>
                  </a:extLst>
                </p:cNvPr>
                <p:cNvSpPr/>
                <p:nvPr/>
              </p:nvSpPr>
              <p:spPr>
                <a:xfrm>
                  <a:off x="2544298" y="1452343"/>
                  <a:ext cx="306326" cy="471606"/>
                </a:xfrm>
                <a:custGeom>
                  <a:avLst/>
                  <a:gdLst>
                    <a:gd name="connsiteX0" fmla="*/ 178564 w 306326"/>
                    <a:gd name="connsiteY0" fmla="*/ 185948 h 471606"/>
                    <a:gd name="connsiteX1" fmla="*/ 183576 w 306326"/>
                    <a:gd name="connsiteY1" fmla="*/ 190960 h 471606"/>
                    <a:gd name="connsiteX2" fmla="*/ 286813 w 306326"/>
                    <a:gd name="connsiteY2" fmla="*/ 263126 h 471606"/>
                    <a:gd name="connsiteX3" fmla="*/ 293830 w 306326"/>
                    <a:gd name="connsiteY3" fmla="*/ 265131 h 471606"/>
                    <a:gd name="connsiteX4" fmla="*/ 303853 w 306326"/>
                    <a:gd name="connsiteY4" fmla="*/ 260119 h 471606"/>
                    <a:gd name="connsiteX5" fmla="*/ 301848 w 306326"/>
                    <a:gd name="connsiteY5" fmla="*/ 243080 h 471606"/>
                    <a:gd name="connsiteX6" fmla="*/ 192596 w 306326"/>
                    <a:gd name="connsiteY6" fmla="*/ 158886 h 471606"/>
                    <a:gd name="connsiteX7" fmla="*/ 188587 w 306326"/>
                    <a:gd name="connsiteY7" fmla="*/ 159888 h 471606"/>
                    <a:gd name="connsiteX8" fmla="*/ 183576 w 306326"/>
                    <a:gd name="connsiteY8" fmla="*/ 148863 h 471606"/>
                    <a:gd name="connsiteX9" fmla="*/ 184578 w 306326"/>
                    <a:gd name="connsiteY9" fmla="*/ 147861 h 471606"/>
                    <a:gd name="connsiteX10" fmla="*/ 191594 w 306326"/>
                    <a:gd name="connsiteY10" fmla="*/ 137838 h 471606"/>
                    <a:gd name="connsiteX11" fmla="*/ 218656 w 306326"/>
                    <a:gd name="connsiteY11" fmla="*/ 14554 h 471606"/>
                    <a:gd name="connsiteX12" fmla="*/ 209636 w 306326"/>
                    <a:gd name="connsiteY12" fmla="*/ 521 h 471606"/>
                    <a:gd name="connsiteX13" fmla="*/ 194601 w 306326"/>
                    <a:gd name="connsiteY13" fmla="*/ 8540 h 471606"/>
                    <a:gd name="connsiteX14" fmla="*/ 156513 w 306326"/>
                    <a:gd name="connsiteY14" fmla="*/ 127815 h 471606"/>
                    <a:gd name="connsiteX15" fmla="*/ 157516 w 306326"/>
                    <a:gd name="connsiteY15" fmla="*/ 140845 h 471606"/>
                    <a:gd name="connsiteX16" fmla="*/ 158518 w 306326"/>
                    <a:gd name="connsiteY16" fmla="*/ 141847 h 471606"/>
                    <a:gd name="connsiteX17" fmla="*/ 151502 w 306326"/>
                    <a:gd name="connsiteY17" fmla="*/ 145856 h 471606"/>
                    <a:gd name="connsiteX18" fmla="*/ 144486 w 306326"/>
                    <a:gd name="connsiteY18" fmla="*/ 157884 h 471606"/>
                    <a:gd name="connsiteX19" fmla="*/ 143483 w 306326"/>
                    <a:gd name="connsiteY19" fmla="*/ 156881 h 471606"/>
                    <a:gd name="connsiteX20" fmla="*/ 131456 w 306326"/>
                    <a:gd name="connsiteY20" fmla="*/ 154877 h 471606"/>
                    <a:gd name="connsiteX21" fmla="*/ 9174 w 306326"/>
                    <a:gd name="connsiteY21" fmla="*/ 183944 h 471606"/>
                    <a:gd name="connsiteX22" fmla="*/ 154 w 306326"/>
                    <a:gd name="connsiteY22" fmla="*/ 197976 h 471606"/>
                    <a:gd name="connsiteX23" fmla="*/ 12181 w 306326"/>
                    <a:gd name="connsiteY23" fmla="*/ 207999 h 471606"/>
                    <a:gd name="connsiteX24" fmla="*/ 14186 w 306326"/>
                    <a:gd name="connsiteY24" fmla="*/ 207999 h 471606"/>
                    <a:gd name="connsiteX25" fmla="*/ 138472 w 306326"/>
                    <a:gd name="connsiteY25" fmla="*/ 189958 h 471606"/>
                    <a:gd name="connsiteX26" fmla="*/ 149497 w 306326"/>
                    <a:gd name="connsiteY26" fmla="*/ 183944 h 471606"/>
                    <a:gd name="connsiteX27" fmla="*/ 152504 w 306326"/>
                    <a:gd name="connsiteY27" fmla="*/ 177930 h 471606"/>
                    <a:gd name="connsiteX28" fmla="*/ 152504 w 306326"/>
                    <a:gd name="connsiteY28" fmla="*/ 177930 h 471606"/>
                    <a:gd name="connsiteX29" fmla="*/ 151502 w 306326"/>
                    <a:gd name="connsiteY29" fmla="*/ 180937 h 471606"/>
                    <a:gd name="connsiteX30" fmla="*/ 138472 w 306326"/>
                    <a:gd name="connsiteY30" fmla="*/ 458576 h 471606"/>
                    <a:gd name="connsiteX31" fmla="*/ 192596 w 306326"/>
                    <a:gd name="connsiteY31" fmla="*/ 471606 h 471606"/>
                    <a:gd name="connsiteX32" fmla="*/ 178564 w 306326"/>
                    <a:gd name="connsiteY32" fmla="*/ 185948 h 471606"/>
                    <a:gd name="connsiteX33" fmla="*/ 166536 w 306326"/>
                    <a:gd name="connsiteY33" fmla="*/ 173921 h 471606"/>
                    <a:gd name="connsiteX34" fmla="*/ 158518 w 306326"/>
                    <a:gd name="connsiteY34" fmla="*/ 169912 h 471606"/>
                    <a:gd name="connsiteX35" fmla="*/ 155511 w 306326"/>
                    <a:gd name="connsiteY35" fmla="*/ 161893 h 471606"/>
                    <a:gd name="connsiteX36" fmla="*/ 159520 w 306326"/>
                    <a:gd name="connsiteY36" fmla="*/ 153875 h 471606"/>
                    <a:gd name="connsiteX37" fmla="*/ 167539 w 306326"/>
                    <a:gd name="connsiteY37" fmla="*/ 150868 h 471606"/>
                    <a:gd name="connsiteX38" fmla="*/ 168541 w 306326"/>
                    <a:gd name="connsiteY38" fmla="*/ 150868 h 471606"/>
                    <a:gd name="connsiteX39" fmla="*/ 179566 w 306326"/>
                    <a:gd name="connsiteY39" fmla="*/ 162895 h 471606"/>
                    <a:gd name="connsiteX40" fmla="*/ 166536 w 306326"/>
                    <a:gd name="connsiteY40" fmla="*/ 173921 h 47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06326" h="471606">
                      <a:moveTo>
                        <a:pt x="178564" y="185948"/>
                      </a:moveTo>
                      <a:cubicBezTo>
                        <a:pt x="179566" y="187953"/>
                        <a:pt x="181571" y="189958"/>
                        <a:pt x="183576" y="190960"/>
                      </a:cubicBezTo>
                      <a:lnTo>
                        <a:pt x="286813" y="263126"/>
                      </a:lnTo>
                      <a:cubicBezTo>
                        <a:pt x="288818" y="264128"/>
                        <a:pt x="290823" y="265131"/>
                        <a:pt x="293830" y="265131"/>
                      </a:cubicBezTo>
                      <a:cubicBezTo>
                        <a:pt x="297839" y="265131"/>
                        <a:pt x="300846" y="263126"/>
                        <a:pt x="303853" y="260119"/>
                      </a:cubicBezTo>
                      <a:cubicBezTo>
                        <a:pt x="307862" y="255108"/>
                        <a:pt x="306859" y="248092"/>
                        <a:pt x="301848" y="243080"/>
                      </a:cubicBezTo>
                      <a:lnTo>
                        <a:pt x="192596" y="158886"/>
                      </a:lnTo>
                      <a:cubicBezTo>
                        <a:pt x="190592" y="158886"/>
                        <a:pt x="189589" y="158886"/>
                        <a:pt x="188587" y="159888"/>
                      </a:cubicBezTo>
                      <a:cubicBezTo>
                        <a:pt x="188587" y="155879"/>
                        <a:pt x="186583" y="151870"/>
                        <a:pt x="183576" y="148863"/>
                      </a:cubicBezTo>
                      <a:cubicBezTo>
                        <a:pt x="183576" y="148863"/>
                        <a:pt x="184578" y="148863"/>
                        <a:pt x="184578" y="147861"/>
                      </a:cubicBezTo>
                      <a:cubicBezTo>
                        <a:pt x="188587" y="145856"/>
                        <a:pt x="190592" y="141847"/>
                        <a:pt x="191594" y="137838"/>
                      </a:cubicBezTo>
                      <a:lnTo>
                        <a:pt x="218656" y="14554"/>
                      </a:lnTo>
                      <a:cubicBezTo>
                        <a:pt x="219659" y="8540"/>
                        <a:pt x="216652" y="1524"/>
                        <a:pt x="209636" y="521"/>
                      </a:cubicBezTo>
                      <a:cubicBezTo>
                        <a:pt x="203622" y="-1483"/>
                        <a:pt x="196606" y="2526"/>
                        <a:pt x="194601" y="8540"/>
                      </a:cubicBezTo>
                      <a:lnTo>
                        <a:pt x="156513" y="127815"/>
                      </a:lnTo>
                      <a:cubicBezTo>
                        <a:pt x="155511" y="131824"/>
                        <a:pt x="155511" y="135833"/>
                        <a:pt x="157516" y="140845"/>
                      </a:cubicBezTo>
                      <a:cubicBezTo>
                        <a:pt x="157516" y="140845"/>
                        <a:pt x="157516" y="141847"/>
                        <a:pt x="158518" y="141847"/>
                      </a:cubicBezTo>
                      <a:cubicBezTo>
                        <a:pt x="155511" y="142849"/>
                        <a:pt x="153506" y="143851"/>
                        <a:pt x="151502" y="145856"/>
                      </a:cubicBezTo>
                      <a:cubicBezTo>
                        <a:pt x="147493" y="148863"/>
                        <a:pt x="145488" y="152872"/>
                        <a:pt x="144486" y="157884"/>
                      </a:cubicBezTo>
                      <a:cubicBezTo>
                        <a:pt x="144486" y="157884"/>
                        <a:pt x="143483" y="156881"/>
                        <a:pt x="143483" y="156881"/>
                      </a:cubicBezTo>
                      <a:cubicBezTo>
                        <a:pt x="139474" y="154877"/>
                        <a:pt x="135465" y="153875"/>
                        <a:pt x="131456" y="154877"/>
                      </a:cubicBezTo>
                      <a:lnTo>
                        <a:pt x="9174" y="183944"/>
                      </a:lnTo>
                      <a:cubicBezTo>
                        <a:pt x="3160" y="185948"/>
                        <a:pt x="-849" y="191962"/>
                        <a:pt x="154" y="197976"/>
                      </a:cubicBezTo>
                      <a:cubicBezTo>
                        <a:pt x="1156" y="203990"/>
                        <a:pt x="6167" y="207999"/>
                        <a:pt x="12181" y="207999"/>
                      </a:cubicBezTo>
                      <a:cubicBezTo>
                        <a:pt x="13183" y="207999"/>
                        <a:pt x="13183" y="207999"/>
                        <a:pt x="14186" y="207999"/>
                      </a:cubicBezTo>
                      <a:lnTo>
                        <a:pt x="138472" y="189958"/>
                      </a:lnTo>
                      <a:cubicBezTo>
                        <a:pt x="142481" y="188955"/>
                        <a:pt x="146490" y="186951"/>
                        <a:pt x="149497" y="183944"/>
                      </a:cubicBezTo>
                      <a:cubicBezTo>
                        <a:pt x="150500" y="181939"/>
                        <a:pt x="151502" y="179935"/>
                        <a:pt x="152504" y="177930"/>
                      </a:cubicBezTo>
                      <a:cubicBezTo>
                        <a:pt x="152504" y="177930"/>
                        <a:pt x="152504" y="177930"/>
                        <a:pt x="152504" y="177930"/>
                      </a:cubicBezTo>
                      <a:cubicBezTo>
                        <a:pt x="151502" y="178932"/>
                        <a:pt x="151502" y="179935"/>
                        <a:pt x="151502" y="180937"/>
                      </a:cubicBezTo>
                      <a:lnTo>
                        <a:pt x="138472" y="458576"/>
                      </a:lnTo>
                      <a:cubicBezTo>
                        <a:pt x="138472" y="458576"/>
                        <a:pt x="172550" y="471606"/>
                        <a:pt x="192596" y="471606"/>
                      </a:cubicBezTo>
                      <a:cubicBezTo>
                        <a:pt x="192596" y="424498"/>
                        <a:pt x="178564" y="185948"/>
                        <a:pt x="178564" y="185948"/>
                      </a:cubicBezTo>
                      <a:close/>
                      <a:moveTo>
                        <a:pt x="166536" y="173921"/>
                      </a:moveTo>
                      <a:cubicBezTo>
                        <a:pt x="163530" y="173921"/>
                        <a:pt x="160523" y="172918"/>
                        <a:pt x="158518" y="169912"/>
                      </a:cubicBezTo>
                      <a:cubicBezTo>
                        <a:pt x="156513" y="167907"/>
                        <a:pt x="155511" y="164900"/>
                        <a:pt x="155511" y="161893"/>
                      </a:cubicBezTo>
                      <a:cubicBezTo>
                        <a:pt x="155511" y="158886"/>
                        <a:pt x="156513" y="155879"/>
                        <a:pt x="159520" y="153875"/>
                      </a:cubicBezTo>
                      <a:cubicBezTo>
                        <a:pt x="161525" y="151870"/>
                        <a:pt x="164532" y="150868"/>
                        <a:pt x="167539" y="150868"/>
                      </a:cubicBezTo>
                      <a:cubicBezTo>
                        <a:pt x="167539" y="150868"/>
                        <a:pt x="167539" y="150868"/>
                        <a:pt x="168541" y="150868"/>
                      </a:cubicBezTo>
                      <a:cubicBezTo>
                        <a:pt x="174555" y="150868"/>
                        <a:pt x="179566" y="156881"/>
                        <a:pt x="179566" y="162895"/>
                      </a:cubicBezTo>
                      <a:cubicBezTo>
                        <a:pt x="177562" y="168909"/>
                        <a:pt x="172550" y="173921"/>
                        <a:pt x="166536" y="173921"/>
                      </a:cubicBezTo>
                      <a:close/>
                    </a:path>
                  </a:pathLst>
                </a:custGeom>
                <a:solidFill>
                  <a:srgbClr val="006097"/>
                </a:solidFill>
                <a:ln w="9991"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F2E18AD-3748-4A44-9267-7A46BF8254E7}"/>
                    </a:ext>
                  </a:extLst>
                </p:cNvPr>
                <p:cNvSpPr/>
                <p:nvPr/>
              </p:nvSpPr>
              <p:spPr>
                <a:xfrm>
                  <a:off x="2574520" y="1478925"/>
                  <a:ext cx="137316" cy="129297"/>
                </a:xfrm>
                <a:custGeom>
                  <a:avLst/>
                  <a:gdLst>
                    <a:gd name="connsiteX0" fmla="*/ 132305 w 137316"/>
                    <a:gd name="connsiteY0" fmla="*/ 0 h 129297"/>
                    <a:gd name="connsiteX1" fmla="*/ 132305 w 137316"/>
                    <a:gd name="connsiteY1" fmla="*/ 0 h 129297"/>
                    <a:gd name="connsiteX2" fmla="*/ 0 w 137316"/>
                    <a:gd name="connsiteY2" fmla="*/ 123284 h 129297"/>
                    <a:gd name="connsiteX3" fmla="*/ 5012 w 137316"/>
                    <a:gd name="connsiteY3" fmla="*/ 129298 h 129297"/>
                    <a:gd name="connsiteX4" fmla="*/ 6014 w 137316"/>
                    <a:gd name="connsiteY4" fmla="*/ 129298 h 129297"/>
                    <a:gd name="connsiteX5" fmla="*/ 11025 w 137316"/>
                    <a:gd name="connsiteY5" fmla="*/ 124286 h 129297"/>
                    <a:gd name="connsiteX6" fmla="*/ 132305 w 137316"/>
                    <a:gd name="connsiteY6" fmla="*/ 11025 h 129297"/>
                    <a:gd name="connsiteX7" fmla="*/ 137316 w 137316"/>
                    <a:gd name="connsiteY7" fmla="*/ 6014 h 129297"/>
                    <a:gd name="connsiteX8" fmla="*/ 132305 w 137316"/>
                    <a:gd name="connsiteY8" fmla="*/ 0 h 129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316" h="129297">
                      <a:moveTo>
                        <a:pt x="132305" y="0"/>
                      </a:moveTo>
                      <a:lnTo>
                        <a:pt x="132305" y="0"/>
                      </a:lnTo>
                      <a:cubicBezTo>
                        <a:pt x="64148" y="2005"/>
                        <a:pt x="7016" y="55127"/>
                        <a:pt x="0" y="123284"/>
                      </a:cubicBezTo>
                      <a:cubicBezTo>
                        <a:pt x="0" y="126291"/>
                        <a:pt x="2005" y="128295"/>
                        <a:pt x="5012" y="129298"/>
                      </a:cubicBezTo>
                      <a:cubicBezTo>
                        <a:pt x="5012" y="129298"/>
                        <a:pt x="5012" y="129298"/>
                        <a:pt x="6014" y="129298"/>
                      </a:cubicBezTo>
                      <a:cubicBezTo>
                        <a:pt x="9021" y="129298"/>
                        <a:pt x="11025" y="127293"/>
                        <a:pt x="11025" y="124286"/>
                      </a:cubicBezTo>
                      <a:cubicBezTo>
                        <a:pt x="17039" y="61141"/>
                        <a:pt x="70161" y="13030"/>
                        <a:pt x="132305" y="11025"/>
                      </a:cubicBezTo>
                      <a:cubicBezTo>
                        <a:pt x="135311" y="11025"/>
                        <a:pt x="137316" y="9021"/>
                        <a:pt x="137316" y="6014"/>
                      </a:cubicBezTo>
                      <a:cubicBezTo>
                        <a:pt x="137316" y="3007"/>
                        <a:pt x="135311" y="0"/>
                        <a:pt x="132305" y="0"/>
                      </a:cubicBezTo>
                    </a:path>
                  </a:pathLst>
                </a:custGeom>
                <a:solidFill>
                  <a:srgbClr val="006097"/>
                </a:solidFill>
                <a:ln w="9991"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5C1171D9-CD93-44E7-8CF3-8AE89516DABA}"/>
                    </a:ext>
                  </a:extLst>
                </p:cNvPr>
                <p:cNvSpPr/>
                <p:nvPr/>
              </p:nvSpPr>
              <p:spPr>
                <a:xfrm>
                  <a:off x="2569418" y="1452638"/>
                  <a:ext cx="145424" cy="77404"/>
                </a:xfrm>
                <a:custGeom>
                  <a:avLst/>
                  <a:gdLst>
                    <a:gd name="connsiteX0" fmla="*/ 6104 w 145424"/>
                    <a:gd name="connsiteY0" fmla="*/ 77405 h 77404"/>
                    <a:gd name="connsiteX1" fmla="*/ 10113 w 145424"/>
                    <a:gd name="connsiteY1" fmla="*/ 75400 h 77404"/>
                    <a:gd name="connsiteX2" fmla="*/ 140413 w 145424"/>
                    <a:gd name="connsiteY2" fmla="*/ 10250 h 77404"/>
                    <a:gd name="connsiteX3" fmla="*/ 145425 w 145424"/>
                    <a:gd name="connsiteY3" fmla="*/ 5238 h 77404"/>
                    <a:gd name="connsiteX4" fmla="*/ 140413 w 145424"/>
                    <a:gd name="connsiteY4" fmla="*/ 227 h 77404"/>
                    <a:gd name="connsiteX5" fmla="*/ 1093 w 145424"/>
                    <a:gd name="connsiteY5" fmla="*/ 70388 h 77404"/>
                    <a:gd name="connsiteX6" fmla="*/ 2095 w 145424"/>
                    <a:gd name="connsiteY6" fmla="*/ 77405 h 77404"/>
                    <a:gd name="connsiteX7" fmla="*/ 6104 w 145424"/>
                    <a:gd name="connsiteY7" fmla="*/ 77405 h 7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424" h="77404">
                      <a:moveTo>
                        <a:pt x="6104" y="77405"/>
                      </a:moveTo>
                      <a:cubicBezTo>
                        <a:pt x="8109" y="77405"/>
                        <a:pt x="9111" y="76402"/>
                        <a:pt x="10113" y="75400"/>
                      </a:cubicBezTo>
                      <a:cubicBezTo>
                        <a:pt x="39180" y="32301"/>
                        <a:pt x="88293" y="7243"/>
                        <a:pt x="140413" y="10250"/>
                      </a:cubicBezTo>
                      <a:cubicBezTo>
                        <a:pt x="143420" y="10250"/>
                        <a:pt x="145425" y="8245"/>
                        <a:pt x="145425" y="5238"/>
                      </a:cubicBezTo>
                      <a:cubicBezTo>
                        <a:pt x="145425" y="2232"/>
                        <a:pt x="143420" y="227"/>
                        <a:pt x="140413" y="227"/>
                      </a:cubicBezTo>
                      <a:cubicBezTo>
                        <a:pt x="84284" y="-2780"/>
                        <a:pt x="32164" y="24282"/>
                        <a:pt x="1093" y="70388"/>
                      </a:cubicBezTo>
                      <a:cubicBezTo>
                        <a:pt x="-912" y="72393"/>
                        <a:pt x="90" y="76402"/>
                        <a:pt x="2095" y="77405"/>
                      </a:cubicBezTo>
                      <a:cubicBezTo>
                        <a:pt x="4100" y="77405"/>
                        <a:pt x="5102" y="77405"/>
                        <a:pt x="6104" y="77405"/>
                      </a:cubicBezTo>
                    </a:path>
                  </a:pathLst>
                </a:custGeom>
                <a:solidFill>
                  <a:srgbClr val="006097"/>
                </a:solidFill>
                <a:ln w="9991"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9516E62-E6B5-4715-B04F-61479998763C}"/>
                    </a:ext>
                  </a:extLst>
                </p:cNvPr>
                <p:cNvSpPr/>
                <p:nvPr/>
              </p:nvSpPr>
              <p:spPr>
                <a:xfrm>
                  <a:off x="2543449" y="1545704"/>
                  <a:ext cx="23428" cy="68532"/>
                </a:xfrm>
                <a:custGeom>
                  <a:avLst/>
                  <a:gdLst>
                    <a:gd name="connsiteX0" fmla="*/ 6014 w 23428"/>
                    <a:gd name="connsiteY0" fmla="*/ 68533 h 68532"/>
                    <a:gd name="connsiteX1" fmla="*/ 6014 w 23428"/>
                    <a:gd name="connsiteY1" fmla="*/ 68533 h 68532"/>
                    <a:gd name="connsiteX2" fmla="*/ 11025 w 23428"/>
                    <a:gd name="connsiteY2" fmla="*/ 63521 h 68532"/>
                    <a:gd name="connsiteX3" fmla="*/ 23053 w 23428"/>
                    <a:gd name="connsiteY3" fmla="*/ 7392 h 68532"/>
                    <a:gd name="connsiteX4" fmla="*/ 20046 w 23428"/>
                    <a:gd name="connsiteY4" fmla="*/ 376 h 68532"/>
                    <a:gd name="connsiteX5" fmla="*/ 13030 w 23428"/>
                    <a:gd name="connsiteY5" fmla="*/ 3383 h 68532"/>
                    <a:gd name="connsiteX6" fmla="*/ 0 w 23428"/>
                    <a:gd name="connsiteY6" fmla="*/ 63521 h 68532"/>
                    <a:gd name="connsiteX7" fmla="*/ 6014 w 23428"/>
                    <a:gd name="connsiteY7" fmla="*/ 68533 h 68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28" h="68532">
                      <a:moveTo>
                        <a:pt x="6014" y="68533"/>
                      </a:moveTo>
                      <a:cubicBezTo>
                        <a:pt x="6014" y="68533"/>
                        <a:pt x="6014" y="68533"/>
                        <a:pt x="6014" y="68533"/>
                      </a:cubicBezTo>
                      <a:cubicBezTo>
                        <a:pt x="9021" y="68533"/>
                        <a:pt x="11025" y="66528"/>
                        <a:pt x="11025" y="63521"/>
                      </a:cubicBezTo>
                      <a:cubicBezTo>
                        <a:pt x="12028" y="43475"/>
                        <a:pt x="17039" y="22427"/>
                        <a:pt x="23053" y="7392"/>
                      </a:cubicBezTo>
                      <a:cubicBezTo>
                        <a:pt x="24055" y="4385"/>
                        <a:pt x="23053" y="1378"/>
                        <a:pt x="20046" y="376"/>
                      </a:cubicBezTo>
                      <a:cubicBezTo>
                        <a:pt x="17039" y="-626"/>
                        <a:pt x="14032" y="376"/>
                        <a:pt x="13030" y="3383"/>
                      </a:cubicBezTo>
                      <a:cubicBezTo>
                        <a:pt x="6014" y="19420"/>
                        <a:pt x="1002" y="42473"/>
                        <a:pt x="0" y="63521"/>
                      </a:cubicBezTo>
                      <a:cubicBezTo>
                        <a:pt x="1002" y="65526"/>
                        <a:pt x="3007" y="68533"/>
                        <a:pt x="6014" y="68533"/>
                      </a:cubicBezTo>
                    </a:path>
                  </a:pathLst>
                </a:custGeom>
                <a:solidFill>
                  <a:srgbClr val="006097"/>
                </a:solidFill>
                <a:ln w="9991"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9CA73908-A99F-4443-816A-EDF09EB98AC3}"/>
                    </a:ext>
                  </a:extLst>
                </p:cNvPr>
                <p:cNvSpPr/>
                <p:nvPr/>
              </p:nvSpPr>
              <p:spPr>
                <a:xfrm>
                  <a:off x="2773586" y="1704354"/>
                  <a:ext cx="20529" cy="18131"/>
                </a:xfrm>
                <a:custGeom>
                  <a:avLst/>
                  <a:gdLst>
                    <a:gd name="connsiteX0" fmla="*/ 4402 w 20529"/>
                    <a:gd name="connsiteY0" fmla="*/ 18132 h 18131"/>
                    <a:gd name="connsiteX1" fmla="*/ 7409 w 20529"/>
                    <a:gd name="connsiteY1" fmla="*/ 17130 h 18131"/>
                    <a:gd name="connsiteX2" fmla="*/ 16430 w 20529"/>
                    <a:gd name="connsiteY2" fmla="*/ 11116 h 18131"/>
                    <a:gd name="connsiteX3" fmla="*/ 18435 w 20529"/>
                    <a:gd name="connsiteY3" fmla="*/ 9111 h 18131"/>
                    <a:gd name="connsiteX4" fmla="*/ 19437 w 20529"/>
                    <a:gd name="connsiteY4" fmla="*/ 2095 h 18131"/>
                    <a:gd name="connsiteX5" fmla="*/ 12421 w 20529"/>
                    <a:gd name="connsiteY5" fmla="*/ 1093 h 18131"/>
                    <a:gd name="connsiteX6" fmla="*/ 10416 w 20529"/>
                    <a:gd name="connsiteY6" fmla="*/ 3097 h 18131"/>
                    <a:gd name="connsiteX7" fmla="*/ 2398 w 20529"/>
                    <a:gd name="connsiteY7" fmla="*/ 9111 h 18131"/>
                    <a:gd name="connsiteX8" fmla="*/ 393 w 20529"/>
                    <a:gd name="connsiteY8" fmla="*/ 16127 h 18131"/>
                    <a:gd name="connsiteX9" fmla="*/ 4402 w 20529"/>
                    <a:gd name="connsiteY9" fmla="*/ 18132 h 1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29" h="18131">
                      <a:moveTo>
                        <a:pt x="4402" y="18132"/>
                      </a:moveTo>
                      <a:cubicBezTo>
                        <a:pt x="5405" y="18132"/>
                        <a:pt x="6407" y="18132"/>
                        <a:pt x="7409" y="17130"/>
                      </a:cubicBezTo>
                      <a:cubicBezTo>
                        <a:pt x="12421" y="14123"/>
                        <a:pt x="13423" y="13120"/>
                        <a:pt x="16430" y="11116"/>
                      </a:cubicBezTo>
                      <a:lnTo>
                        <a:pt x="18435" y="9111"/>
                      </a:lnTo>
                      <a:cubicBezTo>
                        <a:pt x="20439" y="7107"/>
                        <a:pt x="21442" y="4100"/>
                        <a:pt x="19437" y="2095"/>
                      </a:cubicBezTo>
                      <a:cubicBezTo>
                        <a:pt x="17432" y="90"/>
                        <a:pt x="14426" y="-912"/>
                        <a:pt x="12421" y="1093"/>
                      </a:cubicBezTo>
                      <a:lnTo>
                        <a:pt x="10416" y="3097"/>
                      </a:lnTo>
                      <a:cubicBezTo>
                        <a:pt x="7409" y="5102"/>
                        <a:pt x="6407" y="6104"/>
                        <a:pt x="2398" y="9111"/>
                      </a:cubicBezTo>
                      <a:cubicBezTo>
                        <a:pt x="393" y="10113"/>
                        <a:pt x="-609" y="14123"/>
                        <a:pt x="393" y="16127"/>
                      </a:cubicBezTo>
                      <a:cubicBezTo>
                        <a:pt x="393" y="17130"/>
                        <a:pt x="2398" y="18132"/>
                        <a:pt x="4402" y="18132"/>
                      </a:cubicBezTo>
                    </a:path>
                  </a:pathLst>
                </a:custGeom>
                <a:solidFill>
                  <a:srgbClr val="006097"/>
                </a:solidFill>
                <a:ln w="9991"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DE17DC45-4835-4825-A23A-BD4355405BEE}"/>
                    </a:ext>
                  </a:extLst>
                </p:cNvPr>
                <p:cNvSpPr/>
                <p:nvPr/>
              </p:nvSpPr>
              <p:spPr>
                <a:xfrm>
                  <a:off x="2760556" y="1720982"/>
                  <a:ext cx="58025" cy="40593"/>
                </a:xfrm>
                <a:custGeom>
                  <a:avLst/>
                  <a:gdLst>
                    <a:gd name="connsiteX0" fmla="*/ 393 w 58025"/>
                    <a:gd name="connsiteY0" fmla="*/ 37587 h 40593"/>
                    <a:gd name="connsiteX1" fmla="*/ 5405 w 58025"/>
                    <a:gd name="connsiteY1" fmla="*/ 40593 h 40593"/>
                    <a:gd name="connsiteX2" fmla="*/ 7409 w 58025"/>
                    <a:gd name="connsiteY2" fmla="*/ 40593 h 40593"/>
                    <a:gd name="connsiteX3" fmla="*/ 27455 w 58025"/>
                    <a:gd name="connsiteY3" fmla="*/ 30570 h 40593"/>
                    <a:gd name="connsiteX4" fmla="*/ 43492 w 58025"/>
                    <a:gd name="connsiteY4" fmla="*/ 19545 h 40593"/>
                    <a:gd name="connsiteX5" fmla="*/ 56522 w 58025"/>
                    <a:gd name="connsiteY5" fmla="*/ 8520 h 40593"/>
                    <a:gd name="connsiteX6" fmla="*/ 56522 w 58025"/>
                    <a:gd name="connsiteY6" fmla="*/ 1503 h 40593"/>
                    <a:gd name="connsiteX7" fmla="*/ 49506 w 58025"/>
                    <a:gd name="connsiteY7" fmla="*/ 1503 h 40593"/>
                    <a:gd name="connsiteX8" fmla="*/ 36476 w 58025"/>
                    <a:gd name="connsiteY8" fmla="*/ 11527 h 40593"/>
                    <a:gd name="connsiteX9" fmla="*/ 21442 w 58025"/>
                    <a:gd name="connsiteY9" fmla="*/ 21550 h 40593"/>
                    <a:gd name="connsiteX10" fmla="*/ 2398 w 58025"/>
                    <a:gd name="connsiteY10" fmla="*/ 30570 h 40593"/>
                    <a:gd name="connsiteX11" fmla="*/ 393 w 58025"/>
                    <a:gd name="connsiteY11" fmla="*/ 37587 h 40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025" h="40593">
                      <a:moveTo>
                        <a:pt x="393" y="37587"/>
                      </a:moveTo>
                      <a:cubicBezTo>
                        <a:pt x="1395" y="39591"/>
                        <a:pt x="3400" y="40593"/>
                        <a:pt x="5405" y="40593"/>
                      </a:cubicBezTo>
                      <a:cubicBezTo>
                        <a:pt x="6407" y="40593"/>
                        <a:pt x="6407" y="40593"/>
                        <a:pt x="7409" y="40593"/>
                      </a:cubicBezTo>
                      <a:cubicBezTo>
                        <a:pt x="13423" y="38589"/>
                        <a:pt x="20439" y="34580"/>
                        <a:pt x="27455" y="30570"/>
                      </a:cubicBezTo>
                      <a:cubicBezTo>
                        <a:pt x="32467" y="27563"/>
                        <a:pt x="38481" y="23554"/>
                        <a:pt x="43492" y="19545"/>
                      </a:cubicBezTo>
                      <a:cubicBezTo>
                        <a:pt x="48504" y="16538"/>
                        <a:pt x="52513" y="12529"/>
                        <a:pt x="56522" y="8520"/>
                      </a:cubicBezTo>
                      <a:cubicBezTo>
                        <a:pt x="58527" y="6515"/>
                        <a:pt x="58527" y="3508"/>
                        <a:pt x="56522" y="1503"/>
                      </a:cubicBezTo>
                      <a:cubicBezTo>
                        <a:pt x="54518" y="-501"/>
                        <a:pt x="51511" y="-501"/>
                        <a:pt x="49506" y="1503"/>
                      </a:cubicBezTo>
                      <a:cubicBezTo>
                        <a:pt x="45497" y="4510"/>
                        <a:pt x="41488" y="8520"/>
                        <a:pt x="36476" y="11527"/>
                      </a:cubicBezTo>
                      <a:cubicBezTo>
                        <a:pt x="31465" y="15536"/>
                        <a:pt x="26453" y="18543"/>
                        <a:pt x="21442" y="21550"/>
                      </a:cubicBezTo>
                      <a:cubicBezTo>
                        <a:pt x="14426" y="25559"/>
                        <a:pt x="8412" y="28566"/>
                        <a:pt x="2398" y="30570"/>
                      </a:cubicBezTo>
                      <a:cubicBezTo>
                        <a:pt x="393" y="31573"/>
                        <a:pt x="-609" y="34580"/>
                        <a:pt x="393" y="37587"/>
                      </a:cubicBezTo>
                    </a:path>
                  </a:pathLst>
                </a:custGeom>
                <a:solidFill>
                  <a:srgbClr val="006097"/>
                </a:solidFill>
                <a:ln w="9991"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318E373-3926-488F-839D-6EB08E5F8E22}"/>
                    </a:ext>
                  </a:extLst>
                </p:cNvPr>
                <p:cNvSpPr/>
                <p:nvPr/>
              </p:nvSpPr>
              <p:spPr>
                <a:xfrm>
                  <a:off x="2603497" y="1683305"/>
                  <a:ext cx="55257" cy="50205"/>
                </a:xfrm>
                <a:custGeom>
                  <a:avLst/>
                  <a:gdLst>
                    <a:gd name="connsiteX0" fmla="*/ 50206 w 55257"/>
                    <a:gd name="connsiteY0" fmla="*/ 50206 h 50205"/>
                    <a:gd name="connsiteX1" fmla="*/ 47199 w 55257"/>
                    <a:gd name="connsiteY1" fmla="*/ 49203 h 50205"/>
                    <a:gd name="connsiteX2" fmla="*/ 1093 w 55257"/>
                    <a:gd name="connsiteY2" fmla="*/ 9111 h 50205"/>
                    <a:gd name="connsiteX3" fmla="*/ 2095 w 55257"/>
                    <a:gd name="connsiteY3" fmla="*/ 1093 h 50205"/>
                    <a:gd name="connsiteX4" fmla="*/ 10113 w 55257"/>
                    <a:gd name="connsiteY4" fmla="*/ 2095 h 50205"/>
                    <a:gd name="connsiteX5" fmla="*/ 52210 w 55257"/>
                    <a:gd name="connsiteY5" fmla="*/ 38178 h 50205"/>
                    <a:gd name="connsiteX6" fmla="*/ 54215 w 55257"/>
                    <a:gd name="connsiteY6" fmla="*/ 46197 h 50205"/>
                    <a:gd name="connsiteX7" fmla="*/ 50206 w 55257"/>
                    <a:gd name="connsiteY7" fmla="*/ 50206 h 5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57" h="50205">
                      <a:moveTo>
                        <a:pt x="50206" y="50206"/>
                      </a:moveTo>
                      <a:cubicBezTo>
                        <a:pt x="49203" y="50206"/>
                        <a:pt x="48201" y="50206"/>
                        <a:pt x="47199" y="49203"/>
                      </a:cubicBezTo>
                      <a:cubicBezTo>
                        <a:pt x="29157" y="40183"/>
                        <a:pt x="13120" y="26150"/>
                        <a:pt x="1093" y="9111"/>
                      </a:cubicBezTo>
                      <a:cubicBezTo>
                        <a:pt x="-912" y="6104"/>
                        <a:pt x="90" y="3097"/>
                        <a:pt x="2095" y="1093"/>
                      </a:cubicBezTo>
                      <a:cubicBezTo>
                        <a:pt x="4100" y="-912"/>
                        <a:pt x="8109" y="90"/>
                        <a:pt x="10113" y="2095"/>
                      </a:cubicBezTo>
                      <a:cubicBezTo>
                        <a:pt x="21139" y="17130"/>
                        <a:pt x="36173" y="30160"/>
                        <a:pt x="52210" y="38178"/>
                      </a:cubicBezTo>
                      <a:cubicBezTo>
                        <a:pt x="55217" y="39180"/>
                        <a:pt x="56220" y="43190"/>
                        <a:pt x="54215" y="46197"/>
                      </a:cubicBezTo>
                      <a:cubicBezTo>
                        <a:pt x="54215" y="49203"/>
                        <a:pt x="52210" y="50206"/>
                        <a:pt x="50206" y="50206"/>
                      </a:cubicBezTo>
                      <a:close/>
                    </a:path>
                  </a:pathLst>
                </a:custGeom>
                <a:solidFill>
                  <a:srgbClr val="006097"/>
                </a:solidFill>
                <a:ln w="9991"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03A6454-B7C1-42D8-A5B4-B7738E41AC98}"/>
                    </a:ext>
                  </a:extLst>
                </p:cNvPr>
                <p:cNvSpPr/>
                <p:nvPr/>
              </p:nvSpPr>
              <p:spPr>
                <a:xfrm>
                  <a:off x="2778391" y="1503383"/>
                  <a:ext cx="67753" cy="158964"/>
                </a:xfrm>
                <a:custGeom>
                  <a:avLst/>
                  <a:gdLst>
                    <a:gd name="connsiteX0" fmla="*/ 54724 w 67753"/>
                    <a:gd name="connsiteY0" fmla="*/ 158964 h 158964"/>
                    <a:gd name="connsiteX1" fmla="*/ 52719 w 67753"/>
                    <a:gd name="connsiteY1" fmla="*/ 158964 h 158964"/>
                    <a:gd name="connsiteX2" fmla="*/ 49713 w 67753"/>
                    <a:gd name="connsiteY2" fmla="*/ 151948 h 158964"/>
                    <a:gd name="connsiteX3" fmla="*/ 56729 w 67753"/>
                    <a:gd name="connsiteY3" fmla="*/ 111856 h 158964"/>
                    <a:gd name="connsiteX4" fmla="*/ 2604 w 67753"/>
                    <a:gd name="connsiteY4" fmla="*/ 10623 h 158964"/>
                    <a:gd name="connsiteX5" fmla="*/ 599 w 67753"/>
                    <a:gd name="connsiteY5" fmla="*/ 2604 h 158964"/>
                    <a:gd name="connsiteX6" fmla="*/ 8618 w 67753"/>
                    <a:gd name="connsiteY6" fmla="*/ 599 h 158964"/>
                    <a:gd name="connsiteX7" fmla="*/ 67754 w 67753"/>
                    <a:gd name="connsiteY7" fmla="*/ 110853 h 158964"/>
                    <a:gd name="connsiteX8" fmla="*/ 59736 w 67753"/>
                    <a:gd name="connsiteY8" fmla="*/ 154955 h 158964"/>
                    <a:gd name="connsiteX9" fmla="*/ 54724 w 67753"/>
                    <a:gd name="connsiteY9" fmla="*/ 158964 h 15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753" h="158964">
                      <a:moveTo>
                        <a:pt x="54724" y="158964"/>
                      </a:moveTo>
                      <a:cubicBezTo>
                        <a:pt x="53722" y="158964"/>
                        <a:pt x="53722" y="158964"/>
                        <a:pt x="52719" y="158964"/>
                      </a:cubicBezTo>
                      <a:cubicBezTo>
                        <a:pt x="49713" y="157962"/>
                        <a:pt x="48710" y="154955"/>
                        <a:pt x="49713" y="151948"/>
                      </a:cubicBezTo>
                      <a:cubicBezTo>
                        <a:pt x="54724" y="138918"/>
                        <a:pt x="56729" y="124886"/>
                        <a:pt x="56729" y="111856"/>
                      </a:cubicBezTo>
                      <a:cubicBezTo>
                        <a:pt x="56729" y="70761"/>
                        <a:pt x="36683" y="33676"/>
                        <a:pt x="2604" y="10623"/>
                      </a:cubicBezTo>
                      <a:cubicBezTo>
                        <a:pt x="-403" y="8618"/>
                        <a:pt x="-403" y="5611"/>
                        <a:pt x="599" y="2604"/>
                      </a:cubicBezTo>
                      <a:cubicBezTo>
                        <a:pt x="2604" y="-403"/>
                        <a:pt x="5611" y="-403"/>
                        <a:pt x="8618" y="599"/>
                      </a:cubicBezTo>
                      <a:cubicBezTo>
                        <a:pt x="45703" y="25657"/>
                        <a:pt x="67754" y="66752"/>
                        <a:pt x="67754" y="110853"/>
                      </a:cubicBezTo>
                      <a:cubicBezTo>
                        <a:pt x="67754" y="125888"/>
                        <a:pt x="64747" y="140923"/>
                        <a:pt x="59736" y="154955"/>
                      </a:cubicBezTo>
                      <a:cubicBezTo>
                        <a:pt x="58733" y="156959"/>
                        <a:pt x="56729" y="158964"/>
                        <a:pt x="54724" y="158964"/>
                      </a:cubicBezTo>
                      <a:close/>
                    </a:path>
                  </a:pathLst>
                </a:custGeom>
                <a:solidFill>
                  <a:srgbClr val="006097"/>
                </a:solidFill>
                <a:ln w="9991"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0257462-CDFC-46AE-B379-ABC9194BB779}"/>
                    </a:ext>
                  </a:extLst>
                </p:cNvPr>
                <p:cNvSpPr/>
                <p:nvPr/>
              </p:nvSpPr>
              <p:spPr>
                <a:xfrm>
                  <a:off x="2783962" y="1471868"/>
                  <a:ext cx="91250" cy="214534"/>
                </a:xfrm>
                <a:custGeom>
                  <a:avLst/>
                  <a:gdLst>
                    <a:gd name="connsiteX0" fmla="*/ 70202 w 91250"/>
                    <a:gd name="connsiteY0" fmla="*/ 214534 h 214534"/>
                    <a:gd name="connsiteX1" fmla="*/ 68197 w 91250"/>
                    <a:gd name="connsiteY1" fmla="*/ 213532 h 214534"/>
                    <a:gd name="connsiteX2" fmla="*/ 65191 w 91250"/>
                    <a:gd name="connsiteY2" fmla="*/ 206516 h 214534"/>
                    <a:gd name="connsiteX3" fmla="*/ 79223 w 91250"/>
                    <a:gd name="connsiteY3" fmla="*/ 142368 h 214534"/>
                    <a:gd name="connsiteX4" fmla="*/ 3048 w 91250"/>
                    <a:gd name="connsiteY4" fmla="*/ 11066 h 214534"/>
                    <a:gd name="connsiteX5" fmla="*/ 1043 w 91250"/>
                    <a:gd name="connsiteY5" fmla="*/ 3048 h 214534"/>
                    <a:gd name="connsiteX6" fmla="*/ 9061 w 91250"/>
                    <a:gd name="connsiteY6" fmla="*/ 1043 h 214534"/>
                    <a:gd name="connsiteX7" fmla="*/ 91251 w 91250"/>
                    <a:gd name="connsiteY7" fmla="*/ 142368 h 214534"/>
                    <a:gd name="connsiteX8" fmla="*/ 76216 w 91250"/>
                    <a:gd name="connsiteY8" fmla="*/ 211528 h 214534"/>
                    <a:gd name="connsiteX9" fmla="*/ 70202 w 91250"/>
                    <a:gd name="connsiteY9" fmla="*/ 214534 h 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250" h="214534">
                      <a:moveTo>
                        <a:pt x="70202" y="214534"/>
                      </a:moveTo>
                      <a:cubicBezTo>
                        <a:pt x="69200" y="214534"/>
                        <a:pt x="68197" y="214534"/>
                        <a:pt x="68197" y="213532"/>
                      </a:cubicBezTo>
                      <a:cubicBezTo>
                        <a:pt x="65191" y="212530"/>
                        <a:pt x="64188" y="208521"/>
                        <a:pt x="65191" y="206516"/>
                      </a:cubicBezTo>
                      <a:cubicBezTo>
                        <a:pt x="74211" y="186470"/>
                        <a:pt x="79223" y="164419"/>
                        <a:pt x="79223" y="142368"/>
                      </a:cubicBezTo>
                      <a:cubicBezTo>
                        <a:pt x="79223" y="88244"/>
                        <a:pt x="50156" y="38128"/>
                        <a:pt x="3048" y="11066"/>
                      </a:cubicBezTo>
                      <a:cubicBezTo>
                        <a:pt x="41" y="9061"/>
                        <a:pt x="-962" y="6054"/>
                        <a:pt x="1043" y="3048"/>
                      </a:cubicBezTo>
                      <a:cubicBezTo>
                        <a:pt x="3048" y="41"/>
                        <a:pt x="6054" y="-962"/>
                        <a:pt x="9061" y="1043"/>
                      </a:cubicBezTo>
                      <a:cubicBezTo>
                        <a:pt x="59177" y="30110"/>
                        <a:pt x="91251" y="84234"/>
                        <a:pt x="91251" y="142368"/>
                      </a:cubicBezTo>
                      <a:cubicBezTo>
                        <a:pt x="91251" y="166424"/>
                        <a:pt x="86239" y="189477"/>
                        <a:pt x="76216" y="211528"/>
                      </a:cubicBezTo>
                      <a:cubicBezTo>
                        <a:pt x="74211" y="213532"/>
                        <a:pt x="72207" y="214534"/>
                        <a:pt x="70202" y="214534"/>
                      </a:cubicBezTo>
                      <a:close/>
                    </a:path>
                  </a:pathLst>
                </a:custGeom>
                <a:solidFill>
                  <a:srgbClr val="006097"/>
                </a:solidFill>
                <a:ln w="9991"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42207C6-CC40-4B6E-AA52-67E201BB7995}"/>
                    </a:ext>
                  </a:extLst>
                </p:cNvPr>
                <p:cNvSpPr/>
                <p:nvPr/>
              </p:nvSpPr>
              <p:spPr>
                <a:xfrm>
                  <a:off x="2565124" y="1676004"/>
                  <a:ext cx="99980" cy="91585"/>
                </a:xfrm>
                <a:custGeom>
                  <a:avLst/>
                  <a:gdLst>
                    <a:gd name="connsiteX0" fmla="*/ 95595 w 99980"/>
                    <a:gd name="connsiteY0" fmla="*/ 91586 h 91585"/>
                    <a:gd name="connsiteX1" fmla="*/ 93590 w 99980"/>
                    <a:gd name="connsiteY1" fmla="*/ 91586 h 91585"/>
                    <a:gd name="connsiteX2" fmla="*/ 376 w 99980"/>
                    <a:gd name="connsiteY2" fmla="*/ 7392 h 91585"/>
                    <a:gd name="connsiteX3" fmla="*/ 3383 w 99980"/>
                    <a:gd name="connsiteY3" fmla="*/ 376 h 91585"/>
                    <a:gd name="connsiteX4" fmla="*/ 10399 w 99980"/>
                    <a:gd name="connsiteY4" fmla="*/ 3383 h 91585"/>
                    <a:gd name="connsiteX5" fmla="*/ 96597 w 99980"/>
                    <a:gd name="connsiteY5" fmla="*/ 81563 h 91585"/>
                    <a:gd name="connsiteX6" fmla="*/ 99604 w 99980"/>
                    <a:gd name="connsiteY6" fmla="*/ 88579 h 91585"/>
                    <a:gd name="connsiteX7" fmla="*/ 95595 w 99980"/>
                    <a:gd name="connsiteY7" fmla="*/ 91586 h 91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980" h="91585">
                      <a:moveTo>
                        <a:pt x="95595" y="91586"/>
                      </a:moveTo>
                      <a:cubicBezTo>
                        <a:pt x="94593" y="91586"/>
                        <a:pt x="94593" y="91586"/>
                        <a:pt x="93590" y="91586"/>
                      </a:cubicBezTo>
                      <a:cubicBezTo>
                        <a:pt x="52496" y="77554"/>
                        <a:pt x="19420" y="46482"/>
                        <a:pt x="376" y="7392"/>
                      </a:cubicBezTo>
                      <a:cubicBezTo>
                        <a:pt x="-626" y="4385"/>
                        <a:pt x="376" y="1378"/>
                        <a:pt x="3383" y="376"/>
                      </a:cubicBezTo>
                      <a:cubicBezTo>
                        <a:pt x="6390" y="-626"/>
                        <a:pt x="9397" y="376"/>
                        <a:pt x="10399" y="3383"/>
                      </a:cubicBezTo>
                      <a:cubicBezTo>
                        <a:pt x="27438" y="39466"/>
                        <a:pt x="59512" y="68533"/>
                        <a:pt x="96597" y="81563"/>
                      </a:cubicBezTo>
                      <a:cubicBezTo>
                        <a:pt x="99604" y="82565"/>
                        <a:pt x="100607" y="85572"/>
                        <a:pt x="99604" y="88579"/>
                      </a:cubicBezTo>
                      <a:cubicBezTo>
                        <a:pt x="99604" y="89581"/>
                        <a:pt x="97600" y="91586"/>
                        <a:pt x="95595" y="91586"/>
                      </a:cubicBezTo>
                      <a:close/>
                    </a:path>
                  </a:pathLst>
                </a:custGeom>
                <a:solidFill>
                  <a:srgbClr val="006097"/>
                </a:solidFill>
                <a:ln w="9991" cap="flat">
                  <a:noFill/>
                  <a:prstDash val="solid"/>
                  <a:miter/>
                </a:ln>
              </p:spPr>
              <p:txBody>
                <a:bodyPr rtlCol="0" anchor="ctr"/>
                <a:lstStyle/>
                <a:p>
                  <a:endParaRPr lang="en-GB"/>
                </a:p>
              </p:txBody>
            </p:sp>
          </p:grpSp>
          <p:grpSp>
            <p:nvGrpSpPr>
              <p:cNvPr id="8" name="Graphic 5">
                <a:extLst>
                  <a:ext uri="{FF2B5EF4-FFF2-40B4-BE49-F238E27FC236}">
                    <a16:creationId xmlns:a16="http://schemas.microsoft.com/office/drawing/2014/main" id="{D9D0050E-D1DC-458A-8440-0E98AC967DE7}"/>
                  </a:ext>
                </a:extLst>
              </p:cNvPr>
              <p:cNvGrpSpPr/>
              <p:nvPr/>
            </p:nvGrpSpPr>
            <p:grpSpPr>
              <a:xfrm>
                <a:off x="1709335" y="1593935"/>
                <a:ext cx="228720" cy="327007"/>
                <a:chOff x="1709335" y="1593935"/>
                <a:chExt cx="228720" cy="327007"/>
              </a:xfrm>
              <a:solidFill>
                <a:srgbClr val="00AEEF"/>
              </a:solidFill>
            </p:grpSpPr>
            <p:sp>
              <p:nvSpPr>
                <p:cNvPr id="10" name="Freeform: Shape 9">
                  <a:extLst>
                    <a:ext uri="{FF2B5EF4-FFF2-40B4-BE49-F238E27FC236}">
                      <a16:creationId xmlns:a16="http://schemas.microsoft.com/office/drawing/2014/main" id="{343C6106-9B11-470A-9CD8-82EA0407BD30}"/>
                    </a:ext>
                  </a:extLst>
                </p:cNvPr>
                <p:cNvSpPr/>
                <p:nvPr/>
              </p:nvSpPr>
              <p:spPr>
                <a:xfrm>
                  <a:off x="1709335" y="1593935"/>
                  <a:ext cx="211995" cy="327007"/>
                </a:xfrm>
                <a:custGeom>
                  <a:avLst/>
                  <a:gdLst>
                    <a:gd name="connsiteX0" fmla="*/ 208674 w 211995"/>
                    <a:gd name="connsiteY0" fmla="*/ 168643 h 327007"/>
                    <a:gd name="connsiteX1" fmla="*/ 133501 w 211995"/>
                    <a:gd name="connsiteY1" fmla="*/ 110509 h 327007"/>
                    <a:gd name="connsiteX2" fmla="*/ 130494 w 211995"/>
                    <a:gd name="connsiteY2" fmla="*/ 111512 h 327007"/>
                    <a:gd name="connsiteX3" fmla="*/ 127487 w 211995"/>
                    <a:gd name="connsiteY3" fmla="*/ 103493 h 327007"/>
                    <a:gd name="connsiteX4" fmla="*/ 128490 w 211995"/>
                    <a:gd name="connsiteY4" fmla="*/ 102491 h 327007"/>
                    <a:gd name="connsiteX5" fmla="*/ 133501 w 211995"/>
                    <a:gd name="connsiteY5" fmla="*/ 95475 h 327007"/>
                    <a:gd name="connsiteX6" fmla="*/ 152545 w 211995"/>
                    <a:gd name="connsiteY6" fmla="*/ 10278 h 327007"/>
                    <a:gd name="connsiteX7" fmla="*/ 146531 w 211995"/>
                    <a:gd name="connsiteY7" fmla="*/ 255 h 327007"/>
                    <a:gd name="connsiteX8" fmla="*/ 136508 w 211995"/>
                    <a:gd name="connsiteY8" fmla="*/ 5267 h 327007"/>
                    <a:gd name="connsiteX9" fmla="*/ 109446 w 211995"/>
                    <a:gd name="connsiteY9" fmla="*/ 88459 h 327007"/>
                    <a:gd name="connsiteX10" fmla="*/ 110448 w 211995"/>
                    <a:gd name="connsiteY10" fmla="*/ 97479 h 327007"/>
                    <a:gd name="connsiteX11" fmla="*/ 111450 w 211995"/>
                    <a:gd name="connsiteY11" fmla="*/ 98482 h 327007"/>
                    <a:gd name="connsiteX12" fmla="*/ 106439 w 211995"/>
                    <a:gd name="connsiteY12" fmla="*/ 101489 h 327007"/>
                    <a:gd name="connsiteX13" fmla="*/ 101427 w 211995"/>
                    <a:gd name="connsiteY13" fmla="*/ 109507 h 327007"/>
                    <a:gd name="connsiteX14" fmla="*/ 100425 w 211995"/>
                    <a:gd name="connsiteY14" fmla="*/ 108505 h 327007"/>
                    <a:gd name="connsiteX15" fmla="*/ 91404 w 211995"/>
                    <a:gd name="connsiteY15" fmla="*/ 107502 h 327007"/>
                    <a:gd name="connsiteX16" fmla="*/ 6208 w 211995"/>
                    <a:gd name="connsiteY16" fmla="*/ 127549 h 327007"/>
                    <a:gd name="connsiteX17" fmla="*/ 194 w 211995"/>
                    <a:gd name="connsiteY17" fmla="*/ 137572 h 327007"/>
                    <a:gd name="connsiteX18" fmla="*/ 8213 w 211995"/>
                    <a:gd name="connsiteY18" fmla="*/ 144588 h 327007"/>
                    <a:gd name="connsiteX19" fmla="*/ 9215 w 211995"/>
                    <a:gd name="connsiteY19" fmla="*/ 144588 h 327007"/>
                    <a:gd name="connsiteX20" fmla="*/ 95413 w 211995"/>
                    <a:gd name="connsiteY20" fmla="*/ 132560 h 327007"/>
                    <a:gd name="connsiteX21" fmla="*/ 103432 w 211995"/>
                    <a:gd name="connsiteY21" fmla="*/ 128551 h 327007"/>
                    <a:gd name="connsiteX22" fmla="*/ 105437 w 211995"/>
                    <a:gd name="connsiteY22" fmla="*/ 124542 h 327007"/>
                    <a:gd name="connsiteX23" fmla="*/ 105437 w 211995"/>
                    <a:gd name="connsiteY23" fmla="*/ 124542 h 327007"/>
                    <a:gd name="connsiteX24" fmla="*/ 104434 w 211995"/>
                    <a:gd name="connsiteY24" fmla="*/ 126546 h 327007"/>
                    <a:gd name="connsiteX25" fmla="*/ 95413 w 211995"/>
                    <a:gd name="connsiteY25" fmla="*/ 313978 h 327007"/>
                    <a:gd name="connsiteX26" fmla="*/ 132499 w 211995"/>
                    <a:gd name="connsiteY26" fmla="*/ 327008 h 327007"/>
                    <a:gd name="connsiteX27" fmla="*/ 123478 w 211995"/>
                    <a:gd name="connsiteY27" fmla="*/ 129553 h 327007"/>
                    <a:gd name="connsiteX28" fmla="*/ 126485 w 211995"/>
                    <a:gd name="connsiteY28" fmla="*/ 132560 h 327007"/>
                    <a:gd name="connsiteX29" fmla="*/ 198651 w 211995"/>
                    <a:gd name="connsiteY29" fmla="*/ 182675 h 327007"/>
                    <a:gd name="connsiteX30" fmla="*/ 203663 w 211995"/>
                    <a:gd name="connsiteY30" fmla="*/ 183678 h 327007"/>
                    <a:gd name="connsiteX31" fmla="*/ 210679 w 211995"/>
                    <a:gd name="connsiteY31" fmla="*/ 180671 h 327007"/>
                    <a:gd name="connsiteX32" fmla="*/ 208674 w 211995"/>
                    <a:gd name="connsiteY32" fmla="*/ 168643 h 327007"/>
                    <a:gd name="connsiteX33" fmla="*/ 115460 w 211995"/>
                    <a:gd name="connsiteY33" fmla="*/ 120532 h 327007"/>
                    <a:gd name="connsiteX34" fmla="*/ 109446 w 211995"/>
                    <a:gd name="connsiteY34" fmla="*/ 117525 h 327007"/>
                    <a:gd name="connsiteX35" fmla="*/ 107441 w 211995"/>
                    <a:gd name="connsiteY35" fmla="*/ 111512 h 327007"/>
                    <a:gd name="connsiteX36" fmla="*/ 110448 w 211995"/>
                    <a:gd name="connsiteY36" fmla="*/ 105498 h 327007"/>
                    <a:gd name="connsiteX37" fmla="*/ 115460 w 211995"/>
                    <a:gd name="connsiteY37" fmla="*/ 103493 h 327007"/>
                    <a:gd name="connsiteX38" fmla="*/ 115460 w 211995"/>
                    <a:gd name="connsiteY38" fmla="*/ 103493 h 327007"/>
                    <a:gd name="connsiteX39" fmla="*/ 123478 w 211995"/>
                    <a:gd name="connsiteY39" fmla="*/ 111512 h 327007"/>
                    <a:gd name="connsiteX40" fmla="*/ 115460 w 211995"/>
                    <a:gd name="connsiteY40" fmla="*/ 120532 h 32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11995" h="327007">
                      <a:moveTo>
                        <a:pt x="208674" y="168643"/>
                      </a:moveTo>
                      <a:lnTo>
                        <a:pt x="133501" y="110509"/>
                      </a:lnTo>
                      <a:cubicBezTo>
                        <a:pt x="132499" y="110509"/>
                        <a:pt x="131496" y="110509"/>
                        <a:pt x="130494" y="111512"/>
                      </a:cubicBezTo>
                      <a:cubicBezTo>
                        <a:pt x="130494" y="108505"/>
                        <a:pt x="128490" y="105498"/>
                        <a:pt x="127487" y="103493"/>
                      </a:cubicBezTo>
                      <a:cubicBezTo>
                        <a:pt x="127487" y="103493"/>
                        <a:pt x="128490" y="103493"/>
                        <a:pt x="128490" y="102491"/>
                      </a:cubicBezTo>
                      <a:cubicBezTo>
                        <a:pt x="130494" y="100486"/>
                        <a:pt x="132499" y="98482"/>
                        <a:pt x="133501" y="95475"/>
                      </a:cubicBezTo>
                      <a:lnTo>
                        <a:pt x="152545" y="10278"/>
                      </a:lnTo>
                      <a:cubicBezTo>
                        <a:pt x="153547" y="6269"/>
                        <a:pt x="150540" y="1258"/>
                        <a:pt x="146531" y="255"/>
                      </a:cubicBezTo>
                      <a:cubicBezTo>
                        <a:pt x="142522" y="-747"/>
                        <a:pt x="137510" y="1258"/>
                        <a:pt x="136508" y="5267"/>
                      </a:cubicBezTo>
                      <a:lnTo>
                        <a:pt x="109446" y="88459"/>
                      </a:lnTo>
                      <a:cubicBezTo>
                        <a:pt x="108443" y="91465"/>
                        <a:pt x="108443" y="94472"/>
                        <a:pt x="110448" y="97479"/>
                      </a:cubicBezTo>
                      <a:cubicBezTo>
                        <a:pt x="110448" y="97479"/>
                        <a:pt x="110448" y="98482"/>
                        <a:pt x="111450" y="98482"/>
                      </a:cubicBezTo>
                      <a:cubicBezTo>
                        <a:pt x="109446" y="99484"/>
                        <a:pt x="107441" y="100486"/>
                        <a:pt x="106439" y="101489"/>
                      </a:cubicBezTo>
                      <a:cubicBezTo>
                        <a:pt x="104434" y="103493"/>
                        <a:pt x="102430" y="106500"/>
                        <a:pt x="101427" y="109507"/>
                      </a:cubicBezTo>
                      <a:cubicBezTo>
                        <a:pt x="101427" y="109507"/>
                        <a:pt x="101427" y="109507"/>
                        <a:pt x="100425" y="108505"/>
                      </a:cubicBezTo>
                      <a:cubicBezTo>
                        <a:pt x="97418" y="107502"/>
                        <a:pt x="94411" y="106500"/>
                        <a:pt x="91404" y="107502"/>
                      </a:cubicBezTo>
                      <a:lnTo>
                        <a:pt x="6208" y="127549"/>
                      </a:lnTo>
                      <a:cubicBezTo>
                        <a:pt x="2199" y="128551"/>
                        <a:pt x="-808" y="132560"/>
                        <a:pt x="194" y="137572"/>
                      </a:cubicBezTo>
                      <a:cubicBezTo>
                        <a:pt x="1197" y="141581"/>
                        <a:pt x="4203" y="144588"/>
                        <a:pt x="8213" y="144588"/>
                      </a:cubicBezTo>
                      <a:cubicBezTo>
                        <a:pt x="8213" y="144588"/>
                        <a:pt x="9215" y="144588"/>
                        <a:pt x="9215" y="144588"/>
                      </a:cubicBezTo>
                      <a:lnTo>
                        <a:pt x="95413" y="132560"/>
                      </a:lnTo>
                      <a:cubicBezTo>
                        <a:pt x="98420" y="132560"/>
                        <a:pt x="101427" y="130555"/>
                        <a:pt x="103432" y="128551"/>
                      </a:cubicBezTo>
                      <a:cubicBezTo>
                        <a:pt x="104434" y="127549"/>
                        <a:pt x="105437" y="125544"/>
                        <a:pt x="105437" y="124542"/>
                      </a:cubicBezTo>
                      <a:cubicBezTo>
                        <a:pt x="105437" y="124542"/>
                        <a:pt x="105437" y="124542"/>
                        <a:pt x="105437" y="124542"/>
                      </a:cubicBezTo>
                      <a:cubicBezTo>
                        <a:pt x="105437" y="125544"/>
                        <a:pt x="104434" y="125544"/>
                        <a:pt x="104434" y="126546"/>
                      </a:cubicBezTo>
                      <a:cubicBezTo>
                        <a:pt x="104434" y="126546"/>
                        <a:pt x="96416" y="303955"/>
                        <a:pt x="95413" y="313978"/>
                      </a:cubicBezTo>
                      <a:cubicBezTo>
                        <a:pt x="116462" y="324001"/>
                        <a:pt x="132499" y="327008"/>
                        <a:pt x="132499" y="327008"/>
                      </a:cubicBezTo>
                      <a:lnTo>
                        <a:pt x="123478" y="129553"/>
                      </a:lnTo>
                      <a:cubicBezTo>
                        <a:pt x="124480" y="130555"/>
                        <a:pt x="125483" y="132560"/>
                        <a:pt x="126485" y="132560"/>
                      </a:cubicBezTo>
                      <a:lnTo>
                        <a:pt x="198651" y="182675"/>
                      </a:lnTo>
                      <a:cubicBezTo>
                        <a:pt x="199653" y="183678"/>
                        <a:pt x="201658" y="183678"/>
                        <a:pt x="203663" y="183678"/>
                      </a:cubicBezTo>
                      <a:cubicBezTo>
                        <a:pt x="206669" y="183678"/>
                        <a:pt x="208674" y="182675"/>
                        <a:pt x="210679" y="180671"/>
                      </a:cubicBezTo>
                      <a:cubicBezTo>
                        <a:pt x="212683" y="176662"/>
                        <a:pt x="212683" y="171650"/>
                        <a:pt x="208674" y="168643"/>
                      </a:cubicBezTo>
                      <a:close/>
                      <a:moveTo>
                        <a:pt x="115460" y="120532"/>
                      </a:moveTo>
                      <a:cubicBezTo>
                        <a:pt x="113455" y="120532"/>
                        <a:pt x="111450" y="119530"/>
                        <a:pt x="109446" y="117525"/>
                      </a:cubicBezTo>
                      <a:cubicBezTo>
                        <a:pt x="108443" y="115521"/>
                        <a:pt x="107441" y="113516"/>
                        <a:pt x="107441" y="111512"/>
                      </a:cubicBezTo>
                      <a:cubicBezTo>
                        <a:pt x="107441" y="109507"/>
                        <a:pt x="108443" y="107502"/>
                        <a:pt x="110448" y="105498"/>
                      </a:cubicBezTo>
                      <a:cubicBezTo>
                        <a:pt x="111450" y="104495"/>
                        <a:pt x="113455" y="103493"/>
                        <a:pt x="115460" y="103493"/>
                      </a:cubicBezTo>
                      <a:cubicBezTo>
                        <a:pt x="115460" y="103493"/>
                        <a:pt x="115460" y="103493"/>
                        <a:pt x="115460" y="103493"/>
                      </a:cubicBezTo>
                      <a:cubicBezTo>
                        <a:pt x="119469" y="103493"/>
                        <a:pt x="123478" y="107502"/>
                        <a:pt x="123478" y="111512"/>
                      </a:cubicBezTo>
                      <a:cubicBezTo>
                        <a:pt x="123478" y="117525"/>
                        <a:pt x="120471" y="121535"/>
                        <a:pt x="115460" y="120532"/>
                      </a:cubicBezTo>
                      <a:close/>
                    </a:path>
                  </a:pathLst>
                </a:custGeom>
                <a:solidFill>
                  <a:srgbClr val="006097"/>
                </a:solidFill>
                <a:ln w="9991"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24EB42E-56F4-4BE8-95B5-AED6BDF5EDDC}"/>
                    </a:ext>
                  </a:extLst>
                </p:cNvPr>
                <p:cNvSpPr/>
                <p:nvPr/>
              </p:nvSpPr>
              <p:spPr>
                <a:xfrm>
                  <a:off x="1731580" y="1613234"/>
                  <a:ext cx="94483" cy="89205"/>
                </a:xfrm>
                <a:custGeom>
                  <a:avLst/>
                  <a:gdLst>
                    <a:gd name="connsiteX0" fmla="*/ 91210 w 94483"/>
                    <a:gd name="connsiteY0" fmla="*/ 0 h 89205"/>
                    <a:gd name="connsiteX1" fmla="*/ 91210 w 94483"/>
                    <a:gd name="connsiteY1" fmla="*/ 0 h 89205"/>
                    <a:gd name="connsiteX2" fmla="*/ 0 w 94483"/>
                    <a:gd name="connsiteY2" fmla="*/ 85196 h 89205"/>
                    <a:gd name="connsiteX3" fmla="*/ 3007 w 94483"/>
                    <a:gd name="connsiteY3" fmla="*/ 89205 h 89205"/>
                    <a:gd name="connsiteX4" fmla="*/ 3007 w 94483"/>
                    <a:gd name="connsiteY4" fmla="*/ 89205 h 89205"/>
                    <a:gd name="connsiteX5" fmla="*/ 7016 w 94483"/>
                    <a:gd name="connsiteY5" fmla="*/ 86198 h 89205"/>
                    <a:gd name="connsiteX6" fmla="*/ 91210 w 94483"/>
                    <a:gd name="connsiteY6" fmla="*/ 8018 h 89205"/>
                    <a:gd name="connsiteX7" fmla="*/ 94217 w 94483"/>
                    <a:gd name="connsiteY7" fmla="*/ 4009 h 89205"/>
                    <a:gd name="connsiteX8" fmla="*/ 91210 w 94483"/>
                    <a:gd name="connsiteY8" fmla="*/ 0 h 8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83" h="89205">
                      <a:moveTo>
                        <a:pt x="91210" y="0"/>
                      </a:moveTo>
                      <a:lnTo>
                        <a:pt x="91210" y="0"/>
                      </a:lnTo>
                      <a:cubicBezTo>
                        <a:pt x="44102" y="2005"/>
                        <a:pt x="5012" y="38088"/>
                        <a:pt x="0" y="85196"/>
                      </a:cubicBezTo>
                      <a:cubicBezTo>
                        <a:pt x="0" y="87201"/>
                        <a:pt x="1002" y="89205"/>
                        <a:pt x="3007" y="89205"/>
                      </a:cubicBezTo>
                      <a:cubicBezTo>
                        <a:pt x="3007" y="89205"/>
                        <a:pt x="3007" y="89205"/>
                        <a:pt x="3007" y="89205"/>
                      </a:cubicBezTo>
                      <a:cubicBezTo>
                        <a:pt x="5012" y="89205"/>
                        <a:pt x="6014" y="88203"/>
                        <a:pt x="7016" y="86198"/>
                      </a:cubicBezTo>
                      <a:cubicBezTo>
                        <a:pt x="11025" y="43099"/>
                        <a:pt x="48111" y="9021"/>
                        <a:pt x="91210" y="8018"/>
                      </a:cubicBezTo>
                      <a:cubicBezTo>
                        <a:pt x="93215" y="8018"/>
                        <a:pt x="95219" y="6014"/>
                        <a:pt x="94217" y="4009"/>
                      </a:cubicBezTo>
                      <a:cubicBezTo>
                        <a:pt x="94217" y="1002"/>
                        <a:pt x="93215" y="0"/>
                        <a:pt x="91210" y="0"/>
                      </a:cubicBezTo>
                    </a:path>
                  </a:pathLst>
                </a:custGeom>
                <a:solidFill>
                  <a:srgbClr val="006097"/>
                </a:solidFill>
                <a:ln w="9991"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455232A-C875-4688-A893-7E00B424FE9F}"/>
                    </a:ext>
                  </a:extLst>
                </p:cNvPr>
                <p:cNvSpPr/>
                <p:nvPr/>
              </p:nvSpPr>
              <p:spPr>
                <a:xfrm>
                  <a:off x="1728917" y="1594039"/>
                  <a:ext cx="99886" cy="54275"/>
                </a:xfrm>
                <a:custGeom>
                  <a:avLst/>
                  <a:gdLst>
                    <a:gd name="connsiteX0" fmla="*/ 2663 w 99886"/>
                    <a:gd name="connsiteY0" fmla="*/ 54276 h 54275"/>
                    <a:gd name="connsiteX1" fmla="*/ 5670 w 99886"/>
                    <a:gd name="connsiteY1" fmla="*/ 52271 h 54275"/>
                    <a:gd name="connsiteX2" fmla="*/ 95878 w 99886"/>
                    <a:gd name="connsiteY2" fmla="*/ 7167 h 54275"/>
                    <a:gd name="connsiteX3" fmla="*/ 99887 w 99886"/>
                    <a:gd name="connsiteY3" fmla="*/ 4160 h 54275"/>
                    <a:gd name="connsiteX4" fmla="*/ 96880 w 99886"/>
                    <a:gd name="connsiteY4" fmla="*/ 151 h 54275"/>
                    <a:gd name="connsiteX5" fmla="*/ 658 w 99886"/>
                    <a:gd name="connsiteY5" fmla="*/ 48262 h 54275"/>
                    <a:gd name="connsiteX6" fmla="*/ 1661 w 99886"/>
                    <a:gd name="connsiteY6" fmla="*/ 53273 h 54275"/>
                    <a:gd name="connsiteX7" fmla="*/ 2663 w 99886"/>
                    <a:gd name="connsiteY7" fmla="*/ 54276 h 5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886" h="54275">
                      <a:moveTo>
                        <a:pt x="2663" y="54276"/>
                      </a:moveTo>
                      <a:cubicBezTo>
                        <a:pt x="3665" y="54276"/>
                        <a:pt x="4668" y="53273"/>
                        <a:pt x="5670" y="52271"/>
                      </a:cubicBezTo>
                      <a:cubicBezTo>
                        <a:pt x="25716" y="22202"/>
                        <a:pt x="59794" y="5163"/>
                        <a:pt x="95878" y="7167"/>
                      </a:cubicBezTo>
                      <a:cubicBezTo>
                        <a:pt x="97882" y="7167"/>
                        <a:pt x="99887" y="6165"/>
                        <a:pt x="99887" y="4160"/>
                      </a:cubicBezTo>
                      <a:cubicBezTo>
                        <a:pt x="99887" y="2156"/>
                        <a:pt x="98884" y="151"/>
                        <a:pt x="96880" y="151"/>
                      </a:cubicBezTo>
                      <a:cubicBezTo>
                        <a:pt x="57790" y="-1853"/>
                        <a:pt x="21707" y="16188"/>
                        <a:pt x="658" y="48262"/>
                      </a:cubicBezTo>
                      <a:cubicBezTo>
                        <a:pt x="-344" y="50266"/>
                        <a:pt x="-344" y="52271"/>
                        <a:pt x="1661" y="53273"/>
                      </a:cubicBezTo>
                      <a:cubicBezTo>
                        <a:pt x="1661" y="54276"/>
                        <a:pt x="1661" y="54276"/>
                        <a:pt x="2663" y="54276"/>
                      </a:cubicBezTo>
                    </a:path>
                  </a:pathLst>
                </a:custGeom>
                <a:solidFill>
                  <a:srgbClr val="006097"/>
                </a:solidFill>
                <a:ln w="9991"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20889EF-4E64-4E9A-91C4-43967E79FDEB}"/>
                    </a:ext>
                  </a:extLst>
                </p:cNvPr>
                <p:cNvSpPr/>
                <p:nvPr/>
              </p:nvSpPr>
              <p:spPr>
                <a:xfrm>
                  <a:off x="1709529" y="1658947"/>
                  <a:ext cx="16430" cy="47501"/>
                </a:xfrm>
                <a:custGeom>
                  <a:avLst/>
                  <a:gdLst>
                    <a:gd name="connsiteX0" fmla="*/ 4009 w 16430"/>
                    <a:gd name="connsiteY0" fmla="*/ 47502 h 47501"/>
                    <a:gd name="connsiteX1" fmla="*/ 4009 w 16430"/>
                    <a:gd name="connsiteY1" fmla="*/ 47502 h 47501"/>
                    <a:gd name="connsiteX2" fmla="*/ 8018 w 16430"/>
                    <a:gd name="connsiteY2" fmla="*/ 44495 h 47501"/>
                    <a:gd name="connsiteX3" fmla="*/ 16037 w 16430"/>
                    <a:gd name="connsiteY3" fmla="*/ 5405 h 47501"/>
                    <a:gd name="connsiteX4" fmla="*/ 14032 w 16430"/>
                    <a:gd name="connsiteY4" fmla="*/ 393 h 47501"/>
                    <a:gd name="connsiteX5" fmla="*/ 9021 w 16430"/>
                    <a:gd name="connsiteY5" fmla="*/ 2398 h 47501"/>
                    <a:gd name="connsiteX6" fmla="*/ 0 w 16430"/>
                    <a:gd name="connsiteY6" fmla="*/ 44495 h 47501"/>
                    <a:gd name="connsiteX7" fmla="*/ 4009 w 16430"/>
                    <a:gd name="connsiteY7" fmla="*/ 47502 h 4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30" h="47501">
                      <a:moveTo>
                        <a:pt x="4009" y="47502"/>
                      </a:moveTo>
                      <a:cubicBezTo>
                        <a:pt x="4009" y="47502"/>
                        <a:pt x="4009" y="47502"/>
                        <a:pt x="4009" y="47502"/>
                      </a:cubicBezTo>
                      <a:cubicBezTo>
                        <a:pt x="6014" y="47502"/>
                        <a:pt x="8018" y="46499"/>
                        <a:pt x="8018" y="44495"/>
                      </a:cubicBezTo>
                      <a:cubicBezTo>
                        <a:pt x="9021" y="30462"/>
                        <a:pt x="12028" y="15428"/>
                        <a:pt x="16037" y="5405"/>
                      </a:cubicBezTo>
                      <a:cubicBezTo>
                        <a:pt x="17039" y="3400"/>
                        <a:pt x="16037" y="1396"/>
                        <a:pt x="14032" y="393"/>
                      </a:cubicBezTo>
                      <a:cubicBezTo>
                        <a:pt x="12028" y="-609"/>
                        <a:pt x="10023" y="393"/>
                        <a:pt x="9021" y="2398"/>
                      </a:cubicBezTo>
                      <a:cubicBezTo>
                        <a:pt x="4009" y="13423"/>
                        <a:pt x="1002" y="29460"/>
                        <a:pt x="0" y="44495"/>
                      </a:cubicBezTo>
                      <a:cubicBezTo>
                        <a:pt x="0" y="45497"/>
                        <a:pt x="2005" y="47502"/>
                        <a:pt x="4009" y="47502"/>
                      </a:cubicBezTo>
                    </a:path>
                  </a:pathLst>
                </a:custGeom>
                <a:solidFill>
                  <a:srgbClr val="006097"/>
                </a:solidFill>
                <a:ln w="9991"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69607D3-DEB6-44C6-A74D-6873E7FEF8F1}"/>
                    </a:ext>
                  </a:extLst>
                </p:cNvPr>
                <p:cNvSpPr/>
                <p:nvPr/>
              </p:nvSpPr>
              <p:spPr>
                <a:xfrm>
                  <a:off x="1867236" y="1769938"/>
                  <a:ext cx="16351" cy="11683"/>
                </a:xfrm>
                <a:custGeom>
                  <a:avLst/>
                  <a:gdLst>
                    <a:gd name="connsiteX0" fmla="*/ 4668 w 16351"/>
                    <a:gd name="connsiteY0" fmla="*/ 11684 h 11683"/>
                    <a:gd name="connsiteX1" fmla="*/ 6672 w 16351"/>
                    <a:gd name="connsiteY1" fmla="*/ 11684 h 11683"/>
                    <a:gd name="connsiteX2" fmla="*/ 13688 w 16351"/>
                    <a:gd name="connsiteY2" fmla="*/ 7675 h 11683"/>
                    <a:gd name="connsiteX3" fmla="*/ 14691 w 16351"/>
                    <a:gd name="connsiteY3" fmla="*/ 6672 h 11683"/>
                    <a:gd name="connsiteX4" fmla="*/ 15693 w 16351"/>
                    <a:gd name="connsiteY4" fmla="*/ 1661 h 11683"/>
                    <a:gd name="connsiteX5" fmla="*/ 10681 w 16351"/>
                    <a:gd name="connsiteY5" fmla="*/ 658 h 11683"/>
                    <a:gd name="connsiteX6" fmla="*/ 7675 w 16351"/>
                    <a:gd name="connsiteY6" fmla="*/ 658 h 11683"/>
                    <a:gd name="connsiteX7" fmla="*/ 1661 w 16351"/>
                    <a:gd name="connsiteY7" fmla="*/ 4668 h 11683"/>
                    <a:gd name="connsiteX8" fmla="*/ 658 w 16351"/>
                    <a:gd name="connsiteY8" fmla="*/ 9679 h 11683"/>
                    <a:gd name="connsiteX9" fmla="*/ 4668 w 16351"/>
                    <a:gd name="connsiteY9" fmla="*/ 11684 h 1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51" h="11683">
                      <a:moveTo>
                        <a:pt x="4668" y="11684"/>
                      </a:moveTo>
                      <a:cubicBezTo>
                        <a:pt x="5670" y="11684"/>
                        <a:pt x="5670" y="11684"/>
                        <a:pt x="6672" y="11684"/>
                      </a:cubicBezTo>
                      <a:cubicBezTo>
                        <a:pt x="9679" y="9679"/>
                        <a:pt x="10681" y="8677"/>
                        <a:pt x="13688" y="7675"/>
                      </a:cubicBezTo>
                      <a:lnTo>
                        <a:pt x="14691" y="6672"/>
                      </a:lnTo>
                      <a:cubicBezTo>
                        <a:pt x="16695" y="5670"/>
                        <a:pt x="16695" y="3665"/>
                        <a:pt x="15693" y="1661"/>
                      </a:cubicBezTo>
                      <a:cubicBezTo>
                        <a:pt x="14691" y="-344"/>
                        <a:pt x="12686" y="-344"/>
                        <a:pt x="10681" y="658"/>
                      </a:cubicBezTo>
                      <a:lnTo>
                        <a:pt x="7675" y="658"/>
                      </a:lnTo>
                      <a:cubicBezTo>
                        <a:pt x="5670" y="2663"/>
                        <a:pt x="4668" y="2663"/>
                        <a:pt x="1661" y="4668"/>
                      </a:cubicBezTo>
                      <a:cubicBezTo>
                        <a:pt x="-344" y="5670"/>
                        <a:pt x="-344" y="7675"/>
                        <a:pt x="658" y="9679"/>
                      </a:cubicBezTo>
                      <a:cubicBezTo>
                        <a:pt x="1661" y="10681"/>
                        <a:pt x="2663" y="11684"/>
                        <a:pt x="4668" y="11684"/>
                      </a:cubicBezTo>
                    </a:path>
                  </a:pathLst>
                </a:custGeom>
                <a:solidFill>
                  <a:srgbClr val="006097"/>
                </a:solidFill>
                <a:ln w="9991"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2601340D-AFFF-4B6C-B4F6-5C761FCE62A5}"/>
                    </a:ext>
                  </a:extLst>
                </p:cNvPr>
                <p:cNvSpPr/>
                <p:nvPr/>
              </p:nvSpPr>
              <p:spPr>
                <a:xfrm>
                  <a:off x="1859430" y="1781467"/>
                  <a:ext cx="39690" cy="27217"/>
                </a:xfrm>
                <a:custGeom>
                  <a:avLst/>
                  <a:gdLst>
                    <a:gd name="connsiteX0" fmla="*/ 445 w 39690"/>
                    <a:gd name="connsiteY0" fmla="*/ 25213 h 27217"/>
                    <a:gd name="connsiteX1" fmla="*/ 3452 w 39690"/>
                    <a:gd name="connsiteY1" fmla="*/ 27217 h 27217"/>
                    <a:gd name="connsiteX2" fmla="*/ 4455 w 39690"/>
                    <a:gd name="connsiteY2" fmla="*/ 27217 h 27217"/>
                    <a:gd name="connsiteX3" fmla="*/ 18487 w 39690"/>
                    <a:gd name="connsiteY3" fmla="*/ 20201 h 27217"/>
                    <a:gd name="connsiteX4" fmla="*/ 29512 w 39690"/>
                    <a:gd name="connsiteY4" fmla="*/ 13185 h 27217"/>
                    <a:gd name="connsiteX5" fmla="*/ 38533 w 39690"/>
                    <a:gd name="connsiteY5" fmla="*/ 6169 h 27217"/>
                    <a:gd name="connsiteX6" fmla="*/ 38533 w 39690"/>
                    <a:gd name="connsiteY6" fmla="*/ 1157 h 27217"/>
                    <a:gd name="connsiteX7" fmla="*/ 33522 w 39690"/>
                    <a:gd name="connsiteY7" fmla="*/ 1157 h 27217"/>
                    <a:gd name="connsiteX8" fmla="*/ 24501 w 39690"/>
                    <a:gd name="connsiteY8" fmla="*/ 8173 h 27217"/>
                    <a:gd name="connsiteX9" fmla="*/ 13475 w 39690"/>
                    <a:gd name="connsiteY9" fmla="*/ 15190 h 27217"/>
                    <a:gd name="connsiteX10" fmla="*/ 445 w 39690"/>
                    <a:gd name="connsiteY10" fmla="*/ 21204 h 27217"/>
                    <a:gd name="connsiteX11" fmla="*/ 445 w 39690"/>
                    <a:gd name="connsiteY11" fmla="*/ 25213 h 2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690" h="27217">
                      <a:moveTo>
                        <a:pt x="445" y="25213"/>
                      </a:moveTo>
                      <a:cubicBezTo>
                        <a:pt x="1448" y="26215"/>
                        <a:pt x="2450" y="27217"/>
                        <a:pt x="3452" y="27217"/>
                      </a:cubicBezTo>
                      <a:cubicBezTo>
                        <a:pt x="3452" y="27217"/>
                        <a:pt x="4455" y="27217"/>
                        <a:pt x="4455" y="27217"/>
                      </a:cubicBezTo>
                      <a:cubicBezTo>
                        <a:pt x="8464" y="25213"/>
                        <a:pt x="13475" y="23208"/>
                        <a:pt x="18487" y="20201"/>
                      </a:cubicBezTo>
                      <a:cubicBezTo>
                        <a:pt x="22496" y="18197"/>
                        <a:pt x="26505" y="15190"/>
                        <a:pt x="29512" y="13185"/>
                      </a:cubicBezTo>
                      <a:cubicBezTo>
                        <a:pt x="32519" y="11180"/>
                        <a:pt x="35526" y="8173"/>
                        <a:pt x="38533" y="6169"/>
                      </a:cubicBezTo>
                      <a:cubicBezTo>
                        <a:pt x="39535" y="5167"/>
                        <a:pt x="40538" y="2160"/>
                        <a:pt x="38533" y="1157"/>
                      </a:cubicBezTo>
                      <a:cubicBezTo>
                        <a:pt x="37531" y="155"/>
                        <a:pt x="34524" y="-847"/>
                        <a:pt x="33522" y="1157"/>
                      </a:cubicBezTo>
                      <a:cubicBezTo>
                        <a:pt x="30515" y="3162"/>
                        <a:pt x="27508" y="6169"/>
                        <a:pt x="24501" y="8173"/>
                      </a:cubicBezTo>
                      <a:cubicBezTo>
                        <a:pt x="21494" y="11180"/>
                        <a:pt x="17485" y="13185"/>
                        <a:pt x="13475" y="15190"/>
                      </a:cubicBezTo>
                      <a:cubicBezTo>
                        <a:pt x="8464" y="18197"/>
                        <a:pt x="4455" y="20201"/>
                        <a:pt x="445" y="21204"/>
                      </a:cubicBezTo>
                      <a:cubicBezTo>
                        <a:pt x="445" y="21204"/>
                        <a:pt x="-557" y="23208"/>
                        <a:pt x="445" y="25213"/>
                      </a:cubicBezTo>
                    </a:path>
                  </a:pathLst>
                </a:custGeom>
                <a:solidFill>
                  <a:srgbClr val="006097"/>
                </a:solidFill>
                <a:ln w="9991"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86336C8-378B-47DC-912B-C47B49CC7CC1}"/>
                    </a:ext>
                  </a:extLst>
                </p:cNvPr>
                <p:cNvSpPr/>
                <p:nvPr/>
              </p:nvSpPr>
              <p:spPr>
                <a:xfrm>
                  <a:off x="1750968" y="1755906"/>
                  <a:ext cx="38136" cy="32732"/>
                </a:xfrm>
                <a:custGeom>
                  <a:avLst/>
                  <a:gdLst>
                    <a:gd name="connsiteX0" fmla="*/ 34737 w 38136"/>
                    <a:gd name="connsiteY0" fmla="*/ 32732 h 32732"/>
                    <a:gd name="connsiteX1" fmla="*/ 32732 w 38136"/>
                    <a:gd name="connsiteY1" fmla="*/ 32732 h 32732"/>
                    <a:gd name="connsiteX2" fmla="*/ 658 w 38136"/>
                    <a:gd name="connsiteY2" fmla="*/ 5670 h 32732"/>
                    <a:gd name="connsiteX3" fmla="*/ 1661 w 38136"/>
                    <a:gd name="connsiteY3" fmla="*/ 658 h 32732"/>
                    <a:gd name="connsiteX4" fmla="*/ 6672 w 38136"/>
                    <a:gd name="connsiteY4" fmla="*/ 1661 h 32732"/>
                    <a:gd name="connsiteX5" fmla="*/ 35739 w 38136"/>
                    <a:gd name="connsiteY5" fmla="*/ 26718 h 32732"/>
                    <a:gd name="connsiteX6" fmla="*/ 37744 w 38136"/>
                    <a:gd name="connsiteY6" fmla="*/ 31730 h 32732"/>
                    <a:gd name="connsiteX7" fmla="*/ 34737 w 38136"/>
                    <a:gd name="connsiteY7" fmla="*/ 32732 h 3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36" h="32732">
                      <a:moveTo>
                        <a:pt x="34737" y="32732"/>
                      </a:moveTo>
                      <a:cubicBezTo>
                        <a:pt x="33734" y="32732"/>
                        <a:pt x="33734" y="32732"/>
                        <a:pt x="32732" y="32732"/>
                      </a:cubicBezTo>
                      <a:cubicBezTo>
                        <a:pt x="19702" y="25716"/>
                        <a:pt x="8677" y="16695"/>
                        <a:pt x="658" y="5670"/>
                      </a:cubicBezTo>
                      <a:cubicBezTo>
                        <a:pt x="-344" y="3665"/>
                        <a:pt x="-344" y="1661"/>
                        <a:pt x="1661" y="658"/>
                      </a:cubicBezTo>
                      <a:cubicBezTo>
                        <a:pt x="3665" y="-344"/>
                        <a:pt x="5670" y="-344"/>
                        <a:pt x="6672" y="1661"/>
                      </a:cubicBezTo>
                      <a:cubicBezTo>
                        <a:pt x="14691" y="11684"/>
                        <a:pt x="24714" y="20705"/>
                        <a:pt x="35739" y="26718"/>
                      </a:cubicBezTo>
                      <a:cubicBezTo>
                        <a:pt x="37744" y="27721"/>
                        <a:pt x="38746" y="29725"/>
                        <a:pt x="37744" y="31730"/>
                      </a:cubicBezTo>
                      <a:cubicBezTo>
                        <a:pt x="37744" y="31730"/>
                        <a:pt x="35739" y="32732"/>
                        <a:pt x="34737" y="32732"/>
                      </a:cubicBezTo>
                      <a:close/>
                    </a:path>
                  </a:pathLst>
                </a:custGeom>
                <a:solidFill>
                  <a:srgbClr val="006097"/>
                </a:solidFill>
                <a:ln w="9991"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A3BAC77-F319-47AE-ADA6-2106D4681F89}"/>
                    </a:ext>
                  </a:extLst>
                </p:cNvPr>
                <p:cNvSpPr/>
                <p:nvPr/>
              </p:nvSpPr>
              <p:spPr>
                <a:xfrm>
                  <a:off x="1872247" y="1629615"/>
                  <a:ext cx="46764" cy="109909"/>
                </a:xfrm>
                <a:custGeom>
                  <a:avLst/>
                  <a:gdLst>
                    <a:gd name="connsiteX0" fmla="*/ 36741 w 46764"/>
                    <a:gd name="connsiteY0" fmla="*/ 109910 h 109909"/>
                    <a:gd name="connsiteX1" fmla="*/ 35739 w 46764"/>
                    <a:gd name="connsiteY1" fmla="*/ 109910 h 109909"/>
                    <a:gd name="connsiteX2" fmla="*/ 33734 w 46764"/>
                    <a:gd name="connsiteY2" fmla="*/ 104898 h 109909"/>
                    <a:gd name="connsiteX3" fmla="*/ 38746 w 46764"/>
                    <a:gd name="connsiteY3" fmla="*/ 76834 h 109909"/>
                    <a:gd name="connsiteX4" fmla="*/ 1661 w 46764"/>
                    <a:gd name="connsiteY4" fmla="*/ 6672 h 109909"/>
                    <a:gd name="connsiteX5" fmla="*/ 658 w 46764"/>
                    <a:gd name="connsiteY5" fmla="*/ 1661 h 109909"/>
                    <a:gd name="connsiteX6" fmla="*/ 5670 w 46764"/>
                    <a:gd name="connsiteY6" fmla="*/ 658 h 109909"/>
                    <a:gd name="connsiteX7" fmla="*/ 46765 w 46764"/>
                    <a:gd name="connsiteY7" fmla="*/ 76834 h 109909"/>
                    <a:gd name="connsiteX8" fmla="*/ 41753 w 46764"/>
                    <a:gd name="connsiteY8" fmla="*/ 107905 h 109909"/>
                    <a:gd name="connsiteX9" fmla="*/ 36741 w 46764"/>
                    <a:gd name="connsiteY9" fmla="*/ 109910 h 10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64" h="109909">
                      <a:moveTo>
                        <a:pt x="36741" y="109910"/>
                      </a:moveTo>
                      <a:cubicBezTo>
                        <a:pt x="36741" y="109910"/>
                        <a:pt x="35739" y="109910"/>
                        <a:pt x="35739" y="109910"/>
                      </a:cubicBezTo>
                      <a:cubicBezTo>
                        <a:pt x="33734" y="108908"/>
                        <a:pt x="32732" y="106903"/>
                        <a:pt x="33734" y="104898"/>
                      </a:cubicBezTo>
                      <a:cubicBezTo>
                        <a:pt x="36741" y="95878"/>
                        <a:pt x="38746" y="86857"/>
                        <a:pt x="38746" y="76834"/>
                      </a:cubicBezTo>
                      <a:cubicBezTo>
                        <a:pt x="38746" y="48769"/>
                        <a:pt x="24714" y="22709"/>
                        <a:pt x="1661" y="6672"/>
                      </a:cubicBezTo>
                      <a:cubicBezTo>
                        <a:pt x="-344" y="5670"/>
                        <a:pt x="-344" y="2663"/>
                        <a:pt x="658" y="1661"/>
                      </a:cubicBezTo>
                      <a:cubicBezTo>
                        <a:pt x="1661" y="-344"/>
                        <a:pt x="4668" y="-344"/>
                        <a:pt x="5670" y="658"/>
                      </a:cubicBezTo>
                      <a:cubicBezTo>
                        <a:pt x="30728" y="17698"/>
                        <a:pt x="46765" y="46765"/>
                        <a:pt x="46765" y="76834"/>
                      </a:cubicBezTo>
                      <a:cubicBezTo>
                        <a:pt x="46765" y="87859"/>
                        <a:pt x="44760" y="97882"/>
                        <a:pt x="41753" y="107905"/>
                      </a:cubicBezTo>
                      <a:cubicBezTo>
                        <a:pt x="40751" y="108908"/>
                        <a:pt x="38746" y="109910"/>
                        <a:pt x="36741" y="109910"/>
                      </a:cubicBezTo>
                      <a:close/>
                    </a:path>
                  </a:pathLst>
                </a:custGeom>
                <a:solidFill>
                  <a:srgbClr val="006097"/>
                </a:solidFill>
                <a:ln w="9991"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6DCC0C8-37D6-481A-B0CD-43F5DA82D225}"/>
                    </a:ext>
                  </a:extLst>
                </p:cNvPr>
                <p:cNvSpPr/>
                <p:nvPr/>
              </p:nvSpPr>
              <p:spPr>
                <a:xfrm>
                  <a:off x="1874820" y="1609134"/>
                  <a:ext cx="63235" cy="147429"/>
                </a:xfrm>
                <a:custGeom>
                  <a:avLst/>
                  <a:gdLst>
                    <a:gd name="connsiteX0" fmla="*/ 49203 w 63235"/>
                    <a:gd name="connsiteY0" fmla="*/ 147430 h 147429"/>
                    <a:gd name="connsiteX1" fmla="*/ 47199 w 63235"/>
                    <a:gd name="connsiteY1" fmla="*/ 147430 h 147429"/>
                    <a:gd name="connsiteX2" fmla="*/ 45194 w 63235"/>
                    <a:gd name="connsiteY2" fmla="*/ 142418 h 147429"/>
                    <a:gd name="connsiteX3" fmla="*/ 55217 w 63235"/>
                    <a:gd name="connsiteY3" fmla="*/ 98317 h 147429"/>
                    <a:gd name="connsiteX4" fmla="*/ 2095 w 63235"/>
                    <a:gd name="connsiteY4" fmla="*/ 7107 h 147429"/>
                    <a:gd name="connsiteX5" fmla="*/ 1093 w 63235"/>
                    <a:gd name="connsiteY5" fmla="*/ 2095 h 147429"/>
                    <a:gd name="connsiteX6" fmla="*/ 6104 w 63235"/>
                    <a:gd name="connsiteY6" fmla="*/ 1093 h 147429"/>
                    <a:gd name="connsiteX7" fmla="*/ 63236 w 63235"/>
                    <a:gd name="connsiteY7" fmla="*/ 98317 h 147429"/>
                    <a:gd name="connsiteX8" fmla="*/ 52210 w 63235"/>
                    <a:gd name="connsiteY8" fmla="*/ 146427 h 147429"/>
                    <a:gd name="connsiteX9" fmla="*/ 49203 w 63235"/>
                    <a:gd name="connsiteY9" fmla="*/ 147430 h 147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235" h="147429">
                      <a:moveTo>
                        <a:pt x="49203" y="147430"/>
                      </a:moveTo>
                      <a:cubicBezTo>
                        <a:pt x="48201" y="147430"/>
                        <a:pt x="48201" y="147430"/>
                        <a:pt x="47199" y="147430"/>
                      </a:cubicBezTo>
                      <a:cubicBezTo>
                        <a:pt x="45194" y="146427"/>
                        <a:pt x="44192" y="144423"/>
                        <a:pt x="45194" y="142418"/>
                      </a:cubicBezTo>
                      <a:cubicBezTo>
                        <a:pt x="52210" y="128386"/>
                        <a:pt x="55217" y="113351"/>
                        <a:pt x="55217" y="98317"/>
                      </a:cubicBezTo>
                      <a:cubicBezTo>
                        <a:pt x="55217" y="61231"/>
                        <a:pt x="35171" y="26150"/>
                        <a:pt x="2095" y="7107"/>
                      </a:cubicBezTo>
                      <a:cubicBezTo>
                        <a:pt x="90" y="6104"/>
                        <a:pt x="-912" y="4100"/>
                        <a:pt x="1093" y="2095"/>
                      </a:cubicBezTo>
                      <a:cubicBezTo>
                        <a:pt x="2095" y="90"/>
                        <a:pt x="4100" y="-912"/>
                        <a:pt x="6104" y="1093"/>
                      </a:cubicBezTo>
                      <a:cubicBezTo>
                        <a:pt x="41185" y="21139"/>
                        <a:pt x="63236" y="58224"/>
                        <a:pt x="63236" y="98317"/>
                      </a:cubicBezTo>
                      <a:cubicBezTo>
                        <a:pt x="63236" y="115356"/>
                        <a:pt x="59227" y="131393"/>
                        <a:pt x="52210" y="146427"/>
                      </a:cubicBezTo>
                      <a:cubicBezTo>
                        <a:pt x="52210" y="146427"/>
                        <a:pt x="51208" y="147430"/>
                        <a:pt x="49203" y="147430"/>
                      </a:cubicBezTo>
                      <a:close/>
                    </a:path>
                  </a:pathLst>
                </a:custGeom>
                <a:solidFill>
                  <a:srgbClr val="006097"/>
                </a:solidFill>
                <a:ln w="9991"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732296C1-CD47-4BAB-8D79-DD11A97CB18C}"/>
                    </a:ext>
                  </a:extLst>
                </p:cNvPr>
                <p:cNvSpPr/>
                <p:nvPr/>
              </p:nvSpPr>
              <p:spPr>
                <a:xfrm>
                  <a:off x="1724171" y="1749155"/>
                  <a:ext cx="69945" cy="63538"/>
                </a:xfrm>
                <a:custGeom>
                  <a:avLst/>
                  <a:gdLst>
                    <a:gd name="connsiteX0" fmla="*/ 65543 w 69945"/>
                    <a:gd name="connsiteY0" fmla="*/ 63539 h 63538"/>
                    <a:gd name="connsiteX1" fmla="*/ 64541 w 69945"/>
                    <a:gd name="connsiteY1" fmla="*/ 63539 h 63538"/>
                    <a:gd name="connsiteX2" fmla="*/ 393 w 69945"/>
                    <a:gd name="connsiteY2" fmla="*/ 5405 h 63538"/>
                    <a:gd name="connsiteX3" fmla="*/ 2398 w 69945"/>
                    <a:gd name="connsiteY3" fmla="*/ 393 h 63538"/>
                    <a:gd name="connsiteX4" fmla="*/ 7409 w 69945"/>
                    <a:gd name="connsiteY4" fmla="*/ 2398 h 63538"/>
                    <a:gd name="connsiteX5" fmla="*/ 67548 w 69945"/>
                    <a:gd name="connsiteY5" fmla="*/ 56522 h 63538"/>
                    <a:gd name="connsiteX6" fmla="*/ 69552 w 69945"/>
                    <a:gd name="connsiteY6" fmla="*/ 61534 h 63538"/>
                    <a:gd name="connsiteX7" fmla="*/ 65543 w 69945"/>
                    <a:gd name="connsiteY7" fmla="*/ 63539 h 63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945" h="63538">
                      <a:moveTo>
                        <a:pt x="65543" y="63539"/>
                      </a:moveTo>
                      <a:cubicBezTo>
                        <a:pt x="65543" y="63539"/>
                        <a:pt x="64541" y="63539"/>
                        <a:pt x="64541" y="63539"/>
                      </a:cubicBezTo>
                      <a:cubicBezTo>
                        <a:pt x="36476" y="53516"/>
                        <a:pt x="12421" y="32467"/>
                        <a:pt x="393" y="5405"/>
                      </a:cubicBezTo>
                      <a:cubicBezTo>
                        <a:pt x="-609" y="3400"/>
                        <a:pt x="393" y="1396"/>
                        <a:pt x="2398" y="393"/>
                      </a:cubicBezTo>
                      <a:cubicBezTo>
                        <a:pt x="4402" y="-609"/>
                        <a:pt x="6407" y="393"/>
                        <a:pt x="7409" y="2398"/>
                      </a:cubicBezTo>
                      <a:cubicBezTo>
                        <a:pt x="19437" y="27456"/>
                        <a:pt x="41488" y="47502"/>
                        <a:pt x="67548" y="56522"/>
                      </a:cubicBezTo>
                      <a:cubicBezTo>
                        <a:pt x="69552" y="57525"/>
                        <a:pt x="70555" y="59529"/>
                        <a:pt x="69552" y="61534"/>
                      </a:cubicBezTo>
                      <a:cubicBezTo>
                        <a:pt x="69552" y="62536"/>
                        <a:pt x="67548" y="63539"/>
                        <a:pt x="65543" y="63539"/>
                      </a:cubicBezTo>
                      <a:close/>
                    </a:path>
                  </a:pathLst>
                </a:custGeom>
                <a:solidFill>
                  <a:srgbClr val="006097"/>
                </a:solidFill>
                <a:ln w="9991" cap="flat">
                  <a:noFill/>
                  <a:prstDash val="solid"/>
                  <a:miter/>
                </a:ln>
              </p:spPr>
              <p:txBody>
                <a:bodyPr rtlCol="0" anchor="ctr"/>
                <a:lstStyle/>
                <a:p>
                  <a:endParaRPr lang="en-GB"/>
                </a:p>
              </p:txBody>
            </p:sp>
          </p:grpSp>
          <p:sp>
            <p:nvSpPr>
              <p:cNvPr id="9" name="Freeform: Shape 8">
                <a:extLst>
                  <a:ext uri="{FF2B5EF4-FFF2-40B4-BE49-F238E27FC236}">
                    <a16:creationId xmlns:a16="http://schemas.microsoft.com/office/drawing/2014/main" id="{D8F02CC0-B3B4-43EA-8630-89CA3277A085}"/>
                  </a:ext>
                </a:extLst>
              </p:cNvPr>
              <p:cNvSpPr/>
              <p:nvPr/>
            </p:nvSpPr>
            <p:spPr>
              <a:xfrm>
                <a:off x="1511073" y="1922947"/>
                <a:ext cx="1433298" cy="62143"/>
              </a:xfrm>
              <a:custGeom>
                <a:avLst/>
                <a:gdLst>
                  <a:gd name="connsiteX0" fmla="*/ 1285960 w 1433298"/>
                  <a:gd name="connsiteY0" fmla="*/ 62143 h 62143"/>
                  <a:gd name="connsiteX1" fmla="*/ 1143632 w 1433298"/>
                  <a:gd name="connsiteY1" fmla="*/ 23053 h 62143"/>
                  <a:gd name="connsiteX2" fmla="*/ 1001305 w 1433298"/>
                  <a:gd name="connsiteY2" fmla="*/ 62143 h 62143"/>
                  <a:gd name="connsiteX3" fmla="*/ 858977 w 1433298"/>
                  <a:gd name="connsiteY3" fmla="*/ 23053 h 62143"/>
                  <a:gd name="connsiteX4" fmla="*/ 716650 w 1433298"/>
                  <a:gd name="connsiteY4" fmla="*/ 62143 h 62143"/>
                  <a:gd name="connsiteX5" fmla="*/ 574322 w 1433298"/>
                  <a:gd name="connsiteY5" fmla="*/ 23053 h 62143"/>
                  <a:gd name="connsiteX6" fmla="*/ 431994 w 1433298"/>
                  <a:gd name="connsiteY6" fmla="*/ 62143 h 62143"/>
                  <a:gd name="connsiteX7" fmla="*/ 289667 w 1433298"/>
                  <a:gd name="connsiteY7" fmla="*/ 23053 h 62143"/>
                  <a:gd name="connsiteX8" fmla="*/ 147339 w 1433298"/>
                  <a:gd name="connsiteY8" fmla="*/ 62143 h 62143"/>
                  <a:gd name="connsiteX9" fmla="*/ 0 w 1433298"/>
                  <a:gd name="connsiteY9" fmla="*/ 20046 h 62143"/>
                  <a:gd name="connsiteX10" fmla="*/ 10023 w 1433298"/>
                  <a:gd name="connsiteY10" fmla="*/ 3007 h 62143"/>
                  <a:gd name="connsiteX11" fmla="*/ 147339 w 1433298"/>
                  <a:gd name="connsiteY11" fmla="*/ 42097 h 62143"/>
                  <a:gd name="connsiteX12" fmla="*/ 284655 w 1433298"/>
                  <a:gd name="connsiteY12" fmla="*/ 3007 h 62143"/>
                  <a:gd name="connsiteX13" fmla="*/ 289667 w 1433298"/>
                  <a:gd name="connsiteY13" fmla="*/ 0 h 62143"/>
                  <a:gd name="connsiteX14" fmla="*/ 294678 w 1433298"/>
                  <a:gd name="connsiteY14" fmla="*/ 3007 h 62143"/>
                  <a:gd name="connsiteX15" fmla="*/ 431994 w 1433298"/>
                  <a:gd name="connsiteY15" fmla="*/ 42097 h 62143"/>
                  <a:gd name="connsiteX16" fmla="*/ 569310 w 1433298"/>
                  <a:gd name="connsiteY16" fmla="*/ 3007 h 62143"/>
                  <a:gd name="connsiteX17" fmla="*/ 574322 w 1433298"/>
                  <a:gd name="connsiteY17" fmla="*/ 0 h 62143"/>
                  <a:gd name="connsiteX18" fmla="*/ 579333 w 1433298"/>
                  <a:gd name="connsiteY18" fmla="*/ 3007 h 62143"/>
                  <a:gd name="connsiteX19" fmla="*/ 716650 w 1433298"/>
                  <a:gd name="connsiteY19" fmla="*/ 42097 h 62143"/>
                  <a:gd name="connsiteX20" fmla="*/ 853966 w 1433298"/>
                  <a:gd name="connsiteY20" fmla="*/ 3007 h 62143"/>
                  <a:gd name="connsiteX21" fmla="*/ 858977 w 1433298"/>
                  <a:gd name="connsiteY21" fmla="*/ 0 h 62143"/>
                  <a:gd name="connsiteX22" fmla="*/ 863989 w 1433298"/>
                  <a:gd name="connsiteY22" fmla="*/ 3007 h 62143"/>
                  <a:gd name="connsiteX23" fmla="*/ 1001305 w 1433298"/>
                  <a:gd name="connsiteY23" fmla="*/ 42097 h 62143"/>
                  <a:gd name="connsiteX24" fmla="*/ 1138621 w 1433298"/>
                  <a:gd name="connsiteY24" fmla="*/ 3007 h 62143"/>
                  <a:gd name="connsiteX25" fmla="*/ 1143632 w 1433298"/>
                  <a:gd name="connsiteY25" fmla="*/ 0 h 62143"/>
                  <a:gd name="connsiteX26" fmla="*/ 1148644 w 1433298"/>
                  <a:gd name="connsiteY26" fmla="*/ 3007 h 62143"/>
                  <a:gd name="connsiteX27" fmla="*/ 1285960 w 1433298"/>
                  <a:gd name="connsiteY27" fmla="*/ 42097 h 62143"/>
                  <a:gd name="connsiteX28" fmla="*/ 1423276 w 1433298"/>
                  <a:gd name="connsiteY28" fmla="*/ 3007 h 62143"/>
                  <a:gd name="connsiteX29" fmla="*/ 1433299 w 1433298"/>
                  <a:gd name="connsiteY29" fmla="*/ 20046 h 62143"/>
                  <a:gd name="connsiteX30" fmla="*/ 1285960 w 1433298"/>
                  <a:gd name="connsiteY30" fmla="*/ 62143 h 62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33298" h="62143">
                    <a:moveTo>
                      <a:pt x="1285960" y="62143"/>
                    </a:moveTo>
                    <a:cubicBezTo>
                      <a:pt x="1222815" y="62143"/>
                      <a:pt x="1161674" y="32074"/>
                      <a:pt x="1143632" y="23053"/>
                    </a:cubicBezTo>
                    <a:cubicBezTo>
                      <a:pt x="1125591" y="32074"/>
                      <a:pt x="1064450" y="62143"/>
                      <a:pt x="1001305" y="62143"/>
                    </a:cubicBezTo>
                    <a:cubicBezTo>
                      <a:pt x="938159" y="62143"/>
                      <a:pt x="877019" y="32074"/>
                      <a:pt x="858977" y="23053"/>
                    </a:cubicBezTo>
                    <a:cubicBezTo>
                      <a:pt x="840936" y="32074"/>
                      <a:pt x="779795" y="62143"/>
                      <a:pt x="716650" y="62143"/>
                    </a:cubicBezTo>
                    <a:cubicBezTo>
                      <a:pt x="653504" y="62143"/>
                      <a:pt x="592363" y="32074"/>
                      <a:pt x="574322" y="23053"/>
                    </a:cubicBezTo>
                    <a:cubicBezTo>
                      <a:pt x="556280" y="32074"/>
                      <a:pt x="495140" y="62143"/>
                      <a:pt x="431994" y="62143"/>
                    </a:cubicBezTo>
                    <a:cubicBezTo>
                      <a:pt x="368849" y="62143"/>
                      <a:pt x="307708" y="32074"/>
                      <a:pt x="289667" y="23053"/>
                    </a:cubicBezTo>
                    <a:cubicBezTo>
                      <a:pt x="271625" y="32074"/>
                      <a:pt x="210484" y="62143"/>
                      <a:pt x="147339" y="62143"/>
                    </a:cubicBezTo>
                    <a:cubicBezTo>
                      <a:pt x="74171" y="62143"/>
                      <a:pt x="3007" y="22051"/>
                      <a:pt x="0" y="20046"/>
                    </a:cubicBezTo>
                    <a:lnTo>
                      <a:pt x="10023" y="3007"/>
                    </a:lnTo>
                    <a:cubicBezTo>
                      <a:pt x="11025" y="3007"/>
                      <a:pt x="80185" y="42097"/>
                      <a:pt x="147339" y="42097"/>
                    </a:cubicBezTo>
                    <a:cubicBezTo>
                      <a:pt x="214494" y="42097"/>
                      <a:pt x="283653" y="3007"/>
                      <a:pt x="284655" y="3007"/>
                    </a:cubicBezTo>
                    <a:lnTo>
                      <a:pt x="289667" y="0"/>
                    </a:lnTo>
                    <a:lnTo>
                      <a:pt x="294678" y="3007"/>
                    </a:lnTo>
                    <a:cubicBezTo>
                      <a:pt x="295681" y="3007"/>
                      <a:pt x="364840" y="42097"/>
                      <a:pt x="431994" y="42097"/>
                    </a:cubicBezTo>
                    <a:cubicBezTo>
                      <a:pt x="499149" y="42097"/>
                      <a:pt x="568308" y="3007"/>
                      <a:pt x="569310" y="3007"/>
                    </a:cubicBezTo>
                    <a:lnTo>
                      <a:pt x="574322" y="0"/>
                    </a:lnTo>
                    <a:lnTo>
                      <a:pt x="579333" y="3007"/>
                    </a:lnTo>
                    <a:cubicBezTo>
                      <a:pt x="580336" y="3007"/>
                      <a:pt x="649495" y="42097"/>
                      <a:pt x="716650" y="42097"/>
                    </a:cubicBezTo>
                    <a:cubicBezTo>
                      <a:pt x="783804" y="42097"/>
                      <a:pt x="852963" y="3007"/>
                      <a:pt x="853966" y="3007"/>
                    </a:cubicBezTo>
                    <a:lnTo>
                      <a:pt x="858977" y="0"/>
                    </a:lnTo>
                    <a:lnTo>
                      <a:pt x="863989" y="3007"/>
                    </a:lnTo>
                    <a:cubicBezTo>
                      <a:pt x="864991" y="3007"/>
                      <a:pt x="934150" y="42097"/>
                      <a:pt x="1001305" y="42097"/>
                    </a:cubicBezTo>
                    <a:cubicBezTo>
                      <a:pt x="1068459" y="42097"/>
                      <a:pt x="1137618" y="3007"/>
                      <a:pt x="1138621" y="3007"/>
                    </a:cubicBezTo>
                    <a:lnTo>
                      <a:pt x="1143632" y="0"/>
                    </a:lnTo>
                    <a:lnTo>
                      <a:pt x="1148644" y="3007"/>
                    </a:lnTo>
                    <a:cubicBezTo>
                      <a:pt x="1149646" y="3007"/>
                      <a:pt x="1218805" y="42097"/>
                      <a:pt x="1285960" y="42097"/>
                    </a:cubicBezTo>
                    <a:cubicBezTo>
                      <a:pt x="1353114" y="42097"/>
                      <a:pt x="1422274" y="3007"/>
                      <a:pt x="1423276" y="3007"/>
                    </a:cubicBezTo>
                    <a:lnTo>
                      <a:pt x="1433299" y="20046"/>
                    </a:lnTo>
                    <a:cubicBezTo>
                      <a:pt x="1430292" y="22051"/>
                      <a:pt x="1359128" y="62143"/>
                      <a:pt x="1285960" y="62143"/>
                    </a:cubicBezTo>
                    <a:close/>
                  </a:path>
                </a:pathLst>
              </a:custGeom>
              <a:solidFill>
                <a:srgbClr val="006097"/>
              </a:solidFill>
              <a:ln w="9991" cap="flat">
                <a:noFill/>
                <a:prstDash val="solid"/>
                <a:miter/>
              </a:ln>
            </p:spPr>
            <p:txBody>
              <a:bodyPr rtlCol="0" anchor="ctr"/>
              <a:lstStyle/>
              <a:p>
                <a:endParaRPr lang="en-GB"/>
              </a:p>
            </p:txBody>
          </p:sp>
        </p:grpSp>
        <p:pic>
          <p:nvPicPr>
            <p:cNvPr id="31" name="Graphic 30">
              <a:extLst>
                <a:ext uri="{FF2B5EF4-FFF2-40B4-BE49-F238E27FC236}">
                  <a16:creationId xmlns:a16="http://schemas.microsoft.com/office/drawing/2014/main" id="{C619C66A-3E23-4932-841E-D484A05C33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44795" y="1270939"/>
              <a:ext cx="881971" cy="274126"/>
            </a:xfrm>
            <a:prstGeom prst="rect">
              <a:avLst/>
            </a:prstGeom>
          </p:spPr>
        </p:pic>
        <p:sp>
          <p:nvSpPr>
            <p:cNvPr id="34" name="Freeform: Shape 33">
              <a:extLst>
                <a:ext uri="{FF2B5EF4-FFF2-40B4-BE49-F238E27FC236}">
                  <a16:creationId xmlns:a16="http://schemas.microsoft.com/office/drawing/2014/main" id="{8FD6C7AE-797A-4CAA-88BF-B78E9567ADE5}"/>
                </a:ext>
              </a:extLst>
            </p:cNvPr>
            <p:cNvSpPr/>
            <p:nvPr/>
          </p:nvSpPr>
          <p:spPr>
            <a:xfrm>
              <a:off x="7867035" y="2460002"/>
              <a:ext cx="3706733" cy="160712"/>
            </a:xfrm>
            <a:custGeom>
              <a:avLst/>
              <a:gdLst>
                <a:gd name="connsiteX0" fmla="*/ 1285960 w 1433298"/>
                <a:gd name="connsiteY0" fmla="*/ 62143 h 62143"/>
                <a:gd name="connsiteX1" fmla="*/ 1143632 w 1433298"/>
                <a:gd name="connsiteY1" fmla="*/ 23053 h 62143"/>
                <a:gd name="connsiteX2" fmla="*/ 1001305 w 1433298"/>
                <a:gd name="connsiteY2" fmla="*/ 62143 h 62143"/>
                <a:gd name="connsiteX3" fmla="*/ 858977 w 1433298"/>
                <a:gd name="connsiteY3" fmla="*/ 23053 h 62143"/>
                <a:gd name="connsiteX4" fmla="*/ 716650 w 1433298"/>
                <a:gd name="connsiteY4" fmla="*/ 62143 h 62143"/>
                <a:gd name="connsiteX5" fmla="*/ 574322 w 1433298"/>
                <a:gd name="connsiteY5" fmla="*/ 23053 h 62143"/>
                <a:gd name="connsiteX6" fmla="*/ 431994 w 1433298"/>
                <a:gd name="connsiteY6" fmla="*/ 62143 h 62143"/>
                <a:gd name="connsiteX7" fmla="*/ 289667 w 1433298"/>
                <a:gd name="connsiteY7" fmla="*/ 23053 h 62143"/>
                <a:gd name="connsiteX8" fmla="*/ 147339 w 1433298"/>
                <a:gd name="connsiteY8" fmla="*/ 62143 h 62143"/>
                <a:gd name="connsiteX9" fmla="*/ 0 w 1433298"/>
                <a:gd name="connsiteY9" fmla="*/ 20046 h 62143"/>
                <a:gd name="connsiteX10" fmla="*/ 10023 w 1433298"/>
                <a:gd name="connsiteY10" fmla="*/ 3007 h 62143"/>
                <a:gd name="connsiteX11" fmla="*/ 147339 w 1433298"/>
                <a:gd name="connsiteY11" fmla="*/ 42097 h 62143"/>
                <a:gd name="connsiteX12" fmla="*/ 284655 w 1433298"/>
                <a:gd name="connsiteY12" fmla="*/ 3007 h 62143"/>
                <a:gd name="connsiteX13" fmla="*/ 289667 w 1433298"/>
                <a:gd name="connsiteY13" fmla="*/ 0 h 62143"/>
                <a:gd name="connsiteX14" fmla="*/ 294678 w 1433298"/>
                <a:gd name="connsiteY14" fmla="*/ 3007 h 62143"/>
                <a:gd name="connsiteX15" fmla="*/ 431994 w 1433298"/>
                <a:gd name="connsiteY15" fmla="*/ 42097 h 62143"/>
                <a:gd name="connsiteX16" fmla="*/ 569310 w 1433298"/>
                <a:gd name="connsiteY16" fmla="*/ 3007 h 62143"/>
                <a:gd name="connsiteX17" fmla="*/ 574322 w 1433298"/>
                <a:gd name="connsiteY17" fmla="*/ 0 h 62143"/>
                <a:gd name="connsiteX18" fmla="*/ 579333 w 1433298"/>
                <a:gd name="connsiteY18" fmla="*/ 3007 h 62143"/>
                <a:gd name="connsiteX19" fmla="*/ 716650 w 1433298"/>
                <a:gd name="connsiteY19" fmla="*/ 42097 h 62143"/>
                <a:gd name="connsiteX20" fmla="*/ 853966 w 1433298"/>
                <a:gd name="connsiteY20" fmla="*/ 3007 h 62143"/>
                <a:gd name="connsiteX21" fmla="*/ 858977 w 1433298"/>
                <a:gd name="connsiteY21" fmla="*/ 0 h 62143"/>
                <a:gd name="connsiteX22" fmla="*/ 863989 w 1433298"/>
                <a:gd name="connsiteY22" fmla="*/ 3007 h 62143"/>
                <a:gd name="connsiteX23" fmla="*/ 1001305 w 1433298"/>
                <a:gd name="connsiteY23" fmla="*/ 42097 h 62143"/>
                <a:gd name="connsiteX24" fmla="*/ 1138621 w 1433298"/>
                <a:gd name="connsiteY24" fmla="*/ 3007 h 62143"/>
                <a:gd name="connsiteX25" fmla="*/ 1143632 w 1433298"/>
                <a:gd name="connsiteY25" fmla="*/ 0 h 62143"/>
                <a:gd name="connsiteX26" fmla="*/ 1148644 w 1433298"/>
                <a:gd name="connsiteY26" fmla="*/ 3007 h 62143"/>
                <a:gd name="connsiteX27" fmla="*/ 1285960 w 1433298"/>
                <a:gd name="connsiteY27" fmla="*/ 42097 h 62143"/>
                <a:gd name="connsiteX28" fmla="*/ 1423276 w 1433298"/>
                <a:gd name="connsiteY28" fmla="*/ 3007 h 62143"/>
                <a:gd name="connsiteX29" fmla="*/ 1433299 w 1433298"/>
                <a:gd name="connsiteY29" fmla="*/ 20046 h 62143"/>
                <a:gd name="connsiteX30" fmla="*/ 1285960 w 1433298"/>
                <a:gd name="connsiteY30" fmla="*/ 62143 h 62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33298" h="62143">
                  <a:moveTo>
                    <a:pt x="1285960" y="62143"/>
                  </a:moveTo>
                  <a:cubicBezTo>
                    <a:pt x="1222815" y="62143"/>
                    <a:pt x="1161674" y="32074"/>
                    <a:pt x="1143632" y="23053"/>
                  </a:cubicBezTo>
                  <a:cubicBezTo>
                    <a:pt x="1125591" y="32074"/>
                    <a:pt x="1064450" y="62143"/>
                    <a:pt x="1001305" y="62143"/>
                  </a:cubicBezTo>
                  <a:cubicBezTo>
                    <a:pt x="938159" y="62143"/>
                    <a:pt x="877019" y="32074"/>
                    <a:pt x="858977" y="23053"/>
                  </a:cubicBezTo>
                  <a:cubicBezTo>
                    <a:pt x="840936" y="32074"/>
                    <a:pt x="779795" y="62143"/>
                    <a:pt x="716650" y="62143"/>
                  </a:cubicBezTo>
                  <a:cubicBezTo>
                    <a:pt x="653504" y="62143"/>
                    <a:pt x="592363" y="32074"/>
                    <a:pt x="574322" y="23053"/>
                  </a:cubicBezTo>
                  <a:cubicBezTo>
                    <a:pt x="556280" y="32074"/>
                    <a:pt x="495140" y="62143"/>
                    <a:pt x="431994" y="62143"/>
                  </a:cubicBezTo>
                  <a:cubicBezTo>
                    <a:pt x="368849" y="62143"/>
                    <a:pt x="307708" y="32074"/>
                    <a:pt x="289667" y="23053"/>
                  </a:cubicBezTo>
                  <a:cubicBezTo>
                    <a:pt x="271625" y="32074"/>
                    <a:pt x="210484" y="62143"/>
                    <a:pt x="147339" y="62143"/>
                  </a:cubicBezTo>
                  <a:cubicBezTo>
                    <a:pt x="74171" y="62143"/>
                    <a:pt x="3007" y="22051"/>
                    <a:pt x="0" y="20046"/>
                  </a:cubicBezTo>
                  <a:lnTo>
                    <a:pt x="10023" y="3007"/>
                  </a:lnTo>
                  <a:cubicBezTo>
                    <a:pt x="11025" y="3007"/>
                    <a:pt x="80185" y="42097"/>
                    <a:pt x="147339" y="42097"/>
                  </a:cubicBezTo>
                  <a:cubicBezTo>
                    <a:pt x="214494" y="42097"/>
                    <a:pt x="283653" y="3007"/>
                    <a:pt x="284655" y="3007"/>
                  </a:cubicBezTo>
                  <a:lnTo>
                    <a:pt x="289667" y="0"/>
                  </a:lnTo>
                  <a:lnTo>
                    <a:pt x="294678" y="3007"/>
                  </a:lnTo>
                  <a:cubicBezTo>
                    <a:pt x="295681" y="3007"/>
                    <a:pt x="364840" y="42097"/>
                    <a:pt x="431994" y="42097"/>
                  </a:cubicBezTo>
                  <a:cubicBezTo>
                    <a:pt x="499149" y="42097"/>
                    <a:pt x="568308" y="3007"/>
                    <a:pt x="569310" y="3007"/>
                  </a:cubicBezTo>
                  <a:lnTo>
                    <a:pt x="574322" y="0"/>
                  </a:lnTo>
                  <a:lnTo>
                    <a:pt x="579333" y="3007"/>
                  </a:lnTo>
                  <a:cubicBezTo>
                    <a:pt x="580336" y="3007"/>
                    <a:pt x="649495" y="42097"/>
                    <a:pt x="716650" y="42097"/>
                  </a:cubicBezTo>
                  <a:cubicBezTo>
                    <a:pt x="783804" y="42097"/>
                    <a:pt x="852963" y="3007"/>
                    <a:pt x="853966" y="3007"/>
                  </a:cubicBezTo>
                  <a:lnTo>
                    <a:pt x="858977" y="0"/>
                  </a:lnTo>
                  <a:lnTo>
                    <a:pt x="863989" y="3007"/>
                  </a:lnTo>
                  <a:cubicBezTo>
                    <a:pt x="864991" y="3007"/>
                    <a:pt x="934150" y="42097"/>
                    <a:pt x="1001305" y="42097"/>
                  </a:cubicBezTo>
                  <a:cubicBezTo>
                    <a:pt x="1068459" y="42097"/>
                    <a:pt x="1137618" y="3007"/>
                    <a:pt x="1138621" y="3007"/>
                  </a:cubicBezTo>
                  <a:lnTo>
                    <a:pt x="1143632" y="0"/>
                  </a:lnTo>
                  <a:lnTo>
                    <a:pt x="1148644" y="3007"/>
                  </a:lnTo>
                  <a:cubicBezTo>
                    <a:pt x="1149646" y="3007"/>
                    <a:pt x="1218805" y="42097"/>
                    <a:pt x="1285960" y="42097"/>
                  </a:cubicBezTo>
                  <a:cubicBezTo>
                    <a:pt x="1353114" y="42097"/>
                    <a:pt x="1422274" y="3007"/>
                    <a:pt x="1423276" y="3007"/>
                  </a:cubicBezTo>
                  <a:lnTo>
                    <a:pt x="1433299" y="20046"/>
                  </a:lnTo>
                  <a:cubicBezTo>
                    <a:pt x="1430292" y="22051"/>
                    <a:pt x="1359128" y="62143"/>
                    <a:pt x="1285960" y="62143"/>
                  </a:cubicBezTo>
                  <a:close/>
                </a:path>
              </a:pathLst>
            </a:custGeom>
            <a:solidFill>
              <a:srgbClr val="006097"/>
            </a:solidFill>
            <a:ln w="9991"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CE7605E2-32F0-4135-B334-8B06A3A4CC3B}"/>
                </a:ext>
              </a:extLst>
            </p:cNvPr>
            <p:cNvSpPr/>
            <p:nvPr/>
          </p:nvSpPr>
          <p:spPr>
            <a:xfrm>
              <a:off x="548829" y="2471243"/>
              <a:ext cx="3706733" cy="160712"/>
            </a:xfrm>
            <a:custGeom>
              <a:avLst/>
              <a:gdLst>
                <a:gd name="connsiteX0" fmla="*/ 1285960 w 1433298"/>
                <a:gd name="connsiteY0" fmla="*/ 62143 h 62143"/>
                <a:gd name="connsiteX1" fmla="*/ 1143632 w 1433298"/>
                <a:gd name="connsiteY1" fmla="*/ 23053 h 62143"/>
                <a:gd name="connsiteX2" fmla="*/ 1001305 w 1433298"/>
                <a:gd name="connsiteY2" fmla="*/ 62143 h 62143"/>
                <a:gd name="connsiteX3" fmla="*/ 858977 w 1433298"/>
                <a:gd name="connsiteY3" fmla="*/ 23053 h 62143"/>
                <a:gd name="connsiteX4" fmla="*/ 716650 w 1433298"/>
                <a:gd name="connsiteY4" fmla="*/ 62143 h 62143"/>
                <a:gd name="connsiteX5" fmla="*/ 574322 w 1433298"/>
                <a:gd name="connsiteY5" fmla="*/ 23053 h 62143"/>
                <a:gd name="connsiteX6" fmla="*/ 431994 w 1433298"/>
                <a:gd name="connsiteY6" fmla="*/ 62143 h 62143"/>
                <a:gd name="connsiteX7" fmla="*/ 289667 w 1433298"/>
                <a:gd name="connsiteY7" fmla="*/ 23053 h 62143"/>
                <a:gd name="connsiteX8" fmla="*/ 147339 w 1433298"/>
                <a:gd name="connsiteY8" fmla="*/ 62143 h 62143"/>
                <a:gd name="connsiteX9" fmla="*/ 0 w 1433298"/>
                <a:gd name="connsiteY9" fmla="*/ 20046 h 62143"/>
                <a:gd name="connsiteX10" fmla="*/ 10023 w 1433298"/>
                <a:gd name="connsiteY10" fmla="*/ 3007 h 62143"/>
                <a:gd name="connsiteX11" fmla="*/ 147339 w 1433298"/>
                <a:gd name="connsiteY11" fmla="*/ 42097 h 62143"/>
                <a:gd name="connsiteX12" fmla="*/ 284655 w 1433298"/>
                <a:gd name="connsiteY12" fmla="*/ 3007 h 62143"/>
                <a:gd name="connsiteX13" fmla="*/ 289667 w 1433298"/>
                <a:gd name="connsiteY13" fmla="*/ 0 h 62143"/>
                <a:gd name="connsiteX14" fmla="*/ 294678 w 1433298"/>
                <a:gd name="connsiteY14" fmla="*/ 3007 h 62143"/>
                <a:gd name="connsiteX15" fmla="*/ 431994 w 1433298"/>
                <a:gd name="connsiteY15" fmla="*/ 42097 h 62143"/>
                <a:gd name="connsiteX16" fmla="*/ 569310 w 1433298"/>
                <a:gd name="connsiteY16" fmla="*/ 3007 h 62143"/>
                <a:gd name="connsiteX17" fmla="*/ 574322 w 1433298"/>
                <a:gd name="connsiteY17" fmla="*/ 0 h 62143"/>
                <a:gd name="connsiteX18" fmla="*/ 579333 w 1433298"/>
                <a:gd name="connsiteY18" fmla="*/ 3007 h 62143"/>
                <a:gd name="connsiteX19" fmla="*/ 716650 w 1433298"/>
                <a:gd name="connsiteY19" fmla="*/ 42097 h 62143"/>
                <a:gd name="connsiteX20" fmla="*/ 853966 w 1433298"/>
                <a:gd name="connsiteY20" fmla="*/ 3007 h 62143"/>
                <a:gd name="connsiteX21" fmla="*/ 858977 w 1433298"/>
                <a:gd name="connsiteY21" fmla="*/ 0 h 62143"/>
                <a:gd name="connsiteX22" fmla="*/ 863989 w 1433298"/>
                <a:gd name="connsiteY22" fmla="*/ 3007 h 62143"/>
                <a:gd name="connsiteX23" fmla="*/ 1001305 w 1433298"/>
                <a:gd name="connsiteY23" fmla="*/ 42097 h 62143"/>
                <a:gd name="connsiteX24" fmla="*/ 1138621 w 1433298"/>
                <a:gd name="connsiteY24" fmla="*/ 3007 h 62143"/>
                <a:gd name="connsiteX25" fmla="*/ 1143632 w 1433298"/>
                <a:gd name="connsiteY25" fmla="*/ 0 h 62143"/>
                <a:gd name="connsiteX26" fmla="*/ 1148644 w 1433298"/>
                <a:gd name="connsiteY26" fmla="*/ 3007 h 62143"/>
                <a:gd name="connsiteX27" fmla="*/ 1285960 w 1433298"/>
                <a:gd name="connsiteY27" fmla="*/ 42097 h 62143"/>
                <a:gd name="connsiteX28" fmla="*/ 1423276 w 1433298"/>
                <a:gd name="connsiteY28" fmla="*/ 3007 h 62143"/>
                <a:gd name="connsiteX29" fmla="*/ 1433299 w 1433298"/>
                <a:gd name="connsiteY29" fmla="*/ 20046 h 62143"/>
                <a:gd name="connsiteX30" fmla="*/ 1285960 w 1433298"/>
                <a:gd name="connsiteY30" fmla="*/ 62143 h 62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33298" h="62143">
                  <a:moveTo>
                    <a:pt x="1285960" y="62143"/>
                  </a:moveTo>
                  <a:cubicBezTo>
                    <a:pt x="1222815" y="62143"/>
                    <a:pt x="1161674" y="32074"/>
                    <a:pt x="1143632" y="23053"/>
                  </a:cubicBezTo>
                  <a:cubicBezTo>
                    <a:pt x="1125591" y="32074"/>
                    <a:pt x="1064450" y="62143"/>
                    <a:pt x="1001305" y="62143"/>
                  </a:cubicBezTo>
                  <a:cubicBezTo>
                    <a:pt x="938159" y="62143"/>
                    <a:pt x="877019" y="32074"/>
                    <a:pt x="858977" y="23053"/>
                  </a:cubicBezTo>
                  <a:cubicBezTo>
                    <a:pt x="840936" y="32074"/>
                    <a:pt x="779795" y="62143"/>
                    <a:pt x="716650" y="62143"/>
                  </a:cubicBezTo>
                  <a:cubicBezTo>
                    <a:pt x="653504" y="62143"/>
                    <a:pt x="592363" y="32074"/>
                    <a:pt x="574322" y="23053"/>
                  </a:cubicBezTo>
                  <a:cubicBezTo>
                    <a:pt x="556280" y="32074"/>
                    <a:pt x="495140" y="62143"/>
                    <a:pt x="431994" y="62143"/>
                  </a:cubicBezTo>
                  <a:cubicBezTo>
                    <a:pt x="368849" y="62143"/>
                    <a:pt x="307708" y="32074"/>
                    <a:pt x="289667" y="23053"/>
                  </a:cubicBezTo>
                  <a:cubicBezTo>
                    <a:pt x="271625" y="32074"/>
                    <a:pt x="210484" y="62143"/>
                    <a:pt x="147339" y="62143"/>
                  </a:cubicBezTo>
                  <a:cubicBezTo>
                    <a:pt x="74171" y="62143"/>
                    <a:pt x="3007" y="22051"/>
                    <a:pt x="0" y="20046"/>
                  </a:cubicBezTo>
                  <a:lnTo>
                    <a:pt x="10023" y="3007"/>
                  </a:lnTo>
                  <a:cubicBezTo>
                    <a:pt x="11025" y="3007"/>
                    <a:pt x="80185" y="42097"/>
                    <a:pt x="147339" y="42097"/>
                  </a:cubicBezTo>
                  <a:cubicBezTo>
                    <a:pt x="214494" y="42097"/>
                    <a:pt x="283653" y="3007"/>
                    <a:pt x="284655" y="3007"/>
                  </a:cubicBezTo>
                  <a:lnTo>
                    <a:pt x="289667" y="0"/>
                  </a:lnTo>
                  <a:lnTo>
                    <a:pt x="294678" y="3007"/>
                  </a:lnTo>
                  <a:cubicBezTo>
                    <a:pt x="295681" y="3007"/>
                    <a:pt x="364840" y="42097"/>
                    <a:pt x="431994" y="42097"/>
                  </a:cubicBezTo>
                  <a:cubicBezTo>
                    <a:pt x="499149" y="42097"/>
                    <a:pt x="568308" y="3007"/>
                    <a:pt x="569310" y="3007"/>
                  </a:cubicBezTo>
                  <a:lnTo>
                    <a:pt x="574322" y="0"/>
                  </a:lnTo>
                  <a:lnTo>
                    <a:pt x="579333" y="3007"/>
                  </a:lnTo>
                  <a:cubicBezTo>
                    <a:pt x="580336" y="3007"/>
                    <a:pt x="649495" y="42097"/>
                    <a:pt x="716650" y="42097"/>
                  </a:cubicBezTo>
                  <a:cubicBezTo>
                    <a:pt x="783804" y="42097"/>
                    <a:pt x="852963" y="3007"/>
                    <a:pt x="853966" y="3007"/>
                  </a:cubicBezTo>
                  <a:lnTo>
                    <a:pt x="858977" y="0"/>
                  </a:lnTo>
                  <a:lnTo>
                    <a:pt x="863989" y="3007"/>
                  </a:lnTo>
                  <a:cubicBezTo>
                    <a:pt x="864991" y="3007"/>
                    <a:pt x="934150" y="42097"/>
                    <a:pt x="1001305" y="42097"/>
                  </a:cubicBezTo>
                  <a:cubicBezTo>
                    <a:pt x="1068459" y="42097"/>
                    <a:pt x="1137618" y="3007"/>
                    <a:pt x="1138621" y="3007"/>
                  </a:cubicBezTo>
                  <a:lnTo>
                    <a:pt x="1143632" y="0"/>
                  </a:lnTo>
                  <a:lnTo>
                    <a:pt x="1148644" y="3007"/>
                  </a:lnTo>
                  <a:cubicBezTo>
                    <a:pt x="1149646" y="3007"/>
                    <a:pt x="1218805" y="42097"/>
                    <a:pt x="1285960" y="42097"/>
                  </a:cubicBezTo>
                  <a:cubicBezTo>
                    <a:pt x="1353114" y="42097"/>
                    <a:pt x="1422274" y="3007"/>
                    <a:pt x="1423276" y="3007"/>
                  </a:cubicBezTo>
                  <a:lnTo>
                    <a:pt x="1433299" y="20046"/>
                  </a:lnTo>
                  <a:cubicBezTo>
                    <a:pt x="1430292" y="22051"/>
                    <a:pt x="1359128" y="62143"/>
                    <a:pt x="1285960" y="62143"/>
                  </a:cubicBezTo>
                  <a:close/>
                </a:path>
              </a:pathLst>
            </a:custGeom>
            <a:solidFill>
              <a:srgbClr val="006097"/>
            </a:solidFill>
            <a:ln w="9991" cap="flat">
              <a:noFill/>
              <a:prstDash val="solid"/>
              <a:miter/>
            </a:ln>
          </p:spPr>
          <p:txBody>
            <a:bodyPr rtlCol="0" anchor="ctr"/>
            <a:lstStyle/>
            <a:p>
              <a:endParaRPr lang="en-GB"/>
            </a:p>
          </p:txBody>
        </p:sp>
        <p:sp>
          <p:nvSpPr>
            <p:cNvPr id="37" name="Graphic 31">
              <a:extLst>
                <a:ext uri="{FF2B5EF4-FFF2-40B4-BE49-F238E27FC236}">
                  <a16:creationId xmlns:a16="http://schemas.microsoft.com/office/drawing/2014/main" id="{B7676C1E-CAFB-450F-91F9-5D94FBECD5FF}"/>
                </a:ext>
              </a:extLst>
            </p:cNvPr>
            <p:cNvSpPr/>
            <p:nvPr/>
          </p:nvSpPr>
          <p:spPr>
            <a:xfrm>
              <a:off x="845231" y="1644827"/>
              <a:ext cx="1157822" cy="869455"/>
            </a:xfrm>
            <a:custGeom>
              <a:avLst/>
              <a:gdLst>
                <a:gd name="connsiteX0" fmla="*/ 659497 w 1157821"/>
                <a:gd name="connsiteY0" fmla="*/ 576733 h 924340"/>
                <a:gd name="connsiteX1" fmla="*/ 672565 w 1157821"/>
                <a:gd name="connsiteY1" fmla="*/ 576733 h 924340"/>
                <a:gd name="connsiteX2" fmla="*/ 672565 w 1157821"/>
                <a:gd name="connsiteY2" fmla="*/ 532301 h 924340"/>
                <a:gd name="connsiteX3" fmla="*/ 659497 w 1157821"/>
                <a:gd name="connsiteY3" fmla="*/ 532301 h 924340"/>
                <a:gd name="connsiteX4" fmla="*/ 659497 w 1157821"/>
                <a:gd name="connsiteY4" fmla="*/ 576733 h 924340"/>
                <a:gd name="connsiteX5" fmla="*/ 614194 w 1157821"/>
                <a:gd name="connsiteY5" fmla="*/ 0 h 924340"/>
                <a:gd name="connsiteX6" fmla="*/ 548855 w 1157821"/>
                <a:gd name="connsiteY6" fmla="*/ 0 h 924340"/>
                <a:gd name="connsiteX7" fmla="*/ 528817 w 1157821"/>
                <a:gd name="connsiteY7" fmla="*/ 229125 h 924340"/>
                <a:gd name="connsiteX8" fmla="*/ 547983 w 1157821"/>
                <a:gd name="connsiteY8" fmla="*/ 229125 h 924340"/>
                <a:gd name="connsiteX9" fmla="*/ 552339 w 1157821"/>
                <a:gd name="connsiteY9" fmla="*/ 176853 h 924340"/>
                <a:gd name="connsiteX10" fmla="*/ 609838 w 1157821"/>
                <a:gd name="connsiteY10" fmla="*/ 229125 h 924340"/>
                <a:gd name="connsiteX11" fmla="*/ 634232 w 1157821"/>
                <a:gd name="connsiteY11" fmla="*/ 229125 h 924340"/>
                <a:gd name="connsiteX12" fmla="*/ 614194 w 1157821"/>
                <a:gd name="connsiteY12" fmla="*/ 0 h 924340"/>
                <a:gd name="connsiteX13" fmla="*/ 595899 w 1157821"/>
                <a:gd name="connsiteY13" fmla="*/ 19166 h 924340"/>
                <a:gd name="connsiteX14" fmla="*/ 598513 w 1157821"/>
                <a:gd name="connsiteY14" fmla="*/ 52272 h 924340"/>
                <a:gd name="connsiteX15" fmla="*/ 574991 w 1157821"/>
                <a:gd name="connsiteY15" fmla="*/ 19166 h 924340"/>
                <a:gd name="connsiteX16" fmla="*/ 595899 w 1157821"/>
                <a:gd name="connsiteY16" fmla="*/ 19166 h 924340"/>
                <a:gd name="connsiteX17" fmla="*/ 565407 w 1157821"/>
                <a:gd name="connsiteY17" fmla="*/ 39204 h 924340"/>
                <a:gd name="connsiteX18" fmla="*/ 599384 w 1157821"/>
                <a:gd name="connsiteY18" fmla="*/ 85377 h 924340"/>
                <a:gd name="connsiteX19" fmla="*/ 556695 w 1157821"/>
                <a:gd name="connsiteY19" fmla="*/ 130680 h 924340"/>
                <a:gd name="connsiteX20" fmla="*/ 565407 w 1157821"/>
                <a:gd name="connsiteY20" fmla="*/ 39204 h 924340"/>
                <a:gd name="connsiteX21" fmla="*/ 558438 w 1157821"/>
                <a:gd name="connsiteY21" fmla="*/ 156815 h 924340"/>
                <a:gd name="connsiteX22" fmla="*/ 603740 w 1157821"/>
                <a:gd name="connsiteY22" fmla="*/ 108900 h 924340"/>
                <a:gd name="connsiteX23" fmla="*/ 612452 w 1157821"/>
                <a:gd name="connsiteY23" fmla="*/ 205603 h 924340"/>
                <a:gd name="connsiteX24" fmla="*/ 558438 w 1157821"/>
                <a:gd name="connsiteY24" fmla="*/ 156815 h 924340"/>
                <a:gd name="connsiteX25" fmla="*/ 1062861 w 1157821"/>
                <a:gd name="connsiteY25" fmla="*/ 50529 h 924340"/>
                <a:gd name="connsiteX26" fmla="*/ 964416 w 1157821"/>
                <a:gd name="connsiteY26" fmla="*/ 181209 h 924340"/>
                <a:gd name="connsiteX27" fmla="*/ 668209 w 1157821"/>
                <a:gd name="connsiteY27" fmla="*/ 349350 h 924340"/>
                <a:gd name="connsiteX28" fmla="*/ 666466 w 1157821"/>
                <a:gd name="connsiteY28" fmla="*/ 350221 h 924340"/>
                <a:gd name="connsiteX29" fmla="*/ 666466 w 1157821"/>
                <a:gd name="connsiteY29" fmla="*/ 372872 h 924340"/>
                <a:gd name="connsiteX30" fmla="*/ 934795 w 1157821"/>
                <a:gd name="connsiteY30" fmla="*/ 220413 h 924340"/>
                <a:gd name="connsiteX31" fmla="*/ 730935 w 1157821"/>
                <a:gd name="connsiteY31" fmla="*/ 490484 h 924340"/>
                <a:gd name="connsiteX32" fmla="*/ 755328 w 1157821"/>
                <a:gd name="connsiteY32" fmla="*/ 490484 h 924340"/>
                <a:gd name="connsiteX33" fmla="*/ 807600 w 1157821"/>
                <a:gd name="connsiteY33" fmla="*/ 420788 h 924340"/>
                <a:gd name="connsiteX34" fmla="*/ 837221 w 1157821"/>
                <a:gd name="connsiteY34" fmla="*/ 490484 h 924340"/>
                <a:gd name="connsiteX35" fmla="*/ 873811 w 1157821"/>
                <a:gd name="connsiteY35" fmla="*/ 490484 h 924340"/>
                <a:gd name="connsiteX36" fmla="*/ 1121232 w 1157821"/>
                <a:gd name="connsiteY36" fmla="*/ 70567 h 924340"/>
                <a:gd name="connsiteX37" fmla="*/ 1157822 w 1157821"/>
                <a:gd name="connsiteY37" fmla="*/ 70567 h 924340"/>
                <a:gd name="connsiteX38" fmla="*/ 1157822 w 1157821"/>
                <a:gd name="connsiteY38" fmla="*/ 50529 h 924340"/>
                <a:gd name="connsiteX39" fmla="*/ 1062861 w 1157821"/>
                <a:gd name="connsiteY39" fmla="*/ 50529 h 924340"/>
                <a:gd name="connsiteX40" fmla="*/ 855516 w 1157821"/>
                <a:gd name="connsiteY40" fmla="*/ 483514 h 924340"/>
                <a:gd name="connsiteX41" fmla="*/ 824153 w 1157821"/>
                <a:gd name="connsiteY41" fmla="*/ 409463 h 924340"/>
                <a:gd name="connsiteX42" fmla="*/ 906046 w 1157821"/>
                <a:gd name="connsiteY42" fmla="*/ 398137 h 924340"/>
                <a:gd name="connsiteX43" fmla="*/ 855516 w 1157821"/>
                <a:gd name="connsiteY43" fmla="*/ 483514 h 924340"/>
                <a:gd name="connsiteX44" fmla="*/ 831123 w 1157821"/>
                <a:gd name="connsiteY44" fmla="*/ 389425 h 924340"/>
                <a:gd name="connsiteX45" fmla="*/ 890364 w 1157821"/>
                <a:gd name="connsiteY45" fmla="*/ 311017 h 924340"/>
                <a:gd name="connsiteX46" fmla="*/ 911273 w 1157821"/>
                <a:gd name="connsiteY46" fmla="*/ 378100 h 924340"/>
                <a:gd name="connsiteX47" fmla="*/ 831123 w 1157821"/>
                <a:gd name="connsiteY47" fmla="*/ 389425 h 924340"/>
                <a:gd name="connsiteX48" fmla="*/ 926954 w 1157821"/>
                <a:gd name="connsiteY48" fmla="*/ 362418 h 924340"/>
                <a:gd name="connsiteX49" fmla="*/ 906917 w 1157821"/>
                <a:gd name="connsiteY49" fmla="*/ 297949 h 924340"/>
                <a:gd name="connsiteX50" fmla="*/ 969643 w 1157821"/>
                <a:gd name="connsiteY50" fmla="*/ 289237 h 924340"/>
                <a:gd name="connsiteX51" fmla="*/ 926954 w 1157821"/>
                <a:gd name="connsiteY51" fmla="*/ 362418 h 924340"/>
                <a:gd name="connsiteX52" fmla="*/ 915629 w 1157821"/>
                <a:gd name="connsiteY52" fmla="*/ 277041 h 924340"/>
                <a:gd name="connsiteX53" fmla="*/ 969643 w 1157821"/>
                <a:gd name="connsiteY53" fmla="*/ 205603 h 924340"/>
                <a:gd name="connsiteX54" fmla="*/ 977484 w 1157821"/>
                <a:gd name="connsiteY54" fmla="*/ 268329 h 924340"/>
                <a:gd name="connsiteX55" fmla="*/ 915629 w 1157821"/>
                <a:gd name="connsiteY55" fmla="*/ 277041 h 924340"/>
                <a:gd name="connsiteX56" fmla="*/ 994908 w 1157821"/>
                <a:gd name="connsiteY56" fmla="*/ 247420 h 924340"/>
                <a:gd name="connsiteX57" fmla="*/ 987938 w 1157821"/>
                <a:gd name="connsiteY57" fmla="*/ 188179 h 924340"/>
                <a:gd name="connsiteX58" fmla="*/ 1038468 w 1157821"/>
                <a:gd name="connsiteY58" fmla="*/ 175111 h 924340"/>
                <a:gd name="connsiteX59" fmla="*/ 994908 w 1157821"/>
                <a:gd name="connsiteY59" fmla="*/ 247420 h 924340"/>
                <a:gd name="connsiteX60" fmla="*/ 1001877 w 1157821"/>
                <a:gd name="connsiteY60" fmla="*/ 164656 h 924340"/>
                <a:gd name="connsiteX61" fmla="*/ 1041953 w 1157821"/>
                <a:gd name="connsiteY61" fmla="*/ 111513 h 924340"/>
                <a:gd name="connsiteX62" fmla="*/ 1047180 w 1157821"/>
                <a:gd name="connsiteY62" fmla="*/ 152460 h 924340"/>
                <a:gd name="connsiteX63" fmla="*/ 1001877 w 1157821"/>
                <a:gd name="connsiteY63" fmla="*/ 164656 h 924340"/>
                <a:gd name="connsiteX64" fmla="*/ 1063732 w 1157821"/>
                <a:gd name="connsiteY64" fmla="*/ 130680 h 924340"/>
                <a:gd name="connsiteX65" fmla="*/ 1058505 w 1157821"/>
                <a:gd name="connsiteY65" fmla="*/ 89733 h 924340"/>
                <a:gd name="connsiteX66" fmla="*/ 1072444 w 1157821"/>
                <a:gd name="connsiteY66" fmla="*/ 70567 h 924340"/>
                <a:gd name="connsiteX67" fmla="*/ 1098580 w 1157821"/>
                <a:gd name="connsiteY67" fmla="*/ 70567 h 924340"/>
                <a:gd name="connsiteX68" fmla="*/ 1063732 w 1157821"/>
                <a:gd name="connsiteY68" fmla="*/ 130680 h 924340"/>
                <a:gd name="connsiteX69" fmla="*/ 0 w 1157821"/>
                <a:gd name="connsiteY69" fmla="*/ 267458 h 924340"/>
                <a:gd name="connsiteX70" fmla="*/ 0 w 1157821"/>
                <a:gd name="connsiteY70" fmla="*/ 286624 h 924340"/>
                <a:gd name="connsiteX71" fmla="*/ 182952 w 1157821"/>
                <a:gd name="connsiteY71" fmla="*/ 286624 h 924340"/>
                <a:gd name="connsiteX72" fmla="*/ 182952 w 1157821"/>
                <a:gd name="connsiteY72" fmla="*/ 337153 h 924340"/>
                <a:gd name="connsiteX73" fmla="*/ 243935 w 1157821"/>
                <a:gd name="connsiteY73" fmla="*/ 337153 h 924340"/>
                <a:gd name="connsiteX74" fmla="*/ 243935 w 1157821"/>
                <a:gd name="connsiteY74" fmla="*/ 286624 h 924340"/>
                <a:gd name="connsiteX75" fmla="*/ 265715 w 1157821"/>
                <a:gd name="connsiteY75" fmla="*/ 286624 h 924340"/>
                <a:gd name="connsiteX76" fmla="*/ 265715 w 1157821"/>
                <a:gd name="connsiteY76" fmla="*/ 267458 h 924340"/>
                <a:gd name="connsiteX77" fmla="*/ 0 w 1157821"/>
                <a:gd name="connsiteY77" fmla="*/ 267458 h 924340"/>
                <a:gd name="connsiteX78" fmla="*/ 278783 w 1157821"/>
                <a:gd name="connsiteY78" fmla="*/ 869455 h 924340"/>
                <a:gd name="connsiteX79" fmla="*/ 278783 w 1157821"/>
                <a:gd name="connsiteY79" fmla="*/ 784077 h 924340"/>
                <a:gd name="connsiteX80" fmla="*/ 319730 w 1157821"/>
                <a:gd name="connsiteY80" fmla="*/ 660368 h 924340"/>
                <a:gd name="connsiteX81" fmla="*/ 256132 w 1157821"/>
                <a:gd name="connsiteY81" fmla="*/ 660368 h 924340"/>
                <a:gd name="connsiteX82" fmla="*/ 243064 w 1157821"/>
                <a:gd name="connsiteY82" fmla="*/ 660368 h 924340"/>
                <a:gd name="connsiteX83" fmla="*/ 194277 w 1157821"/>
                <a:gd name="connsiteY83" fmla="*/ 660368 h 924340"/>
                <a:gd name="connsiteX84" fmla="*/ 236095 w 1157821"/>
                <a:gd name="connsiteY84" fmla="*/ 786691 h 924340"/>
                <a:gd name="connsiteX85" fmla="*/ 236095 w 1157821"/>
                <a:gd name="connsiteY85" fmla="*/ 869455 h 924340"/>
                <a:gd name="connsiteX86" fmla="*/ 223027 w 1157821"/>
                <a:gd name="connsiteY86" fmla="*/ 869455 h 924340"/>
                <a:gd name="connsiteX87" fmla="*/ 158558 w 1157821"/>
                <a:gd name="connsiteY87" fmla="*/ 869455 h 924340"/>
                <a:gd name="connsiteX88" fmla="*/ 158558 w 1157821"/>
                <a:gd name="connsiteY88" fmla="*/ 887750 h 924340"/>
                <a:gd name="connsiteX89" fmla="*/ 534044 w 1157821"/>
                <a:gd name="connsiteY89" fmla="*/ 887750 h 924340"/>
                <a:gd name="connsiteX90" fmla="*/ 534044 w 1157821"/>
                <a:gd name="connsiteY90" fmla="*/ 869455 h 924340"/>
                <a:gd name="connsiteX91" fmla="*/ 291851 w 1157821"/>
                <a:gd name="connsiteY91" fmla="*/ 869455 h 924340"/>
                <a:gd name="connsiteX92" fmla="*/ 278783 w 1157821"/>
                <a:gd name="connsiteY92" fmla="*/ 869455 h 924340"/>
                <a:gd name="connsiteX93" fmla="*/ 719609 w 1157821"/>
                <a:gd name="connsiteY93" fmla="*/ 869455 h 924340"/>
                <a:gd name="connsiteX94" fmla="*/ 706541 w 1157821"/>
                <a:gd name="connsiteY94" fmla="*/ 869455 h 924340"/>
                <a:gd name="connsiteX95" fmla="*/ 706541 w 1157821"/>
                <a:gd name="connsiteY95" fmla="*/ 784077 h 924340"/>
                <a:gd name="connsiteX96" fmla="*/ 747488 w 1157821"/>
                <a:gd name="connsiteY96" fmla="*/ 660368 h 924340"/>
                <a:gd name="connsiteX97" fmla="*/ 622906 w 1157821"/>
                <a:gd name="connsiteY97" fmla="*/ 660368 h 924340"/>
                <a:gd name="connsiteX98" fmla="*/ 664724 w 1157821"/>
                <a:gd name="connsiteY98" fmla="*/ 786691 h 924340"/>
                <a:gd name="connsiteX99" fmla="*/ 664724 w 1157821"/>
                <a:gd name="connsiteY99" fmla="*/ 869455 h 924340"/>
                <a:gd name="connsiteX100" fmla="*/ 651656 w 1157821"/>
                <a:gd name="connsiteY100" fmla="*/ 869455 h 924340"/>
                <a:gd name="connsiteX101" fmla="*/ 561051 w 1157821"/>
                <a:gd name="connsiteY101" fmla="*/ 869455 h 924340"/>
                <a:gd name="connsiteX102" fmla="*/ 561051 w 1157821"/>
                <a:gd name="connsiteY102" fmla="*/ 887750 h 924340"/>
                <a:gd name="connsiteX103" fmla="*/ 1042824 w 1157821"/>
                <a:gd name="connsiteY103" fmla="*/ 887750 h 924340"/>
                <a:gd name="connsiteX104" fmla="*/ 1042824 w 1157821"/>
                <a:gd name="connsiteY104" fmla="*/ 869455 h 924340"/>
                <a:gd name="connsiteX105" fmla="*/ 719609 w 1157821"/>
                <a:gd name="connsiteY105" fmla="*/ 869455 h 924340"/>
                <a:gd name="connsiteX106" fmla="*/ 443440 w 1157821"/>
                <a:gd name="connsiteY106" fmla="*/ 924340 h 924340"/>
                <a:gd name="connsiteX107" fmla="*/ 804116 w 1157821"/>
                <a:gd name="connsiteY107" fmla="*/ 924340 h 924340"/>
                <a:gd name="connsiteX108" fmla="*/ 804116 w 1157821"/>
                <a:gd name="connsiteY108" fmla="*/ 906045 h 924340"/>
                <a:gd name="connsiteX109" fmla="*/ 443440 w 1157821"/>
                <a:gd name="connsiteY109" fmla="*/ 906045 h 924340"/>
                <a:gd name="connsiteX110" fmla="*/ 443440 w 1157821"/>
                <a:gd name="connsiteY110" fmla="*/ 924340 h 924340"/>
                <a:gd name="connsiteX111" fmla="*/ 260488 w 1157821"/>
                <a:gd name="connsiteY111" fmla="*/ 924340 h 924340"/>
                <a:gd name="connsiteX112" fmla="*/ 414690 w 1157821"/>
                <a:gd name="connsiteY112" fmla="*/ 924340 h 924340"/>
                <a:gd name="connsiteX113" fmla="*/ 414690 w 1157821"/>
                <a:gd name="connsiteY113" fmla="*/ 906045 h 924340"/>
                <a:gd name="connsiteX114" fmla="*/ 260488 w 1157821"/>
                <a:gd name="connsiteY114" fmla="*/ 906045 h 924340"/>
                <a:gd name="connsiteX115" fmla="*/ 260488 w 1157821"/>
                <a:gd name="connsiteY115" fmla="*/ 924340 h 924340"/>
                <a:gd name="connsiteX116" fmla="*/ 18295 w 1157821"/>
                <a:gd name="connsiteY116" fmla="*/ 886879 h 924340"/>
                <a:gd name="connsiteX117" fmla="*/ 131551 w 1157821"/>
                <a:gd name="connsiteY117" fmla="*/ 886879 h 924340"/>
                <a:gd name="connsiteX118" fmla="*/ 131551 w 1157821"/>
                <a:gd name="connsiteY118" fmla="*/ 868584 h 924340"/>
                <a:gd name="connsiteX119" fmla="*/ 18295 w 1157821"/>
                <a:gd name="connsiteY119" fmla="*/ 868584 h 924340"/>
                <a:gd name="connsiteX120" fmla="*/ 18295 w 1157821"/>
                <a:gd name="connsiteY120" fmla="*/ 886879 h 924340"/>
                <a:gd name="connsiteX121" fmla="*/ 848547 w 1157821"/>
                <a:gd name="connsiteY121" fmla="*/ 601997 h 924340"/>
                <a:gd name="connsiteX122" fmla="*/ 834607 w 1157821"/>
                <a:gd name="connsiteY122" fmla="*/ 601997 h 924340"/>
                <a:gd name="connsiteX123" fmla="*/ 834607 w 1157821"/>
                <a:gd name="connsiteY123" fmla="*/ 601997 h 924340"/>
                <a:gd name="connsiteX124" fmla="*/ 93218 w 1157821"/>
                <a:gd name="connsiteY124" fmla="*/ 601997 h 924340"/>
                <a:gd name="connsiteX125" fmla="*/ 93218 w 1157821"/>
                <a:gd name="connsiteY125" fmla="*/ 601997 h 924340"/>
                <a:gd name="connsiteX126" fmla="*/ 90605 w 1157821"/>
                <a:gd name="connsiteY126" fmla="*/ 601997 h 924340"/>
                <a:gd name="connsiteX127" fmla="*/ 90605 w 1157821"/>
                <a:gd name="connsiteY127" fmla="*/ 350221 h 924340"/>
                <a:gd name="connsiteX128" fmla="*/ 169012 w 1157821"/>
                <a:gd name="connsiteY128" fmla="*/ 350221 h 924340"/>
                <a:gd name="connsiteX129" fmla="*/ 243064 w 1157821"/>
                <a:gd name="connsiteY129" fmla="*/ 350221 h 924340"/>
                <a:gd name="connsiteX130" fmla="*/ 243064 w 1157821"/>
                <a:gd name="connsiteY130" fmla="*/ 359804 h 924340"/>
                <a:gd name="connsiteX131" fmla="*/ 256132 w 1157821"/>
                <a:gd name="connsiteY131" fmla="*/ 359804 h 924340"/>
                <a:gd name="connsiteX132" fmla="*/ 256132 w 1157821"/>
                <a:gd name="connsiteY132" fmla="*/ 350221 h 924340"/>
                <a:gd name="connsiteX133" fmla="*/ 501810 w 1157821"/>
                <a:gd name="connsiteY133" fmla="*/ 350221 h 924340"/>
                <a:gd name="connsiteX134" fmla="*/ 501810 w 1157821"/>
                <a:gd name="connsiteY134" fmla="*/ 242193 h 924340"/>
                <a:gd name="connsiteX135" fmla="*/ 650785 w 1157821"/>
                <a:gd name="connsiteY135" fmla="*/ 242193 h 924340"/>
                <a:gd name="connsiteX136" fmla="*/ 650785 w 1157821"/>
                <a:gd name="connsiteY136" fmla="*/ 490484 h 924340"/>
                <a:gd name="connsiteX137" fmla="*/ 636846 w 1157821"/>
                <a:gd name="connsiteY137" fmla="*/ 490484 h 924340"/>
                <a:gd name="connsiteX138" fmla="*/ 636846 w 1157821"/>
                <a:gd name="connsiteY138" fmla="*/ 503552 h 924340"/>
                <a:gd name="connsiteX139" fmla="*/ 847675 w 1157821"/>
                <a:gd name="connsiteY139" fmla="*/ 503552 h 924340"/>
                <a:gd name="connsiteX140" fmla="*/ 847675 w 1157821"/>
                <a:gd name="connsiteY140" fmla="*/ 601997 h 924340"/>
                <a:gd name="connsiteX0" fmla="*/ 659497 w 1157822"/>
                <a:gd name="connsiteY0" fmla="*/ 576733 h 924340"/>
                <a:gd name="connsiteX1" fmla="*/ 672565 w 1157822"/>
                <a:gd name="connsiteY1" fmla="*/ 576733 h 924340"/>
                <a:gd name="connsiteX2" fmla="*/ 672565 w 1157822"/>
                <a:gd name="connsiteY2" fmla="*/ 532301 h 924340"/>
                <a:gd name="connsiteX3" fmla="*/ 659497 w 1157822"/>
                <a:gd name="connsiteY3" fmla="*/ 532301 h 924340"/>
                <a:gd name="connsiteX4" fmla="*/ 659497 w 1157822"/>
                <a:gd name="connsiteY4" fmla="*/ 576733 h 924340"/>
                <a:gd name="connsiteX5" fmla="*/ 614194 w 1157822"/>
                <a:gd name="connsiteY5" fmla="*/ 0 h 924340"/>
                <a:gd name="connsiteX6" fmla="*/ 548855 w 1157822"/>
                <a:gd name="connsiteY6" fmla="*/ 0 h 924340"/>
                <a:gd name="connsiteX7" fmla="*/ 528817 w 1157822"/>
                <a:gd name="connsiteY7" fmla="*/ 229125 h 924340"/>
                <a:gd name="connsiteX8" fmla="*/ 547983 w 1157822"/>
                <a:gd name="connsiteY8" fmla="*/ 229125 h 924340"/>
                <a:gd name="connsiteX9" fmla="*/ 552339 w 1157822"/>
                <a:gd name="connsiteY9" fmla="*/ 176853 h 924340"/>
                <a:gd name="connsiteX10" fmla="*/ 609838 w 1157822"/>
                <a:gd name="connsiteY10" fmla="*/ 229125 h 924340"/>
                <a:gd name="connsiteX11" fmla="*/ 634232 w 1157822"/>
                <a:gd name="connsiteY11" fmla="*/ 229125 h 924340"/>
                <a:gd name="connsiteX12" fmla="*/ 614194 w 1157822"/>
                <a:gd name="connsiteY12" fmla="*/ 0 h 924340"/>
                <a:gd name="connsiteX13" fmla="*/ 595899 w 1157822"/>
                <a:gd name="connsiteY13" fmla="*/ 19166 h 924340"/>
                <a:gd name="connsiteX14" fmla="*/ 598513 w 1157822"/>
                <a:gd name="connsiteY14" fmla="*/ 52272 h 924340"/>
                <a:gd name="connsiteX15" fmla="*/ 574991 w 1157822"/>
                <a:gd name="connsiteY15" fmla="*/ 19166 h 924340"/>
                <a:gd name="connsiteX16" fmla="*/ 595899 w 1157822"/>
                <a:gd name="connsiteY16" fmla="*/ 19166 h 924340"/>
                <a:gd name="connsiteX17" fmla="*/ 565407 w 1157822"/>
                <a:gd name="connsiteY17" fmla="*/ 39204 h 924340"/>
                <a:gd name="connsiteX18" fmla="*/ 599384 w 1157822"/>
                <a:gd name="connsiteY18" fmla="*/ 85377 h 924340"/>
                <a:gd name="connsiteX19" fmla="*/ 556695 w 1157822"/>
                <a:gd name="connsiteY19" fmla="*/ 130680 h 924340"/>
                <a:gd name="connsiteX20" fmla="*/ 565407 w 1157822"/>
                <a:gd name="connsiteY20" fmla="*/ 39204 h 924340"/>
                <a:gd name="connsiteX21" fmla="*/ 558438 w 1157822"/>
                <a:gd name="connsiteY21" fmla="*/ 156815 h 924340"/>
                <a:gd name="connsiteX22" fmla="*/ 603740 w 1157822"/>
                <a:gd name="connsiteY22" fmla="*/ 108900 h 924340"/>
                <a:gd name="connsiteX23" fmla="*/ 612452 w 1157822"/>
                <a:gd name="connsiteY23" fmla="*/ 205603 h 924340"/>
                <a:gd name="connsiteX24" fmla="*/ 558438 w 1157822"/>
                <a:gd name="connsiteY24" fmla="*/ 156815 h 924340"/>
                <a:gd name="connsiteX25" fmla="*/ 1062861 w 1157822"/>
                <a:gd name="connsiteY25" fmla="*/ 50529 h 924340"/>
                <a:gd name="connsiteX26" fmla="*/ 964416 w 1157822"/>
                <a:gd name="connsiteY26" fmla="*/ 181209 h 924340"/>
                <a:gd name="connsiteX27" fmla="*/ 668209 w 1157822"/>
                <a:gd name="connsiteY27" fmla="*/ 349350 h 924340"/>
                <a:gd name="connsiteX28" fmla="*/ 666466 w 1157822"/>
                <a:gd name="connsiteY28" fmla="*/ 350221 h 924340"/>
                <a:gd name="connsiteX29" fmla="*/ 666466 w 1157822"/>
                <a:gd name="connsiteY29" fmla="*/ 372872 h 924340"/>
                <a:gd name="connsiteX30" fmla="*/ 934795 w 1157822"/>
                <a:gd name="connsiteY30" fmla="*/ 220413 h 924340"/>
                <a:gd name="connsiteX31" fmla="*/ 730935 w 1157822"/>
                <a:gd name="connsiteY31" fmla="*/ 490484 h 924340"/>
                <a:gd name="connsiteX32" fmla="*/ 755328 w 1157822"/>
                <a:gd name="connsiteY32" fmla="*/ 490484 h 924340"/>
                <a:gd name="connsiteX33" fmla="*/ 807600 w 1157822"/>
                <a:gd name="connsiteY33" fmla="*/ 420788 h 924340"/>
                <a:gd name="connsiteX34" fmla="*/ 837221 w 1157822"/>
                <a:gd name="connsiteY34" fmla="*/ 490484 h 924340"/>
                <a:gd name="connsiteX35" fmla="*/ 873811 w 1157822"/>
                <a:gd name="connsiteY35" fmla="*/ 490484 h 924340"/>
                <a:gd name="connsiteX36" fmla="*/ 1121232 w 1157822"/>
                <a:gd name="connsiteY36" fmla="*/ 70567 h 924340"/>
                <a:gd name="connsiteX37" fmla="*/ 1157822 w 1157822"/>
                <a:gd name="connsiteY37" fmla="*/ 70567 h 924340"/>
                <a:gd name="connsiteX38" fmla="*/ 1157822 w 1157822"/>
                <a:gd name="connsiteY38" fmla="*/ 50529 h 924340"/>
                <a:gd name="connsiteX39" fmla="*/ 1062861 w 1157822"/>
                <a:gd name="connsiteY39" fmla="*/ 50529 h 924340"/>
                <a:gd name="connsiteX40" fmla="*/ 855516 w 1157822"/>
                <a:gd name="connsiteY40" fmla="*/ 483514 h 924340"/>
                <a:gd name="connsiteX41" fmla="*/ 824153 w 1157822"/>
                <a:gd name="connsiteY41" fmla="*/ 409463 h 924340"/>
                <a:gd name="connsiteX42" fmla="*/ 906046 w 1157822"/>
                <a:gd name="connsiteY42" fmla="*/ 398137 h 924340"/>
                <a:gd name="connsiteX43" fmla="*/ 855516 w 1157822"/>
                <a:gd name="connsiteY43" fmla="*/ 483514 h 924340"/>
                <a:gd name="connsiteX44" fmla="*/ 831123 w 1157822"/>
                <a:gd name="connsiteY44" fmla="*/ 389425 h 924340"/>
                <a:gd name="connsiteX45" fmla="*/ 890364 w 1157822"/>
                <a:gd name="connsiteY45" fmla="*/ 311017 h 924340"/>
                <a:gd name="connsiteX46" fmla="*/ 911273 w 1157822"/>
                <a:gd name="connsiteY46" fmla="*/ 378100 h 924340"/>
                <a:gd name="connsiteX47" fmla="*/ 831123 w 1157822"/>
                <a:gd name="connsiteY47" fmla="*/ 389425 h 924340"/>
                <a:gd name="connsiteX48" fmla="*/ 926954 w 1157822"/>
                <a:gd name="connsiteY48" fmla="*/ 362418 h 924340"/>
                <a:gd name="connsiteX49" fmla="*/ 906917 w 1157822"/>
                <a:gd name="connsiteY49" fmla="*/ 297949 h 924340"/>
                <a:gd name="connsiteX50" fmla="*/ 969643 w 1157822"/>
                <a:gd name="connsiteY50" fmla="*/ 289237 h 924340"/>
                <a:gd name="connsiteX51" fmla="*/ 926954 w 1157822"/>
                <a:gd name="connsiteY51" fmla="*/ 362418 h 924340"/>
                <a:gd name="connsiteX52" fmla="*/ 915629 w 1157822"/>
                <a:gd name="connsiteY52" fmla="*/ 277041 h 924340"/>
                <a:gd name="connsiteX53" fmla="*/ 969643 w 1157822"/>
                <a:gd name="connsiteY53" fmla="*/ 205603 h 924340"/>
                <a:gd name="connsiteX54" fmla="*/ 977484 w 1157822"/>
                <a:gd name="connsiteY54" fmla="*/ 268329 h 924340"/>
                <a:gd name="connsiteX55" fmla="*/ 915629 w 1157822"/>
                <a:gd name="connsiteY55" fmla="*/ 277041 h 924340"/>
                <a:gd name="connsiteX56" fmla="*/ 994908 w 1157822"/>
                <a:gd name="connsiteY56" fmla="*/ 247420 h 924340"/>
                <a:gd name="connsiteX57" fmla="*/ 987938 w 1157822"/>
                <a:gd name="connsiteY57" fmla="*/ 188179 h 924340"/>
                <a:gd name="connsiteX58" fmla="*/ 1038468 w 1157822"/>
                <a:gd name="connsiteY58" fmla="*/ 175111 h 924340"/>
                <a:gd name="connsiteX59" fmla="*/ 994908 w 1157822"/>
                <a:gd name="connsiteY59" fmla="*/ 247420 h 924340"/>
                <a:gd name="connsiteX60" fmla="*/ 1001877 w 1157822"/>
                <a:gd name="connsiteY60" fmla="*/ 164656 h 924340"/>
                <a:gd name="connsiteX61" fmla="*/ 1041953 w 1157822"/>
                <a:gd name="connsiteY61" fmla="*/ 111513 h 924340"/>
                <a:gd name="connsiteX62" fmla="*/ 1047180 w 1157822"/>
                <a:gd name="connsiteY62" fmla="*/ 152460 h 924340"/>
                <a:gd name="connsiteX63" fmla="*/ 1001877 w 1157822"/>
                <a:gd name="connsiteY63" fmla="*/ 164656 h 924340"/>
                <a:gd name="connsiteX64" fmla="*/ 1063732 w 1157822"/>
                <a:gd name="connsiteY64" fmla="*/ 130680 h 924340"/>
                <a:gd name="connsiteX65" fmla="*/ 1058505 w 1157822"/>
                <a:gd name="connsiteY65" fmla="*/ 89733 h 924340"/>
                <a:gd name="connsiteX66" fmla="*/ 1072444 w 1157822"/>
                <a:gd name="connsiteY66" fmla="*/ 70567 h 924340"/>
                <a:gd name="connsiteX67" fmla="*/ 1098580 w 1157822"/>
                <a:gd name="connsiteY67" fmla="*/ 70567 h 924340"/>
                <a:gd name="connsiteX68" fmla="*/ 1063732 w 1157822"/>
                <a:gd name="connsiteY68" fmla="*/ 130680 h 924340"/>
                <a:gd name="connsiteX69" fmla="*/ 0 w 1157822"/>
                <a:gd name="connsiteY69" fmla="*/ 267458 h 924340"/>
                <a:gd name="connsiteX70" fmla="*/ 0 w 1157822"/>
                <a:gd name="connsiteY70" fmla="*/ 286624 h 924340"/>
                <a:gd name="connsiteX71" fmla="*/ 182952 w 1157822"/>
                <a:gd name="connsiteY71" fmla="*/ 286624 h 924340"/>
                <a:gd name="connsiteX72" fmla="*/ 182952 w 1157822"/>
                <a:gd name="connsiteY72" fmla="*/ 337153 h 924340"/>
                <a:gd name="connsiteX73" fmla="*/ 243935 w 1157822"/>
                <a:gd name="connsiteY73" fmla="*/ 337153 h 924340"/>
                <a:gd name="connsiteX74" fmla="*/ 243935 w 1157822"/>
                <a:gd name="connsiteY74" fmla="*/ 286624 h 924340"/>
                <a:gd name="connsiteX75" fmla="*/ 265715 w 1157822"/>
                <a:gd name="connsiteY75" fmla="*/ 286624 h 924340"/>
                <a:gd name="connsiteX76" fmla="*/ 265715 w 1157822"/>
                <a:gd name="connsiteY76" fmla="*/ 267458 h 924340"/>
                <a:gd name="connsiteX77" fmla="*/ 0 w 1157822"/>
                <a:gd name="connsiteY77" fmla="*/ 267458 h 924340"/>
                <a:gd name="connsiteX78" fmla="*/ 278783 w 1157822"/>
                <a:gd name="connsiteY78" fmla="*/ 869455 h 924340"/>
                <a:gd name="connsiteX79" fmla="*/ 278783 w 1157822"/>
                <a:gd name="connsiteY79" fmla="*/ 784077 h 924340"/>
                <a:gd name="connsiteX80" fmla="*/ 319730 w 1157822"/>
                <a:gd name="connsiteY80" fmla="*/ 660368 h 924340"/>
                <a:gd name="connsiteX81" fmla="*/ 256132 w 1157822"/>
                <a:gd name="connsiteY81" fmla="*/ 660368 h 924340"/>
                <a:gd name="connsiteX82" fmla="*/ 243064 w 1157822"/>
                <a:gd name="connsiteY82" fmla="*/ 660368 h 924340"/>
                <a:gd name="connsiteX83" fmla="*/ 194277 w 1157822"/>
                <a:gd name="connsiteY83" fmla="*/ 660368 h 924340"/>
                <a:gd name="connsiteX84" fmla="*/ 236095 w 1157822"/>
                <a:gd name="connsiteY84" fmla="*/ 786691 h 924340"/>
                <a:gd name="connsiteX85" fmla="*/ 236095 w 1157822"/>
                <a:gd name="connsiteY85" fmla="*/ 869455 h 924340"/>
                <a:gd name="connsiteX86" fmla="*/ 223027 w 1157822"/>
                <a:gd name="connsiteY86" fmla="*/ 869455 h 924340"/>
                <a:gd name="connsiteX87" fmla="*/ 158558 w 1157822"/>
                <a:gd name="connsiteY87" fmla="*/ 869455 h 924340"/>
                <a:gd name="connsiteX88" fmla="*/ 158558 w 1157822"/>
                <a:gd name="connsiteY88" fmla="*/ 887750 h 924340"/>
                <a:gd name="connsiteX89" fmla="*/ 534044 w 1157822"/>
                <a:gd name="connsiteY89" fmla="*/ 887750 h 924340"/>
                <a:gd name="connsiteX90" fmla="*/ 534044 w 1157822"/>
                <a:gd name="connsiteY90" fmla="*/ 869455 h 924340"/>
                <a:gd name="connsiteX91" fmla="*/ 291851 w 1157822"/>
                <a:gd name="connsiteY91" fmla="*/ 869455 h 924340"/>
                <a:gd name="connsiteX92" fmla="*/ 278783 w 1157822"/>
                <a:gd name="connsiteY92" fmla="*/ 869455 h 924340"/>
                <a:gd name="connsiteX93" fmla="*/ 719609 w 1157822"/>
                <a:gd name="connsiteY93" fmla="*/ 869455 h 924340"/>
                <a:gd name="connsiteX94" fmla="*/ 706541 w 1157822"/>
                <a:gd name="connsiteY94" fmla="*/ 869455 h 924340"/>
                <a:gd name="connsiteX95" fmla="*/ 706541 w 1157822"/>
                <a:gd name="connsiteY95" fmla="*/ 784077 h 924340"/>
                <a:gd name="connsiteX96" fmla="*/ 747488 w 1157822"/>
                <a:gd name="connsiteY96" fmla="*/ 660368 h 924340"/>
                <a:gd name="connsiteX97" fmla="*/ 622906 w 1157822"/>
                <a:gd name="connsiteY97" fmla="*/ 660368 h 924340"/>
                <a:gd name="connsiteX98" fmla="*/ 664724 w 1157822"/>
                <a:gd name="connsiteY98" fmla="*/ 786691 h 924340"/>
                <a:gd name="connsiteX99" fmla="*/ 664724 w 1157822"/>
                <a:gd name="connsiteY99" fmla="*/ 869455 h 924340"/>
                <a:gd name="connsiteX100" fmla="*/ 651656 w 1157822"/>
                <a:gd name="connsiteY100" fmla="*/ 869455 h 924340"/>
                <a:gd name="connsiteX101" fmla="*/ 561051 w 1157822"/>
                <a:gd name="connsiteY101" fmla="*/ 869455 h 924340"/>
                <a:gd name="connsiteX102" fmla="*/ 561051 w 1157822"/>
                <a:gd name="connsiteY102" fmla="*/ 887750 h 924340"/>
                <a:gd name="connsiteX103" fmla="*/ 1042824 w 1157822"/>
                <a:gd name="connsiteY103" fmla="*/ 887750 h 924340"/>
                <a:gd name="connsiteX104" fmla="*/ 719609 w 1157822"/>
                <a:gd name="connsiteY104" fmla="*/ 869455 h 924340"/>
                <a:gd name="connsiteX105" fmla="*/ 443440 w 1157822"/>
                <a:gd name="connsiteY105" fmla="*/ 924340 h 924340"/>
                <a:gd name="connsiteX106" fmla="*/ 804116 w 1157822"/>
                <a:gd name="connsiteY106" fmla="*/ 924340 h 924340"/>
                <a:gd name="connsiteX107" fmla="*/ 804116 w 1157822"/>
                <a:gd name="connsiteY107" fmla="*/ 906045 h 924340"/>
                <a:gd name="connsiteX108" fmla="*/ 443440 w 1157822"/>
                <a:gd name="connsiteY108" fmla="*/ 906045 h 924340"/>
                <a:gd name="connsiteX109" fmla="*/ 443440 w 1157822"/>
                <a:gd name="connsiteY109" fmla="*/ 924340 h 924340"/>
                <a:gd name="connsiteX110" fmla="*/ 260488 w 1157822"/>
                <a:gd name="connsiteY110" fmla="*/ 924340 h 924340"/>
                <a:gd name="connsiteX111" fmla="*/ 414690 w 1157822"/>
                <a:gd name="connsiteY111" fmla="*/ 924340 h 924340"/>
                <a:gd name="connsiteX112" fmla="*/ 414690 w 1157822"/>
                <a:gd name="connsiteY112" fmla="*/ 906045 h 924340"/>
                <a:gd name="connsiteX113" fmla="*/ 260488 w 1157822"/>
                <a:gd name="connsiteY113" fmla="*/ 906045 h 924340"/>
                <a:gd name="connsiteX114" fmla="*/ 260488 w 1157822"/>
                <a:gd name="connsiteY114" fmla="*/ 924340 h 924340"/>
                <a:gd name="connsiteX115" fmla="*/ 18295 w 1157822"/>
                <a:gd name="connsiteY115" fmla="*/ 886879 h 924340"/>
                <a:gd name="connsiteX116" fmla="*/ 131551 w 1157822"/>
                <a:gd name="connsiteY116" fmla="*/ 886879 h 924340"/>
                <a:gd name="connsiteX117" fmla="*/ 131551 w 1157822"/>
                <a:gd name="connsiteY117" fmla="*/ 868584 h 924340"/>
                <a:gd name="connsiteX118" fmla="*/ 18295 w 1157822"/>
                <a:gd name="connsiteY118" fmla="*/ 868584 h 924340"/>
                <a:gd name="connsiteX119" fmla="*/ 18295 w 1157822"/>
                <a:gd name="connsiteY119" fmla="*/ 886879 h 924340"/>
                <a:gd name="connsiteX120" fmla="*/ 848547 w 1157822"/>
                <a:gd name="connsiteY120" fmla="*/ 601997 h 924340"/>
                <a:gd name="connsiteX121" fmla="*/ 834607 w 1157822"/>
                <a:gd name="connsiteY121" fmla="*/ 601997 h 924340"/>
                <a:gd name="connsiteX122" fmla="*/ 834607 w 1157822"/>
                <a:gd name="connsiteY122" fmla="*/ 601997 h 924340"/>
                <a:gd name="connsiteX123" fmla="*/ 93218 w 1157822"/>
                <a:gd name="connsiteY123" fmla="*/ 601997 h 924340"/>
                <a:gd name="connsiteX124" fmla="*/ 93218 w 1157822"/>
                <a:gd name="connsiteY124" fmla="*/ 601997 h 924340"/>
                <a:gd name="connsiteX125" fmla="*/ 90605 w 1157822"/>
                <a:gd name="connsiteY125" fmla="*/ 601997 h 924340"/>
                <a:gd name="connsiteX126" fmla="*/ 90605 w 1157822"/>
                <a:gd name="connsiteY126" fmla="*/ 350221 h 924340"/>
                <a:gd name="connsiteX127" fmla="*/ 169012 w 1157822"/>
                <a:gd name="connsiteY127" fmla="*/ 350221 h 924340"/>
                <a:gd name="connsiteX128" fmla="*/ 243064 w 1157822"/>
                <a:gd name="connsiteY128" fmla="*/ 350221 h 924340"/>
                <a:gd name="connsiteX129" fmla="*/ 243064 w 1157822"/>
                <a:gd name="connsiteY129" fmla="*/ 359804 h 924340"/>
                <a:gd name="connsiteX130" fmla="*/ 256132 w 1157822"/>
                <a:gd name="connsiteY130" fmla="*/ 359804 h 924340"/>
                <a:gd name="connsiteX131" fmla="*/ 256132 w 1157822"/>
                <a:gd name="connsiteY131" fmla="*/ 350221 h 924340"/>
                <a:gd name="connsiteX132" fmla="*/ 501810 w 1157822"/>
                <a:gd name="connsiteY132" fmla="*/ 350221 h 924340"/>
                <a:gd name="connsiteX133" fmla="*/ 501810 w 1157822"/>
                <a:gd name="connsiteY133" fmla="*/ 242193 h 924340"/>
                <a:gd name="connsiteX134" fmla="*/ 650785 w 1157822"/>
                <a:gd name="connsiteY134" fmla="*/ 242193 h 924340"/>
                <a:gd name="connsiteX135" fmla="*/ 650785 w 1157822"/>
                <a:gd name="connsiteY135" fmla="*/ 490484 h 924340"/>
                <a:gd name="connsiteX136" fmla="*/ 636846 w 1157822"/>
                <a:gd name="connsiteY136" fmla="*/ 490484 h 924340"/>
                <a:gd name="connsiteX137" fmla="*/ 636846 w 1157822"/>
                <a:gd name="connsiteY137" fmla="*/ 503552 h 924340"/>
                <a:gd name="connsiteX138" fmla="*/ 847675 w 1157822"/>
                <a:gd name="connsiteY138" fmla="*/ 503552 h 924340"/>
                <a:gd name="connsiteX139" fmla="*/ 847675 w 1157822"/>
                <a:gd name="connsiteY139" fmla="*/ 601997 h 924340"/>
                <a:gd name="connsiteX140" fmla="*/ 848547 w 1157822"/>
                <a:gd name="connsiteY140" fmla="*/ 601997 h 924340"/>
                <a:gd name="connsiteX0" fmla="*/ 659497 w 1157822"/>
                <a:gd name="connsiteY0" fmla="*/ 576733 h 924340"/>
                <a:gd name="connsiteX1" fmla="*/ 672565 w 1157822"/>
                <a:gd name="connsiteY1" fmla="*/ 576733 h 924340"/>
                <a:gd name="connsiteX2" fmla="*/ 672565 w 1157822"/>
                <a:gd name="connsiteY2" fmla="*/ 532301 h 924340"/>
                <a:gd name="connsiteX3" fmla="*/ 659497 w 1157822"/>
                <a:gd name="connsiteY3" fmla="*/ 532301 h 924340"/>
                <a:gd name="connsiteX4" fmla="*/ 659497 w 1157822"/>
                <a:gd name="connsiteY4" fmla="*/ 576733 h 924340"/>
                <a:gd name="connsiteX5" fmla="*/ 614194 w 1157822"/>
                <a:gd name="connsiteY5" fmla="*/ 0 h 924340"/>
                <a:gd name="connsiteX6" fmla="*/ 548855 w 1157822"/>
                <a:gd name="connsiteY6" fmla="*/ 0 h 924340"/>
                <a:gd name="connsiteX7" fmla="*/ 528817 w 1157822"/>
                <a:gd name="connsiteY7" fmla="*/ 229125 h 924340"/>
                <a:gd name="connsiteX8" fmla="*/ 547983 w 1157822"/>
                <a:gd name="connsiteY8" fmla="*/ 229125 h 924340"/>
                <a:gd name="connsiteX9" fmla="*/ 552339 w 1157822"/>
                <a:gd name="connsiteY9" fmla="*/ 176853 h 924340"/>
                <a:gd name="connsiteX10" fmla="*/ 609838 w 1157822"/>
                <a:gd name="connsiteY10" fmla="*/ 229125 h 924340"/>
                <a:gd name="connsiteX11" fmla="*/ 634232 w 1157822"/>
                <a:gd name="connsiteY11" fmla="*/ 229125 h 924340"/>
                <a:gd name="connsiteX12" fmla="*/ 614194 w 1157822"/>
                <a:gd name="connsiteY12" fmla="*/ 0 h 924340"/>
                <a:gd name="connsiteX13" fmla="*/ 595899 w 1157822"/>
                <a:gd name="connsiteY13" fmla="*/ 19166 h 924340"/>
                <a:gd name="connsiteX14" fmla="*/ 598513 w 1157822"/>
                <a:gd name="connsiteY14" fmla="*/ 52272 h 924340"/>
                <a:gd name="connsiteX15" fmla="*/ 574991 w 1157822"/>
                <a:gd name="connsiteY15" fmla="*/ 19166 h 924340"/>
                <a:gd name="connsiteX16" fmla="*/ 595899 w 1157822"/>
                <a:gd name="connsiteY16" fmla="*/ 19166 h 924340"/>
                <a:gd name="connsiteX17" fmla="*/ 565407 w 1157822"/>
                <a:gd name="connsiteY17" fmla="*/ 39204 h 924340"/>
                <a:gd name="connsiteX18" fmla="*/ 599384 w 1157822"/>
                <a:gd name="connsiteY18" fmla="*/ 85377 h 924340"/>
                <a:gd name="connsiteX19" fmla="*/ 556695 w 1157822"/>
                <a:gd name="connsiteY19" fmla="*/ 130680 h 924340"/>
                <a:gd name="connsiteX20" fmla="*/ 565407 w 1157822"/>
                <a:gd name="connsiteY20" fmla="*/ 39204 h 924340"/>
                <a:gd name="connsiteX21" fmla="*/ 558438 w 1157822"/>
                <a:gd name="connsiteY21" fmla="*/ 156815 h 924340"/>
                <a:gd name="connsiteX22" fmla="*/ 603740 w 1157822"/>
                <a:gd name="connsiteY22" fmla="*/ 108900 h 924340"/>
                <a:gd name="connsiteX23" fmla="*/ 612452 w 1157822"/>
                <a:gd name="connsiteY23" fmla="*/ 205603 h 924340"/>
                <a:gd name="connsiteX24" fmla="*/ 558438 w 1157822"/>
                <a:gd name="connsiteY24" fmla="*/ 156815 h 924340"/>
                <a:gd name="connsiteX25" fmla="*/ 1062861 w 1157822"/>
                <a:gd name="connsiteY25" fmla="*/ 50529 h 924340"/>
                <a:gd name="connsiteX26" fmla="*/ 964416 w 1157822"/>
                <a:gd name="connsiteY26" fmla="*/ 181209 h 924340"/>
                <a:gd name="connsiteX27" fmla="*/ 668209 w 1157822"/>
                <a:gd name="connsiteY27" fmla="*/ 349350 h 924340"/>
                <a:gd name="connsiteX28" fmla="*/ 666466 w 1157822"/>
                <a:gd name="connsiteY28" fmla="*/ 350221 h 924340"/>
                <a:gd name="connsiteX29" fmla="*/ 666466 w 1157822"/>
                <a:gd name="connsiteY29" fmla="*/ 372872 h 924340"/>
                <a:gd name="connsiteX30" fmla="*/ 934795 w 1157822"/>
                <a:gd name="connsiteY30" fmla="*/ 220413 h 924340"/>
                <a:gd name="connsiteX31" fmla="*/ 730935 w 1157822"/>
                <a:gd name="connsiteY31" fmla="*/ 490484 h 924340"/>
                <a:gd name="connsiteX32" fmla="*/ 755328 w 1157822"/>
                <a:gd name="connsiteY32" fmla="*/ 490484 h 924340"/>
                <a:gd name="connsiteX33" fmla="*/ 807600 w 1157822"/>
                <a:gd name="connsiteY33" fmla="*/ 420788 h 924340"/>
                <a:gd name="connsiteX34" fmla="*/ 837221 w 1157822"/>
                <a:gd name="connsiteY34" fmla="*/ 490484 h 924340"/>
                <a:gd name="connsiteX35" fmla="*/ 873811 w 1157822"/>
                <a:gd name="connsiteY35" fmla="*/ 490484 h 924340"/>
                <a:gd name="connsiteX36" fmla="*/ 1121232 w 1157822"/>
                <a:gd name="connsiteY36" fmla="*/ 70567 h 924340"/>
                <a:gd name="connsiteX37" fmla="*/ 1157822 w 1157822"/>
                <a:gd name="connsiteY37" fmla="*/ 70567 h 924340"/>
                <a:gd name="connsiteX38" fmla="*/ 1157822 w 1157822"/>
                <a:gd name="connsiteY38" fmla="*/ 50529 h 924340"/>
                <a:gd name="connsiteX39" fmla="*/ 1062861 w 1157822"/>
                <a:gd name="connsiteY39" fmla="*/ 50529 h 924340"/>
                <a:gd name="connsiteX40" fmla="*/ 855516 w 1157822"/>
                <a:gd name="connsiteY40" fmla="*/ 483514 h 924340"/>
                <a:gd name="connsiteX41" fmla="*/ 824153 w 1157822"/>
                <a:gd name="connsiteY41" fmla="*/ 409463 h 924340"/>
                <a:gd name="connsiteX42" fmla="*/ 906046 w 1157822"/>
                <a:gd name="connsiteY42" fmla="*/ 398137 h 924340"/>
                <a:gd name="connsiteX43" fmla="*/ 855516 w 1157822"/>
                <a:gd name="connsiteY43" fmla="*/ 483514 h 924340"/>
                <a:gd name="connsiteX44" fmla="*/ 831123 w 1157822"/>
                <a:gd name="connsiteY44" fmla="*/ 389425 h 924340"/>
                <a:gd name="connsiteX45" fmla="*/ 890364 w 1157822"/>
                <a:gd name="connsiteY45" fmla="*/ 311017 h 924340"/>
                <a:gd name="connsiteX46" fmla="*/ 911273 w 1157822"/>
                <a:gd name="connsiteY46" fmla="*/ 378100 h 924340"/>
                <a:gd name="connsiteX47" fmla="*/ 831123 w 1157822"/>
                <a:gd name="connsiteY47" fmla="*/ 389425 h 924340"/>
                <a:gd name="connsiteX48" fmla="*/ 926954 w 1157822"/>
                <a:gd name="connsiteY48" fmla="*/ 362418 h 924340"/>
                <a:gd name="connsiteX49" fmla="*/ 906917 w 1157822"/>
                <a:gd name="connsiteY49" fmla="*/ 297949 h 924340"/>
                <a:gd name="connsiteX50" fmla="*/ 969643 w 1157822"/>
                <a:gd name="connsiteY50" fmla="*/ 289237 h 924340"/>
                <a:gd name="connsiteX51" fmla="*/ 926954 w 1157822"/>
                <a:gd name="connsiteY51" fmla="*/ 362418 h 924340"/>
                <a:gd name="connsiteX52" fmla="*/ 915629 w 1157822"/>
                <a:gd name="connsiteY52" fmla="*/ 277041 h 924340"/>
                <a:gd name="connsiteX53" fmla="*/ 969643 w 1157822"/>
                <a:gd name="connsiteY53" fmla="*/ 205603 h 924340"/>
                <a:gd name="connsiteX54" fmla="*/ 977484 w 1157822"/>
                <a:gd name="connsiteY54" fmla="*/ 268329 h 924340"/>
                <a:gd name="connsiteX55" fmla="*/ 915629 w 1157822"/>
                <a:gd name="connsiteY55" fmla="*/ 277041 h 924340"/>
                <a:gd name="connsiteX56" fmla="*/ 994908 w 1157822"/>
                <a:gd name="connsiteY56" fmla="*/ 247420 h 924340"/>
                <a:gd name="connsiteX57" fmla="*/ 987938 w 1157822"/>
                <a:gd name="connsiteY57" fmla="*/ 188179 h 924340"/>
                <a:gd name="connsiteX58" fmla="*/ 1038468 w 1157822"/>
                <a:gd name="connsiteY58" fmla="*/ 175111 h 924340"/>
                <a:gd name="connsiteX59" fmla="*/ 994908 w 1157822"/>
                <a:gd name="connsiteY59" fmla="*/ 247420 h 924340"/>
                <a:gd name="connsiteX60" fmla="*/ 1001877 w 1157822"/>
                <a:gd name="connsiteY60" fmla="*/ 164656 h 924340"/>
                <a:gd name="connsiteX61" fmla="*/ 1041953 w 1157822"/>
                <a:gd name="connsiteY61" fmla="*/ 111513 h 924340"/>
                <a:gd name="connsiteX62" fmla="*/ 1047180 w 1157822"/>
                <a:gd name="connsiteY62" fmla="*/ 152460 h 924340"/>
                <a:gd name="connsiteX63" fmla="*/ 1001877 w 1157822"/>
                <a:gd name="connsiteY63" fmla="*/ 164656 h 924340"/>
                <a:gd name="connsiteX64" fmla="*/ 1063732 w 1157822"/>
                <a:gd name="connsiteY64" fmla="*/ 130680 h 924340"/>
                <a:gd name="connsiteX65" fmla="*/ 1058505 w 1157822"/>
                <a:gd name="connsiteY65" fmla="*/ 89733 h 924340"/>
                <a:gd name="connsiteX66" fmla="*/ 1072444 w 1157822"/>
                <a:gd name="connsiteY66" fmla="*/ 70567 h 924340"/>
                <a:gd name="connsiteX67" fmla="*/ 1098580 w 1157822"/>
                <a:gd name="connsiteY67" fmla="*/ 70567 h 924340"/>
                <a:gd name="connsiteX68" fmla="*/ 1063732 w 1157822"/>
                <a:gd name="connsiteY68" fmla="*/ 130680 h 924340"/>
                <a:gd name="connsiteX69" fmla="*/ 0 w 1157822"/>
                <a:gd name="connsiteY69" fmla="*/ 267458 h 924340"/>
                <a:gd name="connsiteX70" fmla="*/ 0 w 1157822"/>
                <a:gd name="connsiteY70" fmla="*/ 286624 h 924340"/>
                <a:gd name="connsiteX71" fmla="*/ 182952 w 1157822"/>
                <a:gd name="connsiteY71" fmla="*/ 286624 h 924340"/>
                <a:gd name="connsiteX72" fmla="*/ 182952 w 1157822"/>
                <a:gd name="connsiteY72" fmla="*/ 337153 h 924340"/>
                <a:gd name="connsiteX73" fmla="*/ 243935 w 1157822"/>
                <a:gd name="connsiteY73" fmla="*/ 337153 h 924340"/>
                <a:gd name="connsiteX74" fmla="*/ 243935 w 1157822"/>
                <a:gd name="connsiteY74" fmla="*/ 286624 h 924340"/>
                <a:gd name="connsiteX75" fmla="*/ 265715 w 1157822"/>
                <a:gd name="connsiteY75" fmla="*/ 286624 h 924340"/>
                <a:gd name="connsiteX76" fmla="*/ 265715 w 1157822"/>
                <a:gd name="connsiteY76" fmla="*/ 267458 h 924340"/>
                <a:gd name="connsiteX77" fmla="*/ 0 w 1157822"/>
                <a:gd name="connsiteY77" fmla="*/ 267458 h 924340"/>
                <a:gd name="connsiteX78" fmla="*/ 278783 w 1157822"/>
                <a:gd name="connsiteY78" fmla="*/ 869455 h 924340"/>
                <a:gd name="connsiteX79" fmla="*/ 278783 w 1157822"/>
                <a:gd name="connsiteY79" fmla="*/ 784077 h 924340"/>
                <a:gd name="connsiteX80" fmla="*/ 319730 w 1157822"/>
                <a:gd name="connsiteY80" fmla="*/ 660368 h 924340"/>
                <a:gd name="connsiteX81" fmla="*/ 256132 w 1157822"/>
                <a:gd name="connsiteY81" fmla="*/ 660368 h 924340"/>
                <a:gd name="connsiteX82" fmla="*/ 243064 w 1157822"/>
                <a:gd name="connsiteY82" fmla="*/ 660368 h 924340"/>
                <a:gd name="connsiteX83" fmla="*/ 194277 w 1157822"/>
                <a:gd name="connsiteY83" fmla="*/ 660368 h 924340"/>
                <a:gd name="connsiteX84" fmla="*/ 236095 w 1157822"/>
                <a:gd name="connsiteY84" fmla="*/ 786691 h 924340"/>
                <a:gd name="connsiteX85" fmla="*/ 236095 w 1157822"/>
                <a:gd name="connsiteY85" fmla="*/ 869455 h 924340"/>
                <a:gd name="connsiteX86" fmla="*/ 223027 w 1157822"/>
                <a:gd name="connsiteY86" fmla="*/ 869455 h 924340"/>
                <a:gd name="connsiteX87" fmla="*/ 158558 w 1157822"/>
                <a:gd name="connsiteY87" fmla="*/ 869455 h 924340"/>
                <a:gd name="connsiteX88" fmla="*/ 158558 w 1157822"/>
                <a:gd name="connsiteY88" fmla="*/ 887750 h 924340"/>
                <a:gd name="connsiteX89" fmla="*/ 534044 w 1157822"/>
                <a:gd name="connsiteY89" fmla="*/ 887750 h 924340"/>
                <a:gd name="connsiteX90" fmla="*/ 534044 w 1157822"/>
                <a:gd name="connsiteY90" fmla="*/ 869455 h 924340"/>
                <a:gd name="connsiteX91" fmla="*/ 291851 w 1157822"/>
                <a:gd name="connsiteY91" fmla="*/ 869455 h 924340"/>
                <a:gd name="connsiteX92" fmla="*/ 278783 w 1157822"/>
                <a:gd name="connsiteY92" fmla="*/ 869455 h 924340"/>
                <a:gd name="connsiteX93" fmla="*/ 719609 w 1157822"/>
                <a:gd name="connsiteY93" fmla="*/ 869455 h 924340"/>
                <a:gd name="connsiteX94" fmla="*/ 706541 w 1157822"/>
                <a:gd name="connsiteY94" fmla="*/ 869455 h 924340"/>
                <a:gd name="connsiteX95" fmla="*/ 706541 w 1157822"/>
                <a:gd name="connsiteY95" fmla="*/ 784077 h 924340"/>
                <a:gd name="connsiteX96" fmla="*/ 747488 w 1157822"/>
                <a:gd name="connsiteY96" fmla="*/ 660368 h 924340"/>
                <a:gd name="connsiteX97" fmla="*/ 622906 w 1157822"/>
                <a:gd name="connsiteY97" fmla="*/ 660368 h 924340"/>
                <a:gd name="connsiteX98" fmla="*/ 664724 w 1157822"/>
                <a:gd name="connsiteY98" fmla="*/ 786691 h 924340"/>
                <a:gd name="connsiteX99" fmla="*/ 664724 w 1157822"/>
                <a:gd name="connsiteY99" fmla="*/ 869455 h 924340"/>
                <a:gd name="connsiteX100" fmla="*/ 651656 w 1157822"/>
                <a:gd name="connsiteY100" fmla="*/ 869455 h 924340"/>
                <a:gd name="connsiteX101" fmla="*/ 561051 w 1157822"/>
                <a:gd name="connsiteY101" fmla="*/ 869455 h 924340"/>
                <a:gd name="connsiteX102" fmla="*/ 561051 w 1157822"/>
                <a:gd name="connsiteY102" fmla="*/ 887750 h 924340"/>
                <a:gd name="connsiteX103" fmla="*/ 719609 w 1157822"/>
                <a:gd name="connsiteY103" fmla="*/ 869455 h 924340"/>
                <a:gd name="connsiteX104" fmla="*/ 443440 w 1157822"/>
                <a:gd name="connsiteY104" fmla="*/ 924340 h 924340"/>
                <a:gd name="connsiteX105" fmla="*/ 804116 w 1157822"/>
                <a:gd name="connsiteY105" fmla="*/ 924340 h 924340"/>
                <a:gd name="connsiteX106" fmla="*/ 804116 w 1157822"/>
                <a:gd name="connsiteY106" fmla="*/ 906045 h 924340"/>
                <a:gd name="connsiteX107" fmla="*/ 443440 w 1157822"/>
                <a:gd name="connsiteY107" fmla="*/ 906045 h 924340"/>
                <a:gd name="connsiteX108" fmla="*/ 443440 w 1157822"/>
                <a:gd name="connsiteY108" fmla="*/ 924340 h 924340"/>
                <a:gd name="connsiteX109" fmla="*/ 260488 w 1157822"/>
                <a:gd name="connsiteY109" fmla="*/ 924340 h 924340"/>
                <a:gd name="connsiteX110" fmla="*/ 414690 w 1157822"/>
                <a:gd name="connsiteY110" fmla="*/ 924340 h 924340"/>
                <a:gd name="connsiteX111" fmla="*/ 414690 w 1157822"/>
                <a:gd name="connsiteY111" fmla="*/ 906045 h 924340"/>
                <a:gd name="connsiteX112" fmla="*/ 260488 w 1157822"/>
                <a:gd name="connsiteY112" fmla="*/ 906045 h 924340"/>
                <a:gd name="connsiteX113" fmla="*/ 260488 w 1157822"/>
                <a:gd name="connsiteY113" fmla="*/ 924340 h 924340"/>
                <a:gd name="connsiteX114" fmla="*/ 18295 w 1157822"/>
                <a:gd name="connsiteY114" fmla="*/ 886879 h 924340"/>
                <a:gd name="connsiteX115" fmla="*/ 131551 w 1157822"/>
                <a:gd name="connsiteY115" fmla="*/ 886879 h 924340"/>
                <a:gd name="connsiteX116" fmla="*/ 131551 w 1157822"/>
                <a:gd name="connsiteY116" fmla="*/ 868584 h 924340"/>
                <a:gd name="connsiteX117" fmla="*/ 18295 w 1157822"/>
                <a:gd name="connsiteY117" fmla="*/ 868584 h 924340"/>
                <a:gd name="connsiteX118" fmla="*/ 18295 w 1157822"/>
                <a:gd name="connsiteY118" fmla="*/ 886879 h 924340"/>
                <a:gd name="connsiteX119" fmla="*/ 848547 w 1157822"/>
                <a:gd name="connsiteY119" fmla="*/ 601997 h 924340"/>
                <a:gd name="connsiteX120" fmla="*/ 834607 w 1157822"/>
                <a:gd name="connsiteY120" fmla="*/ 601997 h 924340"/>
                <a:gd name="connsiteX121" fmla="*/ 834607 w 1157822"/>
                <a:gd name="connsiteY121" fmla="*/ 601997 h 924340"/>
                <a:gd name="connsiteX122" fmla="*/ 93218 w 1157822"/>
                <a:gd name="connsiteY122" fmla="*/ 601997 h 924340"/>
                <a:gd name="connsiteX123" fmla="*/ 93218 w 1157822"/>
                <a:gd name="connsiteY123" fmla="*/ 601997 h 924340"/>
                <a:gd name="connsiteX124" fmla="*/ 90605 w 1157822"/>
                <a:gd name="connsiteY124" fmla="*/ 601997 h 924340"/>
                <a:gd name="connsiteX125" fmla="*/ 90605 w 1157822"/>
                <a:gd name="connsiteY125" fmla="*/ 350221 h 924340"/>
                <a:gd name="connsiteX126" fmla="*/ 169012 w 1157822"/>
                <a:gd name="connsiteY126" fmla="*/ 350221 h 924340"/>
                <a:gd name="connsiteX127" fmla="*/ 243064 w 1157822"/>
                <a:gd name="connsiteY127" fmla="*/ 350221 h 924340"/>
                <a:gd name="connsiteX128" fmla="*/ 243064 w 1157822"/>
                <a:gd name="connsiteY128" fmla="*/ 359804 h 924340"/>
                <a:gd name="connsiteX129" fmla="*/ 256132 w 1157822"/>
                <a:gd name="connsiteY129" fmla="*/ 359804 h 924340"/>
                <a:gd name="connsiteX130" fmla="*/ 256132 w 1157822"/>
                <a:gd name="connsiteY130" fmla="*/ 350221 h 924340"/>
                <a:gd name="connsiteX131" fmla="*/ 501810 w 1157822"/>
                <a:gd name="connsiteY131" fmla="*/ 350221 h 924340"/>
                <a:gd name="connsiteX132" fmla="*/ 501810 w 1157822"/>
                <a:gd name="connsiteY132" fmla="*/ 242193 h 924340"/>
                <a:gd name="connsiteX133" fmla="*/ 650785 w 1157822"/>
                <a:gd name="connsiteY133" fmla="*/ 242193 h 924340"/>
                <a:gd name="connsiteX134" fmla="*/ 650785 w 1157822"/>
                <a:gd name="connsiteY134" fmla="*/ 490484 h 924340"/>
                <a:gd name="connsiteX135" fmla="*/ 636846 w 1157822"/>
                <a:gd name="connsiteY135" fmla="*/ 490484 h 924340"/>
                <a:gd name="connsiteX136" fmla="*/ 636846 w 1157822"/>
                <a:gd name="connsiteY136" fmla="*/ 503552 h 924340"/>
                <a:gd name="connsiteX137" fmla="*/ 847675 w 1157822"/>
                <a:gd name="connsiteY137" fmla="*/ 503552 h 924340"/>
                <a:gd name="connsiteX138" fmla="*/ 847675 w 1157822"/>
                <a:gd name="connsiteY138" fmla="*/ 601997 h 924340"/>
                <a:gd name="connsiteX139" fmla="*/ 848547 w 1157822"/>
                <a:gd name="connsiteY139" fmla="*/ 601997 h 924340"/>
                <a:gd name="connsiteX0" fmla="*/ 659497 w 1157822"/>
                <a:gd name="connsiteY0" fmla="*/ 576733 h 924340"/>
                <a:gd name="connsiteX1" fmla="*/ 672565 w 1157822"/>
                <a:gd name="connsiteY1" fmla="*/ 576733 h 924340"/>
                <a:gd name="connsiteX2" fmla="*/ 672565 w 1157822"/>
                <a:gd name="connsiteY2" fmla="*/ 532301 h 924340"/>
                <a:gd name="connsiteX3" fmla="*/ 659497 w 1157822"/>
                <a:gd name="connsiteY3" fmla="*/ 532301 h 924340"/>
                <a:gd name="connsiteX4" fmla="*/ 659497 w 1157822"/>
                <a:gd name="connsiteY4" fmla="*/ 576733 h 924340"/>
                <a:gd name="connsiteX5" fmla="*/ 614194 w 1157822"/>
                <a:gd name="connsiteY5" fmla="*/ 0 h 924340"/>
                <a:gd name="connsiteX6" fmla="*/ 548855 w 1157822"/>
                <a:gd name="connsiteY6" fmla="*/ 0 h 924340"/>
                <a:gd name="connsiteX7" fmla="*/ 528817 w 1157822"/>
                <a:gd name="connsiteY7" fmla="*/ 229125 h 924340"/>
                <a:gd name="connsiteX8" fmla="*/ 547983 w 1157822"/>
                <a:gd name="connsiteY8" fmla="*/ 229125 h 924340"/>
                <a:gd name="connsiteX9" fmla="*/ 552339 w 1157822"/>
                <a:gd name="connsiteY9" fmla="*/ 176853 h 924340"/>
                <a:gd name="connsiteX10" fmla="*/ 609838 w 1157822"/>
                <a:gd name="connsiteY10" fmla="*/ 229125 h 924340"/>
                <a:gd name="connsiteX11" fmla="*/ 634232 w 1157822"/>
                <a:gd name="connsiteY11" fmla="*/ 229125 h 924340"/>
                <a:gd name="connsiteX12" fmla="*/ 614194 w 1157822"/>
                <a:gd name="connsiteY12" fmla="*/ 0 h 924340"/>
                <a:gd name="connsiteX13" fmla="*/ 595899 w 1157822"/>
                <a:gd name="connsiteY13" fmla="*/ 19166 h 924340"/>
                <a:gd name="connsiteX14" fmla="*/ 598513 w 1157822"/>
                <a:gd name="connsiteY14" fmla="*/ 52272 h 924340"/>
                <a:gd name="connsiteX15" fmla="*/ 574991 w 1157822"/>
                <a:gd name="connsiteY15" fmla="*/ 19166 h 924340"/>
                <a:gd name="connsiteX16" fmla="*/ 595899 w 1157822"/>
                <a:gd name="connsiteY16" fmla="*/ 19166 h 924340"/>
                <a:gd name="connsiteX17" fmla="*/ 565407 w 1157822"/>
                <a:gd name="connsiteY17" fmla="*/ 39204 h 924340"/>
                <a:gd name="connsiteX18" fmla="*/ 599384 w 1157822"/>
                <a:gd name="connsiteY18" fmla="*/ 85377 h 924340"/>
                <a:gd name="connsiteX19" fmla="*/ 556695 w 1157822"/>
                <a:gd name="connsiteY19" fmla="*/ 130680 h 924340"/>
                <a:gd name="connsiteX20" fmla="*/ 565407 w 1157822"/>
                <a:gd name="connsiteY20" fmla="*/ 39204 h 924340"/>
                <a:gd name="connsiteX21" fmla="*/ 558438 w 1157822"/>
                <a:gd name="connsiteY21" fmla="*/ 156815 h 924340"/>
                <a:gd name="connsiteX22" fmla="*/ 603740 w 1157822"/>
                <a:gd name="connsiteY22" fmla="*/ 108900 h 924340"/>
                <a:gd name="connsiteX23" fmla="*/ 612452 w 1157822"/>
                <a:gd name="connsiteY23" fmla="*/ 205603 h 924340"/>
                <a:gd name="connsiteX24" fmla="*/ 558438 w 1157822"/>
                <a:gd name="connsiteY24" fmla="*/ 156815 h 924340"/>
                <a:gd name="connsiteX25" fmla="*/ 1062861 w 1157822"/>
                <a:gd name="connsiteY25" fmla="*/ 50529 h 924340"/>
                <a:gd name="connsiteX26" fmla="*/ 964416 w 1157822"/>
                <a:gd name="connsiteY26" fmla="*/ 181209 h 924340"/>
                <a:gd name="connsiteX27" fmla="*/ 668209 w 1157822"/>
                <a:gd name="connsiteY27" fmla="*/ 349350 h 924340"/>
                <a:gd name="connsiteX28" fmla="*/ 666466 w 1157822"/>
                <a:gd name="connsiteY28" fmla="*/ 350221 h 924340"/>
                <a:gd name="connsiteX29" fmla="*/ 666466 w 1157822"/>
                <a:gd name="connsiteY29" fmla="*/ 372872 h 924340"/>
                <a:gd name="connsiteX30" fmla="*/ 934795 w 1157822"/>
                <a:gd name="connsiteY30" fmla="*/ 220413 h 924340"/>
                <a:gd name="connsiteX31" fmla="*/ 730935 w 1157822"/>
                <a:gd name="connsiteY31" fmla="*/ 490484 h 924340"/>
                <a:gd name="connsiteX32" fmla="*/ 755328 w 1157822"/>
                <a:gd name="connsiteY32" fmla="*/ 490484 h 924340"/>
                <a:gd name="connsiteX33" fmla="*/ 807600 w 1157822"/>
                <a:gd name="connsiteY33" fmla="*/ 420788 h 924340"/>
                <a:gd name="connsiteX34" fmla="*/ 837221 w 1157822"/>
                <a:gd name="connsiteY34" fmla="*/ 490484 h 924340"/>
                <a:gd name="connsiteX35" fmla="*/ 873811 w 1157822"/>
                <a:gd name="connsiteY35" fmla="*/ 490484 h 924340"/>
                <a:gd name="connsiteX36" fmla="*/ 1121232 w 1157822"/>
                <a:gd name="connsiteY36" fmla="*/ 70567 h 924340"/>
                <a:gd name="connsiteX37" fmla="*/ 1157822 w 1157822"/>
                <a:gd name="connsiteY37" fmla="*/ 70567 h 924340"/>
                <a:gd name="connsiteX38" fmla="*/ 1157822 w 1157822"/>
                <a:gd name="connsiteY38" fmla="*/ 50529 h 924340"/>
                <a:gd name="connsiteX39" fmla="*/ 1062861 w 1157822"/>
                <a:gd name="connsiteY39" fmla="*/ 50529 h 924340"/>
                <a:gd name="connsiteX40" fmla="*/ 855516 w 1157822"/>
                <a:gd name="connsiteY40" fmla="*/ 483514 h 924340"/>
                <a:gd name="connsiteX41" fmla="*/ 824153 w 1157822"/>
                <a:gd name="connsiteY41" fmla="*/ 409463 h 924340"/>
                <a:gd name="connsiteX42" fmla="*/ 906046 w 1157822"/>
                <a:gd name="connsiteY42" fmla="*/ 398137 h 924340"/>
                <a:gd name="connsiteX43" fmla="*/ 855516 w 1157822"/>
                <a:gd name="connsiteY43" fmla="*/ 483514 h 924340"/>
                <a:gd name="connsiteX44" fmla="*/ 831123 w 1157822"/>
                <a:gd name="connsiteY44" fmla="*/ 389425 h 924340"/>
                <a:gd name="connsiteX45" fmla="*/ 890364 w 1157822"/>
                <a:gd name="connsiteY45" fmla="*/ 311017 h 924340"/>
                <a:gd name="connsiteX46" fmla="*/ 911273 w 1157822"/>
                <a:gd name="connsiteY46" fmla="*/ 378100 h 924340"/>
                <a:gd name="connsiteX47" fmla="*/ 831123 w 1157822"/>
                <a:gd name="connsiteY47" fmla="*/ 389425 h 924340"/>
                <a:gd name="connsiteX48" fmla="*/ 926954 w 1157822"/>
                <a:gd name="connsiteY48" fmla="*/ 362418 h 924340"/>
                <a:gd name="connsiteX49" fmla="*/ 906917 w 1157822"/>
                <a:gd name="connsiteY49" fmla="*/ 297949 h 924340"/>
                <a:gd name="connsiteX50" fmla="*/ 969643 w 1157822"/>
                <a:gd name="connsiteY50" fmla="*/ 289237 h 924340"/>
                <a:gd name="connsiteX51" fmla="*/ 926954 w 1157822"/>
                <a:gd name="connsiteY51" fmla="*/ 362418 h 924340"/>
                <a:gd name="connsiteX52" fmla="*/ 915629 w 1157822"/>
                <a:gd name="connsiteY52" fmla="*/ 277041 h 924340"/>
                <a:gd name="connsiteX53" fmla="*/ 969643 w 1157822"/>
                <a:gd name="connsiteY53" fmla="*/ 205603 h 924340"/>
                <a:gd name="connsiteX54" fmla="*/ 977484 w 1157822"/>
                <a:gd name="connsiteY54" fmla="*/ 268329 h 924340"/>
                <a:gd name="connsiteX55" fmla="*/ 915629 w 1157822"/>
                <a:gd name="connsiteY55" fmla="*/ 277041 h 924340"/>
                <a:gd name="connsiteX56" fmla="*/ 994908 w 1157822"/>
                <a:gd name="connsiteY56" fmla="*/ 247420 h 924340"/>
                <a:gd name="connsiteX57" fmla="*/ 987938 w 1157822"/>
                <a:gd name="connsiteY57" fmla="*/ 188179 h 924340"/>
                <a:gd name="connsiteX58" fmla="*/ 1038468 w 1157822"/>
                <a:gd name="connsiteY58" fmla="*/ 175111 h 924340"/>
                <a:gd name="connsiteX59" fmla="*/ 994908 w 1157822"/>
                <a:gd name="connsiteY59" fmla="*/ 247420 h 924340"/>
                <a:gd name="connsiteX60" fmla="*/ 1001877 w 1157822"/>
                <a:gd name="connsiteY60" fmla="*/ 164656 h 924340"/>
                <a:gd name="connsiteX61" fmla="*/ 1041953 w 1157822"/>
                <a:gd name="connsiteY61" fmla="*/ 111513 h 924340"/>
                <a:gd name="connsiteX62" fmla="*/ 1047180 w 1157822"/>
                <a:gd name="connsiteY62" fmla="*/ 152460 h 924340"/>
                <a:gd name="connsiteX63" fmla="*/ 1001877 w 1157822"/>
                <a:gd name="connsiteY63" fmla="*/ 164656 h 924340"/>
                <a:gd name="connsiteX64" fmla="*/ 1063732 w 1157822"/>
                <a:gd name="connsiteY64" fmla="*/ 130680 h 924340"/>
                <a:gd name="connsiteX65" fmla="*/ 1058505 w 1157822"/>
                <a:gd name="connsiteY65" fmla="*/ 89733 h 924340"/>
                <a:gd name="connsiteX66" fmla="*/ 1072444 w 1157822"/>
                <a:gd name="connsiteY66" fmla="*/ 70567 h 924340"/>
                <a:gd name="connsiteX67" fmla="*/ 1098580 w 1157822"/>
                <a:gd name="connsiteY67" fmla="*/ 70567 h 924340"/>
                <a:gd name="connsiteX68" fmla="*/ 1063732 w 1157822"/>
                <a:gd name="connsiteY68" fmla="*/ 130680 h 924340"/>
                <a:gd name="connsiteX69" fmla="*/ 0 w 1157822"/>
                <a:gd name="connsiteY69" fmla="*/ 267458 h 924340"/>
                <a:gd name="connsiteX70" fmla="*/ 0 w 1157822"/>
                <a:gd name="connsiteY70" fmla="*/ 286624 h 924340"/>
                <a:gd name="connsiteX71" fmla="*/ 182952 w 1157822"/>
                <a:gd name="connsiteY71" fmla="*/ 286624 h 924340"/>
                <a:gd name="connsiteX72" fmla="*/ 182952 w 1157822"/>
                <a:gd name="connsiteY72" fmla="*/ 337153 h 924340"/>
                <a:gd name="connsiteX73" fmla="*/ 243935 w 1157822"/>
                <a:gd name="connsiteY73" fmla="*/ 337153 h 924340"/>
                <a:gd name="connsiteX74" fmla="*/ 243935 w 1157822"/>
                <a:gd name="connsiteY74" fmla="*/ 286624 h 924340"/>
                <a:gd name="connsiteX75" fmla="*/ 265715 w 1157822"/>
                <a:gd name="connsiteY75" fmla="*/ 286624 h 924340"/>
                <a:gd name="connsiteX76" fmla="*/ 265715 w 1157822"/>
                <a:gd name="connsiteY76" fmla="*/ 267458 h 924340"/>
                <a:gd name="connsiteX77" fmla="*/ 0 w 1157822"/>
                <a:gd name="connsiteY77" fmla="*/ 267458 h 924340"/>
                <a:gd name="connsiteX78" fmla="*/ 278783 w 1157822"/>
                <a:gd name="connsiteY78" fmla="*/ 869455 h 924340"/>
                <a:gd name="connsiteX79" fmla="*/ 278783 w 1157822"/>
                <a:gd name="connsiteY79" fmla="*/ 784077 h 924340"/>
                <a:gd name="connsiteX80" fmla="*/ 319730 w 1157822"/>
                <a:gd name="connsiteY80" fmla="*/ 660368 h 924340"/>
                <a:gd name="connsiteX81" fmla="*/ 256132 w 1157822"/>
                <a:gd name="connsiteY81" fmla="*/ 660368 h 924340"/>
                <a:gd name="connsiteX82" fmla="*/ 243064 w 1157822"/>
                <a:gd name="connsiteY82" fmla="*/ 660368 h 924340"/>
                <a:gd name="connsiteX83" fmla="*/ 194277 w 1157822"/>
                <a:gd name="connsiteY83" fmla="*/ 660368 h 924340"/>
                <a:gd name="connsiteX84" fmla="*/ 236095 w 1157822"/>
                <a:gd name="connsiteY84" fmla="*/ 786691 h 924340"/>
                <a:gd name="connsiteX85" fmla="*/ 236095 w 1157822"/>
                <a:gd name="connsiteY85" fmla="*/ 869455 h 924340"/>
                <a:gd name="connsiteX86" fmla="*/ 223027 w 1157822"/>
                <a:gd name="connsiteY86" fmla="*/ 869455 h 924340"/>
                <a:gd name="connsiteX87" fmla="*/ 158558 w 1157822"/>
                <a:gd name="connsiteY87" fmla="*/ 869455 h 924340"/>
                <a:gd name="connsiteX88" fmla="*/ 158558 w 1157822"/>
                <a:gd name="connsiteY88" fmla="*/ 887750 h 924340"/>
                <a:gd name="connsiteX89" fmla="*/ 534044 w 1157822"/>
                <a:gd name="connsiteY89" fmla="*/ 887750 h 924340"/>
                <a:gd name="connsiteX90" fmla="*/ 534044 w 1157822"/>
                <a:gd name="connsiteY90" fmla="*/ 869455 h 924340"/>
                <a:gd name="connsiteX91" fmla="*/ 291851 w 1157822"/>
                <a:gd name="connsiteY91" fmla="*/ 869455 h 924340"/>
                <a:gd name="connsiteX92" fmla="*/ 278783 w 1157822"/>
                <a:gd name="connsiteY92" fmla="*/ 869455 h 924340"/>
                <a:gd name="connsiteX93" fmla="*/ 719609 w 1157822"/>
                <a:gd name="connsiteY93" fmla="*/ 869455 h 924340"/>
                <a:gd name="connsiteX94" fmla="*/ 706541 w 1157822"/>
                <a:gd name="connsiteY94" fmla="*/ 869455 h 924340"/>
                <a:gd name="connsiteX95" fmla="*/ 706541 w 1157822"/>
                <a:gd name="connsiteY95" fmla="*/ 784077 h 924340"/>
                <a:gd name="connsiteX96" fmla="*/ 747488 w 1157822"/>
                <a:gd name="connsiteY96" fmla="*/ 660368 h 924340"/>
                <a:gd name="connsiteX97" fmla="*/ 622906 w 1157822"/>
                <a:gd name="connsiteY97" fmla="*/ 660368 h 924340"/>
                <a:gd name="connsiteX98" fmla="*/ 664724 w 1157822"/>
                <a:gd name="connsiteY98" fmla="*/ 786691 h 924340"/>
                <a:gd name="connsiteX99" fmla="*/ 664724 w 1157822"/>
                <a:gd name="connsiteY99" fmla="*/ 869455 h 924340"/>
                <a:gd name="connsiteX100" fmla="*/ 651656 w 1157822"/>
                <a:gd name="connsiteY100" fmla="*/ 869455 h 924340"/>
                <a:gd name="connsiteX101" fmla="*/ 561051 w 1157822"/>
                <a:gd name="connsiteY101" fmla="*/ 869455 h 924340"/>
                <a:gd name="connsiteX102" fmla="*/ 719609 w 1157822"/>
                <a:gd name="connsiteY102" fmla="*/ 869455 h 924340"/>
                <a:gd name="connsiteX103" fmla="*/ 443440 w 1157822"/>
                <a:gd name="connsiteY103" fmla="*/ 924340 h 924340"/>
                <a:gd name="connsiteX104" fmla="*/ 804116 w 1157822"/>
                <a:gd name="connsiteY104" fmla="*/ 924340 h 924340"/>
                <a:gd name="connsiteX105" fmla="*/ 804116 w 1157822"/>
                <a:gd name="connsiteY105" fmla="*/ 906045 h 924340"/>
                <a:gd name="connsiteX106" fmla="*/ 443440 w 1157822"/>
                <a:gd name="connsiteY106" fmla="*/ 906045 h 924340"/>
                <a:gd name="connsiteX107" fmla="*/ 443440 w 1157822"/>
                <a:gd name="connsiteY107" fmla="*/ 924340 h 924340"/>
                <a:gd name="connsiteX108" fmla="*/ 260488 w 1157822"/>
                <a:gd name="connsiteY108" fmla="*/ 924340 h 924340"/>
                <a:gd name="connsiteX109" fmla="*/ 414690 w 1157822"/>
                <a:gd name="connsiteY109" fmla="*/ 924340 h 924340"/>
                <a:gd name="connsiteX110" fmla="*/ 414690 w 1157822"/>
                <a:gd name="connsiteY110" fmla="*/ 906045 h 924340"/>
                <a:gd name="connsiteX111" fmla="*/ 260488 w 1157822"/>
                <a:gd name="connsiteY111" fmla="*/ 906045 h 924340"/>
                <a:gd name="connsiteX112" fmla="*/ 260488 w 1157822"/>
                <a:gd name="connsiteY112" fmla="*/ 924340 h 924340"/>
                <a:gd name="connsiteX113" fmla="*/ 18295 w 1157822"/>
                <a:gd name="connsiteY113" fmla="*/ 886879 h 924340"/>
                <a:gd name="connsiteX114" fmla="*/ 131551 w 1157822"/>
                <a:gd name="connsiteY114" fmla="*/ 886879 h 924340"/>
                <a:gd name="connsiteX115" fmla="*/ 131551 w 1157822"/>
                <a:gd name="connsiteY115" fmla="*/ 868584 h 924340"/>
                <a:gd name="connsiteX116" fmla="*/ 18295 w 1157822"/>
                <a:gd name="connsiteY116" fmla="*/ 868584 h 924340"/>
                <a:gd name="connsiteX117" fmla="*/ 18295 w 1157822"/>
                <a:gd name="connsiteY117" fmla="*/ 886879 h 924340"/>
                <a:gd name="connsiteX118" fmla="*/ 848547 w 1157822"/>
                <a:gd name="connsiteY118" fmla="*/ 601997 h 924340"/>
                <a:gd name="connsiteX119" fmla="*/ 834607 w 1157822"/>
                <a:gd name="connsiteY119" fmla="*/ 601997 h 924340"/>
                <a:gd name="connsiteX120" fmla="*/ 834607 w 1157822"/>
                <a:gd name="connsiteY120" fmla="*/ 601997 h 924340"/>
                <a:gd name="connsiteX121" fmla="*/ 93218 w 1157822"/>
                <a:gd name="connsiteY121" fmla="*/ 601997 h 924340"/>
                <a:gd name="connsiteX122" fmla="*/ 93218 w 1157822"/>
                <a:gd name="connsiteY122" fmla="*/ 601997 h 924340"/>
                <a:gd name="connsiteX123" fmla="*/ 90605 w 1157822"/>
                <a:gd name="connsiteY123" fmla="*/ 601997 h 924340"/>
                <a:gd name="connsiteX124" fmla="*/ 90605 w 1157822"/>
                <a:gd name="connsiteY124" fmla="*/ 350221 h 924340"/>
                <a:gd name="connsiteX125" fmla="*/ 169012 w 1157822"/>
                <a:gd name="connsiteY125" fmla="*/ 350221 h 924340"/>
                <a:gd name="connsiteX126" fmla="*/ 243064 w 1157822"/>
                <a:gd name="connsiteY126" fmla="*/ 350221 h 924340"/>
                <a:gd name="connsiteX127" fmla="*/ 243064 w 1157822"/>
                <a:gd name="connsiteY127" fmla="*/ 359804 h 924340"/>
                <a:gd name="connsiteX128" fmla="*/ 256132 w 1157822"/>
                <a:gd name="connsiteY128" fmla="*/ 359804 h 924340"/>
                <a:gd name="connsiteX129" fmla="*/ 256132 w 1157822"/>
                <a:gd name="connsiteY129" fmla="*/ 350221 h 924340"/>
                <a:gd name="connsiteX130" fmla="*/ 501810 w 1157822"/>
                <a:gd name="connsiteY130" fmla="*/ 350221 h 924340"/>
                <a:gd name="connsiteX131" fmla="*/ 501810 w 1157822"/>
                <a:gd name="connsiteY131" fmla="*/ 242193 h 924340"/>
                <a:gd name="connsiteX132" fmla="*/ 650785 w 1157822"/>
                <a:gd name="connsiteY132" fmla="*/ 242193 h 924340"/>
                <a:gd name="connsiteX133" fmla="*/ 650785 w 1157822"/>
                <a:gd name="connsiteY133" fmla="*/ 490484 h 924340"/>
                <a:gd name="connsiteX134" fmla="*/ 636846 w 1157822"/>
                <a:gd name="connsiteY134" fmla="*/ 490484 h 924340"/>
                <a:gd name="connsiteX135" fmla="*/ 636846 w 1157822"/>
                <a:gd name="connsiteY135" fmla="*/ 503552 h 924340"/>
                <a:gd name="connsiteX136" fmla="*/ 847675 w 1157822"/>
                <a:gd name="connsiteY136" fmla="*/ 503552 h 924340"/>
                <a:gd name="connsiteX137" fmla="*/ 847675 w 1157822"/>
                <a:gd name="connsiteY137" fmla="*/ 601997 h 924340"/>
                <a:gd name="connsiteX138" fmla="*/ 848547 w 1157822"/>
                <a:gd name="connsiteY138" fmla="*/ 601997 h 924340"/>
                <a:gd name="connsiteX0" fmla="*/ 659497 w 1157822"/>
                <a:gd name="connsiteY0" fmla="*/ 576733 h 924340"/>
                <a:gd name="connsiteX1" fmla="*/ 672565 w 1157822"/>
                <a:gd name="connsiteY1" fmla="*/ 576733 h 924340"/>
                <a:gd name="connsiteX2" fmla="*/ 672565 w 1157822"/>
                <a:gd name="connsiteY2" fmla="*/ 532301 h 924340"/>
                <a:gd name="connsiteX3" fmla="*/ 659497 w 1157822"/>
                <a:gd name="connsiteY3" fmla="*/ 532301 h 924340"/>
                <a:gd name="connsiteX4" fmla="*/ 659497 w 1157822"/>
                <a:gd name="connsiteY4" fmla="*/ 576733 h 924340"/>
                <a:gd name="connsiteX5" fmla="*/ 614194 w 1157822"/>
                <a:gd name="connsiteY5" fmla="*/ 0 h 924340"/>
                <a:gd name="connsiteX6" fmla="*/ 548855 w 1157822"/>
                <a:gd name="connsiteY6" fmla="*/ 0 h 924340"/>
                <a:gd name="connsiteX7" fmla="*/ 528817 w 1157822"/>
                <a:gd name="connsiteY7" fmla="*/ 229125 h 924340"/>
                <a:gd name="connsiteX8" fmla="*/ 547983 w 1157822"/>
                <a:gd name="connsiteY8" fmla="*/ 229125 h 924340"/>
                <a:gd name="connsiteX9" fmla="*/ 552339 w 1157822"/>
                <a:gd name="connsiteY9" fmla="*/ 176853 h 924340"/>
                <a:gd name="connsiteX10" fmla="*/ 609838 w 1157822"/>
                <a:gd name="connsiteY10" fmla="*/ 229125 h 924340"/>
                <a:gd name="connsiteX11" fmla="*/ 634232 w 1157822"/>
                <a:gd name="connsiteY11" fmla="*/ 229125 h 924340"/>
                <a:gd name="connsiteX12" fmla="*/ 614194 w 1157822"/>
                <a:gd name="connsiteY12" fmla="*/ 0 h 924340"/>
                <a:gd name="connsiteX13" fmla="*/ 595899 w 1157822"/>
                <a:gd name="connsiteY13" fmla="*/ 19166 h 924340"/>
                <a:gd name="connsiteX14" fmla="*/ 598513 w 1157822"/>
                <a:gd name="connsiteY14" fmla="*/ 52272 h 924340"/>
                <a:gd name="connsiteX15" fmla="*/ 574991 w 1157822"/>
                <a:gd name="connsiteY15" fmla="*/ 19166 h 924340"/>
                <a:gd name="connsiteX16" fmla="*/ 595899 w 1157822"/>
                <a:gd name="connsiteY16" fmla="*/ 19166 h 924340"/>
                <a:gd name="connsiteX17" fmla="*/ 565407 w 1157822"/>
                <a:gd name="connsiteY17" fmla="*/ 39204 h 924340"/>
                <a:gd name="connsiteX18" fmla="*/ 599384 w 1157822"/>
                <a:gd name="connsiteY18" fmla="*/ 85377 h 924340"/>
                <a:gd name="connsiteX19" fmla="*/ 556695 w 1157822"/>
                <a:gd name="connsiteY19" fmla="*/ 130680 h 924340"/>
                <a:gd name="connsiteX20" fmla="*/ 565407 w 1157822"/>
                <a:gd name="connsiteY20" fmla="*/ 39204 h 924340"/>
                <a:gd name="connsiteX21" fmla="*/ 558438 w 1157822"/>
                <a:gd name="connsiteY21" fmla="*/ 156815 h 924340"/>
                <a:gd name="connsiteX22" fmla="*/ 603740 w 1157822"/>
                <a:gd name="connsiteY22" fmla="*/ 108900 h 924340"/>
                <a:gd name="connsiteX23" fmla="*/ 612452 w 1157822"/>
                <a:gd name="connsiteY23" fmla="*/ 205603 h 924340"/>
                <a:gd name="connsiteX24" fmla="*/ 558438 w 1157822"/>
                <a:gd name="connsiteY24" fmla="*/ 156815 h 924340"/>
                <a:gd name="connsiteX25" fmla="*/ 1062861 w 1157822"/>
                <a:gd name="connsiteY25" fmla="*/ 50529 h 924340"/>
                <a:gd name="connsiteX26" fmla="*/ 964416 w 1157822"/>
                <a:gd name="connsiteY26" fmla="*/ 181209 h 924340"/>
                <a:gd name="connsiteX27" fmla="*/ 668209 w 1157822"/>
                <a:gd name="connsiteY27" fmla="*/ 349350 h 924340"/>
                <a:gd name="connsiteX28" fmla="*/ 666466 w 1157822"/>
                <a:gd name="connsiteY28" fmla="*/ 350221 h 924340"/>
                <a:gd name="connsiteX29" fmla="*/ 666466 w 1157822"/>
                <a:gd name="connsiteY29" fmla="*/ 372872 h 924340"/>
                <a:gd name="connsiteX30" fmla="*/ 934795 w 1157822"/>
                <a:gd name="connsiteY30" fmla="*/ 220413 h 924340"/>
                <a:gd name="connsiteX31" fmla="*/ 730935 w 1157822"/>
                <a:gd name="connsiteY31" fmla="*/ 490484 h 924340"/>
                <a:gd name="connsiteX32" fmla="*/ 755328 w 1157822"/>
                <a:gd name="connsiteY32" fmla="*/ 490484 h 924340"/>
                <a:gd name="connsiteX33" fmla="*/ 807600 w 1157822"/>
                <a:gd name="connsiteY33" fmla="*/ 420788 h 924340"/>
                <a:gd name="connsiteX34" fmla="*/ 837221 w 1157822"/>
                <a:gd name="connsiteY34" fmla="*/ 490484 h 924340"/>
                <a:gd name="connsiteX35" fmla="*/ 873811 w 1157822"/>
                <a:gd name="connsiteY35" fmla="*/ 490484 h 924340"/>
                <a:gd name="connsiteX36" fmla="*/ 1121232 w 1157822"/>
                <a:gd name="connsiteY36" fmla="*/ 70567 h 924340"/>
                <a:gd name="connsiteX37" fmla="*/ 1157822 w 1157822"/>
                <a:gd name="connsiteY37" fmla="*/ 70567 h 924340"/>
                <a:gd name="connsiteX38" fmla="*/ 1157822 w 1157822"/>
                <a:gd name="connsiteY38" fmla="*/ 50529 h 924340"/>
                <a:gd name="connsiteX39" fmla="*/ 1062861 w 1157822"/>
                <a:gd name="connsiteY39" fmla="*/ 50529 h 924340"/>
                <a:gd name="connsiteX40" fmla="*/ 855516 w 1157822"/>
                <a:gd name="connsiteY40" fmla="*/ 483514 h 924340"/>
                <a:gd name="connsiteX41" fmla="*/ 824153 w 1157822"/>
                <a:gd name="connsiteY41" fmla="*/ 409463 h 924340"/>
                <a:gd name="connsiteX42" fmla="*/ 906046 w 1157822"/>
                <a:gd name="connsiteY42" fmla="*/ 398137 h 924340"/>
                <a:gd name="connsiteX43" fmla="*/ 855516 w 1157822"/>
                <a:gd name="connsiteY43" fmla="*/ 483514 h 924340"/>
                <a:gd name="connsiteX44" fmla="*/ 831123 w 1157822"/>
                <a:gd name="connsiteY44" fmla="*/ 389425 h 924340"/>
                <a:gd name="connsiteX45" fmla="*/ 890364 w 1157822"/>
                <a:gd name="connsiteY45" fmla="*/ 311017 h 924340"/>
                <a:gd name="connsiteX46" fmla="*/ 911273 w 1157822"/>
                <a:gd name="connsiteY46" fmla="*/ 378100 h 924340"/>
                <a:gd name="connsiteX47" fmla="*/ 831123 w 1157822"/>
                <a:gd name="connsiteY47" fmla="*/ 389425 h 924340"/>
                <a:gd name="connsiteX48" fmla="*/ 926954 w 1157822"/>
                <a:gd name="connsiteY48" fmla="*/ 362418 h 924340"/>
                <a:gd name="connsiteX49" fmla="*/ 906917 w 1157822"/>
                <a:gd name="connsiteY49" fmla="*/ 297949 h 924340"/>
                <a:gd name="connsiteX50" fmla="*/ 969643 w 1157822"/>
                <a:gd name="connsiteY50" fmla="*/ 289237 h 924340"/>
                <a:gd name="connsiteX51" fmla="*/ 926954 w 1157822"/>
                <a:gd name="connsiteY51" fmla="*/ 362418 h 924340"/>
                <a:gd name="connsiteX52" fmla="*/ 915629 w 1157822"/>
                <a:gd name="connsiteY52" fmla="*/ 277041 h 924340"/>
                <a:gd name="connsiteX53" fmla="*/ 969643 w 1157822"/>
                <a:gd name="connsiteY53" fmla="*/ 205603 h 924340"/>
                <a:gd name="connsiteX54" fmla="*/ 977484 w 1157822"/>
                <a:gd name="connsiteY54" fmla="*/ 268329 h 924340"/>
                <a:gd name="connsiteX55" fmla="*/ 915629 w 1157822"/>
                <a:gd name="connsiteY55" fmla="*/ 277041 h 924340"/>
                <a:gd name="connsiteX56" fmla="*/ 994908 w 1157822"/>
                <a:gd name="connsiteY56" fmla="*/ 247420 h 924340"/>
                <a:gd name="connsiteX57" fmla="*/ 987938 w 1157822"/>
                <a:gd name="connsiteY57" fmla="*/ 188179 h 924340"/>
                <a:gd name="connsiteX58" fmla="*/ 1038468 w 1157822"/>
                <a:gd name="connsiteY58" fmla="*/ 175111 h 924340"/>
                <a:gd name="connsiteX59" fmla="*/ 994908 w 1157822"/>
                <a:gd name="connsiteY59" fmla="*/ 247420 h 924340"/>
                <a:gd name="connsiteX60" fmla="*/ 1001877 w 1157822"/>
                <a:gd name="connsiteY60" fmla="*/ 164656 h 924340"/>
                <a:gd name="connsiteX61" fmla="*/ 1041953 w 1157822"/>
                <a:gd name="connsiteY61" fmla="*/ 111513 h 924340"/>
                <a:gd name="connsiteX62" fmla="*/ 1047180 w 1157822"/>
                <a:gd name="connsiteY62" fmla="*/ 152460 h 924340"/>
                <a:gd name="connsiteX63" fmla="*/ 1001877 w 1157822"/>
                <a:gd name="connsiteY63" fmla="*/ 164656 h 924340"/>
                <a:gd name="connsiteX64" fmla="*/ 1063732 w 1157822"/>
                <a:gd name="connsiteY64" fmla="*/ 130680 h 924340"/>
                <a:gd name="connsiteX65" fmla="*/ 1058505 w 1157822"/>
                <a:gd name="connsiteY65" fmla="*/ 89733 h 924340"/>
                <a:gd name="connsiteX66" fmla="*/ 1072444 w 1157822"/>
                <a:gd name="connsiteY66" fmla="*/ 70567 h 924340"/>
                <a:gd name="connsiteX67" fmla="*/ 1098580 w 1157822"/>
                <a:gd name="connsiteY67" fmla="*/ 70567 h 924340"/>
                <a:gd name="connsiteX68" fmla="*/ 1063732 w 1157822"/>
                <a:gd name="connsiteY68" fmla="*/ 130680 h 924340"/>
                <a:gd name="connsiteX69" fmla="*/ 0 w 1157822"/>
                <a:gd name="connsiteY69" fmla="*/ 267458 h 924340"/>
                <a:gd name="connsiteX70" fmla="*/ 0 w 1157822"/>
                <a:gd name="connsiteY70" fmla="*/ 286624 h 924340"/>
                <a:gd name="connsiteX71" fmla="*/ 182952 w 1157822"/>
                <a:gd name="connsiteY71" fmla="*/ 286624 h 924340"/>
                <a:gd name="connsiteX72" fmla="*/ 182952 w 1157822"/>
                <a:gd name="connsiteY72" fmla="*/ 337153 h 924340"/>
                <a:gd name="connsiteX73" fmla="*/ 243935 w 1157822"/>
                <a:gd name="connsiteY73" fmla="*/ 337153 h 924340"/>
                <a:gd name="connsiteX74" fmla="*/ 243935 w 1157822"/>
                <a:gd name="connsiteY74" fmla="*/ 286624 h 924340"/>
                <a:gd name="connsiteX75" fmla="*/ 265715 w 1157822"/>
                <a:gd name="connsiteY75" fmla="*/ 286624 h 924340"/>
                <a:gd name="connsiteX76" fmla="*/ 265715 w 1157822"/>
                <a:gd name="connsiteY76" fmla="*/ 267458 h 924340"/>
                <a:gd name="connsiteX77" fmla="*/ 0 w 1157822"/>
                <a:gd name="connsiteY77" fmla="*/ 267458 h 924340"/>
                <a:gd name="connsiteX78" fmla="*/ 278783 w 1157822"/>
                <a:gd name="connsiteY78" fmla="*/ 869455 h 924340"/>
                <a:gd name="connsiteX79" fmla="*/ 278783 w 1157822"/>
                <a:gd name="connsiteY79" fmla="*/ 784077 h 924340"/>
                <a:gd name="connsiteX80" fmla="*/ 319730 w 1157822"/>
                <a:gd name="connsiteY80" fmla="*/ 660368 h 924340"/>
                <a:gd name="connsiteX81" fmla="*/ 256132 w 1157822"/>
                <a:gd name="connsiteY81" fmla="*/ 660368 h 924340"/>
                <a:gd name="connsiteX82" fmla="*/ 243064 w 1157822"/>
                <a:gd name="connsiteY82" fmla="*/ 660368 h 924340"/>
                <a:gd name="connsiteX83" fmla="*/ 194277 w 1157822"/>
                <a:gd name="connsiteY83" fmla="*/ 660368 h 924340"/>
                <a:gd name="connsiteX84" fmla="*/ 236095 w 1157822"/>
                <a:gd name="connsiteY84" fmla="*/ 786691 h 924340"/>
                <a:gd name="connsiteX85" fmla="*/ 236095 w 1157822"/>
                <a:gd name="connsiteY85" fmla="*/ 869455 h 924340"/>
                <a:gd name="connsiteX86" fmla="*/ 223027 w 1157822"/>
                <a:gd name="connsiteY86" fmla="*/ 869455 h 924340"/>
                <a:gd name="connsiteX87" fmla="*/ 158558 w 1157822"/>
                <a:gd name="connsiteY87" fmla="*/ 869455 h 924340"/>
                <a:gd name="connsiteX88" fmla="*/ 158558 w 1157822"/>
                <a:gd name="connsiteY88" fmla="*/ 887750 h 924340"/>
                <a:gd name="connsiteX89" fmla="*/ 534044 w 1157822"/>
                <a:gd name="connsiteY89" fmla="*/ 887750 h 924340"/>
                <a:gd name="connsiteX90" fmla="*/ 534044 w 1157822"/>
                <a:gd name="connsiteY90" fmla="*/ 869455 h 924340"/>
                <a:gd name="connsiteX91" fmla="*/ 291851 w 1157822"/>
                <a:gd name="connsiteY91" fmla="*/ 869455 h 924340"/>
                <a:gd name="connsiteX92" fmla="*/ 278783 w 1157822"/>
                <a:gd name="connsiteY92" fmla="*/ 869455 h 924340"/>
                <a:gd name="connsiteX93" fmla="*/ 719609 w 1157822"/>
                <a:gd name="connsiteY93" fmla="*/ 869455 h 924340"/>
                <a:gd name="connsiteX94" fmla="*/ 706541 w 1157822"/>
                <a:gd name="connsiteY94" fmla="*/ 869455 h 924340"/>
                <a:gd name="connsiteX95" fmla="*/ 706541 w 1157822"/>
                <a:gd name="connsiteY95" fmla="*/ 784077 h 924340"/>
                <a:gd name="connsiteX96" fmla="*/ 747488 w 1157822"/>
                <a:gd name="connsiteY96" fmla="*/ 660368 h 924340"/>
                <a:gd name="connsiteX97" fmla="*/ 622906 w 1157822"/>
                <a:gd name="connsiteY97" fmla="*/ 660368 h 924340"/>
                <a:gd name="connsiteX98" fmla="*/ 664724 w 1157822"/>
                <a:gd name="connsiteY98" fmla="*/ 786691 h 924340"/>
                <a:gd name="connsiteX99" fmla="*/ 664724 w 1157822"/>
                <a:gd name="connsiteY99" fmla="*/ 869455 h 924340"/>
                <a:gd name="connsiteX100" fmla="*/ 651656 w 1157822"/>
                <a:gd name="connsiteY100" fmla="*/ 869455 h 924340"/>
                <a:gd name="connsiteX101" fmla="*/ 719609 w 1157822"/>
                <a:gd name="connsiteY101" fmla="*/ 869455 h 924340"/>
                <a:gd name="connsiteX102" fmla="*/ 443440 w 1157822"/>
                <a:gd name="connsiteY102" fmla="*/ 924340 h 924340"/>
                <a:gd name="connsiteX103" fmla="*/ 804116 w 1157822"/>
                <a:gd name="connsiteY103" fmla="*/ 924340 h 924340"/>
                <a:gd name="connsiteX104" fmla="*/ 804116 w 1157822"/>
                <a:gd name="connsiteY104" fmla="*/ 906045 h 924340"/>
                <a:gd name="connsiteX105" fmla="*/ 443440 w 1157822"/>
                <a:gd name="connsiteY105" fmla="*/ 906045 h 924340"/>
                <a:gd name="connsiteX106" fmla="*/ 443440 w 1157822"/>
                <a:gd name="connsiteY106" fmla="*/ 924340 h 924340"/>
                <a:gd name="connsiteX107" fmla="*/ 260488 w 1157822"/>
                <a:gd name="connsiteY107" fmla="*/ 924340 h 924340"/>
                <a:gd name="connsiteX108" fmla="*/ 414690 w 1157822"/>
                <a:gd name="connsiteY108" fmla="*/ 924340 h 924340"/>
                <a:gd name="connsiteX109" fmla="*/ 414690 w 1157822"/>
                <a:gd name="connsiteY109" fmla="*/ 906045 h 924340"/>
                <a:gd name="connsiteX110" fmla="*/ 260488 w 1157822"/>
                <a:gd name="connsiteY110" fmla="*/ 906045 h 924340"/>
                <a:gd name="connsiteX111" fmla="*/ 260488 w 1157822"/>
                <a:gd name="connsiteY111" fmla="*/ 924340 h 924340"/>
                <a:gd name="connsiteX112" fmla="*/ 18295 w 1157822"/>
                <a:gd name="connsiteY112" fmla="*/ 886879 h 924340"/>
                <a:gd name="connsiteX113" fmla="*/ 131551 w 1157822"/>
                <a:gd name="connsiteY113" fmla="*/ 886879 h 924340"/>
                <a:gd name="connsiteX114" fmla="*/ 131551 w 1157822"/>
                <a:gd name="connsiteY114" fmla="*/ 868584 h 924340"/>
                <a:gd name="connsiteX115" fmla="*/ 18295 w 1157822"/>
                <a:gd name="connsiteY115" fmla="*/ 868584 h 924340"/>
                <a:gd name="connsiteX116" fmla="*/ 18295 w 1157822"/>
                <a:gd name="connsiteY116" fmla="*/ 886879 h 924340"/>
                <a:gd name="connsiteX117" fmla="*/ 848547 w 1157822"/>
                <a:gd name="connsiteY117" fmla="*/ 601997 h 924340"/>
                <a:gd name="connsiteX118" fmla="*/ 834607 w 1157822"/>
                <a:gd name="connsiteY118" fmla="*/ 601997 h 924340"/>
                <a:gd name="connsiteX119" fmla="*/ 834607 w 1157822"/>
                <a:gd name="connsiteY119" fmla="*/ 601997 h 924340"/>
                <a:gd name="connsiteX120" fmla="*/ 93218 w 1157822"/>
                <a:gd name="connsiteY120" fmla="*/ 601997 h 924340"/>
                <a:gd name="connsiteX121" fmla="*/ 93218 w 1157822"/>
                <a:gd name="connsiteY121" fmla="*/ 601997 h 924340"/>
                <a:gd name="connsiteX122" fmla="*/ 90605 w 1157822"/>
                <a:gd name="connsiteY122" fmla="*/ 601997 h 924340"/>
                <a:gd name="connsiteX123" fmla="*/ 90605 w 1157822"/>
                <a:gd name="connsiteY123" fmla="*/ 350221 h 924340"/>
                <a:gd name="connsiteX124" fmla="*/ 169012 w 1157822"/>
                <a:gd name="connsiteY124" fmla="*/ 350221 h 924340"/>
                <a:gd name="connsiteX125" fmla="*/ 243064 w 1157822"/>
                <a:gd name="connsiteY125" fmla="*/ 350221 h 924340"/>
                <a:gd name="connsiteX126" fmla="*/ 243064 w 1157822"/>
                <a:gd name="connsiteY126" fmla="*/ 359804 h 924340"/>
                <a:gd name="connsiteX127" fmla="*/ 256132 w 1157822"/>
                <a:gd name="connsiteY127" fmla="*/ 359804 h 924340"/>
                <a:gd name="connsiteX128" fmla="*/ 256132 w 1157822"/>
                <a:gd name="connsiteY128" fmla="*/ 350221 h 924340"/>
                <a:gd name="connsiteX129" fmla="*/ 501810 w 1157822"/>
                <a:gd name="connsiteY129" fmla="*/ 350221 h 924340"/>
                <a:gd name="connsiteX130" fmla="*/ 501810 w 1157822"/>
                <a:gd name="connsiteY130" fmla="*/ 242193 h 924340"/>
                <a:gd name="connsiteX131" fmla="*/ 650785 w 1157822"/>
                <a:gd name="connsiteY131" fmla="*/ 242193 h 924340"/>
                <a:gd name="connsiteX132" fmla="*/ 650785 w 1157822"/>
                <a:gd name="connsiteY132" fmla="*/ 490484 h 924340"/>
                <a:gd name="connsiteX133" fmla="*/ 636846 w 1157822"/>
                <a:gd name="connsiteY133" fmla="*/ 490484 h 924340"/>
                <a:gd name="connsiteX134" fmla="*/ 636846 w 1157822"/>
                <a:gd name="connsiteY134" fmla="*/ 503552 h 924340"/>
                <a:gd name="connsiteX135" fmla="*/ 847675 w 1157822"/>
                <a:gd name="connsiteY135" fmla="*/ 503552 h 924340"/>
                <a:gd name="connsiteX136" fmla="*/ 847675 w 1157822"/>
                <a:gd name="connsiteY136" fmla="*/ 601997 h 924340"/>
                <a:gd name="connsiteX137" fmla="*/ 848547 w 1157822"/>
                <a:gd name="connsiteY137" fmla="*/ 601997 h 924340"/>
                <a:gd name="connsiteX0" fmla="*/ 659497 w 1157822"/>
                <a:gd name="connsiteY0" fmla="*/ 576733 h 924340"/>
                <a:gd name="connsiteX1" fmla="*/ 672565 w 1157822"/>
                <a:gd name="connsiteY1" fmla="*/ 576733 h 924340"/>
                <a:gd name="connsiteX2" fmla="*/ 672565 w 1157822"/>
                <a:gd name="connsiteY2" fmla="*/ 532301 h 924340"/>
                <a:gd name="connsiteX3" fmla="*/ 659497 w 1157822"/>
                <a:gd name="connsiteY3" fmla="*/ 532301 h 924340"/>
                <a:gd name="connsiteX4" fmla="*/ 659497 w 1157822"/>
                <a:gd name="connsiteY4" fmla="*/ 576733 h 924340"/>
                <a:gd name="connsiteX5" fmla="*/ 614194 w 1157822"/>
                <a:gd name="connsiteY5" fmla="*/ 0 h 924340"/>
                <a:gd name="connsiteX6" fmla="*/ 548855 w 1157822"/>
                <a:gd name="connsiteY6" fmla="*/ 0 h 924340"/>
                <a:gd name="connsiteX7" fmla="*/ 528817 w 1157822"/>
                <a:gd name="connsiteY7" fmla="*/ 229125 h 924340"/>
                <a:gd name="connsiteX8" fmla="*/ 547983 w 1157822"/>
                <a:gd name="connsiteY8" fmla="*/ 229125 h 924340"/>
                <a:gd name="connsiteX9" fmla="*/ 552339 w 1157822"/>
                <a:gd name="connsiteY9" fmla="*/ 176853 h 924340"/>
                <a:gd name="connsiteX10" fmla="*/ 609838 w 1157822"/>
                <a:gd name="connsiteY10" fmla="*/ 229125 h 924340"/>
                <a:gd name="connsiteX11" fmla="*/ 634232 w 1157822"/>
                <a:gd name="connsiteY11" fmla="*/ 229125 h 924340"/>
                <a:gd name="connsiteX12" fmla="*/ 614194 w 1157822"/>
                <a:gd name="connsiteY12" fmla="*/ 0 h 924340"/>
                <a:gd name="connsiteX13" fmla="*/ 595899 w 1157822"/>
                <a:gd name="connsiteY13" fmla="*/ 19166 h 924340"/>
                <a:gd name="connsiteX14" fmla="*/ 598513 w 1157822"/>
                <a:gd name="connsiteY14" fmla="*/ 52272 h 924340"/>
                <a:gd name="connsiteX15" fmla="*/ 574991 w 1157822"/>
                <a:gd name="connsiteY15" fmla="*/ 19166 h 924340"/>
                <a:gd name="connsiteX16" fmla="*/ 595899 w 1157822"/>
                <a:gd name="connsiteY16" fmla="*/ 19166 h 924340"/>
                <a:gd name="connsiteX17" fmla="*/ 565407 w 1157822"/>
                <a:gd name="connsiteY17" fmla="*/ 39204 h 924340"/>
                <a:gd name="connsiteX18" fmla="*/ 599384 w 1157822"/>
                <a:gd name="connsiteY18" fmla="*/ 85377 h 924340"/>
                <a:gd name="connsiteX19" fmla="*/ 556695 w 1157822"/>
                <a:gd name="connsiteY19" fmla="*/ 130680 h 924340"/>
                <a:gd name="connsiteX20" fmla="*/ 565407 w 1157822"/>
                <a:gd name="connsiteY20" fmla="*/ 39204 h 924340"/>
                <a:gd name="connsiteX21" fmla="*/ 558438 w 1157822"/>
                <a:gd name="connsiteY21" fmla="*/ 156815 h 924340"/>
                <a:gd name="connsiteX22" fmla="*/ 603740 w 1157822"/>
                <a:gd name="connsiteY22" fmla="*/ 108900 h 924340"/>
                <a:gd name="connsiteX23" fmla="*/ 612452 w 1157822"/>
                <a:gd name="connsiteY23" fmla="*/ 205603 h 924340"/>
                <a:gd name="connsiteX24" fmla="*/ 558438 w 1157822"/>
                <a:gd name="connsiteY24" fmla="*/ 156815 h 924340"/>
                <a:gd name="connsiteX25" fmla="*/ 1062861 w 1157822"/>
                <a:gd name="connsiteY25" fmla="*/ 50529 h 924340"/>
                <a:gd name="connsiteX26" fmla="*/ 964416 w 1157822"/>
                <a:gd name="connsiteY26" fmla="*/ 181209 h 924340"/>
                <a:gd name="connsiteX27" fmla="*/ 668209 w 1157822"/>
                <a:gd name="connsiteY27" fmla="*/ 349350 h 924340"/>
                <a:gd name="connsiteX28" fmla="*/ 666466 w 1157822"/>
                <a:gd name="connsiteY28" fmla="*/ 350221 h 924340"/>
                <a:gd name="connsiteX29" fmla="*/ 666466 w 1157822"/>
                <a:gd name="connsiteY29" fmla="*/ 372872 h 924340"/>
                <a:gd name="connsiteX30" fmla="*/ 934795 w 1157822"/>
                <a:gd name="connsiteY30" fmla="*/ 220413 h 924340"/>
                <a:gd name="connsiteX31" fmla="*/ 730935 w 1157822"/>
                <a:gd name="connsiteY31" fmla="*/ 490484 h 924340"/>
                <a:gd name="connsiteX32" fmla="*/ 755328 w 1157822"/>
                <a:gd name="connsiteY32" fmla="*/ 490484 h 924340"/>
                <a:gd name="connsiteX33" fmla="*/ 807600 w 1157822"/>
                <a:gd name="connsiteY33" fmla="*/ 420788 h 924340"/>
                <a:gd name="connsiteX34" fmla="*/ 837221 w 1157822"/>
                <a:gd name="connsiteY34" fmla="*/ 490484 h 924340"/>
                <a:gd name="connsiteX35" fmla="*/ 873811 w 1157822"/>
                <a:gd name="connsiteY35" fmla="*/ 490484 h 924340"/>
                <a:gd name="connsiteX36" fmla="*/ 1121232 w 1157822"/>
                <a:gd name="connsiteY36" fmla="*/ 70567 h 924340"/>
                <a:gd name="connsiteX37" fmla="*/ 1157822 w 1157822"/>
                <a:gd name="connsiteY37" fmla="*/ 70567 h 924340"/>
                <a:gd name="connsiteX38" fmla="*/ 1157822 w 1157822"/>
                <a:gd name="connsiteY38" fmla="*/ 50529 h 924340"/>
                <a:gd name="connsiteX39" fmla="*/ 1062861 w 1157822"/>
                <a:gd name="connsiteY39" fmla="*/ 50529 h 924340"/>
                <a:gd name="connsiteX40" fmla="*/ 855516 w 1157822"/>
                <a:gd name="connsiteY40" fmla="*/ 483514 h 924340"/>
                <a:gd name="connsiteX41" fmla="*/ 824153 w 1157822"/>
                <a:gd name="connsiteY41" fmla="*/ 409463 h 924340"/>
                <a:gd name="connsiteX42" fmla="*/ 906046 w 1157822"/>
                <a:gd name="connsiteY42" fmla="*/ 398137 h 924340"/>
                <a:gd name="connsiteX43" fmla="*/ 855516 w 1157822"/>
                <a:gd name="connsiteY43" fmla="*/ 483514 h 924340"/>
                <a:gd name="connsiteX44" fmla="*/ 831123 w 1157822"/>
                <a:gd name="connsiteY44" fmla="*/ 389425 h 924340"/>
                <a:gd name="connsiteX45" fmla="*/ 890364 w 1157822"/>
                <a:gd name="connsiteY45" fmla="*/ 311017 h 924340"/>
                <a:gd name="connsiteX46" fmla="*/ 911273 w 1157822"/>
                <a:gd name="connsiteY46" fmla="*/ 378100 h 924340"/>
                <a:gd name="connsiteX47" fmla="*/ 831123 w 1157822"/>
                <a:gd name="connsiteY47" fmla="*/ 389425 h 924340"/>
                <a:gd name="connsiteX48" fmla="*/ 926954 w 1157822"/>
                <a:gd name="connsiteY48" fmla="*/ 362418 h 924340"/>
                <a:gd name="connsiteX49" fmla="*/ 906917 w 1157822"/>
                <a:gd name="connsiteY49" fmla="*/ 297949 h 924340"/>
                <a:gd name="connsiteX50" fmla="*/ 969643 w 1157822"/>
                <a:gd name="connsiteY50" fmla="*/ 289237 h 924340"/>
                <a:gd name="connsiteX51" fmla="*/ 926954 w 1157822"/>
                <a:gd name="connsiteY51" fmla="*/ 362418 h 924340"/>
                <a:gd name="connsiteX52" fmla="*/ 915629 w 1157822"/>
                <a:gd name="connsiteY52" fmla="*/ 277041 h 924340"/>
                <a:gd name="connsiteX53" fmla="*/ 969643 w 1157822"/>
                <a:gd name="connsiteY53" fmla="*/ 205603 h 924340"/>
                <a:gd name="connsiteX54" fmla="*/ 977484 w 1157822"/>
                <a:gd name="connsiteY54" fmla="*/ 268329 h 924340"/>
                <a:gd name="connsiteX55" fmla="*/ 915629 w 1157822"/>
                <a:gd name="connsiteY55" fmla="*/ 277041 h 924340"/>
                <a:gd name="connsiteX56" fmla="*/ 994908 w 1157822"/>
                <a:gd name="connsiteY56" fmla="*/ 247420 h 924340"/>
                <a:gd name="connsiteX57" fmla="*/ 987938 w 1157822"/>
                <a:gd name="connsiteY57" fmla="*/ 188179 h 924340"/>
                <a:gd name="connsiteX58" fmla="*/ 1038468 w 1157822"/>
                <a:gd name="connsiteY58" fmla="*/ 175111 h 924340"/>
                <a:gd name="connsiteX59" fmla="*/ 994908 w 1157822"/>
                <a:gd name="connsiteY59" fmla="*/ 247420 h 924340"/>
                <a:gd name="connsiteX60" fmla="*/ 1001877 w 1157822"/>
                <a:gd name="connsiteY60" fmla="*/ 164656 h 924340"/>
                <a:gd name="connsiteX61" fmla="*/ 1041953 w 1157822"/>
                <a:gd name="connsiteY61" fmla="*/ 111513 h 924340"/>
                <a:gd name="connsiteX62" fmla="*/ 1047180 w 1157822"/>
                <a:gd name="connsiteY62" fmla="*/ 152460 h 924340"/>
                <a:gd name="connsiteX63" fmla="*/ 1001877 w 1157822"/>
                <a:gd name="connsiteY63" fmla="*/ 164656 h 924340"/>
                <a:gd name="connsiteX64" fmla="*/ 1063732 w 1157822"/>
                <a:gd name="connsiteY64" fmla="*/ 130680 h 924340"/>
                <a:gd name="connsiteX65" fmla="*/ 1058505 w 1157822"/>
                <a:gd name="connsiteY65" fmla="*/ 89733 h 924340"/>
                <a:gd name="connsiteX66" fmla="*/ 1072444 w 1157822"/>
                <a:gd name="connsiteY66" fmla="*/ 70567 h 924340"/>
                <a:gd name="connsiteX67" fmla="*/ 1098580 w 1157822"/>
                <a:gd name="connsiteY67" fmla="*/ 70567 h 924340"/>
                <a:gd name="connsiteX68" fmla="*/ 1063732 w 1157822"/>
                <a:gd name="connsiteY68" fmla="*/ 130680 h 924340"/>
                <a:gd name="connsiteX69" fmla="*/ 0 w 1157822"/>
                <a:gd name="connsiteY69" fmla="*/ 267458 h 924340"/>
                <a:gd name="connsiteX70" fmla="*/ 0 w 1157822"/>
                <a:gd name="connsiteY70" fmla="*/ 286624 h 924340"/>
                <a:gd name="connsiteX71" fmla="*/ 182952 w 1157822"/>
                <a:gd name="connsiteY71" fmla="*/ 286624 h 924340"/>
                <a:gd name="connsiteX72" fmla="*/ 182952 w 1157822"/>
                <a:gd name="connsiteY72" fmla="*/ 337153 h 924340"/>
                <a:gd name="connsiteX73" fmla="*/ 243935 w 1157822"/>
                <a:gd name="connsiteY73" fmla="*/ 337153 h 924340"/>
                <a:gd name="connsiteX74" fmla="*/ 243935 w 1157822"/>
                <a:gd name="connsiteY74" fmla="*/ 286624 h 924340"/>
                <a:gd name="connsiteX75" fmla="*/ 265715 w 1157822"/>
                <a:gd name="connsiteY75" fmla="*/ 286624 h 924340"/>
                <a:gd name="connsiteX76" fmla="*/ 265715 w 1157822"/>
                <a:gd name="connsiteY76" fmla="*/ 267458 h 924340"/>
                <a:gd name="connsiteX77" fmla="*/ 0 w 1157822"/>
                <a:gd name="connsiteY77" fmla="*/ 267458 h 924340"/>
                <a:gd name="connsiteX78" fmla="*/ 278783 w 1157822"/>
                <a:gd name="connsiteY78" fmla="*/ 869455 h 924340"/>
                <a:gd name="connsiteX79" fmla="*/ 278783 w 1157822"/>
                <a:gd name="connsiteY79" fmla="*/ 784077 h 924340"/>
                <a:gd name="connsiteX80" fmla="*/ 319730 w 1157822"/>
                <a:gd name="connsiteY80" fmla="*/ 660368 h 924340"/>
                <a:gd name="connsiteX81" fmla="*/ 256132 w 1157822"/>
                <a:gd name="connsiteY81" fmla="*/ 660368 h 924340"/>
                <a:gd name="connsiteX82" fmla="*/ 243064 w 1157822"/>
                <a:gd name="connsiteY82" fmla="*/ 660368 h 924340"/>
                <a:gd name="connsiteX83" fmla="*/ 194277 w 1157822"/>
                <a:gd name="connsiteY83" fmla="*/ 660368 h 924340"/>
                <a:gd name="connsiteX84" fmla="*/ 236095 w 1157822"/>
                <a:gd name="connsiteY84" fmla="*/ 786691 h 924340"/>
                <a:gd name="connsiteX85" fmla="*/ 236095 w 1157822"/>
                <a:gd name="connsiteY85" fmla="*/ 869455 h 924340"/>
                <a:gd name="connsiteX86" fmla="*/ 223027 w 1157822"/>
                <a:gd name="connsiteY86" fmla="*/ 869455 h 924340"/>
                <a:gd name="connsiteX87" fmla="*/ 158558 w 1157822"/>
                <a:gd name="connsiteY87" fmla="*/ 869455 h 924340"/>
                <a:gd name="connsiteX88" fmla="*/ 158558 w 1157822"/>
                <a:gd name="connsiteY88" fmla="*/ 887750 h 924340"/>
                <a:gd name="connsiteX89" fmla="*/ 534044 w 1157822"/>
                <a:gd name="connsiteY89" fmla="*/ 887750 h 924340"/>
                <a:gd name="connsiteX90" fmla="*/ 534044 w 1157822"/>
                <a:gd name="connsiteY90" fmla="*/ 869455 h 924340"/>
                <a:gd name="connsiteX91" fmla="*/ 291851 w 1157822"/>
                <a:gd name="connsiteY91" fmla="*/ 869455 h 924340"/>
                <a:gd name="connsiteX92" fmla="*/ 278783 w 1157822"/>
                <a:gd name="connsiteY92" fmla="*/ 869455 h 924340"/>
                <a:gd name="connsiteX93" fmla="*/ 719609 w 1157822"/>
                <a:gd name="connsiteY93" fmla="*/ 869455 h 924340"/>
                <a:gd name="connsiteX94" fmla="*/ 706541 w 1157822"/>
                <a:gd name="connsiteY94" fmla="*/ 869455 h 924340"/>
                <a:gd name="connsiteX95" fmla="*/ 706541 w 1157822"/>
                <a:gd name="connsiteY95" fmla="*/ 784077 h 924340"/>
                <a:gd name="connsiteX96" fmla="*/ 747488 w 1157822"/>
                <a:gd name="connsiteY96" fmla="*/ 660368 h 924340"/>
                <a:gd name="connsiteX97" fmla="*/ 622906 w 1157822"/>
                <a:gd name="connsiteY97" fmla="*/ 660368 h 924340"/>
                <a:gd name="connsiteX98" fmla="*/ 664724 w 1157822"/>
                <a:gd name="connsiteY98" fmla="*/ 786691 h 924340"/>
                <a:gd name="connsiteX99" fmla="*/ 664724 w 1157822"/>
                <a:gd name="connsiteY99" fmla="*/ 869455 h 924340"/>
                <a:gd name="connsiteX100" fmla="*/ 651656 w 1157822"/>
                <a:gd name="connsiteY100" fmla="*/ 869455 h 924340"/>
                <a:gd name="connsiteX101" fmla="*/ 719609 w 1157822"/>
                <a:gd name="connsiteY101" fmla="*/ 869455 h 924340"/>
                <a:gd name="connsiteX102" fmla="*/ 443440 w 1157822"/>
                <a:gd name="connsiteY102" fmla="*/ 924340 h 924340"/>
                <a:gd name="connsiteX103" fmla="*/ 804116 w 1157822"/>
                <a:gd name="connsiteY103" fmla="*/ 924340 h 924340"/>
                <a:gd name="connsiteX104" fmla="*/ 804116 w 1157822"/>
                <a:gd name="connsiteY104" fmla="*/ 906045 h 924340"/>
                <a:gd name="connsiteX105" fmla="*/ 443440 w 1157822"/>
                <a:gd name="connsiteY105" fmla="*/ 906045 h 924340"/>
                <a:gd name="connsiteX106" fmla="*/ 443440 w 1157822"/>
                <a:gd name="connsiteY106" fmla="*/ 924340 h 924340"/>
                <a:gd name="connsiteX107" fmla="*/ 260488 w 1157822"/>
                <a:gd name="connsiteY107" fmla="*/ 924340 h 924340"/>
                <a:gd name="connsiteX108" fmla="*/ 414690 w 1157822"/>
                <a:gd name="connsiteY108" fmla="*/ 924340 h 924340"/>
                <a:gd name="connsiteX109" fmla="*/ 414690 w 1157822"/>
                <a:gd name="connsiteY109" fmla="*/ 906045 h 924340"/>
                <a:gd name="connsiteX110" fmla="*/ 260488 w 1157822"/>
                <a:gd name="connsiteY110" fmla="*/ 906045 h 924340"/>
                <a:gd name="connsiteX111" fmla="*/ 260488 w 1157822"/>
                <a:gd name="connsiteY111" fmla="*/ 924340 h 924340"/>
                <a:gd name="connsiteX112" fmla="*/ 18295 w 1157822"/>
                <a:gd name="connsiteY112" fmla="*/ 868584 h 924340"/>
                <a:gd name="connsiteX113" fmla="*/ 131551 w 1157822"/>
                <a:gd name="connsiteY113" fmla="*/ 886879 h 924340"/>
                <a:gd name="connsiteX114" fmla="*/ 131551 w 1157822"/>
                <a:gd name="connsiteY114" fmla="*/ 868584 h 924340"/>
                <a:gd name="connsiteX115" fmla="*/ 18295 w 1157822"/>
                <a:gd name="connsiteY115" fmla="*/ 868584 h 924340"/>
                <a:gd name="connsiteX116" fmla="*/ 848547 w 1157822"/>
                <a:gd name="connsiteY116" fmla="*/ 601997 h 924340"/>
                <a:gd name="connsiteX117" fmla="*/ 834607 w 1157822"/>
                <a:gd name="connsiteY117" fmla="*/ 601997 h 924340"/>
                <a:gd name="connsiteX118" fmla="*/ 834607 w 1157822"/>
                <a:gd name="connsiteY118" fmla="*/ 601997 h 924340"/>
                <a:gd name="connsiteX119" fmla="*/ 93218 w 1157822"/>
                <a:gd name="connsiteY119" fmla="*/ 601997 h 924340"/>
                <a:gd name="connsiteX120" fmla="*/ 93218 w 1157822"/>
                <a:gd name="connsiteY120" fmla="*/ 601997 h 924340"/>
                <a:gd name="connsiteX121" fmla="*/ 90605 w 1157822"/>
                <a:gd name="connsiteY121" fmla="*/ 601997 h 924340"/>
                <a:gd name="connsiteX122" fmla="*/ 90605 w 1157822"/>
                <a:gd name="connsiteY122" fmla="*/ 350221 h 924340"/>
                <a:gd name="connsiteX123" fmla="*/ 169012 w 1157822"/>
                <a:gd name="connsiteY123" fmla="*/ 350221 h 924340"/>
                <a:gd name="connsiteX124" fmla="*/ 243064 w 1157822"/>
                <a:gd name="connsiteY124" fmla="*/ 350221 h 924340"/>
                <a:gd name="connsiteX125" fmla="*/ 243064 w 1157822"/>
                <a:gd name="connsiteY125" fmla="*/ 359804 h 924340"/>
                <a:gd name="connsiteX126" fmla="*/ 256132 w 1157822"/>
                <a:gd name="connsiteY126" fmla="*/ 359804 h 924340"/>
                <a:gd name="connsiteX127" fmla="*/ 256132 w 1157822"/>
                <a:gd name="connsiteY127" fmla="*/ 350221 h 924340"/>
                <a:gd name="connsiteX128" fmla="*/ 501810 w 1157822"/>
                <a:gd name="connsiteY128" fmla="*/ 350221 h 924340"/>
                <a:gd name="connsiteX129" fmla="*/ 501810 w 1157822"/>
                <a:gd name="connsiteY129" fmla="*/ 242193 h 924340"/>
                <a:gd name="connsiteX130" fmla="*/ 650785 w 1157822"/>
                <a:gd name="connsiteY130" fmla="*/ 242193 h 924340"/>
                <a:gd name="connsiteX131" fmla="*/ 650785 w 1157822"/>
                <a:gd name="connsiteY131" fmla="*/ 490484 h 924340"/>
                <a:gd name="connsiteX132" fmla="*/ 636846 w 1157822"/>
                <a:gd name="connsiteY132" fmla="*/ 490484 h 924340"/>
                <a:gd name="connsiteX133" fmla="*/ 636846 w 1157822"/>
                <a:gd name="connsiteY133" fmla="*/ 503552 h 924340"/>
                <a:gd name="connsiteX134" fmla="*/ 847675 w 1157822"/>
                <a:gd name="connsiteY134" fmla="*/ 503552 h 924340"/>
                <a:gd name="connsiteX135" fmla="*/ 847675 w 1157822"/>
                <a:gd name="connsiteY135" fmla="*/ 601997 h 924340"/>
                <a:gd name="connsiteX136" fmla="*/ 848547 w 1157822"/>
                <a:gd name="connsiteY136" fmla="*/ 601997 h 924340"/>
                <a:gd name="connsiteX0" fmla="*/ 659497 w 1157822"/>
                <a:gd name="connsiteY0" fmla="*/ 576733 h 924340"/>
                <a:gd name="connsiteX1" fmla="*/ 672565 w 1157822"/>
                <a:gd name="connsiteY1" fmla="*/ 576733 h 924340"/>
                <a:gd name="connsiteX2" fmla="*/ 672565 w 1157822"/>
                <a:gd name="connsiteY2" fmla="*/ 532301 h 924340"/>
                <a:gd name="connsiteX3" fmla="*/ 659497 w 1157822"/>
                <a:gd name="connsiteY3" fmla="*/ 532301 h 924340"/>
                <a:gd name="connsiteX4" fmla="*/ 659497 w 1157822"/>
                <a:gd name="connsiteY4" fmla="*/ 576733 h 924340"/>
                <a:gd name="connsiteX5" fmla="*/ 614194 w 1157822"/>
                <a:gd name="connsiteY5" fmla="*/ 0 h 924340"/>
                <a:gd name="connsiteX6" fmla="*/ 548855 w 1157822"/>
                <a:gd name="connsiteY6" fmla="*/ 0 h 924340"/>
                <a:gd name="connsiteX7" fmla="*/ 528817 w 1157822"/>
                <a:gd name="connsiteY7" fmla="*/ 229125 h 924340"/>
                <a:gd name="connsiteX8" fmla="*/ 547983 w 1157822"/>
                <a:gd name="connsiteY8" fmla="*/ 229125 h 924340"/>
                <a:gd name="connsiteX9" fmla="*/ 552339 w 1157822"/>
                <a:gd name="connsiteY9" fmla="*/ 176853 h 924340"/>
                <a:gd name="connsiteX10" fmla="*/ 609838 w 1157822"/>
                <a:gd name="connsiteY10" fmla="*/ 229125 h 924340"/>
                <a:gd name="connsiteX11" fmla="*/ 634232 w 1157822"/>
                <a:gd name="connsiteY11" fmla="*/ 229125 h 924340"/>
                <a:gd name="connsiteX12" fmla="*/ 614194 w 1157822"/>
                <a:gd name="connsiteY12" fmla="*/ 0 h 924340"/>
                <a:gd name="connsiteX13" fmla="*/ 595899 w 1157822"/>
                <a:gd name="connsiteY13" fmla="*/ 19166 h 924340"/>
                <a:gd name="connsiteX14" fmla="*/ 598513 w 1157822"/>
                <a:gd name="connsiteY14" fmla="*/ 52272 h 924340"/>
                <a:gd name="connsiteX15" fmla="*/ 574991 w 1157822"/>
                <a:gd name="connsiteY15" fmla="*/ 19166 h 924340"/>
                <a:gd name="connsiteX16" fmla="*/ 595899 w 1157822"/>
                <a:gd name="connsiteY16" fmla="*/ 19166 h 924340"/>
                <a:gd name="connsiteX17" fmla="*/ 565407 w 1157822"/>
                <a:gd name="connsiteY17" fmla="*/ 39204 h 924340"/>
                <a:gd name="connsiteX18" fmla="*/ 599384 w 1157822"/>
                <a:gd name="connsiteY18" fmla="*/ 85377 h 924340"/>
                <a:gd name="connsiteX19" fmla="*/ 556695 w 1157822"/>
                <a:gd name="connsiteY19" fmla="*/ 130680 h 924340"/>
                <a:gd name="connsiteX20" fmla="*/ 565407 w 1157822"/>
                <a:gd name="connsiteY20" fmla="*/ 39204 h 924340"/>
                <a:gd name="connsiteX21" fmla="*/ 558438 w 1157822"/>
                <a:gd name="connsiteY21" fmla="*/ 156815 h 924340"/>
                <a:gd name="connsiteX22" fmla="*/ 603740 w 1157822"/>
                <a:gd name="connsiteY22" fmla="*/ 108900 h 924340"/>
                <a:gd name="connsiteX23" fmla="*/ 612452 w 1157822"/>
                <a:gd name="connsiteY23" fmla="*/ 205603 h 924340"/>
                <a:gd name="connsiteX24" fmla="*/ 558438 w 1157822"/>
                <a:gd name="connsiteY24" fmla="*/ 156815 h 924340"/>
                <a:gd name="connsiteX25" fmla="*/ 1062861 w 1157822"/>
                <a:gd name="connsiteY25" fmla="*/ 50529 h 924340"/>
                <a:gd name="connsiteX26" fmla="*/ 964416 w 1157822"/>
                <a:gd name="connsiteY26" fmla="*/ 181209 h 924340"/>
                <a:gd name="connsiteX27" fmla="*/ 668209 w 1157822"/>
                <a:gd name="connsiteY27" fmla="*/ 349350 h 924340"/>
                <a:gd name="connsiteX28" fmla="*/ 666466 w 1157822"/>
                <a:gd name="connsiteY28" fmla="*/ 350221 h 924340"/>
                <a:gd name="connsiteX29" fmla="*/ 666466 w 1157822"/>
                <a:gd name="connsiteY29" fmla="*/ 372872 h 924340"/>
                <a:gd name="connsiteX30" fmla="*/ 934795 w 1157822"/>
                <a:gd name="connsiteY30" fmla="*/ 220413 h 924340"/>
                <a:gd name="connsiteX31" fmla="*/ 730935 w 1157822"/>
                <a:gd name="connsiteY31" fmla="*/ 490484 h 924340"/>
                <a:gd name="connsiteX32" fmla="*/ 755328 w 1157822"/>
                <a:gd name="connsiteY32" fmla="*/ 490484 h 924340"/>
                <a:gd name="connsiteX33" fmla="*/ 807600 w 1157822"/>
                <a:gd name="connsiteY33" fmla="*/ 420788 h 924340"/>
                <a:gd name="connsiteX34" fmla="*/ 837221 w 1157822"/>
                <a:gd name="connsiteY34" fmla="*/ 490484 h 924340"/>
                <a:gd name="connsiteX35" fmla="*/ 873811 w 1157822"/>
                <a:gd name="connsiteY35" fmla="*/ 490484 h 924340"/>
                <a:gd name="connsiteX36" fmla="*/ 1121232 w 1157822"/>
                <a:gd name="connsiteY36" fmla="*/ 70567 h 924340"/>
                <a:gd name="connsiteX37" fmla="*/ 1157822 w 1157822"/>
                <a:gd name="connsiteY37" fmla="*/ 70567 h 924340"/>
                <a:gd name="connsiteX38" fmla="*/ 1157822 w 1157822"/>
                <a:gd name="connsiteY38" fmla="*/ 50529 h 924340"/>
                <a:gd name="connsiteX39" fmla="*/ 1062861 w 1157822"/>
                <a:gd name="connsiteY39" fmla="*/ 50529 h 924340"/>
                <a:gd name="connsiteX40" fmla="*/ 855516 w 1157822"/>
                <a:gd name="connsiteY40" fmla="*/ 483514 h 924340"/>
                <a:gd name="connsiteX41" fmla="*/ 824153 w 1157822"/>
                <a:gd name="connsiteY41" fmla="*/ 409463 h 924340"/>
                <a:gd name="connsiteX42" fmla="*/ 906046 w 1157822"/>
                <a:gd name="connsiteY42" fmla="*/ 398137 h 924340"/>
                <a:gd name="connsiteX43" fmla="*/ 855516 w 1157822"/>
                <a:gd name="connsiteY43" fmla="*/ 483514 h 924340"/>
                <a:gd name="connsiteX44" fmla="*/ 831123 w 1157822"/>
                <a:gd name="connsiteY44" fmla="*/ 389425 h 924340"/>
                <a:gd name="connsiteX45" fmla="*/ 890364 w 1157822"/>
                <a:gd name="connsiteY45" fmla="*/ 311017 h 924340"/>
                <a:gd name="connsiteX46" fmla="*/ 911273 w 1157822"/>
                <a:gd name="connsiteY46" fmla="*/ 378100 h 924340"/>
                <a:gd name="connsiteX47" fmla="*/ 831123 w 1157822"/>
                <a:gd name="connsiteY47" fmla="*/ 389425 h 924340"/>
                <a:gd name="connsiteX48" fmla="*/ 926954 w 1157822"/>
                <a:gd name="connsiteY48" fmla="*/ 362418 h 924340"/>
                <a:gd name="connsiteX49" fmla="*/ 906917 w 1157822"/>
                <a:gd name="connsiteY49" fmla="*/ 297949 h 924340"/>
                <a:gd name="connsiteX50" fmla="*/ 969643 w 1157822"/>
                <a:gd name="connsiteY50" fmla="*/ 289237 h 924340"/>
                <a:gd name="connsiteX51" fmla="*/ 926954 w 1157822"/>
                <a:gd name="connsiteY51" fmla="*/ 362418 h 924340"/>
                <a:gd name="connsiteX52" fmla="*/ 915629 w 1157822"/>
                <a:gd name="connsiteY52" fmla="*/ 277041 h 924340"/>
                <a:gd name="connsiteX53" fmla="*/ 969643 w 1157822"/>
                <a:gd name="connsiteY53" fmla="*/ 205603 h 924340"/>
                <a:gd name="connsiteX54" fmla="*/ 977484 w 1157822"/>
                <a:gd name="connsiteY54" fmla="*/ 268329 h 924340"/>
                <a:gd name="connsiteX55" fmla="*/ 915629 w 1157822"/>
                <a:gd name="connsiteY55" fmla="*/ 277041 h 924340"/>
                <a:gd name="connsiteX56" fmla="*/ 994908 w 1157822"/>
                <a:gd name="connsiteY56" fmla="*/ 247420 h 924340"/>
                <a:gd name="connsiteX57" fmla="*/ 987938 w 1157822"/>
                <a:gd name="connsiteY57" fmla="*/ 188179 h 924340"/>
                <a:gd name="connsiteX58" fmla="*/ 1038468 w 1157822"/>
                <a:gd name="connsiteY58" fmla="*/ 175111 h 924340"/>
                <a:gd name="connsiteX59" fmla="*/ 994908 w 1157822"/>
                <a:gd name="connsiteY59" fmla="*/ 247420 h 924340"/>
                <a:gd name="connsiteX60" fmla="*/ 1001877 w 1157822"/>
                <a:gd name="connsiteY60" fmla="*/ 164656 h 924340"/>
                <a:gd name="connsiteX61" fmla="*/ 1041953 w 1157822"/>
                <a:gd name="connsiteY61" fmla="*/ 111513 h 924340"/>
                <a:gd name="connsiteX62" fmla="*/ 1047180 w 1157822"/>
                <a:gd name="connsiteY62" fmla="*/ 152460 h 924340"/>
                <a:gd name="connsiteX63" fmla="*/ 1001877 w 1157822"/>
                <a:gd name="connsiteY63" fmla="*/ 164656 h 924340"/>
                <a:gd name="connsiteX64" fmla="*/ 1063732 w 1157822"/>
                <a:gd name="connsiteY64" fmla="*/ 130680 h 924340"/>
                <a:gd name="connsiteX65" fmla="*/ 1058505 w 1157822"/>
                <a:gd name="connsiteY65" fmla="*/ 89733 h 924340"/>
                <a:gd name="connsiteX66" fmla="*/ 1072444 w 1157822"/>
                <a:gd name="connsiteY66" fmla="*/ 70567 h 924340"/>
                <a:gd name="connsiteX67" fmla="*/ 1098580 w 1157822"/>
                <a:gd name="connsiteY67" fmla="*/ 70567 h 924340"/>
                <a:gd name="connsiteX68" fmla="*/ 1063732 w 1157822"/>
                <a:gd name="connsiteY68" fmla="*/ 130680 h 924340"/>
                <a:gd name="connsiteX69" fmla="*/ 0 w 1157822"/>
                <a:gd name="connsiteY69" fmla="*/ 267458 h 924340"/>
                <a:gd name="connsiteX70" fmla="*/ 0 w 1157822"/>
                <a:gd name="connsiteY70" fmla="*/ 286624 h 924340"/>
                <a:gd name="connsiteX71" fmla="*/ 182952 w 1157822"/>
                <a:gd name="connsiteY71" fmla="*/ 286624 h 924340"/>
                <a:gd name="connsiteX72" fmla="*/ 182952 w 1157822"/>
                <a:gd name="connsiteY72" fmla="*/ 337153 h 924340"/>
                <a:gd name="connsiteX73" fmla="*/ 243935 w 1157822"/>
                <a:gd name="connsiteY73" fmla="*/ 337153 h 924340"/>
                <a:gd name="connsiteX74" fmla="*/ 243935 w 1157822"/>
                <a:gd name="connsiteY74" fmla="*/ 286624 h 924340"/>
                <a:gd name="connsiteX75" fmla="*/ 265715 w 1157822"/>
                <a:gd name="connsiteY75" fmla="*/ 286624 h 924340"/>
                <a:gd name="connsiteX76" fmla="*/ 265715 w 1157822"/>
                <a:gd name="connsiteY76" fmla="*/ 267458 h 924340"/>
                <a:gd name="connsiteX77" fmla="*/ 0 w 1157822"/>
                <a:gd name="connsiteY77" fmla="*/ 267458 h 924340"/>
                <a:gd name="connsiteX78" fmla="*/ 278783 w 1157822"/>
                <a:gd name="connsiteY78" fmla="*/ 869455 h 924340"/>
                <a:gd name="connsiteX79" fmla="*/ 278783 w 1157822"/>
                <a:gd name="connsiteY79" fmla="*/ 784077 h 924340"/>
                <a:gd name="connsiteX80" fmla="*/ 319730 w 1157822"/>
                <a:gd name="connsiteY80" fmla="*/ 660368 h 924340"/>
                <a:gd name="connsiteX81" fmla="*/ 256132 w 1157822"/>
                <a:gd name="connsiteY81" fmla="*/ 660368 h 924340"/>
                <a:gd name="connsiteX82" fmla="*/ 243064 w 1157822"/>
                <a:gd name="connsiteY82" fmla="*/ 660368 h 924340"/>
                <a:gd name="connsiteX83" fmla="*/ 194277 w 1157822"/>
                <a:gd name="connsiteY83" fmla="*/ 660368 h 924340"/>
                <a:gd name="connsiteX84" fmla="*/ 236095 w 1157822"/>
                <a:gd name="connsiteY84" fmla="*/ 786691 h 924340"/>
                <a:gd name="connsiteX85" fmla="*/ 236095 w 1157822"/>
                <a:gd name="connsiteY85" fmla="*/ 869455 h 924340"/>
                <a:gd name="connsiteX86" fmla="*/ 223027 w 1157822"/>
                <a:gd name="connsiteY86" fmla="*/ 869455 h 924340"/>
                <a:gd name="connsiteX87" fmla="*/ 158558 w 1157822"/>
                <a:gd name="connsiteY87" fmla="*/ 869455 h 924340"/>
                <a:gd name="connsiteX88" fmla="*/ 158558 w 1157822"/>
                <a:gd name="connsiteY88" fmla="*/ 887750 h 924340"/>
                <a:gd name="connsiteX89" fmla="*/ 534044 w 1157822"/>
                <a:gd name="connsiteY89" fmla="*/ 887750 h 924340"/>
                <a:gd name="connsiteX90" fmla="*/ 534044 w 1157822"/>
                <a:gd name="connsiteY90" fmla="*/ 869455 h 924340"/>
                <a:gd name="connsiteX91" fmla="*/ 291851 w 1157822"/>
                <a:gd name="connsiteY91" fmla="*/ 869455 h 924340"/>
                <a:gd name="connsiteX92" fmla="*/ 278783 w 1157822"/>
                <a:gd name="connsiteY92" fmla="*/ 869455 h 924340"/>
                <a:gd name="connsiteX93" fmla="*/ 719609 w 1157822"/>
                <a:gd name="connsiteY93" fmla="*/ 869455 h 924340"/>
                <a:gd name="connsiteX94" fmla="*/ 706541 w 1157822"/>
                <a:gd name="connsiteY94" fmla="*/ 869455 h 924340"/>
                <a:gd name="connsiteX95" fmla="*/ 706541 w 1157822"/>
                <a:gd name="connsiteY95" fmla="*/ 784077 h 924340"/>
                <a:gd name="connsiteX96" fmla="*/ 747488 w 1157822"/>
                <a:gd name="connsiteY96" fmla="*/ 660368 h 924340"/>
                <a:gd name="connsiteX97" fmla="*/ 622906 w 1157822"/>
                <a:gd name="connsiteY97" fmla="*/ 660368 h 924340"/>
                <a:gd name="connsiteX98" fmla="*/ 664724 w 1157822"/>
                <a:gd name="connsiteY98" fmla="*/ 786691 h 924340"/>
                <a:gd name="connsiteX99" fmla="*/ 664724 w 1157822"/>
                <a:gd name="connsiteY99" fmla="*/ 869455 h 924340"/>
                <a:gd name="connsiteX100" fmla="*/ 651656 w 1157822"/>
                <a:gd name="connsiteY100" fmla="*/ 869455 h 924340"/>
                <a:gd name="connsiteX101" fmla="*/ 719609 w 1157822"/>
                <a:gd name="connsiteY101" fmla="*/ 869455 h 924340"/>
                <a:gd name="connsiteX102" fmla="*/ 443440 w 1157822"/>
                <a:gd name="connsiteY102" fmla="*/ 924340 h 924340"/>
                <a:gd name="connsiteX103" fmla="*/ 804116 w 1157822"/>
                <a:gd name="connsiteY103" fmla="*/ 924340 h 924340"/>
                <a:gd name="connsiteX104" fmla="*/ 804116 w 1157822"/>
                <a:gd name="connsiteY104" fmla="*/ 906045 h 924340"/>
                <a:gd name="connsiteX105" fmla="*/ 443440 w 1157822"/>
                <a:gd name="connsiteY105" fmla="*/ 906045 h 924340"/>
                <a:gd name="connsiteX106" fmla="*/ 443440 w 1157822"/>
                <a:gd name="connsiteY106" fmla="*/ 924340 h 924340"/>
                <a:gd name="connsiteX107" fmla="*/ 260488 w 1157822"/>
                <a:gd name="connsiteY107" fmla="*/ 924340 h 924340"/>
                <a:gd name="connsiteX108" fmla="*/ 414690 w 1157822"/>
                <a:gd name="connsiteY108" fmla="*/ 924340 h 924340"/>
                <a:gd name="connsiteX109" fmla="*/ 414690 w 1157822"/>
                <a:gd name="connsiteY109" fmla="*/ 906045 h 924340"/>
                <a:gd name="connsiteX110" fmla="*/ 260488 w 1157822"/>
                <a:gd name="connsiteY110" fmla="*/ 906045 h 924340"/>
                <a:gd name="connsiteX111" fmla="*/ 260488 w 1157822"/>
                <a:gd name="connsiteY111" fmla="*/ 924340 h 924340"/>
                <a:gd name="connsiteX112" fmla="*/ 131551 w 1157822"/>
                <a:gd name="connsiteY112" fmla="*/ 868584 h 924340"/>
                <a:gd name="connsiteX113" fmla="*/ 131551 w 1157822"/>
                <a:gd name="connsiteY113" fmla="*/ 886879 h 924340"/>
                <a:gd name="connsiteX114" fmla="*/ 131551 w 1157822"/>
                <a:gd name="connsiteY114" fmla="*/ 868584 h 924340"/>
                <a:gd name="connsiteX115" fmla="*/ 848547 w 1157822"/>
                <a:gd name="connsiteY115" fmla="*/ 601997 h 924340"/>
                <a:gd name="connsiteX116" fmla="*/ 834607 w 1157822"/>
                <a:gd name="connsiteY116" fmla="*/ 601997 h 924340"/>
                <a:gd name="connsiteX117" fmla="*/ 834607 w 1157822"/>
                <a:gd name="connsiteY117" fmla="*/ 601997 h 924340"/>
                <a:gd name="connsiteX118" fmla="*/ 93218 w 1157822"/>
                <a:gd name="connsiteY118" fmla="*/ 601997 h 924340"/>
                <a:gd name="connsiteX119" fmla="*/ 93218 w 1157822"/>
                <a:gd name="connsiteY119" fmla="*/ 601997 h 924340"/>
                <a:gd name="connsiteX120" fmla="*/ 90605 w 1157822"/>
                <a:gd name="connsiteY120" fmla="*/ 601997 h 924340"/>
                <a:gd name="connsiteX121" fmla="*/ 90605 w 1157822"/>
                <a:gd name="connsiteY121" fmla="*/ 350221 h 924340"/>
                <a:gd name="connsiteX122" fmla="*/ 169012 w 1157822"/>
                <a:gd name="connsiteY122" fmla="*/ 350221 h 924340"/>
                <a:gd name="connsiteX123" fmla="*/ 243064 w 1157822"/>
                <a:gd name="connsiteY123" fmla="*/ 350221 h 924340"/>
                <a:gd name="connsiteX124" fmla="*/ 243064 w 1157822"/>
                <a:gd name="connsiteY124" fmla="*/ 359804 h 924340"/>
                <a:gd name="connsiteX125" fmla="*/ 256132 w 1157822"/>
                <a:gd name="connsiteY125" fmla="*/ 359804 h 924340"/>
                <a:gd name="connsiteX126" fmla="*/ 256132 w 1157822"/>
                <a:gd name="connsiteY126" fmla="*/ 350221 h 924340"/>
                <a:gd name="connsiteX127" fmla="*/ 501810 w 1157822"/>
                <a:gd name="connsiteY127" fmla="*/ 350221 h 924340"/>
                <a:gd name="connsiteX128" fmla="*/ 501810 w 1157822"/>
                <a:gd name="connsiteY128" fmla="*/ 242193 h 924340"/>
                <a:gd name="connsiteX129" fmla="*/ 650785 w 1157822"/>
                <a:gd name="connsiteY129" fmla="*/ 242193 h 924340"/>
                <a:gd name="connsiteX130" fmla="*/ 650785 w 1157822"/>
                <a:gd name="connsiteY130" fmla="*/ 490484 h 924340"/>
                <a:gd name="connsiteX131" fmla="*/ 636846 w 1157822"/>
                <a:gd name="connsiteY131" fmla="*/ 490484 h 924340"/>
                <a:gd name="connsiteX132" fmla="*/ 636846 w 1157822"/>
                <a:gd name="connsiteY132" fmla="*/ 503552 h 924340"/>
                <a:gd name="connsiteX133" fmla="*/ 847675 w 1157822"/>
                <a:gd name="connsiteY133" fmla="*/ 503552 h 924340"/>
                <a:gd name="connsiteX134" fmla="*/ 847675 w 1157822"/>
                <a:gd name="connsiteY134" fmla="*/ 601997 h 924340"/>
                <a:gd name="connsiteX135" fmla="*/ 848547 w 1157822"/>
                <a:gd name="connsiteY135" fmla="*/ 601997 h 924340"/>
                <a:gd name="connsiteX0" fmla="*/ 659497 w 1157822"/>
                <a:gd name="connsiteY0" fmla="*/ 576733 h 924340"/>
                <a:gd name="connsiteX1" fmla="*/ 672565 w 1157822"/>
                <a:gd name="connsiteY1" fmla="*/ 576733 h 924340"/>
                <a:gd name="connsiteX2" fmla="*/ 672565 w 1157822"/>
                <a:gd name="connsiteY2" fmla="*/ 532301 h 924340"/>
                <a:gd name="connsiteX3" fmla="*/ 659497 w 1157822"/>
                <a:gd name="connsiteY3" fmla="*/ 532301 h 924340"/>
                <a:gd name="connsiteX4" fmla="*/ 659497 w 1157822"/>
                <a:gd name="connsiteY4" fmla="*/ 576733 h 924340"/>
                <a:gd name="connsiteX5" fmla="*/ 614194 w 1157822"/>
                <a:gd name="connsiteY5" fmla="*/ 0 h 924340"/>
                <a:gd name="connsiteX6" fmla="*/ 548855 w 1157822"/>
                <a:gd name="connsiteY6" fmla="*/ 0 h 924340"/>
                <a:gd name="connsiteX7" fmla="*/ 528817 w 1157822"/>
                <a:gd name="connsiteY7" fmla="*/ 229125 h 924340"/>
                <a:gd name="connsiteX8" fmla="*/ 547983 w 1157822"/>
                <a:gd name="connsiteY8" fmla="*/ 229125 h 924340"/>
                <a:gd name="connsiteX9" fmla="*/ 552339 w 1157822"/>
                <a:gd name="connsiteY9" fmla="*/ 176853 h 924340"/>
                <a:gd name="connsiteX10" fmla="*/ 609838 w 1157822"/>
                <a:gd name="connsiteY10" fmla="*/ 229125 h 924340"/>
                <a:gd name="connsiteX11" fmla="*/ 634232 w 1157822"/>
                <a:gd name="connsiteY11" fmla="*/ 229125 h 924340"/>
                <a:gd name="connsiteX12" fmla="*/ 614194 w 1157822"/>
                <a:gd name="connsiteY12" fmla="*/ 0 h 924340"/>
                <a:gd name="connsiteX13" fmla="*/ 595899 w 1157822"/>
                <a:gd name="connsiteY13" fmla="*/ 19166 h 924340"/>
                <a:gd name="connsiteX14" fmla="*/ 598513 w 1157822"/>
                <a:gd name="connsiteY14" fmla="*/ 52272 h 924340"/>
                <a:gd name="connsiteX15" fmla="*/ 574991 w 1157822"/>
                <a:gd name="connsiteY15" fmla="*/ 19166 h 924340"/>
                <a:gd name="connsiteX16" fmla="*/ 595899 w 1157822"/>
                <a:gd name="connsiteY16" fmla="*/ 19166 h 924340"/>
                <a:gd name="connsiteX17" fmla="*/ 565407 w 1157822"/>
                <a:gd name="connsiteY17" fmla="*/ 39204 h 924340"/>
                <a:gd name="connsiteX18" fmla="*/ 599384 w 1157822"/>
                <a:gd name="connsiteY18" fmla="*/ 85377 h 924340"/>
                <a:gd name="connsiteX19" fmla="*/ 556695 w 1157822"/>
                <a:gd name="connsiteY19" fmla="*/ 130680 h 924340"/>
                <a:gd name="connsiteX20" fmla="*/ 565407 w 1157822"/>
                <a:gd name="connsiteY20" fmla="*/ 39204 h 924340"/>
                <a:gd name="connsiteX21" fmla="*/ 558438 w 1157822"/>
                <a:gd name="connsiteY21" fmla="*/ 156815 h 924340"/>
                <a:gd name="connsiteX22" fmla="*/ 603740 w 1157822"/>
                <a:gd name="connsiteY22" fmla="*/ 108900 h 924340"/>
                <a:gd name="connsiteX23" fmla="*/ 612452 w 1157822"/>
                <a:gd name="connsiteY23" fmla="*/ 205603 h 924340"/>
                <a:gd name="connsiteX24" fmla="*/ 558438 w 1157822"/>
                <a:gd name="connsiteY24" fmla="*/ 156815 h 924340"/>
                <a:gd name="connsiteX25" fmla="*/ 1062861 w 1157822"/>
                <a:gd name="connsiteY25" fmla="*/ 50529 h 924340"/>
                <a:gd name="connsiteX26" fmla="*/ 964416 w 1157822"/>
                <a:gd name="connsiteY26" fmla="*/ 181209 h 924340"/>
                <a:gd name="connsiteX27" fmla="*/ 668209 w 1157822"/>
                <a:gd name="connsiteY27" fmla="*/ 349350 h 924340"/>
                <a:gd name="connsiteX28" fmla="*/ 666466 w 1157822"/>
                <a:gd name="connsiteY28" fmla="*/ 350221 h 924340"/>
                <a:gd name="connsiteX29" fmla="*/ 666466 w 1157822"/>
                <a:gd name="connsiteY29" fmla="*/ 372872 h 924340"/>
                <a:gd name="connsiteX30" fmla="*/ 934795 w 1157822"/>
                <a:gd name="connsiteY30" fmla="*/ 220413 h 924340"/>
                <a:gd name="connsiteX31" fmla="*/ 730935 w 1157822"/>
                <a:gd name="connsiteY31" fmla="*/ 490484 h 924340"/>
                <a:gd name="connsiteX32" fmla="*/ 755328 w 1157822"/>
                <a:gd name="connsiteY32" fmla="*/ 490484 h 924340"/>
                <a:gd name="connsiteX33" fmla="*/ 807600 w 1157822"/>
                <a:gd name="connsiteY33" fmla="*/ 420788 h 924340"/>
                <a:gd name="connsiteX34" fmla="*/ 837221 w 1157822"/>
                <a:gd name="connsiteY34" fmla="*/ 490484 h 924340"/>
                <a:gd name="connsiteX35" fmla="*/ 873811 w 1157822"/>
                <a:gd name="connsiteY35" fmla="*/ 490484 h 924340"/>
                <a:gd name="connsiteX36" fmla="*/ 1121232 w 1157822"/>
                <a:gd name="connsiteY36" fmla="*/ 70567 h 924340"/>
                <a:gd name="connsiteX37" fmla="*/ 1157822 w 1157822"/>
                <a:gd name="connsiteY37" fmla="*/ 70567 h 924340"/>
                <a:gd name="connsiteX38" fmla="*/ 1157822 w 1157822"/>
                <a:gd name="connsiteY38" fmla="*/ 50529 h 924340"/>
                <a:gd name="connsiteX39" fmla="*/ 1062861 w 1157822"/>
                <a:gd name="connsiteY39" fmla="*/ 50529 h 924340"/>
                <a:gd name="connsiteX40" fmla="*/ 855516 w 1157822"/>
                <a:gd name="connsiteY40" fmla="*/ 483514 h 924340"/>
                <a:gd name="connsiteX41" fmla="*/ 824153 w 1157822"/>
                <a:gd name="connsiteY41" fmla="*/ 409463 h 924340"/>
                <a:gd name="connsiteX42" fmla="*/ 906046 w 1157822"/>
                <a:gd name="connsiteY42" fmla="*/ 398137 h 924340"/>
                <a:gd name="connsiteX43" fmla="*/ 855516 w 1157822"/>
                <a:gd name="connsiteY43" fmla="*/ 483514 h 924340"/>
                <a:gd name="connsiteX44" fmla="*/ 831123 w 1157822"/>
                <a:gd name="connsiteY44" fmla="*/ 389425 h 924340"/>
                <a:gd name="connsiteX45" fmla="*/ 890364 w 1157822"/>
                <a:gd name="connsiteY45" fmla="*/ 311017 h 924340"/>
                <a:gd name="connsiteX46" fmla="*/ 911273 w 1157822"/>
                <a:gd name="connsiteY46" fmla="*/ 378100 h 924340"/>
                <a:gd name="connsiteX47" fmla="*/ 831123 w 1157822"/>
                <a:gd name="connsiteY47" fmla="*/ 389425 h 924340"/>
                <a:gd name="connsiteX48" fmla="*/ 926954 w 1157822"/>
                <a:gd name="connsiteY48" fmla="*/ 362418 h 924340"/>
                <a:gd name="connsiteX49" fmla="*/ 906917 w 1157822"/>
                <a:gd name="connsiteY49" fmla="*/ 297949 h 924340"/>
                <a:gd name="connsiteX50" fmla="*/ 969643 w 1157822"/>
                <a:gd name="connsiteY50" fmla="*/ 289237 h 924340"/>
                <a:gd name="connsiteX51" fmla="*/ 926954 w 1157822"/>
                <a:gd name="connsiteY51" fmla="*/ 362418 h 924340"/>
                <a:gd name="connsiteX52" fmla="*/ 915629 w 1157822"/>
                <a:gd name="connsiteY52" fmla="*/ 277041 h 924340"/>
                <a:gd name="connsiteX53" fmla="*/ 969643 w 1157822"/>
                <a:gd name="connsiteY53" fmla="*/ 205603 h 924340"/>
                <a:gd name="connsiteX54" fmla="*/ 977484 w 1157822"/>
                <a:gd name="connsiteY54" fmla="*/ 268329 h 924340"/>
                <a:gd name="connsiteX55" fmla="*/ 915629 w 1157822"/>
                <a:gd name="connsiteY55" fmla="*/ 277041 h 924340"/>
                <a:gd name="connsiteX56" fmla="*/ 994908 w 1157822"/>
                <a:gd name="connsiteY56" fmla="*/ 247420 h 924340"/>
                <a:gd name="connsiteX57" fmla="*/ 987938 w 1157822"/>
                <a:gd name="connsiteY57" fmla="*/ 188179 h 924340"/>
                <a:gd name="connsiteX58" fmla="*/ 1038468 w 1157822"/>
                <a:gd name="connsiteY58" fmla="*/ 175111 h 924340"/>
                <a:gd name="connsiteX59" fmla="*/ 994908 w 1157822"/>
                <a:gd name="connsiteY59" fmla="*/ 247420 h 924340"/>
                <a:gd name="connsiteX60" fmla="*/ 1001877 w 1157822"/>
                <a:gd name="connsiteY60" fmla="*/ 164656 h 924340"/>
                <a:gd name="connsiteX61" fmla="*/ 1041953 w 1157822"/>
                <a:gd name="connsiteY61" fmla="*/ 111513 h 924340"/>
                <a:gd name="connsiteX62" fmla="*/ 1047180 w 1157822"/>
                <a:gd name="connsiteY62" fmla="*/ 152460 h 924340"/>
                <a:gd name="connsiteX63" fmla="*/ 1001877 w 1157822"/>
                <a:gd name="connsiteY63" fmla="*/ 164656 h 924340"/>
                <a:gd name="connsiteX64" fmla="*/ 1063732 w 1157822"/>
                <a:gd name="connsiteY64" fmla="*/ 130680 h 924340"/>
                <a:gd name="connsiteX65" fmla="*/ 1058505 w 1157822"/>
                <a:gd name="connsiteY65" fmla="*/ 89733 h 924340"/>
                <a:gd name="connsiteX66" fmla="*/ 1072444 w 1157822"/>
                <a:gd name="connsiteY66" fmla="*/ 70567 h 924340"/>
                <a:gd name="connsiteX67" fmla="*/ 1098580 w 1157822"/>
                <a:gd name="connsiteY67" fmla="*/ 70567 h 924340"/>
                <a:gd name="connsiteX68" fmla="*/ 1063732 w 1157822"/>
                <a:gd name="connsiteY68" fmla="*/ 130680 h 924340"/>
                <a:gd name="connsiteX69" fmla="*/ 0 w 1157822"/>
                <a:gd name="connsiteY69" fmla="*/ 267458 h 924340"/>
                <a:gd name="connsiteX70" fmla="*/ 0 w 1157822"/>
                <a:gd name="connsiteY70" fmla="*/ 286624 h 924340"/>
                <a:gd name="connsiteX71" fmla="*/ 182952 w 1157822"/>
                <a:gd name="connsiteY71" fmla="*/ 286624 h 924340"/>
                <a:gd name="connsiteX72" fmla="*/ 182952 w 1157822"/>
                <a:gd name="connsiteY72" fmla="*/ 337153 h 924340"/>
                <a:gd name="connsiteX73" fmla="*/ 243935 w 1157822"/>
                <a:gd name="connsiteY73" fmla="*/ 337153 h 924340"/>
                <a:gd name="connsiteX74" fmla="*/ 243935 w 1157822"/>
                <a:gd name="connsiteY74" fmla="*/ 286624 h 924340"/>
                <a:gd name="connsiteX75" fmla="*/ 265715 w 1157822"/>
                <a:gd name="connsiteY75" fmla="*/ 286624 h 924340"/>
                <a:gd name="connsiteX76" fmla="*/ 265715 w 1157822"/>
                <a:gd name="connsiteY76" fmla="*/ 267458 h 924340"/>
                <a:gd name="connsiteX77" fmla="*/ 0 w 1157822"/>
                <a:gd name="connsiteY77" fmla="*/ 267458 h 924340"/>
                <a:gd name="connsiteX78" fmla="*/ 278783 w 1157822"/>
                <a:gd name="connsiteY78" fmla="*/ 869455 h 924340"/>
                <a:gd name="connsiteX79" fmla="*/ 278783 w 1157822"/>
                <a:gd name="connsiteY79" fmla="*/ 784077 h 924340"/>
                <a:gd name="connsiteX80" fmla="*/ 319730 w 1157822"/>
                <a:gd name="connsiteY80" fmla="*/ 660368 h 924340"/>
                <a:gd name="connsiteX81" fmla="*/ 256132 w 1157822"/>
                <a:gd name="connsiteY81" fmla="*/ 660368 h 924340"/>
                <a:gd name="connsiteX82" fmla="*/ 243064 w 1157822"/>
                <a:gd name="connsiteY82" fmla="*/ 660368 h 924340"/>
                <a:gd name="connsiteX83" fmla="*/ 194277 w 1157822"/>
                <a:gd name="connsiteY83" fmla="*/ 660368 h 924340"/>
                <a:gd name="connsiteX84" fmla="*/ 236095 w 1157822"/>
                <a:gd name="connsiteY84" fmla="*/ 786691 h 924340"/>
                <a:gd name="connsiteX85" fmla="*/ 236095 w 1157822"/>
                <a:gd name="connsiteY85" fmla="*/ 869455 h 924340"/>
                <a:gd name="connsiteX86" fmla="*/ 223027 w 1157822"/>
                <a:gd name="connsiteY86" fmla="*/ 869455 h 924340"/>
                <a:gd name="connsiteX87" fmla="*/ 158558 w 1157822"/>
                <a:gd name="connsiteY87" fmla="*/ 869455 h 924340"/>
                <a:gd name="connsiteX88" fmla="*/ 158558 w 1157822"/>
                <a:gd name="connsiteY88" fmla="*/ 887750 h 924340"/>
                <a:gd name="connsiteX89" fmla="*/ 534044 w 1157822"/>
                <a:gd name="connsiteY89" fmla="*/ 887750 h 924340"/>
                <a:gd name="connsiteX90" fmla="*/ 534044 w 1157822"/>
                <a:gd name="connsiteY90" fmla="*/ 869455 h 924340"/>
                <a:gd name="connsiteX91" fmla="*/ 291851 w 1157822"/>
                <a:gd name="connsiteY91" fmla="*/ 869455 h 924340"/>
                <a:gd name="connsiteX92" fmla="*/ 278783 w 1157822"/>
                <a:gd name="connsiteY92" fmla="*/ 869455 h 924340"/>
                <a:gd name="connsiteX93" fmla="*/ 719609 w 1157822"/>
                <a:gd name="connsiteY93" fmla="*/ 869455 h 924340"/>
                <a:gd name="connsiteX94" fmla="*/ 706541 w 1157822"/>
                <a:gd name="connsiteY94" fmla="*/ 869455 h 924340"/>
                <a:gd name="connsiteX95" fmla="*/ 706541 w 1157822"/>
                <a:gd name="connsiteY95" fmla="*/ 784077 h 924340"/>
                <a:gd name="connsiteX96" fmla="*/ 747488 w 1157822"/>
                <a:gd name="connsiteY96" fmla="*/ 660368 h 924340"/>
                <a:gd name="connsiteX97" fmla="*/ 622906 w 1157822"/>
                <a:gd name="connsiteY97" fmla="*/ 660368 h 924340"/>
                <a:gd name="connsiteX98" fmla="*/ 664724 w 1157822"/>
                <a:gd name="connsiteY98" fmla="*/ 786691 h 924340"/>
                <a:gd name="connsiteX99" fmla="*/ 664724 w 1157822"/>
                <a:gd name="connsiteY99" fmla="*/ 869455 h 924340"/>
                <a:gd name="connsiteX100" fmla="*/ 651656 w 1157822"/>
                <a:gd name="connsiteY100" fmla="*/ 869455 h 924340"/>
                <a:gd name="connsiteX101" fmla="*/ 719609 w 1157822"/>
                <a:gd name="connsiteY101" fmla="*/ 869455 h 924340"/>
                <a:gd name="connsiteX102" fmla="*/ 443440 w 1157822"/>
                <a:gd name="connsiteY102" fmla="*/ 924340 h 924340"/>
                <a:gd name="connsiteX103" fmla="*/ 804116 w 1157822"/>
                <a:gd name="connsiteY103" fmla="*/ 924340 h 924340"/>
                <a:gd name="connsiteX104" fmla="*/ 804116 w 1157822"/>
                <a:gd name="connsiteY104" fmla="*/ 906045 h 924340"/>
                <a:gd name="connsiteX105" fmla="*/ 443440 w 1157822"/>
                <a:gd name="connsiteY105" fmla="*/ 906045 h 924340"/>
                <a:gd name="connsiteX106" fmla="*/ 443440 w 1157822"/>
                <a:gd name="connsiteY106" fmla="*/ 924340 h 924340"/>
                <a:gd name="connsiteX107" fmla="*/ 260488 w 1157822"/>
                <a:gd name="connsiteY107" fmla="*/ 924340 h 924340"/>
                <a:gd name="connsiteX108" fmla="*/ 414690 w 1157822"/>
                <a:gd name="connsiteY108" fmla="*/ 924340 h 924340"/>
                <a:gd name="connsiteX109" fmla="*/ 414690 w 1157822"/>
                <a:gd name="connsiteY109" fmla="*/ 906045 h 924340"/>
                <a:gd name="connsiteX110" fmla="*/ 260488 w 1157822"/>
                <a:gd name="connsiteY110" fmla="*/ 906045 h 924340"/>
                <a:gd name="connsiteX111" fmla="*/ 260488 w 1157822"/>
                <a:gd name="connsiteY111" fmla="*/ 924340 h 924340"/>
                <a:gd name="connsiteX112" fmla="*/ 848547 w 1157822"/>
                <a:gd name="connsiteY112" fmla="*/ 601997 h 924340"/>
                <a:gd name="connsiteX113" fmla="*/ 834607 w 1157822"/>
                <a:gd name="connsiteY113" fmla="*/ 601997 h 924340"/>
                <a:gd name="connsiteX114" fmla="*/ 834607 w 1157822"/>
                <a:gd name="connsiteY114" fmla="*/ 601997 h 924340"/>
                <a:gd name="connsiteX115" fmla="*/ 93218 w 1157822"/>
                <a:gd name="connsiteY115" fmla="*/ 601997 h 924340"/>
                <a:gd name="connsiteX116" fmla="*/ 93218 w 1157822"/>
                <a:gd name="connsiteY116" fmla="*/ 601997 h 924340"/>
                <a:gd name="connsiteX117" fmla="*/ 90605 w 1157822"/>
                <a:gd name="connsiteY117" fmla="*/ 601997 h 924340"/>
                <a:gd name="connsiteX118" fmla="*/ 90605 w 1157822"/>
                <a:gd name="connsiteY118" fmla="*/ 350221 h 924340"/>
                <a:gd name="connsiteX119" fmla="*/ 169012 w 1157822"/>
                <a:gd name="connsiteY119" fmla="*/ 350221 h 924340"/>
                <a:gd name="connsiteX120" fmla="*/ 243064 w 1157822"/>
                <a:gd name="connsiteY120" fmla="*/ 350221 h 924340"/>
                <a:gd name="connsiteX121" fmla="*/ 243064 w 1157822"/>
                <a:gd name="connsiteY121" fmla="*/ 359804 h 924340"/>
                <a:gd name="connsiteX122" fmla="*/ 256132 w 1157822"/>
                <a:gd name="connsiteY122" fmla="*/ 359804 h 924340"/>
                <a:gd name="connsiteX123" fmla="*/ 256132 w 1157822"/>
                <a:gd name="connsiteY123" fmla="*/ 350221 h 924340"/>
                <a:gd name="connsiteX124" fmla="*/ 501810 w 1157822"/>
                <a:gd name="connsiteY124" fmla="*/ 350221 h 924340"/>
                <a:gd name="connsiteX125" fmla="*/ 501810 w 1157822"/>
                <a:gd name="connsiteY125" fmla="*/ 242193 h 924340"/>
                <a:gd name="connsiteX126" fmla="*/ 650785 w 1157822"/>
                <a:gd name="connsiteY126" fmla="*/ 242193 h 924340"/>
                <a:gd name="connsiteX127" fmla="*/ 650785 w 1157822"/>
                <a:gd name="connsiteY127" fmla="*/ 490484 h 924340"/>
                <a:gd name="connsiteX128" fmla="*/ 636846 w 1157822"/>
                <a:gd name="connsiteY128" fmla="*/ 490484 h 924340"/>
                <a:gd name="connsiteX129" fmla="*/ 636846 w 1157822"/>
                <a:gd name="connsiteY129" fmla="*/ 503552 h 924340"/>
                <a:gd name="connsiteX130" fmla="*/ 847675 w 1157822"/>
                <a:gd name="connsiteY130" fmla="*/ 503552 h 924340"/>
                <a:gd name="connsiteX131" fmla="*/ 847675 w 1157822"/>
                <a:gd name="connsiteY131" fmla="*/ 601997 h 924340"/>
                <a:gd name="connsiteX132" fmla="*/ 848547 w 1157822"/>
                <a:gd name="connsiteY132" fmla="*/ 601997 h 924340"/>
                <a:gd name="connsiteX0" fmla="*/ 659497 w 1157822"/>
                <a:gd name="connsiteY0" fmla="*/ 576733 h 924340"/>
                <a:gd name="connsiteX1" fmla="*/ 672565 w 1157822"/>
                <a:gd name="connsiteY1" fmla="*/ 576733 h 924340"/>
                <a:gd name="connsiteX2" fmla="*/ 672565 w 1157822"/>
                <a:gd name="connsiteY2" fmla="*/ 532301 h 924340"/>
                <a:gd name="connsiteX3" fmla="*/ 659497 w 1157822"/>
                <a:gd name="connsiteY3" fmla="*/ 532301 h 924340"/>
                <a:gd name="connsiteX4" fmla="*/ 659497 w 1157822"/>
                <a:gd name="connsiteY4" fmla="*/ 576733 h 924340"/>
                <a:gd name="connsiteX5" fmla="*/ 614194 w 1157822"/>
                <a:gd name="connsiteY5" fmla="*/ 0 h 924340"/>
                <a:gd name="connsiteX6" fmla="*/ 548855 w 1157822"/>
                <a:gd name="connsiteY6" fmla="*/ 0 h 924340"/>
                <a:gd name="connsiteX7" fmla="*/ 528817 w 1157822"/>
                <a:gd name="connsiteY7" fmla="*/ 229125 h 924340"/>
                <a:gd name="connsiteX8" fmla="*/ 547983 w 1157822"/>
                <a:gd name="connsiteY8" fmla="*/ 229125 h 924340"/>
                <a:gd name="connsiteX9" fmla="*/ 552339 w 1157822"/>
                <a:gd name="connsiteY9" fmla="*/ 176853 h 924340"/>
                <a:gd name="connsiteX10" fmla="*/ 609838 w 1157822"/>
                <a:gd name="connsiteY10" fmla="*/ 229125 h 924340"/>
                <a:gd name="connsiteX11" fmla="*/ 634232 w 1157822"/>
                <a:gd name="connsiteY11" fmla="*/ 229125 h 924340"/>
                <a:gd name="connsiteX12" fmla="*/ 614194 w 1157822"/>
                <a:gd name="connsiteY12" fmla="*/ 0 h 924340"/>
                <a:gd name="connsiteX13" fmla="*/ 595899 w 1157822"/>
                <a:gd name="connsiteY13" fmla="*/ 19166 h 924340"/>
                <a:gd name="connsiteX14" fmla="*/ 598513 w 1157822"/>
                <a:gd name="connsiteY14" fmla="*/ 52272 h 924340"/>
                <a:gd name="connsiteX15" fmla="*/ 574991 w 1157822"/>
                <a:gd name="connsiteY15" fmla="*/ 19166 h 924340"/>
                <a:gd name="connsiteX16" fmla="*/ 595899 w 1157822"/>
                <a:gd name="connsiteY16" fmla="*/ 19166 h 924340"/>
                <a:gd name="connsiteX17" fmla="*/ 565407 w 1157822"/>
                <a:gd name="connsiteY17" fmla="*/ 39204 h 924340"/>
                <a:gd name="connsiteX18" fmla="*/ 599384 w 1157822"/>
                <a:gd name="connsiteY18" fmla="*/ 85377 h 924340"/>
                <a:gd name="connsiteX19" fmla="*/ 556695 w 1157822"/>
                <a:gd name="connsiteY19" fmla="*/ 130680 h 924340"/>
                <a:gd name="connsiteX20" fmla="*/ 565407 w 1157822"/>
                <a:gd name="connsiteY20" fmla="*/ 39204 h 924340"/>
                <a:gd name="connsiteX21" fmla="*/ 558438 w 1157822"/>
                <a:gd name="connsiteY21" fmla="*/ 156815 h 924340"/>
                <a:gd name="connsiteX22" fmla="*/ 603740 w 1157822"/>
                <a:gd name="connsiteY22" fmla="*/ 108900 h 924340"/>
                <a:gd name="connsiteX23" fmla="*/ 612452 w 1157822"/>
                <a:gd name="connsiteY23" fmla="*/ 205603 h 924340"/>
                <a:gd name="connsiteX24" fmla="*/ 558438 w 1157822"/>
                <a:gd name="connsiteY24" fmla="*/ 156815 h 924340"/>
                <a:gd name="connsiteX25" fmla="*/ 1062861 w 1157822"/>
                <a:gd name="connsiteY25" fmla="*/ 50529 h 924340"/>
                <a:gd name="connsiteX26" fmla="*/ 964416 w 1157822"/>
                <a:gd name="connsiteY26" fmla="*/ 181209 h 924340"/>
                <a:gd name="connsiteX27" fmla="*/ 668209 w 1157822"/>
                <a:gd name="connsiteY27" fmla="*/ 349350 h 924340"/>
                <a:gd name="connsiteX28" fmla="*/ 666466 w 1157822"/>
                <a:gd name="connsiteY28" fmla="*/ 350221 h 924340"/>
                <a:gd name="connsiteX29" fmla="*/ 666466 w 1157822"/>
                <a:gd name="connsiteY29" fmla="*/ 372872 h 924340"/>
                <a:gd name="connsiteX30" fmla="*/ 934795 w 1157822"/>
                <a:gd name="connsiteY30" fmla="*/ 220413 h 924340"/>
                <a:gd name="connsiteX31" fmla="*/ 730935 w 1157822"/>
                <a:gd name="connsiteY31" fmla="*/ 490484 h 924340"/>
                <a:gd name="connsiteX32" fmla="*/ 755328 w 1157822"/>
                <a:gd name="connsiteY32" fmla="*/ 490484 h 924340"/>
                <a:gd name="connsiteX33" fmla="*/ 807600 w 1157822"/>
                <a:gd name="connsiteY33" fmla="*/ 420788 h 924340"/>
                <a:gd name="connsiteX34" fmla="*/ 837221 w 1157822"/>
                <a:gd name="connsiteY34" fmla="*/ 490484 h 924340"/>
                <a:gd name="connsiteX35" fmla="*/ 873811 w 1157822"/>
                <a:gd name="connsiteY35" fmla="*/ 490484 h 924340"/>
                <a:gd name="connsiteX36" fmla="*/ 1121232 w 1157822"/>
                <a:gd name="connsiteY36" fmla="*/ 70567 h 924340"/>
                <a:gd name="connsiteX37" fmla="*/ 1157822 w 1157822"/>
                <a:gd name="connsiteY37" fmla="*/ 70567 h 924340"/>
                <a:gd name="connsiteX38" fmla="*/ 1157822 w 1157822"/>
                <a:gd name="connsiteY38" fmla="*/ 50529 h 924340"/>
                <a:gd name="connsiteX39" fmla="*/ 1062861 w 1157822"/>
                <a:gd name="connsiteY39" fmla="*/ 50529 h 924340"/>
                <a:gd name="connsiteX40" fmla="*/ 855516 w 1157822"/>
                <a:gd name="connsiteY40" fmla="*/ 483514 h 924340"/>
                <a:gd name="connsiteX41" fmla="*/ 824153 w 1157822"/>
                <a:gd name="connsiteY41" fmla="*/ 409463 h 924340"/>
                <a:gd name="connsiteX42" fmla="*/ 906046 w 1157822"/>
                <a:gd name="connsiteY42" fmla="*/ 398137 h 924340"/>
                <a:gd name="connsiteX43" fmla="*/ 855516 w 1157822"/>
                <a:gd name="connsiteY43" fmla="*/ 483514 h 924340"/>
                <a:gd name="connsiteX44" fmla="*/ 831123 w 1157822"/>
                <a:gd name="connsiteY44" fmla="*/ 389425 h 924340"/>
                <a:gd name="connsiteX45" fmla="*/ 890364 w 1157822"/>
                <a:gd name="connsiteY45" fmla="*/ 311017 h 924340"/>
                <a:gd name="connsiteX46" fmla="*/ 911273 w 1157822"/>
                <a:gd name="connsiteY46" fmla="*/ 378100 h 924340"/>
                <a:gd name="connsiteX47" fmla="*/ 831123 w 1157822"/>
                <a:gd name="connsiteY47" fmla="*/ 389425 h 924340"/>
                <a:gd name="connsiteX48" fmla="*/ 926954 w 1157822"/>
                <a:gd name="connsiteY48" fmla="*/ 362418 h 924340"/>
                <a:gd name="connsiteX49" fmla="*/ 906917 w 1157822"/>
                <a:gd name="connsiteY49" fmla="*/ 297949 h 924340"/>
                <a:gd name="connsiteX50" fmla="*/ 969643 w 1157822"/>
                <a:gd name="connsiteY50" fmla="*/ 289237 h 924340"/>
                <a:gd name="connsiteX51" fmla="*/ 926954 w 1157822"/>
                <a:gd name="connsiteY51" fmla="*/ 362418 h 924340"/>
                <a:gd name="connsiteX52" fmla="*/ 915629 w 1157822"/>
                <a:gd name="connsiteY52" fmla="*/ 277041 h 924340"/>
                <a:gd name="connsiteX53" fmla="*/ 969643 w 1157822"/>
                <a:gd name="connsiteY53" fmla="*/ 205603 h 924340"/>
                <a:gd name="connsiteX54" fmla="*/ 977484 w 1157822"/>
                <a:gd name="connsiteY54" fmla="*/ 268329 h 924340"/>
                <a:gd name="connsiteX55" fmla="*/ 915629 w 1157822"/>
                <a:gd name="connsiteY55" fmla="*/ 277041 h 924340"/>
                <a:gd name="connsiteX56" fmla="*/ 994908 w 1157822"/>
                <a:gd name="connsiteY56" fmla="*/ 247420 h 924340"/>
                <a:gd name="connsiteX57" fmla="*/ 987938 w 1157822"/>
                <a:gd name="connsiteY57" fmla="*/ 188179 h 924340"/>
                <a:gd name="connsiteX58" fmla="*/ 1038468 w 1157822"/>
                <a:gd name="connsiteY58" fmla="*/ 175111 h 924340"/>
                <a:gd name="connsiteX59" fmla="*/ 994908 w 1157822"/>
                <a:gd name="connsiteY59" fmla="*/ 247420 h 924340"/>
                <a:gd name="connsiteX60" fmla="*/ 1001877 w 1157822"/>
                <a:gd name="connsiteY60" fmla="*/ 164656 h 924340"/>
                <a:gd name="connsiteX61" fmla="*/ 1041953 w 1157822"/>
                <a:gd name="connsiteY61" fmla="*/ 111513 h 924340"/>
                <a:gd name="connsiteX62" fmla="*/ 1047180 w 1157822"/>
                <a:gd name="connsiteY62" fmla="*/ 152460 h 924340"/>
                <a:gd name="connsiteX63" fmla="*/ 1001877 w 1157822"/>
                <a:gd name="connsiteY63" fmla="*/ 164656 h 924340"/>
                <a:gd name="connsiteX64" fmla="*/ 1063732 w 1157822"/>
                <a:gd name="connsiteY64" fmla="*/ 130680 h 924340"/>
                <a:gd name="connsiteX65" fmla="*/ 1058505 w 1157822"/>
                <a:gd name="connsiteY65" fmla="*/ 89733 h 924340"/>
                <a:gd name="connsiteX66" fmla="*/ 1072444 w 1157822"/>
                <a:gd name="connsiteY66" fmla="*/ 70567 h 924340"/>
                <a:gd name="connsiteX67" fmla="*/ 1098580 w 1157822"/>
                <a:gd name="connsiteY67" fmla="*/ 70567 h 924340"/>
                <a:gd name="connsiteX68" fmla="*/ 1063732 w 1157822"/>
                <a:gd name="connsiteY68" fmla="*/ 130680 h 924340"/>
                <a:gd name="connsiteX69" fmla="*/ 0 w 1157822"/>
                <a:gd name="connsiteY69" fmla="*/ 267458 h 924340"/>
                <a:gd name="connsiteX70" fmla="*/ 0 w 1157822"/>
                <a:gd name="connsiteY70" fmla="*/ 286624 h 924340"/>
                <a:gd name="connsiteX71" fmla="*/ 182952 w 1157822"/>
                <a:gd name="connsiteY71" fmla="*/ 286624 h 924340"/>
                <a:gd name="connsiteX72" fmla="*/ 182952 w 1157822"/>
                <a:gd name="connsiteY72" fmla="*/ 337153 h 924340"/>
                <a:gd name="connsiteX73" fmla="*/ 243935 w 1157822"/>
                <a:gd name="connsiteY73" fmla="*/ 337153 h 924340"/>
                <a:gd name="connsiteX74" fmla="*/ 243935 w 1157822"/>
                <a:gd name="connsiteY74" fmla="*/ 286624 h 924340"/>
                <a:gd name="connsiteX75" fmla="*/ 265715 w 1157822"/>
                <a:gd name="connsiteY75" fmla="*/ 286624 h 924340"/>
                <a:gd name="connsiteX76" fmla="*/ 265715 w 1157822"/>
                <a:gd name="connsiteY76" fmla="*/ 267458 h 924340"/>
                <a:gd name="connsiteX77" fmla="*/ 0 w 1157822"/>
                <a:gd name="connsiteY77" fmla="*/ 267458 h 924340"/>
                <a:gd name="connsiteX78" fmla="*/ 278783 w 1157822"/>
                <a:gd name="connsiteY78" fmla="*/ 869455 h 924340"/>
                <a:gd name="connsiteX79" fmla="*/ 278783 w 1157822"/>
                <a:gd name="connsiteY79" fmla="*/ 784077 h 924340"/>
                <a:gd name="connsiteX80" fmla="*/ 319730 w 1157822"/>
                <a:gd name="connsiteY80" fmla="*/ 660368 h 924340"/>
                <a:gd name="connsiteX81" fmla="*/ 256132 w 1157822"/>
                <a:gd name="connsiteY81" fmla="*/ 660368 h 924340"/>
                <a:gd name="connsiteX82" fmla="*/ 243064 w 1157822"/>
                <a:gd name="connsiteY82" fmla="*/ 660368 h 924340"/>
                <a:gd name="connsiteX83" fmla="*/ 194277 w 1157822"/>
                <a:gd name="connsiteY83" fmla="*/ 660368 h 924340"/>
                <a:gd name="connsiteX84" fmla="*/ 236095 w 1157822"/>
                <a:gd name="connsiteY84" fmla="*/ 786691 h 924340"/>
                <a:gd name="connsiteX85" fmla="*/ 236095 w 1157822"/>
                <a:gd name="connsiteY85" fmla="*/ 869455 h 924340"/>
                <a:gd name="connsiteX86" fmla="*/ 223027 w 1157822"/>
                <a:gd name="connsiteY86" fmla="*/ 869455 h 924340"/>
                <a:gd name="connsiteX87" fmla="*/ 158558 w 1157822"/>
                <a:gd name="connsiteY87" fmla="*/ 869455 h 924340"/>
                <a:gd name="connsiteX88" fmla="*/ 158558 w 1157822"/>
                <a:gd name="connsiteY88" fmla="*/ 887750 h 924340"/>
                <a:gd name="connsiteX89" fmla="*/ 534044 w 1157822"/>
                <a:gd name="connsiteY89" fmla="*/ 887750 h 924340"/>
                <a:gd name="connsiteX90" fmla="*/ 534044 w 1157822"/>
                <a:gd name="connsiteY90" fmla="*/ 869455 h 924340"/>
                <a:gd name="connsiteX91" fmla="*/ 291851 w 1157822"/>
                <a:gd name="connsiteY91" fmla="*/ 869455 h 924340"/>
                <a:gd name="connsiteX92" fmla="*/ 278783 w 1157822"/>
                <a:gd name="connsiteY92" fmla="*/ 869455 h 924340"/>
                <a:gd name="connsiteX93" fmla="*/ 719609 w 1157822"/>
                <a:gd name="connsiteY93" fmla="*/ 869455 h 924340"/>
                <a:gd name="connsiteX94" fmla="*/ 706541 w 1157822"/>
                <a:gd name="connsiteY94" fmla="*/ 869455 h 924340"/>
                <a:gd name="connsiteX95" fmla="*/ 706541 w 1157822"/>
                <a:gd name="connsiteY95" fmla="*/ 784077 h 924340"/>
                <a:gd name="connsiteX96" fmla="*/ 747488 w 1157822"/>
                <a:gd name="connsiteY96" fmla="*/ 660368 h 924340"/>
                <a:gd name="connsiteX97" fmla="*/ 622906 w 1157822"/>
                <a:gd name="connsiteY97" fmla="*/ 660368 h 924340"/>
                <a:gd name="connsiteX98" fmla="*/ 664724 w 1157822"/>
                <a:gd name="connsiteY98" fmla="*/ 786691 h 924340"/>
                <a:gd name="connsiteX99" fmla="*/ 664724 w 1157822"/>
                <a:gd name="connsiteY99" fmla="*/ 869455 h 924340"/>
                <a:gd name="connsiteX100" fmla="*/ 651656 w 1157822"/>
                <a:gd name="connsiteY100" fmla="*/ 869455 h 924340"/>
                <a:gd name="connsiteX101" fmla="*/ 719609 w 1157822"/>
                <a:gd name="connsiteY101" fmla="*/ 869455 h 924340"/>
                <a:gd name="connsiteX102" fmla="*/ 443440 w 1157822"/>
                <a:gd name="connsiteY102" fmla="*/ 924340 h 924340"/>
                <a:gd name="connsiteX103" fmla="*/ 804116 w 1157822"/>
                <a:gd name="connsiteY103" fmla="*/ 924340 h 924340"/>
                <a:gd name="connsiteX104" fmla="*/ 804116 w 1157822"/>
                <a:gd name="connsiteY104" fmla="*/ 906045 h 924340"/>
                <a:gd name="connsiteX105" fmla="*/ 443440 w 1157822"/>
                <a:gd name="connsiteY105" fmla="*/ 906045 h 924340"/>
                <a:gd name="connsiteX106" fmla="*/ 443440 w 1157822"/>
                <a:gd name="connsiteY106" fmla="*/ 924340 h 924340"/>
                <a:gd name="connsiteX107" fmla="*/ 260488 w 1157822"/>
                <a:gd name="connsiteY107" fmla="*/ 924340 h 924340"/>
                <a:gd name="connsiteX108" fmla="*/ 414690 w 1157822"/>
                <a:gd name="connsiteY108" fmla="*/ 924340 h 924340"/>
                <a:gd name="connsiteX109" fmla="*/ 260488 w 1157822"/>
                <a:gd name="connsiteY109" fmla="*/ 906045 h 924340"/>
                <a:gd name="connsiteX110" fmla="*/ 260488 w 1157822"/>
                <a:gd name="connsiteY110" fmla="*/ 924340 h 924340"/>
                <a:gd name="connsiteX111" fmla="*/ 848547 w 1157822"/>
                <a:gd name="connsiteY111" fmla="*/ 601997 h 924340"/>
                <a:gd name="connsiteX112" fmla="*/ 834607 w 1157822"/>
                <a:gd name="connsiteY112" fmla="*/ 601997 h 924340"/>
                <a:gd name="connsiteX113" fmla="*/ 834607 w 1157822"/>
                <a:gd name="connsiteY113" fmla="*/ 601997 h 924340"/>
                <a:gd name="connsiteX114" fmla="*/ 93218 w 1157822"/>
                <a:gd name="connsiteY114" fmla="*/ 601997 h 924340"/>
                <a:gd name="connsiteX115" fmla="*/ 93218 w 1157822"/>
                <a:gd name="connsiteY115" fmla="*/ 601997 h 924340"/>
                <a:gd name="connsiteX116" fmla="*/ 90605 w 1157822"/>
                <a:gd name="connsiteY116" fmla="*/ 601997 h 924340"/>
                <a:gd name="connsiteX117" fmla="*/ 90605 w 1157822"/>
                <a:gd name="connsiteY117" fmla="*/ 350221 h 924340"/>
                <a:gd name="connsiteX118" fmla="*/ 169012 w 1157822"/>
                <a:gd name="connsiteY118" fmla="*/ 350221 h 924340"/>
                <a:gd name="connsiteX119" fmla="*/ 243064 w 1157822"/>
                <a:gd name="connsiteY119" fmla="*/ 350221 h 924340"/>
                <a:gd name="connsiteX120" fmla="*/ 243064 w 1157822"/>
                <a:gd name="connsiteY120" fmla="*/ 359804 h 924340"/>
                <a:gd name="connsiteX121" fmla="*/ 256132 w 1157822"/>
                <a:gd name="connsiteY121" fmla="*/ 359804 h 924340"/>
                <a:gd name="connsiteX122" fmla="*/ 256132 w 1157822"/>
                <a:gd name="connsiteY122" fmla="*/ 350221 h 924340"/>
                <a:gd name="connsiteX123" fmla="*/ 501810 w 1157822"/>
                <a:gd name="connsiteY123" fmla="*/ 350221 h 924340"/>
                <a:gd name="connsiteX124" fmla="*/ 501810 w 1157822"/>
                <a:gd name="connsiteY124" fmla="*/ 242193 h 924340"/>
                <a:gd name="connsiteX125" fmla="*/ 650785 w 1157822"/>
                <a:gd name="connsiteY125" fmla="*/ 242193 h 924340"/>
                <a:gd name="connsiteX126" fmla="*/ 650785 w 1157822"/>
                <a:gd name="connsiteY126" fmla="*/ 490484 h 924340"/>
                <a:gd name="connsiteX127" fmla="*/ 636846 w 1157822"/>
                <a:gd name="connsiteY127" fmla="*/ 490484 h 924340"/>
                <a:gd name="connsiteX128" fmla="*/ 636846 w 1157822"/>
                <a:gd name="connsiteY128" fmla="*/ 503552 h 924340"/>
                <a:gd name="connsiteX129" fmla="*/ 847675 w 1157822"/>
                <a:gd name="connsiteY129" fmla="*/ 503552 h 924340"/>
                <a:gd name="connsiteX130" fmla="*/ 847675 w 1157822"/>
                <a:gd name="connsiteY130" fmla="*/ 601997 h 924340"/>
                <a:gd name="connsiteX131" fmla="*/ 848547 w 1157822"/>
                <a:gd name="connsiteY131" fmla="*/ 601997 h 924340"/>
                <a:gd name="connsiteX0" fmla="*/ 659497 w 1157822"/>
                <a:gd name="connsiteY0" fmla="*/ 576733 h 924340"/>
                <a:gd name="connsiteX1" fmla="*/ 672565 w 1157822"/>
                <a:gd name="connsiteY1" fmla="*/ 576733 h 924340"/>
                <a:gd name="connsiteX2" fmla="*/ 672565 w 1157822"/>
                <a:gd name="connsiteY2" fmla="*/ 532301 h 924340"/>
                <a:gd name="connsiteX3" fmla="*/ 659497 w 1157822"/>
                <a:gd name="connsiteY3" fmla="*/ 532301 h 924340"/>
                <a:gd name="connsiteX4" fmla="*/ 659497 w 1157822"/>
                <a:gd name="connsiteY4" fmla="*/ 576733 h 924340"/>
                <a:gd name="connsiteX5" fmla="*/ 614194 w 1157822"/>
                <a:gd name="connsiteY5" fmla="*/ 0 h 924340"/>
                <a:gd name="connsiteX6" fmla="*/ 548855 w 1157822"/>
                <a:gd name="connsiteY6" fmla="*/ 0 h 924340"/>
                <a:gd name="connsiteX7" fmla="*/ 528817 w 1157822"/>
                <a:gd name="connsiteY7" fmla="*/ 229125 h 924340"/>
                <a:gd name="connsiteX8" fmla="*/ 547983 w 1157822"/>
                <a:gd name="connsiteY8" fmla="*/ 229125 h 924340"/>
                <a:gd name="connsiteX9" fmla="*/ 552339 w 1157822"/>
                <a:gd name="connsiteY9" fmla="*/ 176853 h 924340"/>
                <a:gd name="connsiteX10" fmla="*/ 609838 w 1157822"/>
                <a:gd name="connsiteY10" fmla="*/ 229125 h 924340"/>
                <a:gd name="connsiteX11" fmla="*/ 634232 w 1157822"/>
                <a:gd name="connsiteY11" fmla="*/ 229125 h 924340"/>
                <a:gd name="connsiteX12" fmla="*/ 614194 w 1157822"/>
                <a:gd name="connsiteY12" fmla="*/ 0 h 924340"/>
                <a:gd name="connsiteX13" fmla="*/ 595899 w 1157822"/>
                <a:gd name="connsiteY13" fmla="*/ 19166 h 924340"/>
                <a:gd name="connsiteX14" fmla="*/ 598513 w 1157822"/>
                <a:gd name="connsiteY14" fmla="*/ 52272 h 924340"/>
                <a:gd name="connsiteX15" fmla="*/ 574991 w 1157822"/>
                <a:gd name="connsiteY15" fmla="*/ 19166 h 924340"/>
                <a:gd name="connsiteX16" fmla="*/ 595899 w 1157822"/>
                <a:gd name="connsiteY16" fmla="*/ 19166 h 924340"/>
                <a:gd name="connsiteX17" fmla="*/ 565407 w 1157822"/>
                <a:gd name="connsiteY17" fmla="*/ 39204 h 924340"/>
                <a:gd name="connsiteX18" fmla="*/ 599384 w 1157822"/>
                <a:gd name="connsiteY18" fmla="*/ 85377 h 924340"/>
                <a:gd name="connsiteX19" fmla="*/ 556695 w 1157822"/>
                <a:gd name="connsiteY19" fmla="*/ 130680 h 924340"/>
                <a:gd name="connsiteX20" fmla="*/ 565407 w 1157822"/>
                <a:gd name="connsiteY20" fmla="*/ 39204 h 924340"/>
                <a:gd name="connsiteX21" fmla="*/ 558438 w 1157822"/>
                <a:gd name="connsiteY21" fmla="*/ 156815 h 924340"/>
                <a:gd name="connsiteX22" fmla="*/ 603740 w 1157822"/>
                <a:gd name="connsiteY22" fmla="*/ 108900 h 924340"/>
                <a:gd name="connsiteX23" fmla="*/ 612452 w 1157822"/>
                <a:gd name="connsiteY23" fmla="*/ 205603 h 924340"/>
                <a:gd name="connsiteX24" fmla="*/ 558438 w 1157822"/>
                <a:gd name="connsiteY24" fmla="*/ 156815 h 924340"/>
                <a:gd name="connsiteX25" fmla="*/ 1062861 w 1157822"/>
                <a:gd name="connsiteY25" fmla="*/ 50529 h 924340"/>
                <a:gd name="connsiteX26" fmla="*/ 964416 w 1157822"/>
                <a:gd name="connsiteY26" fmla="*/ 181209 h 924340"/>
                <a:gd name="connsiteX27" fmla="*/ 668209 w 1157822"/>
                <a:gd name="connsiteY27" fmla="*/ 349350 h 924340"/>
                <a:gd name="connsiteX28" fmla="*/ 666466 w 1157822"/>
                <a:gd name="connsiteY28" fmla="*/ 350221 h 924340"/>
                <a:gd name="connsiteX29" fmla="*/ 666466 w 1157822"/>
                <a:gd name="connsiteY29" fmla="*/ 372872 h 924340"/>
                <a:gd name="connsiteX30" fmla="*/ 934795 w 1157822"/>
                <a:gd name="connsiteY30" fmla="*/ 220413 h 924340"/>
                <a:gd name="connsiteX31" fmla="*/ 730935 w 1157822"/>
                <a:gd name="connsiteY31" fmla="*/ 490484 h 924340"/>
                <a:gd name="connsiteX32" fmla="*/ 755328 w 1157822"/>
                <a:gd name="connsiteY32" fmla="*/ 490484 h 924340"/>
                <a:gd name="connsiteX33" fmla="*/ 807600 w 1157822"/>
                <a:gd name="connsiteY33" fmla="*/ 420788 h 924340"/>
                <a:gd name="connsiteX34" fmla="*/ 837221 w 1157822"/>
                <a:gd name="connsiteY34" fmla="*/ 490484 h 924340"/>
                <a:gd name="connsiteX35" fmla="*/ 873811 w 1157822"/>
                <a:gd name="connsiteY35" fmla="*/ 490484 h 924340"/>
                <a:gd name="connsiteX36" fmla="*/ 1121232 w 1157822"/>
                <a:gd name="connsiteY36" fmla="*/ 70567 h 924340"/>
                <a:gd name="connsiteX37" fmla="*/ 1157822 w 1157822"/>
                <a:gd name="connsiteY37" fmla="*/ 70567 h 924340"/>
                <a:gd name="connsiteX38" fmla="*/ 1157822 w 1157822"/>
                <a:gd name="connsiteY38" fmla="*/ 50529 h 924340"/>
                <a:gd name="connsiteX39" fmla="*/ 1062861 w 1157822"/>
                <a:gd name="connsiteY39" fmla="*/ 50529 h 924340"/>
                <a:gd name="connsiteX40" fmla="*/ 855516 w 1157822"/>
                <a:gd name="connsiteY40" fmla="*/ 483514 h 924340"/>
                <a:gd name="connsiteX41" fmla="*/ 824153 w 1157822"/>
                <a:gd name="connsiteY41" fmla="*/ 409463 h 924340"/>
                <a:gd name="connsiteX42" fmla="*/ 906046 w 1157822"/>
                <a:gd name="connsiteY42" fmla="*/ 398137 h 924340"/>
                <a:gd name="connsiteX43" fmla="*/ 855516 w 1157822"/>
                <a:gd name="connsiteY43" fmla="*/ 483514 h 924340"/>
                <a:gd name="connsiteX44" fmla="*/ 831123 w 1157822"/>
                <a:gd name="connsiteY44" fmla="*/ 389425 h 924340"/>
                <a:gd name="connsiteX45" fmla="*/ 890364 w 1157822"/>
                <a:gd name="connsiteY45" fmla="*/ 311017 h 924340"/>
                <a:gd name="connsiteX46" fmla="*/ 911273 w 1157822"/>
                <a:gd name="connsiteY46" fmla="*/ 378100 h 924340"/>
                <a:gd name="connsiteX47" fmla="*/ 831123 w 1157822"/>
                <a:gd name="connsiteY47" fmla="*/ 389425 h 924340"/>
                <a:gd name="connsiteX48" fmla="*/ 926954 w 1157822"/>
                <a:gd name="connsiteY48" fmla="*/ 362418 h 924340"/>
                <a:gd name="connsiteX49" fmla="*/ 906917 w 1157822"/>
                <a:gd name="connsiteY49" fmla="*/ 297949 h 924340"/>
                <a:gd name="connsiteX50" fmla="*/ 969643 w 1157822"/>
                <a:gd name="connsiteY50" fmla="*/ 289237 h 924340"/>
                <a:gd name="connsiteX51" fmla="*/ 926954 w 1157822"/>
                <a:gd name="connsiteY51" fmla="*/ 362418 h 924340"/>
                <a:gd name="connsiteX52" fmla="*/ 915629 w 1157822"/>
                <a:gd name="connsiteY52" fmla="*/ 277041 h 924340"/>
                <a:gd name="connsiteX53" fmla="*/ 969643 w 1157822"/>
                <a:gd name="connsiteY53" fmla="*/ 205603 h 924340"/>
                <a:gd name="connsiteX54" fmla="*/ 977484 w 1157822"/>
                <a:gd name="connsiteY54" fmla="*/ 268329 h 924340"/>
                <a:gd name="connsiteX55" fmla="*/ 915629 w 1157822"/>
                <a:gd name="connsiteY55" fmla="*/ 277041 h 924340"/>
                <a:gd name="connsiteX56" fmla="*/ 994908 w 1157822"/>
                <a:gd name="connsiteY56" fmla="*/ 247420 h 924340"/>
                <a:gd name="connsiteX57" fmla="*/ 987938 w 1157822"/>
                <a:gd name="connsiteY57" fmla="*/ 188179 h 924340"/>
                <a:gd name="connsiteX58" fmla="*/ 1038468 w 1157822"/>
                <a:gd name="connsiteY58" fmla="*/ 175111 h 924340"/>
                <a:gd name="connsiteX59" fmla="*/ 994908 w 1157822"/>
                <a:gd name="connsiteY59" fmla="*/ 247420 h 924340"/>
                <a:gd name="connsiteX60" fmla="*/ 1001877 w 1157822"/>
                <a:gd name="connsiteY60" fmla="*/ 164656 h 924340"/>
                <a:gd name="connsiteX61" fmla="*/ 1041953 w 1157822"/>
                <a:gd name="connsiteY61" fmla="*/ 111513 h 924340"/>
                <a:gd name="connsiteX62" fmla="*/ 1047180 w 1157822"/>
                <a:gd name="connsiteY62" fmla="*/ 152460 h 924340"/>
                <a:gd name="connsiteX63" fmla="*/ 1001877 w 1157822"/>
                <a:gd name="connsiteY63" fmla="*/ 164656 h 924340"/>
                <a:gd name="connsiteX64" fmla="*/ 1063732 w 1157822"/>
                <a:gd name="connsiteY64" fmla="*/ 130680 h 924340"/>
                <a:gd name="connsiteX65" fmla="*/ 1058505 w 1157822"/>
                <a:gd name="connsiteY65" fmla="*/ 89733 h 924340"/>
                <a:gd name="connsiteX66" fmla="*/ 1072444 w 1157822"/>
                <a:gd name="connsiteY66" fmla="*/ 70567 h 924340"/>
                <a:gd name="connsiteX67" fmla="*/ 1098580 w 1157822"/>
                <a:gd name="connsiteY67" fmla="*/ 70567 h 924340"/>
                <a:gd name="connsiteX68" fmla="*/ 1063732 w 1157822"/>
                <a:gd name="connsiteY68" fmla="*/ 130680 h 924340"/>
                <a:gd name="connsiteX69" fmla="*/ 0 w 1157822"/>
                <a:gd name="connsiteY69" fmla="*/ 267458 h 924340"/>
                <a:gd name="connsiteX70" fmla="*/ 0 w 1157822"/>
                <a:gd name="connsiteY70" fmla="*/ 286624 h 924340"/>
                <a:gd name="connsiteX71" fmla="*/ 182952 w 1157822"/>
                <a:gd name="connsiteY71" fmla="*/ 286624 h 924340"/>
                <a:gd name="connsiteX72" fmla="*/ 182952 w 1157822"/>
                <a:gd name="connsiteY72" fmla="*/ 337153 h 924340"/>
                <a:gd name="connsiteX73" fmla="*/ 243935 w 1157822"/>
                <a:gd name="connsiteY73" fmla="*/ 337153 h 924340"/>
                <a:gd name="connsiteX74" fmla="*/ 243935 w 1157822"/>
                <a:gd name="connsiteY74" fmla="*/ 286624 h 924340"/>
                <a:gd name="connsiteX75" fmla="*/ 265715 w 1157822"/>
                <a:gd name="connsiteY75" fmla="*/ 286624 h 924340"/>
                <a:gd name="connsiteX76" fmla="*/ 265715 w 1157822"/>
                <a:gd name="connsiteY76" fmla="*/ 267458 h 924340"/>
                <a:gd name="connsiteX77" fmla="*/ 0 w 1157822"/>
                <a:gd name="connsiteY77" fmla="*/ 267458 h 924340"/>
                <a:gd name="connsiteX78" fmla="*/ 278783 w 1157822"/>
                <a:gd name="connsiteY78" fmla="*/ 869455 h 924340"/>
                <a:gd name="connsiteX79" fmla="*/ 278783 w 1157822"/>
                <a:gd name="connsiteY79" fmla="*/ 784077 h 924340"/>
                <a:gd name="connsiteX80" fmla="*/ 319730 w 1157822"/>
                <a:gd name="connsiteY80" fmla="*/ 660368 h 924340"/>
                <a:gd name="connsiteX81" fmla="*/ 256132 w 1157822"/>
                <a:gd name="connsiteY81" fmla="*/ 660368 h 924340"/>
                <a:gd name="connsiteX82" fmla="*/ 243064 w 1157822"/>
                <a:gd name="connsiteY82" fmla="*/ 660368 h 924340"/>
                <a:gd name="connsiteX83" fmla="*/ 194277 w 1157822"/>
                <a:gd name="connsiteY83" fmla="*/ 660368 h 924340"/>
                <a:gd name="connsiteX84" fmla="*/ 236095 w 1157822"/>
                <a:gd name="connsiteY84" fmla="*/ 786691 h 924340"/>
                <a:gd name="connsiteX85" fmla="*/ 236095 w 1157822"/>
                <a:gd name="connsiteY85" fmla="*/ 869455 h 924340"/>
                <a:gd name="connsiteX86" fmla="*/ 223027 w 1157822"/>
                <a:gd name="connsiteY86" fmla="*/ 869455 h 924340"/>
                <a:gd name="connsiteX87" fmla="*/ 158558 w 1157822"/>
                <a:gd name="connsiteY87" fmla="*/ 869455 h 924340"/>
                <a:gd name="connsiteX88" fmla="*/ 158558 w 1157822"/>
                <a:gd name="connsiteY88" fmla="*/ 887750 h 924340"/>
                <a:gd name="connsiteX89" fmla="*/ 534044 w 1157822"/>
                <a:gd name="connsiteY89" fmla="*/ 887750 h 924340"/>
                <a:gd name="connsiteX90" fmla="*/ 534044 w 1157822"/>
                <a:gd name="connsiteY90" fmla="*/ 869455 h 924340"/>
                <a:gd name="connsiteX91" fmla="*/ 291851 w 1157822"/>
                <a:gd name="connsiteY91" fmla="*/ 869455 h 924340"/>
                <a:gd name="connsiteX92" fmla="*/ 278783 w 1157822"/>
                <a:gd name="connsiteY92" fmla="*/ 869455 h 924340"/>
                <a:gd name="connsiteX93" fmla="*/ 719609 w 1157822"/>
                <a:gd name="connsiteY93" fmla="*/ 869455 h 924340"/>
                <a:gd name="connsiteX94" fmla="*/ 706541 w 1157822"/>
                <a:gd name="connsiteY94" fmla="*/ 869455 h 924340"/>
                <a:gd name="connsiteX95" fmla="*/ 706541 w 1157822"/>
                <a:gd name="connsiteY95" fmla="*/ 784077 h 924340"/>
                <a:gd name="connsiteX96" fmla="*/ 747488 w 1157822"/>
                <a:gd name="connsiteY96" fmla="*/ 660368 h 924340"/>
                <a:gd name="connsiteX97" fmla="*/ 622906 w 1157822"/>
                <a:gd name="connsiteY97" fmla="*/ 660368 h 924340"/>
                <a:gd name="connsiteX98" fmla="*/ 664724 w 1157822"/>
                <a:gd name="connsiteY98" fmla="*/ 786691 h 924340"/>
                <a:gd name="connsiteX99" fmla="*/ 664724 w 1157822"/>
                <a:gd name="connsiteY99" fmla="*/ 869455 h 924340"/>
                <a:gd name="connsiteX100" fmla="*/ 651656 w 1157822"/>
                <a:gd name="connsiteY100" fmla="*/ 869455 h 924340"/>
                <a:gd name="connsiteX101" fmla="*/ 719609 w 1157822"/>
                <a:gd name="connsiteY101" fmla="*/ 869455 h 924340"/>
                <a:gd name="connsiteX102" fmla="*/ 443440 w 1157822"/>
                <a:gd name="connsiteY102" fmla="*/ 924340 h 924340"/>
                <a:gd name="connsiteX103" fmla="*/ 804116 w 1157822"/>
                <a:gd name="connsiteY103" fmla="*/ 924340 h 924340"/>
                <a:gd name="connsiteX104" fmla="*/ 804116 w 1157822"/>
                <a:gd name="connsiteY104" fmla="*/ 906045 h 924340"/>
                <a:gd name="connsiteX105" fmla="*/ 443440 w 1157822"/>
                <a:gd name="connsiteY105" fmla="*/ 906045 h 924340"/>
                <a:gd name="connsiteX106" fmla="*/ 443440 w 1157822"/>
                <a:gd name="connsiteY106" fmla="*/ 924340 h 924340"/>
                <a:gd name="connsiteX107" fmla="*/ 260488 w 1157822"/>
                <a:gd name="connsiteY107" fmla="*/ 924340 h 924340"/>
                <a:gd name="connsiteX108" fmla="*/ 260488 w 1157822"/>
                <a:gd name="connsiteY108" fmla="*/ 906045 h 924340"/>
                <a:gd name="connsiteX109" fmla="*/ 260488 w 1157822"/>
                <a:gd name="connsiteY109" fmla="*/ 924340 h 924340"/>
                <a:gd name="connsiteX110" fmla="*/ 848547 w 1157822"/>
                <a:gd name="connsiteY110" fmla="*/ 601997 h 924340"/>
                <a:gd name="connsiteX111" fmla="*/ 834607 w 1157822"/>
                <a:gd name="connsiteY111" fmla="*/ 601997 h 924340"/>
                <a:gd name="connsiteX112" fmla="*/ 834607 w 1157822"/>
                <a:gd name="connsiteY112" fmla="*/ 601997 h 924340"/>
                <a:gd name="connsiteX113" fmla="*/ 93218 w 1157822"/>
                <a:gd name="connsiteY113" fmla="*/ 601997 h 924340"/>
                <a:gd name="connsiteX114" fmla="*/ 93218 w 1157822"/>
                <a:gd name="connsiteY114" fmla="*/ 601997 h 924340"/>
                <a:gd name="connsiteX115" fmla="*/ 90605 w 1157822"/>
                <a:gd name="connsiteY115" fmla="*/ 601997 h 924340"/>
                <a:gd name="connsiteX116" fmla="*/ 90605 w 1157822"/>
                <a:gd name="connsiteY116" fmla="*/ 350221 h 924340"/>
                <a:gd name="connsiteX117" fmla="*/ 169012 w 1157822"/>
                <a:gd name="connsiteY117" fmla="*/ 350221 h 924340"/>
                <a:gd name="connsiteX118" fmla="*/ 243064 w 1157822"/>
                <a:gd name="connsiteY118" fmla="*/ 350221 h 924340"/>
                <a:gd name="connsiteX119" fmla="*/ 243064 w 1157822"/>
                <a:gd name="connsiteY119" fmla="*/ 359804 h 924340"/>
                <a:gd name="connsiteX120" fmla="*/ 256132 w 1157822"/>
                <a:gd name="connsiteY120" fmla="*/ 359804 h 924340"/>
                <a:gd name="connsiteX121" fmla="*/ 256132 w 1157822"/>
                <a:gd name="connsiteY121" fmla="*/ 350221 h 924340"/>
                <a:gd name="connsiteX122" fmla="*/ 501810 w 1157822"/>
                <a:gd name="connsiteY122" fmla="*/ 350221 h 924340"/>
                <a:gd name="connsiteX123" fmla="*/ 501810 w 1157822"/>
                <a:gd name="connsiteY123" fmla="*/ 242193 h 924340"/>
                <a:gd name="connsiteX124" fmla="*/ 650785 w 1157822"/>
                <a:gd name="connsiteY124" fmla="*/ 242193 h 924340"/>
                <a:gd name="connsiteX125" fmla="*/ 650785 w 1157822"/>
                <a:gd name="connsiteY125" fmla="*/ 490484 h 924340"/>
                <a:gd name="connsiteX126" fmla="*/ 636846 w 1157822"/>
                <a:gd name="connsiteY126" fmla="*/ 490484 h 924340"/>
                <a:gd name="connsiteX127" fmla="*/ 636846 w 1157822"/>
                <a:gd name="connsiteY127" fmla="*/ 503552 h 924340"/>
                <a:gd name="connsiteX128" fmla="*/ 847675 w 1157822"/>
                <a:gd name="connsiteY128" fmla="*/ 503552 h 924340"/>
                <a:gd name="connsiteX129" fmla="*/ 847675 w 1157822"/>
                <a:gd name="connsiteY129" fmla="*/ 601997 h 924340"/>
                <a:gd name="connsiteX130" fmla="*/ 848547 w 1157822"/>
                <a:gd name="connsiteY130" fmla="*/ 601997 h 924340"/>
                <a:gd name="connsiteX0" fmla="*/ 659497 w 1157822"/>
                <a:gd name="connsiteY0" fmla="*/ 576733 h 924340"/>
                <a:gd name="connsiteX1" fmla="*/ 672565 w 1157822"/>
                <a:gd name="connsiteY1" fmla="*/ 576733 h 924340"/>
                <a:gd name="connsiteX2" fmla="*/ 672565 w 1157822"/>
                <a:gd name="connsiteY2" fmla="*/ 532301 h 924340"/>
                <a:gd name="connsiteX3" fmla="*/ 659497 w 1157822"/>
                <a:gd name="connsiteY3" fmla="*/ 532301 h 924340"/>
                <a:gd name="connsiteX4" fmla="*/ 659497 w 1157822"/>
                <a:gd name="connsiteY4" fmla="*/ 576733 h 924340"/>
                <a:gd name="connsiteX5" fmla="*/ 614194 w 1157822"/>
                <a:gd name="connsiteY5" fmla="*/ 0 h 924340"/>
                <a:gd name="connsiteX6" fmla="*/ 548855 w 1157822"/>
                <a:gd name="connsiteY6" fmla="*/ 0 h 924340"/>
                <a:gd name="connsiteX7" fmla="*/ 528817 w 1157822"/>
                <a:gd name="connsiteY7" fmla="*/ 229125 h 924340"/>
                <a:gd name="connsiteX8" fmla="*/ 547983 w 1157822"/>
                <a:gd name="connsiteY8" fmla="*/ 229125 h 924340"/>
                <a:gd name="connsiteX9" fmla="*/ 552339 w 1157822"/>
                <a:gd name="connsiteY9" fmla="*/ 176853 h 924340"/>
                <a:gd name="connsiteX10" fmla="*/ 609838 w 1157822"/>
                <a:gd name="connsiteY10" fmla="*/ 229125 h 924340"/>
                <a:gd name="connsiteX11" fmla="*/ 634232 w 1157822"/>
                <a:gd name="connsiteY11" fmla="*/ 229125 h 924340"/>
                <a:gd name="connsiteX12" fmla="*/ 614194 w 1157822"/>
                <a:gd name="connsiteY12" fmla="*/ 0 h 924340"/>
                <a:gd name="connsiteX13" fmla="*/ 595899 w 1157822"/>
                <a:gd name="connsiteY13" fmla="*/ 19166 h 924340"/>
                <a:gd name="connsiteX14" fmla="*/ 598513 w 1157822"/>
                <a:gd name="connsiteY14" fmla="*/ 52272 h 924340"/>
                <a:gd name="connsiteX15" fmla="*/ 574991 w 1157822"/>
                <a:gd name="connsiteY15" fmla="*/ 19166 h 924340"/>
                <a:gd name="connsiteX16" fmla="*/ 595899 w 1157822"/>
                <a:gd name="connsiteY16" fmla="*/ 19166 h 924340"/>
                <a:gd name="connsiteX17" fmla="*/ 565407 w 1157822"/>
                <a:gd name="connsiteY17" fmla="*/ 39204 h 924340"/>
                <a:gd name="connsiteX18" fmla="*/ 599384 w 1157822"/>
                <a:gd name="connsiteY18" fmla="*/ 85377 h 924340"/>
                <a:gd name="connsiteX19" fmla="*/ 556695 w 1157822"/>
                <a:gd name="connsiteY19" fmla="*/ 130680 h 924340"/>
                <a:gd name="connsiteX20" fmla="*/ 565407 w 1157822"/>
                <a:gd name="connsiteY20" fmla="*/ 39204 h 924340"/>
                <a:gd name="connsiteX21" fmla="*/ 558438 w 1157822"/>
                <a:gd name="connsiteY21" fmla="*/ 156815 h 924340"/>
                <a:gd name="connsiteX22" fmla="*/ 603740 w 1157822"/>
                <a:gd name="connsiteY22" fmla="*/ 108900 h 924340"/>
                <a:gd name="connsiteX23" fmla="*/ 612452 w 1157822"/>
                <a:gd name="connsiteY23" fmla="*/ 205603 h 924340"/>
                <a:gd name="connsiteX24" fmla="*/ 558438 w 1157822"/>
                <a:gd name="connsiteY24" fmla="*/ 156815 h 924340"/>
                <a:gd name="connsiteX25" fmla="*/ 1062861 w 1157822"/>
                <a:gd name="connsiteY25" fmla="*/ 50529 h 924340"/>
                <a:gd name="connsiteX26" fmla="*/ 964416 w 1157822"/>
                <a:gd name="connsiteY26" fmla="*/ 181209 h 924340"/>
                <a:gd name="connsiteX27" fmla="*/ 668209 w 1157822"/>
                <a:gd name="connsiteY27" fmla="*/ 349350 h 924340"/>
                <a:gd name="connsiteX28" fmla="*/ 666466 w 1157822"/>
                <a:gd name="connsiteY28" fmla="*/ 350221 h 924340"/>
                <a:gd name="connsiteX29" fmla="*/ 666466 w 1157822"/>
                <a:gd name="connsiteY29" fmla="*/ 372872 h 924340"/>
                <a:gd name="connsiteX30" fmla="*/ 934795 w 1157822"/>
                <a:gd name="connsiteY30" fmla="*/ 220413 h 924340"/>
                <a:gd name="connsiteX31" fmla="*/ 730935 w 1157822"/>
                <a:gd name="connsiteY31" fmla="*/ 490484 h 924340"/>
                <a:gd name="connsiteX32" fmla="*/ 755328 w 1157822"/>
                <a:gd name="connsiteY32" fmla="*/ 490484 h 924340"/>
                <a:gd name="connsiteX33" fmla="*/ 807600 w 1157822"/>
                <a:gd name="connsiteY33" fmla="*/ 420788 h 924340"/>
                <a:gd name="connsiteX34" fmla="*/ 837221 w 1157822"/>
                <a:gd name="connsiteY34" fmla="*/ 490484 h 924340"/>
                <a:gd name="connsiteX35" fmla="*/ 873811 w 1157822"/>
                <a:gd name="connsiteY35" fmla="*/ 490484 h 924340"/>
                <a:gd name="connsiteX36" fmla="*/ 1121232 w 1157822"/>
                <a:gd name="connsiteY36" fmla="*/ 70567 h 924340"/>
                <a:gd name="connsiteX37" fmla="*/ 1157822 w 1157822"/>
                <a:gd name="connsiteY37" fmla="*/ 70567 h 924340"/>
                <a:gd name="connsiteX38" fmla="*/ 1157822 w 1157822"/>
                <a:gd name="connsiteY38" fmla="*/ 50529 h 924340"/>
                <a:gd name="connsiteX39" fmla="*/ 1062861 w 1157822"/>
                <a:gd name="connsiteY39" fmla="*/ 50529 h 924340"/>
                <a:gd name="connsiteX40" fmla="*/ 855516 w 1157822"/>
                <a:gd name="connsiteY40" fmla="*/ 483514 h 924340"/>
                <a:gd name="connsiteX41" fmla="*/ 824153 w 1157822"/>
                <a:gd name="connsiteY41" fmla="*/ 409463 h 924340"/>
                <a:gd name="connsiteX42" fmla="*/ 906046 w 1157822"/>
                <a:gd name="connsiteY42" fmla="*/ 398137 h 924340"/>
                <a:gd name="connsiteX43" fmla="*/ 855516 w 1157822"/>
                <a:gd name="connsiteY43" fmla="*/ 483514 h 924340"/>
                <a:gd name="connsiteX44" fmla="*/ 831123 w 1157822"/>
                <a:gd name="connsiteY44" fmla="*/ 389425 h 924340"/>
                <a:gd name="connsiteX45" fmla="*/ 890364 w 1157822"/>
                <a:gd name="connsiteY45" fmla="*/ 311017 h 924340"/>
                <a:gd name="connsiteX46" fmla="*/ 911273 w 1157822"/>
                <a:gd name="connsiteY46" fmla="*/ 378100 h 924340"/>
                <a:gd name="connsiteX47" fmla="*/ 831123 w 1157822"/>
                <a:gd name="connsiteY47" fmla="*/ 389425 h 924340"/>
                <a:gd name="connsiteX48" fmla="*/ 926954 w 1157822"/>
                <a:gd name="connsiteY48" fmla="*/ 362418 h 924340"/>
                <a:gd name="connsiteX49" fmla="*/ 906917 w 1157822"/>
                <a:gd name="connsiteY49" fmla="*/ 297949 h 924340"/>
                <a:gd name="connsiteX50" fmla="*/ 969643 w 1157822"/>
                <a:gd name="connsiteY50" fmla="*/ 289237 h 924340"/>
                <a:gd name="connsiteX51" fmla="*/ 926954 w 1157822"/>
                <a:gd name="connsiteY51" fmla="*/ 362418 h 924340"/>
                <a:gd name="connsiteX52" fmla="*/ 915629 w 1157822"/>
                <a:gd name="connsiteY52" fmla="*/ 277041 h 924340"/>
                <a:gd name="connsiteX53" fmla="*/ 969643 w 1157822"/>
                <a:gd name="connsiteY53" fmla="*/ 205603 h 924340"/>
                <a:gd name="connsiteX54" fmla="*/ 977484 w 1157822"/>
                <a:gd name="connsiteY54" fmla="*/ 268329 h 924340"/>
                <a:gd name="connsiteX55" fmla="*/ 915629 w 1157822"/>
                <a:gd name="connsiteY55" fmla="*/ 277041 h 924340"/>
                <a:gd name="connsiteX56" fmla="*/ 994908 w 1157822"/>
                <a:gd name="connsiteY56" fmla="*/ 247420 h 924340"/>
                <a:gd name="connsiteX57" fmla="*/ 987938 w 1157822"/>
                <a:gd name="connsiteY57" fmla="*/ 188179 h 924340"/>
                <a:gd name="connsiteX58" fmla="*/ 1038468 w 1157822"/>
                <a:gd name="connsiteY58" fmla="*/ 175111 h 924340"/>
                <a:gd name="connsiteX59" fmla="*/ 994908 w 1157822"/>
                <a:gd name="connsiteY59" fmla="*/ 247420 h 924340"/>
                <a:gd name="connsiteX60" fmla="*/ 1001877 w 1157822"/>
                <a:gd name="connsiteY60" fmla="*/ 164656 h 924340"/>
                <a:gd name="connsiteX61" fmla="*/ 1041953 w 1157822"/>
                <a:gd name="connsiteY61" fmla="*/ 111513 h 924340"/>
                <a:gd name="connsiteX62" fmla="*/ 1047180 w 1157822"/>
                <a:gd name="connsiteY62" fmla="*/ 152460 h 924340"/>
                <a:gd name="connsiteX63" fmla="*/ 1001877 w 1157822"/>
                <a:gd name="connsiteY63" fmla="*/ 164656 h 924340"/>
                <a:gd name="connsiteX64" fmla="*/ 1063732 w 1157822"/>
                <a:gd name="connsiteY64" fmla="*/ 130680 h 924340"/>
                <a:gd name="connsiteX65" fmla="*/ 1058505 w 1157822"/>
                <a:gd name="connsiteY65" fmla="*/ 89733 h 924340"/>
                <a:gd name="connsiteX66" fmla="*/ 1072444 w 1157822"/>
                <a:gd name="connsiteY66" fmla="*/ 70567 h 924340"/>
                <a:gd name="connsiteX67" fmla="*/ 1098580 w 1157822"/>
                <a:gd name="connsiteY67" fmla="*/ 70567 h 924340"/>
                <a:gd name="connsiteX68" fmla="*/ 1063732 w 1157822"/>
                <a:gd name="connsiteY68" fmla="*/ 130680 h 924340"/>
                <a:gd name="connsiteX69" fmla="*/ 0 w 1157822"/>
                <a:gd name="connsiteY69" fmla="*/ 267458 h 924340"/>
                <a:gd name="connsiteX70" fmla="*/ 0 w 1157822"/>
                <a:gd name="connsiteY70" fmla="*/ 286624 h 924340"/>
                <a:gd name="connsiteX71" fmla="*/ 182952 w 1157822"/>
                <a:gd name="connsiteY71" fmla="*/ 286624 h 924340"/>
                <a:gd name="connsiteX72" fmla="*/ 182952 w 1157822"/>
                <a:gd name="connsiteY72" fmla="*/ 337153 h 924340"/>
                <a:gd name="connsiteX73" fmla="*/ 243935 w 1157822"/>
                <a:gd name="connsiteY73" fmla="*/ 337153 h 924340"/>
                <a:gd name="connsiteX74" fmla="*/ 243935 w 1157822"/>
                <a:gd name="connsiteY74" fmla="*/ 286624 h 924340"/>
                <a:gd name="connsiteX75" fmla="*/ 265715 w 1157822"/>
                <a:gd name="connsiteY75" fmla="*/ 286624 h 924340"/>
                <a:gd name="connsiteX76" fmla="*/ 265715 w 1157822"/>
                <a:gd name="connsiteY76" fmla="*/ 267458 h 924340"/>
                <a:gd name="connsiteX77" fmla="*/ 0 w 1157822"/>
                <a:gd name="connsiteY77" fmla="*/ 267458 h 924340"/>
                <a:gd name="connsiteX78" fmla="*/ 278783 w 1157822"/>
                <a:gd name="connsiteY78" fmla="*/ 869455 h 924340"/>
                <a:gd name="connsiteX79" fmla="*/ 278783 w 1157822"/>
                <a:gd name="connsiteY79" fmla="*/ 784077 h 924340"/>
                <a:gd name="connsiteX80" fmla="*/ 319730 w 1157822"/>
                <a:gd name="connsiteY80" fmla="*/ 660368 h 924340"/>
                <a:gd name="connsiteX81" fmla="*/ 256132 w 1157822"/>
                <a:gd name="connsiteY81" fmla="*/ 660368 h 924340"/>
                <a:gd name="connsiteX82" fmla="*/ 243064 w 1157822"/>
                <a:gd name="connsiteY82" fmla="*/ 660368 h 924340"/>
                <a:gd name="connsiteX83" fmla="*/ 194277 w 1157822"/>
                <a:gd name="connsiteY83" fmla="*/ 660368 h 924340"/>
                <a:gd name="connsiteX84" fmla="*/ 236095 w 1157822"/>
                <a:gd name="connsiteY84" fmla="*/ 786691 h 924340"/>
                <a:gd name="connsiteX85" fmla="*/ 236095 w 1157822"/>
                <a:gd name="connsiteY85" fmla="*/ 869455 h 924340"/>
                <a:gd name="connsiteX86" fmla="*/ 223027 w 1157822"/>
                <a:gd name="connsiteY86" fmla="*/ 869455 h 924340"/>
                <a:gd name="connsiteX87" fmla="*/ 158558 w 1157822"/>
                <a:gd name="connsiteY87" fmla="*/ 869455 h 924340"/>
                <a:gd name="connsiteX88" fmla="*/ 158558 w 1157822"/>
                <a:gd name="connsiteY88" fmla="*/ 887750 h 924340"/>
                <a:gd name="connsiteX89" fmla="*/ 534044 w 1157822"/>
                <a:gd name="connsiteY89" fmla="*/ 887750 h 924340"/>
                <a:gd name="connsiteX90" fmla="*/ 534044 w 1157822"/>
                <a:gd name="connsiteY90" fmla="*/ 869455 h 924340"/>
                <a:gd name="connsiteX91" fmla="*/ 291851 w 1157822"/>
                <a:gd name="connsiteY91" fmla="*/ 869455 h 924340"/>
                <a:gd name="connsiteX92" fmla="*/ 278783 w 1157822"/>
                <a:gd name="connsiteY92" fmla="*/ 869455 h 924340"/>
                <a:gd name="connsiteX93" fmla="*/ 719609 w 1157822"/>
                <a:gd name="connsiteY93" fmla="*/ 869455 h 924340"/>
                <a:gd name="connsiteX94" fmla="*/ 706541 w 1157822"/>
                <a:gd name="connsiteY94" fmla="*/ 869455 h 924340"/>
                <a:gd name="connsiteX95" fmla="*/ 706541 w 1157822"/>
                <a:gd name="connsiteY95" fmla="*/ 784077 h 924340"/>
                <a:gd name="connsiteX96" fmla="*/ 747488 w 1157822"/>
                <a:gd name="connsiteY96" fmla="*/ 660368 h 924340"/>
                <a:gd name="connsiteX97" fmla="*/ 622906 w 1157822"/>
                <a:gd name="connsiteY97" fmla="*/ 660368 h 924340"/>
                <a:gd name="connsiteX98" fmla="*/ 664724 w 1157822"/>
                <a:gd name="connsiteY98" fmla="*/ 786691 h 924340"/>
                <a:gd name="connsiteX99" fmla="*/ 664724 w 1157822"/>
                <a:gd name="connsiteY99" fmla="*/ 869455 h 924340"/>
                <a:gd name="connsiteX100" fmla="*/ 651656 w 1157822"/>
                <a:gd name="connsiteY100" fmla="*/ 869455 h 924340"/>
                <a:gd name="connsiteX101" fmla="*/ 719609 w 1157822"/>
                <a:gd name="connsiteY101" fmla="*/ 869455 h 924340"/>
                <a:gd name="connsiteX102" fmla="*/ 443440 w 1157822"/>
                <a:gd name="connsiteY102" fmla="*/ 924340 h 924340"/>
                <a:gd name="connsiteX103" fmla="*/ 804116 w 1157822"/>
                <a:gd name="connsiteY103" fmla="*/ 924340 h 924340"/>
                <a:gd name="connsiteX104" fmla="*/ 804116 w 1157822"/>
                <a:gd name="connsiteY104" fmla="*/ 906045 h 924340"/>
                <a:gd name="connsiteX105" fmla="*/ 443440 w 1157822"/>
                <a:gd name="connsiteY105" fmla="*/ 906045 h 924340"/>
                <a:gd name="connsiteX106" fmla="*/ 443440 w 1157822"/>
                <a:gd name="connsiteY106" fmla="*/ 924340 h 924340"/>
                <a:gd name="connsiteX107" fmla="*/ 848547 w 1157822"/>
                <a:gd name="connsiteY107" fmla="*/ 601997 h 924340"/>
                <a:gd name="connsiteX108" fmla="*/ 834607 w 1157822"/>
                <a:gd name="connsiteY108" fmla="*/ 601997 h 924340"/>
                <a:gd name="connsiteX109" fmla="*/ 834607 w 1157822"/>
                <a:gd name="connsiteY109" fmla="*/ 601997 h 924340"/>
                <a:gd name="connsiteX110" fmla="*/ 93218 w 1157822"/>
                <a:gd name="connsiteY110" fmla="*/ 601997 h 924340"/>
                <a:gd name="connsiteX111" fmla="*/ 93218 w 1157822"/>
                <a:gd name="connsiteY111" fmla="*/ 601997 h 924340"/>
                <a:gd name="connsiteX112" fmla="*/ 90605 w 1157822"/>
                <a:gd name="connsiteY112" fmla="*/ 601997 h 924340"/>
                <a:gd name="connsiteX113" fmla="*/ 90605 w 1157822"/>
                <a:gd name="connsiteY113" fmla="*/ 350221 h 924340"/>
                <a:gd name="connsiteX114" fmla="*/ 169012 w 1157822"/>
                <a:gd name="connsiteY114" fmla="*/ 350221 h 924340"/>
                <a:gd name="connsiteX115" fmla="*/ 243064 w 1157822"/>
                <a:gd name="connsiteY115" fmla="*/ 350221 h 924340"/>
                <a:gd name="connsiteX116" fmla="*/ 243064 w 1157822"/>
                <a:gd name="connsiteY116" fmla="*/ 359804 h 924340"/>
                <a:gd name="connsiteX117" fmla="*/ 256132 w 1157822"/>
                <a:gd name="connsiteY117" fmla="*/ 359804 h 924340"/>
                <a:gd name="connsiteX118" fmla="*/ 256132 w 1157822"/>
                <a:gd name="connsiteY118" fmla="*/ 350221 h 924340"/>
                <a:gd name="connsiteX119" fmla="*/ 501810 w 1157822"/>
                <a:gd name="connsiteY119" fmla="*/ 350221 h 924340"/>
                <a:gd name="connsiteX120" fmla="*/ 501810 w 1157822"/>
                <a:gd name="connsiteY120" fmla="*/ 242193 h 924340"/>
                <a:gd name="connsiteX121" fmla="*/ 650785 w 1157822"/>
                <a:gd name="connsiteY121" fmla="*/ 242193 h 924340"/>
                <a:gd name="connsiteX122" fmla="*/ 650785 w 1157822"/>
                <a:gd name="connsiteY122" fmla="*/ 490484 h 924340"/>
                <a:gd name="connsiteX123" fmla="*/ 636846 w 1157822"/>
                <a:gd name="connsiteY123" fmla="*/ 490484 h 924340"/>
                <a:gd name="connsiteX124" fmla="*/ 636846 w 1157822"/>
                <a:gd name="connsiteY124" fmla="*/ 503552 h 924340"/>
                <a:gd name="connsiteX125" fmla="*/ 847675 w 1157822"/>
                <a:gd name="connsiteY125" fmla="*/ 503552 h 924340"/>
                <a:gd name="connsiteX126" fmla="*/ 847675 w 1157822"/>
                <a:gd name="connsiteY126" fmla="*/ 601997 h 924340"/>
                <a:gd name="connsiteX127" fmla="*/ 848547 w 1157822"/>
                <a:gd name="connsiteY127" fmla="*/ 601997 h 924340"/>
                <a:gd name="connsiteX0" fmla="*/ 659497 w 1157822"/>
                <a:gd name="connsiteY0" fmla="*/ 576733 h 924340"/>
                <a:gd name="connsiteX1" fmla="*/ 672565 w 1157822"/>
                <a:gd name="connsiteY1" fmla="*/ 576733 h 924340"/>
                <a:gd name="connsiteX2" fmla="*/ 672565 w 1157822"/>
                <a:gd name="connsiteY2" fmla="*/ 532301 h 924340"/>
                <a:gd name="connsiteX3" fmla="*/ 659497 w 1157822"/>
                <a:gd name="connsiteY3" fmla="*/ 532301 h 924340"/>
                <a:gd name="connsiteX4" fmla="*/ 659497 w 1157822"/>
                <a:gd name="connsiteY4" fmla="*/ 576733 h 924340"/>
                <a:gd name="connsiteX5" fmla="*/ 614194 w 1157822"/>
                <a:gd name="connsiteY5" fmla="*/ 0 h 924340"/>
                <a:gd name="connsiteX6" fmla="*/ 548855 w 1157822"/>
                <a:gd name="connsiteY6" fmla="*/ 0 h 924340"/>
                <a:gd name="connsiteX7" fmla="*/ 528817 w 1157822"/>
                <a:gd name="connsiteY7" fmla="*/ 229125 h 924340"/>
                <a:gd name="connsiteX8" fmla="*/ 547983 w 1157822"/>
                <a:gd name="connsiteY8" fmla="*/ 229125 h 924340"/>
                <a:gd name="connsiteX9" fmla="*/ 552339 w 1157822"/>
                <a:gd name="connsiteY9" fmla="*/ 176853 h 924340"/>
                <a:gd name="connsiteX10" fmla="*/ 609838 w 1157822"/>
                <a:gd name="connsiteY10" fmla="*/ 229125 h 924340"/>
                <a:gd name="connsiteX11" fmla="*/ 634232 w 1157822"/>
                <a:gd name="connsiteY11" fmla="*/ 229125 h 924340"/>
                <a:gd name="connsiteX12" fmla="*/ 614194 w 1157822"/>
                <a:gd name="connsiteY12" fmla="*/ 0 h 924340"/>
                <a:gd name="connsiteX13" fmla="*/ 595899 w 1157822"/>
                <a:gd name="connsiteY13" fmla="*/ 19166 h 924340"/>
                <a:gd name="connsiteX14" fmla="*/ 598513 w 1157822"/>
                <a:gd name="connsiteY14" fmla="*/ 52272 h 924340"/>
                <a:gd name="connsiteX15" fmla="*/ 574991 w 1157822"/>
                <a:gd name="connsiteY15" fmla="*/ 19166 h 924340"/>
                <a:gd name="connsiteX16" fmla="*/ 595899 w 1157822"/>
                <a:gd name="connsiteY16" fmla="*/ 19166 h 924340"/>
                <a:gd name="connsiteX17" fmla="*/ 565407 w 1157822"/>
                <a:gd name="connsiteY17" fmla="*/ 39204 h 924340"/>
                <a:gd name="connsiteX18" fmla="*/ 599384 w 1157822"/>
                <a:gd name="connsiteY18" fmla="*/ 85377 h 924340"/>
                <a:gd name="connsiteX19" fmla="*/ 556695 w 1157822"/>
                <a:gd name="connsiteY19" fmla="*/ 130680 h 924340"/>
                <a:gd name="connsiteX20" fmla="*/ 565407 w 1157822"/>
                <a:gd name="connsiteY20" fmla="*/ 39204 h 924340"/>
                <a:gd name="connsiteX21" fmla="*/ 558438 w 1157822"/>
                <a:gd name="connsiteY21" fmla="*/ 156815 h 924340"/>
                <a:gd name="connsiteX22" fmla="*/ 603740 w 1157822"/>
                <a:gd name="connsiteY22" fmla="*/ 108900 h 924340"/>
                <a:gd name="connsiteX23" fmla="*/ 612452 w 1157822"/>
                <a:gd name="connsiteY23" fmla="*/ 205603 h 924340"/>
                <a:gd name="connsiteX24" fmla="*/ 558438 w 1157822"/>
                <a:gd name="connsiteY24" fmla="*/ 156815 h 924340"/>
                <a:gd name="connsiteX25" fmla="*/ 1062861 w 1157822"/>
                <a:gd name="connsiteY25" fmla="*/ 50529 h 924340"/>
                <a:gd name="connsiteX26" fmla="*/ 964416 w 1157822"/>
                <a:gd name="connsiteY26" fmla="*/ 181209 h 924340"/>
                <a:gd name="connsiteX27" fmla="*/ 668209 w 1157822"/>
                <a:gd name="connsiteY27" fmla="*/ 349350 h 924340"/>
                <a:gd name="connsiteX28" fmla="*/ 666466 w 1157822"/>
                <a:gd name="connsiteY28" fmla="*/ 350221 h 924340"/>
                <a:gd name="connsiteX29" fmla="*/ 666466 w 1157822"/>
                <a:gd name="connsiteY29" fmla="*/ 372872 h 924340"/>
                <a:gd name="connsiteX30" fmla="*/ 934795 w 1157822"/>
                <a:gd name="connsiteY30" fmla="*/ 220413 h 924340"/>
                <a:gd name="connsiteX31" fmla="*/ 730935 w 1157822"/>
                <a:gd name="connsiteY31" fmla="*/ 490484 h 924340"/>
                <a:gd name="connsiteX32" fmla="*/ 755328 w 1157822"/>
                <a:gd name="connsiteY32" fmla="*/ 490484 h 924340"/>
                <a:gd name="connsiteX33" fmla="*/ 807600 w 1157822"/>
                <a:gd name="connsiteY33" fmla="*/ 420788 h 924340"/>
                <a:gd name="connsiteX34" fmla="*/ 837221 w 1157822"/>
                <a:gd name="connsiteY34" fmla="*/ 490484 h 924340"/>
                <a:gd name="connsiteX35" fmla="*/ 873811 w 1157822"/>
                <a:gd name="connsiteY35" fmla="*/ 490484 h 924340"/>
                <a:gd name="connsiteX36" fmla="*/ 1121232 w 1157822"/>
                <a:gd name="connsiteY36" fmla="*/ 70567 h 924340"/>
                <a:gd name="connsiteX37" fmla="*/ 1157822 w 1157822"/>
                <a:gd name="connsiteY37" fmla="*/ 70567 h 924340"/>
                <a:gd name="connsiteX38" fmla="*/ 1157822 w 1157822"/>
                <a:gd name="connsiteY38" fmla="*/ 50529 h 924340"/>
                <a:gd name="connsiteX39" fmla="*/ 1062861 w 1157822"/>
                <a:gd name="connsiteY39" fmla="*/ 50529 h 924340"/>
                <a:gd name="connsiteX40" fmla="*/ 855516 w 1157822"/>
                <a:gd name="connsiteY40" fmla="*/ 483514 h 924340"/>
                <a:gd name="connsiteX41" fmla="*/ 824153 w 1157822"/>
                <a:gd name="connsiteY41" fmla="*/ 409463 h 924340"/>
                <a:gd name="connsiteX42" fmla="*/ 906046 w 1157822"/>
                <a:gd name="connsiteY42" fmla="*/ 398137 h 924340"/>
                <a:gd name="connsiteX43" fmla="*/ 855516 w 1157822"/>
                <a:gd name="connsiteY43" fmla="*/ 483514 h 924340"/>
                <a:gd name="connsiteX44" fmla="*/ 831123 w 1157822"/>
                <a:gd name="connsiteY44" fmla="*/ 389425 h 924340"/>
                <a:gd name="connsiteX45" fmla="*/ 890364 w 1157822"/>
                <a:gd name="connsiteY45" fmla="*/ 311017 h 924340"/>
                <a:gd name="connsiteX46" fmla="*/ 911273 w 1157822"/>
                <a:gd name="connsiteY46" fmla="*/ 378100 h 924340"/>
                <a:gd name="connsiteX47" fmla="*/ 831123 w 1157822"/>
                <a:gd name="connsiteY47" fmla="*/ 389425 h 924340"/>
                <a:gd name="connsiteX48" fmla="*/ 926954 w 1157822"/>
                <a:gd name="connsiteY48" fmla="*/ 362418 h 924340"/>
                <a:gd name="connsiteX49" fmla="*/ 906917 w 1157822"/>
                <a:gd name="connsiteY49" fmla="*/ 297949 h 924340"/>
                <a:gd name="connsiteX50" fmla="*/ 969643 w 1157822"/>
                <a:gd name="connsiteY50" fmla="*/ 289237 h 924340"/>
                <a:gd name="connsiteX51" fmla="*/ 926954 w 1157822"/>
                <a:gd name="connsiteY51" fmla="*/ 362418 h 924340"/>
                <a:gd name="connsiteX52" fmla="*/ 915629 w 1157822"/>
                <a:gd name="connsiteY52" fmla="*/ 277041 h 924340"/>
                <a:gd name="connsiteX53" fmla="*/ 969643 w 1157822"/>
                <a:gd name="connsiteY53" fmla="*/ 205603 h 924340"/>
                <a:gd name="connsiteX54" fmla="*/ 977484 w 1157822"/>
                <a:gd name="connsiteY54" fmla="*/ 268329 h 924340"/>
                <a:gd name="connsiteX55" fmla="*/ 915629 w 1157822"/>
                <a:gd name="connsiteY55" fmla="*/ 277041 h 924340"/>
                <a:gd name="connsiteX56" fmla="*/ 994908 w 1157822"/>
                <a:gd name="connsiteY56" fmla="*/ 247420 h 924340"/>
                <a:gd name="connsiteX57" fmla="*/ 987938 w 1157822"/>
                <a:gd name="connsiteY57" fmla="*/ 188179 h 924340"/>
                <a:gd name="connsiteX58" fmla="*/ 1038468 w 1157822"/>
                <a:gd name="connsiteY58" fmla="*/ 175111 h 924340"/>
                <a:gd name="connsiteX59" fmla="*/ 994908 w 1157822"/>
                <a:gd name="connsiteY59" fmla="*/ 247420 h 924340"/>
                <a:gd name="connsiteX60" fmla="*/ 1001877 w 1157822"/>
                <a:gd name="connsiteY60" fmla="*/ 164656 h 924340"/>
                <a:gd name="connsiteX61" fmla="*/ 1041953 w 1157822"/>
                <a:gd name="connsiteY61" fmla="*/ 111513 h 924340"/>
                <a:gd name="connsiteX62" fmla="*/ 1047180 w 1157822"/>
                <a:gd name="connsiteY62" fmla="*/ 152460 h 924340"/>
                <a:gd name="connsiteX63" fmla="*/ 1001877 w 1157822"/>
                <a:gd name="connsiteY63" fmla="*/ 164656 h 924340"/>
                <a:gd name="connsiteX64" fmla="*/ 1063732 w 1157822"/>
                <a:gd name="connsiteY64" fmla="*/ 130680 h 924340"/>
                <a:gd name="connsiteX65" fmla="*/ 1058505 w 1157822"/>
                <a:gd name="connsiteY65" fmla="*/ 89733 h 924340"/>
                <a:gd name="connsiteX66" fmla="*/ 1072444 w 1157822"/>
                <a:gd name="connsiteY66" fmla="*/ 70567 h 924340"/>
                <a:gd name="connsiteX67" fmla="*/ 1098580 w 1157822"/>
                <a:gd name="connsiteY67" fmla="*/ 70567 h 924340"/>
                <a:gd name="connsiteX68" fmla="*/ 1063732 w 1157822"/>
                <a:gd name="connsiteY68" fmla="*/ 130680 h 924340"/>
                <a:gd name="connsiteX69" fmla="*/ 0 w 1157822"/>
                <a:gd name="connsiteY69" fmla="*/ 267458 h 924340"/>
                <a:gd name="connsiteX70" fmla="*/ 0 w 1157822"/>
                <a:gd name="connsiteY70" fmla="*/ 286624 h 924340"/>
                <a:gd name="connsiteX71" fmla="*/ 182952 w 1157822"/>
                <a:gd name="connsiteY71" fmla="*/ 286624 h 924340"/>
                <a:gd name="connsiteX72" fmla="*/ 182952 w 1157822"/>
                <a:gd name="connsiteY72" fmla="*/ 337153 h 924340"/>
                <a:gd name="connsiteX73" fmla="*/ 243935 w 1157822"/>
                <a:gd name="connsiteY73" fmla="*/ 337153 h 924340"/>
                <a:gd name="connsiteX74" fmla="*/ 243935 w 1157822"/>
                <a:gd name="connsiteY74" fmla="*/ 286624 h 924340"/>
                <a:gd name="connsiteX75" fmla="*/ 265715 w 1157822"/>
                <a:gd name="connsiteY75" fmla="*/ 286624 h 924340"/>
                <a:gd name="connsiteX76" fmla="*/ 265715 w 1157822"/>
                <a:gd name="connsiteY76" fmla="*/ 267458 h 924340"/>
                <a:gd name="connsiteX77" fmla="*/ 0 w 1157822"/>
                <a:gd name="connsiteY77" fmla="*/ 267458 h 924340"/>
                <a:gd name="connsiteX78" fmla="*/ 278783 w 1157822"/>
                <a:gd name="connsiteY78" fmla="*/ 869455 h 924340"/>
                <a:gd name="connsiteX79" fmla="*/ 278783 w 1157822"/>
                <a:gd name="connsiteY79" fmla="*/ 784077 h 924340"/>
                <a:gd name="connsiteX80" fmla="*/ 319730 w 1157822"/>
                <a:gd name="connsiteY80" fmla="*/ 660368 h 924340"/>
                <a:gd name="connsiteX81" fmla="*/ 256132 w 1157822"/>
                <a:gd name="connsiteY81" fmla="*/ 660368 h 924340"/>
                <a:gd name="connsiteX82" fmla="*/ 243064 w 1157822"/>
                <a:gd name="connsiteY82" fmla="*/ 660368 h 924340"/>
                <a:gd name="connsiteX83" fmla="*/ 194277 w 1157822"/>
                <a:gd name="connsiteY83" fmla="*/ 660368 h 924340"/>
                <a:gd name="connsiteX84" fmla="*/ 236095 w 1157822"/>
                <a:gd name="connsiteY84" fmla="*/ 786691 h 924340"/>
                <a:gd name="connsiteX85" fmla="*/ 236095 w 1157822"/>
                <a:gd name="connsiteY85" fmla="*/ 869455 h 924340"/>
                <a:gd name="connsiteX86" fmla="*/ 223027 w 1157822"/>
                <a:gd name="connsiteY86" fmla="*/ 869455 h 924340"/>
                <a:gd name="connsiteX87" fmla="*/ 158558 w 1157822"/>
                <a:gd name="connsiteY87" fmla="*/ 869455 h 924340"/>
                <a:gd name="connsiteX88" fmla="*/ 158558 w 1157822"/>
                <a:gd name="connsiteY88" fmla="*/ 887750 h 924340"/>
                <a:gd name="connsiteX89" fmla="*/ 534044 w 1157822"/>
                <a:gd name="connsiteY89" fmla="*/ 887750 h 924340"/>
                <a:gd name="connsiteX90" fmla="*/ 534044 w 1157822"/>
                <a:gd name="connsiteY90" fmla="*/ 869455 h 924340"/>
                <a:gd name="connsiteX91" fmla="*/ 291851 w 1157822"/>
                <a:gd name="connsiteY91" fmla="*/ 869455 h 924340"/>
                <a:gd name="connsiteX92" fmla="*/ 278783 w 1157822"/>
                <a:gd name="connsiteY92" fmla="*/ 869455 h 924340"/>
                <a:gd name="connsiteX93" fmla="*/ 719609 w 1157822"/>
                <a:gd name="connsiteY93" fmla="*/ 869455 h 924340"/>
                <a:gd name="connsiteX94" fmla="*/ 706541 w 1157822"/>
                <a:gd name="connsiteY94" fmla="*/ 869455 h 924340"/>
                <a:gd name="connsiteX95" fmla="*/ 706541 w 1157822"/>
                <a:gd name="connsiteY95" fmla="*/ 784077 h 924340"/>
                <a:gd name="connsiteX96" fmla="*/ 747488 w 1157822"/>
                <a:gd name="connsiteY96" fmla="*/ 660368 h 924340"/>
                <a:gd name="connsiteX97" fmla="*/ 622906 w 1157822"/>
                <a:gd name="connsiteY97" fmla="*/ 660368 h 924340"/>
                <a:gd name="connsiteX98" fmla="*/ 664724 w 1157822"/>
                <a:gd name="connsiteY98" fmla="*/ 786691 h 924340"/>
                <a:gd name="connsiteX99" fmla="*/ 664724 w 1157822"/>
                <a:gd name="connsiteY99" fmla="*/ 869455 h 924340"/>
                <a:gd name="connsiteX100" fmla="*/ 651656 w 1157822"/>
                <a:gd name="connsiteY100" fmla="*/ 869455 h 924340"/>
                <a:gd name="connsiteX101" fmla="*/ 719609 w 1157822"/>
                <a:gd name="connsiteY101" fmla="*/ 869455 h 924340"/>
                <a:gd name="connsiteX102" fmla="*/ 443440 w 1157822"/>
                <a:gd name="connsiteY102" fmla="*/ 924340 h 924340"/>
                <a:gd name="connsiteX103" fmla="*/ 804116 w 1157822"/>
                <a:gd name="connsiteY103" fmla="*/ 924340 h 924340"/>
                <a:gd name="connsiteX104" fmla="*/ 804116 w 1157822"/>
                <a:gd name="connsiteY104" fmla="*/ 906045 h 924340"/>
                <a:gd name="connsiteX105" fmla="*/ 443440 w 1157822"/>
                <a:gd name="connsiteY105" fmla="*/ 924340 h 924340"/>
                <a:gd name="connsiteX106" fmla="*/ 848547 w 1157822"/>
                <a:gd name="connsiteY106" fmla="*/ 601997 h 924340"/>
                <a:gd name="connsiteX107" fmla="*/ 834607 w 1157822"/>
                <a:gd name="connsiteY107" fmla="*/ 601997 h 924340"/>
                <a:gd name="connsiteX108" fmla="*/ 834607 w 1157822"/>
                <a:gd name="connsiteY108" fmla="*/ 601997 h 924340"/>
                <a:gd name="connsiteX109" fmla="*/ 93218 w 1157822"/>
                <a:gd name="connsiteY109" fmla="*/ 601997 h 924340"/>
                <a:gd name="connsiteX110" fmla="*/ 93218 w 1157822"/>
                <a:gd name="connsiteY110" fmla="*/ 601997 h 924340"/>
                <a:gd name="connsiteX111" fmla="*/ 90605 w 1157822"/>
                <a:gd name="connsiteY111" fmla="*/ 601997 h 924340"/>
                <a:gd name="connsiteX112" fmla="*/ 90605 w 1157822"/>
                <a:gd name="connsiteY112" fmla="*/ 350221 h 924340"/>
                <a:gd name="connsiteX113" fmla="*/ 169012 w 1157822"/>
                <a:gd name="connsiteY113" fmla="*/ 350221 h 924340"/>
                <a:gd name="connsiteX114" fmla="*/ 243064 w 1157822"/>
                <a:gd name="connsiteY114" fmla="*/ 350221 h 924340"/>
                <a:gd name="connsiteX115" fmla="*/ 243064 w 1157822"/>
                <a:gd name="connsiteY115" fmla="*/ 359804 h 924340"/>
                <a:gd name="connsiteX116" fmla="*/ 256132 w 1157822"/>
                <a:gd name="connsiteY116" fmla="*/ 359804 h 924340"/>
                <a:gd name="connsiteX117" fmla="*/ 256132 w 1157822"/>
                <a:gd name="connsiteY117" fmla="*/ 350221 h 924340"/>
                <a:gd name="connsiteX118" fmla="*/ 501810 w 1157822"/>
                <a:gd name="connsiteY118" fmla="*/ 350221 h 924340"/>
                <a:gd name="connsiteX119" fmla="*/ 501810 w 1157822"/>
                <a:gd name="connsiteY119" fmla="*/ 242193 h 924340"/>
                <a:gd name="connsiteX120" fmla="*/ 650785 w 1157822"/>
                <a:gd name="connsiteY120" fmla="*/ 242193 h 924340"/>
                <a:gd name="connsiteX121" fmla="*/ 650785 w 1157822"/>
                <a:gd name="connsiteY121" fmla="*/ 490484 h 924340"/>
                <a:gd name="connsiteX122" fmla="*/ 636846 w 1157822"/>
                <a:gd name="connsiteY122" fmla="*/ 490484 h 924340"/>
                <a:gd name="connsiteX123" fmla="*/ 636846 w 1157822"/>
                <a:gd name="connsiteY123" fmla="*/ 503552 h 924340"/>
                <a:gd name="connsiteX124" fmla="*/ 847675 w 1157822"/>
                <a:gd name="connsiteY124" fmla="*/ 503552 h 924340"/>
                <a:gd name="connsiteX125" fmla="*/ 847675 w 1157822"/>
                <a:gd name="connsiteY125" fmla="*/ 601997 h 924340"/>
                <a:gd name="connsiteX126" fmla="*/ 848547 w 1157822"/>
                <a:gd name="connsiteY126" fmla="*/ 601997 h 924340"/>
                <a:gd name="connsiteX0" fmla="*/ 659497 w 1157822"/>
                <a:gd name="connsiteY0" fmla="*/ 576733 h 924340"/>
                <a:gd name="connsiteX1" fmla="*/ 672565 w 1157822"/>
                <a:gd name="connsiteY1" fmla="*/ 576733 h 924340"/>
                <a:gd name="connsiteX2" fmla="*/ 672565 w 1157822"/>
                <a:gd name="connsiteY2" fmla="*/ 532301 h 924340"/>
                <a:gd name="connsiteX3" fmla="*/ 659497 w 1157822"/>
                <a:gd name="connsiteY3" fmla="*/ 532301 h 924340"/>
                <a:gd name="connsiteX4" fmla="*/ 659497 w 1157822"/>
                <a:gd name="connsiteY4" fmla="*/ 576733 h 924340"/>
                <a:gd name="connsiteX5" fmla="*/ 614194 w 1157822"/>
                <a:gd name="connsiteY5" fmla="*/ 0 h 924340"/>
                <a:gd name="connsiteX6" fmla="*/ 548855 w 1157822"/>
                <a:gd name="connsiteY6" fmla="*/ 0 h 924340"/>
                <a:gd name="connsiteX7" fmla="*/ 528817 w 1157822"/>
                <a:gd name="connsiteY7" fmla="*/ 229125 h 924340"/>
                <a:gd name="connsiteX8" fmla="*/ 547983 w 1157822"/>
                <a:gd name="connsiteY8" fmla="*/ 229125 h 924340"/>
                <a:gd name="connsiteX9" fmla="*/ 552339 w 1157822"/>
                <a:gd name="connsiteY9" fmla="*/ 176853 h 924340"/>
                <a:gd name="connsiteX10" fmla="*/ 609838 w 1157822"/>
                <a:gd name="connsiteY10" fmla="*/ 229125 h 924340"/>
                <a:gd name="connsiteX11" fmla="*/ 634232 w 1157822"/>
                <a:gd name="connsiteY11" fmla="*/ 229125 h 924340"/>
                <a:gd name="connsiteX12" fmla="*/ 614194 w 1157822"/>
                <a:gd name="connsiteY12" fmla="*/ 0 h 924340"/>
                <a:gd name="connsiteX13" fmla="*/ 595899 w 1157822"/>
                <a:gd name="connsiteY13" fmla="*/ 19166 h 924340"/>
                <a:gd name="connsiteX14" fmla="*/ 598513 w 1157822"/>
                <a:gd name="connsiteY14" fmla="*/ 52272 h 924340"/>
                <a:gd name="connsiteX15" fmla="*/ 574991 w 1157822"/>
                <a:gd name="connsiteY15" fmla="*/ 19166 h 924340"/>
                <a:gd name="connsiteX16" fmla="*/ 595899 w 1157822"/>
                <a:gd name="connsiteY16" fmla="*/ 19166 h 924340"/>
                <a:gd name="connsiteX17" fmla="*/ 565407 w 1157822"/>
                <a:gd name="connsiteY17" fmla="*/ 39204 h 924340"/>
                <a:gd name="connsiteX18" fmla="*/ 599384 w 1157822"/>
                <a:gd name="connsiteY18" fmla="*/ 85377 h 924340"/>
                <a:gd name="connsiteX19" fmla="*/ 556695 w 1157822"/>
                <a:gd name="connsiteY19" fmla="*/ 130680 h 924340"/>
                <a:gd name="connsiteX20" fmla="*/ 565407 w 1157822"/>
                <a:gd name="connsiteY20" fmla="*/ 39204 h 924340"/>
                <a:gd name="connsiteX21" fmla="*/ 558438 w 1157822"/>
                <a:gd name="connsiteY21" fmla="*/ 156815 h 924340"/>
                <a:gd name="connsiteX22" fmla="*/ 603740 w 1157822"/>
                <a:gd name="connsiteY22" fmla="*/ 108900 h 924340"/>
                <a:gd name="connsiteX23" fmla="*/ 612452 w 1157822"/>
                <a:gd name="connsiteY23" fmla="*/ 205603 h 924340"/>
                <a:gd name="connsiteX24" fmla="*/ 558438 w 1157822"/>
                <a:gd name="connsiteY24" fmla="*/ 156815 h 924340"/>
                <a:gd name="connsiteX25" fmla="*/ 1062861 w 1157822"/>
                <a:gd name="connsiteY25" fmla="*/ 50529 h 924340"/>
                <a:gd name="connsiteX26" fmla="*/ 964416 w 1157822"/>
                <a:gd name="connsiteY26" fmla="*/ 181209 h 924340"/>
                <a:gd name="connsiteX27" fmla="*/ 668209 w 1157822"/>
                <a:gd name="connsiteY27" fmla="*/ 349350 h 924340"/>
                <a:gd name="connsiteX28" fmla="*/ 666466 w 1157822"/>
                <a:gd name="connsiteY28" fmla="*/ 350221 h 924340"/>
                <a:gd name="connsiteX29" fmla="*/ 666466 w 1157822"/>
                <a:gd name="connsiteY29" fmla="*/ 372872 h 924340"/>
                <a:gd name="connsiteX30" fmla="*/ 934795 w 1157822"/>
                <a:gd name="connsiteY30" fmla="*/ 220413 h 924340"/>
                <a:gd name="connsiteX31" fmla="*/ 730935 w 1157822"/>
                <a:gd name="connsiteY31" fmla="*/ 490484 h 924340"/>
                <a:gd name="connsiteX32" fmla="*/ 755328 w 1157822"/>
                <a:gd name="connsiteY32" fmla="*/ 490484 h 924340"/>
                <a:gd name="connsiteX33" fmla="*/ 807600 w 1157822"/>
                <a:gd name="connsiteY33" fmla="*/ 420788 h 924340"/>
                <a:gd name="connsiteX34" fmla="*/ 837221 w 1157822"/>
                <a:gd name="connsiteY34" fmla="*/ 490484 h 924340"/>
                <a:gd name="connsiteX35" fmla="*/ 873811 w 1157822"/>
                <a:gd name="connsiteY35" fmla="*/ 490484 h 924340"/>
                <a:gd name="connsiteX36" fmla="*/ 1121232 w 1157822"/>
                <a:gd name="connsiteY36" fmla="*/ 70567 h 924340"/>
                <a:gd name="connsiteX37" fmla="*/ 1157822 w 1157822"/>
                <a:gd name="connsiteY37" fmla="*/ 70567 h 924340"/>
                <a:gd name="connsiteX38" fmla="*/ 1157822 w 1157822"/>
                <a:gd name="connsiteY38" fmla="*/ 50529 h 924340"/>
                <a:gd name="connsiteX39" fmla="*/ 1062861 w 1157822"/>
                <a:gd name="connsiteY39" fmla="*/ 50529 h 924340"/>
                <a:gd name="connsiteX40" fmla="*/ 855516 w 1157822"/>
                <a:gd name="connsiteY40" fmla="*/ 483514 h 924340"/>
                <a:gd name="connsiteX41" fmla="*/ 824153 w 1157822"/>
                <a:gd name="connsiteY41" fmla="*/ 409463 h 924340"/>
                <a:gd name="connsiteX42" fmla="*/ 906046 w 1157822"/>
                <a:gd name="connsiteY42" fmla="*/ 398137 h 924340"/>
                <a:gd name="connsiteX43" fmla="*/ 855516 w 1157822"/>
                <a:gd name="connsiteY43" fmla="*/ 483514 h 924340"/>
                <a:gd name="connsiteX44" fmla="*/ 831123 w 1157822"/>
                <a:gd name="connsiteY44" fmla="*/ 389425 h 924340"/>
                <a:gd name="connsiteX45" fmla="*/ 890364 w 1157822"/>
                <a:gd name="connsiteY45" fmla="*/ 311017 h 924340"/>
                <a:gd name="connsiteX46" fmla="*/ 911273 w 1157822"/>
                <a:gd name="connsiteY46" fmla="*/ 378100 h 924340"/>
                <a:gd name="connsiteX47" fmla="*/ 831123 w 1157822"/>
                <a:gd name="connsiteY47" fmla="*/ 389425 h 924340"/>
                <a:gd name="connsiteX48" fmla="*/ 926954 w 1157822"/>
                <a:gd name="connsiteY48" fmla="*/ 362418 h 924340"/>
                <a:gd name="connsiteX49" fmla="*/ 906917 w 1157822"/>
                <a:gd name="connsiteY49" fmla="*/ 297949 h 924340"/>
                <a:gd name="connsiteX50" fmla="*/ 969643 w 1157822"/>
                <a:gd name="connsiteY50" fmla="*/ 289237 h 924340"/>
                <a:gd name="connsiteX51" fmla="*/ 926954 w 1157822"/>
                <a:gd name="connsiteY51" fmla="*/ 362418 h 924340"/>
                <a:gd name="connsiteX52" fmla="*/ 915629 w 1157822"/>
                <a:gd name="connsiteY52" fmla="*/ 277041 h 924340"/>
                <a:gd name="connsiteX53" fmla="*/ 969643 w 1157822"/>
                <a:gd name="connsiteY53" fmla="*/ 205603 h 924340"/>
                <a:gd name="connsiteX54" fmla="*/ 977484 w 1157822"/>
                <a:gd name="connsiteY54" fmla="*/ 268329 h 924340"/>
                <a:gd name="connsiteX55" fmla="*/ 915629 w 1157822"/>
                <a:gd name="connsiteY55" fmla="*/ 277041 h 924340"/>
                <a:gd name="connsiteX56" fmla="*/ 994908 w 1157822"/>
                <a:gd name="connsiteY56" fmla="*/ 247420 h 924340"/>
                <a:gd name="connsiteX57" fmla="*/ 987938 w 1157822"/>
                <a:gd name="connsiteY57" fmla="*/ 188179 h 924340"/>
                <a:gd name="connsiteX58" fmla="*/ 1038468 w 1157822"/>
                <a:gd name="connsiteY58" fmla="*/ 175111 h 924340"/>
                <a:gd name="connsiteX59" fmla="*/ 994908 w 1157822"/>
                <a:gd name="connsiteY59" fmla="*/ 247420 h 924340"/>
                <a:gd name="connsiteX60" fmla="*/ 1001877 w 1157822"/>
                <a:gd name="connsiteY60" fmla="*/ 164656 h 924340"/>
                <a:gd name="connsiteX61" fmla="*/ 1041953 w 1157822"/>
                <a:gd name="connsiteY61" fmla="*/ 111513 h 924340"/>
                <a:gd name="connsiteX62" fmla="*/ 1047180 w 1157822"/>
                <a:gd name="connsiteY62" fmla="*/ 152460 h 924340"/>
                <a:gd name="connsiteX63" fmla="*/ 1001877 w 1157822"/>
                <a:gd name="connsiteY63" fmla="*/ 164656 h 924340"/>
                <a:gd name="connsiteX64" fmla="*/ 1063732 w 1157822"/>
                <a:gd name="connsiteY64" fmla="*/ 130680 h 924340"/>
                <a:gd name="connsiteX65" fmla="*/ 1058505 w 1157822"/>
                <a:gd name="connsiteY65" fmla="*/ 89733 h 924340"/>
                <a:gd name="connsiteX66" fmla="*/ 1072444 w 1157822"/>
                <a:gd name="connsiteY66" fmla="*/ 70567 h 924340"/>
                <a:gd name="connsiteX67" fmla="*/ 1098580 w 1157822"/>
                <a:gd name="connsiteY67" fmla="*/ 70567 h 924340"/>
                <a:gd name="connsiteX68" fmla="*/ 1063732 w 1157822"/>
                <a:gd name="connsiteY68" fmla="*/ 130680 h 924340"/>
                <a:gd name="connsiteX69" fmla="*/ 0 w 1157822"/>
                <a:gd name="connsiteY69" fmla="*/ 267458 h 924340"/>
                <a:gd name="connsiteX70" fmla="*/ 0 w 1157822"/>
                <a:gd name="connsiteY70" fmla="*/ 286624 h 924340"/>
                <a:gd name="connsiteX71" fmla="*/ 182952 w 1157822"/>
                <a:gd name="connsiteY71" fmla="*/ 286624 h 924340"/>
                <a:gd name="connsiteX72" fmla="*/ 182952 w 1157822"/>
                <a:gd name="connsiteY72" fmla="*/ 337153 h 924340"/>
                <a:gd name="connsiteX73" fmla="*/ 243935 w 1157822"/>
                <a:gd name="connsiteY73" fmla="*/ 337153 h 924340"/>
                <a:gd name="connsiteX74" fmla="*/ 243935 w 1157822"/>
                <a:gd name="connsiteY74" fmla="*/ 286624 h 924340"/>
                <a:gd name="connsiteX75" fmla="*/ 265715 w 1157822"/>
                <a:gd name="connsiteY75" fmla="*/ 286624 h 924340"/>
                <a:gd name="connsiteX76" fmla="*/ 265715 w 1157822"/>
                <a:gd name="connsiteY76" fmla="*/ 267458 h 924340"/>
                <a:gd name="connsiteX77" fmla="*/ 0 w 1157822"/>
                <a:gd name="connsiteY77" fmla="*/ 267458 h 924340"/>
                <a:gd name="connsiteX78" fmla="*/ 278783 w 1157822"/>
                <a:gd name="connsiteY78" fmla="*/ 869455 h 924340"/>
                <a:gd name="connsiteX79" fmla="*/ 278783 w 1157822"/>
                <a:gd name="connsiteY79" fmla="*/ 784077 h 924340"/>
                <a:gd name="connsiteX80" fmla="*/ 319730 w 1157822"/>
                <a:gd name="connsiteY80" fmla="*/ 660368 h 924340"/>
                <a:gd name="connsiteX81" fmla="*/ 256132 w 1157822"/>
                <a:gd name="connsiteY81" fmla="*/ 660368 h 924340"/>
                <a:gd name="connsiteX82" fmla="*/ 243064 w 1157822"/>
                <a:gd name="connsiteY82" fmla="*/ 660368 h 924340"/>
                <a:gd name="connsiteX83" fmla="*/ 194277 w 1157822"/>
                <a:gd name="connsiteY83" fmla="*/ 660368 h 924340"/>
                <a:gd name="connsiteX84" fmla="*/ 236095 w 1157822"/>
                <a:gd name="connsiteY84" fmla="*/ 786691 h 924340"/>
                <a:gd name="connsiteX85" fmla="*/ 236095 w 1157822"/>
                <a:gd name="connsiteY85" fmla="*/ 869455 h 924340"/>
                <a:gd name="connsiteX86" fmla="*/ 223027 w 1157822"/>
                <a:gd name="connsiteY86" fmla="*/ 869455 h 924340"/>
                <a:gd name="connsiteX87" fmla="*/ 158558 w 1157822"/>
                <a:gd name="connsiteY87" fmla="*/ 869455 h 924340"/>
                <a:gd name="connsiteX88" fmla="*/ 158558 w 1157822"/>
                <a:gd name="connsiteY88" fmla="*/ 887750 h 924340"/>
                <a:gd name="connsiteX89" fmla="*/ 534044 w 1157822"/>
                <a:gd name="connsiteY89" fmla="*/ 887750 h 924340"/>
                <a:gd name="connsiteX90" fmla="*/ 534044 w 1157822"/>
                <a:gd name="connsiteY90" fmla="*/ 869455 h 924340"/>
                <a:gd name="connsiteX91" fmla="*/ 291851 w 1157822"/>
                <a:gd name="connsiteY91" fmla="*/ 869455 h 924340"/>
                <a:gd name="connsiteX92" fmla="*/ 278783 w 1157822"/>
                <a:gd name="connsiteY92" fmla="*/ 869455 h 924340"/>
                <a:gd name="connsiteX93" fmla="*/ 719609 w 1157822"/>
                <a:gd name="connsiteY93" fmla="*/ 869455 h 924340"/>
                <a:gd name="connsiteX94" fmla="*/ 706541 w 1157822"/>
                <a:gd name="connsiteY94" fmla="*/ 869455 h 924340"/>
                <a:gd name="connsiteX95" fmla="*/ 706541 w 1157822"/>
                <a:gd name="connsiteY95" fmla="*/ 784077 h 924340"/>
                <a:gd name="connsiteX96" fmla="*/ 747488 w 1157822"/>
                <a:gd name="connsiteY96" fmla="*/ 660368 h 924340"/>
                <a:gd name="connsiteX97" fmla="*/ 622906 w 1157822"/>
                <a:gd name="connsiteY97" fmla="*/ 660368 h 924340"/>
                <a:gd name="connsiteX98" fmla="*/ 664724 w 1157822"/>
                <a:gd name="connsiteY98" fmla="*/ 786691 h 924340"/>
                <a:gd name="connsiteX99" fmla="*/ 664724 w 1157822"/>
                <a:gd name="connsiteY99" fmla="*/ 869455 h 924340"/>
                <a:gd name="connsiteX100" fmla="*/ 651656 w 1157822"/>
                <a:gd name="connsiteY100" fmla="*/ 869455 h 924340"/>
                <a:gd name="connsiteX101" fmla="*/ 719609 w 1157822"/>
                <a:gd name="connsiteY101" fmla="*/ 869455 h 924340"/>
                <a:gd name="connsiteX102" fmla="*/ 804116 w 1157822"/>
                <a:gd name="connsiteY102" fmla="*/ 906045 h 924340"/>
                <a:gd name="connsiteX103" fmla="*/ 804116 w 1157822"/>
                <a:gd name="connsiteY103" fmla="*/ 924340 h 924340"/>
                <a:gd name="connsiteX104" fmla="*/ 804116 w 1157822"/>
                <a:gd name="connsiteY104" fmla="*/ 906045 h 924340"/>
                <a:gd name="connsiteX105" fmla="*/ 848547 w 1157822"/>
                <a:gd name="connsiteY105" fmla="*/ 601997 h 924340"/>
                <a:gd name="connsiteX106" fmla="*/ 834607 w 1157822"/>
                <a:gd name="connsiteY106" fmla="*/ 601997 h 924340"/>
                <a:gd name="connsiteX107" fmla="*/ 834607 w 1157822"/>
                <a:gd name="connsiteY107" fmla="*/ 601997 h 924340"/>
                <a:gd name="connsiteX108" fmla="*/ 93218 w 1157822"/>
                <a:gd name="connsiteY108" fmla="*/ 601997 h 924340"/>
                <a:gd name="connsiteX109" fmla="*/ 93218 w 1157822"/>
                <a:gd name="connsiteY109" fmla="*/ 601997 h 924340"/>
                <a:gd name="connsiteX110" fmla="*/ 90605 w 1157822"/>
                <a:gd name="connsiteY110" fmla="*/ 601997 h 924340"/>
                <a:gd name="connsiteX111" fmla="*/ 90605 w 1157822"/>
                <a:gd name="connsiteY111" fmla="*/ 350221 h 924340"/>
                <a:gd name="connsiteX112" fmla="*/ 169012 w 1157822"/>
                <a:gd name="connsiteY112" fmla="*/ 350221 h 924340"/>
                <a:gd name="connsiteX113" fmla="*/ 243064 w 1157822"/>
                <a:gd name="connsiteY113" fmla="*/ 350221 h 924340"/>
                <a:gd name="connsiteX114" fmla="*/ 243064 w 1157822"/>
                <a:gd name="connsiteY114" fmla="*/ 359804 h 924340"/>
                <a:gd name="connsiteX115" fmla="*/ 256132 w 1157822"/>
                <a:gd name="connsiteY115" fmla="*/ 359804 h 924340"/>
                <a:gd name="connsiteX116" fmla="*/ 256132 w 1157822"/>
                <a:gd name="connsiteY116" fmla="*/ 350221 h 924340"/>
                <a:gd name="connsiteX117" fmla="*/ 501810 w 1157822"/>
                <a:gd name="connsiteY117" fmla="*/ 350221 h 924340"/>
                <a:gd name="connsiteX118" fmla="*/ 501810 w 1157822"/>
                <a:gd name="connsiteY118" fmla="*/ 242193 h 924340"/>
                <a:gd name="connsiteX119" fmla="*/ 650785 w 1157822"/>
                <a:gd name="connsiteY119" fmla="*/ 242193 h 924340"/>
                <a:gd name="connsiteX120" fmla="*/ 650785 w 1157822"/>
                <a:gd name="connsiteY120" fmla="*/ 490484 h 924340"/>
                <a:gd name="connsiteX121" fmla="*/ 636846 w 1157822"/>
                <a:gd name="connsiteY121" fmla="*/ 490484 h 924340"/>
                <a:gd name="connsiteX122" fmla="*/ 636846 w 1157822"/>
                <a:gd name="connsiteY122" fmla="*/ 503552 h 924340"/>
                <a:gd name="connsiteX123" fmla="*/ 847675 w 1157822"/>
                <a:gd name="connsiteY123" fmla="*/ 503552 h 924340"/>
                <a:gd name="connsiteX124" fmla="*/ 847675 w 1157822"/>
                <a:gd name="connsiteY124" fmla="*/ 601997 h 924340"/>
                <a:gd name="connsiteX125" fmla="*/ 848547 w 1157822"/>
                <a:gd name="connsiteY125" fmla="*/ 601997 h 924340"/>
                <a:gd name="connsiteX0" fmla="*/ 659497 w 1157822"/>
                <a:gd name="connsiteY0" fmla="*/ 576733 h 887750"/>
                <a:gd name="connsiteX1" fmla="*/ 672565 w 1157822"/>
                <a:gd name="connsiteY1" fmla="*/ 576733 h 887750"/>
                <a:gd name="connsiteX2" fmla="*/ 672565 w 1157822"/>
                <a:gd name="connsiteY2" fmla="*/ 532301 h 887750"/>
                <a:gd name="connsiteX3" fmla="*/ 659497 w 1157822"/>
                <a:gd name="connsiteY3" fmla="*/ 532301 h 887750"/>
                <a:gd name="connsiteX4" fmla="*/ 659497 w 1157822"/>
                <a:gd name="connsiteY4" fmla="*/ 576733 h 887750"/>
                <a:gd name="connsiteX5" fmla="*/ 614194 w 1157822"/>
                <a:gd name="connsiteY5" fmla="*/ 0 h 887750"/>
                <a:gd name="connsiteX6" fmla="*/ 548855 w 1157822"/>
                <a:gd name="connsiteY6" fmla="*/ 0 h 887750"/>
                <a:gd name="connsiteX7" fmla="*/ 528817 w 1157822"/>
                <a:gd name="connsiteY7" fmla="*/ 229125 h 887750"/>
                <a:gd name="connsiteX8" fmla="*/ 547983 w 1157822"/>
                <a:gd name="connsiteY8" fmla="*/ 229125 h 887750"/>
                <a:gd name="connsiteX9" fmla="*/ 552339 w 1157822"/>
                <a:gd name="connsiteY9" fmla="*/ 176853 h 887750"/>
                <a:gd name="connsiteX10" fmla="*/ 609838 w 1157822"/>
                <a:gd name="connsiteY10" fmla="*/ 229125 h 887750"/>
                <a:gd name="connsiteX11" fmla="*/ 634232 w 1157822"/>
                <a:gd name="connsiteY11" fmla="*/ 229125 h 887750"/>
                <a:gd name="connsiteX12" fmla="*/ 614194 w 1157822"/>
                <a:gd name="connsiteY12" fmla="*/ 0 h 887750"/>
                <a:gd name="connsiteX13" fmla="*/ 595899 w 1157822"/>
                <a:gd name="connsiteY13" fmla="*/ 19166 h 887750"/>
                <a:gd name="connsiteX14" fmla="*/ 598513 w 1157822"/>
                <a:gd name="connsiteY14" fmla="*/ 52272 h 887750"/>
                <a:gd name="connsiteX15" fmla="*/ 574991 w 1157822"/>
                <a:gd name="connsiteY15" fmla="*/ 19166 h 887750"/>
                <a:gd name="connsiteX16" fmla="*/ 595899 w 1157822"/>
                <a:gd name="connsiteY16" fmla="*/ 19166 h 887750"/>
                <a:gd name="connsiteX17" fmla="*/ 565407 w 1157822"/>
                <a:gd name="connsiteY17" fmla="*/ 39204 h 887750"/>
                <a:gd name="connsiteX18" fmla="*/ 599384 w 1157822"/>
                <a:gd name="connsiteY18" fmla="*/ 85377 h 887750"/>
                <a:gd name="connsiteX19" fmla="*/ 556695 w 1157822"/>
                <a:gd name="connsiteY19" fmla="*/ 130680 h 887750"/>
                <a:gd name="connsiteX20" fmla="*/ 565407 w 1157822"/>
                <a:gd name="connsiteY20" fmla="*/ 39204 h 887750"/>
                <a:gd name="connsiteX21" fmla="*/ 558438 w 1157822"/>
                <a:gd name="connsiteY21" fmla="*/ 156815 h 887750"/>
                <a:gd name="connsiteX22" fmla="*/ 603740 w 1157822"/>
                <a:gd name="connsiteY22" fmla="*/ 108900 h 887750"/>
                <a:gd name="connsiteX23" fmla="*/ 612452 w 1157822"/>
                <a:gd name="connsiteY23" fmla="*/ 205603 h 887750"/>
                <a:gd name="connsiteX24" fmla="*/ 558438 w 1157822"/>
                <a:gd name="connsiteY24" fmla="*/ 156815 h 887750"/>
                <a:gd name="connsiteX25" fmla="*/ 1062861 w 1157822"/>
                <a:gd name="connsiteY25" fmla="*/ 50529 h 887750"/>
                <a:gd name="connsiteX26" fmla="*/ 964416 w 1157822"/>
                <a:gd name="connsiteY26" fmla="*/ 181209 h 887750"/>
                <a:gd name="connsiteX27" fmla="*/ 668209 w 1157822"/>
                <a:gd name="connsiteY27" fmla="*/ 349350 h 887750"/>
                <a:gd name="connsiteX28" fmla="*/ 666466 w 1157822"/>
                <a:gd name="connsiteY28" fmla="*/ 350221 h 887750"/>
                <a:gd name="connsiteX29" fmla="*/ 666466 w 1157822"/>
                <a:gd name="connsiteY29" fmla="*/ 372872 h 887750"/>
                <a:gd name="connsiteX30" fmla="*/ 934795 w 1157822"/>
                <a:gd name="connsiteY30" fmla="*/ 220413 h 887750"/>
                <a:gd name="connsiteX31" fmla="*/ 730935 w 1157822"/>
                <a:gd name="connsiteY31" fmla="*/ 490484 h 887750"/>
                <a:gd name="connsiteX32" fmla="*/ 755328 w 1157822"/>
                <a:gd name="connsiteY32" fmla="*/ 490484 h 887750"/>
                <a:gd name="connsiteX33" fmla="*/ 807600 w 1157822"/>
                <a:gd name="connsiteY33" fmla="*/ 420788 h 887750"/>
                <a:gd name="connsiteX34" fmla="*/ 837221 w 1157822"/>
                <a:gd name="connsiteY34" fmla="*/ 490484 h 887750"/>
                <a:gd name="connsiteX35" fmla="*/ 873811 w 1157822"/>
                <a:gd name="connsiteY35" fmla="*/ 490484 h 887750"/>
                <a:gd name="connsiteX36" fmla="*/ 1121232 w 1157822"/>
                <a:gd name="connsiteY36" fmla="*/ 70567 h 887750"/>
                <a:gd name="connsiteX37" fmla="*/ 1157822 w 1157822"/>
                <a:gd name="connsiteY37" fmla="*/ 70567 h 887750"/>
                <a:gd name="connsiteX38" fmla="*/ 1157822 w 1157822"/>
                <a:gd name="connsiteY38" fmla="*/ 50529 h 887750"/>
                <a:gd name="connsiteX39" fmla="*/ 1062861 w 1157822"/>
                <a:gd name="connsiteY39" fmla="*/ 50529 h 887750"/>
                <a:gd name="connsiteX40" fmla="*/ 855516 w 1157822"/>
                <a:gd name="connsiteY40" fmla="*/ 483514 h 887750"/>
                <a:gd name="connsiteX41" fmla="*/ 824153 w 1157822"/>
                <a:gd name="connsiteY41" fmla="*/ 409463 h 887750"/>
                <a:gd name="connsiteX42" fmla="*/ 906046 w 1157822"/>
                <a:gd name="connsiteY42" fmla="*/ 398137 h 887750"/>
                <a:gd name="connsiteX43" fmla="*/ 855516 w 1157822"/>
                <a:gd name="connsiteY43" fmla="*/ 483514 h 887750"/>
                <a:gd name="connsiteX44" fmla="*/ 831123 w 1157822"/>
                <a:gd name="connsiteY44" fmla="*/ 389425 h 887750"/>
                <a:gd name="connsiteX45" fmla="*/ 890364 w 1157822"/>
                <a:gd name="connsiteY45" fmla="*/ 311017 h 887750"/>
                <a:gd name="connsiteX46" fmla="*/ 911273 w 1157822"/>
                <a:gd name="connsiteY46" fmla="*/ 378100 h 887750"/>
                <a:gd name="connsiteX47" fmla="*/ 831123 w 1157822"/>
                <a:gd name="connsiteY47" fmla="*/ 389425 h 887750"/>
                <a:gd name="connsiteX48" fmla="*/ 926954 w 1157822"/>
                <a:gd name="connsiteY48" fmla="*/ 362418 h 887750"/>
                <a:gd name="connsiteX49" fmla="*/ 906917 w 1157822"/>
                <a:gd name="connsiteY49" fmla="*/ 297949 h 887750"/>
                <a:gd name="connsiteX50" fmla="*/ 969643 w 1157822"/>
                <a:gd name="connsiteY50" fmla="*/ 289237 h 887750"/>
                <a:gd name="connsiteX51" fmla="*/ 926954 w 1157822"/>
                <a:gd name="connsiteY51" fmla="*/ 362418 h 887750"/>
                <a:gd name="connsiteX52" fmla="*/ 915629 w 1157822"/>
                <a:gd name="connsiteY52" fmla="*/ 277041 h 887750"/>
                <a:gd name="connsiteX53" fmla="*/ 969643 w 1157822"/>
                <a:gd name="connsiteY53" fmla="*/ 205603 h 887750"/>
                <a:gd name="connsiteX54" fmla="*/ 977484 w 1157822"/>
                <a:gd name="connsiteY54" fmla="*/ 268329 h 887750"/>
                <a:gd name="connsiteX55" fmla="*/ 915629 w 1157822"/>
                <a:gd name="connsiteY55" fmla="*/ 277041 h 887750"/>
                <a:gd name="connsiteX56" fmla="*/ 994908 w 1157822"/>
                <a:gd name="connsiteY56" fmla="*/ 247420 h 887750"/>
                <a:gd name="connsiteX57" fmla="*/ 987938 w 1157822"/>
                <a:gd name="connsiteY57" fmla="*/ 188179 h 887750"/>
                <a:gd name="connsiteX58" fmla="*/ 1038468 w 1157822"/>
                <a:gd name="connsiteY58" fmla="*/ 175111 h 887750"/>
                <a:gd name="connsiteX59" fmla="*/ 994908 w 1157822"/>
                <a:gd name="connsiteY59" fmla="*/ 247420 h 887750"/>
                <a:gd name="connsiteX60" fmla="*/ 1001877 w 1157822"/>
                <a:gd name="connsiteY60" fmla="*/ 164656 h 887750"/>
                <a:gd name="connsiteX61" fmla="*/ 1041953 w 1157822"/>
                <a:gd name="connsiteY61" fmla="*/ 111513 h 887750"/>
                <a:gd name="connsiteX62" fmla="*/ 1047180 w 1157822"/>
                <a:gd name="connsiteY62" fmla="*/ 152460 h 887750"/>
                <a:gd name="connsiteX63" fmla="*/ 1001877 w 1157822"/>
                <a:gd name="connsiteY63" fmla="*/ 164656 h 887750"/>
                <a:gd name="connsiteX64" fmla="*/ 1063732 w 1157822"/>
                <a:gd name="connsiteY64" fmla="*/ 130680 h 887750"/>
                <a:gd name="connsiteX65" fmla="*/ 1058505 w 1157822"/>
                <a:gd name="connsiteY65" fmla="*/ 89733 h 887750"/>
                <a:gd name="connsiteX66" fmla="*/ 1072444 w 1157822"/>
                <a:gd name="connsiteY66" fmla="*/ 70567 h 887750"/>
                <a:gd name="connsiteX67" fmla="*/ 1098580 w 1157822"/>
                <a:gd name="connsiteY67" fmla="*/ 70567 h 887750"/>
                <a:gd name="connsiteX68" fmla="*/ 1063732 w 1157822"/>
                <a:gd name="connsiteY68" fmla="*/ 130680 h 887750"/>
                <a:gd name="connsiteX69" fmla="*/ 0 w 1157822"/>
                <a:gd name="connsiteY69" fmla="*/ 267458 h 887750"/>
                <a:gd name="connsiteX70" fmla="*/ 0 w 1157822"/>
                <a:gd name="connsiteY70" fmla="*/ 286624 h 887750"/>
                <a:gd name="connsiteX71" fmla="*/ 182952 w 1157822"/>
                <a:gd name="connsiteY71" fmla="*/ 286624 h 887750"/>
                <a:gd name="connsiteX72" fmla="*/ 182952 w 1157822"/>
                <a:gd name="connsiteY72" fmla="*/ 337153 h 887750"/>
                <a:gd name="connsiteX73" fmla="*/ 243935 w 1157822"/>
                <a:gd name="connsiteY73" fmla="*/ 337153 h 887750"/>
                <a:gd name="connsiteX74" fmla="*/ 243935 w 1157822"/>
                <a:gd name="connsiteY74" fmla="*/ 286624 h 887750"/>
                <a:gd name="connsiteX75" fmla="*/ 265715 w 1157822"/>
                <a:gd name="connsiteY75" fmla="*/ 286624 h 887750"/>
                <a:gd name="connsiteX76" fmla="*/ 265715 w 1157822"/>
                <a:gd name="connsiteY76" fmla="*/ 267458 h 887750"/>
                <a:gd name="connsiteX77" fmla="*/ 0 w 1157822"/>
                <a:gd name="connsiteY77" fmla="*/ 267458 h 887750"/>
                <a:gd name="connsiteX78" fmla="*/ 278783 w 1157822"/>
                <a:gd name="connsiteY78" fmla="*/ 869455 h 887750"/>
                <a:gd name="connsiteX79" fmla="*/ 278783 w 1157822"/>
                <a:gd name="connsiteY79" fmla="*/ 784077 h 887750"/>
                <a:gd name="connsiteX80" fmla="*/ 319730 w 1157822"/>
                <a:gd name="connsiteY80" fmla="*/ 660368 h 887750"/>
                <a:gd name="connsiteX81" fmla="*/ 256132 w 1157822"/>
                <a:gd name="connsiteY81" fmla="*/ 660368 h 887750"/>
                <a:gd name="connsiteX82" fmla="*/ 243064 w 1157822"/>
                <a:gd name="connsiteY82" fmla="*/ 660368 h 887750"/>
                <a:gd name="connsiteX83" fmla="*/ 194277 w 1157822"/>
                <a:gd name="connsiteY83" fmla="*/ 660368 h 887750"/>
                <a:gd name="connsiteX84" fmla="*/ 236095 w 1157822"/>
                <a:gd name="connsiteY84" fmla="*/ 786691 h 887750"/>
                <a:gd name="connsiteX85" fmla="*/ 236095 w 1157822"/>
                <a:gd name="connsiteY85" fmla="*/ 869455 h 887750"/>
                <a:gd name="connsiteX86" fmla="*/ 223027 w 1157822"/>
                <a:gd name="connsiteY86" fmla="*/ 869455 h 887750"/>
                <a:gd name="connsiteX87" fmla="*/ 158558 w 1157822"/>
                <a:gd name="connsiteY87" fmla="*/ 869455 h 887750"/>
                <a:gd name="connsiteX88" fmla="*/ 158558 w 1157822"/>
                <a:gd name="connsiteY88" fmla="*/ 887750 h 887750"/>
                <a:gd name="connsiteX89" fmla="*/ 534044 w 1157822"/>
                <a:gd name="connsiteY89" fmla="*/ 887750 h 887750"/>
                <a:gd name="connsiteX90" fmla="*/ 534044 w 1157822"/>
                <a:gd name="connsiteY90" fmla="*/ 869455 h 887750"/>
                <a:gd name="connsiteX91" fmla="*/ 291851 w 1157822"/>
                <a:gd name="connsiteY91" fmla="*/ 869455 h 887750"/>
                <a:gd name="connsiteX92" fmla="*/ 278783 w 1157822"/>
                <a:gd name="connsiteY92" fmla="*/ 869455 h 887750"/>
                <a:gd name="connsiteX93" fmla="*/ 719609 w 1157822"/>
                <a:gd name="connsiteY93" fmla="*/ 869455 h 887750"/>
                <a:gd name="connsiteX94" fmla="*/ 706541 w 1157822"/>
                <a:gd name="connsiteY94" fmla="*/ 869455 h 887750"/>
                <a:gd name="connsiteX95" fmla="*/ 706541 w 1157822"/>
                <a:gd name="connsiteY95" fmla="*/ 784077 h 887750"/>
                <a:gd name="connsiteX96" fmla="*/ 747488 w 1157822"/>
                <a:gd name="connsiteY96" fmla="*/ 660368 h 887750"/>
                <a:gd name="connsiteX97" fmla="*/ 622906 w 1157822"/>
                <a:gd name="connsiteY97" fmla="*/ 660368 h 887750"/>
                <a:gd name="connsiteX98" fmla="*/ 664724 w 1157822"/>
                <a:gd name="connsiteY98" fmla="*/ 786691 h 887750"/>
                <a:gd name="connsiteX99" fmla="*/ 664724 w 1157822"/>
                <a:gd name="connsiteY99" fmla="*/ 869455 h 887750"/>
                <a:gd name="connsiteX100" fmla="*/ 651656 w 1157822"/>
                <a:gd name="connsiteY100" fmla="*/ 869455 h 887750"/>
                <a:gd name="connsiteX101" fmla="*/ 719609 w 1157822"/>
                <a:gd name="connsiteY101" fmla="*/ 869455 h 887750"/>
                <a:gd name="connsiteX102" fmla="*/ 848547 w 1157822"/>
                <a:gd name="connsiteY102" fmla="*/ 601997 h 887750"/>
                <a:gd name="connsiteX103" fmla="*/ 834607 w 1157822"/>
                <a:gd name="connsiteY103" fmla="*/ 601997 h 887750"/>
                <a:gd name="connsiteX104" fmla="*/ 834607 w 1157822"/>
                <a:gd name="connsiteY104" fmla="*/ 601997 h 887750"/>
                <a:gd name="connsiteX105" fmla="*/ 93218 w 1157822"/>
                <a:gd name="connsiteY105" fmla="*/ 601997 h 887750"/>
                <a:gd name="connsiteX106" fmla="*/ 93218 w 1157822"/>
                <a:gd name="connsiteY106" fmla="*/ 601997 h 887750"/>
                <a:gd name="connsiteX107" fmla="*/ 90605 w 1157822"/>
                <a:gd name="connsiteY107" fmla="*/ 601997 h 887750"/>
                <a:gd name="connsiteX108" fmla="*/ 90605 w 1157822"/>
                <a:gd name="connsiteY108" fmla="*/ 350221 h 887750"/>
                <a:gd name="connsiteX109" fmla="*/ 169012 w 1157822"/>
                <a:gd name="connsiteY109" fmla="*/ 350221 h 887750"/>
                <a:gd name="connsiteX110" fmla="*/ 243064 w 1157822"/>
                <a:gd name="connsiteY110" fmla="*/ 350221 h 887750"/>
                <a:gd name="connsiteX111" fmla="*/ 243064 w 1157822"/>
                <a:gd name="connsiteY111" fmla="*/ 359804 h 887750"/>
                <a:gd name="connsiteX112" fmla="*/ 256132 w 1157822"/>
                <a:gd name="connsiteY112" fmla="*/ 359804 h 887750"/>
                <a:gd name="connsiteX113" fmla="*/ 256132 w 1157822"/>
                <a:gd name="connsiteY113" fmla="*/ 350221 h 887750"/>
                <a:gd name="connsiteX114" fmla="*/ 501810 w 1157822"/>
                <a:gd name="connsiteY114" fmla="*/ 350221 h 887750"/>
                <a:gd name="connsiteX115" fmla="*/ 501810 w 1157822"/>
                <a:gd name="connsiteY115" fmla="*/ 242193 h 887750"/>
                <a:gd name="connsiteX116" fmla="*/ 650785 w 1157822"/>
                <a:gd name="connsiteY116" fmla="*/ 242193 h 887750"/>
                <a:gd name="connsiteX117" fmla="*/ 650785 w 1157822"/>
                <a:gd name="connsiteY117" fmla="*/ 490484 h 887750"/>
                <a:gd name="connsiteX118" fmla="*/ 636846 w 1157822"/>
                <a:gd name="connsiteY118" fmla="*/ 490484 h 887750"/>
                <a:gd name="connsiteX119" fmla="*/ 636846 w 1157822"/>
                <a:gd name="connsiteY119" fmla="*/ 503552 h 887750"/>
                <a:gd name="connsiteX120" fmla="*/ 847675 w 1157822"/>
                <a:gd name="connsiteY120" fmla="*/ 503552 h 887750"/>
                <a:gd name="connsiteX121" fmla="*/ 847675 w 1157822"/>
                <a:gd name="connsiteY121" fmla="*/ 601997 h 887750"/>
                <a:gd name="connsiteX122" fmla="*/ 848547 w 1157822"/>
                <a:gd name="connsiteY122" fmla="*/ 601997 h 887750"/>
                <a:gd name="connsiteX0" fmla="*/ 659497 w 1157822"/>
                <a:gd name="connsiteY0" fmla="*/ 576733 h 887750"/>
                <a:gd name="connsiteX1" fmla="*/ 672565 w 1157822"/>
                <a:gd name="connsiteY1" fmla="*/ 576733 h 887750"/>
                <a:gd name="connsiteX2" fmla="*/ 672565 w 1157822"/>
                <a:gd name="connsiteY2" fmla="*/ 532301 h 887750"/>
                <a:gd name="connsiteX3" fmla="*/ 659497 w 1157822"/>
                <a:gd name="connsiteY3" fmla="*/ 532301 h 887750"/>
                <a:gd name="connsiteX4" fmla="*/ 659497 w 1157822"/>
                <a:gd name="connsiteY4" fmla="*/ 576733 h 887750"/>
                <a:gd name="connsiteX5" fmla="*/ 614194 w 1157822"/>
                <a:gd name="connsiteY5" fmla="*/ 0 h 887750"/>
                <a:gd name="connsiteX6" fmla="*/ 548855 w 1157822"/>
                <a:gd name="connsiteY6" fmla="*/ 0 h 887750"/>
                <a:gd name="connsiteX7" fmla="*/ 528817 w 1157822"/>
                <a:gd name="connsiteY7" fmla="*/ 229125 h 887750"/>
                <a:gd name="connsiteX8" fmla="*/ 547983 w 1157822"/>
                <a:gd name="connsiteY8" fmla="*/ 229125 h 887750"/>
                <a:gd name="connsiteX9" fmla="*/ 552339 w 1157822"/>
                <a:gd name="connsiteY9" fmla="*/ 176853 h 887750"/>
                <a:gd name="connsiteX10" fmla="*/ 609838 w 1157822"/>
                <a:gd name="connsiteY10" fmla="*/ 229125 h 887750"/>
                <a:gd name="connsiteX11" fmla="*/ 634232 w 1157822"/>
                <a:gd name="connsiteY11" fmla="*/ 229125 h 887750"/>
                <a:gd name="connsiteX12" fmla="*/ 614194 w 1157822"/>
                <a:gd name="connsiteY12" fmla="*/ 0 h 887750"/>
                <a:gd name="connsiteX13" fmla="*/ 595899 w 1157822"/>
                <a:gd name="connsiteY13" fmla="*/ 19166 h 887750"/>
                <a:gd name="connsiteX14" fmla="*/ 598513 w 1157822"/>
                <a:gd name="connsiteY14" fmla="*/ 52272 h 887750"/>
                <a:gd name="connsiteX15" fmla="*/ 574991 w 1157822"/>
                <a:gd name="connsiteY15" fmla="*/ 19166 h 887750"/>
                <a:gd name="connsiteX16" fmla="*/ 595899 w 1157822"/>
                <a:gd name="connsiteY16" fmla="*/ 19166 h 887750"/>
                <a:gd name="connsiteX17" fmla="*/ 565407 w 1157822"/>
                <a:gd name="connsiteY17" fmla="*/ 39204 h 887750"/>
                <a:gd name="connsiteX18" fmla="*/ 599384 w 1157822"/>
                <a:gd name="connsiteY18" fmla="*/ 85377 h 887750"/>
                <a:gd name="connsiteX19" fmla="*/ 556695 w 1157822"/>
                <a:gd name="connsiteY19" fmla="*/ 130680 h 887750"/>
                <a:gd name="connsiteX20" fmla="*/ 565407 w 1157822"/>
                <a:gd name="connsiteY20" fmla="*/ 39204 h 887750"/>
                <a:gd name="connsiteX21" fmla="*/ 558438 w 1157822"/>
                <a:gd name="connsiteY21" fmla="*/ 156815 h 887750"/>
                <a:gd name="connsiteX22" fmla="*/ 603740 w 1157822"/>
                <a:gd name="connsiteY22" fmla="*/ 108900 h 887750"/>
                <a:gd name="connsiteX23" fmla="*/ 612452 w 1157822"/>
                <a:gd name="connsiteY23" fmla="*/ 205603 h 887750"/>
                <a:gd name="connsiteX24" fmla="*/ 558438 w 1157822"/>
                <a:gd name="connsiteY24" fmla="*/ 156815 h 887750"/>
                <a:gd name="connsiteX25" fmla="*/ 1062861 w 1157822"/>
                <a:gd name="connsiteY25" fmla="*/ 50529 h 887750"/>
                <a:gd name="connsiteX26" fmla="*/ 964416 w 1157822"/>
                <a:gd name="connsiteY26" fmla="*/ 181209 h 887750"/>
                <a:gd name="connsiteX27" fmla="*/ 668209 w 1157822"/>
                <a:gd name="connsiteY27" fmla="*/ 349350 h 887750"/>
                <a:gd name="connsiteX28" fmla="*/ 666466 w 1157822"/>
                <a:gd name="connsiteY28" fmla="*/ 350221 h 887750"/>
                <a:gd name="connsiteX29" fmla="*/ 666466 w 1157822"/>
                <a:gd name="connsiteY29" fmla="*/ 372872 h 887750"/>
                <a:gd name="connsiteX30" fmla="*/ 934795 w 1157822"/>
                <a:gd name="connsiteY30" fmla="*/ 220413 h 887750"/>
                <a:gd name="connsiteX31" fmla="*/ 730935 w 1157822"/>
                <a:gd name="connsiteY31" fmla="*/ 490484 h 887750"/>
                <a:gd name="connsiteX32" fmla="*/ 755328 w 1157822"/>
                <a:gd name="connsiteY32" fmla="*/ 490484 h 887750"/>
                <a:gd name="connsiteX33" fmla="*/ 807600 w 1157822"/>
                <a:gd name="connsiteY33" fmla="*/ 420788 h 887750"/>
                <a:gd name="connsiteX34" fmla="*/ 837221 w 1157822"/>
                <a:gd name="connsiteY34" fmla="*/ 490484 h 887750"/>
                <a:gd name="connsiteX35" fmla="*/ 873811 w 1157822"/>
                <a:gd name="connsiteY35" fmla="*/ 490484 h 887750"/>
                <a:gd name="connsiteX36" fmla="*/ 1121232 w 1157822"/>
                <a:gd name="connsiteY36" fmla="*/ 70567 h 887750"/>
                <a:gd name="connsiteX37" fmla="*/ 1157822 w 1157822"/>
                <a:gd name="connsiteY37" fmla="*/ 70567 h 887750"/>
                <a:gd name="connsiteX38" fmla="*/ 1157822 w 1157822"/>
                <a:gd name="connsiteY38" fmla="*/ 50529 h 887750"/>
                <a:gd name="connsiteX39" fmla="*/ 1062861 w 1157822"/>
                <a:gd name="connsiteY39" fmla="*/ 50529 h 887750"/>
                <a:gd name="connsiteX40" fmla="*/ 855516 w 1157822"/>
                <a:gd name="connsiteY40" fmla="*/ 483514 h 887750"/>
                <a:gd name="connsiteX41" fmla="*/ 824153 w 1157822"/>
                <a:gd name="connsiteY41" fmla="*/ 409463 h 887750"/>
                <a:gd name="connsiteX42" fmla="*/ 906046 w 1157822"/>
                <a:gd name="connsiteY42" fmla="*/ 398137 h 887750"/>
                <a:gd name="connsiteX43" fmla="*/ 855516 w 1157822"/>
                <a:gd name="connsiteY43" fmla="*/ 483514 h 887750"/>
                <a:gd name="connsiteX44" fmla="*/ 831123 w 1157822"/>
                <a:gd name="connsiteY44" fmla="*/ 389425 h 887750"/>
                <a:gd name="connsiteX45" fmla="*/ 890364 w 1157822"/>
                <a:gd name="connsiteY45" fmla="*/ 311017 h 887750"/>
                <a:gd name="connsiteX46" fmla="*/ 911273 w 1157822"/>
                <a:gd name="connsiteY46" fmla="*/ 378100 h 887750"/>
                <a:gd name="connsiteX47" fmla="*/ 831123 w 1157822"/>
                <a:gd name="connsiteY47" fmla="*/ 389425 h 887750"/>
                <a:gd name="connsiteX48" fmla="*/ 926954 w 1157822"/>
                <a:gd name="connsiteY48" fmla="*/ 362418 h 887750"/>
                <a:gd name="connsiteX49" fmla="*/ 906917 w 1157822"/>
                <a:gd name="connsiteY49" fmla="*/ 297949 h 887750"/>
                <a:gd name="connsiteX50" fmla="*/ 969643 w 1157822"/>
                <a:gd name="connsiteY50" fmla="*/ 289237 h 887750"/>
                <a:gd name="connsiteX51" fmla="*/ 926954 w 1157822"/>
                <a:gd name="connsiteY51" fmla="*/ 362418 h 887750"/>
                <a:gd name="connsiteX52" fmla="*/ 915629 w 1157822"/>
                <a:gd name="connsiteY52" fmla="*/ 277041 h 887750"/>
                <a:gd name="connsiteX53" fmla="*/ 969643 w 1157822"/>
                <a:gd name="connsiteY53" fmla="*/ 205603 h 887750"/>
                <a:gd name="connsiteX54" fmla="*/ 977484 w 1157822"/>
                <a:gd name="connsiteY54" fmla="*/ 268329 h 887750"/>
                <a:gd name="connsiteX55" fmla="*/ 915629 w 1157822"/>
                <a:gd name="connsiteY55" fmla="*/ 277041 h 887750"/>
                <a:gd name="connsiteX56" fmla="*/ 994908 w 1157822"/>
                <a:gd name="connsiteY56" fmla="*/ 247420 h 887750"/>
                <a:gd name="connsiteX57" fmla="*/ 987938 w 1157822"/>
                <a:gd name="connsiteY57" fmla="*/ 188179 h 887750"/>
                <a:gd name="connsiteX58" fmla="*/ 1038468 w 1157822"/>
                <a:gd name="connsiteY58" fmla="*/ 175111 h 887750"/>
                <a:gd name="connsiteX59" fmla="*/ 994908 w 1157822"/>
                <a:gd name="connsiteY59" fmla="*/ 247420 h 887750"/>
                <a:gd name="connsiteX60" fmla="*/ 1001877 w 1157822"/>
                <a:gd name="connsiteY60" fmla="*/ 164656 h 887750"/>
                <a:gd name="connsiteX61" fmla="*/ 1041953 w 1157822"/>
                <a:gd name="connsiteY61" fmla="*/ 111513 h 887750"/>
                <a:gd name="connsiteX62" fmla="*/ 1047180 w 1157822"/>
                <a:gd name="connsiteY62" fmla="*/ 152460 h 887750"/>
                <a:gd name="connsiteX63" fmla="*/ 1001877 w 1157822"/>
                <a:gd name="connsiteY63" fmla="*/ 164656 h 887750"/>
                <a:gd name="connsiteX64" fmla="*/ 1063732 w 1157822"/>
                <a:gd name="connsiteY64" fmla="*/ 130680 h 887750"/>
                <a:gd name="connsiteX65" fmla="*/ 1058505 w 1157822"/>
                <a:gd name="connsiteY65" fmla="*/ 89733 h 887750"/>
                <a:gd name="connsiteX66" fmla="*/ 1072444 w 1157822"/>
                <a:gd name="connsiteY66" fmla="*/ 70567 h 887750"/>
                <a:gd name="connsiteX67" fmla="*/ 1098580 w 1157822"/>
                <a:gd name="connsiteY67" fmla="*/ 70567 h 887750"/>
                <a:gd name="connsiteX68" fmla="*/ 1063732 w 1157822"/>
                <a:gd name="connsiteY68" fmla="*/ 130680 h 887750"/>
                <a:gd name="connsiteX69" fmla="*/ 0 w 1157822"/>
                <a:gd name="connsiteY69" fmla="*/ 267458 h 887750"/>
                <a:gd name="connsiteX70" fmla="*/ 0 w 1157822"/>
                <a:gd name="connsiteY70" fmla="*/ 286624 h 887750"/>
                <a:gd name="connsiteX71" fmla="*/ 182952 w 1157822"/>
                <a:gd name="connsiteY71" fmla="*/ 286624 h 887750"/>
                <a:gd name="connsiteX72" fmla="*/ 182952 w 1157822"/>
                <a:gd name="connsiteY72" fmla="*/ 337153 h 887750"/>
                <a:gd name="connsiteX73" fmla="*/ 243935 w 1157822"/>
                <a:gd name="connsiteY73" fmla="*/ 337153 h 887750"/>
                <a:gd name="connsiteX74" fmla="*/ 243935 w 1157822"/>
                <a:gd name="connsiteY74" fmla="*/ 286624 h 887750"/>
                <a:gd name="connsiteX75" fmla="*/ 265715 w 1157822"/>
                <a:gd name="connsiteY75" fmla="*/ 286624 h 887750"/>
                <a:gd name="connsiteX76" fmla="*/ 265715 w 1157822"/>
                <a:gd name="connsiteY76" fmla="*/ 267458 h 887750"/>
                <a:gd name="connsiteX77" fmla="*/ 0 w 1157822"/>
                <a:gd name="connsiteY77" fmla="*/ 267458 h 887750"/>
                <a:gd name="connsiteX78" fmla="*/ 278783 w 1157822"/>
                <a:gd name="connsiteY78" fmla="*/ 869455 h 887750"/>
                <a:gd name="connsiteX79" fmla="*/ 278783 w 1157822"/>
                <a:gd name="connsiteY79" fmla="*/ 784077 h 887750"/>
                <a:gd name="connsiteX80" fmla="*/ 319730 w 1157822"/>
                <a:gd name="connsiteY80" fmla="*/ 660368 h 887750"/>
                <a:gd name="connsiteX81" fmla="*/ 256132 w 1157822"/>
                <a:gd name="connsiteY81" fmla="*/ 660368 h 887750"/>
                <a:gd name="connsiteX82" fmla="*/ 243064 w 1157822"/>
                <a:gd name="connsiteY82" fmla="*/ 660368 h 887750"/>
                <a:gd name="connsiteX83" fmla="*/ 194277 w 1157822"/>
                <a:gd name="connsiteY83" fmla="*/ 660368 h 887750"/>
                <a:gd name="connsiteX84" fmla="*/ 236095 w 1157822"/>
                <a:gd name="connsiteY84" fmla="*/ 786691 h 887750"/>
                <a:gd name="connsiteX85" fmla="*/ 236095 w 1157822"/>
                <a:gd name="connsiteY85" fmla="*/ 869455 h 887750"/>
                <a:gd name="connsiteX86" fmla="*/ 223027 w 1157822"/>
                <a:gd name="connsiteY86" fmla="*/ 869455 h 887750"/>
                <a:gd name="connsiteX87" fmla="*/ 158558 w 1157822"/>
                <a:gd name="connsiteY87" fmla="*/ 887750 h 887750"/>
                <a:gd name="connsiteX88" fmla="*/ 534044 w 1157822"/>
                <a:gd name="connsiteY88" fmla="*/ 887750 h 887750"/>
                <a:gd name="connsiteX89" fmla="*/ 534044 w 1157822"/>
                <a:gd name="connsiteY89" fmla="*/ 869455 h 887750"/>
                <a:gd name="connsiteX90" fmla="*/ 291851 w 1157822"/>
                <a:gd name="connsiteY90" fmla="*/ 869455 h 887750"/>
                <a:gd name="connsiteX91" fmla="*/ 278783 w 1157822"/>
                <a:gd name="connsiteY91" fmla="*/ 869455 h 887750"/>
                <a:gd name="connsiteX92" fmla="*/ 719609 w 1157822"/>
                <a:gd name="connsiteY92" fmla="*/ 869455 h 887750"/>
                <a:gd name="connsiteX93" fmla="*/ 706541 w 1157822"/>
                <a:gd name="connsiteY93" fmla="*/ 869455 h 887750"/>
                <a:gd name="connsiteX94" fmla="*/ 706541 w 1157822"/>
                <a:gd name="connsiteY94" fmla="*/ 784077 h 887750"/>
                <a:gd name="connsiteX95" fmla="*/ 747488 w 1157822"/>
                <a:gd name="connsiteY95" fmla="*/ 660368 h 887750"/>
                <a:gd name="connsiteX96" fmla="*/ 622906 w 1157822"/>
                <a:gd name="connsiteY96" fmla="*/ 660368 h 887750"/>
                <a:gd name="connsiteX97" fmla="*/ 664724 w 1157822"/>
                <a:gd name="connsiteY97" fmla="*/ 786691 h 887750"/>
                <a:gd name="connsiteX98" fmla="*/ 664724 w 1157822"/>
                <a:gd name="connsiteY98" fmla="*/ 869455 h 887750"/>
                <a:gd name="connsiteX99" fmla="*/ 651656 w 1157822"/>
                <a:gd name="connsiteY99" fmla="*/ 869455 h 887750"/>
                <a:gd name="connsiteX100" fmla="*/ 719609 w 1157822"/>
                <a:gd name="connsiteY100" fmla="*/ 869455 h 887750"/>
                <a:gd name="connsiteX101" fmla="*/ 848547 w 1157822"/>
                <a:gd name="connsiteY101" fmla="*/ 601997 h 887750"/>
                <a:gd name="connsiteX102" fmla="*/ 834607 w 1157822"/>
                <a:gd name="connsiteY102" fmla="*/ 601997 h 887750"/>
                <a:gd name="connsiteX103" fmla="*/ 834607 w 1157822"/>
                <a:gd name="connsiteY103" fmla="*/ 601997 h 887750"/>
                <a:gd name="connsiteX104" fmla="*/ 93218 w 1157822"/>
                <a:gd name="connsiteY104" fmla="*/ 601997 h 887750"/>
                <a:gd name="connsiteX105" fmla="*/ 93218 w 1157822"/>
                <a:gd name="connsiteY105" fmla="*/ 601997 h 887750"/>
                <a:gd name="connsiteX106" fmla="*/ 90605 w 1157822"/>
                <a:gd name="connsiteY106" fmla="*/ 601997 h 887750"/>
                <a:gd name="connsiteX107" fmla="*/ 90605 w 1157822"/>
                <a:gd name="connsiteY107" fmla="*/ 350221 h 887750"/>
                <a:gd name="connsiteX108" fmla="*/ 169012 w 1157822"/>
                <a:gd name="connsiteY108" fmla="*/ 350221 h 887750"/>
                <a:gd name="connsiteX109" fmla="*/ 243064 w 1157822"/>
                <a:gd name="connsiteY109" fmla="*/ 350221 h 887750"/>
                <a:gd name="connsiteX110" fmla="*/ 243064 w 1157822"/>
                <a:gd name="connsiteY110" fmla="*/ 359804 h 887750"/>
                <a:gd name="connsiteX111" fmla="*/ 256132 w 1157822"/>
                <a:gd name="connsiteY111" fmla="*/ 359804 h 887750"/>
                <a:gd name="connsiteX112" fmla="*/ 256132 w 1157822"/>
                <a:gd name="connsiteY112" fmla="*/ 350221 h 887750"/>
                <a:gd name="connsiteX113" fmla="*/ 501810 w 1157822"/>
                <a:gd name="connsiteY113" fmla="*/ 350221 h 887750"/>
                <a:gd name="connsiteX114" fmla="*/ 501810 w 1157822"/>
                <a:gd name="connsiteY114" fmla="*/ 242193 h 887750"/>
                <a:gd name="connsiteX115" fmla="*/ 650785 w 1157822"/>
                <a:gd name="connsiteY115" fmla="*/ 242193 h 887750"/>
                <a:gd name="connsiteX116" fmla="*/ 650785 w 1157822"/>
                <a:gd name="connsiteY116" fmla="*/ 490484 h 887750"/>
                <a:gd name="connsiteX117" fmla="*/ 636846 w 1157822"/>
                <a:gd name="connsiteY117" fmla="*/ 490484 h 887750"/>
                <a:gd name="connsiteX118" fmla="*/ 636846 w 1157822"/>
                <a:gd name="connsiteY118" fmla="*/ 503552 h 887750"/>
                <a:gd name="connsiteX119" fmla="*/ 847675 w 1157822"/>
                <a:gd name="connsiteY119" fmla="*/ 503552 h 887750"/>
                <a:gd name="connsiteX120" fmla="*/ 847675 w 1157822"/>
                <a:gd name="connsiteY120" fmla="*/ 601997 h 887750"/>
                <a:gd name="connsiteX121" fmla="*/ 848547 w 1157822"/>
                <a:gd name="connsiteY121" fmla="*/ 601997 h 887750"/>
                <a:gd name="connsiteX0" fmla="*/ 659497 w 1157822"/>
                <a:gd name="connsiteY0" fmla="*/ 576733 h 887750"/>
                <a:gd name="connsiteX1" fmla="*/ 672565 w 1157822"/>
                <a:gd name="connsiteY1" fmla="*/ 576733 h 887750"/>
                <a:gd name="connsiteX2" fmla="*/ 672565 w 1157822"/>
                <a:gd name="connsiteY2" fmla="*/ 532301 h 887750"/>
                <a:gd name="connsiteX3" fmla="*/ 659497 w 1157822"/>
                <a:gd name="connsiteY3" fmla="*/ 532301 h 887750"/>
                <a:gd name="connsiteX4" fmla="*/ 659497 w 1157822"/>
                <a:gd name="connsiteY4" fmla="*/ 576733 h 887750"/>
                <a:gd name="connsiteX5" fmla="*/ 614194 w 1157822"/>
                <a:gd name="connsiteY5" fmla="*/ 0 h 887750"/>
                <a:gd name="connsiteX6" fmla="*/ 548855 w 1157822"/>
                <a:gd name="connsiteY6" fmla="*/ 0 h 887750"/>
                <a:gd name="connsiteX7" fmla="*/ 528817 w 1157822"/>
                <a:gd name="connsiteY7" fmla="*/ 229125 h 887750"/>
                <a:gd name="connsiteX8" fmla="*/ 547983 w 1157822"/>
                <a:gd name="connsiteY8" fmla="*/ 229125 h 887750"/>
                <a:gd name="connsiteX9" fmla="*/ 552339 w 1157822"/>
                <a:gd name="connsiteY9" fmla="*/ 176853 h 887750"/>
                <a:gd name="connsiteX10" fmla="*/ 609838 w 1157822"/>
                <a:gd name="connsiteY10" fmla="*/ 229125 h 887750"/>
                <a:gd name="connsiteX11" fmla="*/ 634232 w 1157822"/>
                <a:gd name="connsiteY11" fmla="*/ 229125 h 887750"/>
                <a:gd name="connsiteX12" fmla="*/ 614194 w 1157822"/>
                <a:gd name="connsiteY12" fmla="*/ 0 h 887750"/>
                <a:gd name="connsiteX13" fmla="*/ 595899 w 1157822"/>
                <a:gd name="connsiteY13" fmla="*/ 19166 h 887750"/>
                <a:gd name="connsiteX14" fmla="*/ 598513 w 1157822"/>
                <a:gd name="connsiteY14" fmla="*/ 52272 h 887750"/>
                <a:gd name="connsiteX15" fmla="*/ 574991 w 1157822"/>
                <a:gd name="connsiteY15" fmla="*/ 19166 h 887750"/>
                <a:gd name="connsiteX16" fmla="*/ 595899 w 1157822"/>
                <a:gd name="connsiteY16" fmla="*/ 19166 h 887750"/>
                <a:gd name="connsiteX17" fmla="*/ 565407 w 1157822"/>
                <a:gd name="connsiteY17" fmla="*/ 39204 h 887750"/>
                <a:gd name="connsiteX18" fmla="*/ 599384 w 1157822"/>
                <a:gd name="connsiteY18" fmla="*/ 85377 h 887750"/>
                <a:gd name="connsiteX19" fmla="*/ 556695 w 1157822"/>
                <a:gd name="connsiteY19" fmla="*/ 130680 h 887750"/>
                <a:gd name="connsiteX20" fmla="*/ 565407 w 1157822"/>
                <a:gd name="connsiteY20" fmla="*/ 39204 h 887750"/>
                <a:gd name="connsiteX21" fmla="*/ 558438 w 1157822"/>
                <a:gd name="connsiteY21" fmla="*/ 156815 h 887750"/>
                <a:gd name="connsiteX22" fmla="*/ 603740 w 1157822"/>
                <a:gd name="connsiteY22" fmla="*/ 108900 h 887750"/>
                <a:gd name="connsiteX23" fmla="*/ 612452 w 1157822"/>
                <a:gd name="connsiteY23" fmla="*/ 205603 h 887750"/>
                <a:gd name="connsiteX24" fmla="*/ 558438 w 1157822"/>
                <a:gd name="connsiteY24" fmla="*/ 156815 h 887750"/>
                <a:gd name="connsiteX25" fmla="*/ 1062861 w 1157822"/>
                <a:gd name="connsiteY25" fmla="*/ 50529 h 887750"/>
                <a:gd name="connsiteX26" fmla="*/ 964416 w 1157822"/>
                <a:gd name="connsiteY26" fmla="*/ 181209 h 887750"/>
                <a:gd name="connsiteX27" fmla="*/ 668209 w 1157822"/>
                <a:gd name="connsiteY27" fmla="*/ 349350 h 887750"/>
                <a:gd name="connsiteX28" fmla="*/ 666466 w 1157822"/>
                <a:gd name="connsiteY28" fmla="*/ 350221 h 887750"/>
                <a:gd name="connsiteX29" fmla="*/ 666466 w 1157822"/>
                <a:gd name="connsiteY29" fmla="*/ 372872 h 887750"/>
                <a:gd name="connsiteX30" fmla="*/ 934795 w 1157822"/>
                <a:gd name="connsiteY30" fmla="*/ 220413 h 887750"/>
                <a:gd name="connsiteX31" fmla="*/ 730935 w 1157822"/>
                <a:gd name="connsiteY31" fmla="*/ 490484 h 887750"/>
                <a:gd name="connsiteX32" fmla="*/ 755328 w 1157822"/>
                <a:gd name="connsiteY32" fmla="*/ 490484 h 887750"/>
                <a:gd name="connsiteX33" fmla="*/ 807600 w 1157822"/>
                <a:gd name="connsiteY33" fmla="*/ 420788 h 887750"/>
                <a:gd name="connsiteX34" fmla="*/ 837221 w 1157822"/>
                <a:gd name="connsiteY34" fmla="*/ 490484 h 887750"/>
                <a:gd name="connsiteX35" fmla="*/ 873811 w 1157822"/>
                <a:gd name="connsiteY35" fmla="*/ 490484 h 887750"/>
                <a:gd name="connsiteX36" fmla="*/ 1121232 w 1157822"/>
                <a:gd name="connsiteY36" fmla="*/ 70567 h 887750"/>
                <a:gd name="connsiteX37" fmla="*/ 1157822 w 1157822"/>
                <a:gd name="connsiteY37" fmla="*/ 70567 h 887750"/>
                <a:gd name="connsiteX38" fmla="*/ 1157822 w 1157822"/>
                <a:gd name="connsiteY38" fmla="*/ 50529 h 887750"/>
                <a:gd name="connsiteX39" fmla="*/ 1062861 w 1157822"/>
                <a:gd name="connsiteY39" fmla="*/ 50529 h 887750"/>
                <a:gd name="connsiteX40" fmla="*/ 855516 w 1157822"/>
                <a:gd name="connsiteY40" fmla="*/ 483514 h 887750"/>
                <a:gd name="connsiteX41" fmla="*/ 824153 w 1157822"/>
                <a:gd name="connsiteY41" fmla="*/ 409463 h 887750"/>
                <a:gd name="connsiteX42" fmla="*/ 906046 w 1157822"/>
                <a:gd name="connsiteY42" fmla="*/ 398137 h 887750"/>
                <a:gd name="connsiteX43" fmla="*/ 855516 w 1157822"/>
                <a:gd name="connsiteY43" fmla="*/ 483514 h 887750"/>
                <a:gd name="connsiteX44" fmla="*/ 831123 w 1157822"/>
                <a:gd name="connsiteY44" fmla="*/ 389425 h 887750"/>
                <a:gd name="connsiteX45" fmla="*/ 890364 w 1157822"/>
                <a:gd name="connsiteY45" fmla="*/ 311017 h 887750"/>
                <a:gd name="connsiteX46" fmla="*/ 911273 w 1157822"/>
                <a:gd name="connsiteY46" fmla="*/ 378100 h 887750"/>
                <a:gd name="connsiteX47" fmla="*/ 831123 w 1157822"/>
                <a:gd name="connsiteY47" fmla="*/ 389425 h 887750"/>
                <a:gd name="connsiteX48" fmla="*/ 926954 w 1157822"/>
                <a:gd name="connsiteY48" fmla="*/ 362418 h 887750"/>
                <a:gd name="connsiteX49" fmla="*/ 906917 w 1157822"/>
                <a:gd name="connsiteY49" fmla="*/ 297949 h 887750"/>
                <a:gd name="connsiteX50" fmla="*/ 969643 w 1157822"/>
                <a:gd name="connsiteY50" fmla="*/ 289237 h 887750"/>
                <a:gd name="connsiteX51" fmla="*/ 926954 w 1157822"/>
                <a:gd name="connsiteY51" fmla="*/ 362418 h 887750"/>
                <a:gd name="connsiteX52" fmla="*/ 915629 w 1157822"/>
                <a:gd name="connsiteY52" fmla="*/ 277041 h 887750"/>
                <a:gd name="connsiteX53" fmla="*/ 969643 w 1157822"/>
                <a:gd name="connsiteY53" fmla="*/ 205603 h 887750"/>
                <a:gd name="connsiteX54" fmla="*/ 977484 w 1157822"/>
                <a:gd name="connsiteY54" fmla="*/ 268329 h 887750"/>
                <a:gd name="connsiteX55" fmla="*/ 915629 w 1157822"/>
                <a:gd name="connsiteY55" fmla="*/ 277041 h 887750"/>
                <a:gd name="connsiteX56" fmla="*/ 994908 w 1157822"/>
                <a:gd name="connsiteY56" fmla="*/ 247420 h 887750"/>
                <a:gd name="connsiteX57" fmla="*/ 987938 w 1157822"/>
                <a:gd name="connsiteY57" fmla="*/ 188179 h 887750"/>
                <a:gd name="connsiteX58" fmla="*/ 1038468 w 1157822"/>
                <a:gd name="connsiteY58" fmla="*/ 175111 h 887750"/>
                <a:gd name="connsiteX59" fmla="*/ 994908 w 1157822"/>
                <a:gd name="connsiteY59" fmla="*/ 247420 h 887750"/>
                <a:gd name="connsiteX60" fmla="*/ 1001877 w 1157822"/>
                <a:gd name="connsiteY60" fmla="*/ 164656 h 887750"/>
                <a:gd name="connsiteX61" fmla="*/ 1041953 w 1157822"/>
                <a:gd name="connsiteY61" fmla="*/ 111513 h 887750"/>
                <a:gd name="connsiteX62" fmla="*/ 1047180 w 1157822"/>
                <a:gd name="connsiteY62" fmla="*/ 152460 h 887750"/>
                <a:gd name="connsiteX63" fmla="*/ 1001877 w 1157822"/>
                <a:gd name="connsiteY63" fmla="*/ 164656 h 887750"/>
                <a:gd name="connsiteX64" fmla="*/ 1063732 w 1157822"/>
                <a:gd name="connsiteY64" fmla="*/ 130680 h 887750"/>
                <a:gd name="connsiteX65" fmla="*/ 1058505 w 1157822"/>
                <a:gd name="connsiteY65" fmla="*/ 89733 h 887750"/>
                <a:gd name="connsiteX66" fmla="*/ 1072444 w 1157822"/>
                <a:gd name="connsiteY66" fmla="*/ 70567 h 887750"/>
                <a:gd name="connsiteX67" fmla="*/ 1098580 w 1157822"/>
                <a:gd name="connsiteY67" fmla="*/ 70567 h 887750"/>
                <a:gd name="connsiteX68" fmla="*/ 1063732 w 1157822"/>
                <a:gd name="connsiteY68" fmla="*/ 130680 h 887750"/>
                <a:gd name="connsiteX69" fmla="*/ 0 w 1157822"/>
                <a:gd name="connsiteY69" fmla="*/ 267458 h 887750"/>
                <a:gd name="connsiteX70" fmla="*/ 0 w 1157822"/>
                <a:gd name="connsiteY70" fmla="*/ 286624 h 887750"/>
                <a:gd name="connsiteX71" fmla="*/ 182952 w 1157822"/>
                <a:gd name="connsiteY71" fmla="*/ 286624 h 887750"/>
                <a:gd name="connsiteX72" fmla="*/ 182952 w 1157822"/>
                <a:gd name="connsiteY72" fmla="*/ 337153 h 887750"/>
                <a:gd name="connsiteX73" fmla="*/ 243935 w 1157822"/>
                <a:gd name="connsiteY73" fmla="*/ 337153 h 887750"/>
                <a:gd name="connsiteX74" fmla="*/ 243935 w 1157822"/>
                <a:gd name="connsiteY74" fmla="*/ 286624 h 887750"/>
                <a:gd name="connsiteX75" fmla="*/ 265715 w 1157822"/>
                <a:gd name="connsiteY75" fmla="*/ 286624 h 887750"/>
                <a:gd name="connsiteX76" fmla="*/ 265715 w 1157822"/>
                <a:gd name="connsiteY76" fmla="*/ 267458 h 887750"/>
                <a:gd name="connsiteX77" fmla="*/ 0 w 1157822"/>
                <a:gd name="connsiteY77" fmla="*/ 267458 h 887750"/>
                <a:gd name="connsiteX78" fmla="*/ 278783 w 1157822"/>
                <a:gd name="connsiteY78" fmla="*/ 869455 h 887750"/>
                <a:gd name="connsiteX79" fmla="*/ 278783 w 1157822"/>
                <a:gd name="connsiteY79" fmla="*/ 784077 h 887750"/>
                <a:gd name="connsiteX80" fmla="*/ 319730 w 1157822"/>
                <a:gd name="connsiteY80" fmla="*/ 660368 h 887750"/>
                <a:gd name="connsiteX81" fmla="*/ 256132 w 1157822"/>
                <a:gd name="connsiteY81" fmla="*/ 660368 h 887750"/>
                <a:gd name="connsiteX82" fmla="*/ 243064 w 1157822"/>
                <a:gd name="connsiteY82" fmla="*/ 660368 h 887750"/>
                <a:gd name="connsiteX83" fmla="*/ 194277 w 1157822"/>
                <a:gd name="connsiteY83" fmla="*/ 660368 h 887750"/>
                <a:gd name="connsiteX84" fmla="*/ 236095 w 1157822"/>
                <a:gd name="connsiteY84" fmla="*/ 786691 h 887750"/>
                <a:gd name="connsiteX85" fmla="*/ 236095 w 1157822"/>
                <a:gd name="connsiteY85" fmla="*/ 869455 h 887750"/>
                <a:gd name="connsiteX86" fmla="*/ 223027 w 1157822"/>
                <a:gd name="connsiteY86" fmla="*/ 869455 h 887750"/>
                <a:gd name="connsiteX87" fmla="*/ 534044 w 1157822"/>
                <a:gd name="connsiteY87" fmla="*/ 887750 h 887750"/>
                <a:gd name="connsiteX88" fmla="*/ 534044 w 1157822"/>
                <a:gd name="connsiteY88" fmla="*/ 869455 h 887750"/>
                <a:gd name="connsiteX89" fmla="*/ 291851 w 1157822"/>
                <a:gd name="connsiteY89" fmla="*/ 869455 h 887750"/>
                <a:gd name="connsiteX90" fmla="*/ 278783 w 1157822"/>
                <a:gd name="connsiteY90" fmla="*/ 869455 h 887750"/>
                <a:gd name="connsiteX91" fmla="*/ 719609 w 1157822"/>
                <a:gd name="connsiteY91" fmla="*/ 869455 h 887750"/>
                <a:gd name="connsiteX92" fmla="*/ 706541 w 1157822"/>
                <a:gd name="connsiteY92" fmla="*/ 869455 h 887750"/>
                <a:gd name="connsiteX93" fmla="*/ 706541 w 1157822"/>
                <a:gd name="connsiteY93" fmla="*/ 784077 h 887750"/>
                <a:gd name="connsiteX94" fmla="*/ 747488 w 1157822"/>
                <a:gd name="connsiteY94" fmla="*/ 660368 h 887750"/>
                <a:gd name="connsiteX95" fmla="*/ 622906 w 1157822"/>
                <a:gd name="connsiteY95" fmla="*/ 660368 h 887750"/>
                <a:gd name="connsiteX96" fmla="*/ 664724 w 1157822"/>
                <a:gd name="connsiteY96" fmla="*/ 786691 h 887750"/>
                <a:gd name="connsiteX97" fmla="*/ 664724 w 1157822"/>
                <a:gd name="connsiteY97" fmla="*/ 869455 h 887750"/>
                <a:gd name="connsiteX98" fmla="*/ 651656 w 1157822"/>
                <a:gd name="connsiteY98" fmla="*/ 869455 h 887750"/>
                <a:gd name="connsiteX99" fmla="*/ 719609 w 1157822"/>
                <a:gd name="connsiteY99" fmla="*/ 869455 h 887750"/>
                <a:gd name="connsiteX100" fmla="*/ 848547 w 1157822"/>
                <a:gd name="connsiteY100" fmla="*/ 601997 h 887750"/>
                <a:gd name="connsiteX101" fmla="*/ 834607 w 1157822"/>
                <a:gd name="connsiteY101" fmla="*/ 601997 h 887750"/>
                <a:gd name="connsiteX102" fmla="*/ 834607 w 1157822"/>
                <a:gd name="connsiteY102" fmla="*/ 601997 h 887750"/>
                <a:gd name="connsiteX103" fmla="*/ 93218 w 1157822"/>
                <a:gd name="connsiteY103" fmla="*/ 601997 h 887750"/>
                <a:gd name="connsiteX104" fmla="*/ 93218 w 1157822"/>
                <a:gd name="connsiteY104" fmla="*/ 601997 h 887750"/>
                <a:gd name="connsiteX105" fmla="*/ 90605 w 1157822"/>
                <a:gd name="connsiteY105" fmla="*/ 601997 h 887750"/>
                <a:gd name="connsiteX106" fmla="*/ 90605 w 1157822"/>
                <a:gd name="connsiteY106" fmla="*/ 350221 h 887750"/>
                <a:gd name="connsiteX107" fmla="*/ 169012 w 1157822"/>
                <a:gd name="connsiteY107" fmla="*/ 350221 h 887750"/>
                <a:gd name="connsiteX108" fmla="*/ 243064 w 1157822"/>
                <a:gd name="connsiteY108" fmla="*/ 350221 h 887750"/>
                <a:gd name="connsiteX109" fmla="*/ 243064 w 1157822"/>
                <a:gd name="connsiteY109" fmla="*/ 359804 h 887750"/>
                <a:gd name="connsiteX110" fmla="*/ 256132 w 1157822"/>
                <a:gd name="connsiteY110" fmla="*/ 359804 h 887750"/>
                <a:gd name="connsiteX111" fmla="*/ 256132 w 1157822"/>
                <a:gd name="connsiteY111" fmla="*/ 350221 h 887750"/>
                <a:gd name="connsiteX112" fmla="*/ 501810 w 1157822"/>
                <a:gd name="connsiteY112" fmla="*/ 350221 h 887750"/>
                <a:gd name="connsiteX113" fmla="*/ 501810 w 1157822"/>
                <a:gd name="connsiteY113" fmla="*/ 242193 h 887750"/>
                <a:gd name="connsiteX114" fmla="*/ 650785 w 1157822"/>
                <a:gd name="connsiteY114" fmla="*/ 242193 h 887750"/>
                <a:gd name="connsiteX115" fmla="*/ 650785 w 1157822"/>
                <a:gd name="connsiteY115" fmla="*/ 490484 h 887750"/>
                <a:gd name="connsiteX116" fmla="*/ 636846 w 1157822"/>
                <a:gd name="connsiteY116" fmla="*/ 490484 h 887750"/>
                <a:gd name="connsiteX117" fmla="*/ 636846 w 1157822"/>
                <a:gd name="connsiteY117" fmla="*/ 503552 h 887750"/>
                <a:gd name="connsiteX118" fmla="*/ 847675 w 1157822"/>
                <a:gd name="connsiteY118" fmla="*/ 503552 h 887750"/>
                <a:gd name="connsiteX119" fmla="*/ 847675 w 1157822"/>
                <a:gd name="connsiteY119" fmla="*/ 601997 h 887750"/>
                <a:gd name="connsiteX120" fmla="*/ 848547 w 1157822"/>
                <a:gd name="connsiteY120" fmla="*/ 601997 h 887750"/>
                <a:gd name="connsiteX0" fmla="*/ 659497 w 1157822"/>
                <a:gd name="connsiteY0" fmla="*/ 576733 h 887750"/>
                <a:gd name="connsiteX1" fmla="*/ 672565 w 1157822"/>
                <a:gd name="connsiteY1" fmla="*/ 576733 h 887750"/>
                <a:gd name="connsiteX2" fmla="*/ 672565 w 1157822"/>
                <a:gd name="connsiteY2" fmla="*/ 532301 h 887750"/>
                <a:gd name="connsiteX3" fmla="*/ 659497 w 1157822"/>
                <a:gd name="connsiteY3" fmla="*/ 532301 h 887750"/>
                <a:gd name="connsiteX4" fmla="*/ 659497 w 1157822"/>
                <a:gd name="connsiteY4" fmla="*/ 576733 h 887750"/>
                <a:gd name="connsiteX5" fmla="*/ 614194 w 1157822"/>
                <a:gd name="connsiteY5" fmla="*/ 0 h 887750"/>
                <a:gd name="connsiteX6" fmla="*/ 548855 w 1157822"/>
                <a:gd name="connsiteY6" fmla="*/ 0 h 887750"/>
                <a:gd name="connsiteX7" fmla="*/ 528817 w 1157822"/>
                <a:gd name="connsiteY7" fmla="*/ 229125 h 887750"/>
                <a:gd name="connsiteX8" fmla="*/ 547983 w 1157822"/>
                <a:gd name="connsiteY8" fmla="*/ 229125 h 887750"/>
                <a:gd name="connsiteX9" fmla="*/ 552339 w 1157822"/>
                <a:gd name="connsiteY9" fmla="*/ 176853 h 887750"/>
                <a:gd name="connsiteX10" fmla="*/ 609838 w 1157822"/>
                <a:gd name="connsiteY10" fmla="*/ 229125 h 887750"/>
                <a:gd name="connsiteX11" fmla="*/ 634232 w 1157822"/>
                <a:gd name="connsiteY11" fmla="*/ 229125 h 887750"/>
                <a:gd name="connsiteX12" fmla="*/ 614194 w 1157822"/>
                <a:gd name="connsiteY12" fmla="*/ 0 h 887750"/>
                <a:gd name="connsiteX13" fmla="*/ 595899 w 1157822"/>
                <a:gd name="connsiteY13" fmla="*/ 19166 h 887750"/>
                <a:gd name="connsiteX14" fmla="*/ 598513 w 1157822"/>
                <a:gd name="connsiteY14" fmla="*/ 52272 h 887750"/>
                <a:gd name="connsiteX15" fmla="*/ 574991 w 1157822"/>
                <a:gd name="connsiteY15" fmla="*/ 19166 h 887750"/>
                <a:gd name="connsiteX16" fmla="*/ 595899 w 1157822"/>
                <a:gd name="connsiteY16" fmla="*/ 19166 h 887750"/>
                <a:gd name="connsiteX17" fmla="*/ 565407 w 1157822"/>
                <a:gd name="connsiteY17" fmla="*/ 39204 h 887750"/>
                <a:gd name="connsiteX18" fmla="*/ 599384 w 1157822"/>
                <a:gd name="connsiteY18" fmla="*/ 85377 h 887750"/>
                <a:gd name="connsiteX19" fmla="*/ 556695 w 1157822"/>
                <a:gd name="connsiteY19" fmla="*/ 130680 h 887750"/>
                <a:gd name="connsiteX20" fmla="*/ 565407 w 1157822"/>
                <a:gd name="connsiteY20" fmla="*/ 39204 h 887750"/>
                <a:gd name="connsiteX21" fmla="*/ 558438 w 1157822"/>
                <a:gd name="connsiteY21" fmla="*/ 156815 h 887750"/>
                <a:gd name="connsiteX22" fmla="*/ 603740 w 1157822"/>
                <a:gd name="connsiteY22" fmla="*/ 108900 h 887750"/>
                <a:gd name="connsiteX23" fmla="*/ 612452 w 1157822"/>
                <a:gd name="connsiteY23" fmla="*/ 205603 h 887750"/>
                <a:gd name="connsiteX24" fmla="*/ 558438 w 1157822"/>
                <a:gd name="connsiteY24" fmla="*/ 156815 h 887750"/>
                <a:gd name="connsiteX25" fmla="*/ 1062861 w 1157822"/>
                <a:gd name="connsiteY25" fmla="*/ 50529 h 887750"/>
                <a:gd name="connsiteX26" fmla="*/ 964416 w 1157822"/>
                <a:gd name="connsiteY26" fmla="*/ 181209 h 887750"/>
                <a:gd name="connsiteX27" fmla="*/ 668209 w 1157822"/>
                <a:gd name="connsiteY27" fmla="*/ 349350 h 887750"/>
                <a:gd name="connsiteX28" fmla="*/ 666466 w 1157822"/>
                <a:gd name="connsiteY28" fmla="*/ 350221 h 887750"/>
                <a:gd name="connsiteX29" fmla="*/ 666466 w 1157822"/>
                <a:gd name="connsiteY29" fmla="*/ 372872 h 887750"/>
                <a:gd name="connsiteX30" fmla="*/ 934795 w 1157822"/>
                <a:gd name="connsiteY30" fmla="*/ 220413 h 887750"/>
                <a:gd name="connsiteX31" fmla="*/ 730935 w 1157822"/>
                <a:gd name="connsiteY31" fmla="*/ 490484 h 887750"/>
                <a:gd name="connsiteX32" fmla="*/ 755328 w 1157822"/>
                <a:gd name="connsiteY32" fmla="*/ 490484 h 887750"/>
                <a:gd name="connsiteX33" fmla="*/ 807600 w 1157822"/>
                <a:gd name="connsiteY33" fmla="*/ 420788 h 887750"/>
                <a:gd name="connsiteX34" fmla="*/ 837221 w 1157822"/>
                <a:gd name="connsiteY34" fmla="*/ 490484 h 887750"/>
                <a:gd name="connsiteX35" fmla="*/ 873811 w 1157822"/>
                <a:gd name="connsiteY35" fmla="*/ 490484 h 887750"/>
                <a:gd name="connsiteX36" fmla="*/ 1121232 w 1157822"/>
                <a:gd name="connsiteY36" fmla="*/ 70567 h 887750"/>
                <a:gd name="connsiteX37" fmla="*/ 1157822 w 1157822"/>
                <a:gd name="connsiteY37" fmla="*/ 70567 h 887750"/>
                <a:gd name="connsiteX38" fmla="*/ 1157822 w 1157822"/>
                <a:gd name="connsiteY38" fmla="*/ 50529 h 887750"/>
                <a:gd name="connsiteX39" fmla="*/ 1062861 w 1157822"/>
                <a:gd name="connsiteY39" fmla="*/ 50529 h 887750"/>
                <a:gd name="connsiteX40" fmla="*/ 855516 w 1157822"/>
                <a:gd name="connsiteY40" fmla="*/ 483514 h 887750"/>
                <a:gd name="connsiteX41" fmla="*/ 824153 w 1157822"/>
                <a:gd name="connsiteY41" fmla="*/ 409463 h 887750"/>
                <a:gd name="connsiteX42" fmla="*/ 906046 w 1157822"/>
                <a:gd name="connsiteY42" fmla="*/ 398137 h 887750"/>
                <a:gd name="connsiteX43" fmla="*/ 855516 w 1157822"/>
                <a:gd name="connsiteY43" fmla="*/ 483514 h 887750"/>
                <a:gd name="connsiteX44" fmla="*/ 831123 w 1157822"/>
                <a:gd name="connsiteY44" fmla="*/ 389425 h 887750"/>
                <a:gd name="connsiteX45" fmla="*/ 890364 w 1157822"/>
                <a:gd name="connsiteY45" fmla="*/ 311017 h 887750"/>
                <a:gd name="connsiteX46" fmla="*/ 911273 w 1157822"/>
                <a:gd name="connsiteY46" fmla="*/ 378100 h 887750"/>
                <a:gd name="connsiteX47" fmla="*/ 831123 w 1157822"/>
                <a:gd name="connsiteY47" fmla="*/ 389425 h 887750"/>
                <a:gd name="connsiteX48" fmla="*/ 926954 w 1157822"/>
                <a:gd name="connsiteY48" fmla="*/ 362418 h 887750"/>
                <a:gd name="connsiteX49" fmla="*/ 906917 w 1157822"/>
                <a:gd name="connsiteY49" fmla="*/ 297949 h 887750"/>
                <a:gd name="connsiteX50" fmla="*/ 969643 w 1157822"/>
                <a:gd name="connsiteY50" fmla="*/ 289237 h 887750"/>
                <a:gd name="connsiteX51" fmla="*/ 926954 w 1157822"/>
                <a:gd name="connsiteY51" fmla="*/ 362418 h 887750"/>
                <a:gd name="connsiteX52" fmla="*/ 915629 w 1157822"/>
                <a:gd name="connsiteY52" fmla="*/ 277041 h 887750"/>
                <a:gd name="connsiteX53" fmla="*/ 969643 w 1157822"/>
                <a:gd name="connsiteY53" fmla="*/ 205603 h 887750"/>
                <a:gd name="connsiteX54" fmla="*/ 977484 w 1157822"/>
                <a:gd name="connsiteY54" fmla="*/ 268329 h 887750"/>
                <a:gd name="connsiteX55" fmla="*/ 915629 w 1157822"/>
                <a:gd name="connsiteY55" fmla="*/ 277041 h 887750"/>
                <a:gd name="connsiteX56" fmla="*/ 994908 w 1157822"/>
                <a:gd name="connsiteY56" fmla="*/ 247420 h 887750"/>
                <a:gd name="connsiteX57" fmla="*/ 987938 w 1157822"/>
                <a:gd name="connsiteY57" fmla="*/ 188179 h 887750"/>
                <a:gd name="connsiteX58" fmla="*/ 1038468 w 1157822"/>
                <a:gd name="connsiteY58" fmla="*/ 175111 h 887750"/>
                <a:gd name="connsiteX59" fmla="*/ 994908 w 1157822"/>
                <a:gd name="connsiteY59" fmla="*/ 247420 h 887750"/>
                <a:gd name="connsiteX60" fmla="*/ 1001877 w 1157822"/>
                <a:gd name="connsiteY60" fmla="*/ 164656 h 887750"/>
                <a:gd name="connsiteX61" fmla="*/ 1041953 w 1157822"/>
                <a:gd name="connsiteY61" fmla="*/ 111513 h 887750"/>
                <a:gd name="connsiteX62" fmla="*/ 1047180 w 1157822"/>
                <a:gd name="connsiteY62" fmla="*/ 152460 h 887750"/>
                <a:gd name="connsiteX63" fmla="*/ 1001877 w 1157822"/>
                <a:gd name="connsiteY63" fmla="*/ 164656 h 887750"/>
                <a:gd name="connsiteX64" fmla="*/ 1063732 w 1157822"/>
                <a:gd name="connsiteY64" fmla="*/ 130680 h 887750"/>
                <a:gd name="connsiteX65" fmla="*/ 1058505 w 1157822"/>
                <a:gd name="connsiteY65" fmla="*/ 89733 h 887750"/>
                <a:gd name="connsiteX66" fmla="*/ 1072444 w 1157822"/>
                <a:gd name="connsiteY66" fmla="*/ 70567 h 887750"/>
                <a:gd name="connsiteX67" fmla="*/ 1098580 w 1157822"/>
                <a:gd name="connsiteY67" fmla="*/ 70567 h 887750"/>
                <a:gd name="connsiteX68" fmla="*/ 1063732 w 1157822"/>
                <a:gd name="connsiteY68" fmla="*/ 130680 h 887750"/>
                <a:gd name="connsiteX69" fmla="*/ 0 w 1157822"/>
                <a:gd name="connsiteY69" fmla="*/ 267458 h 887750"/>
                <a:gd name="connsiteX70" fmla="*/ 0 w 1157822"/>
                <a:gd name="connsiteY70" fmla="*/ 286624 h 887750"/>
                <a:gd name="connsiteX71" fmla="*/ 182952 w 1157822"/>
                <a:gd name="connsiteY71" fmla="*/ 286624 h 887750"/>
                <a:gd name="connsiteX72" fmla="*/ 182952 w 1157822"/>
                <a:gd name="connsiteY72" fmla="*/ 337153 h 887750"/>
                <a:gd name="connsiteX73" fmla="*/ 243935 w 1157822"/>
                <a:gd name="connsiteY73" fmla="*/ 337153 h 887750"/>
                <a:gd name="connsiteX74" fmla="*/ 243935 w 1157822"/>
                <a:gd name="connsiteY74" fmla="*/ 286624 h 887750"/>
                <a:gd name="connsiteX75" fmla="*/ 265715 w 1157822"/>
                <a:gd name="connsiteY75" fmla="*/ 286624 h 887750"/>
                <a:gd name="connsiteX76" fmla="*/ 265715 w 1157822"/>
                <a:gd name="connsiteY76" fmla="*/ 267458 h 887750"/>
                <a:gd name="connsiteX77" fmla="*/ 0 w 1157822"/>
                <a:gd name="connsiteY77" fmla="*/ 267458 h 887750"/>
                <a:gd name="connsiteX78" fmla="*/ 278783 w 1157822"/>
                <a:gd name="connsiteY78" fmla="*/ 869455 h 887750"/>
                <a:gd name="connsiteX79" fmla="*/ 278783 w 1157822"/>
                <a:gd name="connsiteY79" fmla="*/ 784077 h 887750"/>
                <a:gd name="connsiteX80" fmla="*/ 319730 w 1157822"/>
                <a:gd name="connsiteY80" fmla="*/ 660368 h 887750"/>
                <a:gd name="connsiteX81" fmla="*/ 256132 w 1157822"/>
                <a:gd name="connsiteY81" fmla="*/ 660368 h 887750"/>
                <a:gd name="connsiteX82" fmla="*/ 243064 w 1157822"/>
                <a:gd name="connsiteY82" fmla="*/ 660368 h 887750"/>
                <a:gd name="connsiteX83" fmla="*/ 194277 w 1157822"/>
                <a:gd name="connsiteY83" fmla="*/ 660368 h 887750"/>
                <a:gd name="connsiteX84" fmla="*/ 236095 w 1157822"/>
                <a:gd name="connsiteY84" fmla="*/ 786691 h 887750"/>
                <a:gd name="connsiteX85" fmla="*/ 236095 w 1157822"/>
                <a:gd name="connsiteY85" fmla="*/ 869455 h 887750"/>
                <a:gd name="connsiteX86" fmla="*/ 223027 w 1157822"/>
                <a:gd name="connsiteY86" fmla="*/ 869455 h 887750"/>
                <a:gd name="connsiteX87" fmla="*/ 534044 w 1157822"/>
                <a:gd name="connsiteY87" fmla="*/ 887750 h 887750"/>
                <a:gd name="connsiteX88" fmla="*/ 291851 w 1157822"/>
                <a:gd name="connsiteY88" fmla="*/ 869455 h 887750"/>
                <a:gd name="connsiteX89" fmla="*/ 278783 w 1157822"/>
                <a:gd name="connsiteY89" fmla="*/ 869455 h 887750"/>
                <a:gd name="connsiteX90" fmla="*/ 719609 w 1157822"/>
                <a:gd name="connsiteY90" fmla="*/ 869455 h 887750"/>
                <a:gd name="connsiteX91" fmla="*/ 706541 w 1157822"/>
                <a:gd name="connsiteY91" fmla="*/ 869455 h 887750"/>
                <a:gd name="connsiteX92" fmla="*/ 706541 w 1157822"/>
                <a:gd name="connsiteY92" fmla="*/ 784077 h 887750"/>
                <a:gd name="connsiteX93" fmla="*/ 747488 w 1157822"/>
                <a:gd name="connsiteY93" fmla="*/ 660368 h 887750"/>
                <a:gd name="connsiteX94" fmla="*/ 622906 w 1157822"/>
                <a:gd name="connsiteY94" fmla="*/ 660368 h 887750"/>
                <a:gd name="connsiteX95" fmla="*/ 664724 w 1157822"/>
                <a:gd name="connsiteY95" fmla="*/ 786691 h 887750"/>
                <a:gd name="connsiteX96" fmla="*/ 664724 w 1157822"/>
                <a:gd name="connsiteY96" fmla="*/ 869455 h 887750"/>
                <a:gd name="connsiteX97" fmla="*/ 651656 w 1157822"/>
                <a:gd name="connsiteY97" fmla="*/ 869455 h 887750"/>
                <a:gd name="connsiteX98" fmla="*/ 719609 w 1157822"/>
                <a:gd name="connsiteY98" fmla="*/ 869455 h 887750"/>
                <a:gd name="connsiteX99" fmla="*/ 848547 w 1157822"/>
                <a:gd name="connsiteY99" fmla="*/ 601997 h 887750"/>
                <a:gd name="connsiteX100" fmla="*/ 834607 w 1157822"/>
                <a:gd name="connsiteY100" fmla="*/ 601997 h 887750"/>
                <a:gd name="connsiteX101" fmla="*/ 834607 w 1157822"/>
                <a:gd name="connsiteY101" fmla="*/ 601997 h 887750"/>
                <a:gd name="connsiteX102" fmla="*/ 93218 w 1157822"/>
                <a:gd name="connsiteY102" fmla="*/ 601997 h 887750"/>
                <a:gd name="connsiteX103" fmla="*/ 93218 w 1157822"/>
                <a:gd name="connsiteY103" fmla="*/ 601997 h 887750"/>
                <a:gd name="connsiteX104" fmla="*/ 90605 w 1157822"/>
                <a:gd name="connsiteY104" fmla="*/ 601997 h 887750"/>
                <a:gd name="connsiteX105" fmla="*/ 90605 w 1157822"/>
                <a:gd name="connsiteY105" fmla="*/ 350221 h 887750"/>
                <a:gd name="connsiteX106" fmla="*/ 169012 w 1157822"/>
                <a:gd name="connsiteY106" fmla="*/ 350221 h 887750"/>
                <a:gd name="connsiteX107" fmla="*/ 243064 w 1157822"/>
                <a:gd name="connsiteY107" fmla="*/ 350221 h 887750"/>
                <a:gd name="connsiteX108" fmla="*/ 243064 w 1157822"/>
                <a:gd name="connsiteY108" fmla="*/ 359804 h 887750"/>
                <a:gd name="connsiteX109" fmla="*/ 256132 w 1157822"/>
                <a:gd name="connsiteY109" fmla="*/ 359804 h 887750"/>
                <a:gd name="connsiteX110" fmla="*/ 256132 w 1157822"/>
                <a:gd name="connsiteY110" fmla="*/ 350221 h 887750"/>
                <a:gd name="connsiteX111" fmla="*/ 501810 w 1157822"/>
                <a:gd name="connsiteY111" fmla="*/ 350221 h 887750"/>
                <a:gd name="connsiteX112" fmla="*/ 501810 w 1157822"/>
                <a:gd name="connsiteY112" fmla="*/ 242193 h 887750"/>
                <a:gd name="connsiteX113" fmla="*/ 650785 w 1157822"/>
                <a:gd name="connsiteY113" fmla="*/ 242193 h 887750"/>
                <a:gd name="connsiteX114" fmla="*/ 650785 w 1157822"/>
                <a:gd name="connsiteY114" fmla="*/ 490484 h 887750"/>
                <a:gd name="connsiteX115" fmla="*/ 636846 w 1157822"/>
                <a:gd name="connsiteY115" fmla="*/ 490484 h 887750"/>
                <a:gd name="connsiteX116" fmla="*/ 636846 w 1157822"/>
                <a:gd name="connsiteY116" fmla="*/ 503552 h 887750"/>
                <a:gd name="connsiteX117" fmla="*/ 847675 w 1157822"/>
                <a:gd name="connsiteY117" fmla="*/ 503552 h 887750"/>
                <a:gd name="connsiteX118" fmla="*/ 847675 w 1157822"/>
                <a:gd name="connsiteY118" fmla="*/ 601997 h 887750"/>
                <a:gd name="connsiteX119" fmla="*/ 848547 w 1157822"/>
                <a:gd name="connsiteY119" fmla="*/ 601997 h 887750"/>
                <a:gd name="connsiteX0" fmla="*/ 659497 w 1157822"/>
                <a:gd name="connsiteY0" fmla="*/ 576733 h 869455"/>
                <a:gd name="connsiteX1" fmla="*/ 672565 w 1157822"/>
                <a:gd name="connsiteY1" fmla="*/ 576733 h 869455"/>
                <a:gd name="connsiteX2" fmla="*/ 672565 w 1157822"/>
                <a:gd name="connsiteY2" fmla="*/ 532301 h 869455"/>
                <a:gd name="connsiteX3" fmla="*/ 659497 w 1157822"/>
                <a:gd name="connsiteY3" fmla="*/ 532301 h 869455"/>
                <a:gd name="connsiteX4" fmla="*/ 659497 w 1157822"/>
                <a:gd name="connsiteY4" fmla="*/ 576733 h 869455"/>
                <a:gd name="connsiteX5" fmla="*/ 614194 w 1157822"/>
                <a:gd name="connsiteY5" fmla="*/ 0 h 869455"/>
                <a:gd name="connsiteX6" fmla="*/ 548855 w 1157822"/>
                <a:gd name="connsiteY6" fmla="*/ 0 h 869455"/>
                <a:gd name="connsiteX7" fmla="*/ 528817 w 1157822"/>
                <a:gd name="connsiteY7" fmla="*/ 229125 h 869455"/>
                <a:gd name="connsiteX8" fmla="*/ 547983 w 1157822"/>
                <a:gd name="connsiteY8" fmla="*/ 229125 h 869455"/>
                <a:gd name="connsiteX9" fmla="*/ 552339 w 1157822"/>
                <a:gd name="connsiteY9" fmla="*/ 176853 h 869455"/>
                <a:gd name="connsiteX10" fmla="*/ 609838 w 1157822"/>
                <a:gd name="connsiteY10" fmla="*/ 229125 h 869455"/>
                <a:gd name="connsiteX11" fmla="*/ 634232 w 1157822"/>
                <a:gd name="connsiteY11" fmla="*/ 229125 h 869455"/>
                <a:gd name="connsiteX12" fmla="*/ 614194 w 1157822"/>
                <a:gd name="connsiteY12" fmla="*/ 0 h 869455"/>
                <a:gd name="connsiteX13" fmla="*/ 595899 w 1157822"/>
                <a:gd name="connsiteY13" fmla="*/ 19166 h 869455"/>
                <a:gd name="connsiteX14" fmla="*/ 598513 w 1157822"/>
                <a:gd name="connsiteY14" fmla="*/ 52272 h 869455"/>
                <a:gd name="connsiteX15" fmla="*/ 574991 w 1157822"/>
                <a:gd name="connsiteY15" fmla="*/ 19166 h 869455"/>
                <a:gd name="connsiteX16" fmla="*/ 595899 w 1157822"/>
                <a:gd name="connsiteY16" fmla="*/ 19166 h 869455"/>
                <a:gd name="connsiteX17" fmla="*/ 565407 w 1157822"/>
                <a:gd name="connsiteY17" fmla="*/ 39204 h 869455"/>
                <a:gd name="connsiteX18" fmla="*/ 599384 w 1157822"/>
                <a:gd name="connsiteY18" fmla="*/ 85377 h 869455"/>
                <a:gd name="connsiteX19" fmla="*/ 556695 w 1157822"/>
                <a:gd name="connsiteY19" fmla="*/ 130680 h 869455"/>
                <a:gd name="connsiteX20" fmla="*/ 565407 w 1157822"/>
                <a:gd name="connsiteY20" fmla="*/ 39204 h 869455"/>
                <a:gd name="connsiteX21" fmla="*/ 558438 w 1157822"/>
                <a:gd name="connsiteY21" fmla="*/ 156815 h 869455"/>
                <a:gd name="connsiteX22" fmla="*/ 603740 w 1157822"/>
                <a:gd name="connsiteY22" fmla="*/ 108900 h 869455"/>
                <a:gd name="connsiteX23" fmla="*/ 612452 w 1157822"/>
                <a:gd name="connsiteY23" fmla="*/ 205603 h 869455"/>
                <a:gd name="connsiteX24" fmla="*/ 558438 w 1157822"/>
                <a:gd name="connsiteY24" fmla="*/ 156815 h 869455"/>
                <a:gd name="connsiteX25" fmla="*/ 1062861 w 1157822"/>
                <a:gd name="connsiteY25" fmla="*/ 50529 h 869455"/>
                <a:gd name="connsiteX26" fmla="*/ 964416 w 1157822"/>
                <a:gd name="connsiteY26" fmla="*/ 181209 h 869455"/>
                <a:gd name="connsiteX27" fmla="*/ 668209 w 1157822"/>
                <a:gd name="connsiteY27" fmla="*/ 349350 h 869455"/>
                <a:gd name="connsiteX28" fmla="*/ 666466 w 1157822"/>
                <a:gd name="connsiteY28" fmla="*/ 350221 h 869455"/>
                <a:gd name="connsiteX29" fmla="*/ 666466 w 1157822"/>
                <a:gd name="connsiteY29" fmla="*/ 372872 h 869455"/>
                <a:gd name="connsiteX30" fmla="*/ 934795 w 1157822"/>
                <a:gd name="connsiteY30" fmla="*/ 220413 h 869455"/>
                <a:gd name="connsiteX31" fmla="*/ 730935 w 1157822"/>
                <a:gd name="connsiteY31" fmla="*/ 490484 h 869455"/>
                <a:gd name="connsiteX32" fmla="*/ 755328 w 1157822"/>
                <a:gd name="connsiteY32" fmla="*/ 490484 h 869455"/>
                <a:gd name="connsiteX33" fmla="*/ 807600 w 1157822"/>
                <a:gd name="connsiteY33" fmla="*/ 420788 h 869455"/>
                <a:gd name="connsiteX34" fmla="*/ 837221 w 1157822"/>
                <a:gd name="connsiteY34" fmla="*/ 490484 h 869455"/>
                <a:gd name="connsiteX35" fmla="*/ 873811 w 1157822"/>
                <a:gd name="connsiteY35" fmla="*/ 490484 h 869455"/>
                <a:gd name="connsiteX36" fmla="*/ 1121232 w 1157822"/>
                <a:gd name="connsiteY36" fmla="*/ 70567 h 869455"/>
                <a:gd name="connsiteX37" fmla="*/ 1157822 w 1157822"/>
                <a:gd name="connsiteY37" fmla="*/ 70567 h 869455"/>
                <a:gd name="connsiteX38" fmla="*/ 1157822 w 1157822"/>
                <a:gd name="connsiteY38" fmla="*/ 50529 h 869455"/>
                <a:gd name="connsiteX39" fmla="*/ 1062861 w 1157822"/>
                <a:gd name="connsiteY39" fmla="*/ 50529 h 869455"/>
                <a:gd name="connsiteX40" fmla="*/ 855516 w 1157822"/>
                <a:gd name="connsiteY40" fmla="*/ 483514 h 869455"/>
                <a:gd name="connsiteX41" fmla="*/ 824153 w 1157822"/>
                <a:gd name="connsiteY41" fmla="*/ 409463 h 869455"/>
                <a:gd name="connsiteX42" fmla="*/ 906046 w 1157822"/>
                <a:gd name="connsiteY42" fmla="*/ 398137 h 869455"/>
                <a:gd name="connsiteX43" fmla="*/ 855516 w 1157822"/>
                <a:gd name="connsiteY43" fmla="*/ 483514 h 869455"/>
                <a:gd name="connsiteX44" fmla="*/ 831123 w 1157822"/>
                <a:gd name="connsiteY44" fmla="*/ 389425 h 869455"/>
                <a:gd name="connsiteX45" fmla="*/ 890364 w 1157822"/>
                <a:gd name="connsiteY45" fmla="*/ 311017 h 869455"/>
                <a:gd name="connsiteX46" fmla="*/ 911273 w 1157822"/>
                <a:gd name="connsiteY46" fmla="*/ 378100 h 869455"/>
                <a:gd name="connsiteX47" fmla="*/ 831123 w 1157822"/>
                <a:gd name="connsiteY47" fmla="*/ 389425 h 869455"/>
                <a:gd name="connsiteX48" fmla="*/ 926954 w 1157822"/>
                <a:gd name="connsiteY48" fmla="*/ 362418 h 869455"/>
                <a:gd name="connsiteX49" fmla="*/ 906917 w 1157822"/>
                <a:gd name="connsiteY49" fmla="*/ 297949 h 869455"/>
                <a:gd name="connsiteX50" fmla="*/ 969643 w 1157822"/>
                <a:gd name="connsiteY50" fmla="*/ 289237 h 869455"/>
                <a:gd name="connsiteX51" fmla="*/ 926954 w 1157822"/>
                <a:gd name="connsiteY51" fmla="*/ 362418 h 869455"/>
                <a:gd name="connsiteX52" fmla="*/ 915629 w 1157822"/>
                <a:gd name="connsiteY52" fmla="*/ 277041 h 869455"/>
                <a:gd name="connsiteX53" fmla="*/ 969643 w 1157822"/>
                <a:gd name="connsiteY53" fmla="*/ 205603 h 869455"/>
                <a:gd name="connsiteX54" fmla="*/ 977484 w 1157822"/>
                <a:gd name="connsiteY54" fmla="*/ 268329 h 869455"/>
                <a:gd name="connsiteX55" fmla="*/ 915629 w 1157822"/>
                <a:gd name="connsiteY55" fmla="*/ 277041 h 869455"/>
                <a:gd name="connsiteX56" fmla="*/ 994908 w 1157822"/>
                <a:gd name="connsiteY56" fmla="*/ 247420 h 869455"/>
                <a:gd name="connsiteX57" fmla="*/ 987938 w 1157822"/>
                <a:gd name="connsiteY57" fmla="*/ 188179 h 869455"/>
                <a:gd name="connsiteX58" fmla="*/ 1038468 w 1157822"/>
                <a:gd name="connsiteY58" fmla="*/ 175111 h 869455"/>
                <a:gd name="connsiteX59" fmla="*/ 994908 w 1157822"/>
                <a:gd name="connsiteY59" fmla="*/ 247420 h 869455"/>
                <a:gd name="connsiteX60" fmla="*/ 1001877 w 1157822"/>
                <a:gd name="connsiteY60" fmla="*/ 164656 h 869455"/>
                <a:gd name="connsiteX61" fmla="*/ 1041953 w 1157822"/>
                <a:gd name="connsiteY61" fmla="*/ 111513 h 869455"/>
                <a:gd name="connsiteX62" fmla="*/ 1047180 w 1157822"/>
                <a:gd name="connsiteY62" fmla="*/ 152460 h 869455"/>
                <a:gd name="connsiteX63" fmla="*/ 1001877 w 1157822"/>
                <a:gd name="connsiteY63" fmla="*/ 164656 h 869455"/>
                <a:gd name="connsiteX64" fmla="*/ 1063732 w 1157822"/>
                <a:gd name="connsiteY64" fmla="*/ 130680 h 869455"/>
                <a:gd name="connsiteX65" fmla="*/ 1058505 w 1157822"/>
                <a:gd name="connsiteY65" fmla="*/ 89733 h 869455"/>
                <a:gd name="connsiteX66" fmla="*/ 1072444 w 1157822"/>
                <a:gd name="connsiteY66" fmla="*/ 70567 h 869455"/>
                <a:gd name="connsiteX67" fmla="*/ 1098580 w 1157822"/>
                <a:gd name="connsiteY67" fmla="*/ 70567 h 869455"/>
                <a:gd name="connsiteX68" fmla="*/ 1063732 w 1157822"/>
                <a:gd name="connsiteY68" fmla="*/ 130680 h 869455"/>
                <a:gd name="connsiteX69" fmla="*/ 0 w 1157822"/>
                <a:gd name="connsiteY69" fmla="*/ 267458 h 869455"/>
                <a:gd name="connsiteX70" fmla="*/ 0 w 1157822"/>
                <a:gd name="connsiteY70" fmla="*/ 286624 h 869455"/>
                <a:gd name="connsiteX71" fmla="*/ 182952 w 1157822"/>
                <a:gd name="connsiteY71" fmla="*/ 286624 h 869455"/>
                <a:gd name="connsiteX72" fmla="*/ 182952 w 1157822"/>
                <a:gd name="connsiteY72" fmla="*/ 337153 h 869455"/>
                <a:gd name="connsiteX73" fmla="*/ 243935 w 1157822"/>
                <a:gd name="connsiteY73" fmla="*/ 337153 h 869455"/>
                <a:gd name="connsiteX74" fmla="*/ 243935 w 1157822"/>
                <a:gd name="connsiteY74" fmla="*/ 286624 h 869455"/>
                <a:gd name="connsiteX75" fmla="*/ 265715 w 1157822"/>
                <a:gd name="connsiteY75" fmla="*/ 286624 h 869455"/>
                <a:gd name="connsiteX76" fmla="*/ 265715 w 1157822"/>
                <a:gd name="connsiteY76" fmla="*/ 267458 h 869455"/>
                <a:gd name="connsiteX77" fmla="*/ 0 w 1157822"/>
                <a:gd name="connsiteY77" fmla="*/ 267458 h 869455"/>
                <a:gd name="connsiteX78" fmla="*/ 278783 w 1157822"/>
                <a:gd name="connsiteY78" fmla="*/ 869455 h 869455"/>
                <a:gd name="connsiteX79" fmla="*/ 278783 w 1157822"/>
                <a:gd name="connsiteY79" fmla="*/ 784077 h 869455"/>
                <a:gd name="connsiteX80" fmla="*/ 319730 w 1157822"/>
                <a:gd name="connsiteY80" fmla="*/ 660368 h 869455"/>
                <a:gd name="connsiteX81" fmla="*/ 256132 w 1157822"/>
                <a:gd name="connsiteY81" fmla="*/ 660368 h 869455"/>
                <a:gd name="connsiteX82" fmla="*/ 243064 w 1157822"/>
                <a:gd name="connsiteY82" fmla="*/ 660368 h 869455"/>
                <a:gd name="connsiteX83" fmla="*/ 194277 w 1157822"/>
                <a:gd name="connsiteY83" fmla="*/ 660368 h 869455"/>
                <a:gd name="connsiteX84" fmla="*/ 236095 w 1157822"/>
                <a:gd name="connsiteY84" fmla="*/ 786691 h 869455"/>
                <a:gd name="connsiteX85" fmla="*/ 236095 w 1157822"/>
                <a:gd name="connsiteY85" fmla="*/ 869455 h 869455"/>
                <a:gd name="connsiteX86" fmla="*/ 223027 w 1157822"/>
                <a:gd name="connsiteY86" fmla="*/ 869455 h 869455"/>
                <a:gd name="connsiteX87" fmla="*/ 291851 w 1157822"/>
                <a:gd name="connsiteY87" fmla="*/ 869455 h 869455"/>
                <a:gd name="connsiteX88" fmla="*/ 278783 w 1157822"/>
                <a:gd name="connsiteY88" fmla="*/ 869455 h 869455"/>
                <a:gd name="connsiteX89" fmla="*/ 719609 w 1157822"/>
                <a:gd name="connsiteY89" fmla="*/ 869455 h 869455"/>
                <a:gd name="connsiteX90" fmla="*/ 706541 w 1157822"/>
                <a:gd name="connsiteY90" fmla="*/ 869455 h 869455"/>
                <a:gd name="connsiteX91" fmla="*/ 706541 w 1157822"/>
                <a:gd name="connsiteY91" fmla="*/ 784077 h 869455"/>
                <a:gd name="connsiteX92" fmla="*/ 747488 w 1157822"/>
                <a:gd name="connsiteY92" fmla="*/ 660368 h 869455"/>
                <a:gd name="connsiteX93" fmla="*/ 622906 w 1157822"/>
                <a:gd name="connsiteY93" fmla="*/ 660368 h 869455"/>
                <a:gd name="connsiteX94" fmla="*/ 664724 w 1157822"/>
                <a:gd name="connsiteY94" fmla="*/ 786691 h 869455"/>
                <a:gd name="connsiteX95" fmla="*/ 664724 w 1157822"/>
                <a:gd name="connsiteY95" fmla="*/ 869455 h 869455"/>
                <a:gd name="connsiteX96" fmla="*/ 651656 w 1157822"/>
                <a:gd name="connsiteY96" fmla="*/ 869455 h 869455"/>
                <a:gd name="connsiteX97" fmla="*/ 719609 w 1157822"/>
                <a:gd name="connsiteY97" fmla="*/ 869455 h 869455"/>
                <a:gd name="connsiteX98" fmla="*/ 848547 w 1157822"/>
                <a:gd name="connsiteY98" fmla="*/ 601997 h 869455"/>
                <a:gd name="connsiteX99" fmla="*/ 834607 w 1157822"/>
                <a:gd name="connsiteY99" fmla="*/ 601997 h 869455"/>
                <a:gd name="connsiteX100" fmla="*/ 834607 w 1157822"/>
                <a:gd name="connsiteY100" fmla="*/ 601997 h 869455"/>
                <a:gd name="connsiteX101" fmla="*/ 93218 w 1157822"/>
                <a:gd name="connsiteY101" fmla="*/ 601997 h 869455"/>
                <a:gd name="connsiteX102" fmla="*/ 93218 w 1157822"/>
                <a:gd name="connsiteY102" fmla="*/ 601997 h 869455"/>
                <a:gd name="connsiteX103" fmla="*/ 90605 w 1157822"/>
                <a:gd name="connsiteY103" fmla="*/ 601997 h 869455"/>
                <a:gd name="connsiteX104" fmla="*/ 90605 w 1157822"/>
                <a:gd name="connsiteY104" fmla="*/ 350221 h 869455"/>
                <a:gd name="connsiteX105" fmla="*/ 169012 w 1157822"/>
                <a:gd name="connsiteY105" fmla="*/ 350221 h 869455"/>
                <a:gd name="connsiteX106" fmla="*/ 243064 w 1157822"/>
                <a:gd name="connsiteY106" fmla="*/ 350221 h 869455"/>
                <a:gd name="connsiteX107" fmla="*/ 243064 w 1157822"/>
                <a:gd name="connsiteY107" fmla="*/ 359804 h 869455"/>
                <a:gd name="connsiteX108" fmla="*/ 256132 w 1157822"/>
                <a:gd name="connsiteY108" fmla="*/ 359804 h 869455"/>
                <a:gd name="connsiteX109" fmla="*/ 256132 w 1157822"/>
                <a:gd name="connsiteY109" fmla="*/ 350221 h 869455"/>
                <a:gd name="connsiteX110" fmla="*/ 501810 w 1157822"/>
                <a:gd name="connsiteY110" fmla="*/ 350221 h 869455"/>
                <a:gd name="connsiteX111" fmla="*/ 501810 w 1157822"/>
                <a:gd name="connsiteY111" fmla="*/ 242193 h 869455"/>
                <a:gd name="connsiteX112" fmla="*/ 650785 w 1157822"/>
                <a:gd name="connsiteY112" fmla="*/ 242193 h 869455"/>
                <a:gd name="connsiteX113" fmla="*/ 650785 w 1157822"/>
                <a:gd name="connsiteY113" fmla="*/ 490484 h 869455"/>
                <a:gd name="connsiteX114" fmla="*/ 636846 w 1157822"/>
                <a:gd name="connsiteY114" fmla="*/ 490484 h 869455"/>
                <a:gd name="connsiteX115" fmla="*/ 636846 w 1157822"/>
                <a:gd name="connsiteY115" fmla="*/ 503552 h 869455"/>
                <a:gd name="connsiteX116" fmla="*/ 847675 w 1157822"/>
                <a:gd name="connsiteY116" fmla="*/ 503552 h 869455"/>
                <a:gd name="connsiteX117" fmla="*/ 847675 w 1157822"/>
                <a:gd name="connsiteY117" fmla="*/ 601997 h 869455"/>
                <a:gd name="connsiteX118" fmla="*/ 848547 w 1157822"/>
                <a:gd name="connsiteY118" fmla="*/ 601997 h 869455"/>
                <a:gd name="connsiteX0" fmla="*/ 659497 w 1157822"/>
                <a:gd name="connsiteY0" fmla="*/ 576733 h 869455"/>
                <a:gd name="connsiteX1" fmla="*/ 672565 w 1157822"/>
                <a:gd name="connsiteY1" fmla="*/ 576733 h 869455"/>
                <a:gd name="connsiteX2" fmla="*/ 672565 w 1157822"/>
                <a:gd name="connsiteY2" fmla="*/ 532301 h 869455"/>
                <a:gd name="connsiteX3" fmla="*/ 659497 w 1157822"/>
                <a:gd name="connsiteY3" fmla="*/ 532301 h 869455"/>
                <a:gd name="connsiteX4" fmla="*/ 659497 w 1157822"/>
                <a:gd name="connsiteY4" fmla="*/ 576733 h 869455"/>
                <a:gd name="connsiteX5" fmla="*/ 614194 w 1157822"/>
                <a:gd name="connsiteY5" fmla="*/ 0 h 869455"/>
                <a:gd name="connsiteX6" fmla="*/ 548855 w 1157822"/>
                <a:gd name="connsiteY6" fmla="*/ 0 h 869455"/>
                <a:gd name="connsiteX7" fmla="*/ 528817 w 1157822"/>
                <a:gd name="connsiteY7" fmla="*/ 229125 h 869455"/>
                <a:gd name="connsiteX8" fmla="*/ 547983 w 1157822"/>
                <a:gd name="connsiteY8" fmla="*/ 229125 h 869455"/>
                <a:gd name="connsiteX9" fmla="*/ 552339 w 1157822"/>
                <a:gd name="connsiteY9" fmla="*/ 176853 h 869455"/>
                <a:gd name="connsiteX10" fmla="*/ 609838 w 1157822"/>
                <a:gd name="connsiteY10" fmla="*/ 229125 h 869455"/>
                <a:gd name="connsiteX11" fmla="*/ 634232 w 1157822"/>
                <a:gd name="connsiteY11" fmla="*/ 229125 h 869455"/>
                <a:gd name="connsiteX12" fmla="*/ 614194 w 1157822"/>
                <a:gd name="connsiteY12" fmla="*/ 0 h 869455"/>
                <a:gd name="connsiteX13" fmla="*/ 595899 w 1157822"/>
                <a:gd name="connsiteY13" fmla="*/ 19166 h 869455"/>
                <a:gd name="connsiteX14" fmla="*/ 598513 w 1157822"/>
                <a:gd name="connsiteY14" fmla="*/ 52272 h 869455"/>
                <a:gd name="connsiteX15" fmla="*/ 574991 w 1157822"/>
                <a:gd name="connsiteY15" fmla="*/ 19166 h 869455"/>
                <a:gd name="connsiteX16" fmla="*/ 595899 w 1157822"/>
                <a:gd name="connsiteY16" fmla="*/ 19166 h 869455"/>
                <a:gd name="connsiteX17" fmla="*/ 565407 w 1157822"/>
                <a:gd name="connsiteY17" fmla="*/ 39204 h 869455"/>
                <a:gd name="connsiteX18" fmla="*/ 599384 w 1157822"/>
                <a:gd name="connsiteY18" fmla="*/ 85377 h 869455"/>
                <a:gd name="connsiteX19" fmla="*/ 556695 w 1157822"/>
                <a:gd name="connsiteY19" fmla="*/ 130680 h 869455"/>
                <a:gd name="connsiteX20" fmla="*/ 565407 w 1157822"/>
                <a:gd name="connsiteY20" fmla="*/ 39204 h 869455"/>
                <a:gd name="connsiteX21" fmla="*/ 558438 w 1157822"/>
                <a:gd name="connsiteY21" fmla="*/ 156815 h 869455"/>
                <a:gd name="connsiteX22" fmla="*/ 603740 w 1157822"/>
                <a:gd name="connsiteY22" fmla="*/ 108900 h 869455"/>
                <a:gd name="connsiteX23" fmla="*/ 612452 w 1157822"/>
                <a:gd name="connsiteY23" fmla="*/ 205603 h 869455"/>
                <a:gd name="connsiteX24" fmla="*/ 558438 w 1157822"/>
                <a:gd name="connsiteY24" fmla="*/ 156815 h 869455"/>
                <a:gd name="connsiteX25" fmla="*/ 1062861 w 1157822"/>
                <a:gd name="connsiteY25" fmla="*/ 50529 h 869455"/>
                <a:gd name="connsiteX26" fmla="*/ 964416 w 1157822"/>
                <a:gd name="connsiteY26" fmla="*/ 181209 h 869455"/>
                <a:gd name="connsiteX27" fmla="*/ 668209 w 1157822"/>
                <a:gd name="connsiteY27" fmla="*/ 349350 h 869455"/>
                <a:gd name="connsiteX28" fmla="*/ 666466 w 1157822"/>
                <a:gd name="connsiteY28" fmla="*/ 350221 h 869455"/>
                <a:gd name="connsiteX29" fmla="*/ 666466 w 1157822"/>
                <a:gd name="connsiteY29" fmla="*/ 372872 h 869455"/>
                <a:gd name="connsiteX30" fmla="*/ 934795 w 1157822"/>
                <a:gd name="connsiteY30" fmla="*/ 220413 h 869455"/>
                <a:gd name="connsiteX31" fmla="*/ 730935 w 1157822"/>
                <a:gd name="connsiteY31" fmla="*/ 490484 h 869455"/>
                <a:gd name="connsiteX32" fmla="*/ 755328 w 1157822"/>
                <a:gd name="connsiteY32" fmla="*/ 490484 h 869455"/>
                <a:gd name="connsiteX33" fmla="*/ 807600 w 1157822"/>
                <a:gd name="connsiteY33" fmla="*/ 420788 h 869455"/>
                <a:gd name="connsiteX34" fmla="*/ 837221 w 1157822"/>
                <a:gd name="connsiteY34" fmla="*/ 490484 h 869455"/>
                <a:gd name="connsiteX35" fmla="*/ 873811 w 1157822"/>
                <a:gd name="connsiteY35" fmla="*/ 490484 h 869455"/>
                <a:gd name="connsiteX36" fmla="*/ 1121232 w 1157822"/>
                <a:gd name="connsiteY36" fmla="*/ 70567 h 869455"/>
                <a:gd name="connsiteX37" fmla="*/ 1157822 w 1157822"/>
                <a:gd name="connsiteY37" fmla="*/ 70567 h 869455"/>
                <a:gd name="connsiteX38" fmla="*/ 1157822 w 1157822"/>
                <a:gd name="connsiteY38" fmla="*/ 50529 h 869455"/>
                <a:gd name="connsiteX39" fmla="*/ 1062861 w 1157822"/>
                <a:gd name="connsiteY39" fmla="*/ 50529 h 869455"/>
                <a:gd name="connsiteX40" fmla="*/ 855516 w 1157822"/>
                <a:gd name="connsiteY40" fmla="*/ 483514 h 869455"/>
                <a:gd name="connsiteX41" fmla="*/ 824153 w 1157822"/>
                <a:gd name="connsiteY41" fmla="*/ 409463 h 869455"/>
                <a:gd name="connsiteX42" fmla="*/ 906046 w 1157822"/>
                <a:gd name="connsiteY42" fmla="*/ 398137 h 869455"/>
                <a:gd name="connsiteX43" fmla="*/ 855516 w 1157822"/>
                <a:gd name="connsiteY43" fmla="*/ 483514 h 869455"/>
                <a:gd name="connsiteX44" fmla="*/ 831123 w 1157822"/>
                <a:gd name="connsiteY44" fmla="*/ 389425 h 869455"/>
                <a:gd name="connsiteX45" fmla="*/ 890364 w 1157822"/>
                <a:gd name="connsiteY45" fmla="*/ 311017 h 869455"/>
                <a:gd name="connsiteX46" fmla="*/ 911273 w 1157822"/>
                <a:gd name="connsiteY46" fmla="*/ 378100 h 869455"/>
                <a:gd name="connsiteX47" fmla="*/ 831123 w 1157822"/>
                <a:gd name="connsiteY47" fmla="*/ 389425 h 869455"/>
                <a:gd name="connsiteX48" fmla="*/ 926954 w 1157822"/>
                <a:gd name="connsiteY48" fmla="*/ 362418 h 869455"/>
                <a:gd name="connsiteX49" fmla="*/ 906917 w 1157822"/>
                <a:gd name="connsiteY49" fmla="*/ 297949 h 869455"/>
                <a:gd name="connsiteX50" fmla="*/ 969643 w 1157822"/>
                <a:gd name="connsiteY50" fmla="*/ 289237 h 869455"/>
                <a:gd name="connsiteX51" fmla="*/ 926954 w 1157822"/>
                <a:gd name="connsiteY51" fmla="*/ 362418 h 869455"/>
                <a:gd name="connsiteX52" fmla="*/ 915629 w 1157822"/>
                <a:gd name="connsiteY52" fmla="*/ 277041 h 869455"/>
                <a:gd name="connsiteX53" fmla="*/ 969643 w 1157822"/>
                <a:gd name="connsiteY53" fmla="*/ 205603 h 869455"/>
                <a:gd name="connsiteX54" fmla="*/ 977484 w 1157822"/>
                <a:gd name="connsiteY54" fmla="*/ 268329 h 869455"/>
                <a:gd name="connsiteX55" fmla="*/ 915629 w 1157822"/>
                <a:gd name="connsiteY55" fmla="*/ 277041 h 869455"/>
                <a:gd name="connsiteX56" fmla="*/ 994908 w 1157822"/>
                <a:gd name="connsiteY56" fmla="*/ 247420 h 869455"/>
                <a:gd name="connsiteX57" fmla="*/ 987938 w 1157822"/>
                <a:gd name="connsiteY57" fmla="*/ 188179 h 869455"/>
                <a:gd name="connsiteX58" fmla="*/ 1038468 w 1157822"/>
                <a:gd name="connsiteY58" fmla="*/ 175111 h 869455"/>
                <a:gd name="connsiteX59" fmla="*/ 994908 w 1157822"/>
                <a:gd name="connsiteY59" fmla="*/ 247420 h 869455"/>
                <a:gd name="connsiteX60" fmla="*/ 1001877 w 1157822"/>
                <a:gd name="connsiteY60" fmla="*/ 164656 h 869455"/>
                <a:gd name="connsiteX61" fmla="*/ 1041953 w 1157822"/>
                <a:gd name="connsiteY61" fmla="*/ 111513 h 869455"/>
                <a:gd name="connsiteX62" fmla="*/ 1047180 w 1157822"/>
                <a:gd name="connsiteY62" fmla="*/ 152460 h 869455"/>
                <a:gd name="connsiteX63" fmla="*/ 1001877 w 1157822"/>
                <a:gd name="connsiteY63" fmla="*/ 164656 h 869455"/>
                <a:gd name="connsiteX64" fmla="*/ 1063732 w 1157822"/>
                <a:gd name="connsiteY64" fmla="*/ 130680 h 869455"/>
                <a:gd name="connsiteX65" fmla="*/ 1058505 w 1157822"/>
                <a:gd name="connsiteY65" fmla="*/ 89733 h 869455"/>
                <a:gd name="connsiteX66" fmla="*/ 1072444 w 1157822"/>
                <a:gd name="connsiteY66" fmla="*/ 70567 h 869455"/>
                <a:gd name="connsiteX67" fmla="*/ 1098580 w 1157822"/>
                <a:gd name="connsiteY67" fmla="*/ 70567 h 869455"/>
                <a:gd name="connsiteX68" fmla="*/ 1063732 w 1157822"/>
                <a:gd name="connsiteY68" fmla="*/ 130680 h 869455"/>
                <a:gd name="connsiteX69" fmla="*/ 0 w 1157822"/>
                <a:gd name="connsiteY69" fmla="*/ 267458 h 869455"/>
                <a:gd name="connsiteX70" fmla="*/ 0 w 1157822"/>
                <a:gd name="connsiteY70" fmla="*/ 286624 h 869455"/>
                <a:gd name="connsiteX71" fmla="*/ 182952 w 1157822"/>
                <a:gd name="connsiteY71" fmla="*/ 286624 h 869455"/>
                <a:gd name="connsiteX72" fmla="*/ 182952 w 1157822"/>
                <a:gd name="connsiteY72" fmla="*/ 337153 h 869455"/>
                <a:gd name="connsiteX73" fmla="*/ 243935 w 1157822"/>
                <a:gd name="connsiteY73" fmla="*/ 337153 h 869455"/>
                <a:gd name="connsiteX74" fmla="*/ 243935 w 1157822"/>
                <a:gd name="connsiteY74" fmla="*/ 286624 h 869455"/>
                <a:gd name="connsiteX75" fmla="*/ 265715 w 1157822"/>
                <a:gd name="connsiteY75" fmla="*/ 286624 h 869455"/>
                <a:gd name="connsiteX76" fmla="*/ 265715 w 1157822"/>
                <a:gd name="connsiteY76" fmla="*/ 267458 h 869455"/>
                <a:gd name="connsiteX77" fmla="*/ 0 w 1157822"/>
                <a:gd name="connsiteY77" fmla="*/ 267458 h 869455"/>
                <a:gd name="connsiteX78" fmla="*/ 278783 w 1157822"/>
                <a:gd name="connsiteY78" fmla="*/ 869455 h 869455"/>
                <a:gd name="connsiteX79" fmla="*/ 278783 w 1157822"/>
                <a:gd name="connsiteY79" fmla="*/ 784077 h 869455"/>
                <a:gd name="connsiteX80" fmla="*/ 319730 w 1157822"/>
                <a:gd name="connsiteY80" fmla="*/ 660368 h 869455"/>
                <a:gd name="connsiteX81" fmla="*/ 256132 w 1157822"/>
                <a:gd name="connsiteY81" fmla="*/ 660368 h 869455"/>
                <a:gd name="connsiteX82" fmla="*/ 243064 w 1157822"/>
                <a:gd name="connsiteY82" fmla="*/ 660368 h 869455"/>
                <a:gd name="connsiteX83" fmla="*/ 194277 w 1157822"/>
                <a:gd name="connsiteY83" fmla="*/ 660368 h 869455"/>
                <a:gd name="connsiteX84" fmla="*/ 236095 w 1157822"/>
                <a:gd name="connsiteY84" fmla="*/ 786691 h 869455"/>
                <a:gd name="connsiteX85" fmla="*/ 236095 w 1157822"/>
                <a:gd name="connsiteY85" fmla="*/ 869455 h 869455"/>
                <a:gd name="connsiteX86" fmla="*/ 223027 w 1157822"/>
                <a:gd name="connsiteY86" fmla="*/ 869455 h 869455"/>
                <a:gd name="connsiteX87" fmla="*/ 291851 w 1157822"/>
                <a:gd name="connsiteY87" fmla="*/ 869455 h 869455"/>
                <a:gd name="connsiteX88" fmla="*/ 278783 w 1157822"/>
                <a:gd name="connsiteY88" fmla="*/ 869455 h 869455"/>
                <a:gd name="connsiteX89" fmla="*/ 651656 w 1157822"/>
                <a:gd name="connsiteY89" fmla="*/ 869455 h 869455"/>
                <a:gd name="connsiteX90" fmla="*/ 706541 w 1157822"/>
                <a:gd name="connsiteY90" fmla="*/ 869455 h 869455"/>
                <a:gd name="connsiteX91" fmla="*/ 706541 w 1157822"/>
                <a:gd name="connsiteY91" fmla="*/ 784077 h 869455"/>
                <a:gd name="connsiteX92" fmla="*/ 747488 w 1157822"/>
                <a:gd name="connsiteY92" fmla="*/ 660368 h 869455"/>
                <a:gd name="connsiteX93" fmla="*/ 622906 w 1157822"/>
                <a:gd name="connsiteY93" fmla="*/ 660368 h 869455"/>
                <a:gd name="connsiteX94" fmla="*/ 664724 w 1157822"/>
                <a:gd name="connsiteY94" fmla="*/ 786691 h 869455"/>
                <a:gd name="connsiteX95" fmla="*/ 664724 w 1157822"/>
                <a:gd name="connsiteY95" fmla="*/ 869455 h 869455"/>
                <a:gd name="connsiteX96" fmla="*/ 651656 w 1157822"/>
                <a:gd name="connsiteY96" fmla="*/ 869455 h 869455"/>
                <a:gd name="connsiteX97" fmla="*/ 848547 w 1157822"/>
                <a:gd name="connsiteY97" fmla="*/ 601997 h 869455"/>
                <a:gd name="connsiteX98" fmla="*/ 834607 w 1157822"/>
                <a:gd name="connsiteY98" fmla="*/ 601997 h 869455"/>
                <a:gd name="connsiteX99" fmla="*/ 834607 w 1157822"/>
                <a:gd name="connsiteY99" fmla="*/ 601997 h 869455"/>
                <a:gd name="connsiteX100" fmla="*/ 93218 w 1157822"/>
                <a:gd name="connsiteY100" fmla="*/ 601997 h 869455"/>
                <a:gd name="connsiteX101" fmla="*/ 93218 w 1157822"/>
                <a:gd name="connsiteY101" fmla="*/ 601997 h 869455"/>
                <a:gd name="connsiteX102" fmla="*/ 90605 w 1157822"/>
                <a:gd name="connsiteY102" fmla="*/ 601997 h 869455"/>
                <a:gd name="connsiteX103" fmla="*/ 90605 w 1157822"/>
                <a:gd name="connsiteY103" fmla="*/ 350221 h 869455"/>
                <a:gd name="connsiteX104" fmla="*/ 169012 w 1157822"/>
                <a:gd name="connsiteY104" fmla="*/ 350221 h 869455"/>
                <a:gd name="connsiteX105" fmla="*/ 243064 w 1157822"/>
                <a:gd name="connsiteY105" fmla="*/ 350221 h 869455"/>
                <a:gd name="connsiteX106" fmla="*/ 243064 w 1157822"/>
                <a:gd name="connsiteY106" fmla="*/ 359804 h 869455"/>
                <a:gd name="connsiteX107" fmla="*/ 256132 w 1157822"/>
                <a:gd name="connsiteY107" fmla="*/ 359804 h 869455"/>
                <a:gd name="connsiteX108" fmla="*/ 256132 w 1157822"/>
                <a:gd name="connsiteY108" fmla="*/ 350221 h 869455"/>
                <a:gd name="connsiteX109" fmla="*/ 501810 w 1157822"/>
                <a:gd name="connsiteY109" fmla="*/ 350221 h 869455"/>
                <a:gd name="connsiteX110" fmla="*/ 501810 w 1157822"/>
                <a:gd name="connsiteY110" fmla="*/ 242193 h 869455"/>
                <a:gd name="connsiteX111" fmla="*/ 650785 w 1157822"/>
                <a:gd name="connsiteY111" fmla="*/ 242193 h 869455"/>
                <a:gd name="connsiteX112" fmla="*/ 650785 w 1157822"/>
                <a:gd name="connsiteY112" fmla="*/ 490484 h 869455"/>
                <a:gd name="connsiteX113" fmla="*/ 636846 w 1157822"/>
                <a:gd name="connsiteY113" fmla="*/ 490484 h 869455"/>
                <a:gd name="connsiteX114" fmla="*/ 636846 w 1157822"/>
                <a:gd name="connsiteY114" fmla="*/ 503552 h 869455"/>
                <a:gd name="connsiteX115" fmla="*/ 847675 w 1157822"/>
                <a:gd name="connsiteY115" fmla="*/ 503552 h 869455"/>
                <a:gd name="connsiteX116" fmla="*/ 847675 w 1157822"/>
                <a:gd name="connsiteY116" fmla="*/ 601997 h 869455"/>
                <a:gd name="connsiteX117" fmla="*/ 848547 w 1157822"/>
                <a:gd name="connsiteY117" fmla="*/ 601997 h 869455"/>
                <a:gd name="connsiteX0" fmla="*/ 659497 w 1157822"/>
                <a:gd name="connsiteY0" fmla="*/ 576733 h 869455"/>
                <a:gd name="connsiteX1" fmla="*/ 672565 w 1157822"/>
                <a:gd name="connsiteY1" fmla="*/ 576733 h 869455"/>
                <a:gd name="connsiteX2" fmla="*/ 672565 w 1157822"/>
                <a:gd name="connsiteY2" fmla="*/ 532301 h 869455"/>
                <a:gd name="connsiteX3" fmla="*/ 659497 w 1157822"/>
                <a:gd name="connsiteY3" fmla="*/ 532301 h 869455"/>
                <a:gd name="connsiteX4" fmla="*/ 659497 w 1157822"/>
                <a:gd name="connsiteY4" fmla="*/ 576733 h 869455"/>
                <a:gd name="connsiteX5" fmla="*/ 614194 w 1157822"/>
                <a:gd name="connsiteY5" fmla="*/ 0 h 869455"/>
                <a:gd name="connsiteX6" fmla="*/ 548855 w 1157822"/>
                <a:gd name="connsiteY6" fmla="*/ 0 h 869455"/>
                <a:gd name="connsiteX7" fmla="*/ 528817 w 1157822"/>
                <a:gd name="connsiteY7" fmla="*/ 229125 h 869455"/>
                <a:gd name="connsiteX8" fmla="*/ 547983 w 1157822"/>
                <a:gd name="connsiteY8" fmla="*/ 229125 h 869455"/>
                <a:gd name="connsiteX9" fmla="*/ 552339 w 1157822"/>
                <a:gd name="connsiteY9" fmla="*/ 176853 h 869455"/>
                <a:gd name="connsiteX10" fmla="*/ 609838 w 1157822"/>
                <a:gd name="connsiteY10" fmla="*/ 229125 h 869455"/>
                <a:gd name="connsiteX11" fmla="*/ 634232 w 1157822"/>
                <a:gd name="connsiteY11" fmla="*/ 229125 h 869455"/>
                <a:gd name="connsiteX12" fmla="*/ 614194 w 1157822"/>
                <a:gd name="connsiteY12" fmla="*/ 0 h 869455"/>
                <a:gd name="connsiteX13" fmla="*/ 595899 w 1157822"/>
                <a:gd name="connsiteY13" fmla="*/ 19166 h 869455"/>
                <a:gd name="connsiteX14" fmla="*/ 598513 w 1157822"/>
                <a:gd name="connsiteY14" fmla="*/ 52272 h 869455"/>
                <a:gd name="connsiteX15" fmla="*/ 574991 w 1157822"/>
                <a:gd name="connsiteY15" fmla="*/ 19166 h 869455"/>
                <a:gd name="connsiteX16" fmla="*/ 595899 w 1157822"/>
                <a:gd name="connsiteY16" fmla="*/ 19166 h 869455"/>
                <a:gd name="connsiteX17" fmla="*/ 565407 w 1157822"/>
                <a:gd name="connsiteY17" fmla="*/ 39204 h 869455"/>
                <a:gd name="connsiteX18" fmla="*/ 599384 w 1157822"/>
                <a:gd name="connsiteY18" fmla="*/ 85377 h 869455"/>
                <a:gd name="connsiteX19" fmla="*/ 556695 w 1157822"/>
                <a:gd name="connsiteY19" fmla="*/ 130680 h 869455"/>
                <a:gd name="connsiteX20" fmla="*/ 565407 w 1157822"/>
                <a:gd name="connsiteY20" fmla="*/ 39204 h 869455"/>
                <a:gd name="connsiteX21" fmla="*/ 558438 w 1157822"/>
                <a:gd name="connsiteY21" fmla="*/ 156815 h 869455"/>
                <a:gd name="connsiteX22" fmla="*/ 603740 w 1157822"/>
                <a:gd name="connsiteY22" fmla="*/ 108900 h 869455"/>
                <a:gd name="connsiteX23" fmla="*/ 612452 w 1157822"/>
                <a:gd name="connsiteY23" fmla="*/ 205603 h 869455"/>
                <a:gd name="connsiteX24" fmla="*/ 558438 w 1157822"/>
                <a:gd name="connsiteY24" fmla="*/ 156815 h 869455"/>
                <a:gd name="connsiteX25" fmla="*/ 1062861 w 1157822"/>
                <a:gd name="connsiteY25" fmla="*/ 50529 h 869455"/>
                <a:gd name="connsiteX26" fmla="*/ 964416 w 1157822"/>
                <a:gd name="connsiteY26" fmla="*/ 181209 h 869455"/>
                <a:gd name="connsiteX27" fmla="*/ 668209 w 1157822"/>
                <a:gd name="connsiteY27" fmla="*/ 349350 h 869455"/>
                <a:gd name="connsiteX28" fmla="*/ 666466 w 1157822"/>
                <a:gd name="connsiteY28" fmla="*/ 350221 h 869455"/>
                <a:gd name="connsiteX29" fmla="*/ 666466 w 1157822"/>
                <a:gd name="connsiteY29" fmla="*/ 372872 h 869455"/>
                <a:gd name="connsiteX30" fmla="*/ 934795 w 1157822"/>
                <a:gd name="connsiteY30" fmla="*/ 220413 h 869455"/>
                <a:gd name="connsiteX31" fmla="*/ 730935 w 1157822"/>
                <a:gd name="connsiteY31" fmla="*/ 490484 h 869455"/>
                <a:gd name="connsiteX32" fmla="*/ 755328 w 1157822"/>
                <a:gd name="connsiteY32" fmla="*/ 490484 h 869455"/>
                <a:gd name="connsiteX33" fmla="*/ 807600 w 1157822"/>
                <a:gd name="connsiteY33" fmla="*/ 420788 h 869455"/>
                <a:gd name="connsiteX34" fmla="*/ 837221 w 1157822"/>
                <a:gd name="connsiteY34" fmla="*/ 490484 h 869455"/>
                <a:gd name="connsiteX35" fmla="*/ 873811 w 1157822"/>
                <a:gd name="connsiteY35" fmla="*/ 490484 h 869455"/>
                <a:gd name="connsiteX36" fmla="*/ 1121232 w 1157822"/>
                <a:gd name="connsiteY36" fmla="*/ 70567 h 869455"/>
                <a:gd name="connsiteX37" fmla="*/ 1157822 w 1157822"/>
                <a:gd name="connsiteY37" fmla="*/ 70567 h 869455"/>
                <a:gd name="connsiteX38" fmla="*/ 1157822 w 1157822"/>
                <a:gd name="connsiteY38" fmla="*/ 50529 h 869455"/>
                <a:gd name="connsiteX39" fmla="*/ 1062861 w 1157822"/>
                <a:gd name="connsiteY39" fmla="*/ 50529 h 869455"/>
                <a:gd name="connsiteX40" fmla="*/ 855516 w 1157822"/>
                <a:gd name="connsiteY40" fmla="*/ 483514 h 869455"/>
                <a:gd name="connsiteX41" fmla="*/ 824153 w 1157822"/>
                <a:gd name="connsiteY41" fmla="*/ 409463 h 869455"/>
                <a:gd name="connsiteX42" fmla="*/ 906046 w 1157822"/>
                <a:gd name="connsiteY42" fmla="*/ 398137 h 869455"/>
                <a:gd name="connsiteX43" fmla="*/ 855516 w 1157822"/>
                <a:gd name="connsiteY43" fmla="*/ 483514 h 869455"/>
                <a:gd name="connsiteX44" fmla="*/ 831123 w 1157822"/>
                <a:gd name="connsiteY44" fmla="*/ 389425 h 869455"/>
                <a:gd name="connsiteX45" fmla="*/ 890364 w 1157822"/>
                <a:gd name="connsiteY45" fmla="*/ 311017 h 869455"/>
                <a:gd name="connsiteX46" fmla="*/ 911273 w 1157822"/>
                <a:gd name="connsiteY46" fmla="*/ 378100 h 869455"/>
                <a:gd name="connsiteX47" fmla="*/ 831123 w 1157822"/>
                <a:gd name="connsiteY47" fmla="*/ 389425 h 869455"/>
                <a:gd name="connsiteX48" fmla="*/ 926954 w 1157822"/>
                <a:gd name="connsiteY48" fmla="*/ 362418 h 869455"/>
                <a:gd name="connsiteX49" fmla="*/ 906917 w 1157822"/>
                <a:gd name="connsiteY49" fmla="*/ 297949 h 869455"/>
                <a:gd name="connsiteX50" fmla="*/ 969643 w 1157822"/>
                <a:gd name="connsiteY50" fmla="*/ 289237 h 869455"/>
                <a:gd name="connsiteX51" fmla="*/ 926954 w 1157822"/>
                <a:gd name="connsiteY51" fmla="*/ 362418 h 869455"/>
                <a:gd name="connsiteX52" fmla="*/ 915629 w 1157822"/>
                <a:gd name="connsiteY52" fmla="*/ 277041 h 869455"/>
                <a:gd name="connsiteX53" fmla="*/ 969643 w 1157822"/>
                <a:gd name="connsiteY53" fmla="*/ 205603 h 869455"/>
                <a:gd name="connsiteX54" fmla="*/ 977484 w 1157822"/>
                <a:gd name="connsiteY54" fmla="*/ 268329 h 869455"/>
                <a:gd name="connsiteX55" fmla="*/ 915629 w 1157822"/>
                <a:gd name="connsiteY55" fmla="*/ 277041 h 869455"/>
                <a:gd name="connsiteX56" fmla="*/ 994908 w 1157822"/>
                <a:gd name="connsiteY56" fmla="*/ 247420 h 869455"/>
                <a:gd name="connsiteX57" fmla="*/ 987938 w 1157822"/>
                <a:gd name="connsiteY57" fmla="*/ 188179 h 869455"/>
                <a:gd name="connsiteX58" fmla="*/ 1038468 w 1157822"/>
                <a:gd name="connsiteY58" fmla="*/ 175111 h 869455"/>
                <a:gd name="connsiteX59" fmla="*/ 994908 w 1157822"/>
                <a:gd name="connsiteY59" fmla="*/ 247420 h 869455"/>
                <a:gd name="connsiteX60" fmla="*/ 1001877 w 1157822"/>
                <a:gd name="connsiteY60" fmla="*/ 164656 h 869455"/>
                <a:gd name="connsiteX61" fmla="*/ 1041953 w 1157822"/>
                <a:gd name="connsiteY61" fmla="*/ 111513 h 869455"/>
                <a:gd name="connsiteX62" fmla="*/ 1047180 w 1157822"/>
                <a:gd name="connsiteY62" fmla="*/ 152460 h 869455"/>
                <a:gd name="connsiteX63" fmla="*/ 1001877 w 1157822"/>
                <a:gd name="connsiteY63" fmla="*/ 164656 h 869455"/>
                <a:gd name="connsiteX64" fmla="*/ 1063732 w 1157822"/>
                <a:gd name="connsiteY64" fmla="*/ 130680 h 869455"/>
                <a:gd name="connsiteX65" fmla="*/ 1058505 w 1157822"/>
                <a:gd name="connsiteY65" fmla="*/ 89733 h 869455"/>
                <a:gd name="connsiteX66" fmla="*/ 1072444 w 1157822"/>
                <a:gd name="connsiteY66" fmla="*/ 70567 h 869455"/>
                <a:gd name="connsiteX67" fmla="*/ 1098580 w 1157822"/>
                <a:gd name="connsiteY67" fmla="*/ 70567 h 869455"/>
                <a:gd name="connsiteX68" fmla="*/ 1063732 w 1157822"/>
                <a:gd name="connsiteY68" fmla="*/ 130680 h 869455"/>
                <a:gd name="connsiteX69" fmla="*/ 0 w 1157822"/>
                <a:gd name="connsiteY69" fmla="*/ 267458 h 869455"/>
                <a:gd name="connsiteX70" fmla="*/ 0 w 1157822"/>
                <a:gd name="connsiteY70" fmla="*/ 286624 h 869455"/>
                <a:gd name="connsiteX71" fmla="*/ 182952 w 1157822"/>
                <a:gd name="connsiteY71" fmla="*/ 286624 h 869455"/>
                <a:gd name="connsiteX72" fmla="*/ 182952 w 1157822"/>
                <a:gd name="connsiteY72" fmla="*/ 337153 h 869455"/>
                <a:gd name="connsiteX73" fmla="*/ 243935 w 1157822"/>
                <a:gd name="connsiteY73" fmla="*/ 337153 h 869455"/>
                <a:gd name="connsiteX74" fmla="*/ 243935 w 1157822"/>
                <a:gd name="connsiteY74" fmla="*/ 286624 h 869455"/>
                <a:gd name="connsiteX75" fmla="*/ 265715 w 1157822"/>
                <a:gd name="connsiteY75" fmla="*/ 286624 h 869455"/>
                <a:gd name="connsiteX76" fmla="*/ 265715 w 1157822"/>
                <a:gd name="connsiteY76" fmla="*/ 267458 h 869455"/>
                <a:gd name="connsiteX77" fmla="*/ 0 w 1157822"/>
                <a:gd name="connsiteY77" fmla="*/ 267458 h 869455"/>
                <a:gd name="connsiteX78" fmla="*/ 278783 w 1157822"/>
                <a:gd name="connsiteY78" fmla="*/ 869455 h 869455"/>
                <a:gd name="connsiteX79" fmla="*/ 278783 w 1157822"/>
                <a:gd name="connsiteY79" fmla="*/ 784077 h 869455"/>
                <a:gd name="connsiteX80" fmla="*/ 319730 w 1157822"/>
                <a:gd name="connsiteY80" fmla="*/ 660368 h 869455"/>
                <a:gd name="connsiteX81" fmla="*/ 256132 w 1157822"/>
                <a:gd name="connsiteY81" fmla="*/ 660368 h 869455"/>
                <a:gd name="connsiteX82" fmla="*/ 243064 w 1157822"/>
                <a:gd name="connsiteY82" fmla="*/ 660368 h 869455"/>
                <a:gd name="connsiteX83" fmla="*/ 194277 w 1157822"/>
                <a:gd name="connsiteY83" fmla="*/ 660368 h 869455"/>
                <a:gd name="connsiteX84" fmla="*/ 236095 w 1157822"/>
                <a:gd name="connsiteY84" fmla="*/ 786691 h 869455"/>
                <a:gd name="connsiteX85" fmla="*/ 236095 w 1157822"/>
                <a:gd name="connsiteY85" fmla="*/ 869455 h 869455"/>
                <a:gd name="connsiteX86" fmla="*/ 291851 w 1157822"/>
                <a:gd name="connsiteY86" fmla="*/ 869455 h 869455"/>
                <a:gd name="connsiteX87" fmla="*/ 278783 w 1157822"/>
                <a:gd name="connsiteY87" fmla="*/ 869455 h 869455"/>
                <a:gd name="connsiteX88" fmla="*/ 651656 w 1157822"/>
                <a:gd name="connsiteY88" fmla="*/ 869455 h 869455"/>
                <a:gd name="connsiteX89" fmla="*/ 706541 w 1157822"/>
                <a:gd name="connsiteY89" fmla="*/ 869455 h 869455"/>
                <a:gd name="connsiteX90" fmla="*/ 706541 w 1157822"/>
                <a:gd name="connsiteY90" fmla="*/ 784077 h 869455"/>
                <a:gd name="connsiteX91" fmla="*/ 747488 w 1157822"/>
                <a:gd name="connsiteY91" fmla="*/ 660368 h 869455"/>
                <a:gd name="connsiteX92" fmla="*/ 622906 w 1157822"/>
                <a:gd name="connsiteY92" fmla="*/ 660368 h 869455"/>
                <a:gd name="connsiteX93" fmla="*/ 664724 w 1157822"/>
                <a:gd name="connsiteY93" fmla="*/ 786691 h 869455"/>
                <a:gd name="connsiteX94" fmla="*/ 664724 w 1157822"/>
                <a:gd name="connsiteY94" fmla="*/ 869455 h 869455"/>
                <a:gd name="connsiteX95" fmla="*/ 651656 w 1157822"/>
                <a:gd name="connsiteY95" fmla="*/ 869455 h 869455"/>
                <a:gd name="connsiteX96" fmla="*/ 848547 w 1157822"/>
                <a:gd name="connsiteY96" fmla="*/ 601997 h 869455"/>
                <a:gd name="connsiteX97" fmla="*/ 834607 w 1157822"/>
                <a:gd name="connsiteY97" fmla="*/ 601997 h 869455"/>
                <a:gd name="connsiteX98" fmla="*/ 834607 w 1157822"/>
                <a:gd name="connsiteY98" fmla="*/ 601997 h 869455"/>
                <a:gd name="connsiteX99" fmla="*/ 93218 w 1157822"/>
                <a:gd name="connsiteY99" fmla="*/ 601997 h 869455"/>
                <a:gd name="connsiteX100" fmla="*/ 93218 w 1157822"/>
                <a:gd name="connsiteY100" fmla="*/ 601997 h 869455"/>
                <a:gd name="connsiteX101" fmla="*/ 90605 w 1157822"/>
                <a:gd name="connsiteY101" fmla="*/ 601997 h 869455"/>
                <a:gd name="connsiteX102" fmla="*/ 90605 w 1157822"/>
                <a:gd name="connsiteY102" fmla="*/ 350221 h 869455"/>
                <a:gd name="connsiteX103" fmla="*/ 169012 w 1157822"/>
                <a:gd name="connsiteY103" fmla="*/ 350221 h 869455"/>
                <a:gd name="connsiteX104" fmla="*/ 243064 w 1157822"/>
                <a:gd name="connsiteY104" fmla="*/ 350221 h 869455"/>
                <a:gd name="connsiteX105" fmla="*/ 243064 w 1157822"/>
                <a:gd name="connsiteY105" fmla="*/ 359804 h 869455"/>
                <a:gd name="connsiteX106" fmla="*/ 256132 w 1157822"/>
                <a:gd name="connsiteY106" fmla="*/ 359804 h 869455"/>
                <a:gd name="connsiteX107" fmla="*/ 256132 w 1157822"/>
                <a:gd name="connsiteY107" fmla="*/ 350221 h 869455"/>
                <a:gd name="connsiteX108" fmla="*/ 501810 w 1157822"/>
                <a:gd name="connsiteY108" fmla="*/ 350221 h 869455"/>
                <a:gd name="connsiteX109" fmla="*/ 501810 w 1157822"/>
                <a:gd name="connsiteY109" fmla="*/ 242193 h 869455"/>
                <a:gd name="connsiteX110" fmla="*/ 650785 w 1157822"/>
                <a:gd name="connsiteY110" fmla="*/ 242193 h 869455"/>
                <a:gd name="connsiteX111" fmla="*/ 650785 w 1157822"/>
                <a:gd name="connsiteY111" fmla="*/ 490484 h 869455"/>
                <a:gd name="connsiteX112" fmla="*/ 636846 w 1157822"/>
                <a:gd name="connsiteY112" fmla="*/ 490484 h 869455"/>
                <a:gd name="connsiteX113" fmla="*/ 636846 w 1157822"/>
                <a:gd name="connsiteY113" fmla="*/ 503552 h 869455"/>
                <a:gd name="connsiteX114" fmla="*/ 847675 w 1157822"/>
                <a:gd name="connsiteY114" fmla="*/ 503552 h 869455"/>
                <a:gd name="connsiteX115" fmla="*/ 847675 w 1157822"/>
                <a:gd name="connsiteY115" fmla="*/ 601997 h 869455"/>
                <a:gd name="connsiteX116" fmla="*/ 848547 w 1157822"/>
                <a:gd name="connsiteY116" fmla="*/ 601997 h 869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157822" h="869455">
                  <a:moveTo>
                    <a:pt x="659497" y="576733"/>
                  </a:moveTo>
                  <a:lnTo>
                    <a:pt x="672565" y="576733"/>
                  </a:lnTo>
                  <a:lnTo>
                    <a:pt x="672565" y="532301"/>
                  </a:lnTo>
                  <a:lnTo>
                    <a:pt x="659497" y="532301"/>
                  </a:lnTo>
                  <a:lnTo>
                    <a:pt x="659497" y="576733"/>
                  </a:lnTo>
                  <a:close/>
                  <a:moveTo>
                    <a:pt x="614194" y="0"/>
                  </a:moveTo>
                  <a:lnTo>
                    <a:pt x="548855" y="0"/>
                  </a:lnTo>
                  <a:lnTo>
                    <a:pt x="528817" y="229125"/>
                  </a:lnTo>
                  <a:lnTo>
                    <a:pt x="547983" y="229125"/>
                  </a:lnTo>
                  <a:lnTo>
                    <a:pt x="552339" y="176853"/>
                  </a:lnTo>
                  <a:lnTo>
                    <a:pt x="609838" y="229125"/>
                  </a:lnTo>
                  <a:lnTo>
                    <a:pt x="634232" y="229125"/>
                  </a:lnTo>
                  <a:lnTo>
                    <a:pt x="614194" y="0"/>
                  </a:lnTo>
                  <a:close/>
                  <a:moveTo>
                    <a:pt x="595899" y="19166"/>
                  </a:moveTo>
                  <a:lnTo>
                    <a:pt x="598513" y="52272"/>
                  </a:lnTo>
                  <a:lnTo>
                    <a:pt x="574991" y="19166"/>
                  </a:lnTo>
                  <a:lnTo>
                    <a:pt x="595899" y="19166"/>
                  </a:lnTo>
                  <a:close/>
                  <a:moveTo>
                    <a:pt x="565407" y="39204"/>
                  </a:moveTo>
                  <a:lnTo>
                    <a:pt x="599384" y="85377"/>
                  </a:lnTo>
                  <a:lnTo>
                    <a:pt x="556695" y="130680"/>
                  </a:lnTo>
                  <a:lnTo>
                    <a:pt x="565407" y="39204"/>
                  </a:lnTo>
                  <a:close/>
                  <a:moveTo>
                    <a:pt x="558438" y="156815"/>
                  </a:moveTo>
                  <a:lnTo>
                    <a:pt x="603740" y="108900"/>
                  </a:lnTo>
                  <a:lnTo>
                    <a:pt x="612452" y="205603"/>
                  </a:lnTo>
                  <a:lnTo>
                    <a:pt x="558438" y="156815"/>
                  </a:lnTo>
                  <a:close/>
                  <a:moveTo>
                    <a:pt x="1062861" y="50529"/>
                  </a:moveTo>
                  <a:lnTo>
                    <a:pt x="964416" y="181209"/>
                  </a:lnTo>
                  <a:lnTo>
                    <a:pt x="668209" y="349350"/>
                  </a:lnTo>
                  <a:lnTo>
                    <a:pt x="666466" y="350221"/>
                  </a:lnTo>
                  <a:lnTo>
                    <a:pt x="666466" y="372872"/>
                  </a:lnTo>
                  <a:lnTo>
                    <a:pt x="934795" y="220413"/>
                  </a:lnTo>
                  <a:lnTo>
                    <a:pt x="730935" y="490484"/>
                  </a:lnTo>
                  <a:lnTo>
                    <a:pt x="755328" y="490484"/>
                  </a:lnTo>
                  <a:lnTo>
                    <a:pt x="807600" y="420788"/>
                  </a:lnTo>
                  <a:lnTo>
                    <a:pt x="837221" y="490484"/>
                  </a:lnTo>
                  <a:lnTo>
                    <a:pt x="873811" y="490484"/>
                  </a:lnTo>
                  <a:lnTo>
                    <a:pt x="1121232" y="70567"/>
                  </a:lnTo>
                  <a:lnTo>
                    <a:pt x="1157822" y="70567"/>
                  </a:lnTo>
                  <a:lnTo>
                    <a:pt x="1157822" y="50529"/>
                  </a:lnTo>
                  <a:lnTo>
                    <a:pt x="1062861" y="50529"/>
                  </a:lnTo>
                  <a:close/>
                  <a:moveTo>
                    <a:pt x="855516" y="483514"/>
                  </a:moveTo>
                  <a:lnTo>
                    <a:pt x="824153" y="409463"/>
                  </a:lnTo>
                  <a:lnTo>
                    <a:pt x="906046" y="398137"/>
                  </a:lnTo>
                  <a:lnTo>
                    <a:pt x="855516" y="483514"/>
                  </a:lnTo>
                  <a:close/>
                  <a:moveTo>
                    <a:pt x="831123" y="389425"/>
                  </a:moveTo>
                  <a:lnTo>
                    <a:pt x="890364" y="311017"/>
                  </a:lnTo>
                  <a:lnTo>
                    <a:pt x="911273" y="378100"/>
                  </a:lnTo>
                  <a:lnTo>
                    <a:pt x="831123" y="389425"/>
                  </a:lnTo>
                  <a:close/>
                  <a:moveTo>
                    <a:pt x="926954" y="362418"/>
                  </a:moveTo>
                  <a:lnTo>
                    <a:pt x="906917" y="297949"/>
                  </a:lnTo>
                  <a:lnTo>
                    <a:pt x="969643" y="289237"/>
                  </a:lnTo>
                  <a:lnTo>
                    <a:pt x="926954" y="362418"/>
                  </a:lnTo>
                  <a:close/>
                  <a:moveTo>
                    <a:pt x="915629" y="277041"/>
                  </a:moveTo>
                  <a:lnTo>
                    <a:pt x="969643" y="205603"/>
                  </a:lnTo>
                  <a:lnTo>
                    <a:pt x="977484" y="268329"/>
                  </a:lnTo>
                  <a:lnTo>
                    <a:pt x="915629" y="277041"/>
                  </a:lnTo>
                  <a:close/>
                  <a:moveTo>
                    <a:pt x="994908" y="247420"/>
                  </a:moveTo>
                  <a:lnTo>
                    <a:pt x="987938" y="188179"/>
                  </a:lnTo>
                  <a:lnTo>
                    <a:pt x="1038468" y="175111"/>
                  </a:lnTo>
                  <a:lnTo>
                    <a:pt x="994908" y="247420"/>
                  </a:lnTo>
                  <a:close/>
                  <a:moveTo>
                    <a:pt x="1001877" y="164656"/>
                  </a:moveTo>
                  <a:lnTo>
                    <a:pt x="1041953" y="111513"/>
                  </a:lnTo>
                  <a:lnTo>
                    <a:pt x="1047180" y="152460"/>
                  </a:lnTo>
                  <a:lnTo>
                    <a:pt x="1001877" y="164656"/>
                  </a:lnTo>
                  <a:close/>
                  <a:moveTo>
                    <a:pt x="1063732" y="130680"/>
                  </a:moveTo>
                  <a:lnTo>
                    <a:pt x="1058505" y="89733"/>
                  </a:lnTo>
                  <a:lnTo>
                    <a:pt x="1072444" y="70567"/>
                  </a:lnTo>
                  <a:lnTo>
                    <a:pt x="1098580" y="70567"/>
                  </a:lnTo>
                  <a:lnTo>
                    <a:pt x="1063732" y="130680"/>
                  </a:lnTo>
                  <a:close/>
                  <a:moveTo>
                    <a:pt x="0" y="267458"/>
                  </a:moveTo>
                  <a:lnTo>
                    <a:pt x="0" y="286624"/>
                  </a:lnTo>
                  <a:lnTo>
                    <a:pt x="182952" y="286624"/>
                  </a:lnTo>
                  <a:lnTo>
                    <a:pt x="182952" y="337153"/>
                  </a:lnTo>
                  <a:lnTo>
                    <a:pt x="243935" y="337153"/>
                  </a:lnTo>
                  <a:lnTo>
                    <a:pt x="243935" y="286624"/>
                  </a:lnTo>
                  <a:lnTo>
                    <a:pt x="265715" y="286624"/>
                  </a:lnTo>
                  <a:lnTo>
                    <a:pt x="265715" y="267458"/>
                  </a:lnTo>
                  <a:lnTo>
                    <a:pt x="0" y="267458"/>
                  </a:lnTo>
                  <a:close/>
                  <a:moveTo>
                    <a:pt x="278783" y="869455"/>
                  </a:moveTo>
                  <a:lnTo>
                    <a:pt x="278783" y="784077"/>
                  </a:lnTo>
                  <a:lnTo>
                    <a:pt x="319730" y="660368"/>
                  </a:lnTo>
                  <a:lnTo>
                    <a:pt x="256132" y="660368"/>
                  </a:lnTo>
                  <a:lnTo>
                    <a:pt x="243064" y="660368"/>
                  </a:lnTo>
                  <a:lnTo>
                    <a:pt x="194277" y="660368"/>
                  </a:lnTo>
                  <a:lnTo>
                    <a:pt x="236095" y="786691"/>
                  </a:lnTo>
                  <a:lnTo>
                    <a:pt x="236095" y="869455"/>
                  </a:lnTo>
                  <a:lnTo>
                    <a:pt x="291851" y="869455"/>
                  </a:lnTo>
                  <a:lnTo>
                    <a:pt x="278783" y="869455"/>
                  </a:lnTo>
                  <a:close/>
                  <a:moveTo>
                    <a:pt x="651656" y="869455"/>
                  </a:moveTo>
                  <a:lnTo>
                    <a:pt x="706541" y="869455"/>
                  </a:lnTo>
                  <a:lnTo>
                    <a:pt x="706541" y="784077"/>
                  </a:lnTo>
                  <a:lnTo>
                    <a:pt x="747488" y="660368"/>
                  </a:lnTo>
                  <a:lnTo>
                    <a:pt x="622906" y="660368"/>
                  </a:lnTo>
                  <a:lnTo>
                    <a:pt x="664724" y="786691"/>
                  </a:lnTo>
                  <a:lnTo>
                    <a:pt x="664724" y="869455"/>
                  </a:lnTo>
                  <a:lnTo>
                    <a:pt x="651656" y="869455"/>
                  </a:lnTo>
                  <a:close/>
                  <a:moveTo>
                    <a:pt x="848547" y="601997"/>
                  </a:moveTo>
                  <a:lnTo>
                    <a:pt x="834607" y="601997"/>
                  </a:lnTo>
                  <a:lnTo>
                    <a:pt x="834607" y="601997"/>
                  </a:lnTo>
                  <a:lnTo>
                    <a:pt x="93218" y="601997"/>
                  </a:lnTo>
                  <a:lnTo>
                    <a:pt x="93218" y="601997"/>
                  </a:lnTo>
                  <a:lnTo>
                    <a:pt x="90605" y="601997"/>
                  </a:lnTo>
                  <a:lnTo>
                    <a:pt x="90605" y="350221"/>
                  </a:lnTo>
                  <a:lnTo>
                    <a:pt x="169012" y="350221"/>
                  </a:lnTo>
                  <a:lnTo>
                    <a:pt x="243064" y="350221"/>
                  </a:lnTo>
                  <a:lnTo>
                    <a:pt x="243064" y="359804"/>
                  </a:lnTo>
                  <a:lnTo>
                    <a:pt x="256132" y="359804"/>
                  </a:lnTo>
                  <a:lnTo>
                    <a:pt x="256132" y="350221"/>
                  </a:lnTo>
                  <a:lnTo>
                    <a:pt x="501810" y="350221"/>
                  </a:lnTo>
                  <a:lnTo>
                    <a:pt x="501810" y="242193"/>
                  </a:lnTo>
                  <a:lnTo>
                    <a:pt x="650785" y="242193"/>
                  </a:lnTo>
                  <a:lnTo>
                    <a:pt x="650785" y="490484"/>
                  </a:lnTo>
                  <a:lnTo>
                    <a:pt x="636846" y="490484"/>
                  </a:lnTo>
                  <a:lnTo>
                    <a:pt x="636846" y="503552"/>
                  </a:lnTo>
                  <a:lnTo>
                    <a:pt x="847675" y="503552"/>
                  </a:lnTo>
                  <a:lnTo>
                    <a:pt x="847675" y="601997"/>
                  </a:lnTo>
                  <a:lnTo>
                    <a:pt x="848547" y="601997"/>
                  </a:lnTo>
                  <a:close/>
                </a:path>
              </a:pathLst>
            </a:custGeom>
            <a:solidFill>
              <a:srgbClr val="006097"/>
            </a:solidFill>
            <a:ln w="8666" cap="flat">
              <a:noFill/>
              <a:prstDash val="solid"/>
              <a:miter/>
            </a:ln>
          </p:spPr>
          <p:txBody>
            <a:bodyPr rtlCol="0" anchor="ctr"/>
            <a:lstStyle/>
            <a:p>
              <a:endParaRPr lang="en-GB"/>
            </a:p>
          </p:txBody>
        </p:sp>
        <p:sp>
          <p:nvSpPr>
            <p:cNvPr id="92" name="TextBox 91">
              <a:extLst>
                <a:ext uri="{FF2B5EF4-FFF2-40B4-BE49-F238E27FC236}">
                  <a16:creationId xmlns:a16="http://schemas.microsoft.com/office/drawing/2014/main" id="{EE807465-D9FB-4292-8F33-05B3D81228FD}"/>
                </a:ext>
              </a:extLst>
            </p:cNvPr>
            <p:cNvSpPr txBox="1"/>
            <p:nvPr/>
          </p:nvSpPr>
          <p:spPr>
            <a:xfrm>
              <a:off x="492636" y="1064512"/>
              <a:ext cx="1863011" cy="553998"/>
            </a:xfrm>
            <a:prstGeom prst="rect">
              <a:avLst/>
            </a:prstGeom>
            <a:noFill/>
          </p:spPr>
          <p:txBody>
            <a:bodyPr wrap="none" rtlCol="0">
              <a:spAutoFit/>
            </a:bodyPr>
            <a:lstStyle/>
            <a:p>
              <a:r>
                <a:rPr lang="en-GB" sz="1600" b="1">
                  <a:solidFill>
                    <a:srgbClr val="006097"/>
                  </a:solidFill>
                </a:rPr>
                <a:t>Fixed Installation</a:t>
              </a:r>
            </a:p>
            <a:p>
              <a:r>
                <a:rPr lang="en-GB" sz="1400">
                  <a:solidFill>
                    <a:srgbClr val="006097"/>
                  </a:solidFill>
                </a:rPr>
                <a:t>(CCS or Oil/Gas)</a:t>
              </a:r>
            </a:p>
          </p:txBody>
        </p:sp>
        <p:sp>
          <p:nvSpPr>
            <p:cNvPr id="93" name="TextBox 92">
              <a:extLst>
                <a:ext uri="{FF2B5EF4-FFF2-40B4-BE49-F238E27FC236}">
                  <a16:creationId xmlns:a16="http://schemas.microsoft.com/office/drawing/2014/main" id="{ED5D8BA9-DBAA-4B50-8F54-399E2BBC9573}"/>
                </a:ext>
              </a:extLst>
            </p:cNvPr>
            <p:cNvSpPr txBox="1"/>
            <p:nvPr/>
          </p:nvSpPr>
          <p:spPr>
            <a:xfrm>
              <a:off x="2956315" y="837617"/>
              <a:ext cx="986552" cy="338554"/>
            </a:xfrm>
            <a:prstGeom prst="rect">
              <a:avLst/>
            </a:prstGeom>
            <a:noFill/>
          </p:spPr>
          <p:txBody>
            <a:bodyPr wrap="none" rtlCol="0">
              <a:spAutoFit/>
            </a:bodyPr>
            <a:lstStyle/>
            <a:p>
              <a:r>
                <a:rPr lang="en-GB" sz="1600" b="1">
                  <a:solidFill>
                    <a:srgbClr val="006097"/>
                  </a:solidFill>
                </a:rPr>
                <a:t>Aviation</a:t>
              </a:r>
            </a:p>
          </p:txBody>
        </p:sp>
        <p:sp>
          <p:nvSpPr>
            <p:cNvPr id="98" name="TextBox 97">
              <a:extLst>
                <a:ext uri="{FF2B5EF4-FFF2-40B4-BE49-F238E27FC236}">
                  <a16:creationId xmlns:a16="http://schemas.microsoft.com/office/drawing/2014/main" id="{3C824FA7-9A2F-4275-8109-05A6B9BBB819}"/>
                </a:ext>
              </a:extLst>
            </p:cNvPr>
            <p:cNvSpPr txBox="1"/>
            <p:nvPr/>
          </p:nvSpPr>
          <p:spPr>
            <a:xfrm>
              <a:off x="5339342" y="1096744"/>
              <a:ext cx="1426994" cy="553998"/>
            </a:xfrm>
            <a:prstGeom prst="rect">
              <a:avLst/>
            </a:prstGeom>
            <a:noFill/>
          </p:spPr>
          <p:txBody>
            <a:bodyPr wrap="none" rtlCol="0">
              <a:spAutoFit/>
            </a:bodyPr>
            <a:lstStyle/>
            <a:p>
              <a:r>
                <a:rPr lang="en-GB" sz="1600" b="1">
                  <a:solidFill>
                    <a:srgbClr val="006097"/>
                  </a:solidFill>
                </a:rPr>
                <a:t>Windfarms</a:t>
              </a:r>
            </a:p>
            <a:p>
              <a:r>
                <a:rPr lang="en-GB" sz="1400">
                  <a:solidFill>
                    <a:srgbClr val="006097"/>
                  </a:solidFill>
                </a:rPr>
                <a:t>(Fixed/Floating)</a:t>
              </a:r>
            </a:p>
          </p:txBody>
        </p:sp>
        <p:sp>
          <p:nvSpPr>
            <p:cNvPr id="40" name="Rectangle 39" descr=" aviation constraints were beyond the scope of this study. ">
              <a:extLst>
                <a:ext uri="{FF2B5EF4-FFF2-40B4-BE49-F238E27FC236}">
                  <a16:creationId xmlns:a16="http://schemas.microsoft.com/office/drawing/2014/main" id="{FCB64FC7-3BDB-4E78-AB14-E1B42E1D4287}"/>
                </a:ext>
              </a:extLst>
            </p:cNvPr>
            <p:cNvSpPr/>
            <p:nvPr/>
          </p:nvSpPr>
          <p:spPr>
            <a:xfrm>
              <a:off x="8292029" y="1064512"/>
              <a:ext cx="3281739" cy="1219647"/>
            </a:xfrm>
            <a:prstGeom prst="rect">
              <a:avLst/>
            </a:prstGeom>
            <a:solidFill>
              <a:srgbClr val="906A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rgbClr val="FFFFFF"/>
                  </a:solidFill>
                </a:rPr>
                <a:t>The details of aviation constraints were beyond the scope of this study. This requires further engagement with the CAA.</a:t>
              </a:r>
              <a:endParaRPr lang="en-GB"/>
            </a:p>
          </p:txBody>
        </p:sp>
      </p:grpSp>
      <p:sp>
        <p:nvSpPr>
          <p:cNvPr id="32" name="Rectangle 31">
            <a:extLst>
              <a:ext uri="{FF2B5EF4-FFF2-40B4-BE49-F238E27FC236}">
                <a16:creationId xmlns:a16="http://schemas.microsoft.com/office/drawing/2014/main" id="{73D6B04E-FFA6-4B4E-95D4-4BDA43625BF6}"/>
              </a:ext>
            </a:extLst>
          </p:cNvPr>
          <p:cNvSpPr/>
          <p:nvPr/>
        </p:nvSpPr>
        <p:spPr>
          <a:xfrm>
            <a:off x="452359" y="2792019"/>
            <a:ext cx="5182898" cy="3908762"/>
          </a:xfrm>
          <a:prstGeom prst="rect">
            <a:avLst/>
          </a:prstGeom>
        </p:spPr>
        <p:txBody>
          <a:bodyPr wrap="square">
            <a:spAutoFit/>
          </a:bodyPr>
          <a:lstStyle/>
          <a:p>
            <a:r>
              <a:rPr lang="en-GB" sz="1600" b="1"/>
              <a:t>CAA Policy and Guidelines on Wind Turbines </a:t>
            </a:r>
            <a:br>
              <a:rPr lang="en-GB" sz="1600" b="1"/>
            </a:br>
            <a:r>
              <a:rPr lang="en-GB" sz="1600" b="1"/>
              <a:t>(CAA 764)</a:t>
            </a:r>
          </a:p>
          <a:p>
            <a:endParaRPr lang="en-GB" sz="1200"/>
          </a:p>
          <a:p>
            <a:r>
              <a:rPr lang="en-GB" sz="1200" b="1"/>
              <a:t>Consultation zones around offshore helidecks</a:t>
            </a:r>
          </a:p>
          <a:p>
            <a:r>
              <a:rPr lang="en-GB" sz="1200"/>
              <a:t>3.30. For many years, the CAA has emphasised the importance of operators and developers taking into consideration all existing and planned obstacles around offshore helicopter destinations that might impact on the safe operation of associated helicopter low visibility approaches in poor weather conditions. In order to help achieve a safe operating environment, </a:t>
            </a:r>
            <a:r>
              <a:rPr lang="en-GB" sz="1200" b="1"/>
              <a:t>a consultation zone of 9 NM radius exists around offshore helicopter destinations</a:t>
            </a:r>
            <a:r>
              <a:rPr lang="en-GB" sz="1200"/>
              <a:t>. This consultation zone is not a prohibition on development within a 9 NM radius of offshore operations, but a trigger for consultation with offshore helicopter operators, the operators of existing installations and exploration and development locations to determine a solution that maintains safe offshore helicopter operations alongside the proposed development. This consultation is essential in respect of established developments. However, wind energy lease holders, oil and gas developers, and petroleum licence holders are advised to discuss their development plans with each other to minimise the risks of unanticipated conflict at a later date. </a:t>
            </a:r>
          </a:p>
        </p:txBody>
      </p:sp>
      <p:sp>
        <p:nvSpPr>
          <p:cNvPr id="33" name="Rectangle 32">
            <a:extLst>
              <a:ext uri="{FF2B5EF4-FFF2-40B4-BE49-F238E27FC236}">
                <a16:creationId xmlns:a16="http://schemas.microsoft.com/office/drawing/2014/main" id="{F80FD635-B350-48DA-87BF-C3AD35336A42}"/>
              </a:ext>
            </a:extLst>
          </p:cNvPr>
          <p:cNvSpPr/>
          <p:nvPr/>
        </p:nvSpPr>
        <p:spPr>
          <a:xfrm>
            <a:off x="6093116" y="2884537"/>
            <a:ext cx="6098884" cy="2492990"/>
          </a:xfrm>
          <a:prstGeom prst="rect">
            <a:avLst/>
          </a:prstGeom>
        </p:spPr>
        <p:txBody>
          <a:bodyPr wrap="square">
            <a:spAutoFit/>
          </a:bodyPr>
          <a:lstStyle/>
          <a:p>
            <a:r>
              <a:rPr lang="en-GB" sz="1200"/>
              <a:t>Topics for discussion within any such consultation should include, but are not limited to: </a:t>
            </a:r>
          </a:p>
          <a:p>
            <a:endParaRPr lang="en-GB" sz="1200"/>
          </a:p>
          <a:p>
            <a:r>
              <a:rPr lang="en-GB" sz="1200"/>
              <a:t>1. Prevailing weather conditions, including predominant wind direction; </a:t>
            </a:r>
          </a:p>
          <a:p>
            <a:r>
              <a:rPr lang="en-GB" sz="1200"/>
              <a:t>2. Manning status of the installation; </a:t>
            </a:r>
          </a:p>
          <a:p>
            <a:r>
              <a:rPr lang="en-GB" sz="1200"/>
              <a:t>3. Frequency of flights to the installation and predominant routes; </a:t>
            </a:r>
          </a:p>
          <a:p>
            <a:r>
              <a:rPr lang="en-GB" sz="1200"/>
              <a:t>4. Performance limitations of offshore helicopter types utilising the helideck; </a:t>
            </a:r>
          </a:p>
          <a:p>
            <a:r>
              <a:rPr lang="en-GB" sz="1200"/>
              <a:t>5. Established helicopter instrument and low visibility approach procedures; </a:t>
            </a:r>
          </a:p>
          <a:p>
            <a:r>
              <a:rPr lang="en-GB" sz="1200"/>
              <a:t>6. Mandated constraints on approaches to helidecks on installations; </a:t>
            </a:r>
          </a:p>
          <a:p>
            <a:r>
              <a:rPr lang="en-GB" sz="1200"/>
              <a:t>7. Long term access to well and subsea infrastructure; </a:t>
            </a:r>
          </a:p>
          <a:p>
            <a:r>
              <a:rPr lang="en-GB" sz="1200"/>
              <a:t>8. Concurrent wind farm operations and oil and gas operations to well and subsea infrastructure; </a:t>
            </a:r>
          </a:p>
          <a:p>
            <a:r>
              <a:rPr lang="en-GB" sz="1200"/>
              <a:t>9. SAR operations to the installation in the event of an emergency; </a:t>
            </a:r>
          </a:p>
          <a:p>
            <a:r>
              <a:rPr lang="en-GB" sz="1200"/>
              <a:t>10. Location and height of potential obstacles including proposed wind turbines</a:t>
            </a:r>
          </a:p>
        </p:txBody>
      </p:sp>
      <p:sp>
        <p:nvSpPr>
          <p:cNvPr id="4" name="Rectangle 3">
            <a:extLst>
              <a:ext uri="{FF2B5EF4-FFF2-40B4-BE49-F238E27FC236}">
                <a16:creationId xmlns:a16="http://schemas.microsoft.com/office/drawing/2014/main" id="{69BD6B19-190F-42DA-8947-C3BA1992634D}"/>
              </a:ext>
            </a:extLst>
          </p:cNvPr>
          <p:cNvSpPr/>
          <p:nvPr/>
        </p:nvSpPr>
        <p:spPr>
          <a:xfrm>
            <a:off x="1590555" y="3018463"/>
            <a:ext cx="4952542" cy="246221"/>
          </a:xfrm>
          <a:prstGeom prst="rect">
            <a:avLst/>
          </a:prstGeom>
        </p:spPr>
        <p:txBody>
          <a:bodyPr wrap="square">
            <a:spAutoFit/>
          </a:bodyPr>
          <a:lstStyle/>
          <a:p>
            <a:r>
              <a:rPr lang="en-GB" sz="1000" b="1"/>
              <a:t>References (4&amp; 5) </a:t>
            </a:r>
          </a:p>
        </p:txBody>
      </p:sp>
    </p:spTree>
    <p:extLst>
      <p:ext uri="{BB962C8B-B14F-4D97-AF65-F5344CB8AC3E}">
        <p14:creationId xmlns:p14="http://schemas.microsoft.com/office/powerpoint/2010/main" val="17690396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C5761AD7-D338-4717-8D34-E18934C2E48C}"/>
              </a:ext>
              <a:ext uri="{C183D7F6-B498-43B3-948B-1728B52AA6E4}">
                <adec:decorative xmlns:adec="http://schemas.microsoft.com/office/drawing/2017/decorative" val="1"/>
              </a:ext>
            </a:extLst>
          </p:cNvPr>
          <p:cNvSpPr>
            <a:spLocks noGrp="1"/>
          </p:cNvSpPr>
          <p:nvPr>
            <p:ph type="title" idx="4294967295"/>
          </p:nvPr>
        </p:nvSpPr>
        <p:spPr>
          <a:xfrm>
            <a:off x="575733" y="2813052"/>
            <a:ext cx="11184467" cy="11798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219140" rtl="0" eaLnBrk="1" fontAlgn="auto" latinLnBrk="0" hangingPunct="1">
              <a:lnSpc>
                <a:spcPct val="90000"/>
              </a:lnSpc>
              <a:spcBef>
                <a:spcPts val="1333"/>
              </a:spcBef>
              <a:spcAft>
                <a:spcPts val="0"/>
              </a:spcAft>
              <a:buClrTx/>
              <a:buSzTx/>
              <a:buFont typeface="Arial" panose="020B0604020202020204" pitchFamily="34" charset="0"/>
              <a:buNone/>
              <a:tabLst/>
              <a:defRPr/>
            </a:pPr>
            <a:r>
              <a:rPr kumimoji="0" lang="en-GB" sz="6000" b="0" i="0" u="none" strike="noStrike" kern="1200" cap="none" spc="-267" normalizeH="0" baseline="0" noProof="0">
                <a:ln>
                  <a:noFill/>
                </a:ln>
                <a:solidFill>
                  <a:srgbClr val="FFFFFF"/>
                </a:solidFill>
                <a:effectLst/>
                <a:uLnTx/>
                <a:uFillTx/>
                <a:latin typeface="Arial" panose="020B0604020202020204" pitchFamily="34" charset="0"/>
                <a:ea typeface="+mn-ea"/>
                <a:cs typeface="Arial" panose="020B0604020202020204" pitchFamily="34" charset="0"/>
              </a:rPr>
              <a:t>5. Seismic Surveys and Monitoring</a:t>
            </a:r>
          </a:p>
        </p:txBody>
      </p:sp>
      <p:sp>
        <p:nvSpPr>
          <p:cNvPr id="8" name="Slide Number Placeholder 7">
            <a:extLst>
              <a:ext uri="{FF2B5EF4-FFF2-40B4-BE49-F238E27FC236}">
                <a16:creationId xmlns:a16="http://schemas.microsoft.com/office/drawing/2014/main" id="{0ECDD7DA-97D9-4AFC-88A2-6DF4FFBC9F57}"/>
              </a:ext>
            </a:extLst>
          </p:cNvPr>
          <p:cNvSpPr>
            <a:spLocks noGrp="1"/>
          </p:cNvSpPr>
          <p:nvPr>
            <p:ph type="sldNum" sz="quarter" idx="4294967295"/>
          </p:nvPr>
        </p:nvSpPr>
        <p:spPr>
          <a:xfrm>
            <a:off x="11345862" y="6423025"/>
            <a:ext cx="828675" cy="434975"/>
          </a:xfrm>
          <a:prstGeom prst="rect">
            <a:avLst/>
          </a:prstGeom>
        </p:spPr>
        <p:txBody>
          <a:bodyPr/>
          <a:lstStyle/>
          <a:p>
            <a:fld id="{DD0590FE-9BA6-45CB-BC76-38BB9AEE2E90}" type="slidenum">
              <a:rPr lang="en-GB" smtClean="0"/>
              <a:t>16</a:t>
            </a:fld>
            <a:endParaRPr lang="en-GB"/>
          </a:p>
        </p:txBody>
      </p:sp>
    </p:spTree>
    <p:extLst>
      <p:ext uri="{BB962C8B-B14F-4D97-AF65-F5344CB8AC3E}">
        <p14:creationId xmlns:p14="http://schemas.microsoft.com/office/powerpoint/2010/main" val="420627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erational Scenarios – Seismic Surveys illustration">
            <a:extLst>
              <a:ext uri="{FF2B5EF4-FFF2-40B4-BE49-F238E27FC236}">
                <a16:creationId xmlns:a16="http://schemas.microsoft.com/office/drawing/2014/main" id="{F4CF3B63-689D-4707-8D8C-7FD345A54457}"/>
              </a:ext>
            </a:extLst>
          </p:cNvPr>
          <p:cNvSpPr>
            <a:spLocks noGrp="1"/>
          </p:cNvSpPr>
          <p:nvPr>
            <p:ph type="title"/>
          </p:nvPr>
        </p:nvSpPr>
        <p:spPr/>
        <p:txBody>
          <a:bodyPr/>
          <a:lstStyle/>
          <a:p>
            <a:r>
              <a:rPr lang="en-GB">
                <a:solidFill>
                  <a:srgbClr val="006097"/>
                </a:solidFill>
                <a:latin typeface="+mn-lt"/>
              </a:rPr>
              <a:t>Operational Scenarios – Seismic Surveys</a:t>
            </a:r>
          </a:p>
        </p:txBody>
      </p:sp>
      <p:sp>
        <p:nvSpPr>
          <p:cNvPr id="103" name="TextBox 102">
            <a:extLst>
              <a:ext uri="{FF2B5EF4-FFF2-40B4-BE49-F238E27FC236}">
                <a16:creationId xmlns:a16="http://schemas.microsoft.com/office/drawing/2014/main" id="{C107B11F-145E-4B58-BAE5-F428C616A7D5}"/>
              </a:ext>
            </a:extLst>
          </p:cNvPr>
          <p:cNvSpPr txBox="1"/>
          <p:nvPr/>
        </p:nvSpPr>
        <p:spPr>
          <a:xfrm>
            <a:off x="186896" y="596705"/>
            <a:ext cx="11779069" cy="2539157"/>
          </a:xfrm>
          <a:prstGeom prst="rect">
            <a:avLst/>
          </a:prstGeom>
          <a:solidFill>
            <a:srgbClr val="FFFFFF"/>
          </a:solidFill>
        </p:spPr>
        <p:txBody>
          <a:bodyPr wrap="square" lIns="91440" tIns="45720" rIns="91440" bIns="45720" rtlCol="0" anchor="t">
            <a:spAutoFit/>
          </a:bodyPr>
          <a:lstStyle/>
          <a:p>
            <a:pPr marL="285750" indent="-285750">
              <a:buFont typeface="Arial" panose="020B0604020202020204" pitchFamily="34" charset="0"/>
              <a:buChar char="•"/>
            </a:pPr>
            <a:r>
              <a:rPr lang="en-GB" sz="1450"/>
              <a:t>Seismic surveys remain the primary geophysical tool of choice for imaging the subsurface.</a:t>
            </a:r>
          </a:p>
          <a:p>
            <a:pPr marL="894715" lvl="1" indent="-285750">
              <a:buFont typeface="Arial" panose="020B0604020202020204" pitchFamily="34" charset="0"/>
              <a:buChar char="•"/>
            </a:pPr>
            <a:r>
              <a:rPr lang="en-GB" sz="1400"/>
              <a:t>Essential for mapping the geometry and extent of storage sites and complexes which underpins dynamic fluid prediction models.</a:t>
            </a:r>
          </a:p>
          <a:p>
            <a:pPr marL="895320" lvl="1" indent="-285750">
              <a:buFont typeface="Arial" panose="020B0604020202020204" pitchFamily="34" charset="0"/>
              <a:buChar char="•"/>
            </a:pPr>
            <a:r>
              <a:rPr lang="en-GB" sz="1450"/>
              <a:t>A high-quality baseline survey is expected for all CO</a:t>
            </a:r>
            <a:r>
              <a:rPr lang="en-GB" sz="1450" baseline="-25000"/>
              <a:t>2</a:t>
            </a:r>
            <a:r>
              <a:rPr lang="en-GB" sz="1450"/>
              <a:t> Storage Sites, since this data will be used for decades beyond post-closure </a:t>
            </a:r>
            <a:r>
              <a:rPr lang="en-GB" sz="1450">
                <a:latin typeface="Arial Nova" panose="020B0504020202020204" pitchFamily="34" charset="0"/>
              </a:rPr>
              <a:t>Seismic Acquisition</a:t>
            </a:r>
            <a:r>
              <a:rPr lang="en-GB" sz="1450"/>
              <a:t> parameters will depend on the subsurface scenarios that need to be addressed</a:t>
            </a:r>
          </a:p>
          <a:p>
            <a:pPr marL="895320" lvl="1" indent="-285750">
              <a:buFont typeface="Arial" panose="020B0604020202020204" pitchFamily="34" charset="0"/>
              <a:buChar char="•"/>
            </a:pPr>
            <a:r>
              <a:rPr lang="en-GB" sz="1450"/>
              <a:t>Reprocessed old surveys </a:t>
            </a:r>
            <a:r>
              <a:rPr lang="en-GB" sz="1100"/>
              <a:t>(&gt;~15 years) </a:t>
            </a:r>
            <a:r>
              <a:rPr lang="en-GB" sz="1450"/>
              <a:t>are unlikely to adequately address risks. </a:t>
            </a:r>
          </a:p>
          <a:p>
            <a:pPr marL="895320" lvl="1" indent="-285750">
              <a:buFont typeface="Arial" panose="020B0604020202020204" pitchFamily="34" charset="0"/>
              <a:buChar char="•"/>
            </a:pPr>
            <a:r>
              <a:rPr lang="en-GB" sz="1450"/>
              <a:t>Streamer surveys are lower cost, but use of  </a:t>
            </a:r>
            <a:r>
              <a:rPr lang="en-GB" sz="1450" b="1"/>
              <a:t>long streamers are impossible </a:t>
            </a:r>
            <a:r>
              <a:rPr lang="en-GB" sz="1450"/>
              <a:t>close to &amp; within dense turbine infrastructure </a:t>
            </a:r>
          </a:p>
          <a:p>
            <a:pPr marL="895320" lvl="1" indent="-285750">
              <a:buFont typeface="Arial" panose="020B0604020202020204" pitchFamily="34" charset="0"/>
              <a:buChar char="•"/>
            </a:pPr>
            <a:r>
              <a:rPr lang="en-GB" sz="1450"/>
              <a:t>Ocean Bottom receivers (nodes) surveys are available at a much higher cost. They can be deployed </a:t>
            </a:r>
            <a:r>
              <a:rPr lang="en-GB" sz="1450">
                <a:ea typeface="+mn-lt"/>
                <a:cs typeface="+mn-lt"/>
              </a:rPr>
              <a:t>within infrastructure</a:t>
            </a:r>
            <a:r>
              <a:rPr lang="en-GB" sz="1450">
                <a:cs typeface="Arial"/>
              </a:rPr>
              <a:t>, if</a:t>
            </a:r>
            <a:r>
              <a:rPr lang="en-GB" sz="1450"/>
              <a:t> seabed conditions are conducive. A high specification/more manoeuvrable</a:t>
            </a:r>
            <a:r>
              <a:rPr lang="en-GB" sz="1450">
                <a:cs typeface="Arial"/>
              </a:rPr>
              <a:t>  (</a:t>
            </a:r>
            <a:r>
              <a:rPr lang="en-GB" sz="1450">
                <a:ea typeface="+mn-lt"/>
                <a:cs typeface="+mn-lt"/>
              </a:rPr>
              <a:t>dynamically positioned)</a:t>
            </a:r>
            <a:r>
              <a:rPr lang="en-GB" sz="1450"/>
              <a:t> seismic source boat is still required.</a:t>
            </a:r>
          </a:p>
          <a:p>
            <a:pPr marL="285750" indent="-285750">
              <a:buFont typeface="Arial" panose="020B0604020202020204" pitchFamily="34" charset="0"/>
              <a:buChar char="•"/>
            </a:pPr>
            <a:r>
              <a:rPr lang="en-GB" sz="1450" b="1" u="sng"/>
              <a:t>In some situations</a:t>
            </a:r>
            <a:r>
              <a:rPr lang="en-GB" sz="1450"/>
              <a:t>, seismic may also be able to directly image fluids (inc. CO</a:t>
            </a:r>
            <a:r>
              <a:rPr lang="en-GB" sz="1450" baseline="-25000"/>
              <a:t>2 </a:t>
            </a:r>
            <a:r>
              <a:rPr lang="en-GB" sz="1450"/>
              <a:t>)</a:t>
            </a:r>
          </a:p>
          <a:p>
            <a:pPr marL="895320" lvl="1" indent="-285750">
              <a:buFont typeface="Arial" panose="020B0604020202020204" pitchFamily="34" charset="0"/>
              <a:buChar char="•"/>
            </a:pPr>
            <a:r>
              <a:rPr lang="en-GB" sz="1450"/>
              <a:t>Time lapse </a:t>
            </a:r>
            <a:r>
              <a:rPr lang="en-GB" sz="1450" b="1" u="sng"/>
              <a:t>monitoring </a:t>
            </a:r>
            <a:r>
              <a:rPr lang="en-GB" sz="1450"/>
              <a:t>its movement in the subsurface  (a.k.a. 4D seismic)</a:t>
            </a:r>
          </a:p>
          <a:p>
            <a:endParaRPr lang="en-GB" sz="1450"/>
          </a:p>
        </p:txBody>
      </p:sp>
      <p:grpSp>
        <p:nvGrpSpPr>
          <p:cNvPr id="3" name="Group 2" descr="Seismic operational scenarios">
            <a:extLst>
              <a:ext uri="{FF2B5EF4-FFF2-40B4-BE49-F238E27FC236}">
                <a16:creationId xmlns:a16="http://schemas.microsoft.com/office/drawing/2014/main" id="{6FE79335-4351-4990-A3ED-F804BB2BF2E2}"/>
              </a:ext>
            </a:extLst>
          </p:cNvPr>
          <p:cNvGrpSpPr/>
          <p:nvPr/>
        </p:nvGrpSpPr>
        <p:grpSpPr>
          <a:xfrm>
            <a:off x="102656" y="3193519"/>
            <a:ext cx="11863309" cy="3576435"/>
            <a:chOff x="102656" y="3193519"/>
            <a:chExt cx="11863309" cy="3576435"/>
          </a:xfrm>
        </p:grpSpPr>
        <p:grpSp>
          <p:nvGrpSpPr>
            <p:cNvPr id="35" name="Group 34" descr="Introduction to Seismic video&#10;">
              <a:extLst>
                <a:ext uri="{FF2B5EF4-FFF2-40B4-BE49-F238E27FC236}">
                  <a16:creationId xmlns:a16="http://schemas.microsoft.com/office/drawing/2014/main" id="{038221CA-86AD-4FC5-A34B-074D4947857E}"/>
                </a:ext>
              </a:extLst>
            </p:cNvPr>
            <p:cNvGrpSpPr/>
            <p:nvPr/>
          </p:nvGrpSpPr>
          <p:grpSpPr>
            <a:xfrm>
              <a:off x="8604063" y="3845573"/>
              <a:ext cx="3361902" cy="2924381"/>
              <a:chOff x="9889846" y="781589"/>
              <a:chExt cx="2054525" cy="1718646"/>
            </a:xfrm>
          </p:grpSpPr>
          <p:sp>
            <p:nvSpPr>
              <p:cNvPr id="85" name="Rectangle 84">
                <a:extLst>
                  <a:ext uri="{FF2B5EF4-FFF2-40B4-BE49-F238E27FC236}">
                    <a16:creationId xmlns:a16="http://schemas.microsoft.com/office/drawing/2014/main" id="{A3B0CE83-86A7-4478-AF48-4814A0070BBB}"/>
                  </a:ext>
                </a:extLst>
              </p:cNvPr>
              <p:cNvSpPr/>
              <p:nvPr/>
            </p:nvSpPr>
            <p:spPr>
              <a:xfrm>
                <a:off x="9889846" y="781589"/>
                <a:ext cx="2054525" cy="171864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TextBox 1">
                <a:extLst>
                  <a:ext uri="{FF2B5EF4-FFF2-40B4-BE49-F238E27FC236}">
                    <a16:creationId xmlns:a16="http://schemas.microsoft.com/office/drawing/2014/main" id="{4D41AACD-618D-4CFD-90C7-E6634EBCFEFB}"/>
                  </a:ext>
                </a:extLst>
              </p:cNvPr>
              <p:cNvSpPr txBox="1"/>
              <p:nvPr/>
            </p:nvSpPr>
            <p:spPr>
              <a:xfrm>
                <a:off x="9962420" y="2007198"/>
                <a:ext cx="1904562" cy="363423"/>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a:lstStyle>
              <a:p>
                <a:pPr algn="ctr"/>
                <a:r>
                  <a:rPr lang="en-US" sz="1400" b="1">
                    <a:solidFill>
                      <a:srgbClr val="FFFFFF"/>
                    </a:solidFill>
                    <a:hlinkClick r:id="rId3">
                      <a:extLst>
                        <a:ext uri="{A12FA001-AC4F-418D-AE19-62706E023703}">
                          <ahyp:hlinkClr xmlns:ahyp="http://schemas.microsoft.com/office/drawing/2018/hyperlinkcolor" val="tx"/>
                        </a:ext>
                      </a:extLst>
                    </a:hlinkClick>
                  </a:rPr>
                  <a:t>Introduction </a:t>
                </a:r>
                <a:br>
                  <a:rPr lang="en-US" sz="1400" b="1">
                    <a:solidFill>
                      <a:srgbClr val="FFFFFF"/>
                    </a:solidFill>
                    <a:hlinkClick r:id="rId3">
                      <a:extLst>
                        <a:ext uri="{A12FA001-AC4F-418D-AE19-62706E023703}">
                          <ahyp:hlinkClr xmlns:ahyp="http://schemas.microsoft.com/office/drawing/2018/hyperlinkcolor" val="tx"/>
                        </a:ext>
                      </a:extLst>
                    </a:hlinkClick>
                  </a:rPr>
                </a:br>
                <a:r>
                  <a:rPr lang="en-US" sz="1400" b="1">
                    <a:solidFill>
                      <a:srgbClr val="FFFFFF"/>
                    </a:solidFill>
                    <a:hlinkClick r:id="rId3">
                      <a:extLst>
                        <a:ext uri="{A12FA001-AC4F-418D-AE19-62706E023703}">
                          <ahyp:hlinkClr xmlns:ahyp="http://schemas.microsoft.com/office/drawing/2018/hyperlinkcolor" val="tx"/>
                        </a:ext>
                      </a:extLst>
                    </a:hlinkClick>
                  </a:rPr>
                  <a:t>to Seismic video</a:t>
                </a:r>
                <a:endParaRPr lang="en-US" sz="1400" b="1">
                  <a:solidFill>
                    <a:srgbClr val="FFFFFF"/>
                  </a:solidFill>
                </a:endParaRPr>
              </a:p>
            </p:txBody>
          </p:sp>
          <p:pic>
            <p:nvPicPr>
              <p:cNvPr id="32" name="Picture 34">
                <a:hlinkClick r:id="rId3"/>
                <a:extLst>
                  <a:ext uri="{FF2B5EF4-FFF2-40B4-BE49-F238E27FC236}">
                    <a16:creationId xmlns:a16="http://schemas.microsoft.com/office/drawing/2014/main" id="{A7A6BEF1-9F9B-4E7F-9D67-0ED528B8084A}"/>
                  </a:ext>
                </a:extLst>
              </p:cNvPr>
              <p:cNvPicPr>
                <a:picLocks noChangeAspect="1"/>
              </p:cNvPicPr>
              <p:nvPr/>
            </p:nvPicPr>
            <p:blipFill>
              <a:blip r:embed="rId4"/>
              <a:stretch>
                <a:fillRect/>
              </a:stretch>
            </p:blipFill>
            <p:spPr>
              <a:xfrm>
                <a:off x="9985415" y="851802"/>
                <a:ext cx="1858574" cy="1097854"/>
              </a:xfrm>
              <a:prstGeom prst="rect">
                <a:avLst/>
              </a:prstGeom>
            </p:spPr>
          </p:pic>
        </p:grpSp>
        <p:sp>
          <p:nvSpPr>
            <p:cNvPr id="33" name="Rectangle 32">
              <a:extLst>
                <a:ext uri="{FF2B5EF4-FFF2-40B4-BE49-F238E27FC236}">
                  <a16:creationId xmlns:a16="http://schemas.microsoft.com/office/drawing/2014/main" id="{8D4B3A6F-F2E9-41F5-90AE-74F96C6AD341}"/>
                </a:ext>
              </a:extLst>
            </p:cNvPr>
            <p:cNvSpPr/>
            <p:nvPr/>
          </p:nvSpPr>
          <p:spPr>
            <a:xfrm>
              <a:off x="659506" y="4497390"/>
              <a:ext cx="6955566" cy="1883125"/>
            </a:xfrm>
            <a:prstGeom prst="rect">
              <a:avLst/>
            </a:prstGeom>
            <a:pattFill prst="pct20">
              <a:fgClr>
                <a:schemeClr val="accent2">
                  <a:lumMod val="20000"/>
                  <a:lumOff val="80000"/>
                </a:schemeClr>
              </a:fgClr>
              <a:bgClr>
                <a:srgbClr val="FFFFF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7" name="Straight Connector 86">
              <a:extLst>
                <a:ext uri="{FF2B5EF4-FFF2-40B4-BE49-F238E27FC236}">
                  <a16:creationId xmlns:a16="http://schemas.microsoft.com/office/drawing/2014/main" id="{80C533B6-33C4-44DA-B816-4C81C6EA09FC}"/>
                </a:ext>
                <a:ext uri="{C183D7F6-B498-43B3-948B-1728B52AA6E4}">
                  <adec:decorative xmlns:adec="http://schemas.microsoft.com/office/drawing/2017/decorative" val="1"/>
                </a:ext>
              </a:extLst>
            </p:cNvPr>
            <p:cNvCxnSpPr>
              <a:cxnSpLocks/>
            </p:cNvCxnSpPr>
            <p:nvPr/>
          </p:nvCxnSpPr>
          <p:spPr>
            <a:xfrm flipH="1" flipV="1">
              <a:off x="659506" y="6345729"/>
              <a:ext cx="6890338" cy="30729"/>
            </a:xfrm>
            <a:prstGeom prst="line">
              <a:avLst/>
            </a:prstGeom>
            <a:ln w="12700">
              <a:solidFill>
                <a:schemeClr val="accent3">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07B6BBB5-1F0D-4614-B8CF-4ED050F01CB6}"/>
                </a:ext>
              </a:extLst>
            </p:cNvPr>
            <p:cNvGrpSpPr/>
            <p:nvPr/>
          </p:nvGrpSpPr>
          <p:grpSpPr>
            <a:xfrm>
              <a:off x="662459" y="4394512"/>
              <a:ext cx="7341400" cy="50800"/>
              <a:chOff x="548829" y="3238500"/>
              <a:chExt cx="10998034" cy="50800"/>
            </a:xfrm>
          </p:grpSpPr>
          <p:cxnSp>
            <p:nvCxnSpPr>
              <p:cNvPr id="44" name="Straight Connector 43">
                <a:extLst>
                  <a:ext uri="{FF2B5EF4-FFF2-40B4-BE49-F238E27FC236}">
                    <a16:creationId xmlns:a16="http://schemas.microsoft.com/office/drawing/2014/main" id="{91B2820E-7496-47FB-981A-FB584E08717A}"/>
                  </a:ext>
                </a:extLst>
              </p:cNvPr>
              <p:cNvCxnSpPr>
                <a:cxnSpLocks/>
              </p:cNvCxnSpPr>
              <p:nvPr/>
            </p:nvCxnSpPr>
            <p:spPr>
              <a:xfrm flipH="1">
                <a:off x="548829" y="3238500"/>
                <a:ext cx="10998034" cy="0"/>
              </a:xfrm>
              <a:prstGeom prst="line">
                <a:avLst/>
              </a:prstGeom>
              <a:ln w="38100">
                <a:solidFill>
                  <a:srgbClr val="B06000"/>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C118153-3E1E-43C0-BAD9-66F7AC8EA2E3}"/>
                  </a:ext>
                </a:extLst>
              </p:cNvPr>
              <p:cNvCxnSpPr>
                <a:cxnSpLocks/>
              </p:cNvCxnSpPr>
              <p:nvPr/>
            </p:nvCxnSpPr>
            <p:spPr>
              <a:xfrm flipH="1">
                <a:off x="548829" y="3289300"/>
                <a:ext cx="10998034" cy="0"/>
              </a:xfrm>
              <a:prstGeom prst="line">
                <a:avLst/>
              </a:prstGeom>
              <a:ln w="38100">
                <a:solidFill>
                  <a:srgbClr val="B06000"/>
                </a:solidFill>
                <a:prstDash val="sysDash"/>
              </a:ln>
            </p:spPr>
            <p:style>
              <a:lnRef idx="1">
                <a:schemeClr val="accent1"/>
              </a:lnRef>
              <a:fillRef idx="0">
                <a:schemeClr val="accent1"/>
              </a:fillRef>
              <a:effectRef idx="0">
                <a:schemeClr val="accent1"/>
              </a:effectRef>
              <a:fontRef idx="minor">
                <a:schemeClr val="tx1"/>
              </a:fontRef>
            </p:style>
          </p:cxnSp>
        </p:grpSp>
        <p:sp>
          <p:nvSpPr>
            <p:cNvPr id="83" name="TextBox 82">
              <a:extLst>
                <a:ext uri="{FF2B5EF4-FFF2-40B4-BE49-F238E27FC236}">
                  <a16:creationId xmlns:a16="http://schemas.microsoft.com/office/drawing/2014/main" id="{37EE2A65-65B9-46A3-A211-B5E831DC9914}"/>
                </a:ext>
              </a:extLst>
            </p:cNvPr>
            <p:cNvSpPr txBox="1"/>
            <p:nvPr/>
          </p:nvSpPr>
          <p:spPr>
            <a:xfrm>
              <a:off x="7151995" y="3193519"/>
              <a:ext cx="3376243" cy="738664"/>
            </a:xfrm>
            <a:prstGeom prst="rect">
              <a:avLst/>
            </a:prstGeom>
            <a:solidFill>
              <a:srgbClr val="FFFFFF"/>
            </a:solidFill>
            <a:ln>
              <a:solidFill>
                <a:srgbClr val="FFFFFF"/>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solidFill>
                    <a:srgbClr val="C93540"/>
                  </a:solidFill>
                </a:rPr>
                <a:t>Towing large array of  equipment severely restricts vessel manoeuvrability and poses unacceptable collision risk</a:t>
              </a:r>
              <a:endParaRPr lang="en-US" sz="1400">
                <a:solidFill>
                  <a:srgbClr val="C93540"/>
                </a:solidFill>
              </a:endParaRPr>
            </a:p>
          </p:txBody>
        </p:sp>
        <p:sp>
          <p:nvSpPr>
            <p:cNvPr id="95" name="TextBox 94">
              <a:extLst>
                <a:ext uri="{FF2B5EF4-FFF2-40B4-BE49-F238E27FC236}">
                  <a16:creationId xmlns:a16="http://schemas.microsoft.com/office/drawing/2014/main" id="{CFD4B0CB-F0DD-4A19-88EB-664536F70BC1}"/>
                </a:ext>
              </a:extLst>
            </p:cNvPr>
            <p:cNvSpPr txBox="1"/>
            <p:nvPr/>
          </p:nvSpPr>
          <p:spPr>
            <a:xfrm>
              <a:off x="1676747" y="4456717"/>
              <a:ext cx="2163156" cy="400110"/>
            </a:xfrm>
            <a:prstGeom prst="rect">
              <a:avLst/>
            </a:prstGeom>
            <a:noFill/>
          </p:spPr>
          <p:txBody>
            <a:bodyPr wrap="square" lIns="91440" tIns="45720" rIns="91440" bIns="45720" rtlCol="0" anchor="t">
              <a:spAutoFit/>
            </a:bodyPr>
            <a:lstStyle/>
            <a:p>
              <a:r>
                <a:rPr lang="en-GB" sz="1000">
                  <a:solidFill>
                    <a:srgbClr val="006097"/>
                  </a:solidFill>
                </a:rPr>
                <a:t>Ocean Bottom Nodes/Cables</a:t>
              </a:r>
            </a:p>
            <a:p>
              <a:endParaRPr lang="en-GB" sz="1000">
                <a:solidFill>
                  <a:schemeClr val="tx2">
                    <a:lumMod val="40000"/>
                    <a:lumOff val="60000"/>
                  </a:schemeClr>
                </a:solidFill>
              </a:endParaRPr>
            </a:p>
          </p:txBody>
        </p:sp>
        <p:grpSp>
          <p:nvGrpSpPr>
            <p:cNvPr id="7" name="Graphic 5">
              <a:extLst>
                <a:ext uri="{FF2B5EF4-FFF2-40B4-BE49-F238E27FC236}">
                  <a16:creationId xmlns:a16="http://schemas.microsoft.com/office/drawing/2014/main" id="{9EB6BA6C-FE60-45D3-954F-B672663FC089}"/>
                </a:ext>
              </a:extLst>
            </p:cNvPr>
            <p:cNvGrpSpPr/>
            <p:nvPr/>
          </p:nvGrpSpPr>
          <p:grpSpPr>
            <a:xfrm>
              <a:off x="2569055" y="3305099"/>
              <a:ext cx="537198" cy="768253"/>
              <a:chOff x="2543449" y="1452343"/>
              <a:chExt cx="331763" cy="471606"/>
            </a:xfrm>
            <a:solidFill>
              <a:srgbClr val="00AEEF"/>
            </a:solidFill>
          </p:grpSpPr>
          <p:sp>
            <p:nvSpPr>
              <p:cNvPr id="20" name="Freeform: Shape 19">
                <a:extLst>
                  <a:ext uri="{FF2B5EF4-FFF2-40B4-BE49-F238E27FC236}">
                    <a16:creationId xmlns:a16="http://schemas.microsoft.com/office/drawing/2014/main" id="{463C048B-48AC-4996-980E-F5B882ADAFBF}"/>
                  </a:ext>
                </a:extLst>
              </p:cNvPr>
              <p:cNvSpPr/>
              <p:nvPr/>
            </p:nvSpPr>
            <p:spPr>
              <a:xfrm>
                <a:off x="2544298" y="1452343"/>
                <a:ext cx="306326" cy="471606"/>
              </a:xfrm>
              <a:custGeom>
                <a:avLst/>
                <a:gdLst>
                  <a:gd name="connsiteX0" fmla="*/ 178564 w 306326"/>
                  <a:gd name="connsiteY0" fmla="*/ 185948 h 471606"/>
                  <a:gd name="connsiteX1" fmla="*/ 183576 w 306326"/>
                  <a:gd name="connsiteY1" fmla="*/ 190960 h 471606"/>
                  <a:gd name="connsiteX2" fmla="*/ 286813 w 306326"/>
                  <a:gd name="connsiteY2" fmla="*/ 263126 h 471606"/>
                  <a:gd name="connsiteX3" fmla="*/ 293830 w 306326"/>
                  <a:gd name="connsiteY3" fmla="*/ 265131 h 471606"/>
                  <a:gd name="connsiteX4" fmla="*/ 303853 w 306326"/>
                  <a:gd name="connsiteY4" fmla="*/ 260119 h 471606"/>
                  <a:gd name="connsiteX5" fmla="*/ 301848 w 306326"/>
                  <a:gd name="connsiteY5" fmla="*/ 243080 h 471606"/>
                  <a:gd name="connsiteX6" fmla="*/ 192596 w 306326"/>
                  <a:gd name="connsiteY6" fmla="*/ 158886 h 471606"/>
                  <a:gd name="connsiteX7" fmla="*/ 188587 w 306326"/>
                  <a:gd name="connsiteY7" fmla="*/ 159888 h 471606"/>
                  <a:gd name="connsiteX8" fmla="*/ 183576 w 306326"/>
                  <a:gd name="connsiteY8" fmla="*/ 148863 h 471606"/>
                  <a:gd name="connsiteX9" fmla="*/ 184578 w 306326"/>
                  <a:gd name="connsiteY9" fmla="*/ 147861 h 471606"/>
                  <a:gd name="connsiteX10" fmla="*/ 191594 w 306326"/>
                  <a:gd name="connsiteY10" fmla="*/ 137838 h 471606"/>
                  <a:gd name="connsiteX11" fmla="*/ 218656 w 306326"/>
                  <a:gd name="connsiteY11" fmla="*/ 14554 h 471606"/>
                  <a:gd name="connsiteX12" fmla="*/ 209636 w 306326"/>
                  <a:gd name="connsiteY12" fmla="*/ 521 h 471606"/>
                  <a:gd name="connsiteX13" fmla="*/ 194601 w 306326"/>
                  <a:gd name="connsiteY13" fmla="*/ 8540 h 471606"/>
                  <a:gd name="connsiteX14" fmla="*/ 156513 w 306326"/>
                  <a:gd name="connsiteY14" fmla="*/ 127815 h 471606"/>
                  <a:gd name="connsiteX15" fmla="*/ 157516 w 306326"/>
                  <a:gd name="connsiteY15" fmla="*/ 140845 h 471606"/>
                  <a:gd name="connsiteX16" fmla="*/ 158518 w 306326"/>
                  <a:gd name="connsiteY16" fmla="*/ 141847 h 471606"/>
                  <a:gd name="connsiteX17" fmla="*/ 151502 w 306326"/>
                  <a:gd name="connsiteY17" fmla="*/ 145856 h 471606"/>
                  <a:gd name="connsiteX18" fmla="*/ 144486 w 306326"/>
                  <a:gd name="connsiteY18" fmla="*/ 157884 h 471606"/>
                  <a:gd name="connsiteX19" fmla="*/ 143483 w 306326"/>
                  <a:gd name="connsiteY19" fmla="*/ 156881 h 471606"/>
                  <a:gd name="connsiteX20" fmla="*/ 131456 w 306326"/>
                  <a:gd name="connsiteY20" fmla="*/ 154877 h 471606"/>
                  <a:gd name="connsiteX21" fmla="*/ 9174 w 306326"/>
                  <a:gd name="connsiteY21" fmla="*/ 183944 h 471606"/>
                  <a:gd name="connsiteX22" fmla="*/ 154 w 306326"/>
                  <a:gd name="connsiteY22" fmla="*/ 197976 h 471606"/>
                  <a:gd name="connsiteX23" fmla="*/ 12181 w 306326"/>
                  <a:gd name="connsiteY23" fmla="*/ 207999 h 471606"/>
                  <a:gd name="connsiteX24" fmla="*/ 14186 w 306326"/>
                  <a:gd name="connsiteY24" fmla="*/ 207999 h 471606"/>
                  <a:gd name="connsiteX25" fmla="*/ 138472 w 306326"/>
                  <a:gd name="connsiteY25" fmla="*/ 189958 h 471606"/>
                  <a:gd name="connsiteX26" fmla="*/ 149497 w 306326"/>
                  <a:gd name="connsiteY26" fmla="*/ 183944 h 471606"/>
                  <a:gd name="connsiteX27" fmla="*/ 152504 w 306326"/>
                  <a:gd name="connsiteY27" fmla="*/ 177930 h 471606"/>
                  <a:gd name="connsiteX28" fmla="*/ 152504 w 306326"/>
                  <a:gd name="connsiteY28" fmla="*/ 177930 h 471606"/>
                  <a:gd name="connsiteX29" fmla="*/ 151502 w 306326"/>
                  <a:gd name="connsiteY29" fmla="*/ 180937 h 471606"/>
                  <a:gd name="connsiteX30" fmla="*/ 138472 w 306326"/>
                  <a:gd name="connsiteY30" fmla="*/ 458576 h 471606"/>
                  <a:gd name="connsiteX31" fmla="*/ 192596 w 306326"/>
                  <a:gd name="connsiteY31" fmla="*/ 471606 h 471606"/>
                  <a:gd name="connsiteX32" fmla="*/ 178564 w 306326"/>
                  <a:gd name="connsiteY32" fmla="*/ 185948 h 471606"/>
                  <a:gd name="connsiteX33" fmla="*/ 166536 w 306326"/>
                  <a:gd name="connsiteY33" fmla="*/ 173921 h 471606"/>
                  <a:gd name="connsiteX34" fmla="*/ 158518 w 306326"/>
                  <a:gd name="connsiteY34" fmla="*/ 169912 h 471606"/>
                  <a:gd name="connsiteX35" fmla="*/ 155511 w 306326"/>
                  <a:gd name="connsiteY35" fmla="*/ 161893 h 471606"/>
                  <a:gd name="connsiteX36" fmla="*/ 159520 w 306326"/>
                  <a:gd name="connsiteY36" fmla="*/ 153875 h 471606"/>
                  <a:gd name="connsiteX37" fmla="*/ 167539 w 306326"/>
                  <a:gd name="connsiteY37" fmla="*/ 150868 h 471606"/>
                  <a:gd name="connsiteX38" fmla="*/ 168541 w 306326"/>
                  <a:gd name="connsiteY38" fmla="*/ 150868 h 471606"/>
                  <a:gd name="connsiteX39" fmla="*/ 179566 w 306326"/>
                  <a:gd name="connsiteY39" fmla="*/ 162895 h 471606"/>
                  <a:gd name="connsiteX40" fmla="*/ 166536 w 306326"/>
                  <a:gd name="connsiteY40" fmla="*/ 173921 h 47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06326" h="471606">
                    <a:moveTo>
                      <a:pt x="178564" y="185948"/>
                    </a:moveTo>
                    <a:cubicBezTo>
                      <a:pt x="179566" y="187953"/>
                      <a:pt x="181571" y="189958"/>
                      <a:pt x="183576" y="190960"/>
                    </a:cubicBezTo>
                    <a:lnTo>
                      <a:pt x="286813" y="263126"/>
                    </a:lnTo>
                    <a:cubicBezTo>
                      <a:pt x="288818" y="264128"/>
                      <a:pt x="290823" y="265131"/>
                      <a:pt x="293830" y="265131"/>
                    </a:cubicBezTo>
                    <a:cubicBezTo>
                      <a:pt x="297839" y="265131"/>
                      <a:pt x="300846" y="263126"/>
                      <a:pt x="303853" y="260119"/>
                    </a:cubicBezTo>
                    <a:cubicBezTo>
                      <a:pt x="307862" y="255108"/>
                      <a:pt x="306859" y="248092"/>
                      <a:pt x="301848" y="243080"/>
                    </a:cubicBezTo>
                    <a:lnTo>
                      <a:pt x="192596" y="158886"/>
                    </a:lnTo>
                    <a:cubicBezTo>
                      <a:pt x="190592" y="158886"/>
                      <a:pt x="189589" y="158886"/>
                      <a:pt x="188587" y="159888"/>
                    </a:cubicBezTo>
                    <a:cubicBezTo>
                      <a:pt x="188587" y="155879"/>
                      <a:pt x="186583" y="151870"/>
                      <a:pt x="183576" y="148863"/>
                    </a:cubicBezTo>
                    <a:cubicBezTo>
                      <a:pt x="183576" y="148863"/>
                      <a:pt x="184578" y="148863"/>
                      <a:pt x="184578" y="147861"/>
                    </a:cubicBezTo>
                    <a:cubicBezTo>
                      <a:pt x="188587" y="145856"/>
                      <a:pt x="190592" y="141847"/>
                      <a:pt x="191594" y="137838"/>
                    </a:cubicBezTo>
                    <a:lnTo>
                      <a:pt x="218656" y="14554"/>
                    </a:lnTo>
                    <a:cubicBezTo>
                      <a:pt x="219659" y="8540"/>
                      <a:pt x="216652" y="1524"/>
                      <a:pt x="209636" y="521"/>
                    </a:cubicBezTo>
                    <a:cubicBezTo>
                      <a:pt x="203622" y="-1483"/>
                      <a:pt x="196606" y="2526"/>
                      <a:pt x="194601" y="8540"/>
                    </a:cubicBezTo>
                    <a:lnTo>
                      <a:pt x="156513" y="127815"/>
                    </a:lnTo>
                    <a:cubicBezTo>
                      <a:pt x="155511" y="131824"/>
                      <a:pt x="155511" y="135833"/>
                      <a:pt x="157516" y="140845"/>
                    </a:cubicBezTo>
                    <a:cubicBezTo>
                      <a:pt x="157516" y="140845"/>
                      <a:pt x="157516" y="141847"/>
                      <a:pt x="158518" y="141847"/>
                    </a:cubicBezTo>
                    <a:cubicBezTo>
                      <a:pt x="155511" y="142849"/>
                      <a:pt x="153506" y="143851"/>
                      <a:pt x="151502" y="145856"/>
                    </a:cubicBezTo>
                    <a:cubicBezTo>
                      <a:pt x="147493" y="148863"/>
                      <a:pt x="145488" y="152872"/>
                      <a:pt x="144486" y="157884"/>
                    </a:cubicBezTo>
                    <a:cubicBezTo>
                      <a:pt x="144486" y="157884"/>
                      <a:pt x="143483" y="156881"/>
                      <a:pt x="143483" y="156881"/>
                    </a:cubicBezTo>
                    <a:cubicBezTo>
                      <a:pt x="139474" y="154877"/>
                      <a:pt x="135465" y="153875"/>
                      <a:pt x="131456" y="154877"/>
                    </a:cubicBezTo>
                    <a:lnTo>
                      <a:pt x="9174" y="183944"/>
                    </a:lnTo>
                    <a:cubicBezTo>
                      <a:pt x="3160" y="185948"/>
                      <a:pt x="-849" y="191962"/>
                      <a:pt x="154" y="197976"/>
                    </a:cubicBezTo>
                    <a:cubicBezTo>
                      <a:pt x="1156" y="203990"/>
                      <a:pt x="6167" y="207999"/>
                      <a:pt x="12181" y="207999"/>
                    </a:cubicBezTo>
                    <a:cubicBezTo>
                      <a:pt x="13183" y="207999"/>
                      <a:pt x="13183" y="207999"/>
                      <a:pt x="14186" y="207999"/>
                    </a:cubicBezTo>
                    <a:lnTo>
                      <a:pt x="138472" y="189958"/>
                    </a:lnTo>
                    <a:cubicBezTo>
                      <a:pt x="142481" y="188955"/>
                      <a:pt x="146490" y="186951"/>
                      <a:pt x="149497" y="183944"/>
                    </a:cubicBezTo>
                    <a:cubicBezTo>
                      <a:pt x="150500" y="181939"/>
                      <a:pt x="151502" y="179935"/>
                      <a:pt x="152504" y="177930"/>
                    </a:cubicBezTo>
                    <a:cubicBezTo>
                      <a:pt x="152504" y="177930"/>
                      <a:pt x="152504" y="177930"/>
                      <a:pt x="152504" y="177930"/>
                    </a:cubicBezTo>
                    <a:cubicBezTo>
                      <a:pt x="151502" y="178932"/>
                      <a:pt x="151502" y="179935"/>
                      <a:pt x="151502" y="180937"/>
                    </a:cubicBezTo>
                    <a:lnTo>
                      <a:pt x="138472" y="458576"/>
                    </a:lnTo>
                    <a:cubicBezTo>
                      <a:pt x="138472" y="458576"/>
                      <a:pt x="172550" y="471606"/>
                      <a:pt x="192596" y="471606"/>
                    </a:cubicBezTo>
                    <a:cubicBezTo>
                      <a:pt x="192596" y="424498"/>
                      <a:pt x="178564" y="185948"/>
                      <a:pt x="178564" y="185948"/>
                    </a:cubicBezTo>
                    <a:close/>
                    <a:moveTo>
                      <a:pt x="166536" y="173921"/>
                    </a:moveTo>
                    <a:cubicBezTo>
                      <a:pt x="163530" y="173921"/>
                      <a:pt x="160523" y="172918"/>
                      <a:pt x="158518" y="169912"/>
                    </a:cubicBezTo>
                    <a:cubicBezTo>
                      <a:pt x="156513" y="167907"/>
                      <a:pt x="155511" y="164900"/>
                      <a:pt x="155511" y="161893"/>
                    </a:cubicBezTo>
                    <a:cubicBezTo>
                      <a:pt x="155511" y="158886"/>
                      <a:pt x="156513" y="155879"/>
                      <a:pt x="159520" y="153875"/>
                    </a:cubicBezTo>
                    <a:cubicBezTo>
                      <a:pt x="161525" y="151870"/>
                      <a:pt x="164532" y="150868"/>
                      <a:pt x="167539" y="150868"/>
                    </a:cubicBezTo>
                    <a:cubicBezTo>
                      <a:pt x="167539" y="150868"/>
                      <a:pt x="167539" y="150868"/>
                      <a:pt x="168541" y="150868"/>
                    </a:cubicBezTo>
                    <a:cubicBezTo>
                      <a:pt x="174555" y="150868"/>
                      <a:pt x="179566" y="156881"/>
                      <a:pt x="179566" y="162895"/>
                    </a:cubicBezTo>
                    <a:cubicBezTo>
                      <a:pt x="177562" y="168909"/>
                      <a:pt x="172550" y="173921"/>
                      <a:pt x="166536" y="173921"/>
                    </a:cubicBezTo>
                    <a:close/>
                  </a:path>
                </a:pathLst>
              </a:custGeom>
              <a:solidFill>
                <a:srgbClr val="006097"/>
              </a:solidFill>
              <a:ln w="9991" cap="flat">
                <a:noFill/>
                <a:prstDash val="solid"/>
                <a:miter/>
              </a:ln>
            </p:spPr>
            <p:txBody>
              <a:bodyPr rtlCol="0" anchor="ctr"/>
              <a:lstStyle/>
              <a:p>
                <a:r>
                  <a:rPr lang="en-GB"/>
                  <a:t> </a:t>
                </a:r>
              </a:p>
            </p:txBody>
          </p:sp>
          <p:sp>
            <p:nvSpPr>
              <p:cNvPr id="21" name="Freeform: Shape 20">
                <a:extLst>
                  <a:ext uri="{FF2B5EF4-FFF2-40B4-BE49-F238E27FC236}">
                    <a16:creationId xmlns:a16="http://schemas.microsoft.com/office/drawing/2014/main" id="{4F2E18AD-3748-4A44-9267-7A46BF8254E7}"/>
                  </a:ext>
                </a:extLst>
              </p:cNvPr>
              <p:cNvSpPr/>
              <p:nvPr/>
            </p:nvSpPr>
            <p:spPr>
              <a:xfrm>
                <a:off x="2574520" y="1478925"/>
                <a:ext cx="137316" cy="129297"/>
              </a:xfrm>
              <a:custGeom>
                <a:avLst/>
                <a:gdLst>
                  <a:gd name="connsiteX0" fmla="*/ 132305 w 137316"/>
                  <a:gd name="connsiteY0" fmla="*/ 0 h 129297"/>
                  <a:gd name="connsiteX1" fmla="*/ 132305 w 137316"/>
                  <a:gd name="connsiteY1" fmla="*/ 0 h 129297"/>
                  <a:gd name="connsiteX2" fmla="*/ 0 w 137316"/>
                  <a:gd name="connsiteY2" fmla="*/ 123284 h 129297"/>
                  <a:gd name="connsiteX3" fmla="*/ 5012 w 137316"/>
                  <a:gd name="connsiteY3" fmla="*/ 129298 h 129297"/>
                  <a:gd name="connsiteX4" fmla="*/ 6014 w 137316"/>
                  <a:gd name="connsiteY4" fmla="*/ 129298 h 129297"/>
                  <a:gd name="connsiteX5" fmla="*/ 11025 w 137316"/>
                  <a:gd name="connsiteY5" fmla="*/ 124286 h 129297"/>
                  <a:gd name="connsiteX6" fmla="*/ 132305 w 137316"/>
                  <a:gd name="connsiteY6" fmla="*/ 11025 h 129297"/>
                  <a:gd name="connsiteX7" fmla="*/ 137316 w 137316"/>
                  <a:gd name="connsiteY7" fmla="*/ 6014 h 129297"/>
                  <a:gd name="connsiteX8" fmla="*/ 132305 w 137316"/>
                  <a:gd name="connsiteY8" fmla="*/ 0 h 129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316" h="129297">
                    <a:moveTo>
                      <a:pt x="132305" y="0"/>
                    </a:moveTo>
                    <a:lnTo>
                      <a:pt x="132305" y="0"/>
                    </a:lnTo>
                    <a:cubicBezTo>
                      <a:pt x="64148" y="2005"/>
                      <a:pt x="7016" y="55127"/>
                      <a:pt x="0" y="123284"/>
                    </a:cubicBezTo>
                    <a:cubicBezTo>
                      <a:pt x="0" y="126291"/>
                      <a:pt x="2005" y="128295"/>
                      <a:pt x="5012" y="129298"/>
                    </a:cubicBezTo>
                    <a:cubicBezTo>
                      <a:pt x="5012" y="129298"/>
                      <a:pt x="5012" y="129298"/>
                      <a:pt x="6014" y="129298"/>
                    </a:cubicBezTo>
                    <a:cubicBezTo>
                      <a:pt x="9021" y="129298"/>
                      <a:pt x="11025" y="127293"/>
                      <a:pt x="11025" y="124286"/>
                    </a:cubicBezTo>
                    <a:cubicBezTo>
                      <a:pt x="17039" y="61141"/>
                      <a:pt x="70161" y="13030"/>
                      <a:pt x="132305" y="11025"/>
                    </a:cubicBezTo>
                    <a:cubicBezTo>
                      <a:pt x="135311" y="11025"/>
                      <a:pt x="137316" y="9021"/>
                      <a:pt x="137316" y="6014"/>
                    </a:cubicBezTo>
                    <a:cubicBezTo>
                      <a:pt x="137316" y="3007"/>
                      <a:pt x="135311" y="0"/>
                      <a:pt x="132305" y="0"/>
                    </a:cubicBezTo>
                  </a:path>
                </a:pathLst>
              </a:custGeom>
              <a:solidFill>
                <a:srgbClr val="006097"/>
              </a:solidFill>
              <a:ln w="9991"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5C1171D9-CD93-44E7-8CF3-8AE89516DABA}"/>
                  </a:ext>
                </a:extLst>
              </p:cNvPr>
              <p:cNvSpPr/>
              <p:nvPr/>
            </p:nvSpPr>
            <p:spPr>
              <a:xfrm>
                <a:off x="2569418" y="1452638"/>
                <a:ext cx="145424" cy="77404"/>
              </a:xfrm>
              <a:custGeom>
                <a:avLst/>
                <a:gdLst>
                  <a:gd name="connsiteX0" fmla="*/ 6104 w 145424"/>
                  <a:gd name="connsiteY0" fmla="*/ 77405 h 77404"/>
                  <a:gd name="connsiteX1" fmla="*/ 10113 w 145424"/>
                  <a:gd name="connsiteY1" fmla="*/ 75400 h 77404"/>
                  <a:gd name="connsiteX2" fmla="*/ 140413 w 145424"/>
                  <a:gd name="connsiteY2" fmla="*/ 10250 h 77404"/>
                  <a:gd name="connsiteX3" fmla="*/ 145425 w 145424"/>
                  <a:gd name="connsiteY3" fmla="*/ 5238 h 77404"/>
                  <a:gd name="connsiteX4" fmla="*/ 140413 w 145424"/>
                  <a:gd name="connsiteY4" fmla="*/ 227 h 77404"/>
                  <a:gd name="connsiteX5" fmla="*/ 1093 w 145424"/>
                  <a:gd name="connsiteY5" fmla="*/ 70388 h 77404"/>
                  <a:gd name="connsiteX6" fmla="*/ 2095 w 145424"/>
                  <a:gd name="connsiteY6" fmla="*/ 77405 h 77404"/>
                  <a:gd name="connsiteX7" fmla="*/ 6104 w 145424"/>
                  <a:gd name="connsiteY7" fmla="*/ 77405 h 7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424" h="77404">
                    <a:moveTo>
                      <a:pt x="6104" y="77405"/>
                    </a:moveTo>
                    <a:cubicBezTo>
                      <a:pt x="8109" y="77405"/>
                      <a:pt x="9111" y="76402"/>
                      <a:pt x="10113" y="75400"/>
                    </a:cubicBezTo>
                    <a:cubicBezTo>
                      <a:pt x="39180" y="32301"/>
                      <a:pt x="88293" y="7243"/>
                      <a:pt x="140413" y="10250"/>
                    </a:cubicBezTo>
                    <a:cubicBezTo>
                      <a:pt x="143420" y="10250"/>
                      <a:pt x="145425" y="8245"/>
                      <a:pt x="145425" y="5238"/>
                    </a:cubicBezTo>
                    <a:cubicBezTo>
                      <a:pt x="145425" y="2232"/>
                      <a:pt x="143420" y="227"/>
                      <a:pt x="140413" y="227"/>
                    </a:cubicBezTo>
                    <a:cubicBezTo>
                      <a:pt x="84284" y="-2780"/>
                      <a:pt x="32164" y="24282"/>
                      <a:pt x="1093" y="70388"/>
                    </a:cubicBezTo>
                    <a:cubicBezTo>
                      <a:pt x="-912" y="72393"/>
                      <a:pt x="90" y="76402"/>
                      <a:pt x="2095" y="77405"/>
                    </a:cubicBezTo>
                    <a:cubicBezTo>
                      <a:pt x="4100" y="77405"/>
                      <a:pt x="5102" y="77405"/>
                      <a:pt x="6104" y="77405"/>
                    </a:cubicBezTo>
                  </a:path>
                </a:pathLst>
              </a:custGeom>
              <a:solidFill>
                <a:srgbClr val="006097"/>
              </a:solidFill>
              <a:ln w="9991"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9516E62-E6B5-4715-B04F-61479998763C}"/>
                  </a:ext>
                </a:extLst>
              </p:cNvPr>
              <p:cNvSpPr/>
              <p:nvPr/>
            </p:nvSpPr>
            <p:spPr>
              <a:xfrm>
                <a:off x="2543449" y="1545704"/>
                <a:ext cx="23428" cy="68532"/>
              </a:xfrm>
              <a:custGeom>
                <a:avLst/>
                <a:gdLst>
                  <a:gd name="connsiteX0" fmla="*/ 6014 w 23428"/>
                  <a:gd name="connsiteY0" fmla="*/ 68533 h 68532"/>
                  <a:gd name="connsiteX1" fmla="*/ 6014 w 23428"/>
                  <a:gd name="connsiteY1" fmla="*/ 68533 h 68532"/>
                  <a:gd name="connsiteX2" fmla="*/ 11025 w 23428"/>
                  <a:gd name="connsiteY2" fmla="*/ 63521 h 68532"/>
                  <a:gd name="connsiteX3" fmla="*/ 23053 w 23428"/>
                  <a:gd name="connsiteY3" fmla="*/ 7392 h 68532"/>
                  <a:gd name="connsiteX4" fmla="*/ 20046 w 23428"/>
                  <a:gd name="connsiteY4" fmla="*/ 376 h 68532"/>
                  <a:gd name="connsiteX5" fmla="*/ 13030 w 23428"/>
                  <a:gd name="connsiteY5" fmla="*/ 3383 h 68532"/>
                  <a:gd name="connsiteX6" fmla="*/ 0 w 23428"/>
                  <a:gd name="connsiteY6" fmla="*/ 63521 h 68532"/>
                  <a:gd name="connsiteX7" fmla="*/ 6014 w 23428"/>
                  <a:gd name="connsiteY7" fmla="*/ 68533 h 68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28" h="68532">
                    <a:moveTo>
                      <a:pt x="6014" y="68533"/>
                    </a:moveTo>
                    <a:cubicBezTo>
                      <a:pt x="6014" y="68533"/>
                      <a:pt x="6014" y="68533"/>
                      <a:pt x="6014" y="68533"/>
                    </a:cubicBezTo>
                    <a:cubicBezTo>
                      <a:pt x="9021" y="68533"/>
                      <a:pt x="11025" y="66528"/>
                      <a:pt x="11025" y="63521"/>
                    </a:cubicBezTo>
                    <a:cubicBezTo>
                      <a:pt x="12028" y="43475"/>
                      <a:pt x="17039" y="22427"/>
                      <a:pt x="23053" y="7392"/>
                    </a:cubicBezTo>
                    <a:cubicBezTo>
                      <a:pt x="24055" y="4385"/>
                      <a:pt x="23053" y="1378"/>
                      <a:pt x="20046" y="376"/>
                    </a:cubicBezTo>
                    <a:cubicBezTo>
                      <a:pt x="17039" y="-626"/>
                      <a:pt x="14032" y="376"/>
                      <a:pt x="13030" y="3383"/>
                    </a:cubicBezTo>
                    <a:cubicBezTo>
                      <a:pt x="6014" y="19420"/>
                      <a:pt x="1002" y="42473"/>
                      <a:pt x="0" y="63521"/>
                    </a:cubicBezTo>
                    <a:cubicBezTo>
                      <a:pt x="1002" y="65526"/>
                      <a:pt x="3007" y="68533"/>
                      <a:pt x="6014" y="68533"/>
                    </a:cubicBezTo>
                  </a:path>
                </a:pathLst>
              </a:custGeom>
              <a:solidFill>
                <a:srgbClr val="006097"/>
              </a:solidFill>
              <a:ln w="9991"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9CA73908-A99F-4443-816A-EDF09EB98AC3}"/>
                  </a:ext>
                </a:extLst>
              </p:cNvPr>
              <p:cNvSpPr/>
              <p:nvPr/>
            </p:nvSpPr>
            <p:spPr>
              <a:xfrm>
                <a:off x="2773586" y="1704354"/>
                <a:ext cx="20529" cy="18131"/>
              </a:xfrm>
              <a:custGeom>
                <a:avLst/>
                <a:gdLst>
                  <a:gd name="connsiteX0" fmla="*/ 4402 w 20529"/>
                  <a:gd name="connsiteY0" fmla="*/ 18132 h 18131"/>
                  <a:gd name="connsiteX1" fmla="*/ 7409 w 20529"/>
                  <a:gd name="connsiteY1" fmla="*/ 17130 h 18131"/>
                  <a:gd name="connsiteX2" fmla="*/ 16430 w 20529"/>
                  <a:gd name="connsiteY2" fmla="*/ 11116 h 18131"/>
                  <a:gd name="connsiteX3" fmla="*/ 18435 w 20529"/>
                  <a:gd name="connsiteY3" fmla="*/ 9111 h 18131"/>
                  <a:gd name="connsiteX4" fmla="*/ 19437 w 20529"/>
                  <a:gd name="connsiteY4" fmla="*/ 2095 h 18131"/>
                  <a:gd name="connsiteX5" fmla="*/ 12421 w 20529"/>
                  <a:gd name="connsiteY5" fmla="*/ 1093 h 18131"/>
                  <a:gd name="connsiteX6" fmla="*/ 10416 w 20529"/>
                  <a:gd name="connsiteY6" fmla="*/ 3097 h 18131"/>
                  <a:gd name="connsiteX7" fmla="*/ 2398 w 20529"/>
                  <a:gd name="connsiteY7" fmla="*/ 9111 h 18131"/>
                  <a:gd name="connsiteX8" fmla="*/ 393 w 20529"/>
                  <a:gd name="connsiteY8" fmla="*/ 16127 h 18131"/>
                  <a:gd name="connsiteX9" fmla="*/ 4402 w 20529"/>
                  <a:gd name="connsiteY9" fmla="*/ 18132 h 1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29" h="18131">
                    <a:moveTo>
                      <a:pt x="4402" y="18132"/>
                    </a:moveTo>
                    <a:cubicBezTo>
                      <a:pt x="5405" y="18132"/>
                      <a:pt x="6407" y="18132"/>
                      <a:pt x="7409" y="17130"/>
                    </a:cubicBezTo>
                    <a:cubicBezTo>
                      <a:pt x="12421" y="14123"/>
                      <a:pt x="13423" y="13120"/>
                      <a:pt x="16430" y="11116"/>
                    </a:cubicBezTo>
                    <a:lnTo>
                      <a:pt x="18435" y="9111"/>
                    </a:lnTo>
                    <a:cubicBezTo>
                      <a:pt x="20439" y="7107"/>
                      <a:pt x="21442" y="4100"/>
                      <a:pt x="19437" y="2095"/>
                    </a:cubicBezTo>
                    <a:cubicBezTo>
                      <a:pt x="17432" y="90"/>
                      <a:pt x="14426" y="-912"/>
                      <a:pt x="12421" y="1093"/>
                    </a:cubicBezTo>
                    <a:lnTo>
                      <a:pt x="10416" y="3097"/>
                    </a:lnTo>
                    <a:cubicBezTo>
                      <a:pt x="7409" y="5102"/>
                      <a:pt x="6407" y="6104"/>
                      <a:pt x="2398" y="9111"/>
                    </a:cubicBezTo>
                    <a:cubicBezTo>
                      <a:pt x="393" y="10113"/>
                      <a:pt x="-609" y="14123"/>
                      <a:pt x="393" y="16127"/>
                    </a:cubicBezTo>
                    <a:cubicBezTo>
                      <a:pt x="393" y="17130"/>
                      <a:pt x="2398" y="18132"/>
                      <a:pt x="4402" y="18132"/>
                    </a:cubicBezTo>
                  </a:path>
                </a:pathLst>
              </a:custGeom>
              <a:solidFill>
                <a:srgbClr val="006097"/>
              </a:solidFill>
              <a:ln w="9991"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DE17DC45-4835-4825-A23A-BD4355405BEE}"/>
                  </a:ext>
                </a:extLst>
              </p:cNvPr>
              <p:cNvSpPr/>
              <p:nvPr/>
            </p:nvSpPr>
            <p:spPr>
              <a:xfrm>
                <a:off x="2760556" y="1720982"/>
                <a:ext cx="58025" cy="40593"/>
              </a:xfrm>
              <a:custGeom>
                <a:avLst/>
                <a:gdLst>
                  <a:gd name="connsiteX0" fmla="*/ 393 w 58025"/>
                  <a:gd name="connsiteY0" fmla="*/ 37587 h 40593"/>
                  <a:gd name="connsiteX1" fmla="*/ 5405 w 58025"/>
                  <a:gd name="connsiteY1" fmla="*/ 40593 h 40593"/>
                  <a:gd name="connsiteX2" fmla="*/ 7409 w 58025"/>
                  <a:gd name="connsiteY2" fmla="*/ 40593 h 40593"/>
                  <a:gd name="connsiteX3" fmla="*/ 27455 w 58025"/>
                  <a:gd name="connsiteY3" fmla="*/ 30570 h 40593"/>
                  <a:gd name="connsiteX4" fmla="*/ 43492 w 58025"/>
                  <a:gd name="connsiteY4" fmla="*/ 19545 h 40593"/>
                  <a:gd name="connsiteX5" fmla="*/ 56522 w 58025"/>
                  <a:gd name="connsiteY5" fmla="*/ 8520 h 40593"/>
                  <a:gd name="connsiteX6" fmla="*/ 56522 w 58025"/>
                  <a:gd name="connsiteY6" fmla="*/ 1503 h 40593"/>
                  <a:gd name="connsiteX7" fmla="*/ 49506 w 58025"/>
                  <a:gd name="connsiteY7" fmla="*/ 1503 h 40593"/>
                  <a:gd name="connsiteX8" fmla="*/ 36476 w 58025"/>
                  <a:gd name="connsiteY8" fmla="*/ 11527 h 40593"/>
                  <a:gd name="connsiteX9" fmla="*/ 21442 w 58025"/>
                  <a:gd name="connsiteY9" fmla="*/ 21550 h 40593"/>
                  <a:gd name="connsiteX10" fmla="*/ 2398 w 58025"/>
                  <a:gd name="connsiteY10" fmla="*/ 30570 h 40593"/>
                  <a:gd name="connsiteX11" fmla="*/ 393 w 58025"/>
                  <a:gd name="connsiteY11" fmla="*/ 37587 h 40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025" h="40593">
                    <a:moveTo>
                      <a:pt x="393" y="37587"/>
                    </a:moveTo>
                    <a:cubicBezTo>
                      <a:pt x="1395" y="39591"/>
                      <a:pt x="3400" y="40593"/>
                      <a:pt x="5405" y="40593"/>
                    </a:cubicBezTo>
                    <a:cubicBezTo>
                      <a:pt x="6407" y="40593"/>
                      <a:pt x="6407" y="40593"/>
                      <a:pt x="7409" y="40593"/>
                    </a:cubicBezTo>
                    <a:cubicBezTo>
                      <a:pt x="13423" y="38589"/>
                      <a:pt x="20439" y="34580"/>
                      <a:pt x="27455" y="30570"/>
                    </a:cubicBezTo>
                    <a:cubicBezTo>
                      <a:pt x="32467" y="27563"/>
                      <a:pt x="38481" y="23554"/>
                      <a:pt x="43492" y="19545"/>
                    </a:cubicBezTo>
                    <a:cubicBezTo>
                      <a:pt x="48504" y="16538"/>
                      <a:pt x="52513" y="12529"/>
                      <a:pt x="56522" y="8520"/>
                    </a:cubicBezTo>
                    <a:cubicBezTo>
                      <a:pt x="58527" y="6515"/>
                      <a:pt x="58527" y="3508"/>
                      <a:pt x="56522" y="1503"/>
                    </a:cubicBezTo>
                    <a:cubicBezTo>
                      <a:pt x="54518" y="-501"/>
                      <a:pt x="51511" y="-501"/>
                      <a:pt x="49506" y="1503"/>
                    </a:cubicBezTo>
                    <a:cubicBezTo>
                      <a:pt x="45497" y="4510"/>
                      <a:pt x="41488" y="8520"/>
                      <a:pt x="36476" y="11527"/>
                    </a:cubicBezTo>
                    <a:cubicBezTo>
                      <a:pt x="31465" y="15536"/>
                      <a:pt x="26453" y="18543"/>
                      <a:pt x="21442" y="21550"/>
                    </a:cubicBezTo>
                    <a:cubicBezTo>
                      <a:pt x="14426" y="25559"/>
                      <a:pt x="8412" y="28566"/>
                      <a:pt x="2398" y="30570"/>
                    </a:cubicBezTo>
                    <a:cubicBezTo>
                      <a:pt x="393" y="31573"/>
                      <a:pt x="-609" y="34580"/>
                      <a:pt x="393" y="37587"/>
                    </a:cubicBezTo>
                  </a:path>
                </a:pathLst>
              </a:custGeom>
              <a:solidFill>
                <a:srgbClr val="006097"/>
              </a:solidFill>
              <a:ln w="9991"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318E373-3926-488F-839D-6EB08E5F8E22}"/>
                  </a:ext>
                </a:extLst>
              </p:cNvPr>
              <p:cNvSpPr/>
              <p:nvPr/>
            </p:nvSpPr>
            <p:spPr>
              <a:xfrm>
                <a:off x="2603497" y="1683305"/>
                <a:ext cx="55257" cy="50205"/>
              </a:xfrm>
              <a:custGeom>
                <a:avLst/>
                <a:gdLst>
                  <a:gd name="connsiteX0" fmla="*/ 50206 w 55257"/>
                  <a:gd name="connsiteY0" fmla="*/ 50206 h 50205"/>
                  <a:gd name="connsiteX1" fmla="*/ 47199 w 55257"/>
                  <a:gd name="connsiteY1" fmla="*/ 49203 h 50205"/>
                  <a:gd name="connsiteX2" fmla="*/ 1093 w 55257"/>
                  <a:gd name="connsiteY2" fmla="*/ 9111 h 50205"/>
                  <a:gd name="connsiteX3" fmla="*/ 2095 w 55257"/>
                  <a:gd name="connsiteY3" fmla="*/ 1093 h 50205"/>
                  <a:gd name="connsiteX4" fmla="*/ 10113 w 55257"/>
                  <a:gd name="connsiteY4" fmla="*/ 2095 h 50205"/>
                  <a:gd name="connsiteX5" fmla="*/ 52210 w 55257"/>
                  <a:gd name="connsiteY5" fmla="*/ 38178 h 50205"/>
                  <a:gd name="connsiteX6" fmla="*/ 54215 w 55257"/>
                  <a:gd name="connsiteY6" fmla="*/ 46197 h 50205"/>
                  <a:gd name="connsiteX7" fmla="*/ 50206 w 55257"/>
                  <a:gd name="connsiteY7" fmla="*/ 50206 h 5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57" h="50205">
                    <a:moveTo>
                      <a:pt x="50206" y="50206"/>
                    </a:moveTo>
                    <a:cubicBezTo>
                      <a:pt x="49203" y="50206"/>
                      <a:pt x="48201" y="50206"/>
                      <a:pt x="47199" y="49203"/>
                    </a:cubicBezTo>
                    <a:cubicBezTo>
                      <a:pt x="29157" y="40183"/>
                      <a:pt x="13120" y="26150"/>
                      <a:pt x="1093" y="9111"/>
                    </a:cubicBezTo>
                    <a:cubicBezTo>
                      <a:pt x="-912" y="6104"/>
                      <a:pt x="90" y="3097"/>
                      <a:pt x="2095" y="1093"/>
                    </a:cubicBezTo>
                    <a:cubicBezTo>
                      <a:pt x="4100" y="-912"/>
                      <a:pt x="8109" y="90"/>
                      <a:pt x="10113" y="2095"/>
                    </a:cubicBezTo>
                    <a:cubicBezTo>
                      <a:pt x="21139" y="17130"/>
                      <a:pt x="36173" y="30160"/>
                      <a:pt x="52210" y="38178"/>
                    </a:cubicBezTo>
                    <a:cubicBezTo>
                      <a:pt x="55217" y="39180"/>
                      <a:pt x="56220" y="43190"/>
                      <a:pt x="54215" y="46197"/>
                    </a:cubicBezTo>
                    <a:cubicBezTo>
                      <a:pt x="54215" y="49203"/>
                      <a:pt x="52210" y="50206"/>
                      <a:pt x="50206" y="50206"/>
                    </a:cubicBezTo>
                    <a:close/>
                  </a:path>
                </a:pathLst>
              </a:custGeom>
              <a:solidFill>
                <a:srgbClr val="006097"/>
              </a:solidFill>
              <a:ln w="9991"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03A6454-B7C1-42D8-A5B4-B7738E41AC98}"/>
                  </a:ext>
                </a:extLst>
              </p:cNvPr>
              <p:cNvSpPr/>
              <p:nvPr/>
            </p:nvSpPr>
            <p:spPr>
              <a:xfrm>
                <a:off x="2778391" y="1503383"/>
                <a:ext cx="67753" cy="158964"/>
              </a:xfrm>
              <a:custGeom>
                <a:avLst/>
                <a:gdLst>
                  <a:gd name="connsiteX0" fmla="*/ 54724 w 67753"/>
                  <a:gd name="connsiteY0" fmla="*/ 158964 h 158964"/>
                  <a:gd name="connsiteX1" fmla="*/ 52719 w 67753"/>
                  <a:gd name="connsiteY1" fmla="*/ 158964 h 158964"/>
                  <a:gd name="connsiteX2" fmla="*/ 49713 w 67753"/>
                  <a:gd name="connsiteY2" fmla="*/ 151948 h 158964"/>
                  <a:gd name="connsiteX3" fmla="*/ 56729 w 67753"/>
                  <a:gd name="connsiteY3" fmla="*/ 111856 h 158964"/>
                  <a:gd name="connsiteX4" fmla="*/ 2604 w 67753"/>
                  <a:gd name="connsiteY4" fmla="*/ 10623 h 158964"/>
                  <a:gd name="connsiteX5" fmla="*/ 599 w 67753"/>
                  <a:gd name="connsiteY5" fmla="*/ 2604 h 158964"/>
                  <a:gd name="connsiteX6" fmla="*/ 8618 w 67753"/>
                  <a:gd name="connsiteY6" fmla="*/ 599 h 158964"/>
                  <a:gd name="connsiteX7" fmla="*/ 67754 w 67753"/>
                  <a:gd name="connsiteY7" fmla="*/ 110853 h 158964"/>
                  <a:gd name="connsiteX8" fmla="*/ 59736 w 67753"/>
                  <a:gd name="connsiteY8" fmla="*/ 154955 h 158964"/>
                  <a:gd name="connsiteX9" fmla="*/ 54724 w 67753"/>
                  <a:gd name="connsiteY9" fmla="*/ 158964 h 15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753" h="158964">
                    <a:moveTo>
                      <a:pt x="54724" y="158964"/>
                    </a:moveTo>
                    <a:cubicBezTo>
                      <a:pt x="53722" y="158964"/>
                      <a:pt x="53722" y="158964"/>
                      <a:pt x="52719" y="158964"/>
                    </a:cubicBezTo>
                    <a:cubicBezTo>
                      <a:pt x="49713" y="157962"/>
                      <a:pt x="48710" y="154955"/>
                      <a:pt x="49713" y="151948"/>
                    </a:cubicBezTo>
                    <a:cubicBezTo>
                      <a:pt x="54724" y="138918"/>
                      <a:pt x="56729" y="124886"/>
                      <a:pt x="56729" y="111856"/>
                    </a:cubicBezTo>
                    <a:cubicBezTo>
                      <a:pt x="56729" y="70761"/>
                      <a:pt x="36683" y="33676"/>
                      <a:pt x="2604" y="10623"/>
                    </a:cubicBezTo>
                    <a:cubicBezTo>
                      <a:pt x="-403" y="8618"/>
                      <a:pt x="-403" y="5611"/>
                      <a:pt x="599" y="2604"/>
                    </a:cubicBezTo>
                    <a:cubicBezTo>
                      <a:pt x="2604" y="-403"/>
                      <a:pt x="5611" y="-403"/>
                      <a:pt x="8618" y="599"/>
                    </a:cubicBezTo>
                    <a:cubicBezTo>
                      <a:pt x="45703" y="25657"/>
                      <a:pt x="67754" y="66752"/>
                      <a:pt x="67754" y="110853"/>
                    </a:cubicBezTo>
                    <a:cubicBezTo>
                      <a:pt x="67754" y="125888"/>
                      <a:pt x="64747" y="140923"/>
                      <a:pt x="59736" y="154955"/>
                    </a:cubicBezTo>
                    <a:cubicBezTo>
                      <a:pt x="58733" y="156959"/>
                      <a:pt x="56729" y="158964"/>
                      <a:pt x="54724" y="158964"/>
                    </a:cubicBezTo>
                    <a:close/>
                  </a:path>
                </a:pathLst>
              </a:custGeom>
              <a:solidFill>
                <a:srgbClr val="006097"/>
              </a:solidFill>
              <a:ln w="9991"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0257462-CDFC-46AE-B379-ABC9194BB779}"/>
                  </a:ext>
                </a:extLst>
              </p:cNvPr>
              <p:cNvSpPr/>
              <p:nvPr/>
            </p:nvSpPr>
            <p:spPr>
              <a:xfrm>
                <a:off x="2783962" y="1471868"/>
                <a:ext cx="91250" cy="214534"/>
              </a:xfrm>
              <a:custGeom>
                <a:avLst/>
                <a:gdLst>
                  <a:gd name="connsiteX0" fmla="*/ 70202 w 91250"/>
                  <a:gd name="connsiteY0" fmla="*/ 214534 h 214534"/>
                  <a:gd name="connsiteX1" fmla="*/ 68197 w 91250"/>
                  <a:gd name="connsiteY1" fmla="*/ 213532 h 214534"/>
                  <a:gd name="connsiteX2" fmla="*/ 65191 w 91250"/>
                  <a:gd name="connsiteY2" fmla="*/ 206516 h 214534"/>
                  <a:gd name="connsiteX3" fmla="*/ 79223 w 91250"/>
                  <a:gd name="connsiteY3" fmla="*/ 142368 h 214534"/>
                  <a:gd name="connsiteX4" fmla="*/ 3048 w 91250"/>
                  <a:gd name="connsiteY4" fmla="*/ 11066 h 214534"/>
                  <a:gd name="connsiteX5" fmla="*/ 1043 w 91250"/>
                  <a:gd name="connsiteY5" fmla="*/ 3048 h 214534"/>
                  <a:gd name="connsiteX6" fmla="*/ 9061 w 91250"/>
                  <a:gd name="connsiteY6" fmla="*/ 1043 h 214534"/>
                  <a:gd name="connsiteX7" fmla="*/ 91251 w 91250"/>
                  <a:gd name="connsiteY7" fmla="*/ 142368 h 214534"/>
                  <a:gd name="connsiteX8" fmla="*/ 76216 w 91250"/>
                  <a:gd name="connsiteY8" fmla="*/ 211528 h 214534"/>
                  <a:gd name="connsiteX9" fmla="*/ 70202 w 91250"/>
                  <a:gd name="connsiteY9" fmla="*/ 214534 h 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250" h="214534">
                    <a:moveTo>
                      <a:pt x="70202" y="214534"/>
                    </a:moveTo>
                    <a:cubicBezTo>
                      <a:pt x="69200" y="214534"/>
                      <a:pt x="68197" y="214534"/>
                      <a:pt x="68197" y="213532"/>
                    </a:cubicBezTo>
                    <a:cubicBezTo>
                      <a:pt x="65191" y="212530"/>
                      <a:pt x="64188" y="208521"/>
                      <a:pt x="65191" y="206516"/>
                    </a:cubicBezTo>
                    <a:cubicBezTo>
                      <a:pt x="74211" y="186470"/>
                      <a:pt x="79223" y="164419"/>
                      <a:pt x="79223" y="142368"/>
                    </a:cubicBezTo>
                    <a:cubicBezTo>
                      <a:pt x="79223" y="88244"/>
                      <a:pt x="50156" y="38128"/>
                      <a:pt x="3048" y="11066"/>
                    </a:cubicBezTo>
                    <a:cubicBezTo>
                      <a:pt x="41" y="9061"/>
                      <a:pt x="-962" y="6054"/>
                      <a:pt x="1043" y="3048"/>
                    </a:cubicBezTo>
                    <a:cubicBezTo>
                      <a:pt x="3048" y="41"/>
                      <a:pt x="6054" y="-962"/>
                      <a:pt x="9061" y="1043"/>
                    </a:cubicBezTo>
                    <a:cubicBezTo>
                      <a:pt x="59177" y="30110"/>
                      <a:pt x="91251" y="84234"/>
                      <a:pt x="91251" y="142368"/>
                    </a:cubicBezTo>
                    <a:cubicBezTo>
                      <a:pt x="91251" y="166424"/>
                      <a:pt x="86239" y="189477"/>
                      <a:pt x="76216" y="211528"/>
                    </a:cubicBezTo>
                    <a:cubicBezTo>
                      <a:pt x="74211" y="213532"/>
                      <a:pt x="72207" y="214534"/>
                      <a:pt x="70202" y="214534"/>
                    </a:cubicBezTo>
                    <a:close/>
                  </a:path>
                </a:pathLst>
              </a:custGeom>
              <a:solidFill>
                <a:srgbClr val="006097"/>
              </a:solidFill>
              <a:ln w="9991"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42207C6-CC40-4B6E-AA52-67E201BB7995}"/>
                  </a:ext>
                </a:extLst>
              </p:cNvPr>
              <p:cNvSpPr/>
              <p:nvPr/>
            </p:nvSpPr>
            <p:spPr>
              <a:xfrm>
                <a:off x="2565124" y="1676004"/>
                <a:ext cx="99980" cy="91585"/>
              </a:xfrm>
              <a:custGeom>
                <a:avLst/>
                <a:gdLst>
                  <a:gd name="connsiteX0" fmla="*/ 95595 w 99980"/>
                  <a:gd name="connsiteY0" fmla="*/ 91586 h 91585"/>
                  <a:gd name="connsiteX1" fmla="*/ 93590 w 99980"/>
                  <a:gd name="connsiteY1" fmla="*/ 91586 h 91585"/>
                  <a:gd name="connsiteX2" fmla="*/ 376 w 99980"/>
                  <a:gd name="connsiteY2" fmla="*/ 7392 h 91585"/>
                  <a:gd name="connsiteX3" fmla="*/ 3383 w 99980"/>
                  <a:gd name="connsiteY3" fmla="*/ 376 h 91585"/>
                  <a:gd name="connsiteX4" fmla="*/ 10399 w 99980"/>
                  <a:gd name="connsiteY4" fmla="*/ 3383 h 91585"/>
                  <a:gd name="connsiteX5" fmla="*/ 96597 w 99980"/>
                  <a:gd name="connsiteY5" fmla="*/ 81563 h 91585"/>
                  <a:gd name="connsiteX6" fmla="*/ 99604 w 99980"/>
                  <a:gd name="connsiteY6" fmla="*/ 88579 h 91585"/>
                  <a:gd name="connsiteX7" fmla="*/ 95595 w 99980"/>
                  <a:gd name="connsiteY7" fmla="*/ 91586 h 91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980" h="91585">
                    <a:moveTo>
                      <a:pt x="95595" y="91586"/>
                    </a:moveTo>
                    <a:cubicBezTo>
                      <a:pt x="94593" y="91586"/>
                      <a:pt x="94593" y="91586"/>
                      <a:pt x="93590" y="91586"/>
                    </a:cubicBezTo>
                    <a:cubicBezTo>
                      <a:pt x="52496" y="77554"/>
                      <a:pt x="19420" y="46482"/>
                      <a:pt x="376" y="7392"/>
                    </a:cubicBezTo>
                    <a:cubicBezTo>
                      <a:pt x="-626" y="4385"/>
                      <a:pt x="376" y="1378"/>
                      <a:pt x="3383" y="376"/>
                    </a:cubicBezTo>
                    <a:cubicBezTo>
                      <a:pt x="6390" y="-626"/>
                      <a:pt x="9397" y="376"/>
                      <a:pt x="10399" y="3383"/>
                    </a:cubicBezTo>
                    <a:cubicBezTo>
                      <a:pt x="27438" y="39466"/>
                      <a:pt x="59512" y="68533"/>
                      <a:pt x="96597" y="81563"/>
                    </a:cubicBezTo>
                    <a:cubicBezTo>
                      <a:pt x="99604" y="82565"/>
                      <a:pt x="100607" y="85572"/>
                      <a:pt x="99604" y="88579"/>
                    </a:cubicBezTo>
                    <a:cubicBezTo>
                      <a:pt x="99604" y="89581"/>
                      <a:pt x="97600" y="91586"/>
                      <a:pt x="95595" y="91586"/>
                    </a:cubicBezTo>
                    <a:close/>
                  </a:path>
                </a:pathLst>
              </a:custGeom>
              <a:solidFill>
                <a:srgbClr val="006097"/>
              </a:solidFill>
              <a:ln w="9991" cap="flat">
                <a:noFill/>
                <a:prstDash val="solid"/>
                <a:miter/>
              </a:ln>
            </p:spPr>
            <p:txBody>
              <a:bodyPr rtlCol="0" anchor="ctr"/>
              <a:lstStyle/>
              <a:p>
                <a:endParaRPr lang="en-GB"/>
              </a:p>
            </p:txBody>
          </p:sp>
        </p:grpSp>
        <p:grpSp>
          <p:nvGrpSpPr>
            <p:cNvPr id="8" name="Graphic 5">
              <a:extLst>
                <a:ext uri="{FF2B5EF4-FFF2-40B4-BE49-F238E27FC236}">
                  <a16:creationId xmlns:a16="http://schemas.microsoft.com/office/drawing/2014/main" id="{D9D0050E-D1DC-458A-8440-0E98AC967DE7}"/>
                </a:ext>
              </a:extLst>
            </p:cNvPr>
            <p:cNvGrpSpPr/>
            <p:nvPr/>
          </p:nvGrpSpPr>
          <p:grpSpPr>
            <a:xfrm>
              <a:off x="984832" y="3283308"/>
              <a:ext cx="498912" cy="713307"/>
              <a:chOff x="1709335" y="1593935"/>
              <a:chExt cx="228720" cy="327007"/>
            </a:xfrm>
            <a:solidFill>
              <a:srgbClr val="00AEEF"/>
            </a:solidFill>
          </p:grpSpPr>
          <p:sp>
            <p:nvSpPr>
              <p:cNvPr id="10" name="Freeform: Shape 9">
                <a:extLst>
                  <a:ext uri="{FF2B5EF4-FFF2-40B4-BE49-F238E27FC236}">
                    <a16:creationId xmlns:a16="http://schemas.microsoft.com/office/drawing/2014/main" id="{343C6106-9B11-470A-9CD8-82EA0407BD30}"/>
                  </a:ext>
                </a:extLst>
              </p:cNvPr>
              <p:cNvSpPr/>
              <p:nvPr/>
            </p:nvSpPr>
            <p:spPr>
              <a:xfrm>
                <a:off x="1709335" y="1593935"/>
                <a:ext cx="211995" cy="327007"/>
              </a:xfrm>
              <a:custGeom>
                <a:avLst/>
                <a:gdLst>
                  <a:gd name="connsiteX0" fmla="*/ 208674 w 211995"/>
                  <a:gd name="connsiteY0" fmla="*/ 168643 h 327007"/>
                  <a:gd name="connsiteX1" fmla="*/ 133501 w 211995"/>
                  <a:gd name="connsiteY1" fmla="*/ 110509 h 327007"/>
                  <a:gd name="connsiteX2" fmla="*/ 130494 w 211995"/>
                  <a:gd name="connsiteY2" fmla="*/ 111512 h 327007"/>
                  <a:gd name="connsiteX3" fmla="*/ 127487 w 211995"/>
                  <a:gd name="connsiteY3" fmla="*/ 103493 h 327007"/>
                  <a:gd name="connsiteX4" fmla="*/ 128490 w 211995"/>
                  <a:gd name="connsiteY4" fmla="*/ 102491 h 327007"/>
                  <a:gd name="connsiteX5" fmla="*/ 133501 w 211995"/>
                  <a:gd name="connsiteY5" fmla="*/ 95475 h 327007"/>
                  <a:gd name="connsiteX6" fmla="*/ 152545 w 211995"/>
                  <a:gd name="connsiteY6" fmla="*/ 10278 h 327007"/>
                  <a:gd name="connsiteX7" fmla="*/ 146531 w 211995"/>
                  <a:gd name="connsiteY7" fmla="*/ 255 h 327007"/>
                  <a:gd name="connsiteX8" fmla="*/ 136508 w 211995"/>
                  <a:gd name="connsiteY8" fmla="*/ 5267 h 327007"/>
                  <a:gd name="connsiteX9" fmla="*/ 109446 w 211995"/>
                  <a:gd name="connsiteY9" fmla="*/ 88459 h 327007"/>
                  <a:gd name="connsiteX10" fmla="*/ 110448 w 211995"/>
                  <a:gd name="connsiteY10" fmla="*/ 97479 h 327007"/>
                  <a:gd name="connsiteX11" fmla="*/ 111450 w 211995"/>
                  <a:gd name="connsiteY11" fmla="*/ 98482 h 327007"/>
                  <a:gd name="connsiteX12" fmla="*/ 106439 w 211995"/>
                  <a:gd name="connsiteY12" fmla="*/ 101489 h 327007"/>
                  <a:gd name="connsiteX13" fmla="*/ 101427 w 211995"/>
                  <a:gd name="connsiteY13" fmla="*/ 109507 h 327007"/>
                  <a:gd name="connsiteX14" fmla="*/ 100425 w 211995"/>
                  <a:gd name="connsiteY14" fmla="*/ 108505 h 327007"/>
                  <a:gd name="connsiteX15" fmla="*/ 91404 w 211995"/>
                  <a:gd name="connsiteY15" fmla="*/ 107502 h 327007"/>
                  <a:gd name="connsiteX16" fmla="*/ 6208 w 211995"/>
                  <a:gd name="connsiteY16" fmla="*/ 127549 h 327007"/>
                  <a:gd name="connsiteX17" fmla="*/ 194 w 211995"/>
                  <a:gd name="connsiteY17" fmla="*/ 137572 h 327007"/>
                  <a:gd name="connsiteX18" fmla="*/ 8213 w 211995"/>
                  <a:gd name="connsiteY18" fmla="*/ 144588 h 327007"/>
                  <a:gd name="connsiteX19" fmla="*/ 9215 w 211995"/>
                  <a:gd name="connsiteY19" fmla="*/ 144588 h 327007"/>
                  <a:gd name="connsiteX20" fmla="*/ 95413 w 211995"/>
                  <a:gd name="connsiteY20" fmla="*/ 132560 h 327007"/>
                  <a:gd name="connsiteX21" fmla="*/ 103432 w 211995"/>
                  <a:gd name="connsiteY21" fmla="*/ 128551 h 327007"/>
                  <a:gd name="connsiteX22" fmla="*/ 105437 w 211995"/>
                  <a:gd name="connsiteY22" fmla="*/ 124542 h 327007"/>
                  <a:gd name="connsiteX23" fmla="*/ 105437 w 211995"/>
                  <a:gd name="connsiteY23" fmla="*/ 124542 h 327007"/>
                  <a:gd name="connsiteX24" fmla="*/ 104434 w 211995"/>
                  <a:gd name="connsiteY24" fmla="*/ 126546 h 327007"/>
                  <a:gd name="connsiteX25" fmla="*/ 95413 w 211995"/>
                  <a:gd name="connsiteY25" fmla="*/ 313978 h 327007"/>
                  <a:gd name="connsiteX26" fmla="*/ 132499 w 211995"/>
                  <a:gd name="connsiteY26" fmla="*/ 327008 h 327007"/>
                  <a:gd name="connsiteX27" fmla="*/ 123478 w 211995"/>
                  <a:gd name="connsiteY27" fmla="*/ 129553 h 327007"/>
                  <a:gd name="connsiteX28" fmla="*/ 126485 w 211995"/>
                  <a:gd name="connsiteY28" fmla="*/ 132560 h 327007"/>
                  <a:gd name="connsiteX29" fmla="*/ 198651 w 211995"/>
                  <a:gd name="connsiteY29" fmla="*/ 182675 h 327007"/>
                  <a:gd name="connsiteX30" fmla="*/ 203663 w 211995"/>
                  <a:gd name="connsiteY30" fmla="*/ 183678 h 327007"/>
                  <a:gd name="connsiteX31" fmla="*/ 210679 w 211995"/>
                  <a:gd name="connsiteY31" fmla="*/ 180671 h 327007"/>
                  <a:gd name="connsiteX32" fmla="*/ 208674 w 211995"/>
                  <a:gd name="connsiteY32" fmla="*/ 168643 h 327007"/>
                  <a:gd name="connsiteX33" fmla="*/ 115460 w 211995"/>
                  <a:gd name="connsiteY33" fmla="*/ 120532 h 327007"/>
                  <a:gd name="connsiteX34" fmla="*/ 109446 w 211995"/>
                  <a:gd name="connsiteY34" fmla="*/ 117525 h 327007"/>
                  <a:gd name="connsiteX35" fmla="*/ 107441 w 211995"/>
                  <a:gd name="connsiteY35" fmla="*/ 111512 h 327007"/>
                  <a:gd name="connsiteX36" fmla="*/ 110448 w 211995"/>
                  <a:gd name="connsiteY36" fmla="*/ 105498 h 327007"/>
                  <a:gd name="connsiteX37" fmla="*/ 115460 w 211995"/>
                  <a:gd name="connsiteY37" fmla="*/ 103493 h 327007"/>
                  <a:gd name="connsiteX38" fmla="*/ 115460 w 211995"/>
                  <a:gd name="connsiteY38" fmla="*/ 103493 h 327007"/>
                  <a:gd name="connsiteX39" fmla="*/ 123478 w 211995"/>
                  <a:gd name="connsiteY39" fmla="*/ 111512 h 327007"/>
                  <a:gd name="connsiteX40" fmla="*/ 115460 w 211995"/>
                  <a:gd name="connsiteY40" fmla="*/ 120532 h 32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11995" h="327007">
                    <a:moveTo>
                      <a:pt x="208674" y="168643"/>
                    </a:moveTo>
                    <a:lnTo>
                      <a:pt x="133501" y="110509"/>
                    </a:lnTo>
                    <a:cubicBezTo>
                      <a:pt x="132499" y="110509"/>
                      <a:pt x="131496" y="110509"/>
                      <a:pt x="130494" y="111512"/>
                    </a:cubicBezTo>
                    <a:cubicBezTo>
                      <a:pt x="130494" y="108505"/>
                      <a:pt x="128490" y="105498"/>
                      <a:pt x="127487" y="103493"/>
                    </a:cubicBezTo>
                    <a:cubicBezTo>
                      <a:pt x="127487" y="103493"/>
                      <a:pt x="128490" y="103493"/>
                      <a:pt x="128490" y="102491"/>
                    </a:cubicBezTo>
                    <a:cubicBezTo>
                      <a:pt x="130494" y="100486"/>
                      <a:pt x="132499" y="98482"/>
                      <a:pt x="133501" y="95475"/>
                    </a:cubicBezTo>
                    <a:lnTo>
                      <a:pt x="152545" y="10278"/>
                    </a:lnTo>
                    <a:cubicBezTo>
                      <a:pt x="153547" y="6269"/>
                      <a:pt x="150540" y="1258"/>
                      <a:pt x="146531" y="255"/>
                    </a:cubicBezTo>
                    <a:cubicBezTo>
                      <a:pt x="142522" y="-747"/>
                      <a:pt x="137510" y="1258"/>
                      <a:pt x="136508" y="5267"/>
                    </a:cubicBezTo>
                    <a:lnTo>
                      <a:pt x="109446" y="88459"/>
                    </a:lnTo>
                    <a:cubicBezTo>
                      <a:pt x="108443" y="91465"/>
                      <a:pt x="108443" y="94472"/>
                      <a:pt x="110448" y="97479"/>
                    </a:cubicBezTo>
                    <a:cubicBezTo>
                      <a:pt x="110448" y="97479"/>
                      <a:pt x="110448" y="98482"/>
                      <a:pt x="111450" y="98482"/>
                    </a:cubicBezTo>
                    <a:cubicBezTo>
                      <a:pt x="109446" y="99484"/>
                      <a:pt x="107441" y="100486"/>
                      <a:pt x="106439" y="101489"/>
                    </a:cubicBezTo>
                    <a:cubicBezTo>
                      <a:pt x="104434" y="103493"/>
                      <a:pt x="102430" y="106500"/>
                      <a:pt x="101427" y="109507"/>
                    </a:cubicBezTo>
                    <a:cubicBezTo>
                      <a:pt x="101427" y="109507"/>
                      <a:pt x="101427" y="109507"/>
                      <a:pt x="100425" y="108505"/>
                    </a:cubicBezTo>
                    <a:cubicBezTo>
                      <a:pt x="97418" y="107502"/>
                      <a:pt x="94411" y="106500"/>
                      <a:pt x="91404" y="107502"/>
                    </a:cubicBezTo>
                    <a:lnTo>
                      <a:pt x="6208" y="127549"/>
                    </a:lnTo>
                    <a:cubicBezTo>
                      <a:pt x="2199" y="128551"/>
                      <a:pt x="-808" y="132560"/>
                      <a:pt x="194" y="137572"/>
                    </a:cubicBezTo>
                    <a:cubicBezTo>
                      <a:pt x="1197" y="141581"/>
                      <a:pt x="4203" y="144588"/>
                      <a:pt x="8213" y="144588"/>
                    </a:cubicBezTo>
                    <a:cubicBezTo>
                      <a:pt x="8213" y="144588"/>
                      <a:pt x="9215" y="144588"/>
                      <a:pt x="9215" y="144588"/>
                    </a:cubicBezTo>
                    <a:lnTo>
                      <a:pt x="95413" y="132560"/>
                    </a:lnTo>
                    <a:cubicBezTo>
                      <a:pt x="98420" y="132560"/>
                      <a:pt x="101427" y="130555"/>
                      <a:pt x="103432" y="128551"/>
                    </a:cubicBezTo>
                    <a:cubicBezTo>
                      <a:pt x="104434" y="127549"/>
                      <a:pt x="105437" y="125544"/>
                      <a:pt x="105437" y="124542"/>
                    </a:cubicBezTo>
                    <a:cubicBezTo>
                      <a:pt x="105437" y="124542"/>
                      <a:pt x="105437" y="124542"/>
                      <a:pt x="105437" y="124542"/>
                    </a:cubicBezTo>
                    <a:cubicBezTo>
                      <a:pt x="105437" y="125544"/>
                      <a:pt x="104434" y="125544"/>
                      <a:pt x="104434" y="126546"/>
                    </a:cubicBezTo>
                    <a:cubicBezTo>
                      <a:pt x="104434" y="126546"/>
                      <a:pt x="96416" y="303955"/>
                      <a:pt x="95413" y="313978"/>
                    </a:cubicBezTo>
                    <a:cubicBezTo>
                      <a:pt x="116462" y="324001"/>
                      <a:pt x="132499" y="327008"/>
                      <a:pt x="132499" y="327008"/>
                    </a:cubicBezTo>
                    <a:lnTo>
                      <a:pt x="123478" y="129553"/>
                    </a:lnTo>
                    <a:cubicBezTo>
                      <a:pt x="124480" y="130555"/>
                      <a:pt x="125483" y="132560"/>
                      <a:pt x="126485" y="132560"/>
                    </a:cubicBezTo>
                    <a:lnTo>
                      <a:pt x="198651" y="182675"/>
                    </a:lnTo>
                    <a:cubicBezTo>
                      <a:pt x="199653" y="183678"/>
                      <a:pt x="201658" y="183678"/>
                      <a:pt x="203663" y="183678"/>
                    </a:cubicBezTo>
                    <a:cubicBezTo>
                      <a:pt x="206669" y="183678"/>
                      <a:pt x="208674" y="182675"/>
                      <a:pt x="210679" y="180671"/>
                    </a:cubicBezTo>
                    <a:cubicBezTo>
                      <a:pt x="212683" y="176662"/>
                      <a:pt x="212683" y="171650"/>
                      <a:pt x="208674" y="168643"/>
                    </a:cubicBezTo>
                    <a:close/>
                    <a:moveTo>
                      <a:pt x="115460" y="120532"/>
                    </a:moveTo>
                    <a:cubicBezTo>
                      <a:pt x="113455" y="120532"/>
                      <a:pt x="111450" y="119530"/>
                      <a:pt x="109446" y="117525"/>
                    </a:cubicBezTo>
                    <a:cubicBezTo>
                      <a:pt x="108443" y="115521"/>
                      <a:pt x="107441" y="113516"/>
                      <a:pt x="107441" y="111512"/>
                    </a:cubicBezTo>
                    <a:cubicBezTo>
                      <a:pt x="107441" y="109507"/>
                      <a:pt x="108443" y="107502"/>
                      <a:pt x="110448" y="105498"/>
                    </a:cubicBezTo>
                    <a:cubicBezTo>
                      <a:pt x="111450" y="104495"/>
                      <a:pt x="113455" y="103493"/>
                      <a:pt x="115460" y="103493"/>
                    </a:cubicBezTo>
                    <a:cubicBezTo>
                      <a:pt x="115460" y="103493"/>
                      <a:pt x="115460" y="103493"/>
                      <a:pt x="115460" y="103493"/>
                    </a:cubicBezTo>
                    <a:cubicBezTo>
                      <a:pt x="119469" y="103493"/>
                      <a:pt x="123478" y="107502"/>
                      <a:pt x="123478" y="111512"/>
                    </a:cubicBezTo>
                    <a:cubicBezTo>
                      <a:pt x="123478" y="117525"/>
                      <a:pt x="120471" y="121535"/>
                      <a:pt x="115460" y="120532"/>
                    </a:cubicBezTo>
                    <a:close/>
                  </a:path>
                </a:pathLst>
              </a:custGeom>
              <a:solidFill>
                <a:srgbClr val="006097"/>
              </a:solidFill>
              <a:ln w="9991"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24EB42E-56F4-4BE8-95B5-AED6BDF5EDDC}"/>
                  </a:ext>
                </a:extLst>
              </p:cNvPr>
              <p:cNvSpPr/>
              <p:nvPr/>
            </p:nvSpPr>
            <p:spPr>
              <a:xfrm>
                <a:off x="1731580" y="1613234"/>
                <a:ext cx="94483" cy="89205"/>
              </a:xfrm>
              <a:custGeom>
                <a:avLst/>
                <a:gdLst>
                  <a:gd name="connsiteX0" fmla="*/ 91210 w 94483"/>
                  <a:gd name="connsiteY0" fmla="*/ 0 h 89205"/>
                  <a:gd name="connsiteX1" fmla="*/ 91210 w 94483"/>
                  <a:gd name="connsiteY1" fmla="*/ 0 h 89205"/>
                  <a:gd name="connsiteX2" fmla="*/ 0 w 94483"/>
                  <a:gd name="connsiteY2" fmla="*/ 85196 h 89205"/>
                  <a:gd name="connsiteX3" fmla="*/ 3007 w 94483"/>
                  <a:gd name="connsiteY3" fmla="*/ 89205 h 89205"/>
                  <a:gd name="connsiteX4" fmla="*/ 3007 w 94483"/>
                  <a:gd name="connsiteY4" fmla="*/ 89205 h 89205"/>
                  <a:gd name="connsiteX5" fmla="*/ 7016 w 94483"/>
                  <a:gd name="connsiteY5" fmla="*/ 86198 h 89205"/>
                  <a:gd name="connsiteX6" fmla="*/ 91210 w 94483"/>
                  <a:gd name="connsiteY6" fmla="*/ 8018 h 89205"/>
                  <a:gd name="connsiteX7" fmla="*/ 94217 w 94483"/>
                  <a:gd name="connsiteY7" fmla="*/ 4009 h 89205"/>
                  <a:gd name="connsiteX8" fmla="*/ 91210 w 94483"/>
                  <a:gd name="connsiteY8" fmla="*/ 0 h 8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83" h="89205">
                    <a:moveTo>
                      <a:pt x="91210" y="0"/>
                    </a:moveTo>
                    <a:lnTo>
                      <a:pt x="91210" y="0"/>
                    </a:lnTo>
                    <a:cubicBezTo>
                      <a:pt x="44102" y="2005"/>
                      <a:pt x="5012" y="38088"/>
                      <a:pt x="0" y="85196"/>
                    </a:cubicBezTo>
                    <a:cubicBezTo>
                      <a:pt x="0" y="87201"/>
                      <a:pt x="1002" y="89205"/>
                      <a:pt x="3007" y="89205"/>
                    </a:cubicBezTo>
                    <a:cubicBezTo>
                      <a:pt x="3007" y="89205"/>
                      <a:pt x="3007" y="89205"/>
                      <a:pt x="3007" y="89205"/>
                    </a:cubicBezTo>
                    <a:cubicBezTo>
                      <a:pt x="5012" y="89205"/>
                      <a:pt x="6014" y="88203"/>
                      <a:pt x="7016" y="86198"/>
                    </a:cubicBezTo>
                    <a:cubicBezTo>
                      <a:pt x="11025" y="43099"/>
                      <a:pt x="48111" y="9021"/>
                      <a:pt x="91210" y="8018"/>
                    </a:cubicBezTo>
                    <a:cubicBezTo>
                      <a:pt x="93215" y="8018"/>
                      <a:pt x="95219" y="6014"/>
                      <a:pt x="94217" y="4009"/>
                    </a:cubicBezTo>
                    <a:cubicBezTo>
                      <a:pt x="94217" y="1002"/>
                      <a:pt x="93215" y="0"/>
                      <a:pt x="91210" y="0"/>
                    </a:cubicBezTo>
                  </a:path>
                </a:pathLst>
              </a:custGeom>
              <a:solidFill>
                <a:srgbClr val="006097"/>
              </a:solidFill>
              <a:ln w="9991"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455232A-C875-4688-A893-7E00B424FE9F}"/>
                  </a:ext>
                </a:extLst>
              </p:cNvPr>
              <p:cNvSpPr/>
              <p:nvPr/>
            </p:nvSpPr>
            <p:spPr>
              <a:xfrm>
                <a:off x="1728917" y="1594039"/>
                <a:ext cx="99886" cy="54275"/>
              </a:xfrm>
              <a:custGeom>
                <a:avLst/>
                <a:gdLst>
                  <a:gd name="connsiteX0" fmla="*/ 2663 w 99886"/>
                  <a:gd name="connsiteY0" fmla="*/ 54276 h 54275"/>
                  <a:gd name="connsiteX1" fmla="*/ 5670 w 99886"/>
                  <a:gd name="connsiteY1" fmla="*/ 52271 h 54275"/>
                  <a:gd name="connsiteX2" fmla="*/ 95878 w 99886"/>
                  <a:gd name="connsiteY2" fmla="*/ 7167 h 54275"/>
                  <a:gd name="connsiteX3" fmla="*/ 99887 w 99886"/>
                  <a:gd name="connsiteY3" fmla="*/ 4160 h 54275"/>
                  <a:gd name="connsiteX4" fmla="*/ 96880 w 99886"/>
                  <a:gd name="connsiteY4" fmla="*/ 151 h 54275"/>
                  <a:gd name="connsiteX5" fmla="*/ 658 w 99886"/>
                  <a:gd name="connsiteY5" fmla="*/ 48262 h 54275"/>
                  <a:gd name="connsiteX6" fmla="*/ 1661 w 99886"/>
                  <a:gd name="connsiteY6" fmla="*/ 53273 h 54275"/>
                  <a:gd name="connsiteX7" fmla="*/ 2663 w 99886"/>
                  <a:gd name="connsiteY7" fmla="*/ 54276 h 5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886" h="54275">
                    <a:moveTo>
                      <a:pt x="2663" y="54276"/>
                    </a:moveTo>
                    <a:cubicBezTo>
                      <a:pt x="3665" y="54276"/>
                      <a:pt x="4668" y="53273"/>
                      <a:pt x="5670" y="52271"/>
                    </a:cubicBezTo>
                    <a:cubicBezTo>
                      <a:pt x="25716" y="22202"/>
                      <a:pt x="59794" y="5163"/>
                      <a:pt x="95878" y="7167"/>
                    </a:cubicBezTo>
                    <a:cubicBezTo>
                      <a:pt x="97882" y="7167"/>
                      <a:pt x="99887" y="6165"/>
                      <a:pt x="99887" y="4160"/>
                    </a:cubicBezTo>
                    <a:cubicBezTo>
                      <a:pt x="99887" y="2156"/>
                      <a:pt x="98884" y="151"/>
                      <a:pt x="96880" y="151"/>
                    </a:cubicBezTo>
                    <a:cubicBezTo>
                      <a:pt x="57790" y="-1853"/>
                      <a:pt x="21707" y="16188"/>
                      <a:pt x="658" y="48262"/>
                    </a:cubicBezTo>
                    <a:cubicBezTo>
                      <a:pt x="-344" y="50266"/>
                      <a:pt x="-344" y="52271"/>
                      <a:pt x="1661" y="53273"/>
                    </a:cubicBezTo>
                    <a:cubicBezTo>
                      <a:pt x="1661" y="54276"/>
                      <a:pt x="1661" y="54276"/>
                      <a:pt x="2663" y="54276"/>
                    </a:cubicBezTo>
                  </a:path>
                </a:pathLst>
              </a:custGeom>
              <a:solidFill>
                <a:srgbClr val="006097"/>
              </a:solidFill>
              <a:ln w="9991"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20889EF-4E64-4E9A-91C4-43967E79FDEB}"/>
                  </a:ext>
                </a:extLst>
              </p:cNvPr>
              <p:cNvSpPr/>
              <p:nvPr/>
            </p:nvSpPr>
            <p:spPr>
              <a:xfrm>
                <a:off x="1709529" y="1658947"/>
                <a:ext cx="16430" cy="47501"/>
              </a:xfrm>
              <a:custGeom>
                <a:avLst/>
                <a:gdLst>
                  <a:gd name="connsiteX0" fmla="*/ 4009 w 16430"/>
                  <a:gd name="connsiteY0" fmla="*/ 47502 h 47501"/>
                  <a:gd name="connsiteX1" fmla="*/ 4009 w 16430"/>
                  <a:gd name="connsiteY1" fmla="*/ 47502 h 47501"/>
                  <a:gd name="connsiteX2" fmla="*/ 8018 w 16430"/>
                  <a:gd name="connsiteY2" fmla="*/ 44495 h 47501"/>
                  <a:gd name="connsiteX3" fmla="*/ 16037 w 16430"/>
                  <a:gd name="connsiteY3" fmla="*/ 5405 h 47501"/>
                  <a:gd name="connsiteX4" fmla="*/ 14032 w 16430"/>
                  <a:gd name="connsiteY4" fmla="*/ 393 h 47501"/>
                  <a:gd name="connsiteX5" fmla="*/ 9021 w 16430"/>
                  <a:gd name="connsiteY5" fmla="*/ 2398 h 47501"/>
                  <a:gd name="connsiteX6" fmla="*/ 0 w 16430"/>
                  <a:gd name="connsiteY6" fmla="*/ 44495 h 47501"/>
                  <a:gd name="connsiteX7" fmla="*/ 4009 w 16430"/>
                  <a:gd name="connsiteY7" fmla="*/ 47502 h 4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30" h="47501">
                    <a:moveTo>
                      <a:pt x="4009" y="47502"/>
                    </a:moveTo>
                    <a:cubicBezTo>
                      <a:pt x="4009" y="47502"/>
                      <a:pt x="4009" y="47502"/>
                      <a:pt x="4009" y="47502"/>
                    </a:cubicBezTo>
                    <a:cubicBezTo>
                      <a:pt x="6014" y="47502"/>
                      <a:pt x="8018" y="46499"/>
                      <a:pt x="8018" y="44495"/>
                    </a:cubicBezTo>
                    <a:cubicBezTo>
                      <a:pt x="9021" y="30462"/>
                      <a:pt x="12028" y="15428"/>
                      <a:pt x="16037" y="5405"/>
                    </a:cubicBezTo>
                    <a:cubicBezTo>
                      <a:pt x="17039" y="3400"/>
                      <a:pt x="16037" y="1396"/>
                      <a:pt x="14032" y="393"/>
                    </a:cubicBezTo>
                    <a:cubicBezTo>
                      <a:pt x="12028" y="-609"/>
                      <a:pt x="10023" y="393"/>
                      <a:pt x="9021" y="2398"/>
                    </a:cubicBezTo>
                    <a:cubicBezTo>
                      <a:pt x="4009" y="13423"/>
                      <a:pt x="1002" y="29460"/>
                      <a:pt x="0" y="44495"/>
                    </a:cubicBezTo>
                    <a:cubicBezTo>
                      <a:pt x="0" y="45497"/>
                      <a:pt x="2005" y="47502"/>
                      <a:pt x="4009" y="47502"/>
                    </a:cubicBezTo>
                  </a:path>
                </a:pathLst>
              </a:custGeom>
              <a:solidFill>
                <a:srgbClr val="006097"/>
              </a:solidFill>
              <a:ln w="9991"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69607D3-DEB6-44C6-A74D-6873E7FEF8F1}"/>
                  </a:ext>
                </a:extLst>
              </p:cNvPr>
              <p:cNvSpPr/>
              <p:nvPr/>
            </p:nvSpPr>
            <p:spPr>
              <a:xfrm>
                <a:off x="1867236" y="1769938"/>
                <a:ext cx="16351" cy="11683"/>
              </a:xfrm>
              <a:custGeom>
                <a:avLst/>
                <a:gdLst>
                  <a:gd name="connsiteX0" fmla="*/ 4668 w 16351"/>
                  <a:gd name="connsiteY0" fmla="*/ 11684 h 11683"/>
                  <a:gd name="connsiteX1" fmla="*/ 6672 w 16351"/>
                  <a:gd name="connsiteY1" fmla="*/ 11684 h 11683"/>
                  <a:gd name="connsiteX2" fmla="*/ 13688 w 16351"/>
                  <a:gd name="connsiteY2" fmla="*/ 7675 h 11683"/>
                  <a:gd name="connsiteX3" fmla="*/ 14691 w 16351"/>
                  <a:gd name="connsiteY3" fmla="*/ 6672 h 11683"/>
                  <a:gd name="connsiteX4" fmla="*/ 15693 w 16351"/>
                  <a:gd name="connsiteY4" fmla="*/ 1661 h 11683"/>
                  <a:gd name="connsiteX5" fmla="*/ 10681 w 16351"/>
                  <a:gd name="connsiteY5" fmla="*/ 658 h 11683"/>
                  <a:gd name="connsiteX6" fmla="*/ 7675 w 16351"/>
                  <a:gd name="connsiteY6" fmla="*/ 658 h 11683"/>
                  <a:gd name="connsiteX7" fmla="*/ 1661 w 16351"/>
                  <a:gd name="connsiteY7" fmla="*/ 4668 h 11683"/>
                  <a:gd name="connsiteX8" fmla="*/ 658 w 16351"/>
                  <a:gd name="connsiteY8" fmla="*/ 9679 h 11683"/>
                  <a:gd name="connsiteX9" fmla="*/ 4668 w 16351"/>
                  <a:gd name="connsiteY9" fmla="*/ 11684 h 1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51" h="11683">
                    <a:moveTo>
                      <a:pt x="4668" y="11684"/>
                    </a:moveTo>
                    <a:cubicBezTo>
                      <a:pt x="5670" y="11684"/>
                      <a:pt x="5670" y="11684"/>
                      <a:pt x="6672" y="11684"/>
                    </a:cubicBezTo>
                    <a:cubicBezTo>
                      <a:pt x="9679" y="9679"/>
                      <a:pt x="10681" y="8677"/>
                      <a:pt x="13688" y="7675"/>
                    </a:cubicBezTo>
                    <a:lnTo>
                      <a:pt x="14691" y="6672"/>
                    </a:lnTo>
                    <a:cubicBezTo>
                      <a:pt x="16695" y="5670"/>
                      <a:pt x="16695" y="3665"/>
                      <a:pt x="15693" y="1661"/>
                    </a:cubicBezTo>
                    <a:cubicBezTo>
                      <a:pt x="14691" y="-344"/>
                      <a:pt x="12686" y="-344"/>
                      <a:pt x="10681" y="658"/>
                    </a:cubicBezTo>
                    <a:lnTo>
                      <a:pt x="7675" y="658"/>
                    </a:lnTo>
                    <a:cubicBezTo>
                      <a:pt x="5670" y="2663"/>
                      <a:pt x="4668" y="2663"/>
                      <a:pt x="1661" y="4668"/>
                    </a:cubicBezTo>
                    <a:cubicBezTo>
                      <a:pt x="-344" y="5670"/>
                      <a:pt x="-344" y="7675"/>
                      <a:pt x="658" y="9679"/>
                    </a:cubicBezTo>
                    <a:cubicBezTo>
                      <a:pt x="1661" y="10681"/>
                      <a:pt x="2663" y="11684"/>
                      <a:pt x="4668" y="11684"/>
                    </a:cubicBezTo>
                  </a:path>
                </a:pathLst>
              </a:custGeom>
              <a:solidFill>
                <a:srgbClr val="006097"/>
              </a:solidFill>
              <a:ln w="9991"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2601340D-AFFF-4B6C-B4F6-5C761FCE62A5}"/>
                  </a:ext>
                </a:extLst>
              </p:cNvPr>
              <p:cNvSpPr/>
              <p:nvPr/>
            </p:nvSpPr>
            <p:spPr>
              <a:xfrm>
                <a:off x="1859430" y="1781467"/>
                <a:ext cx="39690" cy="27217"/>
              </a:xfrm>
              <a:custGeom>
                <a:avLst/>
                <a:gdLst>
                  <a:gd name="connsiteX0" fmla="*/ 445 w 39690"/>
                  <a:gd name="connsiteY0" fmla="*/ 25213 h 27217"/>
                  <a:gd name="connsiteX1" fmla="*/ 3452 w 39690"/>
                  <a:gd name="connsiteY1" fmla="*/ 27217 h 27217"/>
                  <a:gd name="connsiteX2" fmla="*/ 4455 w 39690"/>
                  <a:gd name="connsiteY2" fmla="*/ 27217 h 27217"/>
                  <a:gd name="connsiteX3" fmla="*/ 18487 w 39690"/>
                  <a:gd name="connsiteY3" fmla="*/ 20201 h 27217"/>
                  <a:gd name="connsiteX4" fmla="*/ 29512 w 39690"/>
                  <a:gd name="connsiteY4" fmla="*/ 13185 h 27217"/>
                  <a:gd name="connsiteX5" fmla="*/ 38533 w 39690"/>
                  <a:gd name="connsiteY5" fmla="*/ 6169 h 27217"/>
                  <a:gd name="connsiteX6" fmla="*/ 38533 w 39690"/>
                  <a:gd name="connsiteY6" fmla="*/ 1157 h 27217"/>
                  <a:gd name="connsiteX7" fmla="*/ 33522 w 39690"/>
                  <a:gd name="connsiteY7" fmla="*/ 1157 h 27217"/>
                  <a:gd name="connsiteX8" fmla="*/ 24501 w 39690"/>
                  <a:gd name="connsiteY8" fmla="*/ 8173 h 27217"/>
                  <a:gd name="connsiteX9" fmla="*/ 13475 w 39690"/>
                  <a:gd name="connsiteY9" fmla="*/ 15190 h 27217"/>
                  <a:gd name="connsiteX10" fmla="*/ 445 w 39690"/>
                  <a:gd name="connsiteY10" fmla="*/ 21204 h 27217"/>
                  <a:gd name="connsiteX11" fmla="*/ 445 w 39690"/>
                  <a:gd name="connsiteY11" fmla="*/ 25213 h 2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690" h="27217">
                    <a:moveTo>
                      <a:pt x="445" y="25213"/>
                    </a:moveTo>
                    <a:cubicBezTo>
                      <a:pt x="1448" y="26215"/>
                      <a:pt x="2450" y="27217"/>
                      <a:pt x="3452" y="27217"/>
                    </a:cubicBezTo>
                    <a:cubicBezTo>
                      <a:pt x="3452" y="27217"/>
                      <a:pt x="4455" y="27217"/>
                      <a:pt x="4455" y="27217"/>
                    </a:cubicBezTo>
                    <a:cubicBezTo>
                      <a:pt x="8464" y="25213"/>
                      <a:pt x="13475" y="23208"/>
                      <a:pt x="18487" y="20201"/>
                    </a:cubicBezTo>
                    <a:cubicBezTo>
                      <a:pt x="22496" y="18197"/>
                      <a:pt x="26505" y="15190"/>
                      <a:pt x="29512" y="13185"/>
                    </a:cubicBezTo>
                    <a:cubicBezTo>
                      <a:pt x="32519" y="11180"/>
                      <a:pt x="35526" y="8173"/>
                      <a:pt x="38533" y="6169"/>
                    </a:cubicBezTo>
                    <a:cubicBezTo>
                      <a:pt x="39535" y="5167"/>
                      <a:pt x="40538" y="2160"/>
                      <a:pt x="38533" y="1157"/>
                    </a:cubicBezTo>
                    <a:cubicBezTo>
                      <a:pt x="37531" y="155"/>
                      <a:pt x="34524" y="-847"/>
                      <a:pt x="33522" y="1157"/>
                    </a:cubicBezTo>
                    <a:cubicBezTo>
                      <a:pt x="30515" y="3162"/>
                      <a:pt x="27508" y="6169"/>
                      <a:pt x="24501" y="8173"/>
                    </a:cubicBezTo>
                    <a:cubicBezTo>
                      <a:pt x="21494" y="11180"/>
                      <a:pt x="17485" y="13185"/>
                      <a:pt x="13475" y="15190"/>
                    </a:cubicBezTo>
                    <a:cubicBezTo>
                      <a:pt x="8464" y="18197"/>
                      <a:pt x="4455" y="20201"/>
                      <a:pt x="445" y="21204"/>
                    </a:cubicBezTo>
                    <a:cubicBezTo>
                      <a:pt x="445" y="21204"/>
                      <a:pt x="-557" y="23208"/>
                      <a:pt x="445" y="25213"/>
                    </a:cubicBezTo>
                  </a:path>
                </a:pathLst>
              </a:custGeom>
              <a:solidFill>
                <a:srgbClr val="006097"/>
              </a:solidFill>
              <a:ln w="9991"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86336C8-378B-47DC-912B-C47B49CC7CC1}"/>
                  </a:ext>
                </a:extLst>
              </p:cNvPr>
              <p:cNvSpPr/>
              <p:nvPr/>
            </p:nvSpPr>
            <p:spPr>
              <a:xfrm>
                <a:off x="1750968" y="1755906"/>
                <a:ext cx="38136" cy="32732"/>
              </a:xfrm>
              <a:custGeom>
                <a:avLst/>
                <a:gdLst>
                  <a:gd name="connsiteX0" fmla="*/ 34737 w 38136"/>
                  <a:gd name="connsiteY0" fmla="*/ 32732 h 32732"/>
                  <a:gd name="connsiteX1" fmla="*/ 32732 w 38136"/>
                  <a:gd name="connsiteY1" fmla="*/ 32732 h 32732"/>
                  <a:gd name="connsiteX2" fmla="*/ 658 w 38136"/>
                  <a:gd name="connsiteY2" fmla="*/ 5670 h 32732"/>
                  <a:gd name="connsiteX3" fmla="*/ 1661 w 38136"/>
                  <a:gd name="connsiteY3" fmla="*/ 658 h 32732"/>
                  <a:gd name="connsiteX4" fmla="*/ 6672 w 38136"/>
                  <a:gd name="connsiteY4" fmla="*/ 1661 h 32732"/>
                  <a:gd name="connsiteX5" fmla="*/ 35739 w 38136"/>
                  <a:gd name="connsiteY5" fmla="*/ 26718 h 32732"/>
                  <a:gd name="connsiteX6" fmla="*/ 37744 w 38136"/>
                  <a:gd name="connsiteY6" fmla="*/ 31730 h 32732"/>
                  <a:gd name="connsiteX7" fmla="*/ 34737 w 38136"/>
                  <a:gd name="connsiteY7" fmla="*/ 32732 h 3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36" h="32732">
                    <a:moveTo>
                      <a:pt x="34737" y="32732"/>
                    </a:moveTo>
                    <a:cubicBezTo>
                      <a:pt x="33734" y="32732"/>
                      <a:pt x="33734" y="32732"/>
                      <a:pt x="32732" y="32732"/>
                    </a:cubicBezTo>
                    <a:cubicBezTo>
                      <a:pt x="19702" y="25716"/>
                      <a:pt x="8677" y="16695"/>
                      <a:pt x="658" y="5670"/>
                    </a:cubicBezTo>
                    <a:cubicBezTo>
                      <a:pt x="-344" y="3665"/>
                      <a:pt x="-344" y="1661"/>
                      <a:pt x="1661" y="658"/>
                    </a:cubicBezTo>
                    <a:cubicBezTo>
                      <a:pt x="3665" y="-344"/>
                      <a:pt x="5670" y="-344"/>
                      <a:pt x="6672" y="1661"/>
                    </a:cubicBezTo>
                    <a:cubicBezTo>
                      <a:pt x="14691" y="11684"/>
                      <a:pt x="24714" y="20705"/>
                      <a:pt x="35739" y="26718"/>
                    </a:cubicBezTo>
                    <a:cubicBezTo>
                      <a:pt x="37744" y="27721"/>
                      <a:pt x="38746" y="29725"/>
                      <a:pt x="37744" y="31730"/>
                    </a:cubicBezTo>
                    <a:cubicBezTo>
                      <a:pt x="37744" y="31730"/>
                      <a:pt x="35739" y="32732"/>
                      <a:pt x="34737" y="32732"/>
                    </a:cubicBezTo>
                    <a:close/>
                  </a:path>
                </a:pathLst>
              </a:custGeom>
              <a:solidFill>
                <a:srgbClr val="006097"/>
              </a:solidFill>
              <a:ln w="9991"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A3BAC77-F319-47AE-ADA6-2106D4681F89}"/>
                  </a:ext>
                </a:extLst>
              </p:cNvPr>
              <p:cNvSpPr/>
              <p:nvPr/>
            </p:nvSpPr>
            <p:spPr>
              <a:xfrm>
                <a:off x="1872247" y="1629615"/>
                <a:ext cx="46764" cy="109909"/>
              </a:xfrm>
              <a:custGeom>
                <a:avLst/>
                <a:gdLst>
                  <a:gd name="connsiteX0" fmla="*/ 36741 w 46764"/>
                  <a:gd name="connsiteY0" fmla="*/ 109910 h 109909"/>
                  <a:gd name="connsiteX1" fmla="*/ 35739 w 46764"/>
                  <a:gd name="connsiteY1" fmla="*/ 109910 h 109909"/>
                  <a:gd name="connsiteX2" fmla="*/ 33734 w 46764"/>
                  <a:gd name="connsiteY2" fmla="*/ 104898 h 109909"/>
                  <a:gd name="connsiteX3" fmla="*/ 38746 w 46764"/>
                  <a:gd name="connsiteY3" fmla="*/ 76834 h 109909"/>
                  <a:gd name="connsiteX4" fmla="*/ 1661 w 46764"/>
                  <a:gd name="connsiteY4" fmla="*/ 6672 h 109909"/>
                  <a:gd name="connsiteX5" fmla="*/ 658 w 46764"/>
                  <a:gd name="connsiteY5" fmla="*/ 1661 h 109909"/>
                  <a:gd name="connsiteX6" fmla="*/ 5670 w 46764"/>
                  <a:gd name="connsiteY6" fmla="*/ 658 h 109909"/>
                  <a:gd name="connsiteX7" fmla="*/ 46765 w 46764"/>
                  <a:gd name="connsiteY7" fmla="*/ 76834 h 109909"/>
                  <a:gd name="connsiteX8" fmla="*/ 41753 w 46764"/>
                  <a:gd name="connsiteY8" fmla="*/ 107905 h 109909"/>
                  <a:gd name="connsiteX9" fmla="*/ 36741 w 46764"/>
                  <a:gd name="connsiteY9" fmla="*/ 109910 h 10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64" h="109909">
                    <a:moveTo>
                      <a:pt x="36741" y="109910"/>
                    </a:moveTo>
                    <a:cubicBezTo>
                      <a:pt x="36741" y="109910"/>
                      <a:pt x="35739" y="109910"/>
                      <a:pt x="35739" y="109910"/>
                    </a:cubicBezTo>
                    <a:cubicBezTo>
                      <a:pt x="33734" y="108908"/>
                      <a:pt x="32732" y="106903"/>
                      <a:pt x="33734" y="104898"/>
                    </a:cubicBezTo>
                    <a:cubicBezTo>
                      <a:pt x="36741" y="95878"/>
                      <a:pt x="38746" y="86857"/>
                      <a:pt x="38746" y="76834"/>
                    </a:cubicBezTo>
                    <a:cubicBezTo>
                      <a:pt x="38746" y="48769"/>
                      <a:pt x="24714" y="22709"/>
                      <a:pt x="1661" y="6672"/>
                    </a:cubicBezTo>
                    <a:cubicBezTo>
                      <a:pt x="-344" y="5670"/>
                      <a:pt x="-344" y="2663"/>
                      <a:pt x="658" y="1661"/>
                    </a:cubicBezTo>
                    <a:cubicBezTo>
                      <a:pt x="1661" y="-344"/>
                      <a:pt x="4668" y="-344"/>
                      <a:pt x="5670" y="658"/>
                    </a:cubicBezTo>
                    <a:cubicBezTo>
                      <a:pt x="30728" y="17698"/>
                      <a:pt x="46765" y="46765"/>
                      <a:pt x="46765" y="76834"/>
                    </a:cubicBezTo>
                    <a:cubicBezTo>
                      <a:pt x="46765" y="87859"/>
                      <a:pt x="44760" y="97882"/>
                      <a:pt x="41753" y="107905"/>
                    </a:cubicBezTo>
                    <a:cubicBezTo>
                      <a:pt x="40751" y="108908"/>
                      <a:pt x="38746" y="109910"/>
                      <a:pt x="36741" y="109910"/>
                    </a:cubicBezTo>
                    <a:close/>
                  </a:path>
                </a:pathLst>
              </a:custGeom>
              <a:solidFill>
                <a:srgbClr val="006097"/>
              </a:solidFill>
              <a:ln w="9991"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6DCC0C8-37D6-481A-B0CD-43F5DA82D225}"/>
                  </a:ext>
                </a:extLst>
              </p:cNvPr>
              <p:cNvSpPr/>
              <p:nvPr/>
            </p:nvSpPr>
            <p:spPr>
              <a:xfrm>
                <a:off x="1874820" y="1609134"/>
                <a:ext cx="63235" cy="147429"/>
              </a:xfrm>
              <a:custGeom>
                <a:avLst/>
                <a:gdLst>
                  <a:gd name="connsiteX0" fmla="*/ 49203 w 63235"/>
                  <a:gd name="connsiteY0" fmla="*/ 147430 h 147429"/>
                  <a:gd name="connsiteX1" fmla="*/ 47199 w 63235"/>
                  <a:gd name="connsiteY1" fmla="*/ 147430 h 147429"/>
                  <a:gd name="connsiteX2" fmla="*/ 45194 w 63235"/>
                  <a:gd name="connsiteY2" fmla="*/ 142418 h 147429"/>
                  <a:gd name="connsiteX3" fmla="*/ 55217 w 63235"/>
                  <a:gd name="connsiteY3" fmla="*/ 98317 h 147429"/>
                  <a:gd name="connsiteX4" fmla="*/ 2095 w 63235"/>
                  <a:gd name="connsiteY4" fmla="*/ 7107 h 147429"/>
                  <a:gd name="connsiteX5" fmla="*/ 1093 w 63235"/>
                  <a:gd name="connsiteY5" fmla="*/ 2095 h 147429"/>
                  <a:gd name="connsiteX6" fmla="*/ 6104 w 63235"/>
                  <a:gd name="connsiteY6" fmla="*/ 1093 h 147429"/>
                  <a:gd name="connsiteX7" fmla="*/ 63236 w 63235"/>
                  <a:gd name="connsiteY7" fmla="*/ 98317 h 147429"/>
                  <a:gd name="connsiteX8" fmla="*/ 52210 w 63235"/>
                  <a:gd name="connsiteY8" fmla="*/ 146427 h 147429"/>
                  <a:gd name="connsiteX9" fmla="*/ 49203 w 63235"/>
                  <a:gd name="connsiteY9" fmla="*/ 147430 h 147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235" h="147429">
                    <a:moveTo>
                      <a:pt x="49203" y="147430"/>
                    </a:moveTo>
                    <a:cubicBezTo>
                      <a:pt x="48201" y="147430"/>
                      <a:pt x="48201" y="147430"/>
                      <a:pt x="47199" y="147430"/>
                    </a:cubicBezTo>
                    <a:cubicBezTo>
                      <a:pt x="45194" y="146427"/>
                      <a:pt x="44192" y="144423"/>
                      <a:pt x="45194" y="142418"/>
                    </a:cubicBezTo>
                    <a:cubicBezTo>
                      <a:pt x="52210" y="128386"/>
                      <a:pt x="55217" y="113351"/>
                      <a:pt x="55217" y="98317"/>
                    </a:cubicBezTo>
                    <a:cubicBezTo>
                      <a:pt x="55217" y="61231"/>
                      <a:pt x="35171" y="26150"/>
                      <a:pt x="2095" y="7107"/>
                    </a:cubicBezTo>
                    <a:cubicBezTo>
                      <a:pt x="90" y="6104"/>
                      <a:pt x="-912" y="4100"/>
                      <a:pt x="1093" y="2095"/>
                    </a:cubicBezTo>
                    <a:cubicBezTo>
                      <a:pt x="2095" y="90"/>
                      <a:pt x="4100" y="-912"/>
                      <a:pt x="6104" y="1093"/>
                    </a:cubicBezTo>
                    <a:cubicBezTo>
                      <a:pt x="41185" y="21139"/>
                      <a:pt x="63236" y="58224"/>
                      <a:pt x="63236" y="98317"/>
                    </a:cubicBezTo>
                    <a:cubicBezTo>
                      <a:pt x="63236" y="115356"/>
                      <a:pt x="59227" y="131393"/>
                      <a:pt x="52210" y="146427"/>
                    </a:cubicBezTo>
                    <a:cubicBezTo>
                      <a:pt x="52210" y="146427"/>
                      <a:pt x="51208" y="147430"/>
                      <a:pt x="49203" y="147430"/>
                    </a:cubicBezTo>
                    <a:close/>
                  </a:path>
                </a:pathLst>
              </a:custGeom>
              <a:solidFill>
                <a:srgbClr val="006097"/>
              </a:solidFill>
              <a:ln w="9991"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732296C1-CD47-4BAB-8D79-DD11A97CB18C}"/>
                  </a:ext>
                </a:extLst>
              </p:cNvPr>
              <p:cNvSpPr/>
              <p:nvPr/>
            </p:nvSpPr>
            <p:spPr>
              <a:xfrm>
                <a:off x="1724171" y="1749155"/>
                <a:ext cx="69945" cy="63538"/>
              </a:xfrm>
              <a:custGeom>
                <a:avLst/>
                <a:gdLst>
                  <a:gd name="connsiteX0" fmla="*/ 65543 w 69945"/>
                  <a:gd name="connsiteY0" fmla="*/ 63539 h 63538"/>
                  <a:gd name="connsiteX1" fmla="*/ 64541 w 69945"/>
                  <a:gd name="connsiteY1" fmla="*/ 63539 h 63538"/>
                  <a:gd name="connsiteX2" fmla="*/ 393 w 69945"/>
                  <a:gd name="connsiteY2" fmla="*/ 5405 h 63538"/>
                  <a:gd name="connsiteX3" fmla="*/ 2398 w 69945"/>
                  <a:gd name="connsiteY3" fmla="*/ 393 h 63538"/>
                  <a:gd name="connsiteX4" fmla="*/ 7409 w 69945"/>
                  <a:gd name="connsiteY4" fmla="*/ 2398 h 63538"/>
                  <a:gd name="connsiteX5" fmla="*/ 67548 w 69945"/>
                  <a:gd name="connsiteY5" fmla="*/ 56522 h 63538"/>
                  <a:gd name="connsiteX6" fmla="*/ 69552 w 69945"/>
                  <a:gd name="connsiteY6" fmla="*/ 61534 h 63538"/>
                  <a:gd name="connsiteX7" fmla="*/ 65543 w 69945"/>
                  <a:gd name="connsiteY7" fmla="*/ 63539 h 63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945" h="63538">
                    <a:moveTo>
                      <a:pt x="65543" y="63539"/>
                    </a:moveTo>
                    <a:cubicBezTo>
                      <a:pt x="65543" y="63539"/>
                      <a:pt x="64541" y="63539"/>
                      <a:pt x="64541" y="63539"/>
                    </a:cubicBezTo>
                    <a:cubicBezTo>
                      <a:pt x="36476" y="53516"/>
                      <a:pt x="12421" y="32467"/>
                      <a:pt x="393" y="5405"/>
                    </a:cubicBezTo>
                    <a:cubicBezTo>
                      <a:pt x="-609" y="3400"/>
                      <a:pt x="393" y="1396"/>
                      <a:pt x="2398" y="393"/>
                    </a:cubicBezTo>
                    <a:cubicBezTo>
                      <a:pt x="4402" y="-609"/>
                      <a:pt x="6407" y="393"/>
                      <a:pt x="7409" y="2398"/>
                    </a:cubicBezTo>
                    <a:cubicBezTo>
                      <a:pt x="19437" y="27456"/>
                      <a:pt x="41488" y="47502"/>
                      <a:pt x="67548" y="56522"/>
                    </a:cubicBezTo>
                    <a:cubicBezTo>
                      <a:pt x="69552" y="57525"/>
                      <a:pt x="70555" y="59529"/>
                      <a:pt x="69552" y="61534"/>
                    </a:cubicBezTo>
                    <a:cubicBezTo>
                      <a:pt x="69552" y="62536"/>
                      <a:pt x="67548" y="63539"/>
                      <a:pt x="65543" y="63539"/>
                    </a:cubicBezTo>
                    <a:close/>
                  </a:path>
                </a:pathLst>
              </a:custGeom>
              <a:solidFill>
                <a:srgbClr val="006097"/>
              </a:solidFill>
              <a:ln w="9991" cap="flat">
                <a:noFill/>
                <a:prstDash val="solid"/>
                <a:miter/>
              </a:ln>
            </p:spPr>
            <p:txBody>
              <a:bodyPr rtlCol="0" anchor="ctr"/>
              <a:lstStyle/>
              <a:p>
                <a:endParaRPr lang="en-GB"/>
              </a:p>
            </p:txBody>
          </p:sp>
        </p:grpSp>
        <p:sp>
          <p:nvSpPr>
            <p:cNvPr id="9" name="Freeform: Shape 8">
              <a:extLst>
                <a:ext uri="{FF2B5EF4-FFF2-40B4-BE49-F238E27FC236}">
                  <a16:creationId xmlns:a16="http://schemas.microsoft.com/office/drawing/2014/main" id="{D8F02CC0-B3B4-43EA-8630-89CA3277A085}"/>
                </a:ext>
              </a:extLst>
            </p:cNvPr>
            <p:cNvSpPr/>
            <p:nvPr/>
          </p:nvSpPr>
          <p:spPr>
            <a:xfrm>
              <a:off x="552359" y="4000988"/>
              <a:ext cx="3126483" cy="135554"/>
            </a:xfrm>
            <a:custGeom>
              <a:avLst/>
              <a:gdLst>
                <a:gd name="connsiteX0" fmla="*/ 1285960 w 1433298"/>
                <a:gd name="connsiteY0" fmla="*/ 62143 h 62143"/>
                <a:gd name="connsiteX1" fmla="*/ 1143632 w 1433298"/>
                <a:gd name="connsiteY1" fmla="*/ 23053 h 62143"/>
                <a:gd name="connsiteX2" fmla="*/ 1001305 w 1433298"/>
                <a:gd name="connsiteY2" fmla="*/ 62143 h 62143"/>
                <a:gd name="connsiteX3" fmla="*/ 858977 w 1433298"/>
                <a:gd name="connsiteY3" fmla="*/ 23053 h 62143"/>
                <a:gd name="connsiteX4" fmla="*/ 716650 w 1433298"/>
                <a:gd name="connsiteY4" fmla="*/ 62143 h 62143"/>
                <a:gd name="connsiteX5" fmla="*/ 574322 w 1433298"/>
                <a:gd name="connsiteY5" fmla="*/ 23053 h 62143"/>
                <a:gd name="connsiteX6" fmla="*/ 431994 w 1433298"/>
                <a:gd name="connsiteY6" fmla="*/ 62143 h 62143"/>
                <a:gd name="connsiteX7" fmla="*/ 289667 w 1433298"/>
                <a:gd name="connsiteY7" fmla="*/ 23053 h 62143"/>
                <a:gd name="connsiteX8" fmla="*/ 147339 w 1433298"/>
                <a:gd name="connsiteY8" fmla="*/ 62143 h 62143"/>
                <a:gd name="connsiteX9" fmla="*/ 0 w 1433298"/>
                <a:gd name="connsiteY9" fmla="*/ 20046 h 62143"/>
                <a:gd name="connsiteX10" fmla="*/ 10023 w 1433298"/>
                <a:gd name="connsiteY10" fmla="*/ 3007 h 62143"/>
                <a:gd name="connsiteX11" fmla="*/ 147339 w 1433298"/>
                <a:gd name="connsiteY11" fmla="*/ 42097 h 62143"/>
                <a:gd name="connsiteX12" fmla="*/ 284655 w 1433298"/>
                <a:gd name="connsiteY12" fmla="*/ 3007 h 62143"/>
                <a:gd name="connsiteX13" fmla="*/ 289667 w 1433298"/>
                <a:gd name="connsiteY13" fmla="*/ 0 h 62143"/>
                <a:gd name="connsiteX14" fmla="*/ 294678 w 1433298"/>
                <a:gd name="connsiteY14" fmla="*/ 3007 h 62143"/>
                <a:gd name="connsiteX15" fmla="*/ 431994 w 1433298"/>
                <a:gd name="connsiteY15" fmla="*/ 42097 h 62143"/>
                <a:gd name="connsiteX16" fmla="*/ 569310 w 1433298"/>
                <a:gd name="connsiteY16" fmla="*/ 3007 h 62143"/>
                <a:gd name="connsiteX17" fmla="*/ 574322 w 1433298"/>
                <a:gd name="connsiteY17" fmla="*/ 0 h 62143"/>
                <a:gd name="connsiteX18" fmla="*/ 579333 w 1433298"/>
                <a:gd name="connsiteY18" fmla="*/ 3007 h 62143"/>
                <a:gd name="connsiteX19" fmla="*/ 716650 w 1433298"/>
                <a:gd name="connsiteY19" fmla="*/ 42097 h 62143"/>
                <a:gd name="connsiteX20" fmla="*/ 853966 w 1433298"/>
                <a:gd name="connsiteY20" fmla="*/ 3007 h 62143"/>
                <a:gd name="connsiteX21" fmla="*/ 858977 w 1433298"/>
                <a:gd name="connsiteY21" fmla="*/ 0 h 62143"/>
                <a:gd name="connsiteX22" fmla="*/ 863989 w 1433298"/>
                <a:gd name="connsiteY22" fmla="*/ 3007 h 62143"/>
                <a:gd name="connsiteX23" fmla="*/ 1001305 w 1433298"/>
                <a:gd name="connsiteY23" fmla="*/ 42097 h 62143"/>
                <a:gd name="connsiteX24" fmla="*/ 1138621 w 1433298"/>
                <a:gd name="connsiteY24" fmla="*/ 3007 h 62143"/>
                <a:gd name="connsiteX25" fmla="*/ 1143632 w 1433298"/>
                <a:gd name="connsiteY25" fmla="*/ 0 h 62143"/>
                <a:gd name="connsiteX26" fmla="*/ 1148644 w 1433298"/>
                <a:gd name="connsiteY26" fmla="*/ 3007 h 62143"/>
                <a:gd name="connsiteX27" fmla="*/ 1285960 w 1433298"/>
                <a:gd name="connsiteY27" fmla="*/ 42097 h 62143"/>
                <a:gd name="connsiteX28" fmla="*/ 1423276 w 1433298"/>
                <a:gd name="connsiteY28" fmla="*/ 3007 h 62143"/>
                <a:gd name="connsiteX29" fmla="*/ 1433299 w 1433298"/>
                <a:gd name="connsiteY29" fmla="*/ 20046 h 62143"/>
                <a:gd name="connsiteX30" fmla="*/ 1285960 w 1433298"/>
                <a:gd name="connsiteY30" fmla="*/ 62143 h 62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33298" h="62143">
                  <a:moveTo>
                    <a:pt x="1285960" y="62143"/>
                  </a:moveTo>
                  <a:cubicBezTo>
                    <a:pt x="1222815" y="62143"/>
                    <a:pt x="1161674" y="32074"/>
                    <a:pt x="1143632" y="23053"/>
                  </a:cubicBezTo>
                  <a:cubicBezTo>
                    <a:pt x="1125591" y="32074"/>
                    <a:pt x="1064450" y="62143"/>
                    <a:pt x="1001305" y="62143"/>
                  </a:cubicBezTo>
                  <a:cubicBezTo>
                    <a:pt x="938159" y="62143"/>
                    <a:pt x="877019" y="32074"/>
                    <a:pt x="858977" y="23053"/>
                  </a:cubicBezTo>
                  <a:cubicBezTo>
                    <a:pt x="840936" y="32074"/>
                    <a:pt x="779795" y="62143"/>
                    <a:pt x="716650" y="62143"/>
                  </a:cubicBezTo>
                  <a:cubicBezTo>
                    <a:pt x="653504" y="62143"/>
                    <a:pt x="592363" y="32074"/>
                    <a:pt x="574322" y="23053"/>
                  </a:cubicBezTo>
                  <a:cubicBezTo>
                    <a:pt x="556280" y="32074"/>
                    <a:pt x="495140" y="62143"/>
                    <a:pt x="431994" y="62143"/>
                  </a:cubicBezTo>
                  <a:cubicBezTo>
                    <a:pt x="368849" y="62143"/>
                    <a:pt x="307708" y="32074"/>
                    <a:pt x="289667" y="23053"/>
                  </a:cubicBezTo>
                  <a:cubicBezTo>
                    <a:pt x="271625" y="32074"/>
                    <a:pt x="210484" y="62143"/>
                    <a:pt x="147339" y="62143"/>
                  </a:cubicBezTo>
                  <a:cubicBezTo>
                    <a:pt x="74171" y="62143"/>
                    <a:pt x="3007" y="22051"/>
                    <a:pt x="0" y="20046"/>
                  </a:cubicBezTo>
                  <a:lnTo>
                    <a:pt x="10023" y="3007"/>
                  </a:lnTo>
                  <a:cubicBezTo>
                    <a:pt x="11025" y="3007"/>
                    <a:pt x="80185" y="42097"/>
                    <a:pt x="147339" y="42097"/>
                  </a:cubicBezTo>
                  <a:cubicBezTo>
                    <a:pt x="214494" y="42097"/>
                    <a:pt x="283653" y="3007"/>
                    <a:pt x="284655" y="3007"/>
                  </a:cubicBezTo>
                  <a:lnTo>
                    <a:pt x="289667" y="0"/>
                  </a:lnTo>
                  <a:lnTo>
                    <a:pt x="294678" y="3007"/>
                  </a:lnTo>
                  <a:cubicBezTo>
                    <a:pt x="295681" y="3007"/>
                    <a:pt x="364840" y="42097"/>
                    <a:pt x="431994" y="42097"/>
                  </a:cubicBezTo>
                  <a:cubicBezTo>
                    <a:pt x="499149" y="42097"/>
                    <a:pt x="568308" y="3007"/>
                    <a:pt x="569310" y="3007"/>
                  </a:cubicBezTo>
                  <a:lnTo>
                    <a:pt x="574322" y="0"/>
                  </a:lnTo>
                  <a:lnTo>
                    <a:pt x="579333" y="3007"/>
                  </a:lnTo>
                  <a:cubicBezTo>
                    <a:pt x="580336" y="3007"/>
                    <a:pt x="649495" y="42097"/>
                    <a:pt x="716650" y="42097"/>
                  </a:cubicBezTo>
                  <a:cubicBezTo>
                    <a:pt x="783804" y="42097"/>
                    <a:pt x="852963" y="3007"/>
                    <a:pt x="853966" y="3007"/>
                  </a:cubicBezTo>
                  <a:lnTo>
                    <a:pt x="858977" y="0"/>
                  </a:lnTo>
                  <a:lnTo>
                    <a:pt x="863989" y="3007"/>
                  </a:lnTo>
                  <a:cubicBezTo>
                    <a:pt x="864991" y="3007"/>
                    <a:pt x="934150" y="42097"/>
                    <a:pt x="1001305" y="42097"/>
                  </a:cubicBezTo>
                  <a:cubicBezTo>
                    <a:pt x="1068459" y="42097"/>
                    <a:pt x="1137618" y="3007"/>
                    <a:pt x="1138621" y="3007"/>
                  </a:cubicBezTo>
                  <a:lnTo>
                    <a:pt x="1143632" y="0"/>
                  </a:lnTo>
                  <a:lnTo>
                    <a:pt x="1148644" y="3007"/>
                  </a:lnTo>
                  <a:cubicBezTo>
                    <a:pt x="1149646" y="3007"/>
                    <a:pt x="1218805" y="42097"/>
                    <a:pt x="1285960" y="42097"/>
                  </a:cubicBezTo>
                  <a:cubicBezTo>
                    <a:pt x="1353114" y="42097"/>
                    <a:pt x="1422274" y="3007"/>
                    <a:pt x="1423276" y="3007"/>
                  </a:cubicBezTo>
                  <a:lnTo>
                    <a:pt x="1433299" y="20046"/>
                  </a:lnTo>
                  <a:cubicBezTo>
                    <a:pt x="1430292" y="22051"/>
                    <a:pt x="1359128" y="62143"/>
                    <a:pt x="1285960" y="62143"/>
                  </a:cubicBezTo>
                  <a:close/>
                </a:path>
              </a:pathLst>
            </a:custGeom>
            <a:solidFill>
              <a:srgbClr val="006097"/>
            </a:solidFill>
            <a:ln w="9991" cap="flat">
              <a:noFill/>
              <a:prstDash val="solid"/>
              <a:miter/>
            </a:ln>
          </p:spPr>
          <p:txBody>
            <a:bodyPr rtlCol="0" anchor="ctr"/>
            <a:lstStyle/>
            <a:p>
              <a:endParaRPr lang="en-GB"/>
            </a:p>
          </p:txBody>
        </p:sp>
        <p:pic>
          <p:nvPicPr>
            <p:cNvPr id="30" name="Graphic 29">
              <a:extLst>
                <a:ext uri="{FF2B5EF4-FFF2-40B4-BE49-F238E27FC236}">
                  <a16:creationId xmlns:a16="http://schemas.microsoft.com/office/drawing/2014/main" id="{F20B6F55-208D-4499-93FE-F95C8BE4805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0363" y="5728894"/>
              <a:ext cx="584952" cy="486778"/>
            </a:xfrm>
            <a:prstGeom prst="rect">
              <a:avLst/>
            </a:prstGeom>
          </p:spPr>
        </p:pic>
        <p:sp>
          <p:nvSpPr>
            <p:cNvPr id="66" name="TextBox 65">
              <a:extLst>
                <a:ext uri="{FF2B5EF4-FFF2-40B4-BE49-F238E27FC236}">
                  <a16:creationId xmlns:a16="http://schemas.microsoft.com/office/drawing/2014/main" id="{39EF831F-2D7B-4D8D-9525-2EBEBA90AB57}"/>
                </a:ext>
              </a:extLst>
            </p:cNvPr>
            <p:cNvSpPr txBox="1"/>
            <p:nvPr/>
          </p:nvSpPr>
          <p:spPr>
            <a:xfrm>
              <a:off x="588821" y="6453117"/>
              <a:ext cx="925253" cy="261610"/>
            </a:xfrm>
            <a:prstGeom prst="rect">
              <a:avLst/>
            </a:prstGeom>
            <a:noFill/>
          </p:spPr>
          <p:txBody>
            <a:bodyPr wrap="square" rtlCol="0">
              <a:spAutoFit/>
            </a:bodyPr>
            <a:lstStyle/>
            <a:p>
              <a:r>
                <a:rPr lang="en-GB" sz="1100">
                  <a:solidFill>
                    <a:schemeClr val="bg2">
                      <a:lumMod val="40000"/>
                      <a:lumOff val="60000"/>
                    </a:schemeClr>
                  </a:solidFill>
                </a:rPr>
                <a:t>Not to scale</a:t>
              </a:r>
            </a:p>
          </p:txBody>
        </p:sp>
        <p:grpSp>
          <p:nvGrpSpPr>
            <p:cNvPr id="70" name="Graphic 67">
              <a:extLst>
                <a:ext uri="{FF2B5EF4-FFF2-40B4-BE49-F238E27FC236}">
                  <a16:creationId xmlns:a16="http://schemas.microsoft.com/office/drawing/2014/main" id="{862D9A49-9A11-474B-BEE6-DBFD2F0CBA56}"/>
                </a:ext>
              </a:extLst>
            </p:cNvPr>
            <p:cNvGrpSpPr/>
            <p:nvPr/>
          </p:nvGrpSpPr>
          <p:grpSpPr>
            <a:xfrm>
              <a:off x="2065269" y="4277950"/>
              <a:ext cx="222585" cy="148170"/>
              <a:chOff x="9071027" y="4818786"/>
              <a:chExt cx="366972" cy="244284"/>
            </a:xfrm>
            <a:solidFill>
              <a:srgbClr val="00AEEF"/>
            </a:solidFill>
          </p:grpSpPr>
          <p:sp>
            <p:nvSpPr>
              <p:cNvPr id="71" name="Freeform: Shape 70">
                <a:extLst>
                  <a:ext uri="{FF2B5EF4-FFF2-40B4-BE49-F238E27FC236}">
                    <a16:creationId xmlns:a16="http://schemas.microsoft.com/office/drawing/2014/main" id="{A0ACABF0-3804-4A28-9FC7-E6E496C2DCE6}"/>
                  </a:ext>
                </a:extLst>
              </p:cNvPr>
              <p:cNvSpPr/>
              <p:nvPr/>
            </p:nvSpPr>
            <p:spPr>
              <a:xfrm>
                <a:off x="9071027" y="4989562"/>
                <a:ext cx="366402" cy="73508"/>
              </a:xfrm>
              <a:custGeom>
                <a:avLst/>
                <a:gdLst>
                  <a:gd name="connsiteX0" fmla="*/ 64391 w 366402"/>
                  <a:gd name="connsiteY0" fmla="*/ 73508 h 73508"/>
                  <a:gd name="connsiteX1" fmla="*/ 302011 w 366402"/>
                  <a:gd name="connsiteY1" fmla="*/ 73508 h 73508"/>
                  <a:gd name="connsiteX2" fmla="*/ 366402 w 366402"/>
                  <a:gd name="connsiteY2" fmla="*/ 9117 h 73508"/>
                  <a:gd name="connsiteX3" fmla="*/ 366402 w 366402"/>
                  <a:gd name="connsiteY3" fmla="*/ 0 h 73508"/>
                  <a:gd name="connsiteX4" fmla="*/ 0 w 366402"/>
                  <a:gd name="connsiteY4" fmla="*/ 0 h 73508"/>
                  <a:gd name="connsiteX5" fmla="*/ 0 w 366402"/>
                  <a:gd name="connsiteY5" fmla="*/ 9117 h 73508"/>
                  <a:gd name="connsiteX6" fmla="*/ 64391 w 366402"/>
                  <a:gd name="connsiteY6" fmla="*/ 73508 h 7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402" h="73508">
                    <a:moveTo>
                      <a:pt x="64391" y="73508"/>
                    </a:moveTo>
                    <a:lnTo>
                      <a:pt x="302011" y="73508"/>
                    </a:lnTo>
                    <a:cubicBezTo>
                      <a:pt x="337911" y="73508"/>
                      <a:pt x="366402" y="44447"/>
                      <a:pt x="366402" y="9117"/>
                    </a:cubicBezTo>
                    <a:lnTo>
                      <a:pt x="366402" y="0"/>
                    </a:lnTo>
                    <a:lnTo>
                      <a:pt x="0" y="0"/>
                    </a:lnTo>
                    <a:lnTo>
                      <a:pt x="0" y="9117"/>
                    </a:lnTo>
                    <a:cubicBezTo>
                      <a:pt x="0" y="45017"/>
                      <a:pt x="29061" y="73508"/>
                      <a:pt x="64391" y="73508"/>
                    </a:cubicBezTo>
                    <a:close/>
                  </a:path>
                </a:pathLst>
              </a:custGeom>
              <a:solidFill>
                <a:srgbClr val="006097"/>
              </a:solidFill>
              <a:ln w="5568"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A66F1F5F-34B8-4C0E-958C-EA1ABBBDC91D}"/>
                  </a:ext>
                </a:extLst>
              </p:cNvPr>
              <p:cNvSpPr/>
              <p:nvPr/>
            </p:nvSpPr>
            <p:spPr>
              <a:xfrm>
                <a:off x="9071027" y="4818786"/>
                <a:ext cx="366972" cy="141888"/>
              </a:xfrm>
              <a:custGeom>
                <a:avLst/>
                <a:gdLst>
                  <a:gd name="connsiteX0" fmla="*/ 366972 w 366972"/>
                  <a:gd name="connsiteY0" fmla="*/ 132771 h 141888"/>
                  <a:gd name="connsiteX1" fmla="*/ 312268 w 366972"/>
                  <a:gd name="connsiteY1" fmla="*/ 68950 h 141888"/>
                  <a:gd name="connsiteX2" fmla="*/ 312268 w 366972"/>
                  <a:gd name="connsiteY2" fmla="*/ 49575 h 141888"/>
                  <a:gd name="connsiteX3" fmla="*/ 262693 w 366972"/>
                  <a:gd name="connsiteY3" fmla="*/ 0 h 141888"/>
                  <a:gd name="connsiteX4" fmla="*/ 104849 w 366972"/>
                  <a:gd name="connsiteY4" fmla="*/ 0 h 141888"/>
                  <a:gd name="connsiteX5" fmla="*/ 55274 w 366972"/>
                  <a:gd name="connsiteY5" fmla="*/ 49575 h 141888"/>
                  <a:gd name="connsiteX6" fmla="*/ 55274 w 366972"/>
                  <a:gd name="connsiteY6" fmla="*/ 68950 h 141888"/>
                  <a:gd name="connsiteX7" fmla="*/ 0 w 366972"/>
                  <a:gd name="connsiteY7" fmla="*/ 132771 h 141888"/>
                  <a:gd name="connsiteX8" fmla="*/ 0 w 366972"/>
                  <a:gd name="connsiteY8" fmla="*/ 141888 h 141888"/>
                  <a:gd name="connsiteX9" fmla="*/ 366972 w 366972"/>
                  <a:gd name="connsiteY9" fmla="*/ 141888 h 141888"/>
                  <a:gd name="connsiteX10" fmla="*/ 366972 w 366972"/>
                  <a:gd name="connsiteY10" fmla="*/ 132771 h 141888"/>
                  <a:gd name="connsiteX11" fmla="*/ 280358 w 366972"/>
                  <a:gd name="connsiteY11" fmla="*/ 67810 h 141888"/>
                  <a:gd name="connsiteX12" fmla="*/ 87184 w 366972"/>
                  <a:gd name="connsiteY12" fmla="*/ 67810 h 141888"/>
                  <a:gd name="connsiteX13" fmla="*/ 87184 w 366972"/>
                  <a:gd name="connsiteY13" fmla="*/ 49575 h 141888"/>
                  <a:gd name="connsiteX14" fmla="*/ 104279 w 366972"/>
                  <a:gd name="connsiteY14" fmla="*/ 32480 h 141888"/>
                  <a:gd name="connsiteX15" fmla="*/ 262693 w 366972"/>
                  <a:gd name="connsiteY15" fmla="*/ 32480 h 141888"/>
                  <a:gd name="connsiteX16" fmla="*/ 279788 w 366972"/>
                  <a:gd name="connsiteY16" fmla="*/ 49575 h 141888"/>
                  <a:gd name="connsiteX17" fmla="*/ 279788 w 366972"/>
                  <a:gd name="connsiteY17" fmla="*/ 67810 h 14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6972" h="141888">
                    <a:moveTo>
                      <a:pt x="366972" y="132771"/>
                    </a:moveTo>
                    <a:cubicBezTo>
                      <a:pt x="366972" y="100290"/>
                      <a:pt x="343609" y="74078"/>
                      <a:pt x="312268" y="68950"/>
                    </a:cubicBezTo>
                    <a:lnTo>
                      <a:pt x="312268" y="49575"/>
                    </a:lnTo>
                    <a:cubicBezTo>
                      <a:pt x="312268" y="22223"/>
                      <a:pt x="290045" y="0"/>
                      <a:pt x="262693" y="0"/>
                    </a:cubicBezTo>
                    <a:lnTo>
                      <a:pt x="104849" y="0"/>
                    </a:lnTo>
                    <a:cubicBezTo>
                      <a:pt x="77497" y="0"/>
                      <a:pt x="55274" y="22223"/>
                      <a:pt x="55274" y="49575"/>
                    </a:cubicBezTo>
                    <a:lnTo>
                      <a:pt x="55274" y="68950"/>
                    </a:lnTo>
                    <a:cubicBezTo>
                      <a:pt x="23933" y="73508"/>
                      <a:pt x="0" y="100290"/>
                      <a:pt x="0" y="132771"/>
                    </a:cubicBezTo>
                    <a:lnTo>
                      <a:pt x="0" y="141888"/>
                    </a:lnTo>
                    <a:lnTo>
                      <a:pt x="366972" y="141888"/>
                    </a:lnTo>
                    <a:lnTo>
                      <a:pt x="366972" y="132771"/>
                    </a:lnTo>
                    <a:close/>
                    <a:moveTo>
                      <a:pt x="280358" y="67810"/>
                    </a:moveTo>
                    <a:lnTo>
                      <a:pt x="87184" y="67810"/>
                    </a:lnTo>
                    <a:lnTo>
                      <a:pt x="87184" y="49575"/>
                    </a:lnTo>
                    <a:cubicBezTo>
                      <a:pt x="87184" y="39888"/>
                      <a:pt x="95162" y="32480"/>
                      <a:pt x="104279" y="32480"/>
                    </a:cubicBezTo>
                    <a:lnTo>
                      <a:pt x="262693" y="32480"/>
                    </a:lnTo>
                    <a:cubicBezTo>
                      <a:pt x="272380" y="32480"/>
                      <a:pt x="279788" y="40458"/>
                      <a:pt x="279788" y="49575"/>
                    </a:cubicBezTo>
                    <a:lnTo>
                      <a:pt x="279788" y="67810"/>
                    </a:lnTo>
                    <a:close/>
                  </a:path>
                </a:pathLst>
              </a:custGeom>
              <a:solidFill>
                <a:srgbClr val="006097"/>
              </a:solidFill>
              <a:ln w="5568" cap="flat">
                <a:noFill/>
                <a:prstDash val="solid"/>
                <a:miter/>
              </a:ln>
            </p:spPr>
            <p:txBody>
              <a:bodyPr rtlCol="0" anchor="ctr"/>
              <a:lstStyle/>
              <a:p>
                <a:endParaRPr lang="en-GB"/>
              </a:p>
            </p:txBody>
          </p:sp>
        </p:grpSp>
        <p:grpSp>
          <p:nvGrpSpPr>
            <p:cNvPr id="76" name="Graphic 67">
              <a:extLst>
                <a:ext uri="{FF2B5EF4-FFF2-40B4-BE49-F238E27FC236}">
                  <a16:creationId xmlns:a16="http://schemas.microsoft.com/office/drawing/2014/main" id="{1E0D5C9E-0066-4E58-9F26-E24E44314AB8}"/>
                </a:ext>
              </a:extLst>
            </p:cNvPr>
            <p:cNvGrpSpPr/>
            <p:nvPr/>
          </p:nvGrpSpPr>
          <p:grpSpPr>
            <a:xfrm>
              <a:off x="2475260" y="4281325"/>
              <a:ext cx="222585" cy="148170"/>
              <a:chOff x="9071027" y="4818786"/>
              <a:chExt cx="366972" cy="244284"/>
            </a:xfrm>
            <a:solidFill>
              <a:srgbClr val="00AEEF"/>
            </a:solidFill>
          </p:grpSpPr>
          <p:sp>
            <p:nvSpPr>
              <p:cNvPr id="77" name="Freeform: Shape 76">
                <a:extLst>
                  <a:ext uri="{FF2B5EF4-FFF2-40B4-BE49-F238E27FC236}">
                    <a16:creationId xmlns:a16="http://schemas.microsoft.com/office/drawing/2014/main" id="{415DC336-B730-40EF-B3C4-BE5A78ADDE26}"/>
                  </a:ext>
                </a:extLst>
              </p:cNvPr>
              <p:cNvSpPr/>
              <p:nvPr/>
            </p:nvSpPr>
            <p:spPr>
              <a:xfrm>
                <a:off x="9071027" y="4989562"/>
                <a:ext cx="366402" cy="73508"/>
              </a:xfrm>
              <a:custGeom>
                <a:avLst/>
                <a:gdLst>
                  <a:gd name="connsiteX0" fmla="*/ 64391 w 366402"/>
                  <a:gd name="connsiteY0" fmla="*/ 73508 h 73508"/>
                  <a:gd name="connsiteX1" fmla="*/ 302011 w 366402"/>
                  <a:gd name="connsiteY1" fmla="*/ 73508 h 73508"/>
                  <a:gd name="connsiteX2" fmla="*/ 366402 w 366402"/>
                  <a:gd name="connsiteY2" fmla="*/ 9117 h 73508"/>
                  <a:gd name="connsiteX3" fmla="*/ 366402 w 366402"/>
                  <a:gd name="connsiteY3" fmla="*/ 0 h 73508"/>
                  <a:gd name="connsiteX4" fmla="*/ 0 w 366402"/>
                  <a:gd name="connsiteY4" fmla="*/ 0 h 73508"/>
                  <a:gd name="connsiteX5" fmla="*/ 0 w 366402"/>
                  <a:gd name="connsiteY5" fmla="*/ 9117 h 73508"/>
                  <a:gd name="connsiteX6" fmla="*/ 64391 w 366402"/>
                  <a:gd name="connsiteY6" fmla="*/ 73508 h 7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402" h="73508">
                    <a:moveTo>
                      <a:pt x="64391" y="73508"/>
                    </a:moveTo>
                    <a:lnTo>
                      <a:pt x="302011" y="73508"/>
                    </a:lnTo>
                    <a:cubicBezTo>
                      <a:pt x="337911" y="73508"/>
                      <a:pt x="366402" y="44447"/>
                      <a:pt x="366402" y="9117"/>
                    </a:cubicBezTo>
                    <a:lnTo>
                      <a:pt x="366402" y="0"/>
                    </a:lnTo>
                    <a:lnTo>
                      <a:pt x="0" y="0"/>
                    </a:lnTo>
                    <a:lnTo>
                      <a:pt x="0" y="9117"/>
                    </a:lnTo>
                    <a:cubicBezTo>
                      <a:pt x="0" y="45017"/>
                      <a:pt x="29061" y="73508"/>
                      <a:pt x="64391" y="73508"/>
                    </a:cubicBezTo>
                    <a:close/>
                  </a:path>
                </a:pathLst>
              </a:custGeom>
              <a:solidFill>
                <a:srgbClr val="006097"/>
              </a:solidFill>
              <a:ln w="5568"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F42CEA4F-B0D0-4824-8B58-1E2E60200337}"/>
                  </a:ext>
                </a:extLst>
              </p:cNvPr>
              <p:cNvSpPr/>
              <p:nvPr/>
            </p:nvSpPr>
            <p:spPr>
              <a:xfrm>
                <a:off x="9071027" y="4818786"/>
                <a:ext cx="366972" cy="141888"/>
              </a:xfrm>
              <a:custGeom>
                <a:avLst/>
                <a:gdLst>
                  <a:gd name="connsiteX0" fmla="*/ 366972 w 366972"/>
                  <a:gd name="connsiteY0" fmla="*/ 132771 h 141888"/>
                  <a:gd name="connsiteX1" fmla="*/ 312268 w 366972"/>
                  <a:gd name="connsiteY1" fmla="*/ 68950 h 141888"/>
                  <a:gd name="connsiteX2" fmla="*/ 312268 w 366972"/>
                  <a:gd name="connsiteY2" fmla="*/ 49575 h 141888"/>
                  <a:gd name="connsiteX3" fmla="*/ 262693 w 366972"/>
                  <a:gd name="connsiteY3" fmla="*/ 0 h 141888"/>
                  <a:gd name="connsiteX4" fmla="*/ 104849 w 366972"/>
                  <a:gd name="connsiteY4" fmla="*/ 0 h 141888"/>
                  <a:gd name="connsiteX5" fmla="*/ 55274 w 366972"/>
                  <a:gd name="connsiteY5" fmla="*/ 49575 h 141888"/>
                  <a:gd name="connsiteX6" fmla="*/ 55274 w 366972"/>
                  <a:gd name="connsiteY6" fmla="*/ 68950 h 141888"/>
                  <a:gd name="connsiteX7" fmla="*/ 0 w 366972"/>
                  <a:gd name="connsiteY7" fmla="*/ 132771 h 141888"/>
                  <a:gd name="connsiteX8" fmla="*/ 0 w 366972"/>
                  <a:gd name="connsiteY8" fmla="*/ 141888 h 141888"/>
                  <a:gd name="connsiteX9" fmla="*/ 366972 w 366972"/>
                  <a:gd name="connsiteY9" fmla="*/ 141888 h 141888"/>
                  <a:gd name="connsiteX10" fmla="*/ 366972 w 366972"/>
                  <a:gd name="connsiteY10" fmla="*/ 132771 h 141888"/>
                  <a:gd name="connsiteX11" fmla="*/ 280358 w 366972"/>
                  <a:gd name="connsiteY11" fmla="*/ 67810 h 141888"/>
                  <a:gd name="connsiteX12" fmla="*/ 87184 w 366972"/>
                  <a:gd name="connsiteY12" fmla="*/ 67810 h 141888"/>
                  <a:gd name="connsiteX13" fmla="*/ 87184 w 366972"/>
                  <a:gd name="connsiteY13" fmla="*/ 49575 h 141888"/>
                  <a:gd name="connsiteX14" fmla="*/ 104279 w 366972"/>
                  <a:gd name="connsiteY14" fmla="*/ 32480 h 141888"/>
                  <a:gd name="connsiteX15" fmla="*/ 262693 w 366972"/>
                  <a:gd name="connsiteY15" fmla="*/ 32480 h 141888"/>
                  <a:gd name="connsiteX16" fmla="*/ 279788 w 366972"/>
                  <a:gd name="connsiteY16" fmla="*/ 49575 h 141888"/>
                  <a:gd name="connsiteX17" fmla="*/ 279788 w 366972"/>
                  <a:gd name="connsiteY17" fmla="*/ 67810 h 14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6972" h="141888">
                    <a:moveTo>
                      <a:pt x="366972" y="132771"/>
                    </a:moveTo>
                    <a:cubicBezTo>
                      <a:pt x="366972" y="100290"/>
                      <a:pt x="343609" y="74078"/>
                      <a:pt x="312268" y="68950"/>
                    </a:cubicBezTo>
                    <a:lnTo>
                      <a:pt x="312268" y="49575"/>
                    </a:lnTo>
                    <a:cubicBezTo>
                      <a:pt x="312268" y="22223"/>
                      <a:pt x="290045" y="0"/>
                      <a:pt x="262693" y="0"/>
                    </a:cubicBezTo>
                    <a:lnTo>
                      <a:pt x="104849" y="0"/>
                    </a:lnTo>
                    <a:cubicBezTo>
                      <a:pt x="77497" y="0"/>
                      <a:pt x="55274" y="22223"/>
                      <a:pt x="55274" y="49575"/>
                    </a:cubicBezTo>
                    <a:lnTo>
                      <a:pt x="55274" y="68950"/>
                    </a:lnTo>
                    <a:cubicBezTo>
                      <a:pt x="23933" y="73508"/>
                      <a:pt x="0" y="100290"/>
                      <a:pt x="0" y="132771"/>
                    </a:cubicBezTo>
                    <a:lnTo>
                      <a:pt x="0" y="141888"/>
                    </a:lnTo>
                    <a:lnTo>
                      <a:pt x="366972" y="141888"/>
                    </a:lnTo>
                    <a:lnTo>
                      <a:pt x="366972" y="132771"/>
                    </a:lnTo>
                    <a:close/>
                    <a:moveTo>
                      <a:pt x="280358" y="67810"/>
                    </a:moveTo>
                    <a:lnTo>
                      <a:pt x="87184" y="67810"/>
                    </a:lnTo>
                    <a:lnTo>
                      <a:pt x="87184" y="49575"/>
                    </a:lnTo>
                    <a:cubicBezTo>
                      <a:pt x="87184" y="39888"/>
                      <a:pt x="95162" y="32480"/>
                      <a:pt x="104279" y="32480"/>
                    </a:cubicBezTo>
                    <a:lnTo>
                      <a:pt x="262693" y="32480"/>
                    </a:lnTo>
                    <a:cubicBezTo>
                      <a:pt x="272380" y="32480"/>
                      <a:pt x="279788" y="40458"/>
                      <a:pt x="279788" y="49575"/>
                    </a:cubicBezTo>
                    <a:lnTo>
                      <a:pt x="279788" y="67810"/>
                    </a:lnTo>
                    <a:close/>
                  </a:path>
                </a:pathLst>
              </a:custGeom>
              <a:solidFill>
                <a:srgbClr val="006097"/>
              </a:solidFill>
              <a:ln w="5568" cap="flat">
                <a:noFill/>
                <a:prstDash val="solid"/>
                <a:miter/>
              </a:ln>
            </p:spPr>
            <p:txBody>
              <a:bodyPr rtlCol="0" anchor="ctr"/>
              <a:lstStyle/>
              <a:p>
                <a:endParaRPr lang="en-GB"/>
              </a:p>
            </p:txBody>
          </p:sp>
        </p:grpSp>
        <p:grpSp>
          <p:nvGrpSpPr>
            <p:cNvPr id="79" name="Graphic 67">
              <a:extLst>
                <a:ext uri="{FF2B5EF4-FFF2-40B4-BE49-F238E27FC236}">
                  <a16:creationId xmlns:a16="http://schemas.microsoft.com/office/drawing/2014/main" id="{FE7400BC-1274-40F1-BB0F-691B58296154}"/>
                </a:ext>
              </a:extLst>
            </p:cNvPr>
            <p:cNvGrpSpPr/>
            <p:nvPr/>
          </p:nvGrpSpPr>
          <p:grpSpPr>
            <a:xfrm>
              <a:off x="2865432" y="4280012"/>
              <a:ext cx="222585" cy="148170"/>
              <a:chOff x="9071027" y="4818786"/>
              <a:chExt cx="366972" cy="244284"/>
            </a:xfrm>
            <a:solidFill>
              <a:srgbClr val="00AEEF"/>
            </a:solidFill>
          </p:grpSpPr>
          <p:sp>
            <p:nvSpPr>
              <p:cNvPr id="80" name="Freeform: Shape 79">
                <a:extLst>
                  <a:ext uri="{FF2B5EF4-FFF2-40B4-BE49-F238E27FC236}">
                    <a16:creationId xmlns:a16="http://schemas.microsoft.com/office/drawing/2014/main" id="{2C293521-3ED0-4B1F-B0EC-0511836EC079}"/>
                  </a:ext>
                </a:extLst>
              </p:cNvPr>
              <p:cNvSpPr/>
              <p:nvPr/>
            </p:nvSpPr>
            <p:spPr>
              <a:xfrm>
                <a:off x="9071027" y="4989562"/>
                <a:ext cx="366402" cy="73508"/>
              </a:xfrm>
              <a:custGeom>
                <a:avLst/>
                <a:gdLst>
                  <a:gd name="connsiteX0" fmla="*/ 64391 w 366402"/>
                  <a:gd name="connsiteY0" fmla="*/ 73508 h 73508"/>
                  <a:gd name="connsiteX1" fmla="*/ 302011 w 366402"/>
                  <a:gd name="connsiteY1" fmla="*/ 73508 h 73508"/>
                  <a:gd name="connsiteX2" fmla="*/ 366402 w 366402"/>
                  <a:gd name="connsiteY2" fmla="*/ 9117 h 73508"/>
                  <a:gd name="connsiteX3" fmla="*/ 366402 w 366402"/>
                  <a:gd name="connsiteY3" fmla="*/ 0 h 73508"/>
                  <a:gd name="connsiteX4" fmla="*/ 0 w 366402"/>
                  <a:gd name="connsiteY4" fmla="*/ 0 h 73508"/>
                  <a:gd name="connsiteX5" fmla="*/ 0 w 366402"/>
                  <a:gd name="connsiteY5" fmla="*/ 9117 h 73508"/>
                  <a:gd name="connsiteX6" fmla="*/ 64391 w 366402"/>
                  <a:gd name="connsiteY6" fmla="*/ 73508 h 7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402" h="73508">
                    <a:moveTo>
                      <a:pt x="64391" y="73508"/>
                    </a:moveTo>
                    <a:lnTo>
                      <a:pt x="302011" y="73508"/>
                    </a:lnTo>
                    <a:cubicBezTo>
                      <a:pt x="337911" y="73508"/>
                      <a:pt x="366402" y="44447"/>
                      <a:pt x="366402" y="9117"/>
                    </a:cubicBezTo>
                    <a:lnTo>
                      <a:pt x="366402" y="0"/>
                    </a:lnTo>
                    <a:lnTo>
                      <a:pt x="0" y="0"/>
                    </a:lnTo>
                    <a:lnTo>
                      <a:pt x="0" y="9117"/>
                    </a:lnTo>
                    <a:cubicBezTo>
                      <a:pt x="0" y="45017"/>
                      <a:pt x="29061" y="73508"/>
                      <a:pt x="64391" y="73508"/>
                    </a:cubicBezTo>
                    <a:close/>
                  </a:path>
                </a:pathLst>
              </a:custGeom>
              <a:solidFill>
                <a:srgbClr val="006097"/>
              </a:solidFill>
              <a:ln w="5568"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D14F1E39-2285-429C-BF49-EA7F37FE4334}"/>
                  </a:ext>
                </a:extLst>
              </p:cNvPr>
              <p:cNvSpPr/>
              <p:nvPr/>
            </p:nvSpPr>
            <p:spPr>
              <a:xfrm>
                <a:off x="9071027" y="4818786"/>
                <a:ext cx="366972" cy="141888"/>
              </a:xfrm>
              <a:custGeom>
                <a:avLst/>
                <a:gdLst>
                  <a:gd name="connsiteX0" fmla="*/ 366972 w 366972"/>
                  <a:gd name="connsiteY0" fmla="*/ 132771 h 141888"/>
                  <a:gd name="connsiteX1" fmla="*/ 312268 w 366972"/>
                  <a:gd name="connsiteY1" fmla="*/ 68950 h 141888"/>
                  <a:gd name="connsiteX2" fmla="*/ 312268 w 366972"/>
                  <a:gd name="connsiteY2" fmla="*/ 49575 h 141888"/>
                  <a:gd name="connsiteX3" fmla="*/ 262693 w 366972"/>
                  <a:gd name="connsiteY3" fmla="*/ 0 h 141888"/>
                  <a:gd name="connsiteX4" fmla="*/ 104849 w 366972"/>
                  <a:gd name="connsiteY4" fmla="*/ 0 h 141888"/>
                  <a:gd name="connsiteX5" fmla="*/ 55274 w 366972"/>
                  <a:gd name="connsiteY5" fmla="*/ 49575 h 141888"/>
                  <a:gd name="connsiteX6" fmla="*/ 55274 w 366972"/>
                  <a:gd name="connsiteY6" fmla="*/ 68950 h 141888"/>
                  <a:gd name="connsiteX7" fmla="*/ 0 w 366972"/>
                  <a:gd name="connsiteY7" fmla="*/ 132771 h 141888"/>
                  <a:gd name="connsiteX8" fmla="*/ 0 w 366972"/>
                  <a:gd name="connsiteY8" fmla="*/ 141888 h 141888"/>
                  <a:gd name="connsiteX9" fmla="*/ 366972 w 366972"/>
                  <a:gd name="connsiteY9" fmla="*/ 141888 h 141888"/>
                  <a:gd name="connsiteX10" fmla="*/ 366972 w 366972"/>
                  <a:gd name="connsiteY10" fmla="*/ 132771 h 141888"/>
                  <a:gd name="connsiteX11" fmla="*/ 280358 w 366972"/>
                  <a:gd name="connsiteY11" fmla="*/ 67810 h 141888"/>
                  <a:gd name="connsiteX12" fmla="*/ 87184 w 366972"/>
                  <a:gd name="connsiteY12" fmla="*/ 67810 h 141888"/>
                  <a:gd name="connsiteX13" fmla="*/ 87184 w 366972"/>
                  <a:gd name="connsiteY13" fmla="*/ 49575 h 141888"/>
                  <a:gd name="connsiteX14" fmla="*/ 104279 w 366972"/>
                  <a:gd name="connsiteY14" fmla="*/ 32480 h 141888"/>
                  <a:gd name="connsiteX15" fmla="*/ 262693 w 366972"/>
                  <a:gd name="connsiteY15" fmla="*/ 32480 h 141888"/>
                  <a:gd name="connsiteX16" fmla="*/ 279788 w 366972"/>
                  <a:gd name="connsiteY16" fmla="*/ 49575 h 141888"/>
                  <a:gd name="connsiteX17" fmla="*/ 279788 w 366972"/>
                  <a:gd name="connsiteY17" fmla="*/ 67810 h 14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6972" h="141888">
                    <a:moveTo>
                      <a:pt x="366972" y="132771"/>
                    </a:moveTo>
                    <a:cubicBezTo>
                      <a:pt x="366972" y="100290"/>
                      <a:pt x="343609" y="74078"/>
                      <a:pt x="312268" y="68950"/>
                    </a:cubicBezTo>
                    <a:lnTo>
                      <a:pt x="312268" y="49575"/>
                    </a:lnTo>
                    <a:cubicBezTo>
                      <a:pt x="312268" y="22223"/>
                      <a:pt x="290045" y="0"/>
                      <a:pt x="262693" y="0"/>
                    </a:cubicBezTo>
                    <a:lnTo>
                      <a:pt x="104849" y="0"/>
                    </a:lnTo>
                    <a:cubicBezTo>
                      <a:pt x="77497" y="0"/>
                      <a:pt x="55274" y="22223"/>
                      <a:pt x="55274" y="49575"/>
                    </a:cubicBezTo>
                    <a:lnTo>
                      <a:pt x="55274" y="68950"/>
                    </a:lnTo>
                    <a:cubicBezTo>
                      <a:pt x="23933" y="73508"/>
                      <a:pt x="0" y="100290"/>
                      <a:pt x="0" y="132771"/>
                    </a:cubicBezTo>
                    <a:lnTo>
                      <a:pt x="0" y="141888"/>
                    </a:lnTo>
                    <a:lnTo>
                      <a:pt x="366972" y="141888"/>
                    </a:lnTo>
                    <a:lnTo>
                      <a:pt x="366972" y="132771"/>
                    </a:lnTo>
                    <a:close/>
                    <a:moveTo>
                      <a:pt x="280358" y="67810"/>
                    </a:moveTo>
                    <a:lnTo>
                      <a:pt x="87184" y="67810"/>
                    </a:lnTo>
                    <a:lnTo>
                      <a:pt x="87184" y="49575"/>
                    </a:lnTo>
                    <a:cubicBezTo>
                      <a:pt x="87184" y="39888"/>
                      <a:pt x="95162" y="32480"/>
                      <a:pt x="104279" y="32480"/>
                    </a:cubicBezTo>
                    <a:lnTo>
                      <a:pt x="262693" y="32480"/>
                    </a:lnTo>
                    <a:cubicBezTo>
                      <a:pt x="272380" y="32480"/>
                      <a:pt x="279788" y="40458"/>
                      <a:pt x="279788" y="49575"/>
                    </a:cubicBezTo>
                    <a:lnTo>
                      <a:pt x="279788" y="67810"/>
                    </a:lnTo>
                    <a:close/>
                  </a:path>
                </a:pathLst>
              </a:custGeom>
              <a:solidFill>
                <a:srgbClr val="006097"/>
              </a:solidFill>
              <a:ln w="5568" cap="flat">
                <a:noFill/>
                <a:prstDash val="solid"/>
                <a:miter/>
              </a:ln>
            </p:spPr>
            <p:txBody>
              <a:bodyPr rtlCol="0" anchor="ctr"/>
              <a:lstStyle/>
              <a:p>
                <a:endParaRPr lang="en-GB"/>
              </a:p>
            </p:txBody>
          </p:sp>
        </p:grpSp>
        <p:cxnSp>
          <p:nvCxnSpPr>
            <p:cNvPr id="86" name="Straight Connector 85">
              <a:extLst>
                <a:ext uri="{FF2B5EF4-FFF2-40B4-BE49-F238E27FC236}">
                  <a16:creationId xmlns:a16="http://schemas.microsoft.com/office/drawing/2014/main" id="{C02553AF-F2F4-4F91-B3D9-C4F0A5B1DC1B}"/>
                </a:ext>
                <a:ext uri="{C183D7F6-B498-43B3-948B-1728B52AA6E4}">
                  <adec:decorative xmlns:adec="http://schemas.microsoft.com/office/drawing/2017/decorative" val="1"/>
                </a:ext>
              </a:extLst>
            </p:cNvPr>
            <p:cNvCxnSpPr>
              <a:cxnSpLocks/>
            </p:cNvCxnSpPr>
            <p:nvPr/>
          </p:nvCxnSpPr>
          <p:spPr>
            <a:xfrm flipH="1" flipV="1">
              <a:off x="687756" y="5502661"/>
              <a:ext cx="6927316" cy="20951"/>
            </a:xfrm>
            <a:prstGeom prst="line">
              <a:avLst/>
            </a:prstGeom>
            <a:ln w="12700">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0427947B-291E-476F-8BB3-D2FE35980F96}"/>
                </a:ext>
              </a:extLst>
            </p:cNvPr>
            <p:cNvSpPr txBox="1"/>
            <p:nvPr/>
          </p:nvSpPr>
          <p:spPr>
            <a:xfrm>
              <a:off x="5961750" y="5227905"/>
              <a:ext cx="1815882" cy="338554"/>
            </a:xfrm>
            <a:prstGeom prst="rect">
              <a:avLst/>
            </a:prstGeom>
            <a:noFill/>
          </p:spPr>
          <p:txBody>
            <a:bodyPr wrap="square" rtlCol="0">
              <a:spAutoFit/>
            </a:bodyPr>
            <a:lstStyle/>
            <a:p>
              <a:r>
                <a:rPr lang="en-GB" sz="1600">
                  <a:solidFill>
                    <a:srgbClr val="BE4D00"/>
                  </a:solidFill>
                </a:rPr>
                <a:t>&gt;800m </a:t>
              </a:r>
              <a:r>
                <a:rPr lang="en-GB" sz="1200">
                  <a:solidFill>
                    <a:srgbClr val="BE4D00"/>
                  </a:solidFill>
                </a:rPr>
                <a:t>below seabed</a:t>
              </a:r>
              <a:endParaRPr lang="en-GB" sz="1600">
                <a:solidFill>
                  <a:srgbClr val="BE4D00"/>
                </a:solidFill>
              </a:endParaRPr>
            </a:p>
          </p:txBody>
        </p:sp>
        <p:sp>
          <p:nvSpPr>
            <p:cNvPr id="89" name="TextBox 88">
              <a:extLst>
                <a:ext uri="{FF2B5EF4-FFF2-40B4-BE49-F238E27FC236}">
                  <a16:creationId xmlns:a16="http://schemas.microsoft.com/office/drawing/2014/main" id="{D72AD585-05F4-40D3-BBE4-A79C5E18AEC7}"/>
                </a:ext>
              </a:extLst>
            </p:cNvPr>
            <p:cNvSpPr txBox="1"/>
            <p:nvPr/>
          </p:nvSpPr>
          <p:spPr>
            <a:xfrm>
              <a:off x="5736914" y="6380515"/>
              <a:ext cx="1929695" cy="338554"/>
            </a:xfrm>
            <a:prstGeom prst="rect">
              <a:avLst/>
            </a:prstGeom>
            <a:noFill/>
          </p:spPr>
          <p:txBody>
            <a:bodyPr wrap="square" rtlCol="0">
              <a:spAutoFit/>
            </a:bodyPr>
            <a:lstStyle/>
            <a:p>
              <a:r>
                <a:rPr lang="en-GB" sz="1600">
                  <a:solidFill>
                    <a:srgbClr val="BE4D00"/>
                  </a:solidFill>
                </a:rPr>
                <a:t>&gt;4000m </a:t>
              </a:r>
              <a:r>
                <a:rPr lang="en-GB" sz="1200">
                  <a:solidFill>
                    <a:srgbClr val="BE4D00"/>
                  </a:solidFill>
                </a:rPr>
                <a:t>below seabed</a:t>
              </a:r>
              <a:endParaRPr lang="en-GB" sz="1600">
                <a:solidFill>
                  <a:srgbClr val="BE4D00"/>
                </a:solidFill>
              </a:endParaRPr>
            </a:p>
          </p:txBody>
        </p:sp>
        <p:pic>
          <p:nvPicPr>
            <p:cNvPr id="90" name="Graphic 89">
              <a:extLst>
                <a:ext uri="{FF2B5EF4-FFF2-40B4-BE49-F238E27FC236}">
                  <a16:creationId xmlns:a16="http://schemas.microsoft.com/office/drawing/2014/main" id="{88192DFB-EB62-480E-841E-BDAA82576A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94911" y="5733562"/>
              <a:ext cx="584952" cy="486778"/>
            </a:xfrm>
            <a:prstGeom prst="rect">
              <a:avLst/>
            </a:prstGeom>
          </p:spPr>
        </p:pic>
        <p:sp>
          <p:nvSpPr>
            <p:cNvPr id="98" name="TextBox 97">
              <a:extLst>
                <a:ext uri="{FF2B5EF4-FFF2-40B4-BE49-F238E27FC236}">
                  <a16:creationId xmlns:a16="http://schemas.microsoft.com/office/drawing/2014/main" id="{3C824FA7-9A2F-4275-8109-05A6B9BBB819}"/>
                </a:ext>
              </a:extLst>
            </p:cNvPr>
            <p:cNvSpPr txBox="1"/>
            <p:nvPr/>
          </p:nvSpPr>
          <p:spPr>
            <a:xfrm>
              <a:off x="1536060" y="3386183"/>
              <a:ext cx="1426994" cy="407804"/>
            </a:xfrm>
            <a:prstGeom prst="rect">
              <a:avLst/>
            </a:prstGeom>
            <a:noFill/>
          </p:spPr>
          <p:txBody>
            <a:bodyPr wrap="square" rtlCol="0">
              <a:spAutoFit/>
            </a:bodyPr>
            <a:lstStyle/>
            <a:p>
              <a:r>
                <a:rPr lang="en-GB" sz="1000" b="1">
                  <a:solidFill>
                    <a:srgbClr val="006097"/>
                  </a:solidFill>
                </a:rPr>
                <a:t>Windfarms</a:t>
              </a:r>
            </a:p>
            <a:p>
              <a:r>
                <a:rPr lang="en-GB" sz="1000">
                  <a:solidFill>
                    <a:srgbClr val="006097"/>
                  </a:solidFill>
                </a:rPr>
                <a:t>(Fixed/Floating)</a:t>
              </a:r>
            </a:p>
          </p:txBody>
        </p:sp>
        <p:sp>
          <p:nvSpPr>
            <p:cNvPr id="34" name="Freeform: Shape 33">
              <a:extLst>
                <a:ext uri="{FF2B5EF4-FFF2-40B4-BE49-F238E27FC236}">
                  <a16:creationId xmlns:a16="http://schemas.microsoft.com/office/drawing/2014/main" id="{8FD6C7AE-797A-4CAA-88BF-B78E9567ADE5}"/>
                </a:ext>
              </a:extLst>
            </p:cNvPr>
            <p:cNvSpPr/>
            <p:nvPr/>
          </p:nvSpPr>
          <p:spPr>
            <a:xfrm>
              <a:off x="3638768" y="4003861"/>
              <a:ext cx="3429349" cy="148685"/>
            </a:xfrm>
            <a:custGeom>
              <a:avLst/>
              <a:gdLst>
                <a:gd name="connsiteX0" fmla="*/ 1285960 w 1433298"/>
                <a:gd name="connsiteY0" fmla="*/ 62143 h 62143"/>
                <a:gd name="connsiteX1" fmla="*/ 1143632 w 1433298"/>
                <a:gd name="connsiteY1" fmla="*/ 23053 h 62143"/>
                <a:gd name="connsiteX2" fmla="*/ 1001305 w 1433298"/>
                <a:gd name="connsiteY2" fmla="*/ 62143 h 62143"/>
                <a:gd name="connsiteX3" fmla="*/ 858977 w 1433298"/>
                <a:gd name="connsiteY3" fmla="*/ 23053 h 62143"/>
                <a:gd name="connsiteX4" fmla="*/ 716650 w 1433298"/>
                <a:gd name="connsiteY4" fmla="*/ 62143 h 62143"/>
                <a:gd name="connsiteX5" fmla="*/ 574322 w 1433298"/>
                <a:gd name="connsiteY5" fmla="*/ 23053 h 62143"/>
                <a:gd name="connsiteX6" fmla="*/ 431994 w 1433298"/>
                <a:gd name="connsiteY6" fmla="*/ 62143 h 62143"/>
                <a:gd name="connsiteX7" fmla="*/ 289667 w 1433298"/>
                <a:gd name="connsiteY7" fmla="*/ 23053 h 62143"/>
                <a:gd name="connsiteX8" fmla="*/ 147339 w 1433298"/>
                <a:gd name="connsiteY8" fmla="*/ 62143 h 62143"/>
                <a:gd name="connsiteX9" fmla="*/ 0 w 1433298"/>
                <a:gd name="connsiteY9" fmla="*/ 20046 h 62143"/>
                <a:gd name="connsiteX10" fmla="*/ 10023 w 1433298"/>
                <a:gd name="connsiteY10" fmla="*/ 3007 h 62143"/>
                <a:gd name="connsiteX11" fmla="*/ 147339 w 1433298"/>
                <a:gd name="connsiteY11" fmla="*/ 42097 h 62143"/>
                <a:gd name="connsiteX12" fmla="*/ 284655 w 1433298"/>
                <a:gd name="connsiteY12" fmla="*/ 3007 h 62143"/>
                <a:gd name="connsiteX13" fmla="*/ 289667 w 1433298"/>
                <a:gd name="connsiteY13" fmla="*/ 0 h 62143"/>
                <a:gd name="connsiteX14" fmla="*/ 294678 w 1433298"/>
                <a:gd name="connsiteY14" fmla="*/ 3007 h 62143"/>
                <a:gd name="connsiteX15" fmla="*/ 431994 w 1433298"/>
                <a:gd name="connsiteY15" fmla="*/ 42097 h 62143"/>
                <a:gd name="connsiteX16" fmla="*/ 569310 w 1433298"/>
                <a:gd name="connsiteY16" fmla="*/ 3007 h 62143"/>
                <a:gd name="connsiteX17" fmla="*/ 574322 w 1433298"/>
                <a:gd name="connsiteY17" fmla="*/ 0 h 62143"/>
                <a:gd name="connsiteX18" fmla="*/ 579333 w 1433298"/>
                <a:gd name="connsiteY18" fmla="*/ 3007 h 62143"/>
                <a:gd name="connsiteX19" fmla="*/ 716650 w 1433298"/>
                <a:gd name="connsiteY19" fmla="*/ 42097 h 62143"/>
                <a:gd name="connsiteX20" fmla="*/ 853966 w 1433298"/>
                <a:gd name="connsiteY20" fmla="*/ 3007 h 62143"/>
                <a:gd name="connsiteX21" fmla="*/ 858977 w 1433298"/>
                <a:gd name="connsiteY21" fmla="*/ 0 h 62143"/>
                <a:gd name="connsiteX22" fmla="*/ 863989 w 1433298"/>
                <a:gd name="connsiteY22" fmla="*/ 3007 h 62143"/>
                <a:gd name="connsiteX23" fmla="*/ 1001305 w 1433298"/>
                <a:gd name="connsiteY23" fmla="*/ 42097 h 62143"/>
                <a:gd name="connsiteX24" fmla="*/ 1138621 w 1433298"/>
                <a:gd name="connsiteY24" fmla="*/ 3007 h 62143"/>
                <a:gd name="connsiteX25" fmla="*/ 1143632 w 1433298"/>
                <a:gd name="connsiteY25" fmla="*/ 0 h 62143"/>
                <a:gd name="connsiteX26" fmla="*/ 1148644 w 1433298"/>
                <a:gd name="connsiteY26" fmla="*/ 3007 h 62143"/>
                <a:gd name="connsiteX27" fmla="*/ 1285960 w 1433298"/>
                <a:gd name="connsiteY27" fmla="*/ 42097 h 62143"/>
                <a:gd name="connsiteX28" fmla="*/ 1423276 w 1433298"/>
                <a:gd name="connsiteY28" fmla="*/ 3007 h 62143"/>
                <a:gd name="connsiteX29" fmla="*/ 1433299 w 1433298"/>
                <a:gd name="connsiteY29" fmla="*/ 20046 h 62143"/>
                <a:gd name="connsiteX30" fmla="*/ 1285960 w 1433298"/>
                <a:gd name="connsiteY30" fmla="*/ 62143 h 62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33298" h="62143">
                  <a:moveTo>
                    <a:pt x="1285960" y="62143"/>
                  </a:moveTo>
                  <a:cubicBezTo>
                    <a:pt x="1222815" y="62143"/>
                    <a:pt x="1161674" y="32074"/>
                    <a:pt x="1143632" y="23053"/>
                  </a:cubicBezTo>
                  <a:cubicBezTo>
                    <a:pt x="1125591" y="32074"/>
                    <a:pt x="1064450" y="62143"/>
                    <a:pt x="1001305" y="62143"/>
                  </a:cubicBezTo>
                  <a:cubicBezTo>
                    <a:pt x="938159" y="62143"/>
                    <a:pt x="877019" y="32074"/>
                    <a:pt x="858977" y="23053"/>
                  </a:cubicBezTo>
                  <a:cubicBezTo>
                    <a:pt x="840936" y="32074"/>
                    <a:pt x="779795" y="62143"/>
                    <a:pt x="716650" y="62143"/>
                  </a:cubicBezTo>
                  <a:cubicBezTo>
                    <a:pt x="653504" y="62143"/>
                    <a:pt x="592363" y="32074"/>
                    <a:pt x="574322" y="23053"/>
                  </a:cubicBezTo>
                  <a:cubicBezTo>
                    <a:pt x="556280" y="32074"/>
                    <a:pt x="495140" y="62143"/>
                    <a:pt x="431994" y="62143"/>
                  </a:cubicBezTo>
                  <a:cubicBezTo>
                    <a:pt x="368849" y="62143"/>
                    <a:pt x="307708" y="32074"/>
                    <a:pt x="289667" y="23053"/>
                  </a:cubicBezTo>
                  <a:cubicBezTo>
                    <a:pt x="271625" y="32074"/>
                    <a:pt x="210484" y="62143"/>
                    <a:pt x="147339" y="62143"/>
                  </a:cubicBezTo>
                  <a:cubicBezTo>
                    <a:pt x="74171" y="62143"/>
                    <a:pt x="3007" y="22051"/>
                    <a:pt x="0" y="20046"/>
                  </a:cubicBezTo>
                  <a:lnTo>
                    <a:pt x="10023" y="3007"/>
                  </a:lnTo>
                  <a:cubicBezTo>
                    <a:pt x="11025" y="3007"/>
                    <a:pt x="80185" y="42097"/>
                    <a:pt x="147339" y="42097"/>
                  </a:cubicBezTo>
                  <a:cubicBezTo>
                    <a:pt x="214494" y="42097"/>
                    <a:pt x="283653" y="3007"/>
                    <a:pt x="284655" y="3007"/>
                  </a:cubicBezTo>
                  <a:lnTo>
                    <a:pt x="289667" y="0"/>
                  </a:lnTo>
                  <a:lnTo>
                    <a:pt x="294678" y="3007"/>
                  </a:lnTo>
                  <a:cubicBezTo>
                    <a:pt x="295681" y="3007"/>
                    <a:pt x="364840" y="42097"/>
                    <a:pt x="431994" y="42097"/>
                  </a:cubicBezTo>
                  <a:cubicBezTo>
                    <a:pt x="499149" y="42097"/>
                    <a:pt x="568308" y="3007"/>
                    <a:pt x="569310" y="3007"/>
                  </a:cubicBezTo>
                  <a:lnTo>
                    <a:pt x="574322" y="0"/>
                  </a:lnTo>
                  <a:lnTo>
                    <a:pt x="579333" y="3007"/>
                  </a:lnTo>
                  <a:cubicBezTo>
                    <a:pt x="580336" y="3007"/>
                    <a:pt x="649495" y="42097"/>
                    <a:pt x="716650" y="42097"/>
                  </a:cubicBezTo>
                  <a:cubicBezTo>
                    <a:pt x="783804" y="42097"/>
                    <a:pt x="852963" y="3007"/>
                    <a:pt x="853966" y="3007"/>
                  </a:cubicBezTo>
                  <a:lnTo>
                    <a:pt x="858977" y="0"/>
                  </a:lnTo>
                  <a:lnTo>
                    <a:pt x="863989" y="3007"/>
                  </a:lnTo>
                  <a:cubicBezTo>
                    <a:pt x="864991" y="3007"/>
                    <a:pt x="934150" y="42097"/>
                    <a:pt x="1001305" y="42097"/>
                  </a:cubicBezTo>
                  <a:cubicBezTo>
                    <a:pt x="1068459" y="42097"/>
                    <a:pt x="1137618" y="3007"/>
                    <a:pt x="1138621" y="3007"/>
                  </a:cubicBezTo>
                  <a:lnTo>
                    <a:pt x="1143632" y="0"/>
                  </a:lnTo>
                  <a:lnTo>
                    <a:pt x="1148644" y="3007"/>
                  </a:lnTo>
                  <a:cubicBezTo>
                    <a:pt x="1149646" y="3007"/>
                    <a:pt x="1218805" y="42097"/>
                    <a:pt x="1285960" y="42097"/>
                  </a:cubicBezTo>
                  <a:cubicBezTo>
                    <a:pt x="1353114" y="42097"/>
                    <a:pt x="1422274" y="3007"/>
                    <a:pt x="1423276" y="3007"/>
                  </a:cubicBezTo>
                  <a:lnTo>
                    <a:pt x="1433299" y="20046"/>
                  </a:lnTo>
                  <a:cubicBezTo>
                    <a:pt x="1430292" y="22051"/>
                    <a:pt x="1359128" y="62143"/>
                    <a:pt x="1285960" y="62143"/>
                  </a:cubicBezTo>
                  <a:close/>
                </a:path>
              </a:pathLst>
            </a:custGeom>
            <a:solidFill>
              <a:srgbClr val="006097"/>
            </a:solidFill>
            <a:ln w="9991" cap="flat">
              <a:noFill/>
              <a:prstDash val="solid"/>
              <a:miter/>
            </a:ln>
          </p:spPr>
          <p:txBody>
            <a:bodyPr rtlCol="0" anchor="ctr"/>
            <a:lstStyle/>
            <a:p>
              <a:endParaRPr lang="en-GB"/>
            </a:p>
          </p:txBody>
        </p:sp>
        <p:grpSp>
          <p:nvGrpSpPr>
            <p:cNvPr id="50" name="Graphic 47">
              <a:extLst>
                <a:ext uri="{FF2B5EF4-FFF2-40B4-BE49-F238E27FC236}">
                  <a16:creationId xmlns:a16="http://schemas.microsoft.com/office/drawing/2014/main" id="{CDC96F27-F85F-41E2-8EE1-F7FA9B200237}"/>
                </a:ext>
              </a:extLst>
            </p:cNvPr>
            <p:cNvGrpSpPr/>
            <p:nvPr/>
          </p:nvGrpSpPr>
          <p:grpSpPr>
            <a:xfrm flipH="1">
              <a:off x="3749328" y="3708912"/>
              <a:ext cx="814568" cy="332785"/>
              <a:chOff x="9547069" y="4346051"/>
              <a:chExt cx="880454" cy="359706"/>
            </a:xfrm>
            <a:solidFill>
              <a:srgbClr val="00AEEF"/>
            </a:solidFill>
          </p:grpSpPr>
          <p:sp>
            <p:nvSpPr>
              <p:cNvPr id="51" name="Freeform: Shape 50">
                <a:extLst>
                  <a:ext uri="{FF2B5EF4-FFF2-40B4-BE49-F238E27FC236}">
                    <a16:creationId xmlns:a16="http://schemas.microsoft.com/office/drawing/2014/main" id="{0B20B78B-7BA6-4E52-BF45-FA97432B882E}"/>
                  </a:ext>
                </a:extLst>
              </p:cNvPr>
              <p:cNvSpPr/>
              <p:nvPr/>
            </p:nvSpPr>
            <p:spPr>
              <a:xfrm>
                <a:off x="9547069" y="4656759"/>
                <a:ext cx="876209" cy="48998"/>
              </a:xfrm>
              <a:custGeom>
                <a:avLst/>
                <a:gdLst>
                  <a:gd name="connsiteX0" fmla="*/ 44387 w 876209"/>
                  <a:gd name="connsiteY0" fmla="*/ 48999 h 48998"/>
                  <a:gd name="connsiteX1" fmla="*/ 876209 w 876209"/>
                  <a:gd name="connsiteY1" fmla="*/ 48999 h 48998"/>
                  <a:gd name="connsiteX2" fmla="*/ 876209 w 876209"/>
                  <a:gd name="connsiteY2" fmla="*/ 0 h 48998"/>
                  <a:gd name="connsiteX3" fmla="*/ 0 w 876209"/>
                  <a:gd name="connsiteY3" fmla="*/ 0 h 48998"/>
                  <a:gd name="connsiteX4" fmla="*/ 0 w 876209"/>
                  <a:gd name="connsiteY4" fmla="*/ 8647 h 48998"/>
                  <a:gd name="connsiteX5" fmla="*/ 44387 w 876209"/>
                  <a:gd name="connsiteY5" fmla="*/ 25940 h 4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6209" h="48998">
                    <a:moveTo>
                      <a:pt x="44387" y="48999"/>
                    </a:moveTo>
                    <a:lnTo>
                      <a:pt x="876209" y="48999"/>
                    </a:lnTo>
                    <a:lnTo>
                      <a:pt x="876209" y="0"/>
                    </a:lnTo>
                    <a:lnTo>
                      <a:pt x="0" y="0"/>
                    </a:lnTo>
                    <a:lnTo>
                      <a:pt x="0" y="8647"/>
                    </a:lnTo>
                    <a:lnTo>
                      <a:pt x="44387" y="25940"/>
                    </a:lnTo>
                    <a:close/>
                  </a:path>
                </a:pathLst>
              </a:custGeom>
              <a:solidFill>
                <a:srgbClr val="006097"/>
              </a:solidFill>
              <a:ln w="5739"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F3CC0F78-CE42-454A-902D-06AE194BF8FA}"/>
                  </a:ext>
                </a:extLst>
              </p:cNvPr>
              <p:cNvSpPr/>
              <p:nvPr/>
            </p:nvSpPr>
            <p:spPr>
              <a:xfrm>
                <a:off x="9548798" y="4482094"/>
                <a:ext cx="878725" cy="163712"/>
              </a:xfrm>
              <a:custGeom>
                <a:avLst/>
                <a:gdLst>
                  <a:gd name="connsiteX0" fmla="*/ 878515 w 878725"/>
                  <a:gd name="connsiteY0" fmla="*/ 52457 h 163712"/>
                  <a:gd name="connsiteX1" fmla="*/ 865833 w 878725"/>
                  <a:gd name="connsiteY1" fmla="*/ 36893 h 163712"/>
                  <a:gd name="connsiteX2" fmla="*/ 678486 w 878725"/>
                  <a:gd name="connsiteY2" fmla="*/ 0 h 163712"/>
                  <a:gd name="connsiteX3" fmla="*/ 668686 w 878725"/>
                  <a:gd name="connsiteY3" fmla="*/ 16717 h 163712"/>
                  <a:gd name="connsiteX4" fmla="*/ 567807 w 878725"/>
                  <a:gd name="connsiteY4" fmla="*/ 16717 h 163712"/>
                  <a:gd name="connsiteX5" fmla="*/ 581065 w 878725"/>
                  <a:gd name="connsiteY5" fmla="*/ 78974 h 163712"/>
                  <a:gd name="connsiteX6" fmla="*/ 417352 w 878725"/>
                  <a:gd name="connsiteY6" fmla="*/ 78974 h 163712"/>
                  <a:gd name="connsiteX7" fmla="*/ 428881 w 878725"/>
                  <a:gd name="connsiteY7" fmla="*/ 119326 h 163712"/>
                  <a:gd name="connsiteX8" fmla="*/ 29976 w 878725"/>
                  <a:gd name="connsiteY8" fmla="*/ 119326 h 163712"/>
                  <a:gd name="connsiteX9" fmla="*/ 35740 w 878725"/>
                  <a:gd name="connsiteY9" fmla="*/ 129702 h 163712"/>
                  <a:gd name="connsiteX10" fmla="*/ 20176 w 878725"/>
                  <a:gd name="connsiteY10" fmla="*/ 142384 h 163712"/>
                  <a:gd name="connsiteX11" fmla="*/ 0 w 878725"/>
                  <a:gd name="connsiteY11" fmla="*/ 163713 h 163712"/>
                  <a:gd name="connsiteX12" fmla="*/ 873327 w 878725"/>
                  <a:gd name="connsiteY12" fmla="*/ 163713 h 163712"/>
                  <a:gd name="connsiteX13" fmla="*/ 878515 w 878725"/>
                  <a:gd name="connsiteY13" fmla="*/ 52457 h 163712"/>
                  <a:gd name="connsiteX14" fmla="*/ 501515 w 878725"/>
                  <a:gd name="connsiteY14" fmla="*/ 123938 h 163712"/>
                  <a:gd name="connsiteX15" fmla="*/ 457128 w 878725"/>
                  <a:gd name="connsiteY15" fmla="*/ 123938 h 163712"/>
                  <a:gd name="connsiteX16" fmla="*/ 457128 w 878725"/>
                  <a:gd name="connsiteY16" fmla="*/ 91080 h 163712"/>
                  <a:gd name="connsiteX17" fmla="*/ 501515 w 878725"/>
                  <a:gd name="connsiteY17" fmla="*/ 91080 h 163712"/>
                  <a:gd name="connsiteX18" fmla="*/ 501515 w 878725"/>
                  <a:gd name="connsiteY18" fmla="*/ 123938 h 163712"/>
                  <a:gd name="connsiteX19" fmla="*/ 652545 w 878725"/>
                  <a:gd name="connsiteY19" fmla="*/ 79551 h 163712"/>
                  <a:gd name="connsiteX20" fmla="*/ 602394 w 878725"/>
                  <a:gd name="connsiteY20" fmla="*/ 79551 h 163712"/>
                  <a:gd name="connsiteX21" fmla="*/ 602394 w 878725"/>
                  <a:gd name="connsiteY21" fmla="*/ 60528 h 163712"/>
                  <a:gd name="connsiteX22" fmla="*/ 652545 w 878725"/>
                  <a:gd name="connsiteY22" fmla="*/ 60528 h 163712"/>
                  <a:gd name="connsiteX23" fmla="*/ 652545 w 878725"/>
                  <a:gd name="connsiteY23" fmla="*/ 79551 h 163712"/>
                  <a:gd name="connsiteX24" fmla="*/ 711920 w 878725"/>
                  <a:gd name="connsiteY24" fmla="*/ 79551 h 163712"/>
                  <a:gd name="connsiteX25" fmla="*/ 661769 w 878725"/>
                  <a:gd name="connsiteY25" fmla="*/ 79551 h 163712"/>
                  <a:gd name="connsiteX26" fmla="*/ 661769 w 878725"/>
                  <a:gd name="connsiteY26" fmla="*/ 60528 h 163712"/>
                  <a:gd name="connsiteX27" fmla="*/ 711920 w 878725"/>
                  <a:gd name="connsiteY27" fmla="*/ 60528 h 163712"/>
                  <a:gd name="connsiteX28" fmla="*/ 711920 w 878725"/>
                  <a:gd name="connsiteY28" fmla="*/ 79551 h 163712"/>
                  <a:gd name="connsiteX29" fmla="*/ 771871 w 878725"/>
                  <a:gd name="connsiteY29" fmla="*/ 79551 h 163712"/>
                  <a:gd name="connsiteX30" fmla="*/ 721720 w 878725"/>
                  <a:gd name="connsiteY30" fmla="*/ 79551 h 163712"/>
                  <a:gd name="connsiteX31" fmla="*/ 721720 w 878725"/>
                  <a:gd name="connsiteY31" fmla="*/ 60528 h 163712"/>
                  <a:gd name="connsiteX32" fmla="*/ 771871 w 878725"/>
                  <a:gd name="connsiteY32" fmla="*/ 60528 h 163712"/>
                  <a:gd name="connsiteX33" fmla="*/ 771871 w 878725"/>
                  <a:gd name="connsiteY33" fmla="*/ 79551 h 16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78725" h="163712">
                    <a:moveTo>
                      <a:pt x="878515" y="52457"/>
                    </a:moveTo>
                    <a:cubicBezTo>
                      <a:pt x="878515" y="52457"/>
                      <a:pt x="881397" y="40928"/>
                      <a:pt x="865833" y="36893"/>
                    </a:cubicBezTo>
                    <a:cubicBezTo>
                      <a:pt x="850269" y="32858"/>
                      <a:pt x="678486" y="0"/>
                      <a:pt x="678486" y="0"/>
                    </a:cubicBezTo>
                    <a:lnTo>
                      <a:pt x="668686" y="16717"/>
                    </a:lnTo>
                    <a:lnTo>
                      <a:pt x="567807" y="16717"/>
                    </a:lnTo>
                    <a:lnTo>
                      <a:pt x="581065" y="78974"/>
                    </a:lnTo>
                    <a:lnTo>
                      <a:pt x="417352" y="78974"/>
                    </a:lnTo>
                    <a:lnTo>
                      <a:pt x="428881" y="119326"/>
                    </a:lnTo>
                    <a:lnTo>
                      <a:pt x="29976" y="119326"/>
                    </a:lnTo>
                    <a:lnTo>
                      <a:pt x="35740" y="129702"/>
                    </a:lnTo>
                    <a:lnTo>
                      <a:pt x="20176" y="142384"/>
                    </a:lnTo>
                    <a:cubicBezTo>
                      <a:pt x="20176" y="142384"/>
                      <a:pt x="0" y="142384"/>
                      <a:pt x="0" y="163713"/>
                    </a:cubicBezTo>
                    <a:lnTo>
                      <a:pt x="873327" y="163713"/>
                    </a:lnTo>
                    <a:lnTo>
                      <a:pt x="878515" y="52457"/>
                    </a:lnTo>
                    <a:close/>
                    <a:moveTo>
                      <a:pt x="501515" y="123938"/>
                    </a:moveTo>
                    <a:lnTo>
                      <a:pt x="457128" y="123938"/>
                    </a:lnTo>
                    <a:lnTo>
                      <a:pt x="457128" y="91080"/>
                    </a:lnTo>
                    <a:lnTo>
                      <a:pt x="501515" y="91080"/>
                    </a:lnTo>
                    <a:lnTo>
                      <a:pt x="501515" y="123938"/>
                    </a:lnTo>
                    <a:close/>
                    <a:moveTo>
                      <a:pt x="652545" y="79551"/>
                    </a:moveTo>
                    <a:lnTo>
                      <a:pt x="602394" y="79551"/>
                    </a:lnTo>
                    <a:lnTo>
                      <a:pt x="602394" y="60528"/>
                    </a:lnTo>
                    <a:lnTo>
                      <a:pt x="652545" y="60528"/>
                    </a:lnTo>
                    <a:lnTo>
                      <a:pt x="652545" y="79551"/>
                    </a:lnTo>
                    <a:close/>
                    <a:moveTo>
                      <a:pt x="711920" y="79551"/>
                    </a:moveTo>
                    <a:lnTo>
                      <a:pt x="661769" y="79551"/>
                    </a:lnTo>
                    <a:lnTo>
                      <a:pt x="661769" y="60528"/>
                    </a:lnTo>
                    <a:lnTo>
                      <a:pt x="711920" y="60528"/>
                    </a:lnTo>
                    <a:lnTo>
                      <a:pt x="711920" y="79551"/>
                    </a:lnTo>
                    <a:close/>
                    <a:moveTo>
                      <a:pt x="771871" y="79551"/>
                    </a:moveTo>
                    <a:lnTo>
                      <a:pt x="721720" y="79551"/>
                    </a:lnTo>
                    <a:lnTo>
                      <a:pt x="721720" y="60528"/>
                    </a:lnTo>
                    <a:lnTo>
                      <a:pt x="771871" y="60528"/>
                    </a:lnTo>
                    <a:lnTo>
                      <a:pt x="771871" y="79551"/>
                    </a:lnTo>
                    <a:close/>
                  </a:path>
                </a:pathLst>
              </a:custGeom>
              <a:solidFill>
                <a:srgbClr val="006097"/>
              </a:solidFill>
              <a:ln w="5739"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B35EBCD6-99DD-49AA-AE44-48B96584A335}"/>
                  </a:ext>
                </a:extLst>
              </p:cNvPr>
              <p:cNvSpPr/>
              <p:nvPr/>
            </p:nvSpPr>
            <p:spPr>
              <a:xfrm>
                <a:off x="10105652" y="4410613"/>
                <a:ext cx="177547" cy="77821"/>
              </a:xfrm>
              <a:custGeom>
                <a:avLst/>
                <a:gdLst>
                  <a:gd name="connsiteX0" fmla="*/ 102609 w 177547"/>
                  <a:gd name="connsiteY0" fmla="*/ 77821 h 77821"/>
                  <a:gd name="connsiteX1" fmla="*/ 115867 w 177547"/>
                  <a:gd name="connsiteY1" fmla="*/ 57645 h 77821"/>
                  <a:gd name="connsiteX2" fmla="*/ 164866 w 177547"/>
                  <a:gd name="connsiteY2" fmla="*/ 67445 h 77821"/>
                  <a:gd name="connsiteX3" fmla="*/ 177548 w 177547"/>
                  <a:gd name="connsiteY3" fmla="*/ 42658 h 77821"/>
                  <a:gd name="connsiteX4" fmla="*/ 92233 w 177547"/>
                  <a:gd name="connsiteY4" fmla="*/ 23058 h 77821"/>
                  <a:gd name="connsiteX5" fmla="*/ 89927 w 177547"/>
                  <a:gd name="connsiteY5" fmla="*/ 23058 h 77821"/>
                  <a:gd name="connsiteX6" fmla="*/ 80127 w 177547"/>
                  <a:gd name="connsiteY6" fmla="*/ 0 h 77821"/>
                  <a:gd name="connsiteX7" fmla="*/ 47269 w 177547"/>
                  <a:gd name="connsiteY7" fmla="*/ 0 h 77821"/>
                  <a:gd name="connsiteX8" fmla="*/ 47269 w 177547"/>
                  <a:gd name="connsiteY8" fmla="*/ 23058 h 77821"/>
                  <a:gd name="connsiteX9" fmla="*/ 45540 w 177547"/>
                  <a:gd name="connsiteY9" fmla="*/ 23058 h 77821"/>
                  <a:gd name="connsiteX10" fmla="*/ 0 w 177547"/>
                  <a:gd name="connsiteY10" fmla="*/ 45540 h 77821"/>
                  <a:gd name="connsiteX11" fmla="*/ 9223 w 177547"/>
                  <a:gd name="connsiteY11" fmla="*/ 77821 h 7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7547" h="77821">
                    <a:moveTo>
                      <a:pt x="102609" y="77821"/>
                    </a:moveTo>
                    <a:lnTo>
                      <a:pt x="115867" y="57645"/>
                    </a:lnTo>
                    <a:lnTo>
                      <a:pt x="164866" y="67445"/>
                    </a:lnTo>
                    <a:lnTo>
                      <a:pt x="177548" y="42658"/>
                    </a:lnTo>
                    <a:lnTo>
                      <a:pt x="92233" y="23058"/>
                    </a:lnTo>
                    <a:lnTo>
                      <a:pt x="89927" y="23058"/>
                    </a:lnTo>
                    <a:lnTo>
                      <a:pt x="80127" y="0"/>
                    </a:lnTo>
                    <a:lnTo>
                      <a:pt x="47269" y="0"/>
                    </a:lnTo>
                    <a:lnTo>
                      <a:pt x="47269" y="23058"/>
                    </a:lnTo>
                    <a:lnTo>
                      <a:pt x="45540" y="23058"/>
                    </a:lnTo>
                    <a:lnTo>
                      <a:pt x="0" y="45540"/>
                    </a:lnTo>
                    <a:lnTo>
                      <a:pt x="9223" y="77821"/>
                    </a:lnTo>
                    <a:close/>
                  </a:path>
                </a:pathLst>
              </a:custGeom>
              <a:solidFill>
                <a:srgbClr val="006097"/>
              </a:solidFill>
              <a:ln w="5739"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53D26EAE-5DB9-4B04-839A-B6E63F7A8056}"/>
                  </a:ext>
                </a:extLst>
              </p:cNvPr>
              <p:cNvSpPr/>
              <p:nvPr/>
            </p:nvSpPr>
            <p:spPr>
              <a:xfrm>
                <a:off x="9914269" y="4493767"/>
                <a:ext cx="122208" cy="89206"/>
              </a:xfrm>
              <a:custGeom>
                <a:avLst/>
                <a:gdLst>
                  <a:gd name="connsiteX0" fmla="*/ 32858 w 122208"/>
                  <a:gd name="connsiteY0" fmla="*/ 75371 h 89206"/>
                  <a:gd name="connsiteX1" fmla="*/ 32858 w 122208"/>
                  <a:gd name="connsiteY1" fmla="*/ 74218 h 89206"/>
                  <a:gd name="connsiteX2" fmla="*/ 36317 w 122208"/>
                  <a:gd name="connsiteY2" fmla="*/ 74218 h 89206"/>
                  <a:gd name="connsiteX3" fmla="*/ 36317 w 122208"/>
                  <a:gd name="connsiteY3" fmla="*/ 63266 h 89206"/>
                  <a:gd name="connsiteX4" fmla="*/ 28823 w 122208"/>
                  <a:gd name="connsiteY4" fmla="*/ 63266 h 89206"/>
                  <a:gd name="connsiteX5" fmla="*/ 18447 w 122208"/>
                  <a:gd name="connsiteY5" fmla="*/ 58654 h 89206"/>
                  <a:gd name="connsiteX6" fmla="*/ 15564 w 122208"/>
                  <a:gd name="connsiteY6" fmla="*/ 58654 h 89206"/>
                  <a:gd name="connsiteX7" fmla="*/ 38046 w 122208"/>
                  <a:gd name="connsiteY7" fmla="*/ 20032 h 89206"/>
                  <a:gd name="connsiteX8" fmla="*/ 76668 w 122208"/>
                  <a:gd name="connsiteY8" fmla="*/ 58654 h 89206"/>
                  <a:gd name="connsiteX9" fmla="*/ 122208 w 122208"/>
                  <a:gd name="connsiteY9" fmla="*/ 58654 h 89206"/>
                  <a:gd name="connsiteX10" fmla="*/ 122208 w 122208"/>
                  <a:gd name="connsiteY10" fmla="*/ 6773 h 89206"/>
                  <a:gd name="connsiteX11" fmla="*/ 93962 w 122208"/>
                  <a:gd name="connsiteY11" fmla="*/ 6773 h 89206"/>
                  <a:gd name="connsiteX12" fmla="*/ 92809 w 122208"/>
                  <a:gd name="connsiteY12" fmla="*/ 13691 h 89206"/>
                  <a:gd name="connsiteX13" fmla="*/ 46116 w 122208"/>
                  <a:gd name="connsiteY13" fmla="*/ 8503 h 89206"/>
                  <a:gd name="connsiteX14" fmla="*/ 39199 w 122208"/>
                  <a:gd name="connsiteY14" fmla="*/ 2162 h 89206"/>
                  <a:gd name="connsiteX15" fmla="*/ 29399 w 122208"/>
                  <a:gd name="connsiteY15" fmla="*/ 2162 h 89206"/>
                  <a:gd name="connsiteX16" fmla="*/ 29399 w 122208"/>
                  <a:gd name="connsiteY16" fmla="*/ 11961 h 89206"/>
                  <a:gd name="connsiteX17" fmla="*/ 30552 w 122208"/>
                  <a:gd name="connsiteY17" fmla="*/ 13114 h 89206"/>
                  <a:gd name="connsiteX18" fmla="*/ 5188 w 122208"/>
                  <a:gd name="connsiteY18" fmla="*/ 58654 h 89206"/>
                  <a:gd name="connsiteX19" fmla="*/ 0 w 122208"/>
                  <a:gd name="connsiteY19" fmla="*/ 58654 h 89206"/>
                  <a:gd name="connsiteX20" fmla="*/ 0 w 122208"/>
                  <a:gd name="connsiteY20" fmla="*/ 89206 h 89206"/>
                  <a:gd name="connsiteX21" fmla="*/ 17870 w 122208"/>
                  <a:gd name="connsiteY21" fmla="*/ 89206 h 89206"/>
                  <a:gd name="connsiteX22" fmla="*/ 32858 w 122208"/>
                  <a:gd name="connsiteY22" fmla="*/ 75371 h 89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2208" h="89206">
                    <a:moveTo>
                      <a:pt x="32858" y="75371"/>
                    </a:moveTo>
                    <a:lnTo>
                      <a:pt x="32858" y="74218"/>
                    </a:lnTo>
                    <a:lnTo>
                      <a:pt x="36317" y="74218"/>
                    </a:lnTo>
                    <a:lnTo>
                      <a:pt x="36317" y="63266"/>
                    </a:lnTo>
                    <a:lnTo>
                      <a:pt x="28823" y="63266"/>
                    </a:lnTo>
                    <a:cubicBezTo>
                      <a:pt x="26517" y="60384"/>
                      <a:pt x="22482" y="58654"/>
                      <a:pt x="18447" y="58654"/>
                    </a:cubicBezTo>
                    <a:lnTo>
                      <a:pt x="15564" y="58654"/>
                    </a:lnTo>
                    <a:lnTo>
                      <a:pt x="38046" y="20032"/>
                    </a:lnTo>
                    <a:lnTo>
                      <a:pt x="76668" y="58654"/>
                    </a:lnTo>
                    <a:lnTo>
                      <a:pt x="122208" y="58654"/>
                    </a:lnTo>
                    <a:lnTo>
                      <a:pt x="122208" y="6773"/>
                    </a:lnTo>
                    <a:lnTo>
                      <a:pt x="93962" y="6773"/>
                    </a:lnTo>
                    <a:lnTo>
                      <a:pt x="92809" y="13691"/>
                    </a:lnTo>
                    <a:lnTo>
                      <a:pt x="46116" y="8503"/>
                    </a:lnTo>
                    <a:lnTo>
                      <a:pt x="39199" y="2162"/>
                    </a:lnTo>
                    <a:cubicBezTo>
                      <a:pt x="36317" y="-721"/>
                      <a:pt x="32281" y="-721"/>
                      <a:pt x="29399" y="2162"/>
                    </a:cubicBezTo>
                    <a:cubicBezTo>
                      <a:pt x="26517" y="5044"/>
                      <a:pt x="26517" y="9079"/>
                      <a:pt x="29399" y="11961"/>
                    </a:cubicBezTo>
                    <a:lnTo>
                      <a:pt x="30552" y="13114"/>
                    </a:lnTo>
                    <a:lnTo>
                      <a:pt x="5188" y="58654"/>
                    </a:lnTo>
                    <a:lnTo>
                      <a:pt x="0" y="58654"/>
                    </a:lnTo>
                    <a:lnTo>
                      <a:pt x="0" y="89206"/>
                    </a:lnTo>
                    <a:lnTo>
                      <a:pt x="17870" y="89206"/>
                    </a:lnTo>
                    <a:cubicBezTo>
                      <a:pt x="26517" y="89206"/>
                      <a:pt x="32858" y="82865"/>
                      <a:pt x="32858" y="75371"/>
                    </a:cubicBezTo>
                    <a:close/>
                  </a:path>
                </a:pathLst>
              </a:custGeom>
              <a:solidFill>
                <a:srgbClr val="006097"/>
              </a:solidFill>
              <a:ln w="5739"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7E4E36C5-EEE2-4FDB-8B98-D37F681584E6}"/>
                  </a:ext>
                </a:extLst>
              </p:cNvPr>
              <p:cNvSpPr/>
              <p:nvPr/>
            </p:nvSpPr>
            <p:spPr>
              <a:xfrm>
                <a:off x="10152921" y="4378332"/>
                <a:ext cx="29975" cy="25940"/>
              </a:xfrm>
              <a:custGeom>
                <a:avLst/>
                <a:gdLst>
                  <a:gd name="connsiteX0" fmla="*/ 20176 w 29975"/>
                  <a:gd name="connsiteY0" fmla="*/ 0 h 25940"/>
                  <a:gd name="connsiteX1" fmla="*/ 0 w 29975"/>
                  <a:gd name="connsiteY1" fmla="*/ 0 h 25940"/>
                  <a:gd name="connsiteX2" fmla="*/ 0 w 29975"/>
                  <a:gd name="connsiteY2" fmla="*/ 25940 h 25940"/>
                  <a:gd name="connsiteX3" fmla="*/ 29976 w 29975"/>
                  <a:gd name="connsiteY3" fmla="*/ 25940 h 25940"/>
                </a:gdLst>
                <a:ahLst/>
                <a:cxnLst>
                  <a:cxn ang="0">
                    <a:pos x="connsiteX0" y="connsiteY0"/>
                  </a:cxn>
                  <a:cxn ang="0">
                    <a:pos x="connsiteX1" y="connsiteY1"/>
                  </a:cxn>
                  <a:cxn ang="0">
                    <a:pos x="connsiteX2" y="connsiteY2"/>
                  </a:cxn>
                  <a:cxn ang="0">
                    <a:pos x="connsiteX3" y="connsiteY3"/>
                  </a:cxn>
                </a:cxnLst>
                <a:rect l="l" t="t" r="r" b="b"/>
                <a:pathLst>
                  <a:path w="29975" h="25940">
                    <a:moveTo>
                      <a:pt x="20176" y="0"/>
                    </a:moveTo>
                    <a:lnTo>
                      <a:pt x="0" y="0"/>
                    </a:lnTo>
                    <a:lnTo>
                      <a:pt x="0" y="25940"/>
                    </a:lnTo>
                    <a:lnTo>
                      <a:pt x="29976" y="25940"/>
                    </a:lnTo>
                    <a:close/>
                  </a:path>
                </a:pathLst>
              </a:custGeom>
              <a:solidFill>
                <a:srgbClr val="006097"/>
              </a:solidFill>
              <a:ln w="5739"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5FDA8846-7FD7-416E-B702-5A2E5F2197F9}"/>
                  </a:ext>
                </a:extLst>
              </p:cNvPr>
              <p:cNvSpPr/>
              <p:nvPr/>
            </p:nvSpPr>
            <p:spPr>
              <a:xfrm>
                <a:off x="10152921" y="4346051"/>
                <a:ext cx="18446" cy="25940"/>
              </a:xfrm>
              <a:custGeom>
                <a:avLst/>
                <a:gdLst>
                  <a:gd name="connsiteX0" fmla="*/ 9223 w 18446"/>
                  <a:gd name="connsiteY0" fmla="*/ 0 h 25940"/>
                  <a:gd name="connsiteX1" fmla="*/ 0 w 18446"/>
                  <a:gd name="connsiteY1" fmla="*/ 0 h 25940"/>
                  <a:gd name="connsiteX2" fmla="*/ 0 w 18446"/>
                  <a:gd name="connsiteY2" fmla="*/ 25940 h 25940"/>
                  <a:gd name="connsiteX3" fmla="*/ 18447 w 18446"/>
                  <a:gd name="connsiteY3" fmla="*/ 25940 h 25940"/>
                </a:gdLst>
                <a:ahLst/>
                <a:cxnLst>
                  <a:cxn ang="0">
                    <a:pos x="connsiteX0" y="connsiteY0"/>
                  </a:cxn>
                  <a:cxn ang="0">
                    <a:pos x="connsiteX1" y="connsiteY1"/>
                  </a:cxn>
                  <a:cxn ang="0">
                    <a:pos x="connsiteX2" y="connsiteY2"/>
                  </a:cxn>
                  <a:cxn ang="0">
                    <a:pos x="connsiteX3" y="connsiteY3"/>
                  </a:cxn>
                </a:cxnLst>
                <a:rect l="l" t="t" r="r" b="b"/>
                <a:pathLst>
                  <a:path w="18446" h="25940">
                    <a:moveTo>
                      <a:pt x="9223" y="0"/>
                    </a:moveTo>
                    <a:lnTo>
                      <a:pt x="0" y="0"/>
                    </a:lnTo>
                    <a:lnTo>
                      <a:pt x="0" y="25940"/>
                    </a:lnTo>
                    <a:lnTo>
                      <a:pt x="18447" y="25940"/>
                    </a:lnTo>
                    <a:close/>
                  </a:path>
                </a:pathLst>
              </a:custGeom>
              <a:solidFill>
                <a:srgbClr val="00AEEF"/>
              </a:solidFill>
              <a:ln w="5739"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9CB1BAFE-3E7E-4D75-AD3B-9169BD15BE79}"/>
                  </a:ext>
                </a:extLst>
              </p:cNvPr>
              <p:cNvSpPr/>
              <p:nvPr/>
            </p:nvSpPr>
            <p:spPr>
              <a:xfrm>
                <a:off x="10176556" y="4371991"/>
                <a:ext cx="21905" cy="5764"/>
              </a:xfrm>
              <a:custGeom>
                <a:avLst/>
                <a:gdLst>
                  <a:gd name="connsiteX0" fmla="*/ 21905 w 21905"/>
                  <a:gd name="connsiteY0" fmla="*/ 5765 h 5764"/>
                  <a:gd name="connsiteX1" fmla="*/ 21905 w 21905"/>
                  <a:gd name="connsiteY1" fmla="*/ 0 h 5764"/>
                  <a:gd name="connsiteX2" fmla="*/ 0 w 21905"/>
                  <a:gd name="connsiteY2" fmla="*/ 0 h 5764"/>
                  <a:gd name="connsiteX3" fmla="*/ 1729 w 21905"/>
                  <a:gd name="connsiteY3" fmla="*/ 5765 h 5764"/>
                </a:gdLst>
                <a:ahLst/>
                <a:cxnLst>
                  <a:cxn ang="0">
                    <a:pos x="connsiteX0" y="connsiteY0"/>
                  </a:cxn>
                  <a:cxn ang="0">
                    <a:pos x="connsiteX1" y="connsiteY1"/>
                  </a:cxn>
                  <a:cxn ang="0">
                    <a:pos x="connsiteX2" y="connsiteY2"/>
                  </a:cxn>
                  <a:cxn ang="0">
                    <a:pos x="connsiteX3" y="connsiteY3"/>
                  </a:cxn>
                </a:cxnLst>
                <a:rect l="l" t="t" r="r" b="b"/>
                <a:pathLst>
                  <a:path w="21905" h="5764">
                    <a:moveTo>
                      <a:pt x="21905" y="5765"/>
                    </a:moveTo>
                    <a:lnTo>
                      <a:pt x="21905" y="0"/>
                    </a:lnTo>
                    <a:lnTo>
                      <a:pt x="0" y="0"/>
                    </a:lnTo>
                    <a:lnTo>
                      <a:pt x="1729" y="5765"/>
                    </a:lnTo>
                    <a:close/>
                  </a:path>
                </a:pathLst>
              </a:custGeom>
              <a:solidFill>
                <a:srgbClr val="006097"/>
              </a:solidFill>
              <a:ln w="5739"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8E9F8DAA-8FD4-4B56-BA95-21F940DA057E}"/>
                  </a:ext>
                </a:extLst>
              </p:cNvPr>
              <p:cNvSpPr/>
              <p:nvPr/>
            </p:nvSpPr>
            <p:spPr>
              <a:xfrm>
                <a:off x="10188085" y="4404272"/>
                <a:ext cx="21905" cy="5764"/>
              </a:xfrm>
              <a:custGeom>
                <a:avLst/>
                <a:gdLst>
                  <a:gd name="connsiteX0" fmla="*/ 1729 w 21905"/>
                  <a:gd name="connsiteY0" fmla="*/ 5765 h 5764"/>
                  <a:gd name="connsiteX1" fmla="*/ 21905 w 21905"/>
                  <a:gd name="connsiteY1" fmla="*/ 5765 h 5764"/>
                  <a:gd name="connsiteX2" fmla="*/ 21905 w 21905"/>
                  <a:gd name="connsiteY2" fmla="*/ 0 h 5764"/>
                  <a:gd name="connsiteX3" fmla="*/ 0 w 21905"/>
                  <a:gd name="connsiteY3" fmla="*/ 0 h 5764"/>
                </a:gdLst>
                <a:ahLst/>
                <a:cxnLst>
                  <a:cxn ang="0">
                    <a:pos x="connsiteX0" y="connsiteY0"/>
                  </a:cxn>
                  <a:cxn ang="0">
                    <a:pos x="connsiteX1" y="connsiteY1"/>
                  </a:cxn>
                  <a:cxn ang="0">
                    <a:pos x="connsiteX2" y="connsiteY2"/>
                  </a:cxn>
                  <a:cxn ang="0">
                    <a:pos x="connsiteX3" y="connsiteY3"/>
                  </a:cxn>
                </a:cxnLst>
                <a:rect l="l" t="t" r="r" b="b"/>
                <a:pathLst>
                  <a:path w="21905" h="5764">
                    <a:moveTo>
                      <a:pt x="1729" y="5765"/>
                    </a:moveTo>
                    <a:lnTo>
                      <a:pt x="21905" y="5765"/>
                    </a:lnTo>
                    <a:lnTo>
                      <a:pt x="21905" y="0"/>
                    </a:lnTo>
                    <a:lnTo>
                      <a:pt x="0" y="0"/>
                    </a:lnTo>
                    <a:close/>
                  </a:path>
                </a:pathLst>
              </a:custGeom>
              <a:solidFill>
                <a:srgbClr val="00AEEF"/>
              </a:solidFill>
              <a:ln w="5739" cap="flat">
                <a:noFill/>
                <a:prstDash val="solid"/>
                <a:miter/>
              </a:ln>
            </p:spPr>
            <p:txBody>
              <a:bodyPr rtlCol="0" anchor="ctr"/>
              <a:lstStyle/>
              <a:p>
                <a:endParaRPr lang="en-GB"/>
              </a:p>
            </p:txBody>
          </p:sp>
        </p:grpSp>
        <p:sp>
          <p:nvSpPr>
            <p:cNvPr id="99" name="TextBox 98">
              <a:extLst>
                <a:ext uri="{FF2B5EF4-FFF2-40B4-BE49-F238E27FC236}">
                  <a16:creationId xmlns:a16="http://schemas.microsoft.com/office/drawing/2014/main" id="{B87A286C-EF85-49D8-9AF6-3FC4F31108D0}"/>
                </a:ext>
              </a:extLst>
            </p:cNvPr>
            <p:cNvSpPr txBox="1"/>
            <p:nvPr/>
          </p:nvSpPr>
          <p:spPr>
            <a:xfrm>
              <a:off x="3626360" y="3375670"/>
              <a:ext cx="1173719" cy="400110"/>
            </a:xfrm>
            <a:prstGeom prst="rect">
              <a:avLst/>
            </a:prstGeom>
            <a:noFill/>
          </p:spPr>
          <p:txBody>
            <a:bodyPr wrap="none" rtlCol="0">
              <a:spAutoFit/>
            </a:bodyPr>
            <a:lstStyle/>
            <a:p>
              <a:r>
                <a:rPr lang="en-GB" sz="1000" b="1">
                  <a:solidFill>
                    <a:srgbClr val="006097"/>
                  </a:solidFill>
                </a:rPr>
                <a:t>Seismic Vessels</a:t>
              </a:r>
            </a:p>
            <a:p>
              <a:r>
                <a:rPr lang="en-GB" sz="1000">
                  <a:solidFill>
                    <a:srgbClr val="006097"/>
                  </a:solidFill>
                </a:rPr>
                <a:t>(with streamers)</a:t>
              </a:r>
            </a:p>
          </p:txBody>
        </p:sp>
        <p:sp>
          <p:nvSpPr>
            <p:cNvPr id="101" name="TextBox 100">
              <a:extLst>
                <a:ext uri="{FF2B5EF4-FFF2-40B4-BE49-F238E27FC236}">
                  <a16:creationId xmlns:a16="http://schemas.microsoft.com/office/drawing/2014/main" id="{5BDBD34D-3472-439D-8A4D-503AC389F41E}"/>
                </a:ext>
              </a:extLst>
            </p:cNvPr>
            <p:cNvSpPr txBox="1"/>
            <p:nvPr/>
          </p:nvSpPr>
          <p:spPr>
            <a:xfrm>
              <a:off x="2997784" y="5501098"/>
              <a:ext cx="2156360" cy="246221"/>
            </a:xfrm>
            <a:prstGeom prst="rect">
              <a:avLst/>
            </a:prstGeom>
            <a:noFill/>
          </p:spPr>
          <p:txBody>
            <a:bodyPr wrap="square" rtlCol="0">
              <a:spAutoFit/>
            </a:bodyPr>
            <a:lstStyle/>
            <a:p>
              <a:r>
                <a:rPr lang="en-GB" sz="1000" b="1">
                  <a:solidFill>
                    <a:srgbClr val="006097"/>
                  </a:solidFill>
                </a:rPr>
                <a:t>Carbon Storage Site</a:t>
              </a:r>
            </a:p>
          </p:txBody>
        </p:sp>
        <p:sp>
          <p:nvSpPr>
            <p:cNvPr id="102" name="Rectangle 101">
              <a:extLst>
                <a:ext uri="{FF2B5EF4-FFF2-40B4-BE49-F238E27FC236}">
                  <a16:creationId xmlns:a16="http://schemas.microsoft.com/office/drawing/2014/main" id="{265B788F-3988-464B-84D0-7181DF349986}"/>
                </a:ext>
              </a:extLst>
            </p:cNvPr>
            <p:cNvSpPr/>
            <p:nvPr/>
          </p:nvSpPr>
          <p:spPr>
            <a:xfrm>
              <a:off x="102656" y="4292328"/>
              <a:ext cx="885179" cy="246221"/>
            </a:xfrm>
            <a:prstGeom prst="rect">
              <a:avLst/>
            </a:prstGeom>
          </p:spPr>
          <p:txBody>
            <a:bodyPr wrap="square">
              <a:spAutoFit/>
            </a:bodyPr>
            <a:lstStyle/>
            <a:p>
              <a:r>
                <a:rPr lang="en-GB" sz="1000">
                  <a:solidFill>
                    <a:srgbClr val="B06000"/>
                  </a:solidFill>
                </a:rPr>
                <a:t>Seabed</a:t>
              </a:r>
              <a:endParaRPr lang="en-GB" sz="1000"/>
            </a:p>
          </p:txBody>
        </p:sp>
        <p:sp>
          <p:nvSpPr>
            <p:cNvPr id="84" name="TextBox 83">
              <a:extLst>
                <a:ext uri="{FF2B5EF4-FFF2-40B4-BE49-F238E27FC236}">
                  <a16:creationId xmlns:a16="http://schemas.microsoft.com/office/drawing/2014/main" id="{55012A61-0015-431B-8520-E9096BF03D84}"/>
                </a:ext>
              </a:extLst>
            </p:cNvPr>
            <p:cNvSpPr txBox="1"/>
            <p:nvPr/>
          </p:nvSpPr>
          <p:spPr>
            <a:xfrm rot="16200000">
              <a:off x="7110965" y="5680342"/>
              <a:ext cx="1650999" cy="430887"/>
            </a:xfrm>
            <a:prstGeom prst="rect">
              <a:avLst/>
            </a:prstGeom>
            <a:noFill/>
          </p:spPr>
          <p:txBody>
            <a:bodyPr wrap="square" rtlCol="0">
              <a:spAutoFit/>
            </a:bodyPr>
            <a:lstStyle/>
            <a:p>
              <a:pPr algn="ctr"/>
              <a:r>
                <a:rPr lang="en-GB" sz="1100">
                  <a:solidFill>
                    <a:srgbClr val="BE4D00"/>
                  </a:solidFill>
                </a:rPr>
                <a:t>Typical Depths for Dense-Phase Storage</a:t>
              </a:r>
            </a:p>
          </p:txBody>
        </p:sp>
        <p:sp>
          <p:nvSpPr>
            <p:cNvPr id="4" name="TextBox 3">
              <a:extLst>
                <a:ext uri="{FF2B5EF4-FFF2-40B4-BE49-F238E27FC236}">
                  <a16:creationId xmlns:a16="http://schemas.microsoft.com/office/drawing/2014/main" id="{4BB3306D-EE6D-4120-BC60-466C628CC181}"/>
                </a:ext>
              </a:extLst>
            </p:cNvPr>
            <p:cNvSpPr txBox="1"/>
            <p:nvPr/>
          </p:nvSpPr>
          <p:spPr>
            <a:xfrm>
              <a:off x="1676747" y="5766078"/>
              <a:ext cx="189528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solidFill>
                    <a:srgbClr val="006097"/>
                  </a:solidFill>
                </a:rPr>
                <a:t>Deeper stores require longer receiver cables</a:t>
              </a:r>
            </a:p>
          </p:txBody>
        </p:sp>
        <p:sp>
          <p:nvSpPr>
            <p:cNvPr id="69" name="TextBox 68">
              <a:extLst>
                <a:ext uri="{FF2B5EF4-FFF2-40B4-BE49-F238E27FC236}">
                  <a16:creationId xmlns:a16="http://schemas.microsoft.com/office/drawing/2014/main" id="{DE8BA965-C89E-47F6-BF82-3558FAB80934}"/>
                </a:ext>
              </a:extLst>
            </p:cNvPr>
            <p:cNvSpPr txBox="1"/>
            <p:nvPr/>
          </p:nvSpPr>
          <p:spPr>
            <a:xfrm>
              <a:off x="6749183" y="3978276"/>
              <a:ext cx="211233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000">
                  <a:solidFill>
                    <a:srgbClr val="006097"/>
                  </a:solidFill>
                </a:rPr>
                <a:t>Wide (&lt;1km)  array of  long (&lt;6km) receiver cables</a:t>
              </a:r>
            </a:p>
          </p:txBody>
        </p:sp>
        <p:sp>
          <p:nvSpPr>
            <p:cNvPr id="72" name="TextBox 71">
              <a:extLst>
                <a:ext uri="{FF2B5EF4-FFF2-40B4-BE49-F238E27FC236}">
                  <a16:creationId xmlns:a16="http://schemas.microsoft.com/office/drawing/2014/main" id="{2454E19F-2B1E-4327-821D-6AB41087AE79}"/>
                </a:ext>
              </a:extLst>
            </p:cNvPr>
            <p:cNvSpPr txBox="1"/>
            <p:nvPr/>
          </p:nvSpPr>
          <p:spPr>
            <a:xfrm>
              <a:off x="3973398" y="4737055"/>
              <a:ext cx="2910433"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000">
                  <a:solidFill>
                    <a:srgbClr val="006097"/>
                  </a:solidFill>
                </a:rPr>
                <a:t>Imaging of CO</a:t>
              </a:r>
              <a:r>
                <a:rPr lang="en-GB" sz="1000" baseline="-25000">
                  <a:solidFill>
                    <a:srgbClr val="006097"/>
                  </a:solidFill>
                </a:rPr>
                <a:t>2</a:t>
              </a:r>
              <a:r>
                <a:rPr lang="en-GB" sz="1000">
                  <a:solidFill>
                    <a:srgbClr val="006097"/>
                  </a:solidFill>
                </a:rPr>
                <a:t> migration into shallower rocks need shorter but more densely sampled cables (High Res seismic)</a:t>
              </a:r>
              <a:endParaRPr lang="en-US" sz="1000">
                <a:solidFill>
                  <a:srgbClr val="006097"/>
                </a:solidFill>
              </a:endParaRPr>
            </a:p>
          </p:txBody>
        </p:sp>
        <p:sp>
          <p:nvSpPr>
            <p:cNvPr id="74" name="TextBox 73">
              <a:extLst>
                <a:ext uri="{FF2B5EF4-FFF2-40B4-BE49-F238E27FC236}">
                  <a16:creationId xmlns:a16="http://schemas.microsoft.com/office/drawing/2014/main" id="{D3F38610-B989-4E45-9B80-E7DC39C9FDAF}"/>
                </a:ext>
              </a:extLst>
            </p:cNvPr>
            <p:cNvSpPr txBox="1"/>
            <p:nvPr/>
          </p:nvSpPr>
          <p:spPr>
            <a:xfrm>
              <a:off x="416384" y="4741303"/>
              <a:ext cx="209685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000">
                  <a:solidFill>
                    <a:srgbClr val="006097"/>
                  </a:solidFill>
                </a:rPr>
                <a:t>Cost of node surveys highly dependent on spacing</a:t>
              </a:r>
              <a:endParaRPr lang="en-US" sz="1000">
                <a:solidFill>
                  <a:srgbClr val="006097"/>
                </a:solidFill>
              </a:endParaRPr>
            </a:p>
            <a:p>
              <a:pPr algn="ctr"/>
              <a:r>
                <a:rPr lang="en-GB" sz="1000">
                  <a:solidFill>
                    <a:srgbClr val="006097"/>
                  </a:solidFill>
                </a:rPr>
                <a:t> (i.e. spatial resolution of the final image) </a:t>
              </a:r>
              <a:endParaRPr lang="en-US" sz="1000">
                <a:solidFill>
                  <a:srgbClr val="006097"/>
                </a:solidFill>
              </a:endParaRPr>
            </a:p>
          </p:txBody>
        </p:sp>
        <p:sp>
          <p:nvSpPr>
            <p:cNvPr id="31" name="Star: 5 Points 30">
              <a:extLst>
                <a:ext uri="{FF2B5EF4-FFF2-40B4-BE49-F238E27FC236}">
                  <a16:creationId xmlns:a16="http://schemas.microsoft.com/office/drawing/2014/main" id="{1CBAD87B-CBD3-46CE-92B7-163070B87C08}"/>
                </a:ext>
              </a:extLst>
            </p:cNvPr>
            <p:cNvSpPr/>
            <p:nvPr/>
          </p:nvSpPr>
          <p:spPr>
            <a:xfrm>
              <a:off x="4497849" y="4066389"/>
              <a:ext cx="188667" cy="188536"/>
            </a:xfrm>
            <a:prstGeom prst="star5">
              <a:avLst>
                <a:gd name="adj" fmla="val 15837"/>
                <a:gd name="hf" fmla="val 105146"/>
                <a:gd name="vf" fmla="val 110557"/>
              </a:avLst>
            </a:prstGeom>
            <a:solidFill>
              <a:srgbClr val="0060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TextBox 74">
              <a:extLst>
                <a:ext uri="{FF2B5EF4-FFF2-40B4-BE49-F238E27FC236}">
                  <a16:creationId xmlns:a16="http://schemas.microsoft.com/office/drawing/2014/main" id="{CAF5B257-7316-42A3-BEC1-5CB42AAF2783}"/>
                </a:ext>
              </a:extLst>
            </p:cNvPr>
            <p:cNvSpPr txBox="1"/>
            <p:nvPr/>
          </p:nvSpPr>
          <p:spPr>
            <a:xfrm>
              <a:off x="4615905" y="3660815"/>
              <a:ext cx="168606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000">
                  <a:solidFill>
                    <a:srgbClr val="006097"/>
                  </a:solidFill>
                </a:rPr>
                <a:t>Seismic source</a:t>
              </a:r>
            </a:p>
            <a:p>
              <a:pPr algn="ctr"/>
              <a:r>
                <a:rPr lang="en-GB" sz="1000">
                  <a:solidFill>
                    <a:srgbClr val="006097"/>
                  </a:solidFill>
                </a:rPr>
                <a:t> towed  100m behind boat</a:t>
              </a:r>
            </a:p>
          </p:txBody>
        </p:sp>
        <p:cxnSp>
          <p:nvCxnSpPr>
            <p:cNvPr id="145" name="Straight Connector 144">
              <a:extLst>
                <a:ext uri="{FF2B5EF4-FFF2-40B4-BE49-F238E27FC236}">
                  <a16:creationId xmlns:a16="http://schemas.microsoft.com/office/drawing/2014/main" id="{7536BAF8-288A-4B15-BEF4-9EDF3CF92EEF}"/>
                </a:ext>
              </a:extLst>
            </p:cNvPr>
            <p:cNvCxnSpPr>
              <a:cxnSpLocks/>
              <a:stCxn id="52" idx="11"/>
            </p:cNvCxnSpPr>
            <p:nvPr/>
          </p:nvCxnSpPr>
          <p:spPr>
            <a:xfrm>
              <a:off x="4562296" y="3986259"/>
              <a:ext cx="263201" cy="20549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F7B92404-28B5-4010-A0FB-FD6CE9425893}"/>
                </a:ext>
              </a:extLst>
            </p:cNvPr>
            <p:cNvCxnSpPr/>
            <p:nvPr/>
          </p:nvCxnSpPr>
          <p:spPr>
            <a:xfrm>
              <a:off x="4825497" y="4191757"/>
              <a:ext cx="2046083"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91" name="Rectangle 90">
            <a:extLst>
              <a:ext uri="{FF2B5EF4-FFF2-40B4-BE49-F238E27FC236}">
                <a16:creationId xmlns:a16="http://schemas.microsoft.com/office/drawing/2014/main" id="{B7305C3C-4E49-4EC0-B8CD-D1D84BF89C97}"/>
              </a:ext>
            </a:extLst>
          </p:cNvPr>
          <p:cNvSpPr/>
          <p:nvPr/>
        </p:nvSpPr>
        <p:spPr>
          <a:xfrm>
            <a:off x="9560394" y="6468506"/>
            <a:ext cx="4952542" cy="246221"/>
          </a:xfrm>
          <a:prstGeom prst="rect">
            <a:avLst/>
          </a:prstGeom>
        </p:spPr>
        <p:txBody>
          <a:bodyPr wrap="square">
            <a:spAutoFit/>
          </a:bodyPr>
          <a:lstStyle/>
          <a:p>
            <a:r>
              <a:rPr lang="en-GB" sz="1000" b="1"/>
              <a:t>Reference (6)</a:t>
            </a:r>
          </a:p>
        </p:txBody>
      </p:sp>
    </p:spTree>
    <p:extLst>
      <p:ext uri="{BB962C8B-B14F-4D97-AF65-F5344CB8AC3E}">
        <p14:creationId xmlns:p14="http://schemas.microsoft.com/office/powerpoint/2010/main" val="23694398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eismic MMV summary">
            <a:extLst>
              <a:ext uri="{FF2B5EF4-FFF2-40B4-BE49-F238E27FC236}">
                <a16:creationId xmlns:a16="http://schemas.microsoft.com/office/drawing/2014/main" id="{019A79AD-920C-41B8-8BE9-774973B6258C}"/>
              </a:ext>
            </a:extLst>
          </p:cNvPr>
          <p:cNvSpPr>
            <a:spLocks noGrp="1"/>
          </p:cNvSpPr>
          <p:nvPr>
            <p:ph type="title"/>
          </p:nvPr>
        </p:nvSpPr>
        <p:spPr/>
        <p:txBody>
          <a:bodyPr/>
          <a:lstStyle/>
          <a:p>
            <a:r>
              <a:rPr lang="en-GB">
                <a:solidFill>
                  <a:srgbClr val="006097"/>
                </a:solidFill>
                <a:latin typeface="+mn-lt"/>
              </a:rPr>
              <a:t>Seismic MMV summary</a:t>
            </a:r>
          </a:p>
        </p:txBody>
      </p:sp>
      <p:pic>
        <p:nvPicPr>
          <p:cNvPr id="7" name="Picture 6" descr="Seismic MMV summary">
            <a:extLst>
              <a:ext uri="{FF2B5EF4-FFF2-40B4-BE49-F238E27FC236}">
                <a16:creationId xmlns:a16="http://schemas.microsoft.com/office/drawing/2014/main" id="{382E4D06-C255-4D94-B1A9-D1C99F69BF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25" y="940315"/>
            <a:ext cx="8964103" cy="5916598"/>
          </a:xfrm>
          <a:prstGeom prst="rect">
            <a:avLst/>
          </a:prstGeom>
        </p:spPr>
      </p:pic>
      <p:sp>
        <p:nvSpPr>
          <p:cNvPr id="3" name="TextBox 2">
            <a:extLst>
              <a:ext uri="{FF2B5EF4-FFF2-40B4-BE49-F238E27FC236}">
                <a16:creationId xmlns:a16="http://schemas.microsoft.com/office/drawing/2014/main" id="{96098AE6-D180-44E3-A195-242B2041573A}"/>
              </a:ext>
            </a:extLst>
          </p:cNvPr>
          <p:cNvSpPr txBox="1"/>
          <p:nvPr/>
        </p:nvSpPr>
        <p:spPr>
          <a:xfrm>
            <a:off x="8692145" y="2400354"/>
            <a:ext cx="2875057" cy="1200329"/>
          </a:xfrm>
          <a:prstGeom prst="rect">
            <a:avLst/>
          </a:prstGeom>
          <a:solidFill>
            <a:schemeClr val="bg1">
              <a:lumMod val="25000"/>
              <a:lumOff val="75000"/>
            </a:schemeClr>
          </a:solidFill>
        </p:spPr>
        <p:txBody>
          <a:bodyPr wrap="square" rtlCol="0">
            <a:spAutoFit/>
          </a:bodyPr>
          <a:lstStyle/>
          <a:p>
            <a:pPr algn="ctr"/>
            <a:r>
              <a:rPr lang="en-GB" sz="1800"/>
              <a:t>Active source (towed streamer, OBN, in-well VSP) and passive (microseismic) monitoring</a:t>
            </a:r>
          </a:p>
        </p:txBody>
      </p:sp>
    </p:spTree>
    <p:extLst>
      <p:ext uri="{BB962C8B-B14F-4D97-AF65-F5344CB8AC3E}">
        <p14:creationId xmlns:p14="http://schemas.microsoft.com/office/powerpoint/2010/main" val="3101111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F3B63-689D-4707-8D8C-7FD345A54457}"/>
              </a:ext>
            </a:extLst>
          </p:cNvPr>
          <p:cNvSpPr>
            <a:spLocks noGrp="1"/>
          </p:cNvSpPr>
          <p:nvPr>
            <p:ph type="title"/>
          </p:nvPr>
        </p:nvSpPr>
        <p:spPr/>
        <p:txBody>
          <a:bodyPr/>
          <a:lstStyle/>
          <a:p>
            <a:r>
              <a:rPr lang="en-GB">
                <a:solidFill>
                  <a:srgbClr val="006097"/>
                </a:solidFill>
                <a:latin typeface="+mn-lt"/>
              </a:rPr>
              <a:t>Seismic – Regulatory Requirements</a:t>
            </a:r>
          </a:p>
        </p:txBody>
      </p:sp>
      <p:sp>
        <p:nvSpPr>
          <p:cNvPr id="4" name="Rectangle 3">
            <a:extLst>
              <a:ext uri="{FF2B5EF4-FFF2-40B4-BE49-F238E27FC236}">
                <a16:creationId xmlns:a16="http://schemas.microsoft.com/office/drawing/2014/main" id="{E0B04F20-3050-4250-9198-3C4092A8953E}"/>
              </a:ext>
            </a:extLst>
          </p:cNvPr>
          <p:cNvSpPr/>
          <p:nvPr/>
        </p:nvSpPr>
        <p:spPr>
          <a:xfrm>
            <a:off x="196645" y="762002"/>
            <a:ext cx="11902311" cy="5981125"/>
          </a:xfrm>
          <a:prstGeom prst="rect">
            <a:avLst/>
          </a:prstGeom>
        </p:spPr>
        <p:txBody>
          <a:bodyPr wrap="square" lIns="91440" tIns="45720" rIns="91440" bIns="45720" anchor="t">
            <a:spAutoFit/>
          </a:bodyPr>
          <a:lstStyle/>
          <a:p>
            <a:pPr>
              <a:spcAft>
                <a:spcPts val="800"/>
              </a:spcAft>
            </a:pPr>
            <a:r>
              <a:rPr lang="en-GB" sz="1600" b="1"/>
              <a:t>Framework</a:t>
            </a:r>
            <a:endParaRPr lang="en-GB" sz="1600"/>
          </a:p>
          <a:p>
            <a:pPr marL="285750" indent="-285750">
              <a:buFont typeface="Arial" panose="020B0604020202020204" pitchFamily="34" charset="0"/>
              <a:buChar char="•"/>
            </a:pPr>
            <a:r>
              <a:rPr lang="en-GB" sz="1600"/>
              <a:t>Legislation is not prescriptive with respect to specific MMV solutions</a:t>
            </a:r>
          </a:p>
          <a:p>
            <a:pPr marL="285750" indent="-285750">
              <a:buFont typeface="Arial" panose="020B0604020202020204" pitchFamily="34" charset="0"/>
              <a:buChar char="•"/>
            </a:pPr>
            <a:r>
              <a:rPr lang="en-GB" sz="1600"/>
              <a:t>MMV scope is subject of NSTA stewardship discussions up to the Carbon Storage Permit stage</a:t>
            </a:r>
          </a:p>
          <a:p>
            <a:pPr marL="285750" indent="-285750">
              <a:buFont typeface="Arial" panose="020B0604020202020204" pitchFamily="34" charset="0"/>
              <a:buChar char="•"/>
            </a:pPr>
            <a:r>
              <a:rPr lang="en-GB" sz="1600"/>
              <a:t>Ensures a fit-for-purpose approach according to specific site and complex risks</a:t>
            </a:r>
          </a:p>
          <a:p>
            <a:endParaRPr lang="en-GB" sz="1600"/>
          </a:p>
          <a:p>
            <a:pPr>
              <a:spcAft>
                <a:spcPts val="800"/>
              </a:spcAft>
            </a:pPr>
            <a:r>
              <a:rPr lang="en-GB" sz="1600" b="1"/>
              <a:t>Geophysical Monitoring </a:t>
            </a:r>
          </a:p>
          <a:p>
            <a:pPr marL="285750" indent="-285750">
              <a:buFont typeface="Arial" panose="020B0604020202020204" pitchFamily="34" charset="0"/>
              <a:buChar char="•"/>
            </a:pPr>
            <a:r>
              <a:rPr lang="en-GB" sz="1600"/>
              <a:t>Most potential UK CCS operators are </a:t>
            </a:r>
            <a:r>
              <a:rPr lang="en-GB" sz="1600" i="1" u="sng"/>
              <a:t>assuming </a:t>
            </a:r>
            <a:r>
              <a:rPr lang="en-GB" sz="1600"/>
              <a:t>that repeating seismic is the main tool for ongoing MMV</a:t>
            </a:r>
          </a:p>
          <a:p>
            <a:pPr marL="285750" indent="-285750">
              <a:buFont typeface="Arial" panose="020B0604020202020204" pitchFamily="34" charset="0"/>
              <a:buChar char="•"/>
            </a:pPr>
            <a:r>
              <a:rPr lang="en-GB" sz="1600"/>
              <a:t>Seismic monitoring widely accepted as a hydrocarbon field management tool, for many, but not the majority of fields.</a:t>
            </a:r>
          </a:p>
          <a:p>
            <a:pPr marL="1504890" lvl="2" indent="-285750">
              <a:buFont typeface="Arial" panose="020B0604020202020204" pitchFamily="34" charset="0"/>
              <a:buChar char="•"/>
            </a:pPr>
            <a:r>
              <a:rPr lang="en-GB" sz="1400"/>
              <a:t>Some O&amp;G fields were developed after 4D seismic technology invented (late 1990’s)</a:t>
            </a:r>
          </a:p>
          <a:p>
            <a:pPr marL="1504890" lvl="2" indent="-285750">
              <a:buFont typeface="Arial" panose="020B0604020202020204" pitchFamily="34" charset="0"/>
              <a:buChar char="•"/>
            </a:pPr>
            <a:r>
              <a:rPr lang="en-GB" sz="1400"/>
              <a:t>Some fields and future CCS stores will not have sufficiently detectable response</a:t>
            </a:r>
          </a:p>
          <a:p>
            <a:pPr marL="895320" lvl="1" indent="-285750">
              <a:buFont typeface="Arial" panose="020B0604020202020204" pitchFamily="34" charset="0"/>
              <a:buChar char="•"/>
            </a:pPr>
            <a:r>
              <a:rPr lang="en-GB" sz="1400"/>
              <a:t>Mixed approach non-UK CCS pilot projects:</a:t>
            </a:r>
          </a:p>
          <a:p>
            <a:pPr marL="1504890" lvl="2" indent="-285750">
              <a:buFont typeface="Arial" panose="020B0604020202020204" pitchFamily="34" charset="0"/>
              <a:buChar char="•"/>
            </a:pPr>
            <a:r>
              <a:rPr lang="en-GB" sz="1400"/>
              <a:t>Onshore US: expected to have time lapse 4D</a:t>
            </a:r>
          </a:p>
          <a:p>
            <a:pPr marL="1504890" lvl="2" indent="-285750">
              <a:buFont typeface="Arial" panose="020B0604020202020204" pitchFamily="34" charset="0"/>
              <a:buChar char="•"/>
            </a:pPr>
            <a:r>
              <a:rPr lang="en-GB" sz="1400"/>
              <a:t>Dutch sector: Emphasis on classical reservoir engineering </a:t>
            </a:r>
            <a:r>
              <a:rPr lang="en-GB" sz="1050"/>
              <a:t>(pressure, temperature, volume of fluids)</a:t>
            </a:r>
            <a:r>
              <a:rPr lang="en-GB" sz="1400"/>
              <a:t>  with  minimal seismic </a:t>
            </a:r>
          </a:p>
          <a:p>
            <a:pPr marL="895320" lvl="1" indent="-285750">
              <a:buFont typeface="Arial" panose="020B0604020202020204" pitchFamily="34" charset="0"/>
              <a:buChar char="•"/>
            </a:pPr>
            <a:r>
              <a:rPr lang="en-GB" sz="1400"/>
              <a:t>The NSTA and UKCS operators generally acknowledged FOAK surveys should be over-engineered </a:t>
            </a:r>
          </a:p>
          <a:p>
            <a:pPr marL="895320" lvl="1" indent="-285750">
              <a:buFont typeface="Arial" panose="020B0604020202020204" pitchFamily="34" charset="0"/>
              <a:buChar char="•"/>
            </a:pPr>
            <a:r>
              <a:rPr lang="en-GB" sz="1400"/>
              <a:t>Non-seismic geophysical remote sensing techniques can complement, but are unlikely to replace active seismic acquisition</a:t>
            </a:r>
          </a:p>
          <a:p>
            <a:pPr lvl="1"/>
            <a:endParaRPr lang="en-GB" sz="1400"/>
          </a:p>
          <a:p>
            <a:pPr>
              <a:spcAft>
                <a:spcPts val="400"/>
              </a:spcAft>
            </a:pPr>
            <a:r>
              <a:rPr lang="en-GB" sz="1600" b="1">
                <a:latin typeface="Arial Nova" panose="020B0504020202020204" pitchFamily="34" charset="0"/>
              </a:rPr>
              <a:t>Monitoring objectives &amp;  specification  need to be closely aligned to anticipated risk/uncertainties from project register </a:t>
            </a:r>
          </a:p>
          <a:p>
            <a:pPr marL="285750" indent="-285750">
              <a:buFont typeface="Arial" panose="020B0604020202020204" pitchFamily="34" charset="0"/>
              <a:buChar char="•"/>
            </a:pPr>
            <a:r>
              <a:rPr lang="en-GB" sz="1600">
                <a:latin typeface="Arial Nova" panose="020B0504020202020204" pitchFamily="34" charset="0"/>
              </a:rPr>
              <a:t>A </a:t>
            </a:r>
            <a:r>
              <a:rPr lang="en-GB" sz="1600" i="1" u="sng">
                <a:latin typeface="Arial Nova" panose="020B0504020202020204" pitchFamily="34" charset="0"/>
              </a:rPr>
              <a:t>large 4D</a:t>
            </a:r>
            <a:r>
              <a:rPr lang="en-GB" sz="1600">
                <a:latin typeface="Arial Nova" panose="020B0504020202020204" pitchFamily="34" charset="0"/>
              </a:rPr>
              <a:t> be acquired across the entire site closure for direct fluid detection?                                    OR / AND</a:t>
            </a:r>
          </a:p>
          <a:p>
            <a:pPr marL="0" lvl="1" indent="-285750">
              <a:buFont typeface="Arial" panose="020B0604020202020204" pitchFamily="34" charset="0"/>
              <a:buChar char="•"/>
            </a:pPr>
            <a:r>
              <a:rPr lang="en-GB" sz="1600">
                <a:latin typeface="Arial Nova" panose="020B0504020202020204" pitchFamily="34" charset="0"/>
              </a:rPr>
              <a:t>More </a:t>
            </a:r>
            <a:r>
              <a:rPr lang="en-GB" sz="1600" i="1" u="sng">
                <a:latin typeface="Arial Nova" panose="020B0504020202020204" pitchFamily="34" charset="0"/>
              </a:rPr>
              <a:t>targeted  monitoring  </a:t>
            </a:r>
            <a:r>
              <a:rPr lang="en-GB" sz="1600">
                <a:latin typeface="Arial Nova" panose="020B0504020202020204" pitchFamily="34" charset="0"/>
              </a:rPr>
              <a:t>to help calibrate reservoir simulator calibration near an injection site?       OR / AND</a:t>
            </a:r>
          </a:p>
          <a:p>
            <a:pPr marL="0" lvl="1" indent="-285750">
              <a:buFont typeface="Arial" panose="020B0604020202020204" pitchFamily="34" charset="0"/>
              <a:buChar char="•"/>
            </a:pPr>
            <a:r>
              <a:rPr lang="en-GB" sz="1600">
                <a:latin typeface="Arial Nova" panose="020B0504020202020204" pitchFamily="34" charset="0"/>
              </a:rPr>
              <a:t>A single survey imaging from seabed to base reservoir?                                                                        OR</a:t>
            </a:r>
          </a:p>
          <a:p>
            <a:pPr marL="0" lvl="1" indent="-285750">
              <a:buFont typeface="Arial" panose="020B0604020202020204" pitchFamily="34" charset="0"/>
              <a:buChar char="•"/>
            </a:pPr>
            <a:r>
              <a:rPr lang="en-GB" sz="1600">
                <a:latin typeface="Arial Nova" panose="020B0504020202020204" pitchFamily="34" charset="0"/>
              </a:rPr>
              <a:t>2 separate surveys: deep reservoir seismic and  contingent HR overburden?</a:t>
            </a:r>
          </a:p>
          <a:p>
            <a:pPr marL="0" lvl="1" indent="-285750">
              <a:buFont typeface="Arial" panose="020B0604020202020204" pitchFamily="34" charset="0"/>
              <a:buChar char="•"/>
            </a:pPr>
            <a:r>
              <a:rPr lang="en-GB" sz="1600">
                <a:latin typeface="Arial Nova" panose="020B0504020202020204" pitchFamily="34" charset="0"/>
              </a:rPr>
              <a:t>Role of In-well seismic?  : Excellent vertical resolution, but very limited spatial extent </a:t>
            </a:r>
          </a:p>
          <a:p>
            <a:pPr marL="0" lvl="1" indent="-285750">
              <a:buFont typeface="Arial" panose="020B0604020202020204" pitchFamily="34" charset="0"/>
              <a:buChar char="•"/>
            </a:pPr>
            <a:r>
              <a:rPr lang="en-GB" sz="1600">
                <a:latin typeface="Arial Nova" panose="020B0504020202020204" pitchFamily="34" charset="0"/>
              </a:rPr>
              <a:t>Can Gravity and passive seismic play an intermediate role?</a:t>
            </a:r>
            <a:r>
              <a:rPr lang="en-GB" sz="1450">
                <a:latin typeface="+mj-lt"/>
              </a:rPr>
              <a:t>          </a:t>
            </a:r>
            <a:endParaRPr lang="en-GB" sz="1400"/>
          </a:p>
        </p:txBody>
      </p:sp>
    </p:spTree>
    <p:extLst>
      <p:ext uri="{BB962C8B-B14F-4D97-AF65-F5344CB8AC3E}">
        <p14:creationId xmlns:p14="http://schemas.microsoft.com/office/powerpoint/2010/main" val="1781258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F569B-3357-4A61-A45B-F46A6358D1B8}"/>
              </a:ext>
            </a:extLst>
          </p:cNvPr>
          <p:cNvSpPr>
            <a:spLocks noGrp="1"/>
          </p:cNvSpPr>
          <p:nvPr>
            <p:ph type="title"/>
          </p:nvPr>
        </p:nvSpPr>
        <p:spPr/>
        <p:txBody>
          <a:bodyPr/>
          <a:lstStyle/>
          <a:p>
            <a:r>
              <a:rPr lang="en-GB"/>
              <a:t>Contents</a:t>
            </a:r>
          </a:p>
        </p:txBody>
      </p:sp>
      <p:sp>
        <p:nvSpPr>
          <p:cNvPr id="3" name="Slide Number Placeholder 2">
            <a:extLst>
              <a:ext uri="{FF2B5EF4-FFF2-40B4-BE49-F238E27FC236}">
                <a16:creationId xmlns:a16="http://schemas.microsoft.com/office/drawing/2014/main" id="{1AECAFDE-9E89-4B2D-A907-F9CCF9DB8D35}"/>
              </a:ext>
              <a:ext uri="{C183D7F6-B498-43B3-948B-1728B52AA6E4}">
                <adec:decorative xmlns:adec="http://schemas.microsoft.com/office/drawing/2017/decorative" val="1"/>
              </a:ext>
            </a:extLst>
          </p:cNvPr>
          <p:cNvSpPr>
            <a:spLocks noGrp="1"/>
          </p:cNvSpPr>
          <p:nvPr>
            <p:ph type="sldNum" sz="quarter" idx="4"/>
          </p:nvPr>
        </p:nvSpPr>
        <p:spPr/>
        <p:txBody>
          <a:bodyPr/>
          <a:lstStyle/>
          <a:p>
            <a:fld id="{DD0590FE-9BA6-45CB-BC76-38BB9AEE2E90}" type="slidenum">
              <a:rPr lang="en-GB" smtClean="0"/>
              <a:t>2</a:t>
            </a:fld>
            <a:endParaRPr lang="en-GB"/>
          </a:p>
        </p:txBody>
      </p:sp>
      <p:sp>
        <p:nvSpPr>
          <p:cNvPr id="5" name="TextBox 4">
            <a:extLst>
              <a:ext uri="{FF2B5EF4-FFF2-40B4-BE49-F238E27FC236}">
                <a16:creationId xmlns:a16="http://schemas.microsoft.com/office/drawing/2014/main" id="{9D86F57B-3927-417D-8145-E61D6E892543}"/>
              </a:ext>
            </a:extLst>
          </p:cNvPr>
          <p:cNvSpPr txBox="1"/>
          <p:nvPr/>
        </p:nvSpPr>
        <p:spPr>
          <a:xfrm>
            <a:off x="1019175" y="1310472"/>
            <a:ext cx="7448550" cy="5180905"/>
          </a:xfrm>
          <a:prstGeom prst="rect">
            <a:avLst/>
          </a:prstGeom>
          <a:noFill/>
        </p:spPr>
        <p:txBody>
          <a:bodyPr wrap="square">
            <a:spAutoFit/>
          </a:bodyPr>
          <a:lstStyle/>
          <a:p>
            <a:pPr marL="342900" indent="-342900">
              <a:spcAft>
                <a:spcPts val="800"/>
              </a:spcAft>
              <a:buFont typeface="+mj-lt"/>
              <a:buAutoNum type="arabicPeriod"/>
            </a:pPr>
            <a:r>
              <a:rPr lang="en-GB">
                <a:solidFill>
                  <a:schemeClr val="bg1"/>
                </a:solidFill>
                <a:latin typeface="Arial" panose="020B0604020202020204" pitchFamily="34" charset="0"/>
                <a:cs typeface="Arial" panose="020B0604020202020204" pitchFamily="34" charset="0"/>
              </a:rPr>
              <a:t>Executive Summary</a:t>
            </a:r>
          </a:p>
          <a:p>
            <a:pPr marL="342900" indent="-342900">
              <a:spcAft>
                <a:spcPts val="800"/>
              </a:spcAft>
              <a:buFont typeface="+mj-lt"/>
              <a:buAutoNum type="arabicPeriod"/>
            </a:pPr>
            <a:r>
              <a:rPr lang="en-GB">
                <a:solidFill>
                  <a:schemeClr val="bg1"/>
                </a:solidFill>
                <a:latin typeface="Arial" panose="020B0604020202020204" pitchFamily="34" charset="0"/>
                <a:cs typeface="Arial" panose="020B0604020202020204" pitchFamily="34" charset="0"/>
              </a:rPr>
              <a:t>Project Scope</a:t>
            </a:r>
          </a:p>
          <a:p>
            <a:pPr marL="342900" indent="-342900">
              <a:spcAft>
                <a:spcPts val="800"/>
              </a:spcAft>
              <a:buFont typeface="+mj-lt"/>
              <a:buAutoNum type="arabicPeriod"/>
            </a:pPr>
            <a:r>
              <a:rPr lang="en-GB">
                <a:solidFill>
                  <a:schemeClr val="bg1"/>
                </a:solidFill>
                <a:latin typeface="Arial" panose="020B0604020202020204" pitchFamily="34" charset="0"/>
                <a:cs typeface="Arial" panose="020B0604020202020204" pitchFamily="34" charset="0"/>
              </a:rPr>
              <a:t>Background &amp; Acknowledgements</a:t>
            </a:r>
          </a:p>
          <a:p>
            <a:pPr marL="342900" indent="-342900">
              <a:spcAft>
                <a:spcPts val="800"/>
              </a:spcAft>
              <a:buFont typeface="+mj-lt"/>
              <a:buAutoNum type="arabicPeriod"/>
            </a:pPr>
            <a:r>
              <a:rPr lang="en-GB">
                <a:solidFill>
                  <a:schemeClr val="bg1"/>
                </a:solidFill>
                <a:latin typeface="Arial" panose="020B0604020202020204" pitchFamily="34" charset="0"/>
                <a:cs typeface="Arial" panose="020B0604020202020204" pitchFamily="34" charset="0"/>
              </a:rPr>
              <a:t>Operational Scenarios &amp; Monitoring Objectives</a:t>
            </a:r>
          </a:p>
          <a:p>
            <a:pPr marL="342900" indent="-342900">
              <a:spcAft>
                <a:spcPts val="800"/>
              </a:spcAft>
              <a:buFont typeface="+mj-lt"/>
              <a:buAutoNum type="arabicPeriod"/>
            </a:pPr>
            <a:r>
              <a:rPr lang="en-GB">
                <a:solidFill>
                  <a:schemeClr val="bg1"/>
                </a:solidFill>
                <a:latin typeface="Arial" panose="020B0604020202020204" pitchFamily="34" charset="0"/>
                <a:cs typeface="Arial" panose="020B0604020202020204" pitchFamily="34" charset="0"/>
              </a:rPr>
              <a:t>Seismic Surveys &amp; Monitoring</a:t>
            </a:r>
          </a:p>
          <a:p>
            <a:pPr marL="342900" indent="-342900">
              <a:spcAft>
                <a:spcPts val="800"/>
              </a:spcAft>
              <a:buFont typeface="+mj-lt"/>
              <a:buAutoNum type="arabicPeriod"/>
            </a:pPr>
            <a:r>
              <a:rPr lang="en-GB">
                <a:solidFill>
                  <a:schemeClr val="bg1"/>
                </a:solidFill>
                <a:latin typeface="Arial" panose="020B0604020202020204" pitchFamily="34" charset="0"/>
                <a:cs typeface="Arial" panose="020B0604020202020204" pitchFamily="34" charset="0"/>
              </a:rPr>
              <a:t>Seismic Surveys Around Windfarms</a:t>
            </a:r>
          </a:p>
          <a:p>
            <a:pPr marL="342900" indent="-342900">
              <a:spcAft>
                <a:spcPts val="800"/>
              </a:spcAft>
              <a:buFont typeface="+mj-lt"/>
              <a:buAutoNum type="arabicPeriod"/>
            </a:pPr>
            <a:r>
              <a:rPr lang="en-GB">
                <a:solidFill>
                  <a:schemeClr val="bg1"/>
                </a:solidFill>
                <a:latin typeface="Arial" panose="020B0604020202020204" pitchFamily="34" charset="0"/>
                <a:cs typeface="Arial" panose="020B0604020202020204" pitchFamily="34" charset="0"/>
              </a:rPr>
              <a:t>Other Active Seismic Options</a:t>
            </a:r>
          </a:p>
          <a:p>
            <a:pPr marL="342900" indent="-342900">
              <a:spcAft>
                <a:spcPts val="800"/>
              </a:spcAft>
              <a:buFont typeface="+mj-lt"/>
              <a:buAutoNum type="arabicPeriod"/>
            </a:pPr>
            <a:r>
              <a:rPr lang="en-GB">
                <a:solidFill>
                  <a:schemeClr val="bg1"/>
                </a:solidFill>
                <a:latin typeface="Arial" panose="020B0604020202020204" pitchFamily="34" charset="0"/>
                <a:cs typeface="Arial" panose="020B0604020202020204" pitchFamily="34" charset="0"/>
              </a:rPr>
              <a:t>Wider Range of Monitoring Technology</a:t>
            </a:r>
          </a:p>
          <a:p>
            <a:pPr marL="342900" indent="-342900">
              <a:spcAft>
                <a:spcPts val="800"/>
              </a:spcAft>
              <a:buFont typeface="+mj-lt"/>
              <a:buAutoNum type="arabicPeriod"/>
            </a:pPr>
            <a:r>
              <a:rPr lang="en-GB">
                <a:solidFill>
                  <a:schemeClr val="bg1"/>
                </a:solidFill>
                <a:latin typeface="Arial" panose="020B0604020202020204" pitchFamily="34" charset="0"/>
                <a:cs typeface="Arial" panose="020B0604020202020204" pitchFamily="34" charset="0"/>
              </a:rPr>
              <a:t> Conclusions &amp; Next Steps</a:t>
            </a:r>
          </a:p>
          <a:p>
            <a:pPr marL="342900" indent="-342900">
              <a:spcAft>
                <a:spcPts val="800"/>
              </a:spcAft>
              <a:buFont typeface="+mj-lt"/>
              <a:buAutoNum type="arabicPeriod"/>
            </a:pPr>
            <a:r>
              <a:rPr lang="en-GB">
                <a:solidFill>
                  <a:schemeClr val="bg1"/>
                </a:solidFill>
                <a:latin typeface="Arial" panose="020B0604020202020204" pitchFamily="34" charset="0"/>
                <a:cs typeface="Arial" panose="020B0604020202020204" pitchFamily="34" charset="0"/>
              </a:rPr>
              <a:t> References</a:t>
            </a:r>
          </a:p>
          <a:p>
            <a:pPr>
              <a:spcAft>
                <a:spcPts val="800"/>
              </a:spcAft>
            </a:pPr>
            <a:r>
              <a:rPr lang="en-GB">
                <a:solidFill>
                  <a:schemeClr val="bg1"/>
                </a:solidFill>
                <a:latin typeface="Arial" panose="020B0604020202020204" pitchFamily="34" charset="0"/>
                <a:cs typeface="Arial" panose="020B0604020202020204" pitchFamily="34" charset="0"/>
              </a:rPr>
              <a:t>11. Appendix - Acronyms</a:t>
            </a:r>
          </a:p>
        </p:txBody>
      </p:sp>
    </p:spTree>
    <p:extLst>
      <p:ext uri="{BB962C8B-B14F-4D97-AF65-F5344CB8AC3E}">
        <p14:creationId xmlns:p14="http://schemas.microsoft.com/office/powerpoint/2010/main" val="41879357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F3B63-689D-4707-8D8C-7FD345A54457}"/>
              </a:ext>
            </a:extLst>
          </p:cNvPr>
          <p:cNvSpPr>
            <a:spLocks noGrp="1"/>
          </p:cNvSpPr>
          <p:nvPr>
            <p:ph type="title"/>
          </p:nvPr>
        </p:nvSpPr>
        <p:spPr>
          <a:xfrm>
            <a:off x="149136" y="183736"/>
            <a:ext cx="8770286" cy="518967"/>
          </a:xfrm>
        </p:spPr>
        <p:txBody>
          <a:bodyPr lIns="0" tIns="0" rIns="91440" bIns="45720" anchor="t"/>
          <a:lstStyle/>
          <a:p>
            <a:r>
              <a:rPr lang="en-GB" spc="-100">
                <a:solidFill>
                  <a:srgbClr val="006097"/>
                </a:solidFill>
                <a:latin typeface="+mn-lt"/>
              </a:rPr>
              <a:t>Seismic Vertical (Temporal) and Spatial Resolution</a:t>
            </a:r>
          </a:p>
        </p:txBody>
      </p:sp>
      <p:sp>
        <p:nvSpPr>
          <p:cNvPr id="13" name="TextBox 12">
            <a:extLst>
              <a:ext uri="{FF2B5EF4-FFF2-40B4-BE49-F238E27FC236}">
                <a16:creationId xmlns:a16="http://schemas.microsoft.com/office/drawing/2014/main" id="{5E4EBD3F-209E-47CB-B36F-7C93FA143E79}"/>
              </a:ext>
            </a:extLst>
          </p:cNvPr>
          <p:cNvSpPr txBox="1"/>
          <p:nvPr/>
        </p:nvSpPr>
        <p:spPr>
          <a:xfrm>
            <a:off x="354692" y="5743030"/>
            <a:ext cx="11286691" cy="636072"/>
          </a:xfrm>
          <a:prstGeom prst="rect">
            <a:avLst/>
          </a:prstGeom>
          <a:noFill/>
        </p:spPr>
        <p:txBody>
          <a:bodyPr wrap="square">
            <a:spAutoFit/>
          </a:bodyPr>
          <a:lstStyle/>
          <a:p>
            <a:pPr algn="ctr">
              <a:spcAft>
                <a:spcPts val="400"/>
              </a:spcAft>
            </a:pPr>
            <a:r>
              <a:rPr lang="en-GB" sz="1800" b="1">
                <a:solidFill>
                  <a:srgbClr val="008624"/>
                </a:solidFill>
                <a:latin typeface="Arial Nova" panose="020B0504020202020204" pitchFamily="34" charset="0"/>
              </a:rPr>
              <a:t>Seismic Streamer surveys remain the obvious choice where clear water access is available </a:t>
            </a:r>
          </a:p>
          <a:p>
            <a:pPr algn="ctr">
              <a:spcAft>
                <a:spcPts val="400"/>
              </a:spcAft>
            </a:pPr>
            <a:r>
              <a:rPr lang="en-GB" sz="1400">
                <a:latin typeface="Arial Nova" panose="020B0504020202020204" pitchFamily="34" charset="0"/>
              </a:rPr>
              <a:t>(i.e. there are no windfarms anticipated over CCS site)</a:t>
            </a:r>
          </a:p>
        </p:txBody>
      </p:sp>
      <p:sp>
        <p:nvSpPr>
          <p:cNvPr id="12" name="Rectangle 11">
            <a:extLst>
              <a:ext uri="{FF2B5EF4-FFF2-40B4-BE49-F238E27FC236}">
                <a16:creationId xmlns:a16="http://schemas.microsoft.com/office/drawing/2014/main" id="{C47FC27D-50F7-4E3C-BB9D-86E41D826455}"/>
              </a:ext>
            </a:extLst>
          </p:cNvPr>
          <p:cNvSpPr/>
          <p:nvPr/>
        </p:nvSpPr>
        <p:spPr>
          <a:xfrm>
            <a:off x="7254274" y="5313023"/>
            <a:ext cx="6786194" cy="307777"/>
          </a:xfrm>
          <a:prstGeom prst="rect">
            <a:avLst/>
          </a:prstGeom>
        </p:spPr>
        <p:txBody>
          <a:bodyPr wrap="square">
            <a:spAutoFit/>
          </a:bodyPr>
          <a:lstStyle/>
          <a:p>
            <a:r>
              <a:rPr lang="en-GB" sz="1400" b="1"/>
              <a:t>Comparison of 3D HR and  reservoir seismic </a:t>
            </a:r>
            <a:r>
              <a:rPr lang="en-GB" sz="1000" b="1"/>
              <a:t>Reference (7)</a:t>
            </a:r>
          </a:p>
        </p:txBody>
      </p:sp>
      <p:grpSp>
        <p:nvGrpSpPr>
          <p:cNvPr id="4" name="Group 3" descr="HR and reservoir seismic">
            <a:extLst>
              <a:ext uri="{FF2B5EF4-FFF2-40B4-BE49-F238E27FC236}">
                <a16:creationId xmlns:a16="http://schemas.microsoft.com/office/drawing/2014/main" id="{F399F841-C556-4F46-8191-C9B386326455}"/>
              </a:ext>
            </a:extLst>
          </p:cNvPr>
          <p:cNvGrpSpPr/>
          <p:nvPr/>
        </p:nvGrpSpPr>
        <p:grpSpPr>
          <a:xfrm>
            <a:off x="6887021" y="824933"/>
            <a:ext cx="5304979" cy="4465100"/>
            <a:chOff x="6887021" y="857528"/>
            <a:chExt cx="5304979" cy="4465100"/>
          </a:xfrm>
        </p:grpSpPr>
        <p:pic>
          <p:nvPicPr>
            <p:cNvPr id="5" name="Picture 5">
              <a:extLst>
                <a:ext uri="{FF2B5EF4-FFF2-40B4-BE49-F238E27FC236}">
                  <a16:creationId xmlns:a16="http://schemas.microsoft.com/office/drawing/2014/main" id="{2194687F-0370-4E67-A032-F2BB1F8FACBB}"/>
                </a:ext>
              </a:extLst>
            </p:cNvPr>
            <p:cNvPicPr>
              <a:picLocks noChangeAspect="1"/>
            </p:cNvPicPr>
            <p:nvPr/>
          </p:nvPicPr>
          <p:blipFill rotWithShape="1">
            <a:blip r:embed="rId3"/>
            <a:srcRect l="624" b="482"/>
            <a:stretch/>
          </p:blipFill>
          <p:spPr>
            <a:xfrm>
              <a:off x="6887021" y="936130"/>
              <a:ext cx="5155843" cy="4386498"/>
            </a:xfrm>
            <a:prstGeom prst="rect">
              <a:avLst/>
            </a:prstGeom>
          </p:spPr>
        </p:pic>
        <p:sp>
          <p:nvSpPr>
            <p:cNvPr id="10" name="TextBox 9">
              <a:extLst>
                <a:ext uri="{FF2B5EF4-FFF2-40B4-BE49-F238E27FC236}">
                  <a16:creationId xmlns:a16="http://schemas.microsoft.com/office/drawing/2014/main" id="{AA2314A4-2D77-4267-9160-B00A477078C7}"/>
                </a:ext>
              </a:extLst>
            </p:cNvPr>
            <p:cNvSpPr txBox="1"/>
            <p:nvPr/>
          </p:nvSpPr>
          <p:spPr>
            <a:xfrm flipH="1">
              <a:off x="7601803" y="857529"/>
              <a:ext cx="1547366" cy="276999"/>
            </a:xfrm>
            <a:prstGeom prst="rect">
              <a:avLst/>
            </a:prstGeom>
            <a:solidFill>
              <a:srgbClr val="FFFFFF"/>
            </a:solidFill>
          </p:spPr>
          <p:txBody>
            <a:bodyPr wrap="square" lIns="91440" tIns="45720" rIns="91440" bIns="45720" rtlCol="0" anchor="t">
              <a:spAutoFit/>
            </a:bodyPr>
            <a:lstStyle/>
            <a:p>
              <a:pPr algn="ctr" defTabSz="457200"/>
              <a:r>
                <a:rPr lang="en-GB" sz="1200"/>
                <a:t>3D HR image</a:t>
              </a:r>
              <a:endParaRPr lang="en-US" sz="1200"/>
            </a:p>
          </p:txBody>
        </p:sp>
        <p:sp>
          <p:nvSpPr>
            <p:cNvPr id="16" name="TextBox 15">
              <a:extLst>
                <a:ext uri="{FF2B5EF4-FFF2-40B4-BE49-F238E27FC236}">
                  <a16:creationId xmlns:a16="http://schemas.microsoft.com/office/drawing/2014/main" id="{183082D4-646F-44AE-B666-F35DE68153F0}"/>
                </a:ext>
              </a:extLst>
            </p:cNvPr>
            <p:cNvSpPr txBox="1"/>
            <p:nvPr/>
          </p:nvSpPr>
          <p:spPr>
            <a:xfrm flipH="1">
              <a:off x="9657281" y="857528"/>
              <a:ext cx="2534719" cy="276999"/>
            </a:xfrm>
            <a:prstGeom prst="rect">
              <a:avLst/>
            </a:prstGeom>
            <a:solidFill>
              <a:srgbClr val="FFFFFF"/>
            </a:solidFill>
          </p:spPr>
          <p:txBody>
            <a:bodyPr wrap="square" lIns="91440" tIns="45720" rIns="91440" bIns="45720" rtlCol="0" anchor="t">
              <a:spAutoFit/>
            </a:bodyPr>
            <a:lstStyle/>
            <a:p>
              <a:pPr defTabSz="457200"/>
              <a:r>
                <a:rPr lang="en-GB" sz="1200"/>
                <a:t>Reservoir 3D seismic</a:t>
              </a:r>
              <a:endParaRPr lang="en-US" sz="1200"/>
            </a:p>
          </p:txBody>
        </p:sp>
        <p:sp>
          <p:nvSpPr>
            <p:cNvPr id="18" name="TextBox 17">
              <a:extLst>
                <a:ext uri="{FF2B5EF4-FFF2-40B4-BE49-F238E27FC236}">
                  <a16:creationId xmlns:a16="http://schemas.microsoft.com/office/drawing/2014/main" id="{76498A77-5FCB-48E1-B920-BAAAAECF0189}"/>
                </a:ext>
              </a:extLst>
            </p:cNvPr>
            <p:cNvSpPr txBox="1"/>
            <p:nvPr/>
          </p:nvSpPr>
          <p:spPr>
            <a:xfrm flipH="1">
              <a:off x="7254274" y="3550834"/>
              <a:ext cx="1197222" cy="276999"/>
            </a:xfrm>
            <a:prstGeom prst="rect">
              <a:avLst/>
            </a:prstGeom>
            <a:solidFill>
              <a:srgbClr val="FFFFFF"/>
            </a:solidFill>
          </p:spPr>
          <p:txBody>
            <a:bodyPr wrap="square" lIns="91440" tIns="45720" rIns="91440" bIns="45720" rtlCol="0" anchor="t">
              <a:spAutoFit/>
            </a:bodyPr>
            <a:lstStyle/>
            <a:p>
              <a:pPr algn="ctr" defTabSz="457200"/>
              <a:r>
                <a:rPr lang="en-GB" sz="1200"/>
                <a:t>3D HR Map</a:t>
              </a:r>
              <a:endParaRPr lang="en-US" sz="1200"/>
            </a:p>
          </p:txBody>
        </p:sp>
        <p:sp>
          <p:nvSpPr>
            <p:cNvPr id="19" name="TextBox 18">
              <a:extLst>
                <a:ext uri="{FF2B5EF4-FFF2-40B4-BE49-F238E27FC236}">
                  <a16:creationId xmlns:a16="http://schemas.microsoft.com/office/drawing/2014/main" id="{3C59AA62-A1CD-4D0A-85F3-1A8271208441}"/>
                </a:ext>
              </a:extLst>
            </p:cNvPr>
            <p:cNvSpPr txBox="1"/>
            <p:nvPr/>
          </p:nvSpPr>
          <p:spPr>
            <a:xfrm flipH="1">
              <a:off x="9657280" y="3548868"/>
              <a:ext cx="1411053" cy="276999"/>
            </a:xfrm>
            <a:prstGeom prst="rect">
              <a:avLst/>
            </a:prstGeom>
            <a:solidFill>
              <a:srgbClr val="FFFFFF"/>
            </a:solidFill>
          </p:spPr>
          <p:txBody>
            <a:bodyPr wrap="square" lIns="91440" tIns="45720" rIns="91440" bIns="45720" rtlCol="0" anchor="t">
              <a:spAutoFit/>
            </a:bodyPr>
            <a:lstStyle/>
            <a:p>
              <a:pPr defTabSz="457200"/>
              <a:r>
                <a:rPr lang="en-GB" sz="1200"/>
                <a:t>Reservoir 3D Map</a:t>
              </a:r>
              <a:endParaRPr lang="en-US" sz="1200"/>
            </a:p>
          </p:txBody>
        </p:sp>
        <p:sp>
          <p:nvSpPr>
            <p:cNvPr id="3" name="Rectangle 2">
              <a:extLst>
                <a:ext uri="{FF2B5EF4-FFF2-40B4-BE49-F238E27FC236}">
                  <a16:creationId xmlns:a16="http://schemas.microsoft.com/office/drawing/2014/main" id="{C00E911F-A7CC-42CE-8751-F5276371365C}"/>
                </a:ext>
              </a:extLst>
            </p:cNvPr>
            <p:cNvSpPr/>
            <p:nvPr/>
          </p:nvSpPr>
          <p:spPr>
            <a:xfrm>
              <a:off x="6887021" y="936130"/>
              <a:ext cx="367253" cy="2769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FC7CF43-3881-4797-9407-B6AEC4C8718D}"/>
                </a:ext>
              </a:extLst>
            </p:cNvPr>
            <p:cNvSpPr/>
            <p:nvPr/>
          </p:nvSpPr>
          <p:spPr>
            <a:xfrm>
              <a:off x="6921511" y="3548868"/>
              <a:ext cx="367253" cy="2769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Rectangle 6">
            <a:extLst>
              <a:ext uri="{FF2B5EF4-FFF2-40B4-BE49-F238E27FC236}">
                <a16:creationId xmlns:a16="http://schemas.microsoft.com/office/drawing/2014/main" id="{483EF000-4BC4-42A5-A37D-DEFD539785E3}"/>
              </a:ext>
            </a:extLst>
          </p:cNvPr>
          <p:cNvSpPr/>
          <p:nvPr/>
        </p:nvSpPr>
        <p:spPr>
          <a:xfrm>
            <a:off x="149136" y="824933"/>
            <a:ext cx="6956002" cy="4493538"/>
          </a:xfrm>
          <a:prstGeom prst="rect">
            <a:avLst/>
          </a:prstGeom>
        </p:spPr>
        <p:txBody>
          <a:bodyPr wrap="square" lIns="91440" tIns="45720" rIns="91440" bIns="45720" anchor="t">
            <a:spAutoFit/>
          </a:bodyPr>
          <a:lstStyle/>
          <a:p>
            <a:pPr marL="285750" indent="-285750">
              <a:spcAft>
                <a:spcPts val="400"/>
              </a:spcAft>
              <a:buFont typeface="Arial"/>
              <a:buChar char="•"/>
            </a:pPr>
            <a:r>
              <a:rPr lang="en-GB" sz="1600">
                <a:latin typeface="Arial Nova" panose="020B0504020202020204" pitchFamily="34" charset="0"/>
              </a:rPr>
              <a:t>Seismic surveys fall into 2 broad types: Reservoir/Deep  imaging &amp; Site Survey/High resolution (HR)</a:t>
            </a:r>
          </a:p>
          <a:p>
            <a:pPr>
              <a:spcAft>
                <a:spcPts val="400"/>
              </a:spcAft>
            </a:pPr>
            <a:endParaRPr lang="en-GB" sz="1600">
              <a:latin typeface="Arial Nova" panose="020B0504020202020204" pitchFamily="34" charset="0"/>
            </a:endParaRPr>
          </a:p>
          <a:p>
            <a:pPr marL="285750" indent="-285750">
              <a:spcAft>
                <a:spcPts val="400"/>
              </a:spcAft>
              <a:buFont typeface="Arial"/>
              <a:buChar char="•"/>
            </a:pPr>
            <a:r>
              <a:rPr lang="en-GB" sz="1600">
                <a:latin typeface="Arial Nova" panose="020B0504020202020204" pitchFamily="34" charset="0"/>
              </a:rPr>
              <a:t>Modern reservoir 3D seismic is critical  for characterisation of the deeper injection site</a:t>
            </a:r>
            <a:endParaRPr lang="en-US" sz="1600">
              <a:latin typeface="Arial Nova" panose="020B0504020202020204" pitchFamily="34" charset="0"/>
            </a:endParaRPr>
          </a:p>
          <a:p>
            <a:pPr marL="792000" lvl="1" indent="-285750">
              <a:spcAft>
                <a:spcPts val="400"/>
              </a:spcAft>
              <a:buFont typeface="Arial"/>
              <a:buChar char="•"/>
            </a:pPr>
            <a:r>
              <a:rPr lang="en-GB" sz="1600">
                <a:latin typeface="Arial Nova" panose="020B0504020202020204" pitchFamily="34" charset="0"/>
              </a:rPr>
              <a:t>Detailed vertical </a:t>
            </a:r>
            <a:r>
              <a:rPr lang="en-GB" sz="1400">
                <a:latin typeface="Arial Nova" panose="020B0504020202020204" pitchFamily="34" charset="0"/>
              </a:rPr>
              <a:t>(~10m) </a:t>
            </a:r>
            <a:r>
              <a:rPr lang="en-GB" sz="1600">
                <a:latin typeface="Arial Nova" panose="020B0504020202020204" pitchFamily="34" charset="0"/>
              </a:rPr>
              <a:t>&amp; spatial </a:t>
            </a:r>
            <a:r>
              <a:rPr lang="en-GB" sz="1400">
                <a:latin typeface="Arial Nova" panose="020B0504020202020204" pitchFamily="34" charset="0"/>
              </a:rPr>
              <a:t>(12.5x12.5m) </a:t>
            </a:r>
            <a:r>
              <a:rPr lang="en-GB" sz="1600">
                <a:latin typeface="Arial Nova" panose="020B0504020202020204" pitchFamily="34" charset="0"/>
              </a:rPr>
              <a:t>3D-subsurface image</a:t>
            </a:r>
          </a:p>
          <a:p>
            <a:pPr marL="792000" lvl="1" indent="-285750">
              <a:spcAft>
                <a:spcPts val="400"/>
              </a:spcAft>
              <a:buFont typeface="Arial"/>
              <a:buChar char="•"/>
            </a:pPr>
            <a:r>
              <a:rPr lang="en-GB" sz="1600">
                <a:latin typeface="Arial Nova" panose="020B0504020202020204" pitchFamily="34" charset="0"/>
              </a:rPr>
              <a:t>Can be acquired via streamer or OBN receivers</a:t>
            </a:r>
          </a:p>
          <a:p>
            <a:pPr marL="1115820" lvl="2">
              <a:spcAft>
                <a:spcPts val="400"/>
              </a:spcAft>
            </a:pPr>
            <a:endParaRPr lang="en-GB" sz="1400">
              <a:latin typeface="Arial Nova" panose="020B0504020202020204" pitchFamily="34" charset="0"/>
            </a:endParaRPr>
          </a:p>
          <a:p>
            <a:pPr marL="1115820" lvl="2">
              <a:spcAft>
                <a:spcPts val="400"/>
              </a:spcAft>
            </a:pPr>
            <a:endParaRPr lang="en-GB" sz="1400">
              <a:latin typeface="Arial Nova" panose="020B0504020202020204" pitchFamily="34" charset="0"/>
            </a:endParaRPr>
          </a:p>
          <a:p>
            <a:pPr marL="1115820" lvl="2">
              <a:spcAft>
                <a:spcPts val="400"/>
              </a:spcAft>
            </a:pPr>
            <a:endParaRPr lang="en-GB" sz="1400">
              <a:latin typeface="Arial Nova" panose="020B0504020202020204" pitchFamily="34" charset="0"/>
            </a:endParaRPr>
          </a:p>
          <a:p>
            <a:pPr marL="191135" indent="-342900">
              <a:spcAft>
                <a:spcPts val="400"/>
              </a:spcAft>
              <a:buFont typeface="Arial" panose="020B0604020202020204" pitchFamily="34" charset="0"/>
              <a:buChar char="•"/>
            </a:pPr>
            <a:r>
              <a:rPr lang="en-GB" sz="1600">
                <a:latin typeface="Arial Nova" panose="020B0504020202020204" pitchFamily="34" charset="0"/>
              </a:rPr>
              <a:t>HR3D provide higher vertical &amp; spatial resolution for upper 2km</a:t>
            </a:r>
          </a:p>
          <a:p>
            <a:pPr marL="792000" lvl="1" indent="-285750">
              <a:spcAft>
                <a:spcPts val="400"/>
              </a:spcAft>
              <a:buFont typeface="Arial"/>
              <a:buChar char="•"/>
            </a:pPr>
            <a:r>
              <a:rPr lang="en-GB" sz="1600">
                <a:latin typeface="Arial Nova" panose="020B0504020202020204" pitchFamily="34" charset="0"/>
              </a:rPr>
              <a:t>Higher frequencies (&lt;400Hz) imposes depth restrictions</a:t>
            </a:r>
          </a:p>
          <a:p>
            <a:pPr marL="792000" lvl="1" indent="-285750">
              <a:spcAft>
                <a:spcPts val="400"/>
              </a:spcAft>
              <a:buFont typeface="Arial"/>
              <a:buChar char="•"/>
            </a:pPr>
            <a:r>
              <a:rPr lang="en-GB" sz="1600">
                <a:latin typeface="Arial Nova" panose="020B0504020202020204" pitchFamily="34" charset="0"/>
              </a:rPr>
              <a:t>Short offset </a:t>
            </a:r>
            <a:r>
              <a:rPr lang="en-GB" sz="1400">
                <a:latin typeface="Arial Nova" panose="020B0504020202020204" pitchFamily="34" charset="0"/>
              </a:rPr>
              <a:t>(Small distance between seismic source &amp; receiver) </a:t>
            </a:r>
            <a:r>
              <a:rPr lang="en-GB" sz="1600">
                <a:latin typeface="Arial Nova" panose="020B0504020202020204" pitchFamily="34" charset="0"/>
              </a:rPr>
              <a:t>acquisition</a:t>
            </a:r>
          </a:p>
          <a:p>
            <a:pPr marL="1401570" lvl="2" indent="-285750">
              <a:spcAft>
                <a:spcPts val="400"/>
              </a:spcAft>
              <a:buFont typeface="Arial"/>
              <a:buChar char="•"/>
            </a:pPr>
            <a:r>
              <a:rPr lang="en-GB" sz="1400">
                <a:latin typeface="Arial Nova" panose="020B0504020202020204" pitchFamily="34" charset="0"/>
              </a:rPr>
              <a:t>Nosier image </a:t>
            </a:r>
            <a:r>
              <a:rPr lang="en-GB" sz="1200">
                <a:latin typeface="Arial Nova" panose="020B0504020202020204" pitchFamily="34" charset="0"/>
              </a:rPr>
              <a:t>(Lower fold &amp; processing/ demultiple challenging</a:t>
            </a:r>
            <a:r>
              <a:rPr lang="en-GB" sz="1400">
                <a:latin typeface="Arial Nova" panose="020B0504020202020204" pitchFamily="34" charset="0"/>
              </a:rPr>
              <a:t>)  </a:t>
            </a:r>
          </a:p>
          <a:p>
            <a:pPr marL="1401570" lvl="2" indent="-285750">
              <a:spcAft>
                <a:spcPts val="400"/>
              </a:spcAft>
              <a:buFont typeface="Arial"/>
              <a:buChar char="•"/>
            </a:pPr>
            <a:r>
              <a:rPr lang="en-GB" sz="1400">
                <a:latin typeface="Arial Nova" panose="020B0504020202020204" pitchFamily="34" charset="0"/>
              </a:rPr>
              <a:t>No AVO </a:t>
            </a:r>
            <a:r>
              <a:rPr lang="en-GB" sz="1200">
                <a:latin typeface="Arial Nova" panose="020B0504020202020204" pitchFamily="34" charset="0"/>
              </a:rPr>
              <a:t>(Amplitude vs Offset a.k.a. no advanced geophysical analysis) </a:t>
            </a:r>
          </a:p>
        </p:txBody>
      </p:sp>
    </p:spTree>
    <p:extLst>
      <p:ext uri="{BB962C8B-B14F-4D97-AF65-F5344CB8AC3E}">
        <p14:creationId xmlns:p14="http://schemas.microsoft.com/office/powerpoint/2010/main" val="22922841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F3B63-689D-4707-8D8C-7FD345A54457}"/>
              </a:ext>
            </a:extLst>
          </p:cNvPr>
          <p:cNvSpPr>
            <a:spLocks noGrp="1"/>
          </p:cNvSpPr>
          <p:nvPr>
            <p:ph type="title"/>
          </p:nvPr>
        </p:nvSpPr>
        <p:spPr>
          <a:xfrm>
            <a:off x="453934" y="255146"/>
            <a:ext cx="8242342" cy="501649"/>
          </a:xfrm>
        </p:spPr>
        <p:txBody>
          <a:bodyPr/>
          <a:lstStyle/>
          <a:p>
            <a:r>
              <a:rPr lang="en-GB">
                <a:solidFill>
                  <a:srgbClr val="006097"/>
                </a:solidFill>
                <a:latin typeface="+mj-lt"/>
              </a:rPr>
              <a:t>Seismic Signal Detection Capability</a:t>
            </a:r>
          </a:p>
        </p:txBody>
      </p:sp>
      <p:sp>
        <p:nvSpPr>
          <p:cNvPr id="4" name="Rectangle 3">
            <a:extLst>
              <a:ext uri="{FF2B5EF4-FFF2-40B4-BE49-F238E27FC236}">
                <a16:creationId xmlns:a16="http://schemas.microsoft.com/office/drawing/2014/main" id="{D2C7F1F5-3FE9-464F-B5C7-63877562268B}"/>
              </a:ext>
            </a:extLst>
          </p:cNvPr>
          <p:cNvSpPr/>
          <p:nvPr/>
        </p:nvSpPr>
        <p:spPr>
          <a:xfrm>
            <a:off x="-306366" y="739231"/>
            <a:ext cx="8014635" cy="4316566"/>
          </a:xfrm>
          <a:prstGeom prst="rect">
            <a:avLst/>
          </a:prstGeom>
        </p:spPr>
        <p:txBody>
          <a:bodyPr wrap="square" lIns="91440" tIns="45720" rIns="91440" bIns="45720" anchor="t">
            <a:spAutoFit/>
          </a:bodyPr>
          <a:lstStyle/>
          <a:p>
            <a:pPr marL="800100" lvl="1" indent="-342900">
              <a:buFont typeface="Arial" panose="020B0604020202020204" pitchFamily="34" charset="0"/>
              <a:buChar char="*"/>
            </a:pPr>
            <a:r>
              <a:rPr lang="en-GB" sz="1450" err="1">
                <a:latin typeface="+mj-lt"/>
                <a:cs typeface="Calibri"/>
              </a:rPr>
              <a:t>Undepleted</a:t>
            </a:r>
            <a:r>
              <a:rPr lang="en-GB" sz="1450">
                <a:latin typeface="+mj-lt"/>
                <a:cs typeface="Calibri"/>
              </a:rPr>
              <a:t> aquifer CO</a:t>
            </a:r>
            <a:r>
              <a:rPr lang="en-GB" sz="1450" baseline="-25000">
                <a:latin typeface="+mj-lt"/>
                <a:cs typeface="Calibri"/>
              </a:rPr>
              <a:t>2</a:t>
            </a:r>
            <a:r>
              <a:rPr lang="en-GB" sz="1450">
                <a:latin typeface="+mj-lt"/>
                <a:cs typeface="Calibri"/>
              </a:rPr>
              <a:t> site: </a:t>
            </a:r>
            <a:r>
              <a:rPr lang="en-GB" sz="1450" b="1">
                <a:latin typeface="+mj-lt"/>
                <a:cs typeface="Calibri"/>
              </a:rPr>
              <a:t>Clear rationale for seismic monitoring</a:t>
            </a:r>
            <a:endParaRPr lang="en-GB" sz="1450" b="1">
              <a:latin typeface="+mj-lt"/>
              <a:cs typeface="Calibri" panose="020F0502020204030204" pitchFamily="34" charset="0"/>
            </a:endParaRPr>
          </a:p>
          <a:p>
            <a:pPr marL="1257300" lvl="2" indent="-342900">
              <a:buFont typeface="Arial" panose="020B0604020202020204" pitchFamily="34" charset="0"/>
              <a:buChar char="*"/>
            </a:pPr>
            <a:r>
              <a:rPr lang="en-GB" sz="1450">
                <a:latin typeface="+mj-lt"/>
                <a:cs typeface="Calibri"/>
              </a:rPr>
              <a:t>Uncertainty about vertical distribution,   </a:t>
            </a:r>
          </a:p>
          <a:p>
            <a:pPr marL="1257300" lvl="2" indent="-342900">
              <a:buFont typeface="Arial" panose="020B0604020202020204" pitchFamily="34" charset="0"/>
              <a:buChar char="*"/>
            </a:pPr>
            <a:r>
              <a:rPr lang="en-GB" sz="1450">
                <a:latin typeface="+mj-lt"/>
                <a:cs typeface="Calibri"/>
              </a:rPr>
              <a:t>Lateral containment, </a:t>
            </a:r>
          </a:p>
          <a:p>
            <a:pPr marL="1257300" lvl="2" indent="-342900">
              <a:buFont typeface="Arial" panose="020B0604020202020204" pitchFamily="34" charset="0"/>
              <a:buChar char="*"/>
            </a:pPr>
            <a:r>
              <a:rPr lang="en-GB" sz="1450">
                <a:latin typeface="+mj-lt"/>
                <a:cs typeface="Calibri"/>
              </a:rPr>
              <a:t>Pressure build-up</a:t>
            </a:r>
          </a:p>
          <a:p>
            <a:pPr marL="1257300" lvl="2" indent="-342900">
              <a:buFont typeface="Arial" panose="020B0604020202020204" pitchFamily="34" charset="0"/>
              <a:buChar char="*"/>
            </a:pPr>
            <a:r>
              <a:rPr lang="en-GB" sz="1450" i="1">
                <a:latin typeface="+mj-lt"/>
                <a:cs typeface="Calibri"/>
              </a:rPr>
              <a:t>Expecting “should see</a:t>
            </a:r>
            <a:r>
              <a:rPr lang="en-GB" sz="1450">
                <a:latin typeface="+mj-lt"/>
                <a:cs typeface="Calibri"/>
              </a:rPr>
              <a:t>” time lapse effects </a:t>
            </a:r>
            <a:r>
              <a:rPr lang="en-GB" sz="1100">
                <a:latin typeface="+mj-lt"/>
                <a:cs typeface="Calibri"/>
              </a:rPr>
              <a:t>(like </a:t>
            </a:r>
            <a:r>
              <a:rPr lang="en-GB" sz="1100" err="1">
                <a:latin typeface="+mj-lt"/>
                <a:cs typeface="Calibri"/>
              </a:rPr>
              <a:t>Sleipner</a:t>
            </a:r>
            <a:r>
              <a:rPr lang="en-GB" sz="1100">
                <a:latin typeface="+mj-lt"/>
                <a:cs typeface="Calibri"/>
              </a:rPr>
              <a:t> &amp; </a:t>
            </a:r>
            <a:r>
              <a:rPr lang="en-GB" sz="1100" err="1">
                <a:latin typeface="+mj-lt"/>
                <a:cs typeface="Calibri"/>
              </a:rPr>
              <a:t>Ketzin</a:t>
            </a:r>
            <a:r>
              <a:rPr lang="en-GB" sz="1100">
                <a:latin typeface="+mj-lt"/>
                <a:cs typeface="Calibri"/>
              </a:rPr>
              <a:t> examples)</a:t>
            </a:r>
          </a:p>
          <a:p>
            <a:pPr marL="1257300" lvl="2" indent="-342900">
              <a:buFont typeface="Arial" panose="020B0604020202020204" pitchFamily="34" charset="0"/>
              <a:buChar char="*"/>
            </a:pPr>
            <a:r>
              <a:rPr lang="en-GB" sz="1450">
                <a:latin typeface="+mj-lt"/>
                <a:cs typeface="Calibri"/>
              </a:rPr>
              <a:t>Seismic monitoring expected to provide critical role in MMV strategy</a:t>
            </a:r>
          </a:p>
          <a:p>
            <a:pPr marL="1200150" lvl="2" indent="-285750">
              <a:buFont typeface="Arial" panose="020B0604020202020204" pitchFamily="34" charset="0"/>
              <a:buChar char="•"/>
            </a:pPr>
            <a:endParaRPr lang="en-GB" sz="1450">
              <a:latin typeface="+mj-lt"/>
              <a:cs typeface="Calibri"/>
            </a:endParaRPr>
          </a:p>
          <a:p>
            <a:pPr marL="800100" lvl="1" indent="-342900">
              <a:buFont typeface="Arial" panose="020B0604020202020204" pitchFamily="34" charset="0"/>
              <a:buChar char="*"/>
            </a:pPr>
            <a:r>
              <a:rPr lang="en-GB" sz="1450">
                <a:latin typeface="+mj-lt"/>
                <a:cs typeface="Calibri"/>
              </a:rPr>
              <a:t>Depleted Gas Field injection site: </a:t>
            </a:r>
            <a:r>
              <a:rPr lang="en-GB" sz="1450" b="1">
                <a:latin typeface="+mj-lt"/>
                <a:cs typeface="Calibri"/>
              </a:rPr>
              <a:t>More difficult justification</a:t>
            </a:r>
            <a:endParaRPr lang="en-GB" sz="1450" b="1">
              <a:latin typeface="+mj-lt"/>
              <a:cs typeface="Calibri" panose="020F0502020204030204" pitchFamily="34" charset="0"/>
            </a:endParaRPr>
          </a:p>
          <a:p>
            <a:pPr marL="1257300" lvl="2" indent="-342900">
              <a:buFont typeface="Arial" panose="020B0604020202020204" pitchFamily="34" charset="0"/>
              <a:buChar char="*"/>
            </a:pPr>
            <a:r>
              <a:rPr lang="en-GB" sz="1450">
                <a:latin typeface="+mj-lt"/>
                <a:cs typeface="Calibri"/>
              </a:rPr>
              <a:t>Prior Gas containment supporting CO</a:t>
            </a:r>
            <a:r>
              <a:rPr lang="en-GB" sz="1450" baseline="-25000">
                <a:latin typeface="+mj-lt"/>
                <a:cs typeface="Calibri"/>
              </a:rPr>
              <a:t>2</a:t>
            </a:r>
            <a:r>
              <a:rPr lang="en-GB" sz="1450">
                <a:latin typeface="+mj-lt"/>
                <a:cs typeface="Calibri"/>
              </a:rPr>
              <a:t> containment model</a:t>
            </a:r>
          </a:p>
          <a:p>
            <a:pPr marL="1257300" lvl="2" indent="-342900">
              <a:buFont typeface="Arial" panose="020B0604020202020204" pitchFamily="34" charset="0"/>
              <a:buChar char="*"/>
            </a:pPr>
            <a:r>
              <a:rPr lang="en-GB" sz="1450">
                <a:latin typeface="+mj-lt"/>
                <a:cs typeface="Calibri"/>
              </a:rPr>
              <a:t>Underfilled &amp; low-pressure structural closure provides injection limits</a:t>
            </a:r>
          </a:p>
          <a:p>
            <a:pPr marL="1257300" lvl="2" indent="-342900">
              <a:buFont typeface="Arial" panose="020B0604020202020204" pitchFamily="34" charset="0"/>
              <a:buChar char="*"/>
            </a:pPr>
            <a:r>
              <a:rPr lang="en-GB" sz="1450" i="1" u="sng">
                <a:latin typeface="+mj-lt"/>
                <a:cs typeface="Calibri"/>
              </a:rPr>
              <a:t>Marginal</a:t>
            </a:r>
            <a:r>
              <a:rPr lang="en-GB" sz="1450">
                <a:latin typeface="+mj-lt"/>
                <a:cs typeface="Calibri"/>
              </a:rPr>
              <a:t> seismic detectability,</a:t>
            </a:r>
          </a:p>
          <a:p>
            <a:pPr marL="1866869" lvl="3" indent="-342900">
              <a:buFont typeface="Arial" panose="020B0604020202020204" pitchFamily="34" charset="0"/>
              <a:buChar char="*"/>
            </a:pPr>
            <a:r>
              <a:rPr lang="en-GB" sz="1400">
                <a:latin typeface="+mj-lt"/>
                <a:cs typeface="Calibri"/>
              </a:rPr>
              <a:t>CO</a:t>
            </a:r>
            <a:r>
              <a:rPr lang="en-GB" sz="1400" baseline="-25000">
                <a:latin typeface="+mj-lt"/>
                <a:cs typeface="Calibri"/>
              </a:rPr>
              <a:t>2</a:t>
            </a:r>
            <a:r>
              <a:rPr lang="en-GB" sz="1400">
                <a:latin typeface="+mj-lt"/>
                <a:cs typeface="Calibri"/>
              </a:rPr>
              <a:t> injected into residual gas </a:t>
            </a:r>
            <a:r>
              <a:rPr lang="en-GB" sz="1400" i="1" u="sng">
                <a:latin typeface="+mj-lt"/>
                <a:cs typeface="Calibri"/>
              </a:rPr>
              <a:t>expected</a:t>
            </a:r>
            <a:r>
              <a:rPr lang="en-GB" sz="1400">
                <a:latin typeface="+mj-lt"/>
                <a:cs typeface="Calibri"/>
              </a:rPr>
              <a:t> to generate small seismic signal</a:t>
            </a:r>
          </a:p>
          <a:p>
            <a:pPr marL="1866869" lvl="3" indent="-342900">
              <a:buFont typeface="Arial" panose="020B0604020202020204" pitchFamily="34" charset="0"/>
              <a:buChar char="*"/>
            </a:pPr>
            <a:r>
              <a:rPr lang="en-GB" sz="1400" b="1">
                <a:latin typeface="+mj-lt"/>
                <a:cs typeface="Calibri"/>
              </a:rPr>
              <a:t>Main benefit any displaced hydrocarbons/CO</a:t>
            </a:r>
            <a:r>
              <a:rPr lang="en-GB" sz="1400" b="1" baseline="-25000">
                <a:latin typeface="+mj-lt"/>
                <a:cs typeface="Calibri"/>
              </a:rPr>
              <a:t>2 </a:t>
            </a:r>
            <a:r>
              <a:rPr lang="en-GB" sz="1400" b="1">
                <a:latin typeface="+mj-lt"/>
                <a:cs typeface="Calibri"/>
              </a:rPr>
              <a:t>into aquifer</a:t>
            </a:r>
          </a:p>
          <a:p>
            <a:pPr marL="1257300" lvl="2" indent="-342900">
              <a:buFont typeface="Arial" panose="020B0604020202020204" pitchFamily="34" charset="0"/>
              <a:buChar char="*"/>
            </a:pPr>
            <a:endParaRPr lang="en-GB" sz="1450">
              <a:latin typeface="+mj-lt"/>
              <a:cs typeface="Calibri"/>
            </a:endParaRPr>
          </a:p>
          <a:p>
            <a:pPr marL="800100" lvl="1" indent="-342900">
              <a:buFont typeface="Arial" panose="020B0604020202020204" pitchFamily="34" charset="0"/>
              <a:buChar char="*"/>
            </a:pPr>
            <a:r>
              <a:rPr lang="en-GB" sz="1450">
                <a:latin typeface="+mj-lt"/>
                <a:cs typeface="Calibri"/>
              </a:rPr>
              <a:t>Overburden Monitoring: </a:t>
            </a:r>
            <a:r>
              <a:rPr lang="en-GB" sz="1450" b="1">
                <a:latin typeface="+mj-lt"/>
                <a:cs typeface="Calibri"/>
              </a:rPr>
              <a:t>Technically sound reasoning</a:t>
            </a:r>
            <a:endParaRPr lang="en-GB" sz="1450" b="1">
              <a:latin typeface="+mj-lt"/>
              <a:cs typeface="Calibri" panose="020F0502020204030204" pitchFamily="34" charset="0"/>
            </a:endParaRPr>
          </a:p>
          <a:p>
            <a:pPr marL="1257300" lvl="2" indent="-342900">
              <a:buFont typeface="Arial" panose="020B0604020202020204" pitchFamily="34" charset="0"/>
              <a:buChar char="*"/>
            </a:pPr>
            <a:r>
              <a:rPr lang="en-GB" sz="1450" b="1">
                <a:latin typeface="+mj-lt"/>
                <a:cs typeface="Calibri"/>
              </a:rPr>
              <a:t>If</a:t>
            </a:r>
            <a:r>
              <a:rPr lang="en-GB" sz="1450">
                <a:latin typeface="+mj-lt"/>
                <a:cs typeface="Calibri"/>
              </a:rPr>
              <a:t> CO</a:t>
            </a:r>
            <a:r>
              <a:rPr lang="en-GB" sz="1450" baseline="-25000">
                <a:latin typeface="+mj-lt"/>
                <a:cs typeface="Calibri"/>
              </a:rPr>
              <a:t>2</a:t>
            </a:r>
            <a:r>
              <a:rPr lang="en-GB" sz="1450">
                <a:latin typeface="+mj-lt"/>
                <a:cs typeface="Calibri"/>
              </a:rPr>
              <a:t> has significantly escaped expected into an overlying aquifer</a:t>
            </a:r>
          </a:p>
          <a:p>
            <a:pPr marL="1866869" lvl="3" indent="-342900">
              <a:buFont typeface="Arial" panose="020B0604020202020204" pitchFamily="34" charset="0"/>
              <a:buChar char="*"/>
            </a:pPr>
            <a:r>
              <a:rPr lang="en-GB" sz="1450">
                <a:latin typeface="+mj-lt"/>
                <a:cs typeface="Calibri"/>
              </a:rPr>
              <a:t>Potential for fault or near well bore escape imaging</a:t>
            </a:r>
          </a:p>
          <a:p>
            <a:pPr marL="1257300" lvl="2" indent="-342900">
              <a:buFont typeface="Arial" panose="020B0604020202020204" pitchFamily="34" charset="0"/>
              <a:buChar char="*"/>
            </a:pPr>
            <a:r>
              <a:rPr lang="en-GB" sz="1450">
                <a:latin typeface="+mj-lt"/>
                <a:cs typeface="Calibri"/>
              </a:rPr>
              <a:t>Expecting high resolution “should see” effects</a:t>
            </a:r>
          </a:p>
          <a:p>
            <a:pPr marL="1257300" lvl="2" indent="-342900">
              <a:buFont typeface="Arial" panose="020B0604020202020204" pitchFamily="34" charset="0"/>
              <a:buChar char="*"/>
            </a:pPr>
            <a:r>
              <a:rPr lang="en-GB" sz="1450">
                <a:latin typeface="+mj-lt"/>
                <a:cs typeface="Calibri"/>
              </a:rPr>
              <a:t>Baseline critical to rule out natural pre-existing shallow gas pockets</a:t>
            </a:r>
          </a:p>
        </p:txBody>
      </p:sp>
      <p:grpSp>
        <p:nvGrpSpPr>
          <p:cNvPr id="8" name="Group 7" descr="Two examples of direct CO2 Seismic Detection">
            <a:extLst>
              <a:ext uri="{FF2B5EF4-FFF2-40B4-BE49-F238E27FC236}">
                <a16:creationId xmlns:a16="http://schemas.microsoft.com/office/drawing/2014/main" id="{119B0455-A670-478E-A6FE-E85647E3015F}"/>
              </a:ext>
            </a:extLst>
          </p:cNvPr>
          <p:cNvGrpSpPr/>
          <p:nvPr/>
        </p:nvGrpSpPr>
        <p:grpSpPr>
          <a:xfrm>
            <a:off x="7319092" y="816113"/>
            <a:ext cx="8379485" cy="5798434"/>
            <a:chOff x="7319092" y="816113"/>
            <a:chExt cx="8379485" cy="5798434"/>
          </a:xfrm>
        </p:grpSpPr>
        <p:sp>
          <p:nvSpPr>
            <p:cNvPr id="10" name="TextBox 9">
              <a:extLst>
                <a:ext uri="{FF2B5EF4-FFF2-40B4-BE49-F238E27FC236}">
                  <a16:creationId xmlns:a16="http://schemas.microsoft.com/office/drawing/2014/main" id="{AD0987B8-FAB8-401F-91EF-56F71CDA34AB}"/>
                </a:ext>
              </a:extLst>
            </p:cNvPr>
            <p:cNvSpPr txBox="1"/>
            <p:nvPr/>
          </p:nvSpPr>
          <p:spPr>
            <a:xfrm>
              <a:off x="7319092" y="1013139"/>
              <a:ext cx="2038214" cy="276999"/>
            </a:xfrm>
            <a:prstGeom prst="rect">
              <a:avLst/>
            </a:prstGeom>
            <a:noFill/>
          </p:spPr>
          <p:txBody>
            <a:bodyPr wrap="square" rtlCol="0">
              <a:spAutoFit/>
            </a:bodyPr>
            <a:lstStyle/>
            <a:p>
              <a:pPr algn="ctr"/>
              <a:r>
                <a:rPr lang="en-GB" sz="1200" b="1">
                  <a:latin typeface="+mj-lt"/>
                </a:rPr>
                <a:t>Sleipner  CO</a:t>
              </a:r>
              <a:r>
                <a:rPr lang="en-GB" sz="1200" b="1" baseline="-25000">
                  <a:latin typeface="+mj-lt"/>
                </a:rPr>
                <a:t>2</a:t>
              </a:r>
              <a:r>
                <a:rPr lang="en-GB" sz="1200" b="1">
                  <a:latin typeface="+mj-lt"/>
                </a:rPr>
                <a:t>  injection</a:t>
              </a:r>
            </a:p>
          </p:txBody>
        </p:sp>
        <p:grpSp>
          <p:nvGrpSpPr>
            <p:cNvPr id="7" name="Group 6">
              <a:extLst>
                <a:ext uri="{FF2B5EF4-FFF2-40B4-BE49-F238E27FC236}">
                  <a16:creationId xmlns:a16="http://schemas.microsoft.com/office/drawing/2014/main" id="{974DFA7E-E631-4DEC-8F31-128EDF5CE58D}"/>
                </a:ext>
              </a:extLst>
            </p:cNvPr>
            <p:cNvGrpSpPr/>
            <p:nvPr/>
          </p:nvGrpSpPr>
          <p:grpSpPr>
            <a:xfrm>
              <a:off x="7445001" y="816113"/>
              <a:ext cx="8253576" cy="5798434"/>
              <a:chOff x="7445001" y="676413"/>
              <a:chExt cx="8253576" cy="5798434"/>
            </a:xfrm>
          </p:grpSpPr>
          <p:sp>
            <p:nvSpPr>
              <p:cNvPr id="13" name="Rectangle 12">
                <a:extLst>
                  <a:ext uri="{FF2B5EF4-FFF2-40B4-BE49-F238E27FC236}">
                    <a16:creationId xmlns:a16="http://schemas.microsoft.com/office/drawing/2014/main" id="{5941E7FB-72F6-4A46-919C-6537A03EE104}"/>
                  </a:ext>
                </a:extLst>
              </p:cNvPr>
              <p:cNvSpPr/>
              <p:nvPr/>
            </p:nvSpPr>
            <p:spPr>
              <a:xfrm>
                <a:off x="7682576" y="676413"/>
                <a:ext cx="8016001" cy="307777"/>
              </a:xfrm>
              <a:prstGeom prst="rect">
                <a:avLst/>
              </a:prstGeom>
            </p:spPr>
            <p:txBody>
              <a:bodyPr wrap="square">
                <a:spAutoFit/>
              </a:bodyPr>
              <a:lstStyle/>
              <a:p>
                <a:r>
                  <a:rPr lang="en-GB" sz="1400" b="1"/>
                  <a:t>Two examples of direct CO</a:t>
                </a:r>
                <a:r>
                  <a:rPr lang="en-GB" sz="1400" b="1" baseline="-25000"/>
                  <a:t>2 </a:t>
                </a:r>
                <a:r>
                  <a:rPr lang="en-GB" sz="1400" b="1"/>
                  <a:t>Seismic Detection</a:t>
                </a:r>
              </a:p>
            </p:txBody>
          </p:sp>
          <p:grpSp>
            <p:nvGrpSpPr>
              <p:cNvPr id="5" name="Group 4" descr="CO2 injection examples">
                <a:extLst>
                  <a:ext uri="{FF2B5EF4-FFF2-40B4-BE49-F238E27FC236}">
                    <a16:creationId xmlns:a16="http://schemas.microsoft.com/office/drawing/2014/main" id="{85C08862-831F-4EBC-B267-4F0C6440ABDF}"/>
                  </a:ext>
                </a:extLst>
              </p:cNvPr>
              <p:cNvGrpSpPr/>
              <p:nvPr/>
            </p:nvGrpSpPr>
            <p:grpSpPr>
              <a:xfrm>
                <a:off x="7445001" y="1043637"/>
                <a:ext cx="5071483" cy="5431210"/>
                <a:chOff x="7445001" y="1043637"/>
                <a:chExt cx="5071483" cy="5431210"/>
              </a:xfrm>
            </p:grpSpPr>
            <p:pic>
              <p:nvPicPr>
                <p:cNvPr id="32" name="Main graphic" descr="Sleipner CO2 injection&#10;">
                  <a:extLst>
                    <a:ext uri="{FF2B5EF4-FFF2-40B4-BE49-F238E27FC236}">
                      <a16:creationId xmlns:a16="http://schemas.microsoft.com/office/drawing/2014/main" id="{7B0C695A-1306-4B2D-9779-843DE89AB6BA}"/>
                    </a:ext>
                  </a:extLst>
                </p:cNvPr>
                <p:cNvPicPr/>
                <p:nvPr/>
              </p:nvPicPr>
              <p:blipFill rotWithShape="1">
                <a:blip r:embed="rId3"/>
                <a:srcRect b="77695"/>
                <a:stretch/>
              </p:blipFill>
              <p:spPr>
                <a:xfrm>
                  <a:off x="7872855" y="1244723"/>
                  <a:ext cx="3873960" cy="849791"/>
                </a:xfrm>
                <a:prstGeom prst="rect">
                  <a:avLst/>
                </a:prstGeom>
                <a:ln>
                  <a:noFill/>
                </a:ln>
              </p:spPr>
            </p:pic>
            <p:pic>
              <p:nvPicPr>
                <p:cNvPr id="20" name="Main graphic" descr="Sleipner CO2 injection&#10;">
                  <a:extLst>
                    <a:ext uri="{FF2B5EF4-FFF2-40B4-BE49-F238E27FC236}">
                      <a16:creationId xmlns:a16="http://schemas.microsoft.com/office/drawing/2014/main" id="{DF74A78A-B68B-4EC7-AA9F-79E2914AD9C7}"/>
                    </a:ext>
                  </a:extLst>
                </p:cNvPr>
                <p:cNvPicPr/>
                <p:nvPr/>
              </p:nvPicPr>
              <p:blipFill rotWithShape="1">
                <a:blip r:embed="rId3"/>
                <a:srcRect t="24896" b="38236"/>
                <a:stretch/>
              </p:blipFill>
              <p:spPr>
                <a:xfrm>
                  <a:off x="7902052" y="2294625"/>
                  <a:ext cx="3873960" cy="1404635"/>
                </a:xfrm>
                <a:prstGeom prst="rect">
                  <a:avLst/>
                </a:prstGeom>
                <a:ln>
                  <a:noFill/>
                </a:ln>
              </p:spPr>
            </p:pic>
            <p:pic>
              <p:nvPicPr>
                <p:cNvPr id="14" name="Picture 13">
                  <a:extLst>
                    <a:ext uri="{FF2B5EF4-FFF2-40B4-BE49-F238E27FC236}">
                      <a16:creationId xmlns:a16="http://schemas.microsoft.com/office/drawing/2014/main" id="{355EE99B-FFD4-41F0-BD16-B550DF70A407}"/>
                    </a:ext>
                  </a:extLst>
                </p:cNvPr>
                <p:cNvPicPr>
                  <a:picLocks noChangeAspect="1"/>
                </p:cNvPicPr>
                <p:nvPr/>
              </p:nvPicPr>
              <p:blipFill rotWithShape="1">
                <a:blip r:embed="rId4"/>
                <a:srcRect l="3925" t="9386" r="12603" b="16460"/>
                <a:stretch/>
              </p:blipFill>
              <p:spPr>
                <a:xfrm>
                  <a:off x="7935536" y="4538028"/>
                  <a:ext cx="4055082" cy="1157434"/>
                </a:xfrm>
                <a:prstGeom prst="rect">
                  <a:avLst/>
                </a:prstGeom>
              </p:spPr>
            </p:pic>
            <p:sp>
              <p:nvSpPr>
                <p:cNvPr id="19" name="TextBox 18">
                  <a:extLst>
                    <a:ext uri="{FF2B5EF4-FFF2-40B4-BE49-F238E27FC236}">
                      <a16:creationId xmlns:a16="http://schemas.microsoft.com/office/drawing/2014/main" id="{E4522731-AB7C-47A9-B117-07385A63F5F3}"/>
                    </a:ext>
                  </a:extLst>
                </p:cNvPr>
                <p:cNvSpPr txBox="1"/>
                <p:nvPr/>
              </p:nvSpPr>
              <p:spPr>
                <a:xfrm>
                  <a:off x="7779739" y="5535862"/>
                  <a:ext cx="4510507" cy="730969"/>
                </a:xfrm>
                <a:prstGeom prst="rect">
                  <a:avLst/>
                </a:prstGeom>
                <a:noFill/>
              </p:spPr>
              <p:txBody>
                <a:bodyPr wrap="square">
                  <a:spAutoFit/>
                </a:bodyPr>
                <a:lstStyle/>
                <a:p>
                  <a:pPr indent="-304740" algn="ctr"/>
                  <a:endParaRPr lang="en-GB" sz="1000" b="1">
                    <a:latin typeface="+mj-lt"/>
                  </a:endParaRPr>
                </a:p>
                <a:p>
                  <a:pPr indent="-304740" algn="ctr"/>
                  <a:r>
                    <a:rPr lang="en-GB" sz="1050" b="1">
                      <a:latin typeface="+mj-lt"/>
                    </a:rPr>
                    <a:t>Post Injection plume  increase with time &amp; CO</a:t>
                  </a:r>
                  <a:r>
                    <a:rPr lang="en-GB" sz="1050" b="1" baseline="-25000">
                      <a:latin typeface="+mj-lt"/>
                    </a:rPr>
                    <a:t>2</a:t>
                  </a:r>
                </a:p>
                <a:p>
                  <a:pPr indent="-304740" algn="ctr"/>
                  <a:r>
                    <a:rPr lang="en-GB" sz="1050" b="1">
                      <a:latin typeface="+mj-lt"/>
                    </a:rPr>
                    <a:t>2015 Shrinking response = fast  dissolution  of  the  CO</a:t>
                  </a:r>
                  <a:r>
                    <a:rPr lang="en-GB" sz="1050" b="1" baseline="-25000">
                      <a:latin typeface="+mj-lt"/>
                    </a:rPr>
                    <a:t>2</a:t>
                  </a:r>
                  <a:r>
                    <a:rPr lang="en-GB" sz="1050" b="1">
                      <a:latin typeface="+mj-lt"/>
                    </a:rPr>
                    <a:t> . </a:t>
                  </a:r>
                </a:p>
                <a:p>
                  <a:pPr indent="-304740" algn="ctr"/>
                  <a:r>
                    <a:rPr lang="en-GB" sz="1050" b="1">
                      <a:latin typeface="+mj-lt"/>
                    </a:rPr>
                    <a:t>Could only be detected with an  intermediate (2012) survey</a:t>
                  </a:r>
                </a:p>
              </p:txBody>
            </p:sp>
            <p:sp>
              <p:nvSpPr>
                <p:cNvPr id="15" name="Rectangle 14">
                  <a:extLst>
                    <a:ext uri="{FF2B5EF4-FFF2-40B4-BE49-F238E27FC236}">
                      <a16:creationId xmlns:a16="http://schemas.microsoft.com/office/drawing/2014/main" id="{8D5B4ED4-2F8C-4E54-853D-CBDACED0B405}"/>
                    </a:ext>
                  </a:extLst>
                </p:cNvPr>
                <p:cNvSpPr/>
                <p:nvPr/>
              </p:nvSpPr>
              <p:spPr>
                <a:xfrm>
                  <a:off x="10059144" y="6228626"/>
                  <a:ext cx="1305194" cy="246221"/>
                </a:xfrm>
                <a:prstGeom prst="rect">
                  <a:avLst/>
                </a:prstGeom>
              </p:spPr>
              <p:txBody>
                <a:bodyPr wrap="square">
                  <a:spAutoFit/>
                </a:bodyPr>
                <a:lstStyle/>
                <a:p>
                  <a:r>
                    <a:rPr lang="en-GB" sz="1000" b="1"/>
                    <a:t>(References 8 &amp; 9)</a:t>
                  </a:r>
                </a:p>
              </p:txBody>
            </p:sp>
            <p:sp>
              <p:nvSpPr>
                <p:cNvPr id="3" name="TextBox 2">
                  <a:extLst>
                    <a:ext uri="{FF2B5EF4-FFF2-40B4-BE49-F238E27FC236}">
                      <a16:creationId xmlns:a16="http://schemas.microsoft.com/office/drawing/2014/main" id="{4D64965F-832F-475E-AEEA-682A2E057667}"/>
                    </a:ext>
                  </a:extLst>
                </p:cNvPr>
                <p:cNvSpPr txBox="1"/>
                <p:nvPr/>
              </p:nvSpPr>
              <p:spPr>
                <a:xfrm>
                  <a:off x="10097778" y="1043637"/>
                  <a:ext cx="1737976" cy="276999"/>
                </a:xfrm>
                <a:prstGeom prst="rect">
                  <a:avLst/>
                </a:prstGeom>
                <a:noFill/>
              </p:spPr>
              <p:txBody>
                <a:bodyPr wrap="none" rtlCol="0">
                  <a:spAutoFit/>
                </a:bodyPr>
                <a:lstStyle/>
                <a:p>
                  <a:r>
                    <a:rPr lang="en-GB" sz="1200"/>
                    <a:t>Seismic cross sections</a:t>
                  </a:r>
                </a:p>
              </p:txBody>
            </p:sp>
            <p:sp>
              <p:nvSpPr>
                <p:cNvPr id="18" name="TextBox 17">
                  <a:extLst>
                    <a:ext uri="{FF2B5EF4-FFF2-40B4-BE49-F238E27FC236}">
                      <a16:creationId xmlns:a16="http://schemas.microsoft.com/office/drawing/2014/main" id="{FEB1F81E-0728-4FB5-B73C-62EC27FEFB7B}"/>
                    </a:ext>
                  </a:extLst>
                </p:cNvPr>
                <p:cNvSpPr txBox="1"/>
                <p:nvPr/>
              </p:nvSpPr>
              <p:spPr>
                <a:xfrm>
                  <a:off x="10361749" y="2085715"/>
                  <a:ext cx="1140056" cy="276999"/>
                </a:xfrm>
                <a:prstGeom prst="rect">
                  <a:avLst/>
                </a:prstGeom>
                <a:noFill/>
              </p:spPr>
              <p:txBody>
                <a:bodyPr wrap="none" rtlCol="0">
                  <a:spAutoFit/>
                </a:bodyPr>
                <a:lstStyle/>
                <a:p>
                  <a:r>
                    <a:rPr lang="en-GB" sz="1200"/>
                    <a:t>Seismic Maps</a:t>
                  </a:r>
                </a:p>
              </p:txBody>
            </p:sp>
            <p:sp>
              <p:nvSpPr>
                <p:cNvPr id="21" name="TextBox 20">
                  <a:extLst>
                    <a:ext uri="{FF2B5EF4-FFF2-40B4-BE49-F238E27FC236}">
                      <a16:creationId xmlns:a16="http://schemas.microsoft.com/office/drawing/2014/main" id="{6CFDA320-3105-43DA-AE20-2477AED85B6A}"/>
                    </a:ext>
                  </a:extLst>
                </p:cNvPr>
                <p:cNvSpPr txBox="1"/>
                <p:nvPr/>
              </p:nvSpPr>
              <p:spPr>
                <a:xfrm>
                  <a:off x="7901809" y="3472209"/>
                  <a:ext cx="524503" cy="276999"/>
                </a:xfrm>
                <a:prstGeom prst="rect">
                  <a:avLst/>
                </a:prstGeom>
                <a:solidFill>
                  <a:srgbClr val="FFFFFF"/>
                </a:solidFill>
              </p:spPr>
              <p:txBody>
                <a:bodyPr wrap="none" rtlCol="0">
                  <a:spAutoFit/>
                </a:bodyPr>
                <a:lstStyle/>
                <a:p>
                  <a:r>
                    <a:rPr lang="en-GB" sz="1200"/>
                    <a:t>1994</a:t>
                  </a:r>
                </a:p>
              </p:txBody>
            </p:sp>
            <p:sp>
              <p:nvSpPr>
                <p:cNvPr id="23" name="TextBox 22">
                  <a:extLst>
                    <a:ext uri="{FF2B5EF4-FFF2-40B4-BE49-F238E27FC236}">
                      <a16:creationId xmlns:a16="http://schemas.microsoft.com/office/drawing/2014/main" id="{E8B909A5-48D0-4312-A854-F93704A1578A}"/>
                    </a:ext>
                  </a:extLst>
                </p:cNvPr>
                <p:cNvSpPr txBox="1"/>
                <p:nvPr/>
              </p:nvSpPr>
              <p:spPr>
                <a:xfrm>
                  <a:off x="8832803" y="3498593"/>
                  <a:ext cx="524503" cy="276999"/>
                </a:xfrm>
                <a:prstGeom prst="rect">
                  <a:avLst/>
                </a:prstGeom>
                <a:solidFill>
                  <a:srgbClr val="FFFFFF"/>
                </a:solidFill>
              </p:spPr>
              <p:txBody>
                <a:bodyPr wrap="none" rtlCol="0">
                  <a:spAutoFit/>
                </a:bodyPr>
                <a:lstStyle/>
                <a:p>
                  <a:r>
                    <a:rPr lang="en-GB" sz="1200"/>
                    <a:t>2001</a:t>
                  </a:r>
                </a:p>
              </p:txBody>
            </p:sp>
            <p:sp>
              <p:nvSpPr>
                <p:cNvPr id="24" name="TextBox 23">
                  <a:extLst>
                    <a:ext uri="{FF2B5EF4-FFF2-40B4-BE49-F238E27FC236}">
                      <a16:creationId xmlns:a16="http://schemas.microsoft.com/office/drawing/2014/main" id="{DA80E403-6210-491B-83ED-C548B0D17119}"/>
                    </a:ext>
                  </a:extLst>
                </p:cNvPr>
                <p:cNvSpPr txBox="1"/>
                <p:nvPr/>
              </p:nvSpPr>
              <p:spPr>
                <a:xfrm>
                  <a:off x="9866518" y="3506403"/>
                  <a:ext cx="524503" cy="276999"/>
                </a:xfrm>
                <a:prstGeom prst="rect">
                  <a:avLst/>
                </a:prstGeom>
                <a:solidFill>
                  <a:srgbClr val="FFFFFF"/>
                </a:solidFill>
              </p:spPr>
              <p:txBody>
                <a:bodyPr wrap="none" rtlCol="0">
                  <a:spAutoFit/>
                </a:bodyPr>
                <a:lstStyle/>
                <a:p>
                  <a:r>
                    <a:rPr lang="en-GB" sz="1200"/>
                    <a:t>2006</a:t>
                  </a:r>
                </a:p>
              </p:txBody>
            </p:sp>
            <p:sp>
              <p:nvSpPr>
                <p:cNvPr id="25" name="TextBox 24">
                  <a:extLst>
                    <a:ext uri="{FF2B5EF4-FFF2-40B4-BE49-F238E27FC236}">
                      <a16:creationId xmlns:a16="http://schemas.microsoft.com/office/drawing/2014/main" id="{F36EE0BD-932C-48DA-967F-75B42CB90A71}"/>
                    </a:ext>
                  </a:extLst>
                </p:cNvPr>
                <p:cNvSpPr txBox="1"/>
                <p:nvPr/>
              </p:nvSpPr>
              <p:spPr>
                <a:xfrm>
                  <a:off x="10839835" y="3498592"/>
                  <a:ext cx="524503" cy="276999"/>
                </a:xfrm>
                <a:prstGeom prst="rect">
                  <a:avLst/>
                </a:prstGeom>
                <a:solidFill>
                  <a:srgbClr val="FFFFFF"/>
                </a:solidFill>
              </p:spPr>
              <p:txBody>
                <a:bodyPr wrap="none" rtlCol="0">
                  <a:spAutoFit/>
                </a:bodyPr>
                <a:lstStyle/>
                <a:p>
                  <a:r>
                    <a:rPr lang="en-GB" sz="1200"/>
                    <a:t>2008</a:t>
                  </a:r>
                </a:p>
              </p:txBody>
            </p:sp>
            <p:sp>
              <p:nvSpPr>
                <p:cNvPr id="26" name="TextBox 25">
                  <a:extLst>
                    <a:ext uri="{FF2B5EF4-FFF2-40B4-BE49-F238E27FC236}">
                      <a16:creationId xmlns:a16="http://schemas.microsoft.com/office/drawing/2014/main" id="{5136F92B-A244-4B03-B053-679675646595}"/>
                    </a:ext>
                  </a:extLst>
                </p:cNvPr>
                <p:cNvSpPr txBox="1"/>
                <p:nvPr/>
              </p:nvSpPr>
              <p:spPr>
                <a:xfrm>
                  <a:off x="7768011" y="3723861"/>
                  <a:ext cx="4222607" cy="577081"/>
                </a:xfrm>
                <a:prstGeom prst="rect">
                  <a:avLst/>
                </a:prstGeom>
                <a:noFill/>
              </p:spPr>
              <p:txBody>
                <a:bodyPr wrap="square" rtlCol="0">
                  <a:spAutoFit/>
                </a:bodyPr>
                <a:lstStyle/>
                <a:p>
                  <a:pPr algn="ctr"/>
                  <a:r>
                    <a:rPr lang="en-GB" sz="1050" b="1">
                      <a:latin typeface="+mj-lt"/>
                    </a:rPr>
                    <a:t>Pre CO</a:t>
                  </a:r>
                  <a:r>
                    <a:rPr lang="en-GB" sz="1050" b="1" baseline="-25000">
                      <a:latin typeface="+mj-lt"/>
                    </a:rPr>
                    <a:t>2</a:t>
                  </a:r>
                  <a:r>
                    <a:rPr lang="en-GB" sz="1050" b="1">
                      <a:latin typeface="+mj-lt"/>
                    </a:rPr>
                    <a:t> injection:  weak  seismic response</a:t>
                  </a:r>
                </a:p>
                <a:p>
                  <a:pPr algn="ctr"/>
                  <a:r>
                    <a:rPr lang="en-GB" sz="1050" b="1">
                      <a:latin typeface="+mj-lt"/>
                    </a:rPr>
                    <a:t>Post injection surveys: Complex CO</a:t>
                  </a:r>
                  <a:r>
                    <a:rPr lang="en-GB" sz="1050" b="1" baseline="-25000">
                      <a:latin typeface="+mj-lt"/>
                    </a:rPr>
                    <a:t>2</a:t>
                  </a:r>
                  <a:r>
                    <a:rPr lang="en-GB" sz="1050" b="1">
                      <a:latin typeface="+mj-lt"/>
                    </a:rPr>
                    <a:t> “bright spots”</a:t>
                  </a:r>
                </a:p>
                <a:p>
                  <a:pPr algn="ctr"/>
                  <a:r>
                    <a:rPr lang="en-GB" sz="1050" b="1">
                      <a:latin typeface="+mj-lt"/>
                    </a:rPr>
                    <a:t> Direct detection of  CO</a:t>
                  </a:r>
                  <a:r>
                    <a:rPr lang="en-GB" sz="1050" b="1" baseline="-25000">
                      <a:latin typeface="+mj-lt"/>
                    </a:rPr>
                    <a:t>2</a:t>
                  </a:r>
                  <a:r>
                    <a:rPr lang="en-GB" sz="1050" b="1">
                      <a:latin typeface="+mj-lt"/>
                    </a:rPr>
                    <a:t> plume distribution</a:t>
                  </a:r>
                </a:p>
              </p:txBody>
            </p:sp>
            <p:sp>
              <p:nvSpPr>
                <p:cNvPr id="27" name="TextBox 26">
                  <a:extLst>
                    <a:ext uri="{FF2B5EF4-FFF2-40B4-BE49-F238E27FC236}">
                      <a16:creationId xmlns:a16="http://schemas.microsoft.com/office/drawing/2014/main" id="{3FCCF47B-96FA-4CC4-834B-EF06D75D710E}"/>
                    </a:ext>
                  </a:extLst>
                </p:cNvPr>
                <p:cNvSpPr txBox="1"/>
                <p:nvPr/>
              </p:nvSpPr>
              <p:spPr>
                <a:xfrm>
                  <a:off x="7445001" y="4422638"/>
                  <a:ext cx="1650053" cy="261610"/>
                </a:xfrm>
                <a:prstGeom prst="rect">
                  <a:avLst/>
                </a:prstGeom>
                <a:noFill/>
              </p:spPr>
              <p:txBody>
                <a:bodyPr wrap="square">
                  <a:spAutoFit/>
                </a:bodyPr>
                <a:lstStyle/>
                <a:p>
                  <a:pPr indent="-304740" algn="ctr"/>
                  <a:r>
                    <a:rPr lang="en-GB" sz="1100" b="1">
                      <a:latin typeface="+mj-lt"/>
                    </a:rPr>
                    <a:t>Ketzin  CO</a:t>
                  </a:r>
                  <a:r>
                    <a:rPr lang="en-GB" sz="1100" b="1" baseline="-25000">
                      <a:latin typeface="+mj-lt"/>
                    </a:rPr>
                    <a:t>2 </a:t>
                  </a:r>
                  <a:r>
                    <a:rPr lang="en-GB" sz="1100" b="1">
                      <a:latin typeface="+mj-lt"/>
                    </a:rPr>
                    <a:t> Test</a:t>
                  </a:r>
                </a:p>
              </p:txBody>
            </p:sp>
            <p:sp>
              <p:nvSpPr>
                <p:cNvPr id="6" name="TextBox 5">
                  <a:extLst>
                    <a:ext uri="{FF2B5EF4-FFF2-40B4-BE49-F238E27FC236}">
                      <a16:creationId xmlns:a16="http://schemas.microsoft.com/office/drawing/2014/main" id="{88707229-5E98-46F2-803A-AB9F2D42508C}"/>
                    </a:ext>
                  </a:extLst>
                </p:cNvPr>
                <p:cNvSpPr txBox="1"/>
                <p:nvPr/>
              </p:nvSpPr>
              <p:spPr>
                <a:xfrm rot="16200000">
                  <a:off x="7484605" y="1553710"/>
                  <a:ext cx="657552" cy="261610"/>
                </a:xfrm>
                <a:prstGeom prst="rect">
                  <a:avLst/>
                </a:prstGeom>
                <a:noFill/>
              </p:spPr>
              <p:txBody>
                <a:bodyPr wrap="none" rtlCol="0">
                  <a:spAutoFit/>
                </a:bodyPr>
                <a:lstStyle/>
                <a:p>
                  <a:r>
                    <a:rPr lang="en-GB" sz="1050"/>
                    <a:t>~ depth</a:t>
                  </a:r>
                </a:p>
              </p:txBody>
            </p:sp>
            <p:sp>
              <p:nvSpPr>
                <p:cNvPr id="28" name="TextBox 27">
                  <a:extLst>
                    <a:ext uri="{FF2B5EF4-FFF2-40B4-BE49-F238E27FC236}">
                      <a16:creationId xmlns:a16="http://schemas.microsoft.com/office/drawing/2014/main" id="{53F59BE3-0F1D-404B-BFA8-9C9E81565B61}"/>
                    </a:ext>
                  </a:extLst>
                </p:cNvPr>
                <p:cNvSpPr txBox="1"/>
                <p:nvPr/>
              </p:nvSpPr>
              <p:spPr>
                <a:xfrm>
                  <a:off x="10361749" y="2325856"/>
                  <a:ext cx="1132352" cy="461665"/>
                </a:xfrm>
                <a:prstGeom prst="rect">
                  <a:avLst/>
                </a:prstGeom>
                <a:noFill/>
              </p:spPr>
              <p:txBody>
                <a:bodyPr wrap="square" rtlCol="0">
                  <a:spAutoFit/>
                </a:bodyPr>
                <a:lstStyle/>
                <a:p>
                  <a:pPr algn="ctr"/>
                  <a:r>
                    <a:rPr lang="en-GB" sz="1200" b="1">
                      <a:latin typeface="+mj-lt"/>
                    </a:rPr>
                    <a:t>CO</a:t>
                  </a:r>
                  <a:r>
                    <a:rPr lang="en-GB" sz="1200" b="1" baseline="-25000">
                      <a:latin typeface="+mj-lt"/>
                    </a:rPr>
                    <a:t>2</a:t>
                  </a:r>
                  <a:r>
                    <a:rPr lang="en-GB" sz="1200" b="1">
                      <a:latin typeface="+mj-lt"/>
                    </a:rPr>
                    <a:t> plume</a:t>
                  </a:r>
                </a:p>
                <a:p>
                  <a:pPr algn="ctr"/>
                  <a:r>
                    <a:rPr lang="en-GB" sz="1200" b="1">
                      <a:latin typeface="+mj-lt"/>
                    </a:rPr>
                    <a:t> expanding</a:t>
                  </a:r>
                </a:p>
              </p:txBody>
            </p:sp>
            <p:sp>
              <p:nvSpPr>
                <p:cNvPr id="30" name="TextBox 29">
                  <a:extLst>
                    <a:ext uri="{FF2B5EF4-FFF2-40B4-BE49-F238E27FC236}">
                      <a16:creationId xmlns:a16="http://schemas.microsoft.com/office/drawing/2014/main" id="{A58E4EBC-DA01-40A1-A4B0-8A27A575BEF2}"/>
                    </a:ext>
                  </a:extLst>
                </p:cNvPr>
                <p:cNvSpPr txBox="1"/>
                <p:nvPr/>
              </p:nvSpPr>
              <p:spPr>
                <a:xfrm>
                  <a:off x="11092900" y="1271838"/>
                  <a:ext cx="1423584" cy="461665"/>
                </a:xfrm>
                <a:prstGeom prst="rect">
                  <a:avLst/>
                </a:prstGeom>
                <a:noFill/>
              </p:spPr>
              <p:txBody>
                <a:bodyPr wrap="square" rtlCol="0">
                  <a:spAutoFit/>
                </a:bodyPr>
                <a:lstStyle/>
                <a:p>
                  <a:pPr algn="ctr"/>
                  <a:r>
                    <a:rPr lang="en-GB" sz="1200" b="1">
                      <a:latin typeface="+mj-lt"/>
                    </a:rPr>
                    <a:t>CO</a:t>
                  </a:r>
                  <a:r>
                    <a:rPr lang="en-GB" sz="1200" b="1" baseline="-25000">
                      <a:latin typeface="+mj-lt"/>
                    </a:rPr>
                    <a:t>2</a:t>
                  </a:r>
                </a:p>
                <a:p>
                  <a:pPr algn="ctr"/>
                  <a:r>
                    <a:rPr lang="en-GB" sz="1200" b="1">
                      <a:latin typeface="+mj-lt"/>
                    </a:rPr>
                    <a:t> plume </a:t>
                  </a:r>
                </a:p>
              </p:txBody>
            </p:sp>
            <p:sp>
              <p:nvSpPr>
                <p:cNvPr id="31" name="TextBox 30">
                  <a:extLst>
                    <a:ext uri="{FF2B5EF4-FFF2-40B4-BE49-F238E27FC236}">
                      <a16:creationId xmlns:a16="http://schemas.microsoft.com/office/drawing/2014/main" id="{401FA841-C90F-46C2-8AF9-2E8EB93AEBA7}"/>
                    </a:ext>
                  </a:extLst>
                </p:cNvPr>
                <p:cNvSpPr txBox="1"/>
                <p:nvPr/>
              </p:nvSpPr>
              <p:spPr>
                <a:xfrm>
                  <a:off x="10850562" y="4450261"/>
                  <a:ext cx="1140056" cy="276999"/>
                </a:xfrm>
                <a:prstGeom prst="rect">
                  <a:avLst/>
                </a:prstGeom>
                <a:noFill/>
              </p:spPr>
              <p:txBody>
                <a:bodyPr wrap="none" rtlCol="0">
                  <a:spAutoFit/>
                </a:bodyPr>
                <a:lstStyle/>
                <a:p>
                  <a:r>
                    <a:rPr lang="en-GB" sz="1200"/>
                    <a:t>Seismic Maps</a:t>
                  </a:r>
                </a:p>
              </p:txBody>
            </p:sp>
            <p:cxnSp>
              <p:nvCxnSpPr>
                <p:cNvPr id="9" name="Straight Arrow Connector 8">
                  <a:extLst>
                    <a:ext uri="{FF2B5EF4-FFF2-40B4-BE49-F238E27FC236}">
                      <a16:creationId xmlns:a16="http://schemas.microsoft.com/office/drawing/2014/main" id="{52E8B7BA-5531-4FFA-B988-F6397D6E2E48}"/>
                    </a:ext>
                  </a:extLst>
                </p:cNvPr>
                <p:cNvCxnSpPr/>
                <p:nvPr/>
              </p:nvCxnSpPr>
              <p:spPr>
                <a:xfrm>
                  <a:off x="7935536" y="2331466"/>
                  <a:ext cx="33449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4CAF15C-EC2A-475E-AD66-C7A8848EC3AC}"/>
                    </a:ext>
                  </a:extLst>
                </p:cNvPr>
                <p:cNvSpPr txBox="1"/>
                <p:nvPr/>
              </p:nvSpPr>
              <p:spPr>
                <a:xfrm>
                  <a:off x="7869384" y="2293001"/>
                  <a:ext cx="466794" cy="261610"/>
                </a:xfrm>
                <a:prstGeom prst="rect">
                  <a:avLst/>
                </a:prstGeom>
                <a:noFill/>
              </p:spPr>
              <p:txBody>
                <a:bodyPr wrap="none" rtlCol="0">
                  <a:spAutoFit/>
                </a:bodyPr>
                <a:lstStyle/>
                <a:p>
                  <a:r>
                    <a:rPr lang="en-GB" sz="1100" b="1"/>
                    <a:t>1km</a:t>
                  </a:r>
                </a:p>
              </p:txBody>
            </p:sp>
            <p:cxnSp>
              <p:nvCxnSpPr>
                <p:cNvPr id="33" name="Straight Arrow Connector 32">
                  <a:extLst>
                    <a:ext uri="{FF2B5EF4-FFF2-40B4-BE49-F238E27FC236}">
                      <a16:creationId xmlns:a16="http://schemas.microsoft.com/office/drawing/2014/main" id="{9ABF17D8-EBC5-48B0-959C-C932DE408174}"/>
                    </a:ext>
                  </a:extLst>
                </p:cNvPr>
                <p:cNvCxnSpPr>
                  <a:cxnSpLocks/>
                </p:cNvCxnSpPr>
                <p:nvPr/>
              </p:nvCxnSpPr>
              <p:spPr>
                <a:xfrm flipV="1">
                  <a:off x="9460787" y="4688836"/>
                  <a:ext cx="0" cy="4873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80EDAFB0-EF61-4C36-987B-0DB90810DDFB}"/>
                    </a:ext>
                  </a:extLst>
                </p:cNvPr>
                <p:cNvSpPr txBox="1"/>
                <p:nvPr/>
              </p:nvSpPr>
              <p:spPr>
                <a:xfrm rot="16200000">
                  <a:off x="9134324" y="4822222"/>
                  <a:ext cx="466794" cy="261610"/>
                </a:xfrm>
                <a:prstGeom prst="rect">
                  <a:avLst/>
                </a:prstGeom>
                <a:noFill/>
              </p:spPr>
              <p:txBody>
                <a:bodyPr wrap="none" rtlCol="0">
                  <a:spAutoFit/>
                </a:bodyPr>
                <a:lstStyle/>
                <a:p>
                  <a:r>
                    <a:rPr lang="en-GB" sz="1100" b="1"/>
                    <a:t>1km</a:t>
                  </a:r>
                </a:p>
              </p:txBody>
            </p:sp>
          </p:grpSp>
        </p:grpSp>
      </p:grpSp>
      <p:sp>
        <p:nvSpPr>
          <p:cNvPr id="12" name="TextBox 11">
            <a:extLst>
              <a:ext uri="{FF2B5EF4-FFF2-40B4-BE49-F238E27FC236}">
                <a16:creationId xmlns:a16="http://schemas.microsoft.com/office/drawing/2014/main" id="{0A5EAADA-D988-43AA-8CF4-1B7221508A97}"/>
              </a:ext>
            </a:extLst>
          </p:cNvPr>
          <p:cNvSpPr txBox="1"/>
          <p:nvPr/>
        </p:nvSpPr>
        <p:spPr>
          <a:xfrm>
            <a:off x="148060" y="5234474"/>
            <a:ext cx="8016000" cy="1703030"/>
          </a:xfrm>
          <a:prstGeom prst="rect">
            <a:avLst/>
          </a:prstGeom>
          <a:noFill/>
        </p:spPr>
        <p:txBody>
          <a:bodyPr wrap="square">
            <a:spAutoFit/>
          </a:bodyPr>
          <a:lstStyle/>
          <a:p>
            <a:pPr>
              <a:spcAft>
                <a:spcPts val="400"/>
              </a:spcAft>
            </a:pPr>
            <a:r>
              <a:rPr lang="en-GB" sz="1400" b="1">
                <a:solidFill>
                  <a:srgbClr val="008624"/>
                </a:solidFill>
              </a:rPr>
              <a:t>Important Notes: Very few actual CCS studies worldwide to underpin guidelines</a:t>
            </a:r>
          </a:p>
          <a:p>
            <a:pPr marL="895320" lvl="1" indent="-285750">
              <a:spcAft>
                <a:spcPts val="400"/>
              </a:spcAft>
              <a:buFont typeface="Arial" panose="020B0604020202020204" pitchFamily="34" charset="0"/>
              <a:buChar char="•"/>
            </a:pPr>
            <a:r>
              <a:rPr lang="en-GB" sz="1400" b="1">
                <a:solidFill>
                  <a:srgbClr val="008624"/>
                </a:solidFill>
              </a:rPr>
              <a:t>Guidance based around 20 years 4D technology deployment in O&amp;G industry</a:t>
            </a:r>
          </a:p>
          <a:p>
            <a:pPr marL="895320" lvl="1" indent="-285750">
              <a:spcAft>
                <a:spcPts val="400"/>
              </a:spcAft>
              <a:buFont typeface="Arial" panose="020B0604020202020204" pitchFamily="34" charset="0"/>
              <a:buChar char="•"/>
            </a:pPr>
            <a:r>
              <a:rPr lang="en-GB" sz="1400" b="1">
                <a:solidFill>
                  <a:srgbClr val="008624"/>
                </a:solidFill>
              </a:rPr>
              <a:t>CO</a:t>
            </a:r>
            <a:r>
              <a:rPr lang="en-GB" sz="1400" b="1" baseline="-25000">
                <a:solidFill>
                  <a:srgbClr val="008624"/>
                </a:solidFill>
              </a:rPr>
              <a:t>2</a:t>
            </a:r>
            <a:r>
              <a:rPr lang="en-GB" sz="1400" b="1">
                <a:solidFill>
                  <a:srgbClr val="008624"/>
                </a:solidFill>
              </a:rPr>
              <a:t>  has a complex behaviour in the subsurface (e.g. dissolution)</a:t>
            </a:r>
          </a:p>
          <a:p>
            <a:pPr marL="895320" lvl="1" indent="-285750">
              <a:spcAft>
                <a:spcPts val="400"/>
              </a:spcAft>
              <a:buFont typeface="Arial" panose="020B0604020202020204" pitchFamily="34" charset="0"/>
              <a:buChar char="•"/>
            </a:pPr>
            <a:r>
              <a:rPr lang="en-GB" sz="1400" b="1">
                <a:solidFill>
                  <a:srgbClr val="008624"/>
                </a:solidFill>
              </a:rPr>
              <a:t>Limited rock/ fluid substitution examples to predict response</a:t>
            </a:r>
          </a:p>
          <a:p>
            <a:pPr marL="1504890" lvl="2" indent="-285750">
              <a:spcAft>
                <a:spcPts val="400"/>
              </a:spcAft>
              <a:buFont typeface="Arial" panose="020B0604020202020204" pitchFamily="34" charset="0"/>
              <a:buChar char="•"/>
            </a:pPr>
            <a:r>
              <a:rPr lang="en-GB" sz="1400" b="1">
                <a:solidFill>
                  <a:srgbClr val="008624"/>
                </a:solidFill>
              </a:rPr>
              <a:t>NSTA Seismic Detection study in prep (2022)</a:t>
            </a:r>
          </a:p>
          <a:p>
            <a:pPr>
              <a:spcAft>
                <a:spcPts val="400"/>
              </a:spcAft>
            </a:pPr>
            <a:r>
              <a:rPr lang="en-GB" sz="1400" b="1">
                <a:solidFill>
                  <a:srgbClr val="008624"/>
                </a:solidFill>
              </a:rPr>
              <a:t> </a:t>
            </a:r>
          </a:p>
        </p:txBody>
      </p:sp>
    </p:spTree>
    <p:extLst>
      <p:ext uri="{BB962C8B-B14F-4D97-AF65-F5344CB8AC3E}">
        <p14:creationId xmlns:p14="http://schemas.microsoft.com/office/powerpoint/2010/main" val="17704110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F3B63-689D-4707-8D8C-7FD345A54457}"/>
              </a:ext>
            </a:extLst>
          </p:cNvPr>
          <p:cNvSpPr>
            <a:spLocks noGrp="1"/>
          </p:cNvSpPr>
          <p:nvPr>
            <p:ph type="title"/>
          </p:nvPr>
        </p:nvSpPr>
        <p:spPr>
          <a:xfrm>
            <a:off x="490672" y="260352"/>
            <a:ext cx="7095435" cy="501649"/>
          </a:xfrm>
        </p:spPr>
        <p:txBody>
          <a:bodyPr lIns="0" tIns="0" rIns="91440" bIns="45720" anchor="t"/>
          <a:lstStyle/>
          <a:p>
            <a:r>
              <a:rPr lang="en-GB">
                <a:solidFill>
                  <a:srgbClr val="006097"/>
                </a:solidFill>
                <a:latin typeface="+mj-lt"/>
                <a:cs typeface="Arial"/>
              </a:rPr>
              <a:t>Seismic Monitoring for CCS </a:t>
            </a:r>
          </a:p>
        </p:txBody>
      </p:sp>
      <p:sp>
        <p:nvSpPr>
          <p:cNvPr id="4" name="Rectangle 3">
            <a:extLst>
              <a:ext uri="{FF2B5EF4-FFF2-40B4-BE49-F238E27FC236}">
                <a16:creationId xmlns:a16="http://schemas.microsoft.com/office/drawing/2014/main" id="{D77A6FDA-E46C-43CD-9383-440830C8C8E2}"/>
              </a:ext>
            </a:extLst>
          </p:cNvPr>
          <p:cNvSpPr/>
          <p:nvPr/>
        </p:nvSpPr>
        <p:spPr>
          <a:xfrm>
            <a:off x="355787" y="404599"/>
            <a:ext cx="10567852" cy="7142853"/>
          </a:xfrm>
          <a:prstGeom prst="rect">
            <a:avLst/>
          </a:prstGeom>
          <a:ln>
            <a:noFill/>
          </a:ln>
        </p:spPr>
        <p:txBody>
          <a:bodyPr wrap="square" lIns="91440" tIns="45720" rIns="91440" bIns="45720" anchor="t">
            <a:spAutoFit/>
          </a:bodyPr>
          <a:lstStyle/>
          <a:p>
            <a:pPr>
              <a:spcAft>
                <a:spcPts val="400"/>
              </a:spcAft>
            </a:pPr>
            <a:endParaRPr lang="en-GB" sz="1450">
              <a:latin typeface="+mj-lt"/>
              <a:cs typeface="Arial" panose="020B0604020202020204"/>
            </a:endParaRPr>
          </a:p>
          <a:p>
            <a:pPr>
              <a:spcAft>
                <a:spcPts val="400"/>
              </a:spcAft>
            </a:pPr>
            <a:r>
              <a:rPr lang="en-GB" sz="1450" b="1">
                <a:solidFill>
                  <a:srgbClr val="008624"/>
                </a:solidFill>
                <a:latin typeface="+mj-lt"/>
              </a:rPr>
              <a:t>4D (Time </a:t>
            </a:r>
            <a:r>
              <a:rPr lang="en-GB" sz="1400" b="1">
                <a:solidFill>
                  <a:srgbClr val="008624"/>
                </a:solidFill>
              </a:rPr>
              <a:t>Lapse 3D) seismic remains the principal</a:t>
            </a:r>
            <a:r>
              <a:rPr lang="en-GB" sz="1450" b="1">
                <a:solidFill>
                  <a:srgbClr val="008624"/>
                </a:solidFill>
                <a:latin typeface="+mj-lt"/>
              </a:rPr>
              <a:t>, proven, reliable monitoring  method</a:t>
            </a:r>
            <a:r>
              <a:rPr lang="en-GB" sz="1450">
                <a:solidFill>
                  <a:srgbClr val="008624"/>
                </a:solidFill>
                <a:latin typeface="+mj-lt"/>
              </a:rPr>
              <a:t> </a:t>
            </a:r>
            <a:r>
              <a:rPr lang="en-GB" sz="1450" b="1">
                <a:solidFill>
                  <a:srgbClr val="008624"/>
                </a:solidFill>
                <a:latin typeface="+mj-lt"/>
              </a:rPr>
              <a:t>supporting</a:t>
            </a:r>
          </a:p>
          <a:p>
            <a:pPr marL="894715" lvl="1" indent="-285750">
              <a:spcAft>
                <a:spcPts val="400"/>
              </a:spcAft>
              <a:buFont typeface="Arial" panose="020B0604020202020204" pitchFamily="34" charset="0"/>
              <a:buChar char="•"/>
            </a:pPr>
            <a:r>
              <a:rPr lang="en-GB" sz="1450">
                <a:latin typeface="+mj-lt"/>
              </a:rPr>
              <a:t>Conformance/ Reservoir management-   Where is the CO</a:t>
            </a:r>
            <a:r>
              <a:rPr lang="en-GB" sz="1450" baseline="-25000">
                <a:latin typeface="+mj-lt"/>
              </a:rPr>
              <a:t>2</a:t>
            </a:r>
            <a:r>
              <a:rPr lang="en-GB" sz="1450">
                <a:latin typeface="+mj-lt"/>
              </a:rPr>
              <a:t> distributed within the reservoir?</a:t>
            </a:r>
          </a:p>
          <a:p>
            <a:pPr marL="1504285" lvl="2" indent="-285750">
              <a:spcAft>
                <a:spcPts val="400"/>
              </a:spcAft>
              <a:buFont typeface="Arial" panose="020B0604020202020204" pitchFamily="34" charset="0"/>
              <a:buChar char="•"/>
            </a:pPr>
            <a:r>
              <a:rPr lang="en-GB" sz="1450">
                <a:latin typeface="+mj-lt"/>
              </a:rPr>
              <a:t>Weather Analogue: Modelling predicts fluid distribution, rainfall radar verifies  </a:t>
            </a:r>
          </a:p>
          <a:p>
            <a:pPr marL="894715" lvl="1" indent="-285750">
              <a:spcAft>
                <a:spcPts val="400"/>
              </a:spcAft>
              <a:buFont typeface="Arial" panose="020B0604020202020204" pitchFamily="34" charset="0"/>
              <a:buChar char="•"/>
            </a:pPr>
            <a:r>
              <a:rPr lang="en-GB" sz="1450">
                <a:latin typeface="+mj-lt"/>
              </a:rPr>
              <a:t>In-fill well targeting: Which subsurface locations have not yet been CO</a:t>
            </a:r>
            <a:r>
              <a:rPr lang="en-GB" sz="1450" baseline="-25000">
                <a:latin typeface="+mj-lt"/>
              </a:rPr>
              <a:t>2 </a:t>
            </a:r>
            <a:r>
              <a:rPr lang="en-GB" sz="1450">
                <a:latin typeface="+mj-lt"/>
              </a:rPr>
              <a:t>saturated?</a:t>
            </a:r>
          </a:p>
          <a:p>
            <a:pPr marL="894715" lvl="1" indent="-285750">
              <a:spcAft>
                <a:spcPts val="400"/>
              </a:spcAft>
              <a:buFont typeface="Arial" panose="020B0604020202020204" pitchFamily="34" charset="0"/>
              <a:buChar char="•"/>
            </a:pPr>
            <a:r>
              <a:rPr lang="en-GB" sz="1450">
                <a:latin typeface="+mj-lt"/>
              </a:rPr>
              <a:t>Containment:  Is fluid migrating laterally outside planned site, or vertically into overlying rock?</a:t>
            </a:r>
          </a:p>
          <a:p>
            <a:pPr marL="894715" lvl="1" indent="-285750">
              <a:spcAft>
                <a:spcPts val="400"/>
              </a:spcAft>
              <a:buFont typeface="Arial" panose="020B0604020202020204" pitchFamily="34" charset="0"/>
              <a:buChar char="•"/>
            </a:pPr>
            <a:r>
              <a:rPr lang="en-GB" sz="1450">
                <a:latin typeface="+mj-lt"/>
              </a:rPr>
              <a:t>Public awareness: 4D seismic images can be intuitive </a:t>
            </a:r>
            <a:r>
              <a:rPr lang="en-GB" sz="1100">
                <a:latin typeface="+mj-lt"/>
              </a:rPr>
              <a:t>(c.f. time lapse photography)</a:t>
            </a:r>
          </a:p>
          <a:p>
            <a:pPr marL="894715" lvl="1" indent="-285750">
              <a:spcAft>
                <a:spcPts val="400"/>
              </a:spcAft>
              <a:buFont typeface="Arial" panose="020B0604020202020204" pitchFamily="34" charset="0"/>
              <a:buChar char="•"/>
            </a:pPr>
            <a:endParaRPr lang="en-GB" sz="1600" b="1">
              <a:latin typeface="+mj-lt"/>
            </a:endParaRPr>
          </a:p>
          <a:p>
            <a:pPr>
              <a:spcAft>
                <a:spcPts val="400"/>
              </a:spcAft>
            </a:pPr>
            <a:r>
              <a:rPr lang="en-GB" sz="1450" b="1">
                <a:solidFill>
                  <a:srgbClr val="008624"/>
                </a:solidFill>
                <a:latin typeface="+mj-lt"/>
              </a:rPr>
              <a:t>There are two approaches to demonstrating conformance: </a:t>
            </a:r>
          </a:p>
          <a:p>
            <a:pPr>
              <a:spcAft>
                <a:spcPts val="400"/>
              </a:spcAft>
            </a:pPr>
            <a:r>
              <a:rPr lang="en-GB" sz="1450" b="1">
                <a:latin typeface="+mj-lt"/>
              </a:rPr>
              <a:t>1)  Data Led Conformance  </a:t>
            </a:r>
            <a:r>
              <a:rPr lang="en-GB" sz="1450">
                <a:latin typeface="+mj-lt"/>
              </a:rPr>
              <a:t>Demonstrate agreement between predictive reservoir models &amp; monitoring observations </a:t>
            </a:r>
          </a:p>
          <a:p>
            <a:pPr marL="894715" lvl="1" indent="-285750">
              <a:spcAft>
                <a:spcPts val="400"/>
              </a:spcAft>
              <a:buFont typeface="Arial"/>
              <a:buChar char="•"/>
            </a:pPr>
            <a:r>
              <a:rPr lang="en-GB" sz="1450">
                <a:latin typeface="+mj-lt"/>
              </a:rPr>
              <a:t>Very difficult to match predictive fluid distribution models solely with  </a:t>
            </a:r>
            <a:r>
              <a:rPr lang="en-GB" sz="1450" b="1">
                <a:latin typeface="+mj-lt"/>
              </a:rPr>
              <a:t>well based monitoring </a:t>
            </a:r>
            <a:endParaRPr lang="en-GB" sz="900">
              <a:latin typeface="+mj-lt"/>
            </a:endParaRPr>
          </a:p>
          <a:p>
            <a:pPr marL="1504285" lvl="2" indent="-285750">
              <a:spcAft>
                <a:spcPts val="400"/>
              </a:spcAft>
              <a:buFont typeface="Arial"/>
              <a:buChar char="•"/>
            </a:pPr>
            <a:r>
              <a:rPr lang="en-GB" sz="1450">
                <a:latin typeface="+mj-lt"/>
              </a:rPr>
              <a:t>A perfect,  unique match to injected flow rate and pressure  is virtually impossible to achieve</a:t>
            </a:r>
          </a:p>
          <a:p>
            <a:pPr marL="894715" lvl="1" indent="-285750">
              <a:spcAft>
                <a:spcPts val="400"/>
              </a:spcAft>
              <a:buFont typeface="Arial"/>
              <a:buChar char="•"/>
            </a:pPr>
            <a:r>
              <a:rPr lang="en-GB" sz="1450" b="1">
                <a:latin typeface="+mj-lt"/>
              </a:rPr>
              <a:t>Seismic monitoring </a:t>
            </a:r>
            <a:r>
              <a:rPr lang="en-GB" sz="1450">
                <a:latin typeface="+mj-lt"/>
              </a:rPr>
              <a:t>always shows unexpected fluid distributions, usually within an acceptable range</a:t>
            </a:r>
          </a:p>
          <a:p>
            <a:pPr marL="894715" lvl="1" indent="-285750">
              <a:spcAft>
                <a:spcPts val="400"/>
              </a:spcAft>
              <a:buFont typeface="Arial"/>
              <a:buChar char="•"/>
            </a:pPr>
            <a:r>
              <a:rPr lang="en-GB" sz="1450">
                <a:latin typeface="+mj-lt"/>
              </a:rPr>
              <a:t>CO</a:t>
            </a:r>
            <a:r>
              <a:rPr lang="en-GB" sz="1450" baseline="-25000">
                <a:latin typeface="+mj-lt"/>
              </a:rPr>
              <a:t>2</a:t>
            </a:r>
            <a:r>
              <a:rPr lang="en-GB" sz="1450">
                <a:latin typeface="+mj-lt"/>
              </a:rPr>
              <a:t> sequestration &amp; hydrocarbon extraction projects both have the same issues.</a:t>
            </a:r>
          </a:p>
          <a:p>
            <a:pPr>
              <a:spcAft>
                <a:spcPts val="400"/>
              </a:spcAft>
            </a:pPr>
            <a:r>
              <a:rPr lang="en-GB" sz="1450" b="1">
                <a:latin typeface="+mj-lt"/>
              </a:rPr>
              <a:t>2)  Refresh Predictive model with monitoring data</a:t>
            </a:r>
          </a:p>
          <a:p>
            <a:pPr marL="895320" lvl="1" indent="-285750">
              <a:spcAft>
                <a:spcPts val="400"/>
              </a:spcAft>
              <a:buFont typeface="Arial" panose="020B0604020202020204" pitchFamily="34" charset="0"/>
              <a:buChar char="•"/>
            </a:pPr>
            <a:r>
              <a:rPr lang="en-GB" sz="1450">
                <a:latin typeface="+mj-lt"/>
              </a:rPr>
              <a:t>Progressively improve predictive reservoir simulation modelling capability as more dynamic data becomes available</a:t>
            </a:r>
          </a:p>
          <a:p>
            <a:pPr marL="894745" lvl="1" indent="-285750">
              <a:spcAft>
                <a:spcPts val="400"/>
              </a:spcAft>
              <a:buFont typeface="Arial"/>
              <a:buChar char="•"/>
            </a:pPr>
            <a:r>
              <a:rPr lang="en-GB" sz="1450">
                <a:latin typeface="+mj-lt"/>
              </a:rPr>
              <a:t>Seismic monitoring indicates the geological and simulation model assumptions are basically robust</a:t>
            </a:r>
          </a:p>
          <a:p>
            <a:pPr marL="1504315" lvl="2" indent="-285750">
              <a:spcAft>
                <a:spcPts val="400"/>
              </a:spcAft>
              <a:buFont typeface="Arial"/>
              <a:buChar char="•"/>
            </a:pPr>
            <a:r>
              <a:rPr lang="en-GB" sz="1450">
                <a:latin typeface="+mj-lt"/>
              </a:rPr>
              <a:t>Additional data leads to progressive model improvement and refinement</a:t>
            </a:r>
          </a:p>
          <a:p>
            <a:pPr marL="1504315" lvl="2" indent="-285750">
              <a:spcAft>
                <a:spcPts val="400"/>
              </a:spcAft>
              <a:buFont typeface="Arial"/>
              <a:buChar char="•"/>
            </a:pPr>
            <a:r>
              <a:rPr lang="en-GB" sz="1450">
                <a:latin typeface="+mj-lt"/>
              </a:rPr>
              <a:t>Provides increasing confidence and potentially decreasing need for mid/late life seismic</a:t>
            </a:r>
          </a:p>
          <a:p>
            <a:pPr marL="1218565" lvl="2">
              <a:spcAft>
                <a:spcPts val="400"/>
              </a:spcAft>
            </a:pPr>
            <a:endParaRPr lang="en-GB" sz="1450" b="1">
              <a:latin typeface="+mj-lt"/>
              <a:cs typeface="Arial"/>
            </a:endParaRPr>
          </a:p>
          <a:p>
            <a:pPr>
              <a:spcAft>
                <a:spcPts val="400"/>
              </a:spcAft>
            </a:pPr>
            <a:r>
              <a:rPr lang="en-GB" sz="1450" b="1">
                <a:latin typeface="+mj-lt"/>
              </a:rPr>
              <a:t>The latter is the generally accepted approach in hydrocarbon reservoir management &amp; applied to Sleipner CO</a:t>
            </a:r>
            <a:r>
              <a:rPr lang="en-GB" sz="1450" b="1" baseline="-25000">
                <a:latin typeface="+mj-lt"/>
              </a:rPr>
              <a:t>2</a:t>
            </a:r>
          </a:p>
          <a:p>
            <a:pPr marL="895320" lvl="1" indent="-285750">
              <a:spcAft>
                <a:spcPts val="400"/>
              </a:spcAft>
              <a:buFont typeface="Arial" panose="020B0604020202020204" pitchFamily="34" charset="0"/>
              <a:buChar char="•"/>
            </a:pPr>
            <a:r>
              <a:rPr lang="en-GB" sz="1450" b="1">
                <a:latin typeface="+mj-lt"/>
              </a:rPr>
              <a:t>Implications for future MMV regulations</a:t>
            </a:r>
          </a:p>
          <a:p>
            <a:pPr marL="457230" lvl="1">
              <a:spcAft>
                <a:spcPts val="400"/>
              </a:spcAft>
            </a:pPr>
            <a:endParaRPr lang="en-GB" sz="1450">
              <a:latin typeface="+mj-lt"/>
            </a:endParaRPr>
          </a:p>
          <a:p>
            <a:pPr marL="894715" lvl="1" indent="-285750">
              <a:spcAft>
                <a:spcPts val="400"/>
              </a:spcAft>
              <a:buFont typeface="Arial" panose="020B0604020202020204" pitchFamily="34" charset="0"/>
              <a:buChar char="•"/>
            </a:pPr>
            <a:endParaRPr lang="en-GB" sz="1450">
              <a:latin typeface="+mj-lt"/>
            </a:endParaRPr>
          </a:p>
          <a:p>
            <a:pPr>
              <a:lnSpc>
                <a:spcPts val="1295"/>
              </a:lnSpc>
              <a:spcAft>
                <a:spcPts val="800"/>
              </a:spcAft>
            </a:pPr>
            <a:endParaRPr lang="en-GB" b="1">
              <a:latin typeface="+mj-lt"/>
              <a:cs typeface="Arial" panose="020B0604020202020204" pitchFamily="34" charset="0"/>
            </a:endParaRPr>
          </a:p>
          <a:p>
            <a:pPr marL="608965" lvl="1">
              <a:lnSpc>
                <a:spcPts val="1295"/>
              </a:lnSpc>
              <a:spcAft>
                <a:spcPts val="800"/>
              </a:spcAft>
            </a:pPr>
            <a:endParaRPr lang="en-GB" sz="1600">
              <a:latin typeface="+mj-lt"/>
              <a:cs typeface="Arial" panose="020B0604020202020204" pitchFamily="34" charset="0"/>
            </a:endParaRPr>
          </a:p>
        </p:txBody>
      </p:sp>
      <p:grpSp>
        <p:nvGrpSpPr>
          <p:cNvPr id="5" name="Group 4" descr="Weather monitoring anlogue">
            <a:extLst>
              <a:ext uri="{FF2B5EF4-FFF2-40B4-BE49-F238E27FC236}">
                <a16:creationId xmlns:a16="http://schemas.microsoft.com/office/drawing/2014/main" id="{1C90BF72-F85D-4B72-9102-F6C0B18C99DB}"/>
              </a:ext>
            </a:extLst>
          </p:cNvPr>
          <p:cNvGrpSpPr/>
          <p:nvPr/>
        </p:nvGrpSpPr>
        <p:grpSpPr>
          <a:xfrm>
            <a:off x="10125048" y="582529"/>
            <a:ext cx="2665444" cy="3966075"/>
            <a:chOff x="10125048" y="582529"/>
            <a:chExt cx="2665444" cy="3966075"/>
          </a:xfrm>
        </p:grpSpPr>
        <p:pic>
          <p:nvPicPr>
            <p:cNvPr id="6" name="Picture 5" descr="A picture containing text&#10;&#10;Description automatically generated">
              <a:extLst>
                <a:ext uri="{FF2B5EF4-FFF2-40B4-BE49-F238E27FC236}">
                  <a16:creationId xmlns:a16="http://schemas.microsoft.com/office/drawing/2014/main" id="{3788C6EA-E01F-4AB1-98BA-AD5A4D79FCAB}"/>
                </a:ext>
              </a:extLst>
            </p:cNvPr>
            <p:cNvPicPr>
              <a:picLocks noChangeAspect="1"/>
            </p:cNvPicPr>
            <p:nvPr/>
          </p:nvPicPr>
          <p:blipFill rotWithShape="1">
            <a:blip r:embed="rId3"/>
            <a:srcRect l="23501" t="19318" r="42588" b="24681"/>
            <a:stretch/>
          </p:blipFill>
          <p:spPr>
            <a:xfrm>
              <a:off x="10276366" y="979205"/>
              <a:ext cx="1847375" cy="1483011"/>
            </a:xfrm>
            <a:prstGeom prst="rect">
              <a:avLst/>
            </a:prstGeom>
          </p:spPr>
        </p:pic>
        <p:sp>
          <p:nvSpPr>
            <p:cNvPr id="3" name="TextBox 2">
              <a:extLst>
                <a:ext uri="{FF2B5EF4-FFF2-40B4-BE49-F238E27FC236}">
                  <a16:creationId xmlns:a16="http://schemas.microsoft.com/office/drawing/2014/main" id="{146829BA-C301-441C-8958-A55EBA01FAD5}"/>
                </a:ext>
              </a:extLst>
            </p:cNvPr>
            <p:cNvSpPr txBox="1"/>
            <p:nvPr/>
          </p:nvSpPr>
          <p:spPr>
            <a:xfrm>
              <a:off x="10223504" y="582529"/>
              <a:ext cx="2486025" cy="307777"/>
            </a:xfrm>
            <a:prstGeom prst="rect">
              <a:avLst/>
            </a:prstGeom>
            <a:noFill/>
          </p:spPr>
          <p:txBody>
            <a:bodyPr wrap="square" rtlCol="0">
              <a:spAutoFit/>
            </a:bodyPr>
            <a:lstStyle/>
            <a:p>
              <a:r>
                <a:rPr lang="en-GB" sz="1400" b="1"/>
                <a:t>Weather analogue</a:t>
              </a:r>
            </a:p>
          </p:txBody>
        </p:sp>
        <p:sp>
          <p:nvSpPr>
            <p:cNvPr id="7" name="TextBox 6">
              <a:extLst>
                <a:ext uri="{FF2B5EF4-FFF2-40B4-BE49-F238E27FC236}">
                  <a16:creationId xmlns:a16="http://schemas.microsoft.com/office/drawing/2014/main" id="{700F8379-75DA-4ED7-AF37-A4488474AABB}"/>
                </a:ext>
              </a:extLst>
            </p:cNvPr>
            <p:cNvSpPr txBox="1"/>
            <p:nvPr/>
          </p:nvSpPr>
          <p:spPr>
            <a:xfrm>
              <a:off x="10175879" y="751806"/>
              <a:ext cx="2486025" cy="276999"/>
            </a:xfrm>
            <a:prstGeom prst="rect">
              <a:avLst/>
            </a:prstGeom>
            <a:noFill/>
          </p:spPr>
          <p:txBody>
            <a:bodyPr wrap="square" rtlCol="0">
              <a:spAutoFit/>
            </a:bodyPr>
            <a:lstStyle/>
            <a:p>
              <a:r>
                <a:rPr lang="en-GB" sz="1200"/>
                <a:t>Predictive  reservoir model</a:t>
              </a:r>
            </a:p>
          </p:txBody>
        </p:sp>
        <p:pic>
          <p:nvPicPr>
            <p:cNvPr id="8" name="Picture 7" descr="Map&#10;&#10;Description automatically generated">
              <a:extLst>
                <a:ext uri="{FF2B5EF4-FFF2-40B4-BE49-F238E27FC236}">
                  <a16:creationId xmlns:a16="http://schemas.microsoft.com/office/drawing/2014/main" id="{AEB1B58E-6084-4D46-922B-E714140B64DA}"/>
                </a:ext>
              </a:extLst>
            </p:cNvPr>
            <p:cNvPicPr>
              <a:picLocks noChangeAspect="1"/>
            </p:cNvPicPr>
            <p:nvPr/>
          </p:nvPicPr>
          <p:blipFill rotWithShape="1">
            <a:blip r:embed="rId4"/>
            <a:srcRect t="26296" b="37593"/>
            <a:stretch/>
          </p:blipFill>
          <p:spPr>
            <a:xfrm>
              <a:off x="10253914" y="2607262"/>
              <a:ext cx="1892278" cy="1404608"/>
            </a:xfrm>
            <a:prstGeom prst="rect">
              <a:avLst/>
            </a:prstGeom>
          </p:spPr>
        </p:pic>
        <p:sp>
          <p:nvSpPr>
            <p:cNvPr id="9" name="TextBox 8">
              <a:extLst>
                <a:ext uri="{FF2B5EF4-FFF2-40B4-BE49-F238E27FC236}">
                  <a16:creationId xmlns:a16="http://schemas.microsoft.com/office/drawing/2014/main" id="{B9ACFC6E-9C00-4FB5-B919-09977E9B867E}"/>
                </a:ext>
              </a:extLst>
            </p:cNvPr>
            <p:cNvSpPr txBox="1"/>
            <p:nvPr/>
          </p:nvSpPr>
          <p:spPr>
            <a:xfrm>
              <a:off x="10304467" y="2381838"/>
              <a:ext cx="2486025" cy="276999"/>
            </a:xfrm>
            <a:prstGeom prst="rect">
              <a:avLst/>
            </a:prstGeom>
            <a:noFill/>
          </p:spPr>
          <p:txBody>
            <a:bodyPr wrap="square" rtlCol="0">
              <a:spAutoFit/>
            </a:bodyPr>
            <a:lstStyle/>
            <a:p>
              <a:r>
                <a:rPr lang="en-GB" sz="1200"/>
                <a:t>Rainfall radar</a:t>
              </a:r>
            </a:p>
          </p:txBody>
        </p:sp>
        <p:sp>
          <p:nvSpPr>
            <p:cNvPr id="10" name="TextBox 9">
              <a:extLst>
                <a:ext uri="{FF2B5EF4-FFF2-40B4-BE49-F238E27FC236}">
                  <a16:creationId xmlns:a16="http://schemas.microsoft.com/office/drawing/2014/main" id="{F62BA337-3EE8-48E6-875A-0B276BC38944}"/>
                </a:ext>
              </a:extLst>
            </p:cNvPr>
            <p:cNvSpPr txBox="1"/>
            <p:nvPr/>
          </p:nvSpPr>
          <p:spPr>
            <a:xfrm>
              <a:off x="10125048" y="4040773"/>
              <a:ext cx="2082621" cy="507831"/>
            </a:xfrm>
            <a:prstGeom prst="rect">
              <a:avLst/>
            </a:prstGeom>
            <a:noFill/>
          </p:spPr>
          <p:txBody>
            <a:bodyPr wrap="none" rtlCol="0">
              <a:spAutoFit/>
            </a:bodyPr>
            <a:lstStyle/>
            <a:p>
              <a:pPr algn="ctr"/>
              <a:r>
                <a:rPr lang="en-GB" sz="900"/>
                <a:t>Simulation models are most accurate</a:t>
              </a:r>
            </a:p>
            <a:p>
              <a:pPr algn="ctr"/>
              <a:r>
                <a:rPr lang="en-GB" sz="900"/>
                <a:t> with regular update</a:t>
              </a:r>
            </a:p>
            <a:p>
              <a:pPr algn="ctr"/>
              <a:r>
                <a:rPr lang="en-GB" sz="900"/>
                <a:t>of direct observations</a:t>
              </a:r>
            </a:p>
          </p:txBody>
        </p:sp>
      </p:grpSp>
      <p:sp>
        <p:nvSpPr>
          <p:cNvPr id="12" name="Rectangle 11">
            <a:extLst>
              <a:ext uri="{FF2B5EF4-FFF2-40B4-BE49-F238E27FC236}">
                <a16:creationId xmlns:a16="http://schemas.microsoft.com/office/drawing/2014/main" id="{5342200D-B7D2-4307-803E-488F9CA3267A}"/>
              </a:ext>
            </a:extLst>
          </p:cNvPr>
          <p:cNvSpPr/>
          <p:nvPr/>
        </p:nvSpPr>
        <p:spPr>
          <a:xfrm>
            <a:off x="10426890" y="5924917"/>
            <a:ext cx="1201004" cy="246221"/>
          </a:xfrm>
          <a:prstGeom prst="rect">
            <a:avLst/>
          </a:prstGeom>
        </p:spPr>
        <p:txBody>
          <a:bodyPr wrap="square">
            <a:spAutoFit/>
          </a:bodyPr>
          <a:lstStyle/>
          <a:p>
            <a:r>
              <a:rPr lang="en-GB" sz="1000" b="1"/>
              <a:t>(Reference 8)</a:t>
            </a:r>
          </a:p>
        </p:txBody>
      </p:sp>
    </p:spTree>
    <p:extLst>
      <p:ext uri="{BB962C8B-B14F-4D97-AF65-F5344CB8AC3E}">
        <p14:creationId xmlns:p14="http://schemas.microsoft.com/office/powerpoint/2010/main" val="40108470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F3B63-689D-4707-8D8C-7FD345A54457}"/>
              </a:ext>
            </a:extLst>
          </p:cNvPr>
          <p:cNvSpPr>
            <a:spLocks noGrp="1"/>
          </p:cNvSpPr>
          <p:nvPr>
            <p:ph type="title"/>
          </p:nvPr>
        </p:nvSpPr>
        <p:spPr>
          <a:xfrm>
            <a:off x="490672" y="260352"/>
            <a:ext cx="7095435" cy="501649"/>
          </a:xfrm>
        </p:spPr>
        <p:txBody>
          <a:bodyPr lIns="0" tIns="0" rIns="91440" bIns="45720" anchor="t"/>
          <a:lstStyle/>
          <a:p>
            <a:r>
              <a:rPr lang="en-GB">
                <a:solidFill>
                  <a:srgbClr val="006097"/>
                </a:solidFill>
                <a:latin typeface="+mj-lt"/>
                <a:cs typeface="Arial"/>
              </a:rPr>
              <a:t>CCS Seismic Monitoring Considerations</a:t>
            </a:r>
          </a:p>
        </p:txBody>
      </p:sp>
      <p:sp>
        <p:nvSpPr>
          <p:cNvPr id="4" name="Rectangle 3">
            <a:extLst>
              <a:ext uri="{FF2B5EF4-FFF2-40B4-BE49-F238E27FC236}">
                <a16:creationId xmlns:a16="http://schemas.microsoft.com/office/drawing/2014/main" id="{D77A6FDA-E46C-43CD-9383-440830C8C8E2}"/>
              </a:ext>
            </a:extLst>
          </p:cNvPr>
          <p:cNvSpPr/>
          <p:nvPr/>
        </p:nvSpPr>
        <p:spPr>
          <a:xfrm>
            <a:off x="217821" y="399639"/>
            <a:ext cx="8173753" cy="3411062"/>
          </a:xfrm>
          <a:prstGeom prst="rect">
            <a:avLst/>
          </a:prstGeom>
          <a:ln>
            <a:noFill/>
          </a:ln>
        </p:spPr>
        <p:txBody>
          <a:bodyPr wrap="square" lIns="91440" tIns="45720" rIns="91440" bIns="45720" anchor="t">
            <a:spAutoFit/>
          </a:bodyPr>
          <a:lstStyle/>
          <a:p>
            <a:pPr marL="608965" lvl="1">
              <a:spcAft>
                <a:spcPts val="400"/>
              </a:spcAft>
            </a:pPr>
            <a:endParaRPr lang="en-GB" sz="1600">
              <a:latin typeface="Arial Nova" panose="020B0504020202020204" pitchFamily="34" charset="0"/>
            </a:endParaRPr>
          </a:p>
          <a:p>
            <a:pPr>
              <a:spcAft>
                <a:spcPts val="400"/>
              </a:spcAft>
            </a:pPr>
            <a:r>
              <a:rPr lang="en-GB" sz="1600" b="1">
                <a:solidFill>
                  <a:srgbClr val="008624"/>
                </a:solidFill>
                <a:latin typeface="Arial Nova" panose="020B0504020202020204" pitchFamily="34" charset="0"/>
              </a:rPr>
              <a:t>Seismic monitoring reliant upon consistent, repeatable acquisition &amp; careful processing</a:t>
            </a:r>
            <a:endParaRPr lang="en-US" sz="1600" b="1">
              <a:latin typeface="Arial Nova" panose="020B0504020202020204" pitchFamily="34" charset="0"/>
            </a:endParaRPr>
          </a:p>
          <a:p>
            <a:pPr>
              <a:spcAft>
                <a:spcPts val="400"/>
              </a:spcAft>
            </a:pPr>
            <a:r>
              <a:rPr lang="en-GB" sz="1600" b="1">
                <a:latin typeface="Arial Nova" panose="020B0504020202020204" pitchFamily="34" charset="0"/>
              </a:rPr>
              <a:t>Quality of differences will be driven by (pre injection) baseline acquisition specification is not prescribed, assumes</a:t>
            </a:r>
          </a:p>
          <a:p>
            <a:pPr marL="285750" indent="-285750">
              <a:spcAft>
                <a:spcPts val="400"/>
              </a:spcAft>
              <a:buFont typeface="Arial" panose="020B0604020202020204" pitchFamily="34" charset="0"/>
              <a:buChar char="•"/>
            </a:pPr>
            <a:r>
              <a:rPr lang="en-GB" sz="1600">
                <a:latin typeface="Arial Nova" panose="020B0504020202020204" pitchFamily="34" charset="0"/>
              </a:rPr>
              <a:t>Post 2010 broadband  acquisition </a:t>
            </a:r>
            <a:r>
              <a:rPr lang="en-GB" sz="1200">
                <a:latin typeface="Arial Nova" panose="020B0504020202020204" pitchFamily="34" charset="0"/>
              </a:rPr>
              <a:t>( broad range of  seismic source frequencies) </a:t>
            </a:r>
            <a:r>
              <a:rPr lang="en-GB" sz="1600">
                <a:latin typeface="Arial Nova" panose="020B0504020202020204" pitchFamily="34" charset="0"/>
              </a:rPr>
              <a:t>&amp; </a:t>
            </a:r>
          </a:p>
          <a:p>
            <a:pPr marL="285750" indent="-285750">
              <a:spcAft>
                <a:spcPts val="400"/>
              </a:spcAft>
              <a:buFont typeface="Arial" panose="020B0604020202020204" pitchFamily="34" charset="0"/>
              <a:buChar char="•"/>
            </a:pPr>
            <a:r>
              <a:rPr lang="en-GB" sz="1600">
                <a:latin typeface="Arial Nova" panose="020B0504020202020204" pitchFamily="34" charset="0"/>
              </a:rPr>
              <a:t>Accurate source/receiver positioning</a:t>
            </a:r>
          </a:p>
          <a:p>
            <a:pPr marL="182430" indent="-285750">
              <a:spcAft>
                <a:spcPts val="400"/>
              </a:spcAft>
              <a:buFont typeface="Arial"/>
              <a:buChar char="•"/>
            </a:pPr>
            <a:r>
              <a:rPr lang="en-GB" sz="1600">
                <a:latin typeface="Arial Nova" panose="020B0504020202020204" pitchFamily="34" charset="0"/>
              </a:rPr>
              <a:t>Modern Pre-Stack Depth Migration processing</a:t>
            </a:r>
          </a:p>
          <a:p>
            <a:pPr>
              <a:spcAft>
                <a:spcPts val="400"/>
              </a:spcAft>
            </a:pPr>
            <a:endParaRPr lang="en-GB" sz="1600">
              <a:latin typeface="Arial Nova" panose="020B0504020202020204" pitchFamily="34" charset="0"/>
            </a:endParaRPr>
          </a:p>
          <a:p>
            <a:pPr>
              <a:spcAft>
                <a:spcPts val="400"/>
              </a:spcAft>
            </a:pPr>
            <a:r>
              <a:rPr lang="en-GB" sz="1200" b="1">
                <a:latin typeface="Arial Nova" panose="020B0504020202020204" pitchFamily="34" charset="0"/>
              </a:rPr>
              <a:t>NRMS is a measure of repeatability</a:t>
            </a:r>
          </a:p>
          <a:p>
            <a:pPr marL="1079820" lvl="2">
              <a:spcAft>
                <a:spcPts val="400"/>
              </a:spcAft>
            </a:pPr>
            <a:endParaRPr lang="en-GB" sz="1450">
              <a:latin typeface="+mj-lt"/>
            </a:endParaRPr>
          </a:p>
          <a:p>
            <a:pPr marL="608965" lvl="1">
              <a:lnSpc>
                <a:spcPts val="1295"/>
              </a:lnSpc>
              <a:spcAft>
                <a:spcPts val="800"/>
              </a:spcAft>
            </a:pPr>
            <a:endParaRPr lang="en-GB" sz="1600">
              <a:latin typeface="+mj-lt"/>
              <a:cs typeface="Arial" panose="020B0604020202020204" pitchFamily="34" charset="0"/>
            </a:endParaRPr>
          </a:p>
        </p:txBody>
      </p:sp>
      <p:grpSp>
        <p:nvGrpSpPr>
          <p:cNvPr id="3" name="Group 2" descr="Forties 4D repeatability">
            <a:extLst>
              <a:ext uri="{FF2B5EF4-FFF2-40B4-BE49-F238E27FC236}">
                <a16:creationId xmlns:a16="http://schemas.microsoft.com/office/drawing/2014/main" id="{D5963697-0344-4102-A50A-28B478EC2210}"/>
              </a:ext>
            </a:extLst>
          </p:cNvPr>
          <p:cNvGrpSpPr/>
          <p:nvPr/>
        </p:nvGrpSpPr>
        <p:grpSpPr>
          <a:xfrm>
            <a:off x="7474742" y="1302122"/>
            <a:ext cx="4717258" cy="4621149"/>
            <a:chOff x="7474742" y="1302122"/>
            <a:chExt cx="4717258" cy="4621149"/>
          </a:xfrm>
        </p:grpSpPr>
        <p:pic>
          <p:nvPicPr>
            <p:cNvPr id="5" name="Picture 4">
              <a:extLst>
                <a:ext uri="{FF2B5EF4-FFF2-40B4-BE49-F238E27FC236}">
                  <a16:creationId xmlns:a16="http://schemas.microsoft.com/office/drawing/2014/main" id="{2125433D-7487-4704-A834-CA82E25ED3F0}"/>
                </a:ext>
              </a:extLst>
            </p:cNvPr>
            <p:cNvPicPr>
              <a:picLocks noChangeAspect="1"/>
            </p:cNvPicPr>
            <p:nvPr/>
          </p:nvPicPr>
          <p:blipFill rotWithShape="1">
            <a:blip r:embed="rId3"/>
            <a:srcRect l="10160" t="46817" r="5986" b="3418"/>
            <a:stretch/>
          </p:blipFill>
          <p:spPr>
            <a:xfrm>
              <a:off x="7474742" y="1826349"/>
              <a:ext cx="4717258" cy="3195682"/>
            </a:xfrm>
            <a:prstGeom prst="rect">
              <a:avLst/>
            </a:prstGeom>
          </p:spPr>
        </p:pic>
        <p:sp>
          <p:nvSpPr>
            <p:cNvPr id="8" name="TextBox 7">
              <a:extLst>
                <a:ext uri="{FF2B5EF4-FFF2-40B4-BE49-F238E27FC236}">
                  <a16:creationId xmlns:a16="http://schemas.microsoft.com/office/drawing/2014/main" id="{983B1C2C-E2D6-484F-8601-576C9C2930AE}"/>
                </a:ext>
              </a:extLst>
            </p:cNvPr>
            <p:cNvSpPr txBox="1"/>
            <p:nvPr/>
          </p:nvSpPr>
          <p:spPr>
            <a:xfrm>
              <a:off x="8664425" y="1302122"/>
              <a:ext cx="3061331" cy="307777"/>
            </a:xfrm>
            <a:prstGeom prst="rect">
              <a:avLst/>
            </a:prstGeom>
            <a:noFill/>
          </p:spPr>
          <p:txBody>
            <a:bodyPr wrap="square" rtlCol="0">
              <a:spAutoFit/>
            </a:bodyPr>
            <a:lstStyle/>
            <a:p>
              <a:r>
                <a:rPr lang="en-GB" sz="1400" b="1"/>
                <a:t>Forties oil field 4D repeatability</a:t>
              </a:r>
            </a:p>
          </p:txBody>
        </p:sp>
        <p:sp>
          <p:nvSpPr>
            <p:cNvPr id="9" name="TextBox 8">
              <a:extLst>
                <a:ext uri="{FF2B5EF4-FFF2-40B4-BE49-F238E27FC236}">
                  <a16:creationId xmlns:a16="http://schemas.microsoft.com/office/drawing/2014/main" id="{14DA6F75-8201-4079-9DE5-96D822F7B318}"/>
                </a:ext>
              </a:extLst>
            </p:cNvPr>
            <p:cNvSpPr txBox="1"/>
            <p:nvPr/>
          </p:nvSpPr>
          <p:spPr>
            <a:xfrm>
              <a:off x="7586107" y="4997967"/>
              <a:ext cx="2156637" cy="900246"/>
            </a:xfrm>
            <a:prstGeom prst="rect">
              <a:avLst/>
            </a:prstGeom>
            <a:noFill/>
          </p:spPr>
          <p:txBody>
            <a:bodyPr wrap="square" rtlCol="0">
              <a:spAutoFit/>
            </a:bodyPr>
            <a:lstStyle/>
            <a:p>
              <a:pPr algn="ctr"/>
              <a:r>
                <a:rPr lang="en-GB" sz="1050" b="1"/>
                <a:t>Legacy 3D technology </a:t>
              </a:r>
            </a:p>
            <a:p>
              <a:pPr algn="ctr"/>
              <a:r>
                <a:rPr lang="en-GB" sz="1050" b="1"/>
                <a:t>Water swept response subtle</a:t>
              </a:r>
            </a:p>
            <a:p>
              <a:pPr algn="ctr"/>
              <a:r>
                <a:rPr lang="en-GB" sz="1050" b="1"/>
                <a:t>Above considerable </a:t>
              </a:r>
            </a:p>
            <a:p>
              <a:pPr algn="ctr"/>
              <a:r>
                <a:rPr lang="en-GB" sz="1050" b="1"/>
                <a:t>background noise</a:t>
              </a:r>
            </a:p>
            <a:p>
              <a:pPr algn="ctr"/>
              <a:endParaRPr lang="en-GB" sz="1050" b="1"/>
            </a:p>
          </p:txBody>
        </p:sp>
        <p:sp>
          <p:nvSpPr>
            <p:cNvPr id="10" name="TextBox 9">
              <a:extLst>
                <a:ext uri="{FF2B5EF4-FFF2-40B4-BE49-F238E27FC236}">
                  <a16:creationId xmlns:a16="http://schemas.microsoft.com/office/drawing/2014/main" id="{AB078BA4-28C4-4730-82B4-783DF72FE2A1}"/>
                </a:ext>
              </a:extLst>
            </p:cNvPr>
            <p:cNvSpPr txBox="1"/>
            <p:nvPr/>
          </p:nvSpPr>
          <p:spPr>
            <a:xfrm>
              <a:off x="7958502" y="1609899"/>
              <a:ext cx="1709122" cy="276999"/>
            </a:xfrm>
            <a:prstGeom prst="rect">
              <a:avLst/>
            </a:prstGeom>
            <a:solidFill>
              <a:srgbClr val="FFFFFF"/>
            </a:solidFill>
          </p:spPr>
          <p:txBody>
            <a:bodyPr wrap="none" rtlCol="0">
              <a:spAutoFit/>
            </a:bodyPr>
            <a:lstStyle/>
            <a:p>
              <a:r>
                <a:rPr lang="en-GB" sz="1200" b="1"/>
                <a:t>2000-1998 Difference</a:t>
              </a:r>
            </a:p>
          </p:txBody>
        </p:sp>
        <p:sp>
          <p:nvSpPr>
            <p:cNvPr id="11" name="TextBox 10">
              <a:extLst>
                <a:ext uri="{FF2B5EF4-FFF2-40B4-BE49-F238E27FC236}">
                  <a16:creationId xmlns:a16="http://schemas.microsoft.com/office/drawing/2014/main" id="{D9BAD49E-CE48-481D-A339-9E8636831524}"/>
                </a:ext>
              </a:extLst>
            </p:cNvPr>
            <p:cNvSpPr txBox="1"/>
            <p:nvPr/>
          </p:nvSpPr>
          <p:spPr>
            <a:xfrm>
              <a:off x="10289484" y="1600274"/>
              <a:ext cx="1709122" cy="276999"/>
            </a:xfrm>
            <a:prstGeom prst="rect">
              <a:avLst/>
            </a:prstGeom>
            <a:solidFill>
              <a:srgbClr val="FFFFFF"/>
            </a:solidFill>
          </p:spPr>
          <p:txBody>
            <a:bodyPr wrap="none" rtlCol="0">
              <a:spAutoFit/>
            </a:bodyPr>
            <a:lstStyle/>
            <a:p>
              <a:r>
                <a:rPr lang="en-GB" sz="1200" b="1"/>
                <a:t>2013-2010 Difference</a:t>
              </a:r>
            </a:p>
          </p:txBody>
        </p:sp>
        <p:sp>
          <p:nvSpPr>
            <p:cNvPr id="12" name="TextBox 11">
              <a:extLst>
                <a:ext uri="{FF2B5EF4-FFF2-40B4-BE49-F238E27FC236}">
                  <a16:creationId xmlns:a16="http://schemas.microsoft.com/office/drawing/2014/main" id="{BCA13201-D923-46A0-B93C-50D2FB291736}"/>
                </a:ext>
              </a:extLst>
            </p:cNvPr>
            <p:cNvSpPr txBox="1"/>
            <p:nvPr/>
          </p:nvSpPr>
          <p:spPr>
            <a:xfrm>
              <a:off x="10027648" y="4993258"/>
              <a:ext cx="2156637" cy="738664"/>
            </a:xfrm>
            <a:prstGeom prst="rect">
              <a:avLst/>
            </a:prstGeom>
            <a:noFill/>
          </p:spPr>
          <p:txBody>
            <a:bodyPr wrap="square" rtlCol="0">
              <a:spAutoFit/>
            </a:bodyPr>
            <a:lstStyle/>
            <a:p>
              <a:pPr algn="ctr"/>
              <a:r>
                <a:rPr lang="en-GB" sz="1050" b="1"/>
                <a:t>Steerable streamers replicate</a:t>
              </a:r>
            </a:p>
            <a:p>
              <a:pPr algn="ctr"/>
              <a:r>
                <a:rPr lang="en-GB" sz="1050" b="1"/>
                <a:t>positions</a:t>
              </a:r>
            </a:p>
            <a:p>
              <a:pPr algn="ctr"/>
              <a:r>
                <a:rPr lang="en-GB" sz="1050" b="1"/>
                <a:t>Very clear 4D seismic difference</a:t>
              </a:r>
            </a:p>
          </p:txBody>
        </p:sp>
        <p:sp>
          <p:nvSpPr>
            <p:cNvPr id="13" name="Rectangle 12">
              <a:extLst>
                <a:ext uri="{FF2B5EF4-FFF2-40B4-BE49-F238E27FC236}">
                  <a16:creationId xmlns:a16="http://schemas.microsoft.com/office/drawing/2014/main" id="{7E717E4B-BF0D-473B-B49F-6CEA124F23CB}"/>
                </a:ext>
              </a:extLst>
            </p:cNvPr>
            <p:cNvSpPr/>
            <p:nvPr/>
          </p:nvSpPr>
          <p:spPr>
            <a:xfrm>
              <a:off x="9569119" y="5672242"/>
              <a:ext cx="2156637" cy="251029"/>
            </a:xfrm>
            <a:prstGeom prst="rect">
              <a:avLst/>
            </a:prstGeom>
          </p:spPr>
          <p:txBody>
            <a:bodyPr wrap="square">
              <a:spAutoFit/>
            </a:bodyPr>
            <a:lstStyle/>
            <a:p>
              <a:r>
                <a:rPr lang="en-GB" sz="1000" b="1"/>
                <a:t>(Reference 10)</a:t>
              </a:r>
            </a:p>
          </p:txBody>
        </p:sp>
      </p:grpSp>
      <p:grpSp>
        <p:nvGrpSpPr>
          <p:cNvPr id="7" name="Group 6" descr="Improving seismic repeatability &amp;NRMS">
            <a:extLst>
              <a:ext uri="{FF2B5EF4-FFF2-40B4-BE49-F238E27FC236}">
                <a16:creationId xmlns:a16="http://schemas.microsoft.com/office/drawing/2014/main" id="{0B489D1F-E193-461F-8F81-3B8DDE679657}"/>
              </a:ext>
            </a:extLst>
          </p:cNvPr>
          <p:cNvGrpSpPr/>
          <p:nvPr/>
        </p:nvGrpSpPr>
        <p:grpSpPr>
          <a:xfrm>
            <a:off x="0" y="2804607"/>
            <a:ext cx="7846608" cy="4041423"/>
            <a:chOff x="0" y="2804607"/>
            <a:chExt cx="7846608" cy="4041423"/>
          </a:xfrm>
        </p:grpSpPr>
        <p:pic>
          <p:nvPicPr>
            <p:cNvPr id="18" name="Picture 17">
              <a:extLst>
                <a:ext uri="{FF2B5EF4-FFF2-40B4-BE49-F238E27FC236}">
                  <a16:creationId xmlns:a16="http://schemas.microsoft.com/office/drawing/2014/main" id="{519EEA7A-FE3B-4010-BC10-11FFD16D0244}"/>
                </a:ext>
              </a:extLst>
            </p:cNvPr>
            <p:cNvPicPr>
              <a:picLocks noChangeAspect="1"/>
            </p:cNvPicPr>
            <p:nvPr/>
          </p:nvPicPr>
          <p:blipFill rotWithShape="1">
            <a:blip r:embed="rId4"/>
            <a:srcRect t="10618" r="4755"/>
            <a:stretch/>
          </p:blipFill>
          <p:spPr>
            <a:xfrm>
              <a:off x="2822260" y="2804607"/>
              <a:ext cx="3322499" cy="679277"/>
            </a:xfrm>
            <a:prstGeom prst="rect">
              <a:avLst/>
            </a:prstGeom>
          </p:spPr>
        </p:pic>
        <p:grpSp>
          <p:nvGrpSpPr>
            <p:cNvPr id="6" name="Group 5" descr="Improving seismic repeatability">
              <a:extLst>
                <a:ext uri="{FF2B5EF4-FFF2-40B4-BE49-F238E27FC236}">
                  <a16:creationId xmlns:a16="http://schemas.microsoft.com/office/drawing/2014/main" id="{54B0BDBD-783C-4D5B-BC4E-F2DEF194CDE1}"/>
                </a:ext>
              </a:extLst>
            </p:cNvPr>
            <p:cNvGrpSpPr/>
            <p:nvPr/>
          </p:nvGrpSpPr>
          <p:grpSpPr>
            <a:xfrm>
              <a:off x="0" y="3534048"/>
              <a:ext cx="7846608" cy="3311982"/>
              <a:chOff x="0" y="3534048"/>
              <a:chExt cx="7846608" cy="3311982"/>
            </a:xfrm>
          </p:grpSpPr>
          <p:pic>
            <p:nvPicPr>
              <p:cNvPr id="15" name="Picture 14">
                <a:extLst>
                  <a:ext uri="{FF2B5EF4-FFF2-40B4-BE49-F238E27FC236}">
                    <a16:creationId xmlns:a16="http://schemas.microsoft.com/office/drawing/2014/main" id="{3F6A465C-1EA4-42B8-A951-D6C24D38F7A7}"/>
                  </a:ext>
                </a:extLst>
              </p:cNvPr>
              <p:cNvPicPr>
                <a:picLocks noChangeAspect="1"/>
              </p:cNvPicPr>
              <p:nvPr/>
            </p:nvPicPr>
            <p:blipFill rotWithShape="1">
              <a:blip r:embed="rId5"/>
              <a:srcRect l="14001" t="6539" b="29086"/>
              <a:stretch/>
            </p:blipFill>
            <p:spPr>
              <a:xfrm>
                <a:off x="0" y="3832625"/>
                <a:ext cx="5084073" cy="2404565"/>
              </a:xfrm>
              <a:prstGeom prst="rect">
                <a:avLst/>
              </a:prstGeom>
            </p:spPr>
          </p:pic>
          <p:sp>
            <p:nvSpPr>
              <p:cNvPr id="16" name="TextBox 15">
                <a:extLst>
                  <a:ext uri="{FF2B5EF4-FFF2-40B4-BE49-F238E27FC236}">
                    <a16:creationId xmlns:a16="http://schemas.microsoft.com/office/drawing/2014/main" id="{7EC09005-21D1-4484-9E2F-6A670F2917DD}"/>
                  </a:ext>
                </a:extLst>
              </p:cNvPr>
              <p:cNvSpPr txBox="1"/>
              <p:nvPr/>
            </p:nvSpPr>
            <p:spPr>
              <a:xfrm>
                <a:off x="315081" y="3534048"/>
                <a:ext cx="4004461" cy="523220"/>
              </a:xfrm>
              <a:prstGeom prst="rect">
                <a:avLst/>
              </a:prstGeom>
              <a:noFill/>
            </p:spPr>
            <p:txBody>
              <a:bodyPr wrap="square" rtlCol="0">
                <a:spAutoFit/>
              </a:bodyPr>
              <a:lstStyle/>
              <a:p>
                <a:pPr algn="ctr"/>
                <a:r>
                  <a:rPr lang="en-GB" sz="1400" b="1"/>
                  <a:t>Minimise Towed  Seismic 4D Geometrical differences improves repeatability</a:t>
                </a:r>
              </a:p>
            </p:txBody>
          </p:sp>
          <p:sp>
            <p:nvSpPr>
              <p:cNvPr id="20" name="TextBox 19">
                <a:extLst>
                  <a:ext uri="{FF2B5EF4-FFF2-40B4-BE49-F238E27FC236}">
                    <a16:creationId xmlns:a16="http://schemas.microsoft.com/office/drawing/2014/main" id="{F4817700-A888-46DE-8BFE-4A1D27F3A4A1}"/>
                  </a:ext>
                </a:extLst>
              </p:cNvPr>
              <p:cNvSpPr txBox="1"/>
              <p:nvPr/>
            </p:nvSpPr>
            <p:spPr>
              <a:xfrm rot="16200000">
                <a:off x="-537582" y="4608455"/>
                <a:ext cx="1881352" cy="246221"/>
              </a:xfrm>
              <a:prstGeom prst="rect">
                <a:avLst/>
              </a:prstGeom>
              <a:noFill/>
            </p:spPr>
            <p:txBody>
              <a:bodyPr wrap="square">
                <a:spAutoFit/>
              </a:bodyPr>
              <a:lstStyle/>
              <a:p>
                <a:r>
                  <a:rPr lang="en-GB" sz="1000" b="1"/>
                  <a:t>Repeatability (NRMS)</a:t>
                </a:r>
                <a:endParaRPr lang="en-GB" sz="1000"/>
              </a:p>
            </p:txBody>
          </p:sp>
          <p:sp>
            <p:nvSpPr>
              <p:cNvPr id="21" name="TextBox 20">
                <a:extLst>
                  <a:ext uri="{FF2B5EF4-FFF2-40B4-BE49-F238E27FC236}">
                    <a16:creationId xmlns:a16="http://schemas.microsoft.com/office/drawing/2014/main" id="{AB082C81-A36A-44EB-B1FF-D4D25F502CBE}"/>
                  </a:ext>
                </a:extLst>
              </p:cNvPr>
              <p:cNvSpPr txBox="1"/>
              <p:nvPr/>
            </p:nvSpPr>
            <p:spPr>
              <a:xfrm>
                <a:off x="471541" y="6006228"/>
                <a:ext cx="3719744" cy="246221"/>
              </a:xfrm>
              <a:prstGeom prst="rect">
                <a:avLst/>
              </a:prstGeom>
              <a:noFill/>
            </p:spPr>
            <p:txBody>
              <a:bodyPr wrap="square" rtlCol="0">
                <a:spAutoFit/>
              </a:bodyPr>
              <a:lstStyle/>
              <a:p>
                <a:pPr algn="ctr"/>
                <a:r>
                  <a:rPr lang="en-GB" sz="1000" b="1"/>
                  <a:t>4D Mispositioning distance</a:t>
                </a:r>
              </a:p>
            </p:txBody>
          </p:sp>
          <p:sp>
            <p:nvSpPr>
              <p:cNvPr id="22" name="TextBox 21">
                <a:extLst>
                  <a:ext uri="{FF2B5EF4-FFF2-40B4-BE49-F238E27FC236}">
                    <a16:creationId xmlns:a16="http://schemas.microsoft.com/office/drawing/2014/main" id="{D5232098-9FA7-4D2A-BAB4-2AEB45AB949B}"/>
                  </a:ext>
                </a:extLst>
              </p:cNvPr>
              <p:cNvSpPr txBox="1"/>
              <p:nvPr/>
            </p:nvSpPr>
            <p:spPr>
              <a:xfrm>
                <a:off x="1932724" y="5216297"/>
                <a:ext cx="1591414" cy="553998"/>
              </a:xfrm>
              <a:prstGeom prst="rect">
                <a:avLst/>
              </a:prstGeom>
              <a:noFill/>
            </p:spPr>
            <p:txBody>
              <a:bodyPr wrap="square" rtlCol="0">
                <a:spAutoFit/>
              </a:bodyPr>
              <a:lstStyle/>
              <a:p>
                <a:pPr algn="ctr"/>
                <a:r>
                  <a:rPr lang="en-GB" sz="1000" b="1"/>
                  <a:t>Each dot represents a 4D survey</a:t>
                </a:r>
              </a:p>
              <a:p>
                <a:pPr algn="ctr"/>
                <a:endParaRPr lang="en-GB" sz="1000" b="1"/>
              </a:p>
            </p:txBody>
          </p:sp>
          <p:sp>
            <p:nvSpPr>
              <p:cNvPr id="23" name="TextBox 22">
                <a:extLst>
                  <a:ext uri="{FF2B5EF4-FFF2-40B4-BE49-F238E27FC236}">
                    <a16:creationId xmlns:a16="http://schemas.microsoft.com/office/drawing/2014/main" id="{5CED5CAB-2882-470D-A1BA-75523CA27B0A}"/>
                  </a:ext>
                </a:extLst>
              </p:cNvPr>
              <p:cNvSpPr txBox="1"/>
              <p:nvPr/>
            </p:nvSpPr>
            <p:spPr>
              <a:xfrm>
                <a:off x="1837704" y="4018607"/>
                <a:ext cx="1705941" cy="553998"/>
              </a:xfrm>
              <a:prstGeom prst="rect">
                <a:avLst/>
              </a:prstGeom>
              <a:noFill/>
            </p:spPr>
            <p:txBody>
              <a:bodyPr wrap="square" rtlCol="0">
                <a:spAutoFit/>
              </a:bodyPr>
              <a:lstStyle/>
              <a:p>
                <a:pPr algn="ctr"/>
                <a:r>
                  <a:rPr lang="en-GB" sz="1000" b="1"/>
                  <a:t>Lines connect repeat </a:t>
                </a:r>
              </a:p>
              <a:p>
                <a:pPr algn="ctr"/>
                <a:r>
                  <a:rPr lang="en-GB" sz="1000" b="1"/>
                  <a:t>surveys over same field</a:t>
                </a:r>
              </a:p>
              <a:p>
                <a:pPr algn="ctr"/>
                <a:endParaRPr lang="en-GB" sz="1000" b="1"/>
              </a:p>
            </p:txBody>
          </p:sp>
          <p:sp>
            <p:nvSpPr>
              <p:cNvPr id="24" name="TextBox 23">
                <a:extLst>
                  <a:ext uri="{FF2B5EF4-FFF2-40B4-BE49-F238E27FC236}">
                    <a16:creationId xmlns:a16="http://schemas.microsoft.com/office/drawing/2014/main" id="{8559E953-D71A-4CFC-9BD1-C25352EDE15F}"/>
                  </a:ext>
                </a:extLst>
              </p:cNvPr>
              <p:cNvSpPr txBox="1"/>
              <p:nvPr/>
            </p:nvSpPr>
            <p:spPr>
              <a:xfrm>
                <a:off x="0" y="6224872"/>
                <a:ext cx="4526211" cy="577081"/>
              </a:xfrm>
              <a:prstGeom prst="rect">
                <a:avLst/>
              </a:prstGeom>
              <a:noFill/>
            </p:spPr>
            <p:txBody>
              <a:bodyPr wrap="square" rtlCol="0">
                <a:spAutoFit/>
              </a:bodyPr>
              <a:lstStyle/>
              <a:p>
                <a:pPr algn="ctr"/>
                <a:r>
                  <a:rPr lang="en-GB" sz="1050" b="1"/>
                  <a:t>Improving Repeatability (lower NRMS) with better </a:t>
                </a:r>
              </a:p>
              <a:p>
                <a:pPr algn="ctr"/>
                <a:r>
                  <a:rPr lang="en-GB" sz="1050" b="1"/>
                  <a:t>source and receiver positioning</a:t>
                </a:r>
              </a:p>
              <a:p>
                <a:pPr algn="ctr"/>
                <a:endParaRPr lang="en-GB" sz="1050" b="1"/>
              </a:p>
            </p:txBody>
          </p:sp>
          <p:pic>
            <p:nvPicPr>
              <p:cNvPr id="19" name="Picture 18">
                <a:extLst>
                  <a:ext uri="{FF2B5EF4-FFF2-40B4-BE49-F238E27FC236}">
                    <a16:creationId xmlns:a16="http://schemas.microsoft.com/office/drawing/2014/main" id="{C76C172A-8F89-498F-A490-3744E4825C86}"/>
                  </a:ext>
                </a:extLst>
              </p:cNvPr>
              <p:cNvPicPr>
                <a:picLocks noChangeAspect="1"/>
              </p:cNvPicPr>
              <p:nvPr/>
            </p:nvPicPr>
            <p:blipFill rotWithShape="1">
              <a:blip r:embed="rId6"/>
              <a:srcRect l="1" t="10275" r="274"/>
              <a:stretch/>
            </p:blipFill>
            <p:spPr>
              <a:xfrm>
                <a:off x="3949797" y="4234050"/>
                <a:ext cx="3489436" cy="2072045"/>
              </a:xfrm>
              <a:prstGeom prst="rect">
                <a:avLst/>
              </a:prstGeom>
            </p:spPr>
          </p:pic>
          <p:sp>
            <p:nvSpPr>
              <p:cNvPr id="25" name="TextBox 24">
                <a:extLst>
                  <a:ext uri="{FF2B5EF4-FFF2-40B4-BE49-F238E27FC236}">
                    <a16:creationId xmlns:a16="http://schemas.microsoft.com/office/drawing/2014/main" id="{D92A0D77-B199-4180-8405-8CA747776C12}"/>
                  </a:ext>
                </a:extLst>
              </p:cNvPr>
              <p:cNvSpPr txBox="1"/>
              <p:nvPr/>
            </p:nvSpPr>
            <p:spPr>
              <a:xfrm>
                <a:off x="4231103" y="3584212"/>
                <a:ext cx="3017440" cy="523220"/>
              </a:xfrm>
              <a:prstGeom prst="rect">
                <a:avLst/>
              </a:prstGeom>
              <a:noFill/>
            </p:spPr>
            <p:txBody>
              <a:bodyPr wrap="square" rtlCol="0">
                <a:spAutoFit/>
              </a:bodyPr>
              <a:lstStyle/>
              <a:p>
                <a:pPr algn="ctr"/>
                <a:r>
                  <a:rPr lang="en-GB" sz="1400" b="1"/>
                  <a:t>Processing can improve Repeatability</a:t>
                </a:r>
              </a:p>
            </p:txBody>
          </p:sp>
          <p:sp>
            <p:nvSpPr>
              <p:cNvPr id="26" name="Rectangle 25">
                <a:extLst>
                  <a:ext uri="{FF2B5EF4-FFF2-40B4-BE49-F238E27FC236}">
                    <a16:creationId xmlns:a16="http://schemas.microsoft.com/office/drawing/2014/main" id="{9D256B8A-D2AE-41C9-9664-2937CBF6E1A3}"/>
                  </a:ext>
                </a:extLst>
              </p:cNvPr>
              <p:cNvSpPr/>
              <p:nvPr/>
            </p:nvSpPr>
            <p:spPr>
              <a:xfrm>
                <a:off x="2542036" y="6596390"/>
                <a:ext cx="1556722" cy="246221"/>
              </a:xfrm>
              <a:prstGeom prst="rect">
                <a:avLst/>
              </a:prstGeom>
            </p:spPr>
            <p:txBody>
              <a:bodyPr wrap="square">
                <a:spAutoFit/>
              </a:bodyPr>
              <a:lstStyle/>
              <a:p>
                <a:r>
                  <a:rPr lang="en-GB" sz="1000" b="1"/>
                  <a:t>(Reference 10)</a:t>
                </a:r>
              </a:p>
            </p:txBody>
          </p:sp>
          <p:sp>
            <p:nvSpPr>
              <p:cNvPr id="27" name="Rectangle 26">
                <a:extLst>
                  <a:ext uri="{FF2B5EF4-FFF2-40B4-BE49-F238E27FC236}">
                    <a16:creationId xmlns:a16="http://schemas.microsoft.com/office/drawing/2014/main" id="{9304347E-5ED7-448E-AF1E-19960C1A9A7D}"/>
                  </a:ext>
                </a:extLst>
              </p:cNvPr>
              <p:cNvSpPr/>
              <p:nvPr/>
            </p:nvSpPr>
            <p:spPr>
              <a:xfrm>
                <a:off x="5084073" y="6599809"/>
                <a:ext cx="1556722" cy="246221"/>
              </a:xfrm>
              <a:prstGeom prst="rect">
                <a:avLst/>
              </a:prstGeom>
            </p:spPr>
            <p:txBody>
              <a:bodyPr wrap="square">
                <a:spAutoFit/>
              </a:bodyPr>
              <a:lstStyle/>
              <a:p>
                <a:r>
                  <a:rPr lang="en-GB" sz="1000" b="1"/>
                  <a:t>(Reference 11)</a:t>
                </a:r>
              </a:p>
            </p:txBody>
          </p:sp>
          <p:sp>
            <p:nvSpPr>
              <p:cNvPr id="28" name="TextBox 27">
                <a:extLst>
                  <a:ext uri="{FF2B5EF4-FFF2-40B4-BE49-F238E27FC236}">
                    <a16:creationId xmlns:a16="http://schemas.microsoft.com/office/drawing/2014/main" id="{EC53C3C8-0EA4-4F21-BA3A-BAC1BE4FCC2F}"/>
                  </a:ext>
                </a:extLst>
              </p:cNvPr>
              <p:cNvSpPr txBox="1"/>
              <p:nvPr/>
            </p:nvSpPr>
            <p:spPr>
              <a:xfrm>
                <a:off x="3320397" y="6230746"/>
                <a:ext cx="4526211" cy="415498"/>
              </a:xfrm>
              <a:prstGeom prst="rect">
                <a:avLst/>
              </a:prstGeom>
              <a:noFill/>
            </p:spPr>
            <p:txBody>
              <a:bodyPr wrap="square" rtlCol="0">
                <a:spAutoFit/>
              </a:bodyPr>
              <a:lstStyle/>
              <a:p>
                <a:pPr algn="ctr"/>
                <a:r>
                  <a:rPr lang="en-GB" sz="1050" b="1"/>
                  <a:t>Certain processing steps improve repeatability</a:t>
                </a:r>
              </a:p>
              <a:p>
                <a:pPr algn="ctr"/>
                <a:endParaRPr lang="en-GB" sz="1050" b="1"/>
              </a:p>
            </p:txBody>
          </p:sp>
        </p:grpSp>
      </p:grpSp>
    </p:spTree>
    <p:extLst>
      <p:ext uri="{BB962C8B-B14F-4D97-AF65-F5344CB8AC3E}">
        <p14:creationId xmlns:p14="http://schemas.microsoft.com/office/powerpoint/2010/main" val="2091209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C5761AD7-D338-4717-8D34-E18934C2E48C}"/>
              </a:ext>
              <a:ext uri="{C183D7F6-B498-43B3-948B-1728B52AA6E4}">
                <adec:decorative xmlns:adec="http://schemas.microsoft.com/office/drawing/2017/decorative" val="1"/>
              </a:ext>
            </a:extLst>
          </p:cNvPr>
          <p:cNvSpPr>
            <a:spLocks noGrp="1"/>
          </p:cNvSpPr>
          <p:nvPr>
            <p:ph type="title" idx="4294967295"/>
          </p:nvPr>
        </p:nvSpPr>
        <p:spPr>
          <a:xfrm>
            <a:off x="157290" y="2839085"/>
            <a:ext cx="12034710" cy="11798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219140" rtl="0" eaLnBrk="1" fontAlgn="auto" latinLnBrk="0" hangingPunct="1">
              <a:lnSpc>
                <a:spcPct val="90000"/>
              </a:lnSpc>
              <a:spcBef>
                <a:spcPts val="1333"/>
              </a:spcBef>
              <a:spcAft>
                <a:spcPts val="0"/>
              </a:spcAft>
              <a:buClrTx/>
              <a:buSzTx/>
              <a:buFont typeface="Arial" panose="020B0604020202020204" pitchFamily="34" charset="0"/>
              <a:buNone/>
              <a:tabLst/>
              <a:defRPr/>
            </a:pPr>
            <a:r>
              <a:rPr kumimoji="0" lang="en-GB" sz="6000" b="0" i="0" u="none" strike="noStrike" kern="1200" cap="none" spc="-267" normalizeH="0" baseline="0" noProof="0">
                <a:ln>
                  <a:noFill/>
                </a:ln>
                <a:solidFill>
                  <a:srgbClr val="FFFFFF"/>
                </a:solidFill>
                <a:effectLst/>
                <a:uLnTx/>
                <a:uFillTx/>
                <a:latin typeface="Arial" panose="020B0604020202020204" pitchFamily="34" charset="0"/>
                <a:ea typeface="+mn-ea"/>
                <a:cs typeface="Arial" panose="020B0604020202020204" pitchFamily="34" charset="0"/>
              </a:rPr>
              <a:t>6. Seismic Surveys Around Windfarms</a:t>
            </a:r>
            <a:endParaRPr kumimoji="0" lang="en-GB" sz="6000" b="0" i="0" u="none" strike="noStrike" kern="1200" cap="none" spc="-267" normalizeH="0" baseline="0" noProof="0">
              <a:ln>
                <a:noFill/>
              </a:ln>
              <a:solidFill>
                <a:srgbClr val="FFFFFF"/>
              </a:solidFill>
              <a:effectLst/>
              <a:uLnTx/>
              <a:uFillTx/>
              <a:latin typeface="+mn-lt"/>
              <a:ea typeface="+mn-ea"/>
              <a:cs typeface="+mn-cs"/>
            </a:endParaRPr>
          </a:p>
        </p:txBody>
      </p:sp>
      <p:sp>
        <p:nvSpPr>
          <p:cNvPr id="3" name="Slide Number Placeholder 7">
            <a:extLst>
              <a:ext uri="{FF2B5EF4-FFF2-40B4-BE49-F238E27FC236}">
                <a16:creationId xmlns:a16="http://schemas.microsoft.com/office/drawing/2014/main" id="{3351FE41-08F7-4B9B-AD76-098576D96A18}"/>
              </a:ext>
            </a:extLst>
          </p:cNvPr>
          <p:cNvSpPr txBox="1">
            <a:spLocks/>
          </p:cNvSpPr>
          <p:nvPr/>
        </p:nvSpPr>
        <p:spPr>
          <a:xfrm>
            <a:off x="11345862" y="6423025"/>
            <a:ext cx="828675" cy="434975"/>
          </a:xfrm>
          <a:prstGeom prst="rect">
            <a:avLst/>
          </a:prstGeom>
        </p:spPr>
        <p:txBody>
          <a:bodyPr/>
          <a:lst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a:lstStyle>
          <a:p>
            <a:fld id="{DD0590FE-9BA6-45CB-BC76-38BB9AEE2E90}" type="slidenum">
              <a:rPr lang="en-GB" smtClean="0"/>
              <a:pPr/>
              <a:t>24</a:t>
            </a:fld>
            <a:endParaRPr lang="en-GB"/>
          </a:p>
        </p:txBody>
      </p:sp>
    </p:spTree>
    <p:extLst>
      <p:ext uri="{BB962C8B-B14F-4D97-AF65-F5344CB8AC3E}">
        <p14:creationId xmlns:p14="http://schemas.microsoft.com/office/powerpoint/2010/main" val="37708929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F3B63-689D-4707-8D8C-7FD345A54457}"/>
              </a:ext>
            </a:extLst>
          </p:cNvPr>
          <p:cNvSpPr>
            <a:spLocks noGrp="1"/>
          </p:cNvSpPr>
          <p:nvPr>
            <p:ph type="title"/>
          </p:nvPr>
        </p:nvSpPr>
        <p:spPr>
          <a:xfrm>
            <a:off x="215404" y="270185"/>
            <a:ext cx="7919681" cy="501649"/>
          </a:xfrm>
        </p:spPr>
        <p:txBody>
          <a:bodyPr lIns="0" tIns="0" rIns="91440" bIns="45720" anchor="t"/>
          <a:lstStyle/>
          <a:p>
            <a:r>
              <a:rPr lang="en-GB">
                <a:solidFill>
                  <a:srgbClr val="006097"/>
                </a:solidFill>
                <a:latin typeface="+mn-lt"/>
                <a:cs typeface="Arial"/>
              </a:rPr>
              <a:t>Seismic Options around Offshore Windfarms</a:t>
            </a:r>
          </a:p>
        </p:txBody>
      </p:sp>
      <p:sp>
        <p:nvSpPr>
          <p:cNvPr id="5" name="Rectangle 4">
            <a:extLst>
              <a:ext uri="{FF2B5EF4-FFF2-40B4-BE49-F238E27FC236}">
                <a16:creationId xmlns:a16="http://schemas.microsoft.com/office/drawing/2014/main" id="{3A9F522C-75CD-46C9-9153-6649937748FA}"/>
              </a:ext>
            </a:extLst>
          </p:cNvPr>
          <p:cNvSpPr/>
          <p:nvPr/>
        </p:nvSpPr>
        <p:spPr>
          <a:xfrm>
            <a:off x="215404" y="1076634"/>
            <a:ext cx="12876569" cy="4678204"/>
          </a:xfrm>
          <a:prstGeom prst="rect">
            <a:avLst/>
          </a:prstGeom>
        </p:spPr>
        <p:txBody>
          <a:bodyPr wrap="square" lIns="91440" tIns="45720" rIns="91440" bIns="45720" anchor="t">
            <a:spAutoFit/>
          </a:bodyPr>
          <a:lstStyle/>
          <a:p>
            <a:pPr marL="190500" indent="-342900">
              <a:spcAft>
                <a:spcPts val="400"/>
              </a:spcAft>
              <a:buFont typeface="Arial" panose="020B0604020202020204" pitchFamily="34" charset="0"/>
              <a:buChar char="•"/>
            </a:pPr>
            <a:r>
              <a:rPr lang="en-GB" sz="1600" b="1"/>
              <a:t>Co-existence using reservoir </a:t>
            </a:r>
            <a:r>
              <a:rPr lang="en-GB" sz="1600" b="1">
                <a:solidFill>
                  <a:schemeClr val="accent3"/>
                </a:solidFill>
              </a:rPr>
              <a:t>towed streamer seismic </a:t>
            </a:r>
            <a:r>
              <a:rPr lang="en-GB" sz="1600" b="1"/>
              <a:t>is </a:t>
            </a:r>
            <a:r>
              <a:rPr lang="en-GB" sz="1600" b="1">
                <a:solidFill>
                  <a:schemeClr val="accent3"/>
                </a:solidFill>
              </a:rPr>
              <a:t>not considered safe nor practicable.</a:t>
            </a:r>
            <a:endParaRPr lang="en-US" sz="1600" b="1">
              <a:solidFill>
                <a:schemeClr val="accent3"/>
              </a:solidFill>
              <a:cs typeface="Arial" panose="020B0604020202020204"/>
            </a:endParaRPr>
          </a:p>
          <a:p>
            <a:pPr marL="800100" lvl="1" indent="-342900">
              <a:spcAft>
                <a:spcPts val="400"/>
              </a:spcAft>
              <a:buFont typeface="Arial" panose="020B0604020202020204" pitchFamily="34" charset="0"/>
              <a:buChar char="•"/>
            </a:pPr>
            <a:r>
              <a:rPr lang="en-GB" sz="1400"/>
              <a:t>Schematics show challenges of acquiring  streamer seismic  (towing long receiver cables) within confines of windfarm</a:t>
            </a:r>
          </a:p>
          <a:p>
            <a:pPr marL="800100" lvl="1" indent="-342900">
              <a:spcAft>
                <a:spcPts val="400"/>
              </a:spcAft>
              <a:buFont typeface="Arial" panose="020B0604020202020204" pitchFamily="34" charset="0"/>
              <a:buChar char="•"/>
            </a:pPr>
            <a:r>
              <a:rPr lang="en-GB" sz="1400"/>
              <a:t>Long cables and their unpredictable lateral movement / "feathering" presents unacceptable collision risk</a:t>
            </a:r>
          </a:p>
          <a:p>
            <a:pPr marL="457200" lvl="1">
              <a:spcAft>
                <a:spcPts val="400"/>
              </a:spcAft>
            </a:pPr>
            <a:endParaRPr lang="en-GB" sz="1200" b="1">
              <a:highlight>
                <a:srgbClr val="FFFFFF"/>
              </a:highlight>
            </a:endParaRPr>
          </a:p>
          <a:p>
            <a:pPr marL="400050" lvl="1" indent="-285750">
              <a:spcAft>
                <a:spcPts val="400"/>
              </a:spcAft>
              <a:buFont typeface="Arial" panose="020B0604020202020204" pitchFamily="34" charset="0"/>
              <a:buChar char="•"/>
            </a:pPr>
            <a:r>
              <a:rPr lang="en-GB" sz="1600" b="1">
                <a:cs typeface="Arial"/>
              </a:rPr>
              <a:t>Potential monitoring acquisition options</a:t>
            </a:r>
          </a:p>
          <a:p>
            <a:pPr marL="114300" lvl="1">
              <a:spcAft>
                <a:spcPts val="400"/>
              </a:spcAft>
            </a:pPr>
            <a:endParaRPr lang="en-GB" sz="1600" b="1">
              <a:cs typeface="Arial"/>
            </a:endParaRPr>
          </a:p>
          <a:p>
            <a:pPr marL="800100" lvl="1" indent="-342900">
              <a:spcAft>
                <a:spcPts val="400"/>
              </a:spcAft>
              <a:buFont typeface="Arial" panose="020B0604020202020204" pitchFamily="34" charset="0"/>
              <a:buChar char="•"/>
            </a:pPr>
            <a:r>
              <a:rPr lang="en-GB" sz="1600" b="1">
                <a:solidFill>
                  <a:schemeClr val="accent2"/>
                </a:solidFill>
              </a:rPr>
              <a:t>Very Restricted </a:t>
            </a:r>
            <a:r>
              <a:rPr lang="en-GB" sz="1600" b="1"/>
              <a:t>HR towed  source only or very short streamer length </a:t>
            </a:r>
            <a:r>
              <a:rPr lang="en-GB" sz="1600"/>
              <a:t>seismic</a:t>
            </a:r>
            <a:r>
              <a:rPr lang="en-GB" sz="1600" b="1"/>
              <a:t> may </a:t>
            </a:r>
            <a:r>
              <a:rPr lang="en-GB" sz="1600"/>
              <a:t>work amongst turbines.</a:t>
            </a:r>
          </a:p>
          <a:p>
            <a:pPr marL="1409700" lvl="2" indent="-342900">
              <a:spcAft>
                <a:spcPts val="400"/>
              </a:spcAft>
              <a:buFont typeface="Arial" panose="020B0604020202020204" pitchFamily="34" charset="0"/>
              <a:buChar char="•"/>
            </a:pPr>
            <a:r>
              <a:rPr lang="en-GB" sz="1600"/>
              <a:t>Requires shallow targets with large expected response</a:t>
            </a:r>
          </a:p>
          <a:p>
            <a:pPr marL="2019300" lvl="3" indent="-342900">
              <a:spcAft>
                <a:spcPts val="400"/>
              </a:spcAft>
              <a:buFont typeface="Arial" panose="020B0604020202020204" pitchFamily="34" charset="0"/>
              <a:buChar char="•"/>
            </a:pPr>
            <a:r>
              <a:rPr lang="en-GB" sz="1600"/>
              <a:t>Short offset HR seismic which may not deliver reservoir image</a:t>
            </a:r>
          </a:p>
          <a:p>
            <a:pPr marL="2019300" lvl="3" indent="-342900">
              <a:spcAft>
                <a:spcPts val="400"/>
              </a:spcAft>
              <a:buFont typeface="Arial" panose="020B0604020202020204" pitchFamily="34" charset="0"/>
              <a:buChar char="•"/>
            </a:pPr>
            <a:r>
              <a:rPr lang="en-GB" sz="1600"/>
              <a:t>Cannot provide fieldwide 4D</a:t>
            </a:r>
          </a:p>
          <a:p>
            <a:pPr marL="1409700" lvl="2" indent="-342900">
              <a:spcAft>
                <a:spcPts val="400"/>
              </a:spcAft>
              <a:buFont typeface="Arial" panose="020B0604020202020204" pitchFamily="34" charset="0"/>
              <a:buChar char="•"/>
            </a:pPr>
            <a:r>
              <a:rPr lang="en-GB" sz="1600"/>
              <a:t>HR contractors currently  </a:t>
            </a:r>
            <a:r>
              <a:rPr lang="en-GB" sz="1600" b="1"/>
              <a:t>hesitant to commit </a:t>
            </a:r>
            <a:r>
              <a:rPr lang="en-GB" sz="1600"/>
              <a:t>to minimal HR scope</a:t>
            </a:r>
            <a:r>
              <a:rPr lang="en-GB" sz="1600" b="1"/>
              <a:t> </a:t>
            </a:r>
            <a:r>
              <a:rPr lang="en-GB" sz="1400"/>
              <a:t>(any more than 1 x 600m cable) </a:t>
            </a:r>
            <a:r>
              <a:rPr lang="en-GB" sz="1600"/>
              <a:t>between turbines</a:t>
            </a:r>
          </a:p>
          <a:p>
            <a:pPr marL="1409700" lvl="2" indent="-342900">
              <a:spcAft>
                <a:spcPts val="400"/>
              </a:spcAft>
              <a:buFont typeface="Arial" panose="020B0604020202020204" pitchFamily="34" charset="0"/>
              <a:buChar char="•"/>
            </a:pPr>
            <a:r>
              <a:rPr lang="en-GB" sz="1600"/>
              <a:t>Alternative P-Cable arrangement (multiple ultra-short cables) /  still does not present full spatial data</a:t>
            </a:r>
          </a:p>
          <a:p>
            <a:pPr marL="1409700" lvl="2" indent="-342900">
              <a:spcAft>
                <a:spcPts val="400"/>
              </a:spcAft>
              <a:buFont typeface="Arial" panose="020B0604020202020204" pitchFamily="34" charset="0"/>
              <a:buChar char="•"/>
            </a:pPr>
            <a:r>
              <a:rPr lang="en-GB" sz="1600">
                <a:cs typeface="Arial"/>
              </a:rPr>
              <a:t>“</a:t>
            </a:r>
            <a:r>
              <a:rPr lang="en-GB" sz="1600"/>
              <a:t>2.5D” monitoring gives very limited image</a:t>
            </a:r>
          </a:p>
          <a:p>
            <a:pPr marL="1066800" lvl="2">
              <a:spcAft>
                <a:spcPts val="400"/>
              </a:spcAft>
            </a:pPr>
            <a:endParaRPr lang="en-GB" sz="1600"/>
          </a:p>
          <a:p>
            <a:pPr marL="800100" lvl="1" indent="-342900">
              <a:spcAft>
                <a:spcPts val="400"/>
              </a:spcAft>
              <a:buFont typeface="Arial" panose="020B0604020202020204" pitchFamily="34" charset="0"/>
              <a:buChar char="•"/>
            </a:pPr>
            <a:r>
              <a:rPr lang="en-GB" sz="1600">
                <a:cs typeface="Arial"/>
              </a:rPr>
              <a:t>Ocean Bottom nodes (OBN) </a:t>
            </a:r>
            <a:r>
              <a:rPr lang="en-GB" sz="1600" b="1">
                <a:solidFill>
                  <a:srgbClr val="00B050"/>
                </a:solidFill>
                <a:cs typeface="Arial"/>
              </a:rPr>
              <a:t>could be deployed </a:t>
            </a:r>
            <a:r>
              <a:rPr lang="en-GB" sz="1600">
                <a:cs typeface="Arial"/>
              </a:rPr>
              <a:t>amongst turbines</a:t>
            </a:r>
          </a:p>
          <a:p>
            <a:pPr marL="1409065" lvl="2" indent="-342900">
              <a:spcAft>
                <a:spcPts val="400"/>
              </a:spcAft>
              <a:buFont typeface="Arial" panose="020B0604020202020204" pitchFamily="34" charset="0"/>
              <a:buChar char="•"/>
            </a:pPr>
            <a:r>
              <a:rPr lang="en-GB" sz="1600">
                <a:cs typeface="Arial"/>
              </a:rPr>
              <a:t>Differencing Baseline Streamer  &amp; Monitor OBN currently not effective. </a:t>
            </a:r>
            <a:endParaRPr lang="en-GB" sz="1200">
              <a:cs typeface="Arial"/>
            </a:endParaRPr>
          </a:p>
        </p:txBody>
      </p:sp>
      <p:grpSp>
        <p:nvGrpSpPr>
          <p:cNvPr id="4" name="Group 3" descr="seismic acquisition scenarios">
            <a:extLst>
              <a:ext uri="{FF2B5EF4-FFF2-40B4-BE49-F238E27FC236}">
                <a16:creationId xmlns:a16="http://schemas.microsoft.com/office/drawing/2014/main" id="{9EFBF761-06C4-434D-8C6F-9A1DD00DAA65}"/>
              </a:ext>
            </a:extLst>
          </p:cNvPr>
          <p:cNvGrpSpPr/>
          <p:nvPr/>
        </p:nvGrpSpPr>
        <p:grpSpPr>
          <a:xfrm>
            <a:off x="9725779" y="1690576"/>
            <a:ext cx="1492429" cy="3765927"/>
            <a:chOff x="9725779" y="1690576"/>
            <a:chExt cx="1492429" cy="3765927"/>
          </a:xfrm>
        </p:grpSpPr>
        <p:pic>
          <p:nvPicPr>
            <p:cNvPr id="54" name="Picture 53">
              <a:extLst>
                <a:ext uri="{FF2B5EF4-FFF2-40B4-BE49-F238E27FC236}">
                  <a16:creationId xmlns:a16="http://schemas.microsoft.com/office/drawing/2014/main" id="{DA9E35F1-9B0C-49AE-BE8C-BE9CC86B0BBB}"/>
                </a:ext>
              </a:extLst>
            </p:cNvPr>
            <p:cNvPicPr>
              <a:picLocks noChangeAspect="1"/>
            </p:cNvPicPr>
            <p:nvPr/>
          </p:nvPicPr>
          <p:blipFill>
            <a:blip r:embed="rId3"/>
            <a:stretch>
              <a:fillRect/>
            </a:stretch>
          </p:blipFill>
          <p:spPr>
            <a:xfrm>
              <a:off x="9729436" y="1690576"/>
              <a:ext cx="1488772" cy="340186"/>
            </a:xfrm>
            <a:prstGeom prst="rect">
              <a:avLst/>
            </a:prstGeom>
          </p:spPr>
        </p:pic>
        <p:pic>
          <p:nvPicPr>
            <p:cNvPr id="55" name="Picture 54">
              <a:extLst>
                <a:ext uri="{FF2B5EF4-FFF2-40B4-BE49-F238E27FC236}">
                  <a16:creationId xmlns:a16="http://schemas.microsoft.com/office/drawing/2014/main" id="{3620001A-B5DB-49FF-9C00-769F356A5294}"/>
                </a:ext>
              </a:extLst>
            </p:cNvPr>
            <p:cNvPicPr>
              <a:picLocks noChangeAspect="1"/>
            </p:cNvPicPr>
            <p:nvPr/>
          </p:nvPicPr>
          <p:blipFill>
            <a:blip r:embed="rId4"/>
            <a:stretch>
              <a:fillRect/>
            </a:stretch>
          </p:blipFill>
          <p:spPr>
            <a:xfrm>
              <a:off x="9725779" y="3005754"/>
              <a:ext cx="1210771" cy="398713"/>
            </a:xfrm>
            <a:prstGeom prst="rect">
              <a:avLst/>
            </a:prstGeom>
          </p:spPr>
        </p:pic>
        <p:pic>
          <p:nvPicPr>
            <p:cNvPr id="3" name="Picture 2">
              <a:extLst>
                <a:ext uri="{FF2B5EF4-FFF2-40B4-BE49-F238E27FC236}">
                  <a16:creationId xmlns:a16="http://schemas.microsoft.com/office/drawing/2014/main" id="{04B71F1E-4868-4618-8B92-4CA95D34B078}"/>
                </a:ext>
              </a:extLst>
            </p:cNvPr>
            <p:cNvPicPr>
              <a:picLocks noChangeAspect="1"/>
            </p:cNvPicPr>
            <p:nvPr/>
          </p:nvPicPr>
          <p:blipFill>
            <a:blip r:embed="rId5"/>
            <a:stretch>
              <a:fillRect/>
            </a:stretch>
          </p:blipFill>
          <p:spPr>
            <a:xfrm>
              <a:off x="10003780" y="5006579"/>
              <a:ext cx="1214428" cy="449924"/>
            </a:xfrm>
            <a:prstGeom prst="rect">
              <a:avLst/>
            </a:prstGeom>
          </p:spPr>
        </p:pic>
      </p:grpSp>
    </p:spTree>
    <p:extLst>
      <p:ext uri="{BB962C8B-B14F-4D97-AF65-F5344CB8AC3E}">
        <p14:creationId xmlns:p14="http://schemas.microsoft.com/office/powerpoint/2010/main" val="28650481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3">
            <a:extLst>
              <a:ext uri="{FF2B5EF4-FFF2-40B4-BE49-F238E27FC236}">
                <a16:creationId xmlns:a16="http://schemas.microsoft.com/office/drawing/2014/main" id="{88D192F0-12EF-4F1B-A357-605240EC8B7C}"/>
              </a:ext>
            </a:extLst>
          </p:cNvPr>
          <p:cNvSpPr>
            <a:spLocks noGrp="1"/>
          </p:cNvSpPr>
          <p:nvPr>
            <p:ph type="title"/>
          </p:nvPr>
        </p:nvSpPr>
        <p:spPr>
          <a:xfrm>
            <a:off x="87681" y="208711"/>
            <a:ext cx="8230810" cy="501649"/>
          </a:xfrm>
        </p:spPr>
        <p:txBody>
          <a:bodyPr/>
          <a:lstStyle/>
          <a:p>
            <a:pPr rtl="0" eaLnBrk="1" latinLnBrk="0" hangingPunct="1"/>
            <a:r>
              <a:rPr lang="en-GB" sz="2800" kern="1200" spc="-100">
                <a:solidFill>
                  <a:srgbClr val="006097"/>
                </a:solidFill>
                <a:effectLst/>
                <a:latin typeface="+mn-lt"/>
                <a:ea typeface="+mn-ea"/>
                <a:cs typeface="Arial" panose="020B0604020202020204" pitchFamily="34" charset="0"/>
              </a:rPr>
              <a:t>Marine Seismic Operations around Windfarms #1</a:t>
            </a:r>
            <a:endParaRPr lang="en-GB" spc="-100">
              <a:solidFill>
                <a:srgbClr val="006097"/>
              </a:solidFill>
              <a:effectLst/>
              <a:latin typeface="+mn-lt"/>
            </a:endParaRPr>
          </a:p>
        </p:txBody>
      </p:sp>
      <p:sp>
        <p:nvSpPr>
          <p:cNvPr id="6" name="TextBox 5">
            <a:extLst>
              <a:ext uri="{FF2B5EF4-FFF2-40B4-BE49-F238E27FC236}">
                <a16:creationId xmlns:a16="http://schemas.microsoft.com/office/drawing/2014/main" id="{630089AE-94D5-43E6-8BDC-9BCDA15175E8}"/>
              </a:ext>
            </a:extLst>
          </p:cNvPr>
          <p:cNvSpPr txBox="1"/>
          <p:nvPr/>
        </p:nvSpPr>
        <p:spPr>
          <a:xfrm>
            <a:off x="352365" y="709100"/>
            <a:ext cx="5455148" cy="469359"/>
          </a:xfrm>
          <a:prstGeom prst="rect">
            <a:avLst/>
          </a:prstGeom>
          <a:noFill/>
        </p:spPr>
        <p:txBody>
          <a:bodyPr wrap="none" lIns="91440" tIns="45720" rIns="91440" bIns="45720" rtlCol="0" anchor="t">
            <a:spAutoFit/>
          </a:bodyPr>
          <a:lstStyle/>
          <a:p>
            <a:pPr defTabSz="457200"/>
            <a:r>
              <a:rPr lang="en-GB" sz="1450"/>
              <a:t>1) </a:t>
            </a:r>
            <a:r>
              <a:rPr lang="en-GB" sz="1450" b="1"/>
              <a:t>Streamer spread width along turbine corridor:  </a:t>
            </a:r>
            <a:r>
              <a:rPr lang="en-GB" sz="1450">
                <a:solidFill>
                  <a:srgbClr val="C93540"/>
                </a:solidFill>
              </a:rPr>
              <a:t>Impossible</a:t>
            </a:r>
          </a:p>
          <a:p>
            <a:pPr defTabSz="457200"/>
            <a:endParaRPr lang="en-GB" sz="1000" b="1">
              <a:solidFill>
                <a:prstClr val="black"/>
              </a:solidFill>
            </a:endParaRPr>
          </a:p>
        </p:txBody>
      </p:sp>
      <p:grpSp>
        <p:nvGrpSpPr>
          <p:cNvPr id="12" name="Group 11" descr="Streamer spread width along turbine corridor:  Impossible&#10;">
            <a:extLst>
              <a:ext uri="{FF2B5EF4-FFF2-40B4-BE49-F238E27FC236}">
                <a16:creationId xmlns:a16="http://schemas.microsoft.com/office/drawing/2014/main" id="{7FA8AC87-CAF0-49E2-BBAC-366604C44965}"/>
              </a:ext>
            </a:extLst>
          </p:cNvPr>
          <p:cNvGrpSpPr/>
          <p:nvPr/>
        </p:nvGrpSpPr>
        <p:grpSpPr>
          <a:xfrm>
            <a:off x="474401" y="1064937"/>
            <a:ext cx="4806636" cy="2760635"/>
            <a:chOff x="283735" y="1042899"/>
            <a:chExt cx="4913376" cy="2821940"/>
          </a:xfrm>
        </p:grpSpPr>
        <p:grpSp>
          <p:nvGrpSpPr>
            <p:cNvPr id="11" name="Group 10">
              <a:extLst>
                <a:ext uri="{FF2B5EF4-FFF2-40B4-BE49-F238E27FC236}">
                  <a16:creationId xmlns:a16="http://schemas.microsoft.com/office/drawing/2014/main" id="{8A509171-7BDA-48D7-BFAA-508D9D1AC8A7}"/>
                </a:ext>
              </a:extLst>
            </p:cNvPr>
            <p:cNvGrpSpPr/>
            <p:nvPr/>
          </p:nvGrpSpPr>
          <p:grpSpPr>
            <a:xfrm>
              <a:off x="283735" y="1042899"/>
              <a:ext cx="4913376" cy="2821940"/>
              <a:chOff x="283735" y="1042899"/>
              <a:chExt cx="4913376" cy="2821940"/>
            </a:xfrm>
          </p:grpSpPr>
          <p:grpSp>
            <p:nvGrpSpPr>
              <p:cNvPr id="5" name="Group 4">
                <a:extLst>
                  <a:ext uri="{FF2B5EF4-FFF2-40B4-BE49-F238E27FC236}">
                    <a16:creationId xmlns:a16="http://schemas.microsoft.com/office/drawing/2014/main" id="{4473218C-3B3C-43A1-93EF-6250780FE6B7}"/>
                  </a:ext>
                </a:extLst>
              </p:cNvPr>
              <p:cNvGrpSpPr/>
              <p:nvPr/>
            </p:nvGrpSpPr>
            <p:grpSpPr>
              <a:xfrm>
                <a:off x="283735" y="1042899"/>
                <a:ext cx="4913376" cy="2821940"/>
                <a:chOff x="283735" y="1042899"/>
                <a:chExt cx="4913376" cy="2821940"/>
              </a:xfrm>
            </p:grpSpPr>
            <p:pic>
              <p:nvPicPr>
                <p:cNvPr id="33" name="Picture 32" descr="Streamer spread width along turbine corridor">
                  <a:extLst>
                    <a:ext uri="{FF2B5EF4-FFF2-40B4-BE49-F238E27FC236}">
                      <a16:creationId xmlns:a16="http://schemas.microsoft.com/office/drawing/2014/main" id="{D6A4C667-0081-441C-B2F3-EA834CE31B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735" y="1042899"/>
                  <a:ext cx="4913376" cy="2606040"/>
                </a:xfrm>
                <a:prstGeom prst="rect">
                  <a:avLst/>
                </a:prstGeom>
              </p:spPr>
            </p:pic>
            <p:sp>
              <p:nvSpPr>
                <p:cNvPr id="36" name="TextBox 35">
                  <a:extLst>
                    <a:ext uri="{FF2B5EF4-FFF2-40B4-BE49-F238E27FC236}">
                      <a16:creationId xmlns:a16="http://schemas.microsoft.com/office/drawing/2014/main" id="{B5042B10-ABC4-4785-994C-F87B7E2F45A4}"/>
                    </a:ext>
                  </a:extLst>
                </p:cNvPr>
                <p:cNvSpPr txBox="1"/>
                <p:nvPr/>
              </p:nvSpPr>
              <p:spPr>
                <a:xfrm>
                  <a:off x="3222090" y="3664784"/>
                  <a:ext cx="1973617" cy="200055"/>
                </a:xfrm>
                <a:prstGeom prst="rect">
                  <a:avLst/>
                </a:prstGeom>
                <a:solidFill>
                  <a:schemeClr val="bg2">
                    <a:lumMod val="20000"/>
                    <a:lumOff val="80000"/>
                  </a:schemeClr>
                </a:solidFill>
              </p:spPr>
              <p:txBody>
                <a:bodyPr wrap="none" rtlCol="0">
                  <a:spAutoFit/>
                </a:bodyPr>
                <a:lstStyle/>
                <a:p>
                  <a:r>
                    <a:rPr lang="en-GB" sz="700"/>
                    <a:t>Not to scale: X is 3 time longer than y’s width</a:t>
                  </a:r>
                </a:p>
              </p:txBody>
            </p:sp>
            <p:sp>
              <p:nvSpPr>
                <p:cNvPr id="2" name="TextBox 1">
                  <a:extLst>
                    <a:ext uri="{FF2B5EF4-FFF2-40B4-BE49-F238E27FC236}">
                      <a16:creationId xmlns:a16="http://schemas.microsoft.com/office/drawing/2014/main" id="{C5CFE0F4-5AF5-4DAE-B434-F4ED4A116E48}"/>
                    </a:ext>
                  </a:extLst>
                </p:cNvPr>
                <p:cNvSpPr txBox="1"/>
                <p:nvPr/>
              </p:nvSpPr>
              <p:spPr>
                <a:xfrm>
                  <a:off x="3067050" y="2292350"/>
                  <a:ext cx="237566" cy="169277"/>
                </a:xfrm>
                <a:prstGeom prst="rect">
                  <a:avLst/>
                </a:prstGeom>
                <a:noFill/>
              </p:spPr>
              <p:txBody>
                <a:bodyPr wrap="none" rtlCol="0">
                  <a:spAutoFit/>
                </a:bodyPr>
                <a:lstStyle/>
                <a:p>
                  <a:r>
                    <a:rPr lang="en-GB" sz="500"/>
                    <a:t>m</a:t>
                  </a:r>
                </a:p>
              </p:txBody>
            </p:sp>
          </p:grpSp>
          <p:sp>
            <p:nvSpPr>
              <p:cNvPr id="9" name="TextBox 8">
                <a:extLst>
                  <a:ext uri="{FF2B5EF4-FFF2-40B4-BE49-F238E27FC236}">
                    <a16:creationId xmlns:a16="http://schemas.microsoft.com/office/drawing/2014/main" id="{2289F2DD-F884-4FB6-BF26-9027B28F1601}"/>
                  </a:ext>
                </a:extLst>
              </p:cNvPr>
              <p:cNvSpPr txBox="1"/>
              <p:nvPr/>
            </p:nvSpPr>
            <p:spPr>
              <a:xfrm>
                <a:off x="388579" y="1094497"/>
                <a:ext cx="998991" cy="307777"/>
              </a:xfrm>
              <a:prstGeom prst="rect">
                <a:avLst/>
              </a:prstGeom>
              <a:noFill/>
            </p:spPr>
            <p:txBody>
              <a:bodyPr wrap="none" rtlCol="0">
                <a:spAutoFit/>
              </a:bodyPr>
              <a:lstStyle/>
              <a:p>
                <a:r>
                  <a:rPr lang="en-GB" sz="1400" b="1">
                    <a:solidFill>
                      <a:srgbClr val="C93540"/>
                    </a:solidFill>
                  </a:rPr>
                  <a:t>Collision!</a:t>
                </a:r>
              </a:p>
            </p:txBody>
          </p:sp>
        </p:grpSp>
        <p:sp>
          <p:nvSpPr>
            <p:cNvPr id="38" name="TextBox 37">
              <a:extLst>
                <a:ext uri="{FF2B5EF4-FFF2-40B4-BE49-F238E27FC236}">
                  <a16:creationId xmlns:a16="http://schemas.microsoft.com/office/drawing/2014/main" id="{ED04B665-1AD4-4B66-8A91-5282FFE3544F}"/>
                </a:ext>
              </a:extLst>
            </p:cNvPr>
            <p:cNvSpPr txBox="1"/>
            <p:nvPr/>
          </p:nvSpPr>
          <p:spPr>
            <a:xfrm>
              <a:off x="352365" y="3276755"/>
              <a:ext cx="998991" cy="307777"/>
            </a:xfrm>
            <a:prstGeom prst="rect">
              <a:avLst/>
            </a:prstGeom>
            <a:noFill/>
          </p:spPr>
          <p:txBody>
            <a:bodyPr wrap="none" rtlCol="0">
              <a:spAutoFit/>
            </a:bodyPr>
            <a:lstStyle/>
            <a:p>
              <a:r>
                <a:rPr lang="en-GB" sz="1400" b="1">
                  <a:solidFill>
                    <a:srgbClr val="C93540"/>
                  </a:solidFill>
                </a:rPr>
                <a:t>Collision!</a:t>
              </a:r>
            </a:p>
          </p:txBody>
        </p:sp>
      </p:grpSp>
      <p:sp>
        <p:nvSpPr>
          <p:cNvPr id="7" name="TextBox 6">
            <a:extLst>
              <a:ext uri="{FF2B5EF4-FFF2-40B4-BE49-F238E27FC236}">
                <a16:creationId xmlns:a16="http://schemas.microsoft.com/office/drawing/2014/main" id="{2D999647-F796-49A3-AAF8-0D4131939329}"/>
              </a:ext>
            </a:extLst>
          </p:cNvPr>
          <p:cNvSpPr txBox="1"/>
          <p:nvPr/>
        </p:nvSpPr>
        <p:spPr>
          <a:xfrm>
            <a:off x="5357368" y="1041127"/>
            <a:ext cx="6288032" cy="1446550"/>
          </a:xfrm>
          <a:prstGeom prst="rect">
            <a:avLst/>
          </a:prstGeom>
          <a:noFill/>
        </p:spPr>
        <p:txBody>
          <a:bodyPr wrap="square" lIns="91440" tIns="45720" rIns="91440" bIns="45720" rtlCol="0" anchor="t">
            <a:spAutoFit/>
          </a:bodyPr>
          <a:lstStyle/>
          <a:p>
            <a:pPr marL="285750" indent="-285750" defTabSz="457200">
              <a:buFont typeface="Arial" panose="020B0604020202020204" pitchFamily="34" charset="0"/>
              <a:buChar char="•"/>
            </a:pPr>
            <a:r>
              <a:rPr lang="en-GB" sz="1450"/>
              <a:t>Fantail spread: Streamers wider at tail -&gt;           </a:t>
            </a:r>
            <a:r>
              <a:rPr lang="en-GB" sz="1450">
                <a:solidFill>
                  <a:srgbClr val="FF0000"/>
                </a:solidFill>
              </a:rPr>
              <a:t>  </a:t>
            </a:r>
            <a:r>
              <a:rPr lang="en-GB" sz="1450">
                <a:solidFill>
                  <a:srgbClr val="C93540"/>
                </a:solidFill>
              </a:rPr>
              <a:t>collision risk              </a:t>
            </a:r>
            <a:r>
              <a:rPr lang="en-GB" sz="1450"/>
              <a:t>+</a:t>
            </a:r>
          </a:p>
          <a:p>
            <a:pPr marL="285750" indent="-285750" defTabSz="457200">
              <a:buFont typeface="Arial" panose="020B0604020202020204" pitchFamily="34" charset="0"/>
              <a:buChar char="•"/>
            </a:pPr>
            <a:r>
              <a:rPr lang="en-GB" sz="1450"/>
              <a:t>Feathering (lateral drift) displaces tail 100’s m -&gt; </a:t>
            </a:r>
            <a:r>
              <a:rPr lang="en-GB" sz="1450">
                <a:solidFill>
                  <a:srgbClr val="C93540"/>
                </a:solidFill>
              </a:rPr>
              <a:t>collision risk              </a:t>
            </a:r>
            <a:r>
              <a:rPr lang="en-GB" sz="1450"/>
              <a:t>+</a:t>
            </a:r>
          </a:p>
          <a:p>
            <a:pPr marL="285750" indent="-285750" defTabSz="457200">
              <a:buFont typeface="Arial" panose="020B0604020202020204" pitchFamily="34" charset="0"/>
              <a:buChar char="•"/>
            </a:pPr>
            <a:r>
              <a:rPr lang="en-GB" sz="1450"/>
              <a:t>No vessel escape route</a:t>
            </a:r>
            <a:r>
              <a:rPr lang="en-GB" sz="1200">
                <a:solidFill>
                  <a:srgbClr val="FF0000"/>
                </a:solidFill>
              </a:rPr>
              <a:t>                                    </a:t>
            </a:r>
            <a:r>
              <a:rPr lang="en-GB" sz="1450"/>
              <a:t>  </a:t>
            </a:r>
            <a:r>
              <a:rPr lang="en-GB" sz="1450">
                <a:solidFill>
                  <a:srgbClr val="C93540"/>
                </a:solidFill>
              </a:rPr>
              <a:t>unacceptable for captain</a:t>
            </a:r>
          </a:p>
          <a:p>
            <a:pPr indent="-285750" defTabSz="457200">
              <a:buFont typeface="Arial" panose="020B0604020202020204" pitchFamily="34" charset="0"/>
              <a:buChar char="•"/>
            </a:pPr>
            <a:endParaRPr lang="en-GB" sz="1450"/>
          </a:p>
          <a:p>
            <a:pPr marL="285750" indent="-285750" defTabSz="457200">
              <a:buFont typeface="Arial" panose="020B0604020202020204" pitchFamily="34" charset="0"/>
              <a:buChar char="•"/>
            </a:pPr>
            <a:endParaRPr lang="en-GB" sz="1000">
              <a:solidFill>
                <a:prstClr val="black"/>
              </a:solidFill>
            </a:endParaRPr>
          </a:p>
          <a:p>
            <a:pPr marL="171450" indent="-171450" defTabSz="457200">
              <a:buFont typeface="Arial" panose="020B0604020202020204" pitchFamily="34" charset="0"/>
              <a:buChar char="•"/>
            </a:pPr>
            <a:endParaRPr lang="en-GB" sz="1000">
              <a:cs typeface="Arial"/>
            </a:endParaRPr>
          </a:p>
          <a:p>
            <a:pPr marL="171450" indent="-171450" defTabSz="457200">
              <a:buFont typeface="Arial" panose="020B0604020202020204" pitchFamily="34" charset="0"/>
              <a:buChar char="•"/>
            </a:pPr>
            <a:endParaRPr lang="en-GB" sz="1000">
              <a:solidFill>
                <a:prstClr val="black"/>
              </a:solidFill>
            </a:endParaRPr>
          </a:p>
        </p:txBody>
      </p:sp>
      <p:pic>
        <p:nvPicPr>
          <p:cNvPr id="4" name="Picture 3" descr="towed seismic vessel">
            <a:extLst>
              <a:ext uri="{FF2B5EF4-FFF2-40B4-BE49-F238E27FC236}">
                <a16:creationId xmlns:a16="http://schemas.microsoft.com/office/drawing/2014/main" id="{82F50147-ACAC-4693-820D-29B3B1CD1B12}"/>
              </a:ext>
            </a:extLst>
          </p:cNvPr>
          <p:cNvPicPr>
            <a:picLocks noChangeAspect="1"/>
          </p:cNvPicPr>
          <p:nvPr/>
        </p:nvPicPr>
        <p:blipFill rotWithShape="1">
          <a:blip r:embed="rId4"/>
          <a:srcRect t="3977" r="49579" b="16051"/>
          <a:stretch/>
        </p:blipFill>
        <p:spPr>
          <a:xfrm>
            <a:off x="5649685" y="1804233"/>
            <a:ext cx="3231193" cy="1805330"/>
          </a:xfrm>
          <a:prstGeom prst="rect">
            <a:avLst/>
          </a:prstGeom>
        </p:spPr>
      </p:pic>
      <p:sp>
        <p:nvSpPr>
          <p:cNvPr id="3" name="TextBox 2">
            <a:extLst>
              <a:ext uri="{FF2B5EF4-FFF2-40B4-BE49-F238E27FC236}">
                <a16:creationId xmlns:a16="http://schemas.microsoft.com/office/drawing/2014/main" id="{4E89DD18-9A6A-4AF6-8EE2-C734633D22D7}"/>
              </a:ext>
              <a:ext uri="{C183D7F6-B498-43B3-948B-1728B52AA6E4}">
                <adec:decorative xmlns:adec="http://schemas.microsoft.com/office/drawing/2017/decorative" val="1"/>
              </a:ext>
            </a:extLst>
          </p:cNvPr>
          <p:cNvSpPr txBox="1"/>
          <p:nvPr/>
        </p:nvSpPr>
        <p:spPr>
          <a:xfrm>
            <a:off x="7377564" y="2070068"/>
            <a:ext cx="627095" cy="307777"/>
          </a:xfrm>
          <a:prstGeom prst="rect">
            <a:avLst/>
          </a:prstGeom>
          <a:noFill/>
        </p:spPr>
        <p:txBody>
          <a:bodyPr wrap="none" rtlCol="0">
            <a:spAutoFit/>
          </a:bodyPr>
          <a:lstStyle/>
          <a:p>
            <a:r>
              <a:rPr lang="en-GB" sz="1400"/>
              <a:t>&lt;1km</a:t>
            </a:r>
          </a:p>
        </p:txBody>
      </p:sp>
      <p:sp>
        <p:nvSpPr>
          <p:cNvPr id="13" name="TextBox 12">
            <a:extLst>
              <a:ext uri="{FF2B5EF4-FFF2-40B4-BE49-F238E27FC236}">
                <a16:creationId xmlns:a16="http://schemas.microsoft.com/office/drawing/2014/main" id="{A5041B31-26C6-49A2-A418-8DDCE025AA5A}"/>
              </a:ext>
            </a:extLst>
          </p:cNvPr>
          <p:cNvSpPr txBox="1"/>
          <p:nvPr/>
        </p:nvSpPr>
        <p:spPr>
          <a:xfrm>
            <a:off x="408520" y="3825572"/>
            <a:ext cx="9006012" cy="315471"/>
          </a:xfrm>
          <a:prstGeom prst="rect">
            <a:avLst/>
          </a:prstGeom>
          <a:noFill/>
        </p:spPr>
        <p:txBody>
          <a:bodyPr wrap="square" lIns="91440" tIns="45720" rIns="91440" bIns="45720" rtlCol="0" anchor="t">
            <a:spAutoFit/>
          </a:bodyPr>
          <a:lstStyle/>
          <a:p>
            <a:pPr defTabSz="457200"/>
            <a:r>
              <a:rPr lang="en-GB" sz="1450"/>
              <a:t>2) </a:t>
            </a:r>
            <a:r>
              <a:rPr lang="en-GB" sz="1450" b="1"/>
              <a:t>Very much reduced equipment spread. </a:t>
            </a:r>
            <a:r>
              <a:rPr lang="en-GB" sz="1450"/>
              <a:t>Theoretically possible,</a:t>
            </a:r>
            <a:r>
              <a:rPr lang="en-GB" sz="1450">
                <a:solidFill>
                  <a:srgbClr val="FF0000"/>
                </a:solidFill>
              </a:rPr>
              <a:t> </a:t>
            </a:r>
            <a:r>
              <a:rPr lang="en-GB" sz="1450">
                <a:solidFill>
                  <a:srgbClr val="C93540"/>
                </a:solidFill>
              </a:rPr>
              <a:t>but practically impossible</a:t>
            </a:r>
          </a:p>
        </p:txBody>
      </p:sp>
      <p:grpSp>
        <p:nvGrpSpPr>
          <p:cNvPr id="16" name="Group 15" descr="Very much reduced equipment spread. Theoretically possible, but practically impossible&#10;">
            <a:extLst>
              <a:ext uri="{FF2B5EF4-FFF2-40B4-BE49-F238E27FC236}">
                <a16:creationId xmlns:a16="http://schemas.microsoft.com/office/drawing/2014/main" id="{0AE0F86B-FCB5-4393-9762-3FB3D96C075F}"/>
              </a:ext>
            </a:extLst>
          </p:cNvPr>
          <p:cNvGrpSpPr/>
          <p:nvPr/>
        </p:nvGrpSpPr>
        <p:grpSpPr>
          <a:xfrm>
            <a:off x="474401" y="4066999"/>
            <a:ext cx="4882967" cy="2732667"/>
            <a:chOff x="283734" y="4105186"/>
            <a:chExt cx="4922520" cy="2754802"/>
          </a:xfrm>
        </p:grpSpPr>
        <p:grpSp>
          <p:nvGrpSpPr>
            <p:cNvPr id="14" name="Group 13">
              <a:extLst>
                <a:ext uri="{FF2B5EF4-FFF2-40B4-BE49-F238E27FC236}">
                  <a16:creationId xmlns:a16="http://schemas.microsoft.com/office/drawing/2014/main" id="{A5DBF4AC-5215-4FFC-87D5-C371CB0C0336}"/>
                </a:ext>
              </a:extLst>
            </p:cNvPr>
            <p:cNvGrpSpPr/>
            <p:nvPr/>
          </p:nvGrpSpPr>
          <p:grpSpPr>
            <a:xfrm>
              <a:off x="283734" y="4105186"/>
              <a:ext cx="4922520" cy="2754802"/>
              <a:chOff x="283734" y="4105186"/>
              <a:chExt cx="4922520" cy="2754802"/>
            </a:xfrm>
          </p:grpSpPr>
          <p:grpSp>
            <p:nvGrpSpPr>
              <p:cNvPr id="8" name="Group 7">
                <a:extLst>
                  <a:ext uri="{FF2B5EF4-FFF2-40B4-BE49-F238E27FC236}">
                    <a16:creationId xmlns:a16="http://schemas.microsoft.com/office/drawing/2014/main" id="{E0E6E589-A9C4-47A2-A8D2-6D77D15A7E28}"/>
                  </a:ext>
                </a:extLst>
              </p:cNvPr>
              <p:cNvGrpSpPr/>
              <p:nvPr/>
            </p:nvGrpSpPr>
            <p:grpSpPr>
              <a:xfrm>
                <a:off x="283734" y="4105186"/>
                <a:ext cx="4922520" cy="2754802"/>
                <a:chOff x="283734" y="4105186"/>
                <a:chExt cx="4922520" cy="2754802"/>
              </a:xfrm>
            </p:grpSpPr>
            <p:pic>
              <p:nvPicPr>
                <p:cNvPr id="39" name="Picture 38" descr="Very much reduced equipment spread. Theoretically possible, but practically impossible">
                  <a:extLst>
                    <a:ext uri="{FF2B5EF4-FFF2-40B4-BE49-F238E27FC236}">
                      <a16:creationId xmlns:a16="http://schemas.microsoft.com/office/drawing/2014/main" id="{5DC55CB1-0501-4B60-8FB4-B54C37925E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734" y="4105186"/>
                  <a:ext cx="4922520" cy="2606040"/>
                </a:xfrm>
                <a:prstGeom prst="rect">
                  <a:avLst/>
                </a:prstGeom>
              </p:spPr>
            </p:pic>
            <p:sp>
              <p:nvSpPr>
                <p:cNvPr id="37" name="TextBox 36">
                  <a:extLst>
                    <a:ext uri="{FF2B5EF4-FFF2-40B4-BE49-F238E27FC236}">
                      <a16:creationId xmlns:a16="http://schemas.microsoft.com/office/drawing/2014/main" id="{09A5054C-F739-46DC-A901-CA63063C2048}"/>
                    </a:ext>
                  </a:extLst>
                </p:cNvPr>
                <p:cNvSpPr txBox="1"/>
                <p:nvPr/>
              </p:nvSpPr>
              <p:spPr>
                <a:xfrm>
                  <a:off x="3410032" y="6675322"/>
                  <a:ext cx="1718740" cy="184666"/>
                </a:xfrm>
                <a:prstGeom prst="rect">
                  <a:avLst/>
                </a:prstGeom>
                <a:solidFill>
                  <a:schemeClr val="bg2">
                    <a:lumMod val="20000"/>
                    <a:lumOff val="80000"/>
                  </a:schemeClr>
                </a:solidFill>
              </p:spPr>
              <p:txBody>
                <a:bodyPr wrap="none" rtlCol="0">
                  <a:spAutoFit/>
                </a:bodyPr>
                <a:lstStyle/>
                <a:p>
                  <a:r>
                    <a:rPr lang="en-GB" sz="600"/>
                    <a:t>Not to scale: X is 3 time longer than y’s width</a:t>
                  </a:r>
                </a:p>
              </p:txBody>
            </p:sp>
          </p:grpSp>
          <p:cxnSp>
            <p:nvCxnSpPr>
              <p:cNvPr id="34" name="Straight Arrow Connector 33">
                <a:extLst>
                  <a:ext uri="{FF2B5EF4-FFF2-40B4-BE49-F238E27FC236}">
                    <a16:creationId xmlns:a16="http://schemas.microsoft.com/office/drawing/2014/main" id="{2AC497F6-9381-41DF-B2B1-8306214FD64C}"/>
                  </a:ext>
                  <a:ext uri="{C183D7F6-B498-43B3-948B-1728B52AA6E4}">
                    <adec:decorative xmlns:adec="http://schemas.microsoft.com/office/drawing/2017/decorative" val="1"/>
                  </a:ext>
                </a:extLst>
              </p:cNvPr>
              <p:cNvCxnSpPr/>
              <p:nvPr/>
            </p:nvCxnSpPr>
            <p:spPr>
              <a:xfrm>
                <a:off x="2109629" y="4732954"/>
                <a:ext cx="0" cy="48348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5" name="TextBox 34">
              <a:extLst>
                <a:ext uri="{FF2B5EF4-FFF2-40B4-BE49-F238E27FC236}">
                  <a16:creationId xmlns:a16="http://schemas.microsoft.com/office/drawing/2014/main" id="{C253FF03-0010-4C91-88AE-0B58AD3C816A}"/>
                </a:ext>
              </a:extLst>
            </p:cNvPr>
            <p:cNvSpPr txBox="1"/>
            <p:nvPr/>
          </p:nvSpPr>
          <p:spPr>
            <a:xfrm>
              <a:off x="1794580" y="4840358"/>
              <a:ext cx="409086" cy="200055"/>
            </a:xfrm>
            <a:prstGeom prst="rect">
              <a:avLst/>
            </a:prstGeom>
            <a:noFill/>
          </p:spPr>
          <p:txBody>
            <a:bodyPr wrap="none" rtlCol="0">
              <a:spAutoFit/>
            </a:bodyPr>
            <a:lstStyle/>
            <a:p>
              <a:r>
                <a:rPr lang="en-GB" sz="700"/>
                <a:t>250m</a:t>
              </a:r>
            </a:p>
          </p:txBody>
        </p:sp>
      </p:grpSp>
      <p:sp>
        <p:nvSpPr>
          <p:cNvPr id="10" name="TextBox 9">
            <a:extLst>
              <a:ext uri="{FF2B5EF4-FFF2-40B4-BE49-F238E27FC236}">
                <a16:creationId xmlns:a16="http://schemas.microsoft.com/office/drawing/2014/main" id="{B25AD851-AD08-49D6-B2DF-D5C8380930AD}"/>
              </a:ext>
            </a:extLst>
          </p:cNvPr>
          <p:cNvSpPr txBox="1"/>
          <p:nvPr/>
        </p:nvSpPr>
        <p:spPr>
          <a:xfrm>
            <a:off x="5395916" y="4585477"/>
            <a:ext cx="6077305" cy="1354217"/>
          </a:xfrm>
          <a:prstGeom prst="rect">
            <a:avLst/>
          </a:prstGeom>
          <a:noFill/>
        </p:spPr>
        <p:txBody>
          <a:bodyPr wrap="none" lIns="91440" tIns="45720" rIns="91440" bIns="45720" rtlCol="0" anchor="t">
            <a:spAutoFit/>
          </a:bodyPr>
          <a:lstStyle/>
          <a:p>
            <a:pPr indent="-171450" defTabSz="457200">
              <a:buFont typeface="Arial" panose="020B0604020202020204" pitchFamily="34" charset="0"/>
              <a:buChar char="•"/>
            </a:pPr>
            <a:r>
              <a:rPr lang="en-GB" sz="1450">
                <a:cs typeface="Arial"/>
              </a:rPr>
              <a:t>Transition point to HR contractors</a:t>
            </a:r>
          </a:p>
          <a:p>
            <a:pPr indent="-171450" defTabSz="457200">
              <a:buFont typeface="Arial" panose="020B0604020202020204" pitchFamily="34" charset="0"/>
              <a:buChar char="•"/>
            </a:pPr>
            <a:r>
              <a:rPr lang="en-GB" sz="1450">
                <a:cs typeface="Arial"/>
              </a:rPr>
              <a:t>Even with zero feather-&gt;                   </a:t>
            </a:r>
            <a:r>
              <a:rPr lang="en-GB" sz="1450">
                <a:solidFill>
                  <a:srgbClr val="000000"/>
                </a:solidFill>
                <a:cs typeface="Arial"/>
              </a:rPr>
              <a:t>          </a:t>
            </a:r>
            <a:r>
              <a:rPr lang="en-GB" sz="1450">
                <a:solidFill>
                  <a:srgbClr val="BE4D00"/>
                </a:solidFill>
                <a:cs typeface="Arial"/>
              </a:rPr>
              <a:t>Significant data gaps</a:t>
            </a:r>
          </a:p>
          <a:p>
            <a:pPr indent="-171450" defTabSz="457200">
              <a:buFont typeface="Arial" panose="020B0604020202020204" pitchFamily="34" charset="0"/>
              <a:buChar char="•"/>
            </a:pPr>
            <a:r>
              <a:rPr lang="en-GB" sz="1450">
                <a:cs typeface="Arial"/>
              </a:rPr>
              <a:t>Furthest point for vessel is only 775 m       </a:t>
            </a:r>
            <a:r>
              <a:rPr lang="en-GB" sz="1450">
                <a:solidFill>
                  <a:srgbClr val="C93540"/>
                </a:solidFill>
                <a:cs typeface="Arial"/>
              </a:rPr>
              <a:t>Still very little escape room</a:t>
            </a:r>
          </a:p>
          <a:p>
            <a:pPr defTabSz="457200"/>
            <a:endParaRPr lang="en-GB" sz="1450">
              <a:cs typeface="Arial"/>
            </a:endParaRPr>
          </a:p>
          <a:p>
            <a:pPr defTabSz="457200"/>
            <a:endParaRPr lang="en-GB" sz="800">
              <a:cs typeface="Arial"/>
            </a:endParaRPr>
          </a:p>
          <a:p>
            <a:pPr defTabSz="457200"/>
            <a:endParaRPr lang="en-GB" sz="800">
              <a:solidFill>
                <a:prstClr val="black"/>
              </a:solidFill>
              <a:cs typeface="Arial"/>
            </a:endParaRPr>
          </a:p>
          <a:p>
            <a:pPr defTabSz="457200"/>
            <a:endParaRPr lang="en-GB" sz="800">
              <a:cs typeface="Arial"/>
            </a:endParaRPr>
          </a:p>
        </p:txBody>
      </p:sp>
      <p:grpSp>
        <p:nvGrpSpPr>
          <p:cNvPr id="15" name="Group 14">
            <a:extLst>
              <a:ext uri="{FF2B5EF4-FFF2-40B4-BE49-F238E27FC236}">
                <a16:creationId xmlns:a16="http://schemas.microsoft.com/office/drawing/2014/main" id="{8E1A3CFB-53D8-4C08-9D74-9E1466D01484}"/>
              </a:ext>
              <a:ext uri="{C183D7F6-B498-43B3-948B-1728B52AA6E4}">
                <adec:decorative xmlns:adec="http://schemas.microsoft.com/office/drawing/2017/decorative" val="1"/>
              </a:ext>
            </a:extLst>
          </p:cNvPr>
          <p:cNvGrpSpPr/>
          <p:nvPr/>
        </p:nvGrpSpPr>
        <p:grpSpPr>
          <a:xfrm>
            <a:off x="9732538" y="1926177"/>
            <a:ext cx="1564975" cy="2870087"/>
            <a:chOff x="9732538" y="1926177"/>
            <a:chExt cx="1564975" cy="2870087"/>
          </a:xfrm>
        </p:grpSpPr>
        <p:pic>
          <p:nvPicPr>
            <p:cNvPr id="24" name="Picture 23">
              <a:extLst>
                <a:ext uri="{FF2B5EF4-FFF2-40B4-BE49-F238E27FC236}">
                  <a16:creationId xmlns:a16="http://schemas.microsoft.com/office/drawing/2014/main" id="{CE5ADA9F-A01B-4A14-B3F4-72AB4510CD6D}"/>
                </a:ext>
              </a:extLst>
            </p:cNvPr>
            <p:cNvPicPr>
              <a:picLocks noChangeAspect="1"/>
            </p:cNvPicPr>
            <p:nvPr/>
          </p:nvPicPr>
          <p:blipFill>
            <a:blip r:embed="rId6"/>
            <a:stretch>
              <a:fillRect/>
            </a:stretch>
          </p:blipFill>
          <p:spPr>
            <a:xfrm>
              <a:off x="9732538" y="1926177"/>
              <a:ext cx="1488772" cy="340186"/>
            </a:xfrm>
            <a:prstGeom prst="rect">
              <a:avLst/>
            </a:prstGeom>
          </p:spPr>
        </p:pic>
        <p:pic>
          <p:nvPicPr>
            <p:cNvPr id="25" name="Picture 24">
              <a:extLst>
                <a:ext uri="{FF2B5EF4-FFF2-40B4-BE49-F238E27FC236}">
                  <a16:creationId xmlns:a16="http://schemas.microsoft.com/office/drawing/2014/main" id="{CFBDECE9-E639-46F1-AEF8-FA55270A08D0}"/>
                </a:ext>
              </a:extLst>
            </p:cNvPr>
            <p:cNvPicPr>
              <a:picLocks noChangeAspect="1"/>
            </p:cNvPicPr>
            <p:nvPr/>
          </p:nvPicPr>
          <p:blipFill>
            <a:blip r:embed="rId6"/>
            <a:stretch>
              <a:fillRect/>
            </a:stretch>
          </p:blipFill>
          <p:spPr>
            <a:xfrm>
              <a:off x="9808741" y="4456078"/>
              <a:ext cx="1488772" cy="340186"/>
            </a:xfrm>
            <a:prstGeom prst="rect">
              <a:avLst/>
            </a:prstGeom>
          </p:spPr>
        </p:pic>
      </p:grpSp>
    </p:spTree>
    <p:extLst>
      <p:ext uri="{BB962C8B-B14F-4D97-AF65-F5344CB8AC3E}">
        <p14:creationId xmlns:p14="http://schemas.microsoft.com/office/powerpoint/2010/main" val="17921188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94E38C-AD6F-4058-97DE-7365C320A2C4}"/>
              </a:ext>
            </a:extLst>
          </p:cNvPr>
          <p:cNvSpPr>
            <a:spLocks noGrp="1"/>
          </p:cNvSpPr>
          <p:nvPr>
            <p:ph type="title"/>
          </p:nvPr>
        </p:nvSpPr>
        <p:spPr>
          <a:xfrm>
            <a:off x="87681" y="208711"/>
            <a:ext cx="8230810" cy="501649"/>
          </a:xfrm>
        </p:spPr>
        <p:txBody>
          <a:bodyPr/>
          <a:lstStyle/>
          <a:p>
            <a:pPr rtl="0" eaLnBrk="1" latinLnBrk="0" hangingPunct="1"/>
            <a:r>
              <a:rPr lang="en-GB" sz="2800" kern="1200" spc="-100">
                <a:solidFill>
                  <a:srgbClr val="006097"/>
                </a:solidFill>
                <a:effectLst/>
                <a:latin typeface="+mn-lt"/>
                <a:ea typeface="+mn-ea"/>
                <a:cs typeface="Arial" panose="020B0604020202020204" pitchFamily="34" charset="0"/>
              </a:rPr>
              <a:t>Marine Seismic Operations around Windfarms #2</a:t>
            </a:r>
            <a:endParaRPr lang="en-GB" spc="-100">
              <a:solidFill>
                <a:srgbClr val="006097"/>
              </a:solidFill>
              <a:effectLst/>
              <a:latin typeface="+mn-lt"/>
            </a:endParaRPr>
          </a:p>
        </p:txBody>
      </p:sp>
      <p:grpSp>
        <p:nvGrpSpPr>
          <p:cNvPr id="5" name="Group 4" descr="Very small &amp; predictable feather:  May be acceptable in exceptionally good (less strong or more predictable tide) situations, ">
            <a:extLst>
              <a:ext uri="{FF2B5EF4-FFF2-40B4-BE49-F238E27FC236}">
                <a16:creationId xmlns:a16="http://schemas.microsoft.com/office/drawing/2014/main" id="{812FD254-8031-4810-BC82-0F3BB7B35BAF}"/>
              </a:ext>
            </a:extLst>
          </p:cNvPr>
          <p:cNvGrpSpPr/>
          <p:nvPr/>
        </p:nvGrpSpPr>
        <p:grpSpPr>
          <a:xfrm>
            <a:off x="525509" y="870323"/>
            <a:ext cx="4733569" cy="2723111"/>
            <a:chOff x="576989" y="1258405"/>
            <a:chExt cx="4425165" cy="2545693"/>
          </a:xfrm>
        </p:grpSpPr>
        <p:pic>
          <p:nvPicPr>
            <p:cNvPr id="2" name="Picture 1">
              <a:extLst>
                <a:ext uri="{FF2B5EF4-FFF2-40B4-BE49-F238E27FC236}">
                  <a16:creationId xmlns:a16="http://schemas.microsoft.com/office/drawing/2014/main" id="{FA4BDABF-3CCE-4617-8A75-BBBCF56D9F98}"/>
                </a:ext>
              </a:extLst>
            </p:cNvPr>
            <p:cNvPicPr>
              <a:picLocks noChangeAspect="1"/>
            </p:cNvPicPr>
            <p:nvPr/>
          </p:nvPicPr>
          <p:blipFill>
            <a:blip r:embed="rId3"/>
            <a:stretch>
              <a:fillRect/>
            </a:stretch>
          </p:blipFill>
          <p:spPr>
            <a:xfrm>
              <a:off x="576989" y="1258405"/>
              <a:ext cx="4425165" cy="2345639"/>
            </a:xfrm>
            <a:prstGeom prst="rect">
              <a:avLst/>
            </a:prstGeom>
          </p:spPr>
        </p:pic>
        <p:sp>
          <p:nvSpPr>
            <p:cNvPr id="17" name="TextBox 16">
              <a:extLst>
                <a:ext uri="{FF2B5EF4-FFF2-40B4-BE49-F238E27FC236}">
                  <a16:creationId xmlns:a16="http://schemas.microsoft.com/office/drawing/2014/main" id="{0ED385D0-A8BE-400E-A2E9-ED57B2F3E5DB}"/>
                </a:ext>
              </a:extLst>
            </p:cNvPr>
            <p:cNvSpPr txBox="1"/>
            <p:nvPr/>
          </p:nvSpPr>
          <p:spPr>
            <a:xfrm>
              <a:off x="1364585" y="1312386"/>
              <a:ext cx="998991" cy="307777"/>
            </a:xfrm>
            <a:prstGeom prst="rect">
              <a:avLst/>
            </a:prstGeom>
            <a:noFill/>
          </p:spPr>
          <p:txBody>
            <a:bodyPr wrap="none" rtlCol="0">
              <a:spAutoFit/>
            </a:bodyPr>
            <a:lstStyle/>
            <a:p>
              <a:r>
                <a:rPr lang="en-GB" sz="1400" b="1">
                  <a:solidFill>
                    <a:srgbClr val="C93540"/>
                  </a:solidFill>
                </a:rPr>
                <a:t>Collision!</a:t>
              </a:r>
            </a:p>
          </p:txBody>
        </p:sp>
        <p:sp>
          <p:nvSpPr>
            <p:cNvPr id="18" name="TextBox 17">
              <a:extLst>
                <a:ext uri="{FF2B5EF4-FFF2-40B4-BE49-F238E27FC236}">
                  <a16:creationId xmlns:a16="http://schemas.microsoft.com/office/drawing/2014/main" id="{2EADB0EC-2DB0-4594-88FC-D9CAB9E33510}"/>
                </a:ext>
              </a:extLst>
            </p:cNvPr>
            <p:cNvSpPr txBox="1"/>
            <p:nvPr/>
          </p:nvSpPr>
          <p:spPr>
            <a:xfrm>
              <a:off x="2794883" y="3604043"/>
              <a:ext cx="1973617" cy="200055"/>
            </a:xfrm>
            <a:prstGeom prst="rect">
              <a:avLst/>
            </a:prstGeom>
            <a:solidFill>
              <a:schemeClr val="bg2">
                <a:lumMod val="20000"/>
                <a:lumOff val="80000"/>
              </a:schemeClr>
            </a:solidFill>
          </p:spPr>
          <p:txBody>
            <a:bodyPr wrap="none" rtlCol="0">
              <a:spAutoFit/>
            </a:bodyPr>
            <a:lstStyle/>
            <a:p>
              <a:r>
                <a:rPr lang="en-GB" sz="700"/>
                <a:t>Not to scale: X is 3 time longer than y’s width</a:t>
              </a:r>
            </a:p>
          </p:txBody>
        </p:sp>
      </p:grpSp>
      <p:sp>
        <p:nvSpPr>
          <p:cNvPr id="24" name="TextBox 23">
            <a:extLst>
              <a:ext uri="{FF2B5EF4-FFF2-40B4-BE49-F238E27FC236}">
                <a16:creationId xmlns:a16="http://schemas.microsoft.com/office/drawing/2014/main" id="{BC8A593A-AB2C-436F-9311-35E301C139A5}"/>
              </a:ext>
            </a:extLst>
          </p:cNvPr>
          <p:cNvSpPr txBox="1"/>
          <p:nvPr/>
        </p:nvSpPr>
        <p:spPr>
          <a:xfrm>
            <a:off x="5355770" y="860242"/>
            <a:ext cx="7186523" cy="3023905"/>
          </a:xfrm>
          <a:prstGeom prst="rect">
            <a:avLst/>
          </a:prstGeom>
          <a:noFill/>
        </p:spPr>
        <p:txBody>
          <a:bodyPr wrap="square" lIns="91440" tIns="45720" rIns="91440" bIns="45720" rtlCol="0" anchor="t">
            <a:spAutoFit/>
          </a:bodyPr>
          <a:lstStyle/>
          <a:p>
            <a:pPr defTabSz="457200"/>
            <a:r>
              <a:rPr lang="en-GB" sz="1450"/>
              <a:t>3) </a:t>
            </a:r>
            <a:r>
              <a:rPr lang="en-GB" sz="1450" b="1"/>
              <a:t>Very small &amp; predictable feather:  </a:t>
            </a:r>
          </a:p>
          <a:p>
            <a:pPr defTabSz="457200"/>
            <a:r>
              <a:rPr lang="en-GB" sz="1400">
                <a:solidFill>
                  <a:srgbClr val="BE4D00"/>
                </a:solidFill>
              </a:rPr>
              <a:t>May be acceptable in exceptionally good situations, </a:t>
            </a:r>
            <a:r>
              <a:rPr lang="en-GB" sz="1200">
                <a:solidFill>
                  <a:srgbClr val="BE4D00"/>
                </a:solidFill>
              </a:rPr>
              <a:t>(less strong or more predictable tide) </a:t>
            </a:r>
            <a:r>
              <a:rPr lang="en-GB" sz="1400">
                <a:solidFill>
                  <a:srgbClr val="BE4D00"/>
                </a:solidFill>
              </a:rPr>
              <a:t> </a:t>
            </a:r>
            <a:endParaRPr lang="en-GB" sz="1400" b="1">
              <a:solidFill>
                <a:prstClr val="black"/>
              </a:solidFill>
            </a:endParaRPr>
          </a:p>
          <a:p>
            <a:pPr defTabSz="457200"/>
            <a:r>
              <a:rPr lang="en-GB" sz="1400"/>
              <a:t>Subject to risk assessment acquisition</a:t>
            </a:r>
            <a:r>
              <a:rPr lang="en-GB" sz="1400">
                <a:solidFill>
                  <a:srgbClr val="FFC000"/>
                </a:solidFill>
              </a:rPr>
              <a:t> </a:t>
            </a:r>
            <a:r>
              <a:rPr lang="en-GB" sz="1400">
                <a:solidFill>
                  <a:srgbClr val="008624"/>
                </a:solidFill>
              </a:rPr>
              <a:t>may be possible </a:t>
            </a:r>
            <a:r>
              <a:rPr lang="en-GB" sz="1400"/>
              <a:t>in low predicted feathering, </a:t>
            </a:r>
          </a:p>
          <a:p>
            <a:pPr marL="781020" lvl="1" indent="-171450" defTabSz="457200">
              <a:buFont typeface="Arial" panose="020B0604020202020204" pitchFamily="34" charset="0"/>
              <a:buChar char="•"/>
            </a:pPr>
            <a:r>
              <a:rPr lang="en-GB" sz="1200"/>
              <a:t>Short as feasible streamers, </a:t>
            </a:r>
          </a:p>
          <a:p>
            <a:pPr marL="781020" lvl="1" indent="-171450" defTabSz="457200">
              <a:buFont typeface="Arial" panose="020B0604020202020204" pitchFamily="34" charset="0"/>
              <a:buChar char="•"/>
            </a:pPr>
            <a:r>
              <a:rPr lang="en-GB" sz="1200"/>
              <a:t>large turning circle (2.5-3.5km radius)</a:t>
            </a:r>
          </a:p>
          <a:p>
            <a:pPr marL="781020" lvl="1" indent="-171450" defTabSz="457200">
              <a:buFont typeface="Arial" panose="020B0604020202020204" pitchFamily="34" charset="0"/>
              <a:buChar char="•"/>
            </a:pPr>
            <a:r>
              <a:rPr lang="en-GB" sz="1200"/>
              <a:t>Acceptable vessel capability &amp;  escape routes.</a:t>
            </a:r>
          </a:p>
          <a:p>
            <a:pPr defTabSz="457200"/>
            <a:r>
              <a:rPr lang="en-GB" sz="1400">
                <a:solidFill>
                  <a:srgbClr val="BE4D00"/>
                </a:solidFill>
              </a:rPr>
              <a:t>Large data gaps remains</a:t>
            </a:r>
          </a:p>
          <a:p>
            <a:pPr defTabSz="457200"/>
            <a:endParaRPr lang="en-GB" sz="1400">
              <a:solidFill>
                <a:srgbClr val="BE4D00"/>
              </a:solidFill>
            </a:endParaRPr>
          </a:p>
          <a:p>
            <a:pPr defTabSz="457200"/>
            <a:endParaRPr lang="en-GB" sz="1400">
              <a:solidFill>
                <a:schemeClr val="accent2"/>
              </a:solidFill>
            </a:endParaRPr>
          </a:p>
          <a:p>
            <a:pPr defTabSz="457200"/>
            <a:r>
              <a:rPr lang="en-GB" sz="1400"/>
              <a:t>Note:</a:t>
            </a:r>
          </a:p>
          <a:p>
            <a:pPr defTabSz="457200"/>
            <a:r>
              <a:rPr lang="en-GB" sz="1400"/>
              <a:t>In high current/tidal areas </a:t>
            </a:r>
            <a:r>
              <a:rPr lang="en-GB" sz="1000"/>
              <a:t>(e.g. SNS) </a:t>
            </a:r>
            <a:r>
              <a:rPr lang="en-GB" sz="1400"/>
              <a:t>high feather often occurs </a:t>
            </a:r>
          </a:p>
          <a:p>
            <a:pPr marL="895320" lvl="1" indent="-285750" defTabSz="457200">
              <a:buFont typeface="Arial" panose="020B0604020202020204" pitchFamily="34" charset="0"/>
              <a:buChar char="•"/>
            </a:pPr>
            <a:r>
              <a:rPr lang="en-GB" sz="1400"/>
              <a:t> &gt; </a:t>
            </a:r>
            <a:r>
              <a:rPr lang="en-GB" sz="1400">
                <a:cs typeface="Arial"/>
              </a:rPr>
              <a:t>5</a:t>
            </a:r>
            <a:r>
              <a:rPr lang="en-GB" sz="1400" baseline="30000">
                <a:cs typeface="Arial"/>
              </a:rPr>
              <a:t>o  </a:t>
            </a:r>
            <a:r>
              <a:rPr lang="en-GB" sz="1400"/>
              <a:t>feather-&gt; </a:t>
            </a:r>
            <a:r>
              <a:rPr lang="en-GB" sz="1400">
                <a:solidFill>
                  <a:srgbClr val="C93540"/>
                </a:solidFill>
              </a:rPr>
              <a:t>collision would occur</a:t>
            </a:r>
          </a:p>
          <a:p>
            <a:pPr marL="0" lvl="1" defTabSz="457200"/>
            <a:r>
              <a:rPr lang="en-GB" sz="1400"/>
              <a:t>Seismic contractor utilise tides to  provide safe streamer drift to “south”</a:t>
            </a:r>
            <a:endParaRPr lang="en-GB" sz="1400">
              <a:cs typeface="Arial"/>
            </a:endParaRPr>
          </a:p>
          <a:p>
            <a:pPr marL="285750" lvl="1" defTabSz="457200"/>
            <a:r>
              <a:rPr lang="en-GB" sz="1400"/>
              <a:t>             </a:t>
            </a:r>
            <a:r>
              <a:rPr lang="en-GB" sz="1400">
                <a:solidFill>
                  <a:schemeClr val="accent2"/>
                </a:solidFill>
              </a:rPr>
              <a:t>but  this further enlarges the data- gap</a:t>
            </a:r>
          </a:p>
        </p:txBody>
      </p:sp>
      <p:grpSp>
        <p:nvGrpSpPr>
          <p:cNvPr id="6" name="Group 5" descr="High or unpredictable currents -&gt; moderate/large feather:  Impossible&#10;">
            <a:extLst>
              <a:ext uri="{FF2B5EF4-FFF2-40B4-BE49-F238E27FC236}">
                <a16:creationId xmlns:a16="http://schemas.microsoft.com/office/drawing/2014/main" id="{B4BD817B-8385-4900-956E-0204208045E8}"/>
              </a:ext>
            </a:extLst>
          </p:cNvPr>
          <p:cNvGrpSpPr/>
          <p:nvPr/>
        </p:nvGrpSpPr>
        <p:grpSpPr>
          <a:xfrm>
            <a:off x="525509" y="3967669"/>
            <a:ext cx="4733159" cy="2740707"/>
            <a:chOff x="280388" y="4158054"/>
            <a:chExt cx="4424782" cy="2562143"/>
          </a:xfrm>
        </p:grpSpPr>
        <p:pic>
          <p:nvPicPr>
            <p:cNvPr id="38" name="Picture 37" descr="High or unpredictable currents -&gt; moderate/large feather">
              <a:extLst>
                <a:ext uri="{FF2B5EF4-FFF2-40B4-BE49-F238E27FC236}">
                  <a16:creationId xmlns:a16="http://schemas.microsoft.com/office/drawing/2014/main" id="{CC30F330-6CB3-4A42-91CD-15D578C040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388" y="4158054"/>
              <a:ext cx="4424782" cy="2345436"/>
            </a:xfrm>
            <a:prstGeom prst="rect">
              <a:avLst/>
            </a:prstGeom>
          </p:spPr>
        </p:pic>
        <p:sp>
          <p:nvSpPr>
            <p:cNvPr id="20" name="TextBox 19">
              <a:extLst>
                <a:ext uri="{FF2B5EF4-FFF2-40B4-BE49-F238E27FC236}">
                  <a16:creationId xmlns:a16="http://schemas.microsoft.com/office/drawing/2014/main" id="{5CECACB9-48D8-4057-9D72-9A3E252A38D7}"/>
                </a:ext>
              </a:extLst>
            </p:cNvPr>
            <p:cNvSpPr txBox="1"/>
            <p:nvPr/>
          </p:nvSpPr>
          <p:spPr>
            <a:xfrm>
              <a:off x="2722123" y="6520142"/>
              <a:ext cx="1973617" cy="200055"/>
            </a:xfrm>
            <a:prstGeom prst="rect">
              <a:avLst/>
            </a:prstGeom>
            <a:solidFill>
              <a:schemeClr val="bg2">
                <a:lumMod val="20000"/>
                <a:lumOff val="80000"/>
              </a:schemeClr>
            </a:solidFill>
          </p:spPr>
          <p:txBody>
            <a:bodyPr wrap="none" rtlCol="0">
              <a:spAutoFit/>
            </a:bodyPr>
            <a:lstStyle/>
            <a:p>
              <a:r>
                <a:rPr lang="en-GB" sz="700"/>
                <a:t>Not to scale: X is 3 time longer than y’s width</a:t>
              </a:r>
            </a:p>
          </p:txBody>
        </p:sp>
        <p:sp>
          <p:nvSpPr>
            <p:cNvPr id="35" name="TextBox 34">
              <a:extLst>
                <a:ext uri="{FF2B5EF4-FFF2-40B4-BE49-F238E27FC236}">
                  <a16:creationId xmlns:a16="http://schemas.microsoft.com/office/drawing/2014/main" id="{4EAEE576-F709-443D-9E1D-D98D51325F9D}"/>
                </a:ext>
              </a:extLst>
            </p:cNvPr>
            <p:cNvSpPr txBox="1"/>
            <p:nvPr/>
          </p:nvSpPr>
          <p:spPr>
            <a:xfrm rot="18274942">
              <a:off x="2633128" y="4940604"/>
              <a:ext cx="1279517" cy="200055"/>
            </a:xfrm>
            <a:prstGeom prst="rect">
              <a:avLst/>
            </a:prstGeom>
            <a:noFill/>
          </p:spPr>
          <p:txBody>
            <a:bodyPr wrap="none" rtlCol="0">
              <a:spAutoFit/>
            </a:bodyPr>
            <a:lstStyle/>
            <a:p>
              <a:r>
                <a:rPr lang="en-GB" sz="700" b="1"/>
                <a:t>3km long receiver cables </a:t>
              </a:r>
            </a:p>
          </p:txBody>
        </p:sp>
      </p:grpSp>
      <p:sp>
        <p:nvSpPr>
          <p:cNvPr id="9" name="TextBox 8">
            <a:extLst>
              <a:ext uri="{FF2B5EF4-FFF2-40B4-BE49-F238E27FC236}">
                <a16:creationId xmlns:a16="http://schemas.microsoft.com/office/drawing/2014/main" id="{CD9A48E3-6FD7-45CA-8555-CA9AE500BD29}"/>
              </a:ext>
            </a:extLst>
          </p:cNvPr>
          <p:cNvSpPr txBox="1"/>
          <p:nvPr/>
        </p:nvSpPr>
        <p:spPr>
          <a:xfrm>
            <a:off x="5009140" y="3969071"/>
            <a:ext cx="6906051" cy="1969770"/>
          </a:xfrm>
          <a:prstGeom prst="rect">
            <a:avLst/>
          </a:prstGeom>
          <a:noFill/>
        </p:spPr>
        <p:txBody>
          <a:bodyPr wrap="square" lIns="91440" tIns="45720" rIns="91440" bIns="45720" rtlCol="0" anchor="t">
            <a:spAutoFit/>
          </a:bodyPr>
          <a:lstStyle/>
          <a:p>
            <a:pPr marL="285750" lvl="1" defTabSz="457200"/>
            <a:endParaRPr lang="en-GB" sz="1400">
              <a:solidFill>
                <a:srgbClr val="000000"/>
              </a:solidFill>
            </a:endParaRPr>
          </a:p>
          <a:p>
            <a:pPr marL="285750" lvl="1" defTabSz="457200"/>
            <a:r>
              <a:rPr lang="en-GB" sz="1400"/>
              <a:t>4) </a:t>
            </a:r>
            <a:r>
              <a:rPr lang="en-GB" sz="1400" b="1"/>
              <a:t>High or unpredictable currents -&gt; moderate/large feather:  </a:t>
            </a:r>
            <a:r>
              <a:rPr lang="en-GB" sz="1400">
                <a:solidFill>
                  <a:srgbClr val="C93540"/>
                </a:solidFill>
              </a:rPr>
              <a:t>Impossible</a:t>
            </a:r>
            <a:endParaRPr lang="en-GB" sz="1400">
              <a:solidFill>
                <a:srgbClr val="000000"/>
              </a:solidFill>
            </a:endParaRPr>
          </a:p>
          <a:p>
            <a:pPr marL="571500" lvl="1" indent="-285750" defTabSz="457200">
              <a:buFont typeface="Arial" panose="020B0604020202020204" pitchFamily="34" charset="0"/>
              <a:buChar char="•"/>
            </a:pPr>
            <a:r>
              <a:rPr lang="en-GB" sz="1400">
                <a:solidFill>
                  <a:srgbClr val="000000"/>
                </a:solidFill>
              </a:rPr>
              <a:t> </a:t>
            </a:r>
            <a:r>
              <a:rPr lang="en-GB" sz="1200">
                <a:solidFill>
                  <a:srgbClr val="000000"/>
                </a:solidFill>
              </a:rPr>
              <a:t>Very high</a:t>
            </a:r>
            <a:r>
              <a:rPr lang="en-GB" sz="1200">
                <a:cs typeface="Arial"/>
              </a:rPr>
              <a:t> tidal flow (e.g., 10</a:t>
            </a:r>
            <a:r>
              <a:rPr lang="en-GB" sz="1200" baseline="30000">
                <a:cs typeface="Arial"/>
              </a:rPr>
              <a:t>o</a:t>
            </a:r>
            <a:r>
              <a:rPr lang="en-GB" sz="1200">
                <a:cs typeface="Arial"/>
              </a:rPr>
              <a:t>) gives </a:t>
            </a:r>
            <a:r>
              <a:rPr lang="en-GB" sz="1200">
                <a:solidFill>
                  <a:srgbClr val="BE4D00"/>
                </a:solidFill>
                <a:cs typeface="Arial"/>
              </a:rPr>
              <a:t>very little room to manoeuvre</a:t>
            </a:r>
            <a:r>
              <a:rPr lang="en-GB" sz="1200">
                <a:cs typeface="Arial"/>
              </a:rPr>
              <a:t>:</a:t>
            </a:r>
            <a:endParaRPr lang="en-US" sz="1200">
              <a:cs typeface="Arial"/>
            </a:endParaRPr>
          </a:p>
          <a:p>
            <a:pPr marL="571500" lvl="1" indent="-285750" defTabSz="457200">
              <a:buFont typeface="Arial" panose="020B0604020202020204" pitchFamily="34" charset="0"/>
              <a:buChar char="•"/>
            </a:pPr>
            <a:r>
              <a:rPr lang="en-GB" sz="1200">
                <a:cs typeface="Arial"/>
              </a:rPr>
              <a:t> Plan for vessel drift-off to north, but tailbouy </a:t>
            </a:r>
            <a:r>
              <a:rPr lang="en-GB" sz="1200">
                <a:solidFill>
                  <a:srgbClr val="C93540"/>
                </a:solidFill>
                <a:cs typeface="Arial"/>
              </a:rPr>
              <a:t>drift-on to the turbines in south</a:t>
            </a:r>
            <a:endParaRPr lang="en-US" sz="1200">
              <a:solidFill>
                <a:srgbClr val="C93540"/>
              </a:solidFill>
              <a:ea typeface="+mn-lt"/>
              <a:cs typeface="+mn-lt"/>
            </a:endParaRPr>
          </a:p>
          <a:p>
            <a:pPr marL="571500" lvl="1" indent="-285750" defTabSz="457200">
              <a:buFont typeface="Arial" panose="020B0604020202020204" pitchFamily="34" charset="0"/>
              <a:buChar char="•"/>
            </a:pPr>
            <a:r>
              <a:rPr lang="en-GB" sz="1200">
                <a:solidFill>
                  <a:schemeClr val="accent2"/>
                </a:solidFill>
                <a:cs typeface="Arial"/>
              </a:rPr>
              <a:t> </a:t>
            </a:r>
            <a:r>
              <a:rPr lang="en-GB" sz="1200">
                <a:solidFill>
                  <a:srgbClr val="BE4D00"/>
                </a:solidFill>
                <a:cs typeface="Arial"/>
              </a:rPr>
              <a:t>Data coverage further squeezed to N &amp; S</a:t>
            </a:r>
            <a:endParaRPr lang="en-GB" sz="1200">
              <a:solidFill>
                <a:srgbClr val="BE4D00"/>
              </a:solidFill>
            </a:endParaRPr>
          </a:p>
          <a:p>
            <a:pPr marL="285750" indent="-285750" defTabSz="457200">
              <a:buFont typeface="Arial" panose="020B0604020202020204" pitchFamily="34" charset="0"/>
              <a:buChar char="•"/>
            </a:pPr>
            <a:endParaRPr lang="en-GB" sz="1400">
              <a:solidFill>
                <a:prstClr val="black"/>
              </a:solidFill>
            </a:endParaRPr>
          </a:p>
          <a:p>
            <a:pPr marL="285750" indent="-285750" defTabSz="457200">
              <a:buFont typeface="Arial" panose="020B0604020202020204" pitchFamily="34" charset="0"/>
              <a:buChar char="•"/>
            </a:pPr>
            <a:endParaRPr lang="en-GB" sz="1400">
              <a:cs typeface="Arial"/>
            </a:endParaRPr>
          </a:p>
          <a:p>
            <a:pPr defTabSz="457200"/>
            <a:endParaRPr lang="en-GB" sz="1400">
              <a:solidFill>
                <a:prstClr val="black"/>
              </a:solidFill>
              <a:cs typeface="Arial"/>
            </a:endParaRPr>
          </a:p>
          <a:p>
            <a:pPr defTabSz="457200"/>
            <a:endParaRPr lang="en-GB" sz="1400">
              <a:solidFill>
                <a:prstClr val="black"/>
              </a:solidFill>
              <a:cs typeface="Arial"/>
            </a:endParaRPr>
          </a:p>
        </p:txBody>
      </p:sp>
      <p:sp>
        <p:nvSpPr>
          <p:cNvPr id="21" name="TextBox 20">
            <a:extLst>
              <a:ext uri="{FF2B5EF4-FFF2-40B4-BE49-F238E27FC236}">
                <a16:creationId xmlns:a16="http://schemas.microsoft.com/office/drawing/2014/main" id="{C6EC94B4-98B5-48CE-9607-3E2C2A3AF730}"/>
              </a:ext>
            </a:extLst>
          </p:cNvPr>
          <p:cNvSpPr txBox="1"/>
          <p:nvPr/>
        </p:nvSpPr>
        <p:spPr>
          <a:xfrm>
            <a:off x="5355770" y="5123163"/>
            <a:ext cx="6631578" cy="1815882"/>
          </a:xfrm>
          <a:prstGeom prst="rect">
            <a:avLst/>
          </a:prstGeom>
          <a:noFill/>
        </p:spPr>
        <p:txBody>
          <a:bodyPr wrap="square" lIns="91440" tIns="45720" rIns="91440" bIns="45720" rtlCol="0" anchor="t">
            <a:spAutoFit/>
          </a:bodyPr>
          <a:lstStyle/>
          <a:p>
            <a:pPr algn="ctr" defTabSz="457200"/>
            <a:r>
              <a:rPr lang="en-GB" sz="1400" b="1">
                <a:solidFill>
                  <a:srgbClr val="FF0000"/>
                </a:solidFill>
                <a:cs typeface="Arial"/>
              </a:rPr>
              <a:t>Note: all these scenarios are simplifications and do not show:</a:t>
            </a:r>
            <a:endParaRPr lang="en-US" sz="1400" b="1">
              <a:solidFill>
                <a:srgbClr val="FF0000"/>
              </a:solidFill>
              <a:cs typeface="Arial"/>
            </a:endParaRPr>
          </a:p>
          <a:p>
            <a:pPr marL="171450" indent="-171450" algn="ctr" defTabSz="457200">
              <a:buFontTx/>
              <a:buChar char="-"/>
            </a:pPr>
            <a:r>
              <a:rPr lang="en-GB" sz="1400" b="1">
                <a:solidFill>
                  <a:srgbClr val="FF0000"/>
                </a:solidFill>
                <a:cs typeface="Arial"/>
              </a:rPr>
              <a:t>Vessel escape routes and</a:t>
            </a:r>
          </a:p>
          <a:p>
            <a:pPr marL="171450" indent="-171450" algn="ctr" defTabSz="457200">
              <a:buFontTx/>
              <a:buChar char="-"/>
            </a:pPr>
            <a:r>
              <a:rPr lang="en-GB" sz="1400" b="1">
                <a:solidFill>
                  <a:srgbClr val="FF0000"/>
                </a:solidFill>
                <a:cs typeface="Arial"/>
              </a:rPr>
              <a:t>Turbines in more complex arrangements</a:t>
            </a:r>
          </a:p>
          <a:p>
            <a:pPr marL="171450" indent="-171450" algn="ctr" defTabSz="457200">
              <a:buFontTx/>
              <a:buChar char="-"/>
            </a:pPr>
            <a:endParaRPr lang="en-GB" sz="1400" b="1">
              <a:solidFill>
                <a:srgbClr val="FF0000"/>
              </a:solidFill>
              <a:cs typeface="Arial"/>
            </a:endParaRPr>
          </a:p>
          <a:p>
            <a:pPr algn="ctr" defTabSz="457200"/>
            <a:r>
              <a:rPr lang="en-GB" sz="1400" b="1">
                <a:cs typeface="Arial"/>
              </a:rPr>
              <a:t>NSTA is aware of only one, carefully planned field example of intra-windfarm 2D HR survey </a:t>
            </a:r>
            <a:r>
              <a:rPr lang="en-GB" sz="1400" b="1" err="1">
                <a:cs typeface="Arial"/>
              </a:rPr>
              <a:t>acquistion</a:t>
            </a:r>
            <a:endParaRPr lang="en-GB" sz="1400" b="1">
              <a:cs typeface="Arial"/>
            </a:endParaRPr>
          </a:p>
          <a:p>
            <a:pPr marL="171450" indent="-171450" algn="ctr" defTabSz="457200">
              <a:buFontTx/>
              <a:buChar char="-"/>
            </a:pPr>
            <a:endParaRPr lang="en-GB" sz="1400" b="1">
              <a:solidFill>
                <a:srgbClr val="FF0000"/>
              </a:solidFill>
              <a:cs typeface="Arial"/>
            </a:endParaRPr>
          </a:p>
          <a:p>
            <a:pPr algn="ctr" defTabSz="457200"/>
            <a:endParaRPr lang="en-GB" sz="1400" b="1">
              <a:solidFill>
                <a:srgbClr val="FF0000"/>
              </a:solidFill>
            </a:endParaRPr>
          </a:p>
        </p:txBody>
      </p:sp>
      <p:grpSp>
        <p:nvGrpSpPr>
          <p:cNvPr id="7" name="Group 6">
            <a:extLst>
              <a:ext uri="{FF2B5EF4-FFF2-40B4-BE49-F238E27FC236}">
                <a16:creationId xmlns:a16="http://schemas.microsoft.com/office/drawing/2014/main" id="{4C946250-758E-4850-B62C-7DF6A39BEAC2}"/>
              </a:ext>
              <a:ext uri="{C183D7F6-B498-43B3-948B-1728B52AA6E4}">
                <adec:decorative xmlns:adec="http://schemas.microsoft.com/office/drawing/2017/decorative" val="1"/>
              </a:ext>
            </a:extLst>
          </p:cNvPr>
          <p:cNvGrpSpPr/>
          <p:nvPr/>
        </p:nvGrpSpPr>
        <p:grpSpPr>
          <a:xfrm>
            <a:off x="10455720" y="1715599"/>
            <a:ext cx="1589766" cy="3081856"/>
            <a:chOff x="10455720" y="1715599"/>
            <a:chExt cx="1589766" cy="3081856"/>
          </a:xfrm>
        </p:grpSpPr>
        <p:pic>
          <p:nvPicPr>
            <p:cNvPr id="14" name="Picture 13">
              <a:extLst>
                <a:ext uri="{FF2B5EF4-FFF2-40B4-BE49-F238E27FC236}">
                  <a16:creationId xmlns:a16="http://schemas.microsoft.com/office/drawing/2014/main" id="{8810C702-CA18-4653-95A9-104F5FA6143D}"/>
                </a:ext>
              </a:extLst>
            </p:cNvPr>
            <p:cNvPicPr>
              <a:picLocks noChangeAspect="1"/>
            </p:cNvPicPr>
            <p:nvPr/>
          </p:nvPicPr>
          <p:blipFill>
            <a:blip r:embed="rId5"/>
            <a:stretch>
              <a:fillRect/>
            </a:stretch>
          </p:blipFill>
          <p:spPr>
            <a:xfrm>
              <a:off x="10455720" y="1715599"/>
              <a:ext cx="1210771" cy="398713"/>
            </a:xfrm>
            <a:prstGeom prst="rect">
              <a:avLst/>
            </a:prstGeom>
          </p:spPr>
        </p:pic>
        <p:pic>
          <p:nvPicPr>
            <p:cNvPr id="3" name="Picture 2">
              <a:extLst>
                <a:ext uri="{FF2B5EF4-FFF2-40B4-BE49-F238E27FC236}">
                  <a16:creationId xmlns:a16="http://schemas.microsoft.com/office/drawing/2014/main" id="{5A5F35C1-97D6-4441-93AD-0AA299E18BF4}"/>
                </a:ext>
              </a:extLst>
            </p:cNvPr>
            <p:cNvPicPr>
              <a:picLocks noChangeAspect="1"/>
            </p:cNvPicPr>
            <p:nvPr/>
          </p:nvPicPr>
          <p:blipFill>
            <a:blip r:embed="rId6"/>
            <a:stretch>
              <a:fillRect/>
            </a:stretch>
          </p:blipFill>
          <p:spPr>
            <a:xfrm>
              <a:off x="10700763" y="2969668"/>
              <a:ext cx="1214428" cy="336529"/>
            </a:xfrm>
            <a:prstGeom prst="rect">
              <a:avLst/>
            </a:prstGeom>
          </p:spPr>
        </p:pic>
        <p:pic>
          <p:nvPicPr>
            <p:cNvPr id="16" name="Picture 15">
              <a:extLst>
                <a:ext uri="{FF2B5EF4-FFF2-40B4-BE49-F238E27FC236}">
                  <a16:creationId xmlns:a16="http://schemas.microsoft.com/office/drawing/2014/main" id="{B9D15BEE-94F9-4A85-ACCC-F9DB6DB13BC7}"/>
                </a:ext>
              </a:extLst>
            </p:cNvPr>
            <p:cNvPicPr>
              <a:picLocks noChangeAspect="1"/>
            </p:cNvPicPr>
            <p:nvPr/>
          </p:nvPicPr>
          <p:blipFill>
            <a:blip r:embed="rId6"/>
            <a:stretch>
              <a:fillRect/>
            </a:stretch>
          </p:blipFill>
          <p:spPr>
            <a:xfrm>
              <a:off x="10831058" y="4460926"/>
              <a:ext cx="1214428" cy="336529"/>
            </a:xfrm>
            <a:prstGeom prst="rect">
              <a:avLst/>
            </a:prstGeom>
          </p:spPr>
        </p:pic>
      </p:grpSp>
    </p:spTree>
    <p:extLst>
      <p:ext uri="{BB962C8B-B14F-4D97-AF65-F5344CB8AC3E}">
        <p14:creationId xmlns:p14="http://schemas.microsoft.com/office/powerpoint/2010/main" val="25377922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1A5A3134-5D15-44BF-88EE-3445B38AFA27}"/>
              </a:ext>
            </a:extLst>
          </p:cNvPr>
          <p:cNvSpPr>
            <a:spLocks noGrp="1"/>
          </p:cNvSpPr>
          <p:nvPr>
            <p:ph type="title"/>
          </p:nvPr>
        </p:nvSpPr>
        <p:spPr>
          <a:xfrm>
            <a:off x="87681" y="208711"/>
            <a:ext cx="8230810" cy="501649"/>
          </a:xfrm>
        </p:spPr>
        <p:txBody>
          <a:bodyPr/>
          <a:lstStyle/>
          <a:p>
            <a:pPr rtl="0" eaLnBrk="1" latinLnBrk="0" hangingPunct="1"/>
            <a:r>
              <a:rPr lang="en-GB" sz="2800" kern="1200" spc="-100">
                <a:solidFill>
                  <a:srgbClr val="006097"/>
                </a:solidFill>
                <a:effectLst/>
                <a:latin typeface="+mn-lt"/>
                <a:ea typeface="+mn-ea"/>
                <a:cs typeface="Arial" panose="020B0604020202020204" pitchFamily="34" charset="0"/>
              </a:rPr>
              <a:t>Marine Seismic Operations around Windfarms #3</a:t>
            </a:r>
            <a:endParaRPr lang="en-GB" spc="-100">
              <a:solidFill>
                <a:srgbClr val="006097"/>
              </a:solidFill>
              <a:effectLst/>
              <a:latin typeface="+mn-lt"/>
            </a:endParaRPr>
          </a:p>
        </p:txBody>
      </p:sp>
      <p:sp>
        <p:nvSpPr>
          <p:cNvPr id="40" name="TextBox 39">
            <a:extLst>
              <a:ext uri="{FF2B5EF4-FFF2-40B4-BE49-F238E27FC236}">
                <a16:creationId xmlns:a16="http://schemas.microsoft.com/office/drawing/2014/main" id="{07C208E1-5E41-4F84-82F4-B39F69723882}"/>
              </a:ext>
              <a:ext uri="{C183D7F6-B498-43B3-948B-1728B52AA6E4}">
                <adec:decorative xmlns:adec="http://schemas.microsoft.com/office/drawing/2017/decorative" val="0"/>
              </a:ext>
            </a:extLst>
          </p:cNvPr>
          <p:cNvSpPr txBox="1"/>
          <p:nvPr/>
        </p:nvSpPr>
        <p:spPr>
          <a:xfrm>
            <a:off x="321478" y="853145"/>
            <a:ext cx="4201791" cy="315471"/>
          </a:xfrm>
          <a:prstGeom prst="rect">
            <a:avLst/>
          </a:prstGeom>
          <a:noFill/>
        </p:spPr>
        <p:txBody>
          <a:bodyPr wrap="none" lIns="91440" tIns="45720" rIns="91440" bIns="45720" rtlCol="0" anchor="t">
            <a:spAutoFit/>
          </a:bodyPr>
          <a:lstStyle/>
          <a:p>
            <a:pPr defTabSz="457200"/>
            <a:r>
              <a:rPr lang="en-GB" sz="1450"/>
              <a:t>5) </a:t>
            </a:r>
            <a:r>
              <a:rPr lang="en-GB" sz="1450" b="1"/>
              <a:t>Highly reduced (2.5D) </a:t>
            </a:r>
            <a:r>
              <a:rPr lang="en-GB" sz="1450" b="1" u="sng"/>
              <a:t>monitoring</a:t>
            </a:r>
            <a:r>
              <a:rPr lang="en-GB" sz="1450"/>
              <a:t>: </a:t>
            </a:r>
            <a:r>
              <a:rPr lang="en-GB" sz="1450">
                <a:solidFill>
                  <a:srgbClr val="FFC000"/>
                </a:solidFill>
              </a:rPr>
              <a:t> </a:t>
            </a:r>
            <a:r>
              <a:rPr lang="en-GB" sz="1450">
                <a:solidFill>
                  <a:srgbClr val="BE4D00"/>
                </a:solidFill>
              </a:rPr>
              <a:t>Possible</a:t>
            </a:r>
          </a:p>
        </p:txBody>
      </p:sp>
      <p:grpSp>
        <p:nvGrpSpPr>
          <p:cNvPr id="7" name="Group 6" descr="Highly reduced (2.5D) monitoring:  Possible">
            <a:extLst>
              <a:ext uri="{FF2B5EF4-FFF2-40B4-BE49-F238E27FC236}">
                <a16:creationId xmlns:a16="http://schemas.microsoft.com/office/drawing/2014/main" id="{AAE56970-113F-45F8-80DF-CEB8FF2D9ADD}"/>
              </a:ext>
              <a:ext uri="{C183D7F6-B498-43B3-948B-1728B52AA6E4}">
                <adec:decorative xmlns:adec="http://schemas.microsoft.com/office/drawing/2017/decorative" val="0"/>
              </a:ext>
            </a:extLst>
          </p:cNvPr>
          <p:cNvGrpSpPr/>
          <p:nvPr/>
        </p:nvGrpSpPr>
        <p:grpSpPr>
          <a:xfrm>
            <a:off x="435421" y="1192480"/>
            <a:ext cx="4957317" cy="2779611"/>
            <a:chOff x="128877" y="1135911"/>
            <a:chExt cx="4957317" cy="2779611"/>
          </a:xfrm>
        </p:grpSpPr>
        <p:pic>
          <p:nvPicPr>
            <p:cNvPr id="11" name="Picture 10">
              <a:extLst>
                <a:ext uri="{FF2B5EF4-FFF2-40B4-BE49-F238E27FC236}">
                  <a16:creationId xmlns:a16="http://schemas.microsoft.com/office/drawing/2014/main" id="{E36E2AAF-2CDF-4367-B7F5-AD5129740B75}"/>
                </a:ext>
              </a:extLst>
            </p:cNvPr>
            <p:cNvPicPr>
              <a:picLocks noChangeAspect="1"/>
            </p:cNvPicPr>
            <p:nvPr/>
          </p:nvPicPr>
          <p:blipFill>
            <a:blip r:embed="rId3"/>
            <a:stretch>
              <a:fillRect/>
            </a:stretch>
          </p:blipFill>
          <p:spPr>
            <a:xfrm>
              <a:off x="128877" y="1135911"/>
              <a:ext cx="4922947" cy="2606266"/>
            </a:xfrm>
            <a:prstGeom prst="rect">
              <a:avLst/>
            </a:prstGeom>
          </p:spPr>
        </p:pic>
        <p:sp>
          <p:nvSpPr>
            <p:cNvPr id="21" name="TextBox 20">
              <a:extLst>
                <a:ext uri="{FF2B5EF4-FFF2-40B4-BE49-F238E27FC236}">
                  <a16:creationId xmlns:a16="http://schemas.microsoft.com/office/drawing/2014/main" id="{4B2C0C24-4BFB-45FC-8B0C-1DB4F57ED520}"/>
                </a:ext>
              </a:extLst>
            </p:cNvPr>
            <p:cNvSpPr txBox="1"/>
            <p:nvPr/>
          </p:nvSpPr>
          <p:spPr>
            <a:xfrm>
              <a:off x="3112577" y="3715467"/>
              <a:ext cx="1973617" cy="200055"/>
            </a:xfrm>
            <a:prstGeom prst="rect">
              <a:avLst/>
            </a:prstGeom>
            <a:solidFill>
              <a:schemeClr val="bg2">
                <a:lumMod val="20000"/>
                <a:lumOff val="80000"/>
              </a:schemeClr>
            </a:solidFill>
          </p:spPr>
          <p:txBody>
            <a:bodyPr wrap="none" rtlCol="0">
              <a:spAutoFit/>
            </a:bodyPr>
            <a:lstStyle/>
            <a:p>
              <a:r>
                <a:rPr lang="en-GB" sz="700"/>
                <a:t>Not to scale: X is 3 time longer than y’s width</a:t>
              </a:r>
            </a:p>
          </p:txBody>
        </p:sp>
      </p:grpSp>
      <p:grpSp>
        <p:nvGrpSpPr>
          <p:cNvPr id="3" name="Group 2" descr="6) P-Cable acquisition:  Possible&#10;">
            <a:extLst>
              <a:ext uri="{FF2B5EF4-FFF2-40B4-BE49-F238E27FC236}">
                <a16:creationId xmlns:a16="http://schemas.microsoft.com/office/drawing/2014/main" id="{A99ED44A-D832-4EA6-850B-B5F4284C8403}"/>
              </a:ext>
              <a:ext uri="{C183D7F6-B498-43B3-948B-1728B52AA6E4}">
                <adec:decorative xmlns:adec="http://schemas.microsoft.com/office/drawing/2017/decorative" val="0"/>
              </a:ext>
            </a:extLst>
          </p:cNvPr>
          <p:cNvGrpSpPr/>
          <p:nvPr/>
        </p:nvGrpSpPr>
        <p:grpSpPr>
          <a:xfrm>
            <a:off x="321478" y="3822610"/>
            <a:ext cx="5030792" cy="2969966"/>
            <a:chOff x="321478" y="3822610"/>
            <a:chExt cx="5030792" cy="2969966"/>
          </a:xfrm>
        </p:grpSpPr>
        <p:sp>
          <p:nvSpPr>
            <p:cNvPr id="10" name="TextBox 9">
              <a:extLst>
                <a:ext uri="{FF2B5EF4-FFF2-40B4-BE49-F238E27FC236}">
                  <a16:creationId xmlns:a16="http://schemas.microsoft.com/office/drawing/2014/main" id="{1694C126-37F6-42A5-9649-2735D68C9C17}"/>
                </a:ext>
                <a:ext uri="{C183D7F6-B498-43B3-948B-1728B52AA6E4}">
                  <adec:decorative xmlns:adec="http://schemas.microsoft.com/office/drawing/2017/decorative" val="0"/>
                </a:ext>
              </a:extLst>
            </p:cNvPr>
            <p:cNvSpPr txBox="1"/>
            <p:nvPr/>
          </p:nvSpPr>
          <p:spPr>
            <a:xfrm>
              <a:off x="321478" y="3822610"/>
              <a:ext cx="3002745" cy="315471"/>
            </a:xfrm>
            <a:prstGeom prst="rect">
              <a:avLst/>
            </a:prstGeom>
            <a:noFill/>
          </p:spPr>
          <p:txBody>
            <a:bodyPr wrap="none" lIns="91440" tIns="45720" rIns="91440" bIns="45720" rtlCol="0" anchor="t">
              <a:spAutoFit/>
            </a:bodyPr>
            <a:lstStyle/>
            <a:p>
              <a:pPr defTabSz="457200"/>
              <a:r>
                <a:rPr lang="en-GB" sz="1450"/>
                <a:t>6) </a:t>
              </a:r>
              <a:r>
                <a:rPr lang="en-GB" sz="1450" b="1"/>
                <a:t>P-Cable acquisition: </a:t>
              </a:r>
              <a:r>
                <a:rPr lang="en-GB" sz="1450" b="1">
                  <a:solidFill>
                    <a:srgbClr val="FFC000"/>
                  </a:solidFill>
                </a:rPr>
                <a:t> </a:t>
              </a:r>
              <a:r>
                <a:rPr lang="en-GB" sz="1450">
                  <a:solidFill>
                    <a:srgbClr val="FFC000"/>
                  </a:solidFill>
                </a:rPr>
                <a:t>Possible</a:t>
              </a:r>
            </a:p>
          </p:txBody>
        </p:sp>
        <p:grpSp>
          <p:nvGrpSpPr>
            <p:cNvPr id="4" name="Group 3">
              <a:extLst>
                <a:ext uri="{FF2B5EF4-FFF2-40B4-BE49-F238E27FC236}">
                  <a16:creationId xmlns:a16="http://schemas.microsoft.com/office/drawing/2014/main" id="{03455BD7-A9B1-458C-B1A8-A64F169E3C5B}"/>
                </a:ext>
                <a:ext uri="{C183D7F6-B498-43B3-948B-1728B52AA6E4}">
                  <adec:decorative xmlns:adec="http://schemas.microsoft.com/office/drawing/2017/decorative" val="1"/>
                </a:ext>
              </a:extLst>
            </p:cNvPr>
            <p:cNvGrpSpPr/>
            <p:nvPr/>
          </p:nvGrpSpPr>
          <p:grpSpPr>
            <a:xfrm>
              <a:off x="435420" y="4132098"/>
              <a:ext cx="4916850" cy="2660478"/>
              <a:chOff x="128876" y="4173114"/>
              <a:chExt cx="4916850" cy="2660478"/>
            </a:xfrm>
          </p:grpSpPr>
          <p:pic>
            <p:nvPicPr>
              <p:cNvPr id="12" name="Picture 11">
                <a:extLst>
                  <a:ext uri="{FF2B5EF4-FFF2-40B4-BE49-F238E27FC236}">
                    <a16:creationId xmlns:a16="http://schemas.microsoft.com/office/drawing/2014/main" id="{169F7228-FA91-4E1C-8DD3-166F7FB15884}"/>
                  </a:ext>
                </a:extLst>
              </p:cNvPr>
              <p:cNvPicPr>
                <a:picLocks noChangeAspect="1"/>
              </p:cNvPicPr>
              <p:nvPr/>
            </p:nvPicPr>
            <p:blipFill>
              <a:blip r:embed="rId4"/>
              <a:stretch>
                <a:fillRect/>
              </a:stretch>
            </p:blipFill>
            <p:spPr>
              <a:xfrm>
                <a:off x="128876" y="4173114"/>
                <a:ext cx="4916850" cy="2606266"/>
              </a:xfrm>
              <a:prstGeom prst="rect">
                <a:avLst/>
              </a:prstGeom>
            </p:spPr>
          </p:pic>
          <p:sp>
            <p:nvSpPr>
              <p:cNvPr id="20" name="TextBox 19">
                <a:extLst>
                  <a:ext uri="{FF2B5EF4-FFF2-40B4-BE49-F238E27FC236}">
                    <a16:creationId xmlns:a16="http://schemas.microsoft.com/office/drawing/2014/main" id="{24580D66-0B6C-49E4-AB87-6F45F475A159}"/>
                  </a:ext>
                </a:extLst>
              </p:cNvPr>
              <p:cNvSpPr txBox="1"/>
              <p:nvPr/>
            </p:nvSpPr>
            <p:spPr>
              <a:xfrm>
                <a:off x="3217933" y="6618148"/>
                <a:ext cx="1221809" cy="215444"/>
              </a:xfrm>
              <a:prstGeom prst="rect">
                <a:avLst/>
              </a:prstGeom>
              <a:solidFill>
                <a:schemeClr val="bg2">
                  <a:lumMod val="20000"/>
                  <a:lumOff val="80000"/>
                </a:schemeClr>
              </a:solidFill>
            </p:spPr>
            <p:txBody>
              <a:bodyPr wrap="none" rtlCol="0">
                <a:spAutoFit/>
              </a:bodyPr>
              <a:lstStyle/>
              <a:p>
                <a:r>
                  <a:rPr lang="en-GB" sz="800"/>
                  <a:t>Approximately to scale</a:t>
                </a:r>
              </a:p>
            </p:txBody>
          </p:sp>
        </p:grpSp>
      </p:grpSp>
      <p:grpSp>
        <p:nvGrpSpPr>
          <p:cNvPr id="2" name="Group 1" descr="Vessel in sea">
            <a:extLst>
              <a:ext uri="{FF2B5EF4-FFF2-40B4-BE49-F238E27FC236}">
                <a16:creationId xmlns:a16="http://schemas.microsoft.com/office/drawing/2014/main" id="{B5FF4E86-5B56-4800-B0A2-847905FF9963}"/>
              </a:ext>
              <a:ext uri="{C183D7F6-B498-43B3-948B-1728B52AA6E4}">
                <adec:decorative xmlns:adec="http://schemas.microsoft.com/office/drawing/2017/decorative" val="0"/>
              </a:ext>
            </a:extLst>
          </p:cNvPr>
          <p:cNvGrpSpPr/>
          <p:nvPr/>
        </p:nvGrpSpPr>
        <p:grpSpPr>
          <a:xfrm>
            <a:off x="73956" y="5101800"/>
            <a:ext cx="3040467" cy="1679257"/>
            <a:chOff x="3644857" y="4961696"/>
            <a:chExt cx="2549317" cy="1489224"/>
          </a:xfrm>
        </p:grpSpPr>
        <p:pic>
          <p:nvPicPr>
            <p:cNvPr id="5" name="Picture 4" descr="Ocean scan">
              <a:extLst>
                <a:ext uri="{FF2B5EF4-FFF2-40B4-BE49-F238E27FC236}">
                  <a16:creationId xmlns:a16="http://schemas.microsoft.com/office/drawing/2014/main" id="{8E792AF2-0465-4F2A-AB57-97D98D3785A4}"/>
                </a:ext>
              </a:extLst>
            </p:cNvPr>
            <p:cNvPicPr/>
            <p:nvPr/>
          </p:nvPicPr>
          <p:blipFill>
            <a:blip r:embed="rId5">
              <a:extLst>
                <a:ext uri="{28A0092B-C50C-407E-A947-70E740481C1C}">
                  <a14:useLocalDpi xmlns:a14="http://schemas.microsoft.com/office/drawing/2010/main" val="0"/>
                </a:ext>
              </a:extLst>
            </a:blip>
            <a:stretch>
              <a:fillRect/>
            </a:stretch>
          </p:blipFill>
          <p:spPr>
            <a:xfrm>
              <a:off x="3644857" y="4961696"/>
              <a:ext cx="2246244" cy="1415560"/>
            </a:xfrm>
            <a:prstGeom prst="rect">
              <a:avLst/>
            </a:prstGeom>
          </p:spPr>
        </p:pic>
        <p:sp>
          <p:nvSpPr>
            <p:cNvPr id="6" name="TextBox 5">
              <a:extLst>
                <a:ext uri="{FF2B5EF4-FFF2-40B4-BE49-F238E27FC236}">
                  <a16:creationId xmlns:a16="http://schemas.microsoft.com/office/drawing/2014/main" id="{D3FD8FE8-441A-4EC4-9ABC-43182E9956A7}"/>
                </a:ext>
              </a:extLst>
            </p:cNvPr>
            <p:cNvSpPr txBox="1"/>
            <p:nvPr/>
          </p:nvSpPr>
          <p:spPr>
            <a:xfrm>
              <a:off x="3698671" y="6068794"/>
              <a:ext cx="2495503" cy="382126"/>
            </a:xfrm>
            <a:prstGeom prst="rect">
              <a:avLst/>
            </a:prstGeom>
            <a:solidFill>
              <a:srgbClr val="FFFFFF"/>
            </a:solidFill>
          </p:spPr>
          <p:txBody>
            <a:bodyPr wrap="square" rtlCol="0">
              <a:spAutoFit/>
            </a:bodyPr>
            <a:lstStyle/>
            <a:p>
              <a:pPr defTabSz="457200"/>
              <a:r>
                <a:rPr lang="en-GB" sz="1100" b="1">
                  <a:solidFill>
                    <a:prstClr val="black"/>
                  </a:solidFill>
                </a:rPr>
                <a:t>Aerial view of 18 x 100m cables closely spaced for tow width of about 200m</a:t>
              </a:r>
            </a:p>
          </p:txBody>
        </p:sp>
      </p:grpSp>
      <p:sp>
        <p:nvSpPr>
          <p:cNvPr id="18" name="Rectangle 17">
            <a:extLst>
              <a:ext uri="{FF2B5EF4-FFF2-40B4-BE49-F238E27FC236}">
                <a16:creationId xmlns:a16="http://schemas.microsoft.com/office/drawing/2014/main" id="{4DACE637-9917-4097-BA48-9DA515503A73}"/>
              </a:ext>
              <a:ext uri="{C183D7F6-B498-43B3-948B-1728B52AA6E4}">
                <adec:decorative xmlns:adec="http://schemas.microsoft.com/office/drawing/2017/decorative" val="1"/>
              </a:ext>
            </a:extLst>
          </p:cNvPr>
          <p:cNvSpPr/>
          <p:nvPr/>
        </p:nvSpPr>
        <p:spPr>
          <a:xfrm>
            <a:off x="2752960" y="6029972"/>
            <a:ext cx="1770309" cy="265985"/>
          </a:xfrm>
          <a:prstGeom prst="rect">
            <a:avLst/>
          </a:prstGeom>
        </p:spPr>
        <p:txBody>
          <a:bodyPr wrap="square">
            <a:spAutoFit/>
          </a:bodyPr>
          <a:lstStyle/>
          <a:p>
            <a:r>
              <a:rPr lang="en-GB" sz="1100" b="1"/>
              <a:t>(Reference 12)</a:t>
            </a:r>
          </a:p>
        </p:txBody>
      </p:sp>
      <p:sp>
        <p:nvSpPr>
          <p:cNvPr id="8" name="TextBox 7">
            <a:extLst>
              <a:ext uri="{FF2B5EF4-FFF2-40B4-BE49-F238E27FC236}">
                <a16:creationId xmlns:a16="http://schemas.microsoft.com/office/drawing/2014/main" id="{FE4F4D6F-8FB5-4EA0-818E-C135080692DD}"/>
              </a:ext>
              <a:ext uri="{C183D7F6-B498-43B3-948B-1728B52AA6E4}">
                <adec:decorative xmlns:adec="http://schemas.microsoft.com/office/drawing/2017/decorative" val="0"/>
              </a:ext>
            </a:extLst>
          </p:cNvPr>
          <p:cNvSpPr txBox="1"/>
          <p:nvPr/>
        </p:nvSpPr>
        <p:spPr>
          <a:xfrm>
            <a:off x="5352270" y="870367"/>
            <a:ext cx="6765773" cy="4955203"/>
          </a:xfrm>
          <a:prstGeom prst="rect">
            <a:avLst/>
          </a:prstGeom>
          <a:noFill/>
        </p:spPr>
        <p:txBody>
          <a:bodyPr wrap="square" lIns="91440" tIns="45720" rIns="91440" bIns="45720" rtlCol="0" anchor="t">
            <a:spAutoFit/>
          </a:bodyPr>
          <a:lst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a:lstStyle>
          <a:p>
            <a:pPr defTabSz="457200"/>
            <a:endParaRPr lang="en-GB" sz="1600">
              <a:cs typeface="Arial"/>
            </a:endParaRPr>
          </a:p>
          <a:p>
            <a:pPr marL="800100" lvl="1" indent="-342900" defTabSz="457200">
              <a:buAutoNum type="arabicParenR"/>
            </a:pPr>
            <a:r>
              <a:rPr lang="en-GB" sz="1400"/>
              <a:t>If a clear water </a:t>
            </a:r>
            <a:r>
              <a:rPr lang="en-GB" sz="1400" b="1"/>
              <a:t>baseline</a:t>
            </a:r>
            <a:r>
              <a:rPr lang="en-GB" sz="1400"/>
              <a:t> streamer  survey is acquired, then  </a:t>
            </a:r>
          </a:p>
          <a:p>
            <a:pPr marL="800100" lvl="1" indent="-342900" defTabSz="457200">
              <a:buAutoNum type="arabicParenR"/>
            </a:pPr>
            <a:r>
              <a:rPr lang="en-GB" sz="1400"/>
              <a:t>A restricted 2.5D </a:t>
            </a:r>
            <a:r>
              <a:rPr lang="en-GB" sz="1400" b="1"/>
              <a:t>monitor </a:t>
            </a:r>
            <a:r>
              <a:rPr lang="en-GB" sz="1400"/>
              <a:t>survey may be acquired with turbines using selected subset of matching data with reduced acquisition </a:t>
            </a:r>
          </a:p>
          <a:p>
            <a:pPr marL="742950" lvl="1" indent="-285750" defTabSz="457200">
              <a:buFont typeface="Arial"/>
              <a:buChar char="•"/>
            </a:pPr>
            <a:r>
              <a:rPr lang="en-GB" sz="1200">
                <a:cs typeface="Arial"/>
              </a:rPr>
              <a:t>Monitor survey vessel attempts to replicate baseline acquisition.</a:t>
            </a:r>
          </a:p>
          <a:p>
            <a:pPr marL="742950" lvl="1" indent="-285750" defTabSz="457200">
              <a:buFont typeface="Arial"/>
              <a:buChar char="•"/>
            </a:pPr>
            <a:r>
              <a:rPr lang="en-GB" sz="1200">
                <a:cs typeface="Arial"/>
              </a:rPr>
              <a:t>Green data can be matched to existing baseline</a:t>
            </a:r>
            <a:endParaRPr lang="en-GB" sz="1200">
              <a:solidFill>
                <a:prstClr val="black"/>
              </a:solidFill>
              <a:cs typeface="Arial"/>
            </a:endParaRPr>
          </a:p>
          <a:p>
            <a:pPr marL="742950" lvl="1" indent="-285750" defTabSz="457200">
              <a:buFont typeface="Arial"/>
              <a:buChar char="•"/>
            </a:pPr>
            <a:r>
              <a:rPr lang="en-GB" sz="1200">
                <a:cs typeface="Arial"/>
              </a:rPr>
              <a:t>Red data discarded: no feather match between baseline and monitor</a:t>
            </a:r>
          </a:p>
          <a:p>
            <a:pPr marL="742950" lvl="1" indent="-285750" defTabSz="457200">
              <a:buFont typeface="Arial"/>
              <a:buChar char="•"/>
            </a:pPr>
            <a:r>
              <a:rPr lang="en-GB" sz="1200">
                <a:solidFill>
                  <a:prstClr val="black"/>
                </a:solidFill>
                <a:cs typeface="Arial"/>
              </a:rPr>
              <a:t>Result: restricted short offset 2D seismic line</a:t>
            </a:r>
          </a:p>
          <a:p>
            <a:pPr marL="742950" lvl="1" indent="-285750" defTabSz="457200">
              <a:buFont typeface="Arial"/>
              <a:buChar char="•"/>
            </a:pPr>
            <a:endParaRPr lang="en-GB" sz="1200">
              <a:solidFill>
                <a:prstClr val="black"/>
              </a:solidFill>
              <a:cs typeface="Arial"/>
            </a:endParaRPr>
          </a:p>
          <a:p>
            <a:pPr marL="457200" lvl="1" defTabSz="457200"/>
            <a:endParaRPr lang="en-GB" sz="1200">
              <a:solidFill>
                <a:prstClr val="black"/>
              </a:solidFill>
              <a:cs typeface="Arial"/>
            </a:endParaRPr>
          </a:p>
          <a:p>
            <a:pPr marL="457200" lvl="1" defTabSz="457200"/>
            <a:r>
              <a:rPr lang="en-GB" sz="1400" b="1"/>
              <a:t>P</a:t>
            </a:r>
            <a:r>
              <a:rPr lang="en-GB" sz="1400" b="1">
                <a:cs typeface="Arial"/>
              </a:rPr>
              <a:t>ositives</a:t>
            </a:r>
            <a:endParaRPr lang="en-US" sz="1400" b="1"/>
          </a:p>
          <a:p>
            <a:pPr marL="1352520" lvl="2" indent="-285750" defTabSz="457200">
              <a:buFont typeface="Arial"/>
              <a:buChar char="•"/>
            </a:pPr>
            <a:r>
              <a:rPr lang="en-GB" sz="1200">
                <a:cs typeface="Arial"/>
              </a:rPr>
              <a:t>Very small footprint, but ~ same towing width</a:t>
            </a:r>
          </a:p>
          <a:p>
            <a:pPr marL="1352520" lvl="2" indent="-285750" defTabSz="457200">
              <a:buFont typeface="Arial"/>
              <a:buChar char="•"/>
            </a:pPr>
            <a:r>
              <a:rPr lang="en-GB" sz="1200">
                <a:cs typeface="Arial"/>
              </a:rPr>
              <a:t>May be more acceptable for Captain/Party Chiefs working amongst windfarms.</a:t>
            </a:r>
          </a:p>
          <a:p>
            <a:pPr marL="1352520" lvl="2" indent="-285750" defTabSz="457200">
              <a:buFont typeface="Arial"/>
              <a:buChar char="•"/>
            </a:pPr>
            <a:r>
              <a:rPr lang="en-GB" sz="1200">
                <a:cs typeface="Arial"/>
              </a:rPr>
              <a:t>Potentially very high resolution in shallow section </a:t>
            </a:r>
          </a:p>
          <a:p>
            <a:pPr marL="1352520" lvl="2" indent="-285750" defTabSz="457200">
              <a:buFont typeface="Arial"/>
              <a:buChar char="•"/>
            </a:pPr>
            <a:r>
              <a:rPr lang="en-GB" sz="1200">
                <a:cs typeface="Arial"/>
              </a:rPr>
              <a:t>Smaller airgun sources so more marine mammal friendly</a:t>
            </a:r>
          </a:p>
          <a:p>
            <a:pPr marL="1352520" lvl="2" indent="-285750" defTabSz="457200">
              <a:buFont typeface="Arial"/>
              <a:buChar char="•"/>
            </a:pPr>
            <a:endParaRPr lang="en-GB" sz="1200">
              <a:cs typeface="Arial"/>
            </a:endParaRPr>
          </a:p>
          <a:p>
            <a:pPr marL="1066770" lvl="2" defTabSz="457200"/>
            <a:endParaRPr lang="en-GB" sz="1400">
              <a:cs typeface="Arial"/>
            </a:endParaRPr>
          </a:p>
          <a:p>
            <a:pPr marL="457200" lvl="1" defTabSz="457200"/>
            <a:r>
              <a:rPr lang="en-GB" sz="1400" b="1">
                <a:cs typeface="Arial"/>
              </a:rPr>
              <a:t>Negatives</a:t>
            </a:r>
          </a:p>
          <a:p>
            <a:pPr marL="1352520" lvl="2" indent="-285750" defTabSz="457200">
              <a:buFont typeface="Arial"/>
              <a:buChar char="•"/>
            </a:pPr>
            <a:r>
              <a:rPr lang="en-GB" sz="1200" b="1">
                <a:cs typeface="Arial"/>
              </a:rPr>
              <a:t>Smaller power need to be tested for penetration and resolution over target</a:t>
            </a:r>
            <a:endParaRPr lang="en-GB" sz="1200">
              <a:cs typeface="Arial"/>
            </a:endParaRPr>
          </a:p>
          <a:p>
            <a:pPr marL="1352520" lvl="2" indent="-285750" defTabSz="457200">
              <a:buFont typeface="Arial"/>
              <a:buChar char="•"/>
            </a:pPr>
            <a:r>
              <a:rPr lang="en-GB" sz="1200">
                <a:cs typeface="Arial"/>
              </a:rPr>
              <a:t>Lot of equipment remains in the water at (lessened) collision  risk </a:t>
            </a:r>
          </a:p>
          <a:p>
            <a:pPr marL="1352520" lvl="2" indent="-285750" defTabSz="457200">
              <a:buFont typeface="Arial"/>
              <a:buChar char="•"/>
            </a:pPr>
            <a:r>
              <a:rPr lang="en-GB" sz="1200">
                <a:cs typeface="Arial"/>
              </a:rPr>
              <a:t>Diminished escape routes </a:t>
            </a:r>
          </a:p>
          <a:p>
            <a:pPr marL="1352520" lvl="2" indent="-285750" defTabSz="457200">
              <a:buFont typeface="Arial"/>
              <a:buChar char="•"/>
            </a:pPr>
            <a:r>
              <a:rPr lang="en-GB" sz="1200">
                <a:cs typeface="Arial"/>
              </a:rPr>
              <a:t>Still data gaps along lines of turbines </a:t>
            </a:r>
          </a:p>
          <a:p>
            <a:pPr marL="1352520" lvl="2" indent="-285750" defTabSz="457200">
              <a:buFont typeface="Arial"/>
              <a:buChar char="•"/>
            </a:pPr>
            <a:r>
              <a:rPr lang="en-GB" sz="1200">
                <a:cs typeface="Arial"/>
              </a:rPr>
              <a:t>Only near offset data</a:t>
            </a:r>
            <a:endParaRPr lang="en-GB" sz="1200">
              <a:solidFill>
                <a:prstClr val="black"/>
              </a:solidFill>
              <a:cs typeface="Arial"/>
            </a:endParaRPr>
          </a:p>
        </p:txBody>
      </p:sp>
      <p:pic>
        <p:nvPicPr>
          <p:cNvPr id="15" name="Picture 14">
            <a:extLst>
              <a:ext uri="{FF2B5EF4-FFF2-40B4-BE49-F238E27FC236}">
                <a16:creationId xmlns:a16="http://schemas.microsoft.com/office/drawing/2014/main" id="{4F93C684-E37E-4D50-84D0-27191657771A}"/>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817900" y="2318223"/>
            <a:ext cx="1100701" cy="362466"/>
          </a:xfrm>
          <a:prstGeom prst="rect">
            <a:avLst/>
          </a:prstGeom>
        </p:spPr>
      </p:pic>
    </p:spTree>
    <p:extLst>
      <p:ext uri="{BB962C8B-B14F-4D97-AF65-F5344CB8AC3E}">
        <p14:creationId xmlns:p14="http://schemas.microsoft.com/office/powerpoint/2010/main" val="19504132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F3B63-689D-4707-8D8C-7FD345A54457}"/>
              </a:ext>
            </a:extLst>
          </p:cNvPr>
          <p:cNvSpPr>
            <a:spLocks noGrp="1"/>
          </p:cNvSpPr>
          <p:nvPr>
            <p:ph type="title"/>
          </p:nvPr>
        </p:nvSpPr>
        <p:spPr>
          <a:xfrm>
            <a:off x="477761" y="276842"/>
            <a:ext cx="7095435" cy="501649"/>
          </a:xfrm>
        </p:spPr>
        <p:txBody>
          <a:bodyPr/>
          <a:lstStyle/>
          <a:p>
            <a:r>
              <a:rPr lang="en-GB">
                <a:solidFill>
                  <a:srgbClr val="006097"/>
                </a:solidFill>
                <a:latin typeface="+mn-lt"/>
              </a:rPr>
              <a:t>Ocean-Bottom Seismic</a:t>
            </a:r>
          </a:p>
        </p:txBody>
      </p:sp>
      <p:sp>
        <p:nvSpPr>
          <p:cNvPr id="4" name="Rectangle 3">
            <a:extLst>
              <a:ext uri="{FF2B5EF4-FFF2-40B4-BE49-F238E27FC236}">
                <a16:creationId xmlns:a16="http://schemas.microsoft.com/office/drawing/2014/main" id="{4BEC32BF-7C7E-46D5-ABAC-64B7EA5AAE9F}"/>
              </a:ext>
            </a:extLst>
          </p:cNvPr>
          <p:cNvSpPr/>
          <p:nvPr/>
        </p:nvSpPr>
        <p:spPr>
          <a:xfrm>
            <a:off x="304633" y="1571134"/>
            <a:ext cx="6977883" cy="5457904"/>
          </a:xfrm>
          <a:prstGeom prst="rect">
            <a:avLst/>
          </a:prstGeom>
        </p:spPr>
        <p:txBody>
          <a:bodyPr wrap="square" lIns="91440" tIns="45720" rIns="91440" bIns="45720" anchor="t">
            <a:spAutoFit/>
          </a:bodyPr>
          <a:lstStyle/>
          <a:p>
            <a:pPr algn="ctr">
              <a:spcAft>
                <a:spcPts val="800"/>
              </a:spcAft>
            </a:pPr>
            <a:r>
              <a:rPr lang="en-GB" sz="1450" b="1">
                <a:solidFill>
                  <a:srgbClr val="008624"/>
                </a:solidFill>
                <a:ea typeface="Calibri" panose="020F0502020204030204" pitchFamily="34" charset="0"/>
                <a:cs typeface="Calibri"/>
              </a:rPr>
              <a:t>Ocean Bottom Node most likely provide robust &amp; future proofed MMV co-existence solutions</a:t>
            </a:r>
            <a:r>
              <a:rPr lang="en-GB" sz="1450">
                <a:solidFill>
                  <a:srgbClr val="008624"/>
                </a:solidFill>
                <a:ea typeface="Calibri" panose="020F0502020204030204" pitchFamily="34" charset="0"/>
                <a:cs typeface="Calibri"/>
              </a:rPr>
              <a:t>. </a:t>
            </a:r>
            <a:endParaRPr lang="en-GB" sz="1450">
              <a:solidFill>
                <a:srgbClr val="008624"/>
              </a:solidFill>
              <a:ea typeface="Calibri" panose="020F0502020204030204" pitchFamily="34" charset="0"/>
              <a:cs typeface="Calibri" panose="020F0502020204030204" pitchFamily="34" charset="0"/>
            </a:endParaRPr>
          </a:p>
          <a:p>
            <a:pPr marL="171450" indent="-171450">
              <a:buFont typeface="Arial,Sans-Serif"/>
              <a:buChar char="•"/>
            </a:pPr>
            <a:r>
              <a:rPr lang="en-GB" sz="1450" b="1">
                <a:ea typeface="+mn-lt"/>
                <a:cs typeface="Arial"/>
              </a:rPr>
              <a:t>Technologies</a:t>
            </a:r>
            <a:endParaRPr lang="en-GB" sz="1450" b="1">
              <a:ea typeface="+mn-lt"/>
              <a:cs typeface="+mn-lt"/>
            </a:endParaRPr>
          </a:p>
          <a:p>
            <a:pPr marL="780415" lvl="3" indent="-342900">
              <a:buFont typeface="Arial" panose="020B0604020202020204" pitchFamily="34" charset="0"/>
              <a:buChar char="•"/>
            </a:pPr>
            <a:r>
              <a:rPr lang="en-GB" sz="1450">
                <a:cs typeface="Calibri"/>
              </a:rPr>
              <a:t>Ocean bottom cables  </a:t>
            </a:r>
          </a:p>
          <a:p>
            <a:pPr marL="780415" lvl="3" indent="-342900">
              <a:buFont typeface="Arial" panose="020B0604020202020204" pitchFamily="34" charset="0"/>
              <a:buChar char="•"/>
            </a:pPr>
            <a:r>
              <a:rPr lang="en-GB" sz="1450">
                <a:cs typeface="Calibri"/>
              </a:rPr>
              <a:t>Nodes: </a:t>
            </a:r>
          </a:p>
          <a:p>
            <a:pPr marL="1389984" lvl="4" indent="-342900">
              <a:buFont typeface="Arial" panose="020B0604020202020204" pitchFamily="34" charset="0"/>
              <a:buChar char="•"/>
            </a:pPr>
            <a:r>
              <a:rPr lang="en-GB" sz="1450">
                <a:cs typeface="Calibri"/>
              </a:rPr>
              <a:t>Autonomous recording unit </a:t>
            </a:r>
          </a:p>
          <a:p>
            <a:pPr marL="1389984" lvl="4" indent="-342900">
              <a:buFont typeface="Arial" panose="020B0604020202020204" pitchFamily="34" charset="0"/>
              <a:buChar char="•"/>
            </a:pPr>
            <a:r>
              <a:rPr lang="en-GB" sz="1450">
                <a:cs typeface="Calibri"/>
              </a:rPr>
              <a:t>Contains a hydrophone and three directional geophones,</a:t>
            </a:r>
          </a:p>
          <a:p>
            <a:pPr marL="1390015" lvl="4" indent="-342900">
              <a:buFont typeface="Arial" panose="020B0604020202020204" pitchFamily="34" charset="0"/>
              <a:buChar char="•"/>
            </a:pPr>
            <a:r>
              <a:rPr lang="en-GB" sz="1450">
                <a:cs typeface="Calibri"/>
              </a:rPr>
              <a:t>Lightweight nodes on rope OR</a:t>
            </a:r>
          </a:p>
          <a:p>
            <a:pPr marL="1390015" lvl="4" indent="-342900">
              <a:buFont typeface="Arial" panose="020B0604020202020204" pitchFamily="34" charset="0"/>
              <a:buChar char="•"/>
            </a:pPr>
            <a:r>
              <a:rPr lang="en-GB" sz="1450">
                <a:cs typeface="Calibri"/>
              </a:rPr>
              <a:t>ROV placed carefully around infrastructure</a:t>
            </a:r>
          </a:p>
          <a:p>
            <a:pPr marL="1047115" lvl="4"/>
            <a:endParaRPr lang="en-GB" sz="1400">
              <a:cs typeface="Calibri"/>
            </a:endParaRPr>
          </a:p>
          <a:p>
            <a:pPr marL="191135" indent="-342900">
              <a:buFont typeface="Arial" panose="020B0604020202020204" pitchFamily="34" charset="0"/>
              <a:buChar char="•"/>
            </a:pPr>
            <a:r>
              <a:rPr lang="en-GB" sz="1450" b="1">
                <a:cs typeface="Calibri"/>
              </a:rPr>
              <a:t>Current developments</a:t>
            </a:r>
          </a:p>
          <a:p>
            <a:pPr marL="780415" lvl="3" indent="-342900">
              <a:buFont typeface="Arial" panose="020B0604020202020204" pitchFamily="34" charset="0"/>
              <a:buChar char="•"/>
            </a:pPr>
            <a:r>
              <a:rPr lang="en-GB" sz="1450">
                <a:cs typeface="Calibri"/>
              </a:rPr>
              <a:t>Node count increasing/ Costs decreasing</a:t>
            </a:r>
          </a:p>
          <a:p>
            <a:pPr marL="780415" lvl="3" indent="-342900">
              <a:buFont typeface="Arial" panose="020B0604020202020204" pitchFamily="34" charset="0"/>
              <a:buChar char="•"/>
            </a:pPr>
            <a:r>
              <a:rPr lang="en-GB" sz="1450">
                <a:cs typeface="Calibri"/>
              </a:rPr>
              <a:t>Targeted/ localised intra-turbine solutions in development.</a:t>
            </a:r>
            <a:endParaRPr lang="en-US" sz="1450">
              <a:cs typeface="Calibri"/>
            </a:endParaRPr>
          </a:p>
          <a:p>
            <a:pPr marL="780415" lvl="3" indent="-342900">
              <a:buFont typeface="Arial" panose="020B0604020202020204" pitchFamily="34" charset="0"/>
              <a:buChar char="•"/>
            </a:pPr>
            <a:r>
              <a:rPr lang="en-GB" sz="1450">
                <a:cs typeface="Calibri"/>
              </a:rPr>
              <a:t>Hybrid: HR streamer or P-Cable with OBN may provide more widescale data</a:t>
            </a:r>
          </a:p>
          <a:p>
            <a:pPr marL="800100" lvl="1" indent="-342900">
              <a:buFont typeface="Arial" panose="020B0604020202020204" pitchFamily="34" charset="0"/>
              <a:buChar char="•"/>
            </a:pPr>
            <a:r>
              <a:rPr lang="en-GB" sz="1450">
                <a:cs typeface="Calibri"/>
              </a:rPr>
              <a:t>Autonomous Underwater Vehicles (AUV)</a:t>
            </a:r>
          </a:p>
          <a:p>
            <a:pPr marL="1409065" lvl="2" indent="-342900">
              <a:buFont typeface="Arial" panose="020B0604020202020204" pitchFamily="34" charset="0"/>
              <a:buChar char="•"/>
            </a:pPr>
            <a:r>
              <a:rPr lang="en-GB" sz="1200">
                <a:cs typeface="Calibri"/>
              </a:rPr>
              <a:t>Small number of self- directing nodes “e.g. Spicerack"  / Autonomous Robotics </a:t>
            </a:r>
          </a:p>
          <a:p>
            <a:pPr marL="1409065" lvl="2" indent="-342900">
              <a:buFont typeface="Arial" panose="020B0604020202020204" pitchFamily="34" charset="0"/>
              <a:buChar char="•"/>
            </a:pPr>
            <a:r>
              <a:rPr lang="en-GB" sz="1200">
                <a:cs typeface="Calibri"/>
              </a:rPr>
              <a:t>Fully autonomous sources and nodes</a:t>
            </a:r>
          </a:p>
          <a:p>
            <a:pPr marL="799495" lvl="1" indent="-342900">
              <a:buFont typeface="Arial" panose="020B0604020202020204" pitchFamily="34" charset="0"/>
              <a:buChar char="•"/>
            </a:pPr>
            <a:r>
              <a:rPr lang="en-GB" sz="1450">
                <a:cs typeface="Calibri"/>
              </a:rPr>
              <a:t>Nodes on “parachute”</a:t>
            </a:r>
          </a:p>
          <a:p>
            <a:pPr marL="799495" lvl="1" indent="-342900">
              <a:buFont typeface="Arial" panose="020B0604020202020204" pitchFamily="34" charset="0"/>
              <a:buChar char="•"/>
            </a:pPr>
            <a:endParaRPr lang="en-GB" sz="1450">
              <a:cs typeface="Calibri"/>
            </a:endParaRPr>
          </a:p>
          <a:p>
            <a:pPr marL="799495" lvl="1" indent="-342900">
              <a:buFont typeface="Arial" panose="020B0604020202020204" pitchFamily="34" charset="0"/>
              <a:buChar char="•"/>
            </a:pPr>
            <a:endParaRPr lang="en-GB" sz="1450">
              <a:cs typeface="Calibri"/>
            </a:endParaRPr>
          </a:p>
          <a:p>
            <a:pPr marL="456595" lvl="1" algn="ctr"/>
            <a:r>
              <a:rPr lang="en-GB" sz="1450" b="1">
                <a:cs typeface="Calibri"/>
              </a:rPr>
              <a:t>More detail on the status of OBN technology is available in a separate NSTA publication (2022 in prep.)</a:t>
            </a:r>
          </a:p>
          <a:p>
            <a:pPr marL="1390015" lvl="4" indent="-342900">
              <a:buFont typeface="Arial" panose="020B0604020202020204" pitchFamily="34" charset="0"/>
              <a:buChar char="•"/>
            </a:pPr>
            <a:endParaRPr lang="en-GB" sz="1400">
              <a:cs typeface="Calibri"/>
            </a:endParaRPr>
          </a:p>
        </p:txBody>
      </p:sp>
      <p:grpSp>
        <p:nvGrpSpPr>
          <p:cNvPr id="11" name="Group 10" descr="Introduction to ocean bottom cables (OBC) and  ocean bottom nodes (OBN)&#10;Please see “Ocean bottom cable acquisition - SEG Wiki” &#10;and “Ocean-bottom node - SEG Wiki”&#10;">
            <a:extLst>
              <a:ext uri="{FF2B5EF4-FFF2-40B4-BE49-F238E27FC236}">
                <a16:creationId xmlns:a16="http://schemas.microsoft.com/office/drawing/2014/main" id="{5993D592-1827-4B07-A75F-8C93B81859B8}"/>
              </a:ext>
            </a:extLst>
          </p:cNvPr>
          <p:cNvGrpSpPr/>
          <p:nvPr/>
        </p:nvGrpSpPr>
        <p:grpSpPr>
          <a:xfrm>
            <a:off x="477761" y="844272"/>
            <a:ext cx="5511897" cy="501650"/>
            <a:chOff x="7527017" y="1116421"/>
            <a:chExt cx="4037465" cy="900653"/>
          </a:xfrm>
        </p:grpSpPr>
        <p:sp>
          <p:nvSpPr>
            <p:cNvPr id="22" name="Rectangle 21">
              <a:extLst>
                <a:ext uri="{FF2B5EF4-FFF2-40B4-BE49-F238E27FC236}">
                  <a16:creationId xmlns:a16="http://schemas.microsoft.com/office/drawing/2014/main" id="{5A388230-ADF0-4EE3-8342-5CDDBF540487}"/>
                </a:ext>
              </a:extLst>
            </p:cNvPr>
            <p:cNvSpPr/>
            <p:nvPr/>
          </p:nvSpPr>
          <p:spPr>
            <a:xfrm>
              <a:off x="7527017" y="1116421"/>
              <a:ext cx="4026552" cy="900653"/>
            </a:xfrm>
            <a:prstGeom prst="rect">
              <a:avLst/>
            </a:prstGeom>
            <a:solidFill>
              <a:srgbClr val="906A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solidFill>
                  <a:srgbClr val="FFFFFF"/>
                </a:solidFill>
              </a:endParaRPr>
            </a:p>
          </p:txBody>
        </p:sp>
        <p:sp>
          <p:nvSpPr>
            <p:cNvPr id="12" name="TextBox 1">
              <a:extLst>
                <a:ext uri="{FF2B5EF4-FFF2-40B4-BE49-F238E27FC236}">
                  <a16:creationId xmlns:a16="http://schemas.microsoft.com/office/drawing/2014/main" id="{BB9217E5-A812-481A-8C1E-542788196988}"/>
                </a:ext>
              </a:extLst>
            </p:cNvPr>
            <p:cNvSpPr txBox="1"/>
            <p:nvPr/>
          </p:nvSpPr>
          <p:spPr>
            <a:xfrm>
              <a:off x="7583044" y="1162623"/>
              <a:ext cx="3981438" cy="828865"/>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a:lstStyle>
            <a:p>
              <a:r>
                <a:rPr lang="en-US" sz="1200">
                  <a:solidFill>
                    <a:srgbClr val="FFFFFF"/>
                  </a:solidFill>
                  <a:cs typeface="Arial"/>
                </a:rPr>
                <a:t>Introduction to ocean bottom cables (OBC) and  ocean bottom nodes (OBN)</a:t>
              </a:r>
            </a:p>
            <a:p>
              <a:r>
                <a:rPr lang="en-US" sz="1200">
                  <a:solidFill>
                    <a:srgbClr val="FFFFFF"/>
                  </a:solidFill>
                  <a:cs typeface="Arial"/>
                </a:rPr>
                <a:t>Please see </a:t>
              </a:r>
              <a:r>
                <a:rPr lang="en-GB" sz="1000" b="1"/>
                <a:t>References 13,14,15</a:t>
              </a:r>
              <a:endParaRPr lang="en-GB" sz="1000">
                <a:solidFill>
                  <a:srgbClr val="FFFFFF"/>
                </a:solidFill>
              </a:endParaRPr>
            </a:p>
          </p:txBody>
        </p:sp>
        <p:sp>
          <p:nvSpPr>
            <p:cNvPr id="5" name="Rectangle 4">
              <a:extLst>
                <a:ext uri="{FF2B5EF4-FFF2-40B4-BE49-F238E27FC236}">
                  <a16:creationId xmlns:a16="http://schemas.microsoft.com/office/drawing/2014/main" id="{DF1AD58C-E64F-4155-93C8-23C37F198695}"/>
                </a:ext>
              </a:extLst>
            </p:cNvPr>
            <p:cNvSpPr/>
            <p:nvPr/>
          </p:nvSpPr>
          <p:spPr>
            <a:xfrm>
              <a:off x="7532619" y="1634205"/>
              <a:ext cx="165756" cy="195676"/>
            </a:xfrm>
            <a:prstGeom prst="rect">
              <a:avLst/>
            </a:prstGeom>
          </p:spPr>
          <p:txBody>
            <a:bodyPr wrap="none">
              <a:spAutoFit/>
            </a:bodyPr>
            <a:lstStyle/>
            <a:p>
              <a:endParaRPr lang="en-GB" sz="1100"/>
            </a:p>
          </p:txBody>
        </p:sp>
      </p:grpSp>
      <p:grpSp>
        <p:nvGrpSpPr>
          <p:cNvPr id="10" name="Group 9" descr="GPR, a seabed nodal solution for seismic acquisition - Sercel - YouTube&#10;">
            <a:extLst>
              <a:ext uri="{FF2B5EF4-FFF2-40B4-BE49-F238E27FC236}">
                <a16:creationId xmlns:a16="http://schemas.microsoft.com/office/drawing/2014/main" id="{3AA427B6-11E0-4FA4-9A1F-757CC94B990E}"/>
              </a:ext>
            </a:extLst>
          </p:cNvPr>
          <p:cNvGrpSpPr/>
          <p:nvPr/>
        </p:nvGrpSpPr>
        <p:grpSpPr>
          <a:xfrm>
            <a:off x="6916435" y="3342317"/>
            <a:ext cx="6674583" cy="2083177"/>
            <a:chOff x="7679514" y="5276705"/>
            <a:chExt cx="6096000" cy="1646390"/>
          </a:xfrm>
        </p:grpSpPr>
        <p:grpSp>
          <p:nvGrpSpPr>
            <p:cNvPr id="8" name="Group 7">
              <a:extLst>
                <a:ext uri="{FF2B5EF4-FFF2-40B4-BE49-F238E27FC236}">
                  <a16:creationId xmlns:a16="http://schemas.microsoft.com/office/drawing/2014/main" id="{D0385404-522B-4909-8535-131503EF63F5}"/>
                </a:ext>
              </a:extLst>
            </p:cNvPr>
            <p:cNvGrpSpPr/>
            <p:nvPr/>
          </p:nvGrpSpPr>
          <p:grpSpPr>
            <a:xfrm>
              <a:off x="7679514" y="6427473"/>
              <a:ext cx="6096000" cy="495622"/>
              <a:chOff x="7679514" y="6427473"/>
              <a:chExt cx="6096000" cy="495622"/>
            </a:xfrm>
          </p:grpSpPr>
          <p:sp>
            <p:nvSpPr>
              <p:cNvPr id="14" name="Rectangle 13">
                <a:extLst>
                  <a:ext uri="{FF2B5EF4-FFF2-40B4-BE49-F238E27FC236}">
                    <a16:creationId xmlns:a16="http://schemas.microsoft.com/office/drawing/2014/main" id="{912507AB-899D-4106-A1F1-04D405062874}"/>
                  </a:ext>
                </a:extLst>
              </p:cNvPr>
              <p:cNvSpPr/>
              <p:nvPr/>
            </p:nvSpPr>
            <p:spPr>
              <a:xfrm>
                <a:off x="7679514" y="6427473"/>
                <a:ext cx="6096000" cy="200055"/>
              </a:xfrm>
              <a:prstGeom prst="rect">
                <a:avLst/>
              </a:prstGeom>
            </p:spPr>
            <p:txBody>
              <a:bodyPr>
                <a:spAutoFit/>
              </a:bodyPr>
              <a:lstStyle/>
              <a:p>
                <a:endParaRPr lang="en-GB" sz="700">
                  <a:solidFill>
                    <a:srgbClr val="006097"/>
                  </a:solidFill>
                </a:endParaRPr>
              </a:p>
            </p:txBody>
          </p:sp>
          <p:sp>
            <p:nvSpPr>
              <p:cNvPr id="13" name="TextBox 12">
                <a:extLst>
                  <a:ext uri="{FF2B5EF4-FFF2-40B4-BE49-F238E27FC236}">
                    <a16:creationId xmlns:a16="http://schemas.microsoft.com/office/drawing/2014/main" id="{E6223C1F-84E0-430E-BBE2-980EFA9B5A8A}"/>
                  </a:ext>
                </a:extLst>
              </p:cNvPr>
              <p:cNvSpPr txBox="1"/>
              <p:nvPr/>
            </p:nvSpPr>
            <p:spPr>
              <a:xfrm>
                <a:off x="10542761" y="6707651"/>
                <a:ext cx="1971306"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800">
                  <a:solidFill>
                    <a:srgbClr val="006097"/>
                  </a:solidFill>
                </a:endParaRPr>
              </a:p>
            </p:txBody>
          </p:sp>
        </p:grpSp>
        <p:pic>
          <p:nvPicPr>
            <p:cNvPr id="23" name="Picture 22">
              <a:extLst>
                <a:ext uri="{FF2B5EF4-FFF2-40B4-BE49-F238E27FC236}">
                  <a16:creationId xmlns:a16="http://schemas.microsoft.com/office/drawing/2014/main" id="{F14C141D-0C3F-4546-B0AF-4403013E3334}"/>
                </a:ext>
              </a:extLst>
            </p:cNvPr>
            <p:cNvPicPr>
              <a:picLocks noChangeAspect="1"/>
            </p:cNvPicPr>
            <p:nvPr/>
          </p:nvPicPr>
          <p:blipFill>
            <a:blip r:embed="rId3"/>
            <a:stretch>
              <a:fillRect/>
            </a:stretch>
          </p:blipFill>
          <p:spPr>
            <a:xfrm>
              <a:off x="10478620" y="5276705"/>
              <a:ext cx="1511459" cy="1266930"/>
            </a:xfrm>
            <a:prstGeom prst="rect">
              <a:avLst/>
            </a:prstGeom>
          </p:spPr>
        </p:pic>
      </p:grpSp>
      <p:sp>
        <p:nvSpPr>
          <p:cNvPr id="25" name="TextBox 24">
            <a:extLst>
              <a:ext uri="{FF2B5EF4-FFF2-40B4-BE49-F238E27FC236}">
                <a16:creationId xmlns:a16="http://schemas.microsoft.com/office/drawing/2014/main" id="{71C64167-4E37-4BB4-A2C7-F0EFEB3380DD}"/>
              </a:ext>
            </a:extLst>
          </p:cNvPr>
          <p:cNvSpPr txBox="1"/>
          <p:nvPr/>
        </p:nvSpPr>
        <p:spPr>
          <a:xfrm>
            <a:off x="4749045" y="4993308"/>
            <a:ext cx="8024882" cy="246221"/>
          </a:xfrm>
          <a:prstGeom prst="rect">
            <a:avLst/>
          </a:prstGeom>
          <a:noFill/>
        </p:spPr>
        <p:txBody>
          <a:bodyPr wrap="square">
            <a:spAutoFit/>
          </a:bodyPr>
          <a:lstStyle/>
          <a:p>
            <a:r>
              <a:rPr lang="en-GB" sz="1000" b="1"/>
              <a:t>References 16&amp; 17</a:t>
            </a:r>
            <a:endParaRPr lang="en-GB" sz="1000"/>
          </a:p>
        </p:txBody>
      </p:sp>
      <p:grpSp>
        <p:nvGrpSpPr>
          <p:cNvPr id="3" name="Group 2" descr="seismic nodes">
            <a:extLst>
              <a:ext uri="{FF2B5EF4-FFF2-40B4-BE49-F238E27FC236}">
                <a16:creationId xmlns:a16="http://schemas.microsoft.com/office/drawing/2014/main" id="{012ADC73-297C-4852-9829-10EE41666A8E}"/>
              </a:ext>
            </a:extLst>
          </p:cNvPr>
          <p:cNvGrpSpPr/>
          <p:nvPr/>
        </p:nvGrpSpPr>
        <p:grpSpPr>
          <a:xfrm>
            <a:off x="7260406" y="778491"/>
            <a:ext cx="4619667" cy="5655970"/>
            <a:chOff x="7260406" y="778491"/>
            <a:chExt cx="4619667" cy="5655970"/>
          </a:xfrm>
        </p:grpSpPr>
        <p:grpSp>
          <p:nvGrpSpPr>
            <p:cNvPr id="9" name="Group 8" descr="Node">
              <a:extLst>
                <a:ext uri="{FF2B5EF4-FFF2-40B4-BE49-F238E27FC236}">
                  <a16:creationId xmlns:a16="http://schemas.microsoft.com/office/drawing/2014/main" id="{A7EDA0E9-F005-4BF8-835A-ED46C4D614CC}"/>
                </a:ext>
              </a:extLst>
            </p:cNvPr>
            <p:cNvGrpSpPr/>
            <p:nvPr/>
          </p:nvGrpSpPr>
          <p:grpSpPr>
            <a:xfrm>
              <a:off x="7260406" y="3140945"/>
              <a:ext cx="2198356" cy="1650989"/>
              <a:chOff x="1158287" y="2906046"/>
              <a:chExt cx="2509040" cy="1765440"/>
            </a:xfrm>
          </p:grpSpPr>
          <p:sp>
            <p:nvSpPr>
              <p:cNvPr id="15" name="TextBox 14">
                <a:extLst>
                  <a:ext uri="{FF2B5EF4-FFF2-40B4-BE49-F238E27FC236}">
                    <a16:creationId xmlns:a16="http://schemas.microsoft.com/office/drawing/2014/main" id="{791DAA2D-C9A5-4D24-A66B-59D061B205CB}"/>
                  </a:ext>
                </a:extLst>
              </p:cNvPr>
              <p:cNvSpPr txBox="1"/>
              <p:nvPr/>
            </p:nvSpPr>
            <p:spPr>
              <a:xfrm>
                <a:off x="1208754" y="2906046"/>
                <a:ext cx="696025" cy="338554"/>
              </a:xfrm>
              <a:prstGeom prst="rect">
                <a:avLst/>
              </a:prstGeom>
              <a:noFill/>
            </p:spPr>
            <p:txBody>
              <a:bodyPr wrap="none" rtlCol="0">
                <a:spAutoFit/>
              </a:bodyPr>
              <a:lstStyle/>
              <a:p>
                <a:r>
                  <a:rPr lang="en-GB" sz="1600" b="1"/>
                  <a:t>Node</a:t>
                </a:r>
                <a:endParaRPr lang="en-GB" sz="1200" b="1"/>
              </a:p>
            </p:txBody>
          </p:sp>
          <p:pic>
            <p:nvPicPr>
              <p:cNvPr id="19" name="Picture 18" descr="A picture containing light&#10;&#10;Description automatically generated">
                <a:extLst>
                  <a:ext uri="{FF2B5EF4-FFF2-40B4-BE49-F238E27FC236}">
                    <a16:creationId xmlns:a16="http://schemas.microsoft.com/office/drawing/2014/main" id="{E44DA962-DCB5-43B7-B780-7AA933D954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8287" y="3121374"/>
                <a:ext cx="2509040" cy="1550112"/>
              </a:xfrm>
              <a:prstGeom prst="rect">
                <a:avLst/>
              </a:prstGeom>
            </p:spPr>
          </p:pic>
        </p:grpSp>
        <p:sp>
          <p:nvSpPr>
            <p:cNvPr id="16" name="TextBox 15">
              <a:extLst>
                <a:ext uri="{FF2B5EF4-FFF2-40B4-BE49-F238E27FC236}">
                  <a16:creationId xmlns:a16="http://schemas.microsoft.com/office/drawing/2014/main" id="{00C92DCE-C337-4DE3-ACD9-B7680EB8665D}"/>
                </a:ext>
              </a:extLst>
            </p:cNvPr>
            <p:cNvSpPr txBox="1"/>
            <p:nvPr/>
          </p:nvSpPr>
          <p:spPr>
            <a:xfrm>
              <a:off x="7281297" y="4685003"/>
              <a:ext cx="1234663" cy="294456"/>
            </a:xfrm>
            <a:prstGeom prst="rect">
              <a:avLst/>
            </a:prstGeom>
            <a:noFill/>
          </p:spPr>
          <p:txBody>
            <a:bodyPr wrap="none" rtlCol="0">
              <a:spAutoFit/>
            </a:bodyPr>
            <a:lstStyle/>
            <a:p>
              <a:r>
                <a:rPr lang="en-GB" sz="1600" b="1"/>
                <a:t>Node on rope</a:t>
              </a:r>
            </a:p>
          </p:txBody>
        </p:sp>
        <p:pic>
          <p:nvPicPr>
            <p:cNvPr id="20" name="Picture 12">
              <a:extLst>
                <a:ext uri="{FF2B5EF4-FFF2-40B4-BE49-F238E27FC236}">
                  <a16:creationId xmlns:a16="http://schemas.microsoft.com/office/drawing/2014/main" id="{FF5281AA-6CC4-452F-8CA3-38188DC990BE}"/>
                </a:ext>
              </a:extLst>
            </p:cNvPr>
            <p:cNvPicPr>
              <a:picLocks noChangeAspect="1"/>
            </p:cNvPicPr>
            <p:nvPr/>
          </p:nvPicPr>
          <p:blipFill rotWithShape="1">
            <a:blip r:embed="rId5"/>
            <a:srcRect l="15012" t="37312" r="24509" b="30922"/>
            <a:stretch/>
          </p:blipFill>
          <p:spPr>
            <a:xfrm>
              <a:off x="8293792" y="5086257"/>
              <a:ext cx="1591824" cy="1342581"/>
            </a:xfrm>
            <a:prstGeom prst="rect">
              <a:avLst/>
            </a:prstGeom>
          </p:spPr>
        </p:pic>
        <p:pic>
          <p:nvPicPr>
            <p:cNvPr id="21" name="Graphic 20">
              <a:extLst>
                <a:ext uri="{FF2B5EF4-FFF2-40B4-BE49-F238E27FC236}">
                  <a16:creationId xmlns:a16="http://schemas.microsoft.com/office/drawing/2014/main" id="{A0BA9767-9C51-4537-8A2D-D0AB77B4CE2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46154" y="5086257"/>
              <a:ext cx="937661" cy="1348204"/>
            </a:xfrm>
            <a:prstGeom prst="rect">
              <a:avLst/>
            </a:prstGeom>
          </p:spPr>
        </p:pic>
        <p:grpSp>
          <p:nvGrpSpPr>
            <p:cNvPr id="6" name="Group 5" descr="Surveying node array&#10;">
              <a:extLst>
                <a:ext uri="{FF2B5EF4-FFF2-40B4-BE49-F238E27FC236}">
                  <a16:creationId xmlns:a16="http://schemas.microsoft.com/office/drawing/2014/main" id="{8A3FEECF-F0C0-421A-8C6A-113C010CADA3}"/>
                </a:ext>
              </a:extLst>
            </p:cNvPr>
            <p:cNvGrpSpPr/>
            <p:nvPr/>
          </p:nvGrpSpPr>
          <p:grpSpPr>
            <a:xfrm>
              <a:off x="7452566" y="778491"/>
              <a:ext cx="3058495" cy="2209727"/>
              <a:chOff x="7818345" y="2601739"/>
              <a:chExt cx="3892132" cy="2619891"/>
            </a:xfrm>
          </p:grpSpPr>
          <p:pic>
            <p:nvPicPr>
              <p:cNvPr id="18" name="Picture 17" descr="A picture containing text, water, sky, outdoor&#10;&#10;Description automatically generated">
                <a:extLst>
                  <a:ext uri="{FF2B5EF4-FFF2-40B4-BE49-F238E27FC236}">
                    <a16:creationId xmlns:a16="http://schemas.microsoft.com/office/drawing/2014/main" id="{1435447C-FEF3-4C8D-862B-97B0F321A71C}"/>
                  </a:ext>
                </a:extLst>
              </p:cNvPr>
              <p:cNvPicPr>
                <a:picLocks noChangeAspect="1"/>
              </p:cNvPicPr>
              <p:nvPr/>
            </p:nvPicPr>
            <p:blipFill rotWithShape="1">
              <a:blip r:embed="rId8">
                <a:extLst>
                  <a:ext uri="{28A0092B-C50C-407E-A947-70E740481C1C}">
                    <a14:useLocalDpi xmlns:a14="http://schemas.microsoft.com/office/drawing/2010/main" val="0"/>
                  </a:ext>
                </a:extLst>
              </a:blip>
              <a:srcRect t="8383"/>
              <a:stretch/>
            </p:blipFill>
            <p:spPr>
              <a:xfrm>
                <a:off x="7885715" y="3121373"/>
                <a:ext cx="3824762" cy="2100257"/>
              </a:xfrm>
              <a:prstGeom prst="rect">
                <a:avLst/>
              </a:prstGeom>
            </p:spPr>
          </p:pic>
          <p:sp>
            <p:nvSpPr>
              <p:cNvPr id="17" name="TextBox 16">
                <a:extLst>
                  <a:ext uri="{FF2B5EF4-FFF2-40B4-BE49-F238E27FC236}">
                    <a16:creationId xmlns:a16="http://schemas.microsoft.com/office/drawing/2014/main" id="{57FCB5CC-A4B3-4AE3-9569-00F5B6363D91}"/>
                  </a:ext>
                </a:extLst>
              </p:cNvPr>
              <p:cNvSpPr txBox="1"/>
              <p:nvPr/>
            </p:nvSpPr>
            <p:spPr>
              <a:xfrm>
                <a:off x="7818345" y="2601739"/>
                <a:ext cx="2281393" cy="338554"/>
              </a:xfrm>
              <a:prstGeom prst="rect">
                <a:avLst/>
              </a:prstGeom>
              <a:noFill/>
            </p:spPr>
            <p:txBody>
              <a:bodyPr wrap="none" rtlCol="0">
                <a:spAutoFit/>
              </a:bodyPr>
              <a:lstStyle/>
              <a:p>
                <a:r>
                  <a:rPr lang="en-GB" sz="1600" b="1"/>
                  <a:t>Surveying node array</a:t>
                </a:r>
              </a:p>
            </p:txBody>
          </p:sp>
        </p:grpSp>
        <p:sp>
          <p:nvSpPr>
            <p:cNvPr id="26" name="TextBox 25">
              <a:extLst>
                <a:ext uri="{FF2B5EF4-FFF2-40B4-BE49-F238E27FC236}">
                  <a16:creationId xmlns:a16="http://schemas.microsoft.com/office/drawing/2014/main" id="{7637160D-8477-4C75-B3C3-E2A7D4F3E75B}"/>
                </a:ext>
              </a:extLst>
            </p:cNvPr>
            <p:cNvSpPr txBox="1"/>
            <p:nvPr/>
          </p:nvSpPr>
          <p:spPr>
            <a:xfrm>
              <a:off x="9885616" y="3112728"/>
              <a:ext cx="1994457" cy="338554"/>
            </a:xfrm>
            <a:prstGeom prst="rect">
              <a:avLst/>
            </a:prstGeom>
            <a:noFill/>
          </p:spPr>
          <p:txBody>
            <a:bodyPr wrap="none" rtlCol="0">
              <a:spAutoFit/>
            </a:bodyPr>
            <a:lstStyle/>
            <a:p>
              <a:r>
                <a:rPr lang="en-GB" sz="1600" b="1"/>
                <a:t>Autonomous node</a:t>
              </a:r>
            </a:p>
          </p:txBody>
        </p:sp>
        <p:pic>
          <p:nvPicPr>
            <p:cNvPr id="27" name="Picture 26">
              <a:extLst>
                <a:ext uri="{FF2B5EF4-FFF2-40B4-BE49-F238E27FC236}">
                  <a16:creationId xmlns:a16="http://schemas.microsoft.com/office/drawing/2014/main" id="{49FBDF23-5FF8-4A01-8FEA-7BB57CC21A51}"/>
                </a:ext>
              </a:extLst>
            </p:cNvPr>
            <p:cNvPicPr>
              <a:picLocks noChangeAspect="1"/>
            </p:cNvPicPr>
            <p:nvPr/>
          </p:nvPicPr>
          <p:blipFill>
            <a:blip r:embed="rId9"/>
            <a:stretch>
              <a:fillRect/>
            </a:stretch>
          </p:blipFill>
          <p:spPr>
            <a:xfrm>
              <a:off x="10421695" y="778491"/>
              <a:ext cx="1214428" cy="449924"/>
            </a:xfrm>
            <a:prstGeom prst="rect">
              <a:avLst/>
            </a:prstGeom>
          </p:spPr>
        </p:pic>
      </p:grpSp>
    </p:spTree>
    <p:extLst>
      <p:ext uri="{BB962C8B-B14F-4D97-AF65-F5344CB8AC3E}">
        <p14:creationId xmlns:p14="http://schemas.microsoft.com/office/powerpoint/2010/main" val="626138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descr="1. Executive Summary&#10;">
            <a:extLst>
              <a:ext uri="{FF2B5EF4-FFF2-40B4-BE49-F238E27FC236}">
                <a16:creationId xmlns:a16="http://schemas.microsoft.com/office/drawing/2014/main" id="{C5761AD7-D338-4717-8D34-E18934C2E48C}"/>
              </a:ext>
              <a:ext uri="{C183D7F6-B498-43B3-948B-1728B52AA6E4}">
                <adec:decorative xmlns:adec="http://schemas.microsoft.com/office/drawing/2017/decorative" val="0"/>
              </a:ext>
            </a:extLst>
          </p:cNvPr>
          <p:cNvSpPr>
            <a:spLocks noGrp="1"/>
          </p:cNvSpPr>
          <p:nvPr>
            <p:ph type="title" idx="4294967295"/>
          </p:nvPr>
        </p:nvSpPr>
        <p:spPr>
          <a:xfrm>
            <a:off x="575733" y="2813052"/>
            <a:ext cx="11184467" cy="11798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219140" rtl="0" eaLnBrk="1" fontAlgn="auto" latinLnBrk="0" hangingPunct="1">
              <a:lnSpc>
                <a:spcPct val="90000"/>
              </a:lnSpc>
              <a:spcBef>
                <a:spcPts val="1333"/>
              </a:spcBef>
              <a:spcAft>
                <a:spcPts val="0"/>
              </a:spcAft>
              <a:buClrTx/>
              <a:buSzTx/>
              <a:buFont typeface="Arial" panose="020B0604020202020204" pitchFamily="34" charset="0"/>
              <a:buNone/>
              <a:tabLst/>
              <a:defRPr/>
            </a:pPr>
            <a:r>
              <a:rPr kumimoji="0" lang="en-GB" sz="7200" b="0" i="0" u="none" strike="noStrike" kern="1200" cap="none" spc="-267" normalizeH="0" baseline="0" noProof="0">
                <a:ln>
                  <a:noFill/>
                </a:ln>
                <a:solidFill>
                  <a:srgbClr val="FFFFFF"/>
                </a:solidFill>
                <a:effectLst/>
                <a:uLnTx/>
                <a:uFillTx/>
                <a:latin typeface="+mn-lt"/>
                <a:ea typeface="+mn-ea"/>
                <a:cs typeface="+mn-cs"/>
              </a:rPr>
              <a:t>1. Executive Summary</a:t>
            </a:r>
          </a:p>
        </p:txBody>
      </p:sp>
      <p:sp>
        <p:nvSpPr>
          <p:cNvPr id="8" name="Slide Number Placeholder 7">
            <a:extLst>
              <a:ext uri="{FF2B5EF4-FFF2-40B4-BE49-F238E27FC236}">
                <a16:creationId xmlns:a16="http://schemas.microsoft.com/office/drawing/2014/main" id="{0ECDD7DA-97D9-4AFC-88A2-6DF4FFBC9F57}"/>
              </a:ext>
            </a:extLst>
          </p:cNvPr>
          <p:cNvSpPr>
            <a:spLocks noGrp="1"/>
          </p:cNvSpPr>
          <p:nvPr>
            <p:ph type="sldNum" sz="quarter" idx="4294967295"/>
          </p:nvPr>
        </p:nvSpPr>
        <p:spPr>
          <a:xfrm>
            <a:off x="11363325" y="6423025"/>
            <a:ext cx="828675" cy="434975"/>
          </a:xfrm>
          <a:prstGeom prst="rect">
            <a:avLst/>
          </a:prstGeom>
        </p:spPr>
        <p:txBody>
          <a:bodyPr/>
          <a:lstStyle/>
          <a:p>
            <a:fld id="{DD0590FE-9BA6-45CB-BC76-38BB9AEE2E90}" type="slidenum">
              <a:rPr lang="en-GB" smtClean="0"/>
              <a:t>3</a:t>
            </a:fld>
            <a:endParaRPr lang="en-GB"/>
          </a:p>
        </p:txBody>
      </p:sp>
    </p:spTree>
    <p:extLst>
      <p:ext uri="{BB962C8B-B14F-4D97-AF65-F5344CB8AC3E}">
        <p14:creationId xmlns:p14="http://schemas.microsoft.com/office/powerpoint/2010/main" val="27931247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F3B63-689D-4707-8D8C-7FD345A54457}"/>
              </a:ext>
            </a:extLst>
          </p:cNvPr>
          <p:cNvSpPr>
            <a:spLocks noGrp="1"/>
          </p:cNvSpPr>
          <p:nvPr>
            <p:ph type="title"/>
          </p:nvPr>
        </p:nvSpPr>
        <p:spPr>
          <a:xfrm>
            <a:off x="575733" y="260353"/>
            <a:ext cx="8971038" cy="501649"/>
          </a:xfrm>
        </p:spPr>
        <p:txBody>
          <a:bodyPr/>
          <a:lstStyle/>
          <a:p>
            <a:r>
              <a:rPr lang="en-GB" spc="-100">
                <a:solidFill>
                  <a:srgbClr val="006097"/>
                </a:solidFill>
                <a:latin typeface="+mn-lt"/>
              </a:rPr>
              <a:t>Ocean-Bottom Nodes Acquisition within Windfarm</a:t>
            </a:r>
          </a:p>
        </p:txBody>
      </p:sp>
      <p:pic>
        <p:nvPicPr>
          <p:cNvPr id="4" name="Picture 3" descr="Dense grid of nodes">
            <a:extLst>
              <a:ext uri="{FF2B5EF4-FFF2-40B4-BE49-F238E27FC236}">
                <a16:creationId xmlns:a16="http://schemas.microsoft.com/office/drawing/2014/main" id="{D364DA27-21EA-40B3-B78B-C4C5CDE8B64C}"/>
              </a:ext>
            </a:extLst>
          </p:cNvPr>
          <p:cNvPicPr>
            <a:picLocks noChangeAspect="1"/>
          </p:cNvPicPr>
          <p:nvPr/>
        </p:nvPicPr>
        <p:blipFill>
          <a:blip r:embed="rId3"/>
          <a:stretch>
            <a:fillRect/>
          </a:stretch>
        </p:blipFill>
        <p:spPr>
          <a:xfrm>
            <a:off x="401133" y="841870"/>
            <a:ext cx="5090601" cy="2630652"/>
          </a:xfrm>
          <a:prstGeom prst="rect">
            <a:avLst/>
          </a:prstGeom>
        </p:spPr>
      </p:pic>
      <p:grpSp>
        <p:nvGrpSpPr>
          <p:cNvPr id="5" name="Group 4" descr="Very dense grid of source/shot lines">
            <a:extLst>
              <a:ext uri="{FF2B5EF4-FFF2-40B4-BE49-F238E27FC236}">
                <a16:creationId xmlns:a16="http://schemas.microsoft.com/office/drawing/2014/main" id="{DB58D3EA-1503-4552-8298-A2BC8921A5F9}"/>
              </a:ext>
            </a:extLst>
          </p:cNvPr>
          <p:cNvGrpSpPr/>
          <p:nvPr/>
        </p:nvGrpSpPr>
        <p:grpSpPr>
          <a:xfrm>
            <a:off x="400050" y="3880508"/>
            <a:ext cx="5091684" cy="2622804"/>
            <a:chOff x="22972" y="3971815"/>
            <a:chExt cx="5091684" cy="2622804"/>
          </a:xfrm>
        </p:grpSpPr>
        <p:pic>
          <p:nvPicPr>
            <p:cNvPr id="77" name="Picture 76" descr="Ocean-Bottom Nodes Acquisition within Windfarm - Very dense grid ">
              <a:extLst>
                <a:ext uri="{FF2B5EF4-FFF2-40B4-BE49-F238E27FC236}">
                  <a16:creationId xmlns:a16="http://schemas.microsoft.com/office/drawing/2014/main" id="{5BDD4DD1-7D53-46B4-8112-F4582AFEA2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72" y="3971815"/>
              <a:ext cx="5091684" cy="2622804"/>
            </a:xfrm>
            <a:prstGeom prst="rect">
              <a:avLst/>
            </a:prstGeom>
          </p:spPr>
        </p:pic>
        <p:sp>
          <p:nvSpPr>
            <p:cNvPr id="67" name="Rectangle 66">
              <a:extLst>
                <a:ext uri="{FF2B5EF4-FFF2-40B4-BE49-F238E27FC236}">
                  <a16:creationId xmlns:a16="http://schemas.microsoft.com/office/drawing/2014/main" id="{3F074263-D274-439E-A69B-A7FEC6CEF233}"/>
                </a:ext>
              </a:extLst>
            </p:cNvPr>
            <p:cNvSpPr/>
            <p:nvPr/>
          </p:nvSpPr>
          <p:spPr>
            <a:xfrm>
              <a:off x="2125615" y="6103962"/>
              <a:ext cx="200186" cy="45037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5" name="TextBox 34">
            <a:extLst>
              <a:ext uri="{FF2B5EF4-FFF2-40B4-BE49-F238E27FC236}">
                <a16:creationId xmlns:a16="http://schemas.microsoft.com/office/drawing/2014/main" id="{D258F789-6CA8-4054-A396-A30485475E18}"/>
              </a:ext>
            </a:extLst>
          </p:cNvPr>
          <p:cNvSpPr txBox="1"/>
          <p:nvPr/>
        </p:nvSpPr>
        <p:spPr>
          <a:xfrm>
            <a:off x="5638800" y="762002"/>
            <a:ext cx="6861382" cy="5578450"/>
          </a:xfrm>
          <a:prstGeom prst="rect">
            <a:avLst/>
          </a:prstGeom>
          <a:noFill/>
        </p:spPr>
        <p:txBody>
          <a:bodyPr wrap="square" lIns="91440" tIns="45720" rIns="91440" bIns="45720" rtlCol="0" anchor="t">
            <a:spAutoFit/>
          </a:bodyPr>
          <a:lstStyle/>
          <a:p>
            <a:pPr defTabSz="457200"/>
            <a:r>
              <a:rPr lang="en-GB" sz="1600" b="1"/>
              <a:t>Operationally challenging, but feasible</a:t>
            </a:r>
          </a:p>
          <a:p>
            <a:pPr marL="171450" lvl="1" indent="-171450" defTabSz="457200">
              <a:buFont typeface="Arial" panose="020B0604020202020204" pitchFamily="34" charset="0"/>
              <a:buChar char="•"/>
            </a:pPr>
            <a:r>
              <a:rPr lang="en-GB" sz="1200">
                <a:cs typeface="Arial"/>
              </a:rPr>
              <a:t>High density /quality broadband baselines to enable future 4D differencing</a:t>
            </a:r>
          </a:p>
          <a:p>
            <a:pPr marL="171450" lvl="1" indent="-171450" defTabSz="457200">
              <a:buFont typeface="Arial" panose="020B0604020202020204" pitchFamily="34" charset="0"/>
              <a:buChar char="•"/>
            </a:pPr>
            <a:r>
              <a:rPr lang="en-GB" sz="1200">
                <a:cs typeface="Arial"/>
              </a:rPr>
              <a:t>Vessels capabilities entering close turbines</a:t>
            </a:r>
          </a:p>
          <a:p>
            <a:pPr marL="171450" lvl="1" indent="-171450" defTabSz="457200">
              <a:buFont typeface="Arial" panose="020B0604020202020204" pitchFamily="34" charset="0"/>
              <a:buChar char="•"/>
            </a:pPr>
            <a:r>
              <a:rPr lang="en-GB" sz="1200">
                <a:cs typeface="Arial"/>
              </a:rPr>
              <a:t>SIMOPS </a:t>
            </a:r>
            <a:r>
              <a:rPr lang="en-GB" sz="1000">
                <a:cs typeface="Arial"/>
              </a:rPr>
              <a:t>(Simultaneous Operations)</a:t>
            </a:r>
          </a:p>
          <a:p>
            <a:pPr marL="0" lvl="1" defTabSz="457200"/>
            <a:endParaRPr lang="en-GB" sz="1450">
              <a:cs typeface="Arial"/>
            </a:endParaRPr>
          </a:p>
          <a:p>
            <a:pPr defTabSz="457200"/>
            <a:r>
              <a:rPr lang="en-GB" sz="1600" b="1"/>
              <a:t>Positives</a:t>
            </a:r>
          </a:p>
          <a:p>
            <a:pPr marL="171450" indent="-171450" defTabSz="457200">
              <a:buFont typeface="Arial" panose="020B0604020202020204" pitchFamily="34" charset="0"/>
              <a:buChar char="•"/>
            </a:pPr>
            <a:r>
              <a:rPr lang="en-GB" sz="1200">
                <a:cs typeface="Arial"/>
              </a:rPr>
              <a:t>Robust to exclusions</a:t>
            </a:r>
          </a:p>
          <a:p>
            <a:pPr marL="171450" indent="-171450" defTabSz="457200">
              <a:buFont typeface="Arial" panose="020B0604020202020204" pitchFamily="34" charset="0"/>
              <a:buChar char="•"/>
            </a:pPr>
            <a:r>
              <a:rPr lang="en-GB" sz="1200">
                <a:cs typeface="Arial"/>
              </a:rPr>
              <a:t>Node vessels lay in very controlled manner</a:t>
            </a:r>
          </a:p>
          <a:p>
            <a:pPr marL="171450" indent="-171450" defTabSz="457200">
              <a:buFont typeface="Arial" panose="020B0604020202020204" pitchFamily="34" charset="0"/>
              <a:buChar char="•"/>
            </a:pPr>
            <a:r>
              <a:rPr lang="en-GB" sz="1200">
                <a:cs typeface="Arial"/>
              </a:rPr>
              <a:t>Can easily and safely make minor deviations</a:t>
            </a:r>
          </a:p>
          <a:p>
            <a:pPr marL="171450" indent="-171450" defTabSz="457200">
              <a:buFont typeface="Arial" panose="020B0604020202020204" pitchFamily="34" charset="0"/>
              <a:buChar char="•"/>
            </a:pPr>
            <a:r>
              <a:rPr lang="en-GB" sz="1200">
                <a:cs typeface="Arial"/>
              </a:rPr>
              <a:t>Orderly grid  and complete coverage</a:t>
            </a:r>
          </a:p>
          <a:p>
            <a:pPr marL="171450" indent="-171450" defTabSz="457200">
              <a:buFont typeface="Arial" panose="020B0604020202020204" pitchFamily="34" charset="0"/>
              <a:buChar char="•"/>
            </a:pPr>
            <a:r>
              <a:rPr lang="en-GB" sz="1200">
                <a:cs typeface="Arial"/>
              </a:rPr>
              <a:t>Greater 4D repeatability</a:t>
            </a:r>
          </a:p>
          <a:p>
            <a:pPr marL="171450" indent="-171450" defTabSz="457200">
              <a:buFont typeface="Arial" panose="020B0604020202020204" pitchFamily="34" charset="0"/>
              <a:buChar char="•"/>
            </a:pPr>
            <a:r>
              <a:rPr lang="en-GB" sz="1200">
                <a:cs typeface="Arial"/>
              </a:rPr>
              <a:t>More comprehensive seismic acquisition</a:t>
            </a:r>
          </a:p>
          <a:p>
            <a:pPr marL="781020" lvl="1" indent="-171450" defTabSz="457200">
              <a:buFont typeface="Arial" panose="020B0604020202020204" pitchFamily="34" charset="0"/>
              <a:buChar char="•"/>
            </a:pPr>
            <a:r>
              <a:rPr lang="en-GB" sz="1200">
                <a:cs typeface="Arial"/>
              </a:rPr>
              <a:t>Increased data type collection: 4 Component data (Hydrophone + 3x geophone) </a:t>
            </a:r>
          </a:p>
          <a:p>
            <a:pPr marL="1390590" lvl="2" indent="-171450" defTabSz="457200">
              <a:buFont typeface="Arial" panose="020B0604020202020204" pitchFamily="34" charset="0"/>
              <a:buChar char="•"/>
            </a:pPr>
            <a:r>
              <a:rPr lang="en-GB" sz="1200">
                <a:cs typeface="Arial"/>
              </a:rPr>
              <a:t>Useful for imaging below gas cloud (e.g. shallow CO</a:t>
            </a:r>
            <a:r>
              <a:rPr lang="en-GB" sz="1200" baseline="-25000">
                <a:cs typeface="Arial"/>
              </a:rPr>
              <a:t>2</a:t>
            </a:r>
            <a:r>
              <a:rPr lang="en-GB" sz="1200">
                <a:cs typeface="Arial"/>
              </a:rPr>
              <a:t> plume)</a:t>
            </a:r>
          </a:p>
          <a:p>
            <a:pPr marL="781020" lvl="1" indent="-171450" defTabSz="457200">
              <a:buFont typeface="Arial" panose="020B0604020202020204" pitchFamily="34" charset="0"/>
              <a:buChar char="•"/>
            </a:pPr>
            <a:r>
              <a:rPr lang="en-GB" sz="1200">
                <a:cs typeface="Arial"/>
              </a:rPr>
              <a:t>Complete illumination: Multi-azimuth seismic Quieter environment (no wave action)</a:t>
            </a:r>
          </a:p>
          <a:p>
            <a:pPr marL="781020" lvl="1" indent="-171450" defTabSz="457200">
              <a:buFont typeface="Arial" panose="020B0604020202020204" pitchFamily="34" charset="0"/>
              <a:buChar char="•"/>
            </a:pPr>
            <a:r>
              <a:rPr lang="en-GB" sz="1200">
                <a:cs typeface="Arial"/>
              </a:rPr>
              <a:t>Data can be acquired in very shallow water</a:t>
            </a:r>
          </a:p>
          <a:p>
            <a:pPr marL="171450" indent="-171450" defTabSz="457200">
              <a:buFont typeface="Arial" panose="020B0604020202020204" pitchFamily="34" charset="0"/>
              <a:buChar char="•"/>
            </a:pPr>
            <a:endParaRPr lang="en-GB" sz="1400"/>
          </a:p>
          <a:p>
            <a:pPr defTabSz="457200"/>
            <a:r>
              <a:rPr lang="en-GB" sz="1600" b="1"/>
              <a:t>Negatives</a:t>
            </a:r>
            <a:endParaRPr lang="en-GB" sz="1600" b="1">
              <a:cs typeface="Arial"/>
            </a:endParaRPr>
          </a:p>
          <a:p>
            <a:pPr defTabSz="457200"/>
            <a:r>
              <a:rPr lang="en-GB" sz="1400">
                <a:solidFill>
                  <a:srgbClr val="FF0000"/>
                </a:solidFill>
              </a:rPr>
              <a:t>Cost &amp; duration</a:t>
            </a:r>
          </a:p>
          <a:p>
            <a:pPr marL="172800" indent="-172800" defTabSz="457200">
              <a:buFont typeface="Arial" panose="020B0604020202020204" pitchFamily="34" charset="0"/>
              <a:buChar char="•"/>
            </a:pPr>
            <a:r>
              <a:rPr lang="en-GB" sz="1200"/>
              <a:t>Deployment Speed </a:t>
            </a:r>
            <a:endParaRPr lang="en-GB" sz="1050">
              <a:cs typeface="Arial"/>
            </a:endParaRPr>
          </a:p>
          <a:p>
            <a:pPr marL="782370" lvl="1" indent="-172800" defTabSz="457200">
              <a:buFont typeface="Arial" panose="020B0604020202020204" pitchFamily="34" charset="0"/>
              <a:buChar char="•"/>
            </a:pPr>
            <a:r>
              <a:rPr lang="en-GB" sz="1200">
                <a:cs typeface="Arial"/>
              </a:rPr>
              <a:t>Placing receivers much slower than towing streamers</a:t>
            </a:r>
          </a:p>
          <a:p>
            <a:pPr marL="782370" lvl="1" indent="-172800" defTabSz="457200">
              <a:buFont typeface="Arial" panose="020B0604020202020204" pitchFamily="34" charset="0"/>
              <a:buChar char="•"/>
            </a:pPr>
            <a:r>
              <a:rPr lang="en-GB" sz="1200">
                <a:ea typeface="+mn-lt"/>
                <a:cs typeface="+mn-lt"/>
              </a:rPr>
              <a:t>Ocean bottom nodes are much bulkier and heavier than cables</a:t>
            </a:r>
          </a:p>
          <a:p>
            <a:pPr marL="782370" lvl="1" indent="-172800" defTabSz="457200">
              <a:buFont typeface="Arial" panose="020B0604020202020204" pitchFamily="34" charset="0"/>
              <a:buChar char="•"/>
            </a:pPr>
            <a:r>
              <a:rPr lang="en-GB" sz="1200">
                <a:cs typeface="Arial"/>
              </a:rPr>
              <a:t>Individual placing/ retrieval by ROV deployment is very slow</a:t>
            </a:r>
            <a:endParaRPr lang="en-GB" sz="1200">
              <a:ea typeface="+mn-lt"/>
              <a:cs typeface="+mn-lt"/>
            </a:endParaRPr>
          </a:p>
          <a:p>
            <a:pPr marL="172800" indent="-171450" defTabSz="457200">
              <a:buFont typeface="Arial" panose="020B0604020202020204" pitchFamily="34" charset="0"/>
              <a:buChar char="•"/>
            </a:pPr>
            <a:r>
              <a:rPr lang="en-GB" sz="1200"/>
              <a:t>Multiple vessels (source, lay-down pick-up, guard)</a:t>
            </a:r>
            <a:endParaRPr lang="en-GB" sz="1200">
              <a:cs typeface="Arial"/>
            </a:endParaRPr>
          </a:p>
          <a:p>
            <a:pPr marL="171450" indent="-171450" defTabSz="457200">
              <a:buFont typeface="Arial" panose="020B0604020202020204" pitchFamily="34" charset="0"/>
              <a:buChar char="•"/>
            </a:pPr>
            <a:r>
              <a:rPr lang="en-GB" sz="1200">
                <a:cs typeface="Arial"/>
              </a:rPr>
              <a:t>Completion of survey within seasonal weather window</a:t>
            </a:r>
          </a:p>
          <a:p>
            <a:pPr marL="171450" indent="-171450" defTabSz="457200">
              <a:buFont typeface="Arial" panose="020B0604020202020204" pitchFamily="34" charset="0"/>
              <a:buChar char="•"/>
            </a:pPr>
            <a:r>
              <a:rPr lang="en-GB" sz="1200">
                <a:cs typeface="Arial"/>
              </a:rPr>
              <a:t>Coverage gaps @ seabed &amp; shallow section</a:t>
            </a:r>
          </a:p>
          <a:p>
            <a:pPr marL="781020" lvl="1" indent="-171450" defTabSz="457200">
              <a:buFont typeface="Arial" panose="020B0604020202020204" pitchFamily="34" charset="0"/>
              <a:buChar char="•"/>
            </a:pPr>
            <a:r>
              <a:rPr lang="en-GB" sz="1200">
                <a:cs typeface="Arial"/>
              </a:rPr>
              <a:t>Needs High density/ very narrow receiver line spacing to compensate</a:t>
            </a:r>
          </a:p>
          <a:p>
            <a:pPr marL="781020" lvl="1" indent="-171450" defTabSz="457200">
              <a:buFont typeface="Arial" panose="020B0604020202020204" pitchFamily="34" charset="0"/>
              <a:buChar char="•"/>
            </a:pPr>
            <a:r>
              <a:rPr lang="en-GB" sz="1200">
                <a:cs typeface="Arial"/>
              </a:rPr>
              <a:t>Significant cost factor</a:t>
            </a:r>
          </a:p>
        </p:txBody>
      </p:sp>
      <p:pic>
        <p:nvPicPr>
          <p:cNvPr id="8" name="Picture 7" descr="seismic node graphic">
            <a:extLst>
              <a:ext uri="{FF2B5EF4-FFF2-40B4-BE49-F238E27FC236}">
                <a16:creationId xmlns:a16="http://schemas.microsoft.com/office/drawing/2014/main" id="{632DAE01-E2A2-4C9E-B0C7-DF09D18C5C62}"/>
              </a:ext>
            </a:extLst>
          </p:cNvPr>
          <p:cNvPicPr>
            <a:picLocks noChangeAspect="1"/>
          </p:cNvPicPr>
          <p:nvPr/>
        </p:nvPicPr>
        <p:blipFill>
          <a:blip r:embed="rId5"/>
          <a:stretch>
            <a:fillRect/>
          </a:stretch>
        </p:blipFill>
        <p:spPr>
          <a:xfrm>
            <a:off x="10554801" y="1505451"/>
            <a:ext cx="1214428" cy="449924"/>
          </a:xfrm>
          <a:prstGeom prst="rect">
            <a:avLst/>
          </a:prstGeom>
        </p:spPr>
      </p:pic>
    </p:spTree>
    <p:extLst>
      <p:ext uri="{BB962C8B-B14F-4D97-AF65-F5344CB8AC3E}">
        <p14:creationId xmlns:p14="http://schemas.microsoft.com/office/powerpoint/2010/main" val="40724930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F3B63-689D-4707-8D8C-7FD345A54457}"/>
              </a:ext>
            </a:extLst>
          </p:cNvPr>
          <p:cNvSpPr>
            <a:spLocks noGrp="1"/>
          </p:cNvSpPr>
          <p:nvPr>
            <p:ph type="title"/>
          </p:nvPr>
        </p:nvSpPr>
        <p:spPr>
          <a:xfrm>
            <a:off x="575733" y="260353"/>
            <a:ext cx="7919681" cy="501649"/>
          </a:xfrm>
        </p:spPr>
        <p:txBody>
          <a:bodyPr lIns="0" tIns="0" rIns="91440" bIns="45720" anchor="t"/>
          <a:lstStyle/>
          <a:p>
            <a:r>
              <a:rPr lang="en-GB">
                <a:solidFill>
                  <a:srgbClr val="006097"/>
                </a:solidFill>
                <a:latin typeface="+mn-lt"/>
                <a:cs typeface="Arial"/>
              </a:rPr>
              <a:t>Seismic Monitoring Considerations</a:t>
            </a:r>
          </a:p>
        </p:txBody>
      </p:sp>
      <p:sp>
        <p:nvSpPr>
          <p:cNvPr id="5" name="Rectangle 4">
            <a:extLst>
              <a:ext uri="{FF2B5EF4-FFF2-40B4-BE49-F238E27FC236}">
                <a16:creationId xmlns:a16="http://schemas.microsoft.com/office/drawing/2014/main" id="{3A9F522C-75CD-46C9-9153-6649937748FA}"/>
              </a:ext>
            </a:extLst>
          </p:cNvPr>
          <p:cNvSpPr/>
          <p:nvPr/>
        </p:nvSpPr>
        <p:spPr>
          <a:xfrm>
            <a:off x="197549" y="357646"/>
            <a:ext cx="12876569" cy="6586418"/>
          </a:xfrm>
          <a:prstGeom prst="rect">
            <a:avLst/>
          </a:prstGeom>
        </p:spPr>
        <p:txBody>
          <a:bodyPr wrap="square" lIns="91440" tIns="45720" rIns="91440" bIns="45720" anchor="t">
            <a:spAutoFit/>
          </a:bodyPr>
          <a:lstStyle/>
          <a:p>
            <a:pPr marL="457200" lvl="1">
              <a:spcAft>
                <a:spcPts val="400"/>
              </a:spcAft>
            </a:pPr>
            <a:r>
              <a:rPr lang="en-GB" sz="1450">
                <a:latin typeface="+mj-lt"/>
              </a:rPr>
              <a:t>       </a:t>
            </a:r>
          </a:p>
          <a:p>
            <a:pPr>
              <a:spcAft>
                <a:spcPts val="400"/>
              </a:spcAft>
            </a:pPr>
            <a:r>
              <a:rPr lang="en-GB" sz="1800" b="1">
                <a:latin typeface="+mj-lt"/>
              </a:rPr>
              <a:t>Frequency and timing of 4D surveying is project dependent</a:t>
            </a:r>
          </a:p>
          <a:p>
            <a:pPr marL="756000" lvl="1" indent="-285750">
              <a:spcAft>
                <a:spcPts val="400"/>
              </a:spcAft>
              <a:buFont typeface="Arial" panose="020B0604020202020204" pitchFamily="34" charset="0"/>
              <a:buChar char="•"/>
            </a:pPr>
            <a:r>
              <a:rPr lang="en-GB" sz="1600">
                <a:latin typeface="+mj-lt"/>
              </a:rPr>
              <a:t>CCS survey frequency determined case-by-case basis. Estimated  3-10 years</a:t>
            </a:r>
          </a:p>
          <a:p>
            <a:pPr marL="1365570" lvl="2" indent="-285750">
              <a:spcAft>
                <a:spcPts val="400"/>
              </a:spcAft>
              <a:buFont typeface="Arial" panose="020B0604020202020204" pitchFamily="34" charset="0"/>
              <a:buChar char="•"/>
            </a:pPr>
            <a:r>
              <a:rPr lang="en-GB" sz="1400">
                <a:latin typeface="+mj-lt"/>
              </a:rPr>
              <a:t>More frequent lower cost streamer  vs  Infrequent costly OBN</a:t>
            </a:r>
          </a:p>
          <a:p>
            <a:pPr marL="1365570" lvl="2" indent="-285750">
              <a:spcAft>
                <a:spcPts val="400"/>
              </a:spcAft>
              <a:buFont typeface="Arial" panose="020B0604020202020204" pitchFamily="34" charset="0"/>
              <a:buChar char="•"/>
            </a:pPr>
            <a:r>
              <a:rPr lang="en-GB" sz="1400">
                <a:latin typeface="+mj-lt"/>
              </a:rPr>
              <a:t>Identification of CO</a:t>
            </a:r>
            <a:r>
              <a:rPr lang="en-GB" sz="1400" baseline="-25000">
                <a:latin typeface="+mj-lt"/>
              </a:rPr>
              <a:t>2  </a:t>
            </a:r>
            <a:r>
              <a:rPr lang="en-GB" sz="1400">
                <a:latin typeface="+mj-lt"/>
              </a:rPr>
              <a:t>dissolution within reservoir may require more frequent surveys </a:t>
            </a:r>
            <a:r>
              <a:rPr lang="en-GB" sz="1050">
                <a:latin typeface="+mj-lt"/>
              </a:rPr>
              <a:t>(e.g. Ketzin Site Pilot)</a:t>
            </a:r>
          </a:p>
          <a:p>
            <a:pPr marL="1365570" lvl="2" indent="-285750">
              <a:spcAft>
                <a:spcPts val="400"/>
              </a:spcAft>
              <a:buFont typeface="Arial" panose="020B0604020202020204" pitchFamily="34" charset="0"/>
              <a:buChar char="•"/>
            </a:pPr>
            <a:r>
              <a:rPr lang="en-GB" sz="1400">
                <a:latin typeface="+mj-lt"/>
              </a:rPr>
              <a:t>Monitoring Survey frequency every 3-5 years typically assumed for </a:t>
            </a:r>
            <a:r>
              <a:rPr lang="en-GB" sz="1400" b="1" u="sng">
                <a:latin typeface="+mj-lt"/>
              </a:rPr>
              <a:t>hydrocarbons</a:t>
            </a:r>
            <a:r>
              <a:rPr lang="en-GB" sz="1400">
                <a:latin typeface="+mj-lt"/>
              </a:rPr>
              <a:t>, </a:t>
            </a:r>
          </a:p>
          <a:p>
            <a:pPr marL="800100" lvl="1" indent="-342900">
              <a:spcAft>
                <a:spcPts val="400"/>
              </a:spcAft>
              <a:buFont typeface="Arial" panose="020B0604020202020204" pitchFamily="34" charset="0"/>
              <a:buChar char="•"/>
            </a:pPr>
            <a:r>
              <a:rPr lang="en-GB" sz="1600">
                <a:cs typeface="Arial"/>
              </a:rPr>
              <a:t>Separate deep reservoir monitoring seismic  and targeted overburden imaging?</a:t>
            </a:r>
          </a:p>
          <a:p>
            <a:pPr marL="1409700" lvl="2" indent="-342900">
              <a:spcAft>
                <a:spcPts val="400"/>
              </a:spcAft>
              <a:buFont typeface="Arial" panose="020B0604020202020204" pitchFamily="34" charset="0"/>
              <a:buChar char="•"/>
            </a:pPr>
            <a:r>
              <a:rPr lang="en-GB" sz="1200">
                <a:cs typeface="Arial"/>
              </a:rPr>
              <a:t>As &amp; when required HR to test if CO</a:t>
            </a:r>
            <a:r>
              <a:rPr lang="en-GB" sz="1200" baseline="-25000">
                <a:cs typeface="Arial"/>
              </a:rPr>
              <a:t>2</a:t>
            </a:r>
            <a:r>
              <a:rPr lang="en-GB" sz="1200">
                <a:cs typeface="Arial"/>
              </a:rPr>
              <a:t> migrated above the  reservoir / into the top seal</a:t>
            </a:r>
          </a:p>
          <a:p>
            <a:pPr marL="1409700" lvl="2" indent="-342900">
              <a:spcAft>
                <a:spcPts val="400"/>
              </a:spcAft>
              <a:buFont typeface="Arial" panose="020B0604020202020204" pitchFamily="34" charset="0"/>
              <a:buChar char="•"/>
            </a:pPr>
            <a:r>
              <a:rPr lang="en-GB" sz="1200">
                <a:cs typeface="Arial"/>
              </a:rPr>
              <a:t>Periodic low-density  node for reservoir imaging/ initial fluid distribution</a:t>
            </a:r>
            <a:endParaRPr lang="en-GB" sz="1600" b="1">
              <a:cs typeface="Arial"/>
            </a:endParaRPr>
          </a:p>
          <a:p>
            <a:pPr indent="-494370">
              <a:spcAft>
                <a:spcPts val="400"/>
              </a:spcAft>
            </a:pPr>
            <a:r>
              <a:rPr lang="en-GB" sz="1800" b="1">
                <a:cs typeface="Arial"/>
              </a:rPr>
              <a:t>Future proofing technology for 60 years  is a significant concern</a:t>
            </a:r>
          </a:p>
          <a:p>
            <a:pPr marL="800130" lvl="1" indent="-342900">
              <a:spcAft>
                <a:spcPts val="400"/>
              </a:spcAft>
              <a:buFont typeface="Arial" panose="020B0604020202020204" pitchFamily="34" charset="0"/>
              <a:buChar char="•"/>
            </a:pPr>
            <a:r>
              <a:rPr lang="en-GB" sz="1600">
                <a:cs typeface="Arial"/>
              </a:rPr>
              <a:t>Pre-injection surveying (&lt;5 years) + Active Site (25 years) + Post closure monitoring (30 years)</a:t>
            </a:r>
          </a:p>
          <a:p>
            <a:pPr marL="1409700" lvl="2" indent="-342900">
              <a:spcAft>
                <a:spcPts val="400"/>
              </a:spcAft>
              <a:buFont typeface="Arial" panose="020B0604020202020204" pitchFamily="34" charset="0"/>
              <a:buChar char="•"/>
            </a:pPr>
            <a:r>
              <a:rPr lang="en-GB" sz="1600">
                <a:cs typeface="Arial"/>
              </a:rPr>
              <a:t>Seismic monitoring requires consistent acquisition and processing</a:t>
            </a:r>
          </a:p>
          <a:p>
            <a:pPr marL="2019269" lvl="3" indent="-342900">
              <a:spcAft>
                <a:spcPts val="400"/>
              </a:spcAft>
              <a:buFont typeface="Arial" panose="020B0604020202020204" pitchFamily="34" charset="0"/>
              <a:buChar char="•"/>
            </a:pPr>
            <a:r>
              <a:rPr lang="en-GB" sz="1400">
                <a:cs typeface="Arial"/>
              </a:rPr>
              <a:t>Hydrocarbon 4Ds often have to reprocess </a:t>
            </a:r>
            <a:r>
              <a:rPr lang="en-GB" sz="1400" i="1" u="sng">
                <a:cs typeface="Arial"/>
              </a:rPr>
              <a:t>all surveys </a:t>
            </a:r>
            <a:r>
              <a:rPr lang="en-GB" sz="1400">
                <a:cs typeface="Arial"/>
              </a:rPr>
              <a:t>to bring them to modern standards</a:t>
            </a:r>
          </a:p>
          <a:p>
            <a:pPr marL="1409700" lvl="2" indent="-342900">
              <a:spcAft>
                <a:spcPts val="400"/>
              </a:spcAft>
              <a:buFont typeface="Arial" panose="020B0604020202020204" pitchFamily="34" charset="0"/>
              <a:buChar char="•"/>
            </a:pPr>
            <a:r>
              <a:rPr lang="en-GB" sz="1600">
                <a:cs typeface="Arial"/>
              </a:rPr>
              <a:t>Seismic Imaging and OBN acquisition still rapidly evolving</a:t>
            </a:r>
            <a:endParaRPr lang="en-US" sz="1600">
              <a:cs typeface="Arial"/>
            </a:endParaRPr>
          </a:p>
          <a:p>
            <a:pPr marL="1409700" lvl="2" indent="-342900">
              <a:spcAft>
                <a:spcPts val="400"/>
              </a:spcAft>
              <a:buFont typeface="Arial" panose="020B0604020202020204" pitchFamily="34" charset="0"/>
              <a:buChar char="•"/>
            </a:pPr>
            <a:r>
              <a:rPr lang="en-GB" sz="1600">
                <a:cs typeface="Arial"/>
              </a:rPr>
              <a:t>Contrast modern seismic acquisition, processing and imaging barely recognisable from 1960’s:</a:t>
            </a:r>
            <a:endParaRPr lang="en-US" sz="1600">
              <a:cs typeface="Arial"/>
            </a:endParaRPr>
          </a:p>
          <a:p>
            <a:pPr marL="2019300" lvl="3" indent="-342900">
              <a:spcAft>
                <a:spcPts val="400"/>
              </a:spcAft>
              <a:buFont typeface="Arial,Sans-Serif" panose="020B0604020202020204" pitchFamily="34" charset="0"/>
              <a:buChar char="•"/>
            </a:pPr>
            <a:r>
              <a:rPr lang="en-GB" sz="1200">
                <a:cs typeface="Arial"/>
              </a:rPr>
              <a:t>Crude 2D Acquisition -&gt;3D -&gt;4D.   Single -&gt; 16 Streamers -&gt; OBC-&gt; OBN -&gt; UAV/USV seismic</a:t>
            </a:r>
            <a:endParaRPr lang="en-US" sz="1200">
              <a:cs typeface="Arial"/>
            </a:endParaRPr>
          </a:p>
          <a:p>
            <a:pPr marL="2019300" lvl="3" indent="-342900">
              <a:spcAft>
                <a:spcPts val="400"/>
              </a:spcAft>
              <a:buFont typeface="Arial,Sans-Serif" panose="020B0604020202020204" pitchFamily="34" charset="0"/>
              <a:buChar char="•"/>
            </a:pPr>
            <a:r>
              <a:rPr lang="en-GB" sz="1200">
                <a:cs typeface="Arial"/>
              </a:rPr>
              <a:t>Limited manual Unmigrated Processing -&gt; highly complex, computer intensive . Post stack-&gt; Pre stack Time –&gt; Pre stack depth migration</a:t>
            </a:r>
          </a:p>
          <a:p>
            <a:pPr marL="2019300" lvl="3" indent="-342900">
              <a:spcAft>
                <a:spcPts val="400"/>
              </a:spcAft>
              <a:buFont typeface="Arial,Sans-Serif" panose="020B0604020202020204" pitchFamily="34" charset="0"/>
              <a:buChar char="•"/>
            </a:pPr>
            <a:r>
              <a:rPr lang="en-GB" sz="1200">
                <a:cs typeface="Arial"/>
              </a:rPr>
              <a:t>Fluid and lithology/ AVO analysis and inversion were not invented.</a:t>
            </a:r>
          </a:p>
          <a:p>
            <a:pPr>
              <a:lnSpc>
                <a:spcPts val="1295"/>
              </a:lnSpc>
              <a:spcAft>
                <a:spcPts val="800"/>
              </a:spcAft>
            </a:pPr>
            <a:r>
              <a:rPr lang="en-GB" sz="1600" b="1">
                <a:highlight>
                  <a:srgbClr val="FFFFFF"/>
                </a:highlight>
              </a:rPr>
              <a:t>Environmental</a:t>
            </a:r>
          </a:p>
          <a:p>
            <a:pPr>
              <a:lnSpc>
                <a:spcPts val="1295"/>
              </a:lnSpc>
              <a:spcAft>
                <a:spcPts val="800"/>
              </a:spcAft>
            </a:pPr>
            <a:r>
              <a:rPr lang="en-GB" sz="1600">
                <a:highlight>
                  <a:srgbClr val="FFFFFF"/>
                </a:highlight>
              </a:rPr>
              <a:t>To avoid collateral damage to marine environment CCS operators strongly encouraged to reduce seismic acoustic output</a:t>
            </a:r>
          </a:p>
          <a:p>
            <a:pPr marL="799465" lvl="1" indent="-342900">
              <a:lnSpc>
                <a:spcPts val="1295"/>
              </a:lnSpc>
              <a:spcAft>
                <a:spcPts val="800"/>
              </a:spcAft>
              <a:buFont typeface="Arial" panose="020B0604020202020204" pitchFamily="34" charset="0"/>
              <a:buChar char="•"/>
            </a:pPr>
            <a:r>
              <a:rPr lang="en-GB" sz="1400">
                <a:highlight>
                  <a:srgbClr val="FFFFFF"/>
                </a:highlight>
              </a:rPr>
              <a:t>Current surveys generally looking at smaller sound sources/ new technology development</a:t>
            </a:r>
          </a:p>
          <a:p>
            <a:pPr marL="799465" lvl="1" indent="-342900">
              <a:lnSpc>
                <a:spcPts val="1295"/>
              </a:lnSpc>
              <a:spcAft>
                <a:spcPts val="800"/>
              </a:spcAft>
              <a:buFont typeface="Arial" panose="020B0604020202020204" pitchFamily="34" charset="0"/>
              <a:buChar char="•"/>
            </a:pPr>
            <a:r>
              <a:rPr lang="en-GB" sz="1400">
                <a:highlight>
                  <a:srgbClr val="FFFFFF"/>
                </a:highlight>
              </a:rPr>
              <a:t>Shared noise budgets with windfarm operators likely</a:t>
            </a:r>
          </a:p>
          <a:p>
            <a:pPr marL="799465" lvl="1" indent="-342900">
              <a:lnSpc>
                <a:spcPts val="1295"/>
              </a:lnSpc>
              <a:spcAft>
                <a:spcPts val="800"/>
              </a:spcAft>
              <a:buFont typeface="Arial" panose="020B0604020202020204" pitchFamily="34" charset="0"/>
              <a:buChar char="•"/>
            </a:pPr>
            <a:r>
              <a:rPr lang="en-GB" sz="1400">
                <a:highlight>
                  <a:srgbClr val="FFFFFF"/>
                </a:highlight>
              </a:rPr>
              <a:t>Operator awareness of extended consent timeframe in SAC (Special Areas of Conservation)</a:t>
            </a:r>
          </a:p>
          <a:p>
            <a:pPr marL="2019300" lvl="3" indent="-342900">
              <a:spcAft>
                <a:spcPts val="400"/>
              </a:spcAft>
              <a:buFont typeface="Arial,Sans-Serif" panose="020B0604020202020204" pitchFamily="34" charset="0"/>
              <a:buChar char="•"/>
            </a:pPr>
            <a:endParaRPr lang="en-GB" sz="1200">
              <a:cs typeface="Arial"/>
            </a:endParaRPr>
          </a:p>
        </p:txBody>
      </p:sp>
    </p:spTree>
    <p:extLst>
      <p:ext uri="{BB962C8B-B14F-4D97-AF65-F5344CB8AC3E}">
        <p14:creationId xmlns:p14="http://schemas.microsoft.com/office/powerpoint/2010/main" val="39191986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C5761AD7-D338-4717-8D34-E18934C2E48C}"/>
              </a:ext>
              <a:ext uri="{C183D7F6-B498-43B3-948B-1728B52AA6E4}">
                <adec:decorative xmlns:adec="http://schemas.microsoft.com/office/drawing/2017/decorative" val="1"/>
              </a:ext>
            </a:extLst>
          </p:cNvPr>
          <p:cNvSpPr>
            <a:spLocks noGrp="1"/>
          </p:cNvSpPr>
          <p:nvPr>
            <p:ph type="title" idx="4294967295"/>
          </p:nvPr>
        </p:nvSpPr>
        <p:spPr>
          <a:xfrm>
            <a:off x="575733" y="2813052"/>
            <a:ext cx="11184467" cy="11798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219140" rtl="0" eaLnBrk="1" fontAlgn="auto" latinLnBrk="0" hangingPunct="1">
              <a:lnSpc>
                <a:spcPct val="90000"/>
              </a:lnSpc>
              <a:spcBef>
                <a:spcPts val="1333"/>
              </a:spcBef>
              <a:spcAft>
                <a:spcPts val="0"/>
              </a:spcAft>
              <a:buClrTx/>
              <a:buSzTx/>
              <a:buFont typeface="Arial" panose="020B0604020202020204" pitchFamily="34" charset="0"/>
              <a:buNone/>
              <a:tabLst/>
              <a:defRPr/>
            </a:pPr>
            <a:r>
              <a:rPr kumimoji="0" lang="en-GB" sz="6600" b="0" i="0" u="none" strike="noStrike" kern="1200" cap="none" spc="-267" normalizeH="0" baseline="0" noProof="0">
                <a:ln>
                  <a:noFill/>
                </a:ln>
                <a:solidFill>
                  <a:srgbClr val="FFFFFF"/>
                </a:solidFill>
                <a:effectLst/>
                <a:uLnTx/>
                <a:uFillTx/>
                <a:latin typeface="Arial"/>
                <a:ea typeface="+mn-ea"/>
                <a:cs typeface="Arial"/>
              </a:rPr>
              <a:t>7. Other Active Seismic Options</a:t>
            </a:r>
          </a:p>
        </p:txBody>
      </p:sp>
      <p:sp>
        <p:nvSpPr>
          <p:cNvPr id="8" name="Slide Number Placeholder 7">
            <a:extLst>
              <a:ext uri="{FF2B5EF4-FFF2-40B4-BE49-F238E27FC236}">
                <a16:creationId xmlns:a16="http://schemas.microsoft.com/office/drawing/2014/main" id="{0ECDD7DA-97D9-4AFC-88A2-6DF4FFBC9F57}"/>
              </a:ext>
            </a:extLst>
          </p:cNvPr>
          <p:cNvSpPr>
            <a:spLocks noGrp="1"/>
          </p:cNvSpPr>
          <p:nvPr>
            <p:ph type="sldNum" sz="quarter" idx="4294967295"/>
          </p:nvPr>
        </p:nvSpPr>
        <p:spPr>
          <a:xfrm>
            <a:off x="11345862" y="6423025"/>
            <a:ext cx="828675" cy="434975"/>
          </a:xfrm>
          <a:prstGeom prst="rect">
            <a:avLst/>
          </a:prstGeom>
        </p:spPr>
        <p:txBody>
          <a:bodyPr/>
          <a:lstStyle/>
          <a:p>
            <a:fld id="{DD0590FE-9BA6-45CB-BC76-38BB9AEE2E90}" type="slidenum">
              <a:rPr lang="en-GB" smtClean="0"/>
              <a:t>32</a:t>
            </a:fld>
            <a:endParaRPr lang="en-GB"/>
          </a:p>
        </p:txBody>
      </p:sp>
    </p:spTree>
    <p:extLst>
      <p:ext uri="{BB962C8B-B14F-4D97-AF65-F5344CB8AC3E}">
        <p14:creationId xmlns:p14="http://schemas.microsoft.com/office/powerpoint/2010/main" val="31093414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262BE44-4FA0-4E5A-80E5-CA721F4C3A69}"/>
              </a:ext>
            </a:extLst>
          </p:cNvPr>
          <p:cNvSpPr>
            <a:spLocks noGrp="1"/>
          </p:cNvSpPr>
          <p:nvPr>
            <p:ph type="title"/>
          </p:nvPr>
        </p:nvSpPr>
        <p:spPr>
          <a:xfrm>
            <a:off x="646330" y="249176"/>
            <a:ext cx="7094537" cy="501650"/>
          </a:xfrm>
        </p:spPr>
        <p:txBody>
          <a:bodyPr/>
          <a:lstStyle/>
          <a:p>
            <a:r>
              <a:rPr lang="en-GB">
                <a:solidFill>
                  <a:srgbClr val="006097"/>
                </a:solidFill>
                <a:latin typeface="+mn-lt"/>
              </a:rPr>
              <a:t>Localised / Spot Seismic Monitoring</a:t>
            </a:r>
          </a:p>
        </p:txBody>
      </p:sp>
      <p:sp>
        <p:nvSpPr>
          <p:cNvPr id="5" name="TextBox 4">
            <a:extLst>
              <a:ext uri="{FF2B5EF4-FFF2-40B4-BE49-F238E27FC236}">
                <a16:creationId xmlns:a16="http://schemas.microsoft.com/office/drawing/2014/main" id="{3B341163-FB88-45FF-8C7C-0A00AF16D0E9}"/>
              </a:ext>
            </a:extLst>
          </p:cNvPr>
          <p:cNvSpPr txBox="1"/>
          <p:nvPr/>
        </p:nvSpPr>
        <p:spPr>
          <a:xfrm>
            <a:off x="576263" y="958467"/>
            <a:ext cx="5814406" cy="5032147"/>
          </a:xfrm>
          <a:prstGeom prst="rect">
            <a:avLst/>
          </a:prstGeom>
          <a:noFill/>
        </p:spPr>
        <p:txBody>
          <a:bodyPr wrap="square" lIns="91440" tIns="45720" rIns="91440" bIns="45720" rtlCol="0" anchor="t">
            <a:spAutoFit/>
          </a:bodyPr>
          <a:lstStyle/>
          <a:p>
            <a:r>
              <a:rPr lang="en-GB" sz="1600"/>
              <a:t>Rather than illuminating a full 3D volume of rock, it is possible to target a particular subsurface point, near a CCS well.</a:t>
            </a:r>
          </a:p>
          <a:p>
            <a:pPr marL="285750" indent="-285750">
              <a:buFontTx/>
              <a:buChar char="-"/>
            </a:pPr>
            <a:endParaRPr lang="en-GB" sz="1600"/>
          </a:p>
          <a:p>
            <a:pPr marL="285750" indent="-285750">
              <a:buFontTx/>
              <a:buChar char="-"/>
            </a:pPr>
            <a:r>
              <a:rPr lang="en-GB" sz="1600"/>
              <a:t>Repeated VSP (Vertical seismic profiles) </a:t>
            </a:r>
          </a:p>
          <a:p>
            <a:pPr marL="895320" lvl="1" indent="-285750">
              <a:buFontTx/>
              <a:buChar char="-"/>
            </a:pPr>
            <a:r>
              <a:rPr lang="en-GB" sz="1600"/>
              <a:t>Enabled by DAS cables &amp; Surface seismic survey</a:t>
            </a:r>
            <a:endParaRPr lang="en-GB" sz="1600">
              <a:cs typeface="Arial"/>
            </a:endParaRPr>
          </a:p>
          <a:p>
            <a:pPr marL="894715" lvl="1" indent="-285750">
              <a:buFontTx/>
              <a:buChar char="-"/>
            </a:pPr>
            <a:r>
              <a:rPr lang="en-GB" sz="1600"/>
              <a:t>Images a narrow corridor around a wellbore</a:t>
            </a:r>
            <a:endParaRPr lang="en-GB" sz="1600">
              <a:cs typeface="Arial"/>
            </a:endParaRPr>
          </a:p>
          <a:p>
            <a:endParaRPr lang="en-GB" sz="1600"/>
          </a:p>
          <a:p>
            <a:pPr marL="285750" indent="-285750">
              <a:buFontTx/>
              <a:buChar char="-"/>
            </a:pPr>
            <a:r>
              <a:rPr lang="en-GB" sz="1600"/>
              <a:t>Soundsabre: </a:t>
            </a:r>
            <a:endParaRPr lang="en-GB" sz="1600">
              <a:cs typeface="Arial"/>
            </a:endParaRPr>
          </a:p>
          <a:p>
            <a:pPr marL="894715" lvl="1" indent="-285750">
              <a:buFontTx/>
              <a:buChar char="-"/>
            </a:pPr>
            <a:r>
              <a:rPr lang="en-GB" sz="1600"/>
              <a:t>Node based permanent reservoir monitoring system.</a:t>
            </a:r>
            <a:endParaRPr lang="en-GB" sz="1600">
              <a:cs typeface="Arial"/>
            </a:endParaRPr>
          </a:p>
          <a:p>
            <a:pPr marL="894715" lvl="1" indent="-285750">
              <a:buFontTx/>
              <a:buChar char="-"/>
            </a:pPr>
            <a:r>
              <a:rPr lang="en-GB" sz="1600"/>
              <a:t>Vertical array of 4C sensors in shallow boreholes around specific well target</a:t>
            </a:r>
            <a:endParaRPr lang="en-GB" sz="1600">
              <a:cs typeface="Arial"/>
            </a:endParaRPr>
          </a:p>
          <a:p>
            <a:pPr marL="894715" lvl="1" indent="-285750">
              <a:buFontTx/>
              <a:buChar char="-"/>
            </a:pPr>
            <a:r>
              <a:rPr lang="en-GB" sz="1600"/>
              <a:t>Possible for passive seismic monitoring </a:t>
            </a:r>
            <a:endParaRPr lang="en-GB" sz="1600">
              <a:cs typeface="Arial"/>
            </a:endParaRPr>
          </a:p>
          <a:p>
            <a:endParaRPr lang="en-GB" sz="1600"/>
          </a:p>
          <a:p>
            <a:pPr marL="285750" indent="-285750">
              <a:buFontTx/>
              <a:buChar char="-"/>
            </a:pPr>
            <a:r>
              <a:rPr lang="en-GB" sz="1600"/>
              <a:t> Subsurface spot illumination</a:t>
            </a:r>
            <a:endParaRPr lang="en-GB" sz="1600">
              <a:cs typeface="Arial"/>
            </a:endParaRPr>
          </a:p>
          <a:p>
            <a:pPr marL="894715" lvl="1" indent="-285750">
              <a:buFontTx/>
              <a:buChar char="-"/>
            </a:pPr>
            <a:r>
              <a:rPr lang="en-GB" sz="1600"/>
              <a:t>Minimal source and receiver pairs,</a:t>
            </a:r>
            <a:endParaRPr lang="en-GB" sz="1600">
              <a:cs typeface="Arial"/>
            </a:endParaRPr>
          </a:p>
          <a:p>
            <a:pPr marL="894715" lvl="1" indent="-285750">
              <a:buFontTx/>
              <a:buChar char="-"/>
            </a:pPr>
            <a:r>
              <a:rPr lang="en-GB" sz="1600"/>
              <a:t>Located upon 3D illumination study &amp; sufficient repeated data (fold)  to form a common spot gather.</a:t>
            </a:r>
            <a:endParaRPr lang="en-GB" sz="1600">
              <a:cs typeface="Arial"/>
            </a:endParaRPr>
          </a:p>
          <a:p>
            <a:pPr marL="894715" lvl="1" indent="-285750">
              <a:buFontTx/>
              <a:buChar char="-"/>
            </a:pPr>
            <a:r>
              <a:rPr lang="en-GB" sz="1600"/>
              <a:t>Potential for continuous (e.g. daily) monitoring</a:t>
            </a:r>
            <a:endParaRPr lang="en-GB" sz="1600">
              <a:cs typeface="Arial"/>
            </a:endParaRPr>
          </a:p>
          <a:p>
            <a:pPr marL="894715" lvl="1" indent="-285750">
              <a:buFontTx/>
              <a:buChar char="-"/>
            </a:pPr>
            <a:endParaRPr lang="en-GB" sz="1400">
              <a:cs typeface="Arial"/>
            </a:endParaRPr>
          </a:p>
          <a:p>
            <a:pPr marL="608965" lvl="1"/>
            <a:endParaRPr lang="en-GB" sz="700">
              <a:cs typeface="Arial" panose="020B0604020202020204"/>
            </a:endParaRPr>
          </a:p>
          <a:p>
            <a:endParaRPr lang="en-GB" sz="1200"/>
          </a:p>
        </p:txBody>
      </p:sp>
      <p:sp>
        <p:nvSpPr>
          <p:cNvPr id="21" name="TextBox 20">
            <a:extLst>
              <a:ext uri="{FF2B5EF4-FFF2-40B4-BE49-F238E27FC236}">
                <a16:creationId xmlns:a16="http://schemas.microsoft.com/office/drawing/2014/main" id="{D4C841C6-237F-4D6B-97C0-EFB34D7539A6}"/>
              </a:ext>
            </a:extLst>
          </p:cNvPr>
          <p:cNvSpPr txBox="1"/>
          <p:nvPr/>
        </p:nvSpPr>
        <p:spPr>
          <a:xfrm>
            <a:off x="9837809" y="1437172"/>
            <a:ext cx="8024882" cy="246221"/>
          </a:xfrm>
          <a:prstGeom prst="rect">
            <a:avLst/>
          </a:prstGeom>
          <a:noFill/>
        </p:spPr>
        <p:txBody>
          <a:bodyPr wrap="square">
            <a:spAutoFit/>
          </a:bodyPr>
          <a:lstStyle/>
          <a:p>
            <a:r>
              <a:rPr lang="en-GB" sz="1000" b="1"/>
              <a:t>Reference 18</a:t>
            </a:r>
            <a:endParaRPr lang="en-GB" sz="1000"/>
          </a:p>
        </p:txBody>
      </p:sp>
      <p:sp>
        <p:nvSpPr>
          <p:cNvPr id="22" name="TextBox 21">
            <a:extLst>
              <a:ext uri="{FF2B5EF4-FFF2-40B4-BE49-F238E27FC236}">
                <a16:creationId xmlns:a16="http://schemas.microsoft.com/office/drawing/2014/main" id="{59379B1D-C55E-4AB1-8034-CB17803F8148}"/>
              </a:ext>
            </a:extLst>
          </p:cNvPr>
          <p:cNvSpPr txBox="1"/>
          <p:nvPr/>
        </p:nvSpPr>
        <p:spPr>
          <a:xfrm>
            <a:off x="3188161" y="2668087"/>
            <a:ext cx="8024882" cy="246221"/>
          </a:xfrm>
          <a:prstGeom prst="rect">
            <a:avLst/>
          </a:prstGeom>
          <a:noFill/>
        </p:spPr>
        <p:txBody>
          <a:bodyPr wrap="square">
            <a:spAutoFit/>
          </a:bodyPr>
          <a:lstStyle/>
          <a:p>
            <a:r>
              <a:rPr lang="en-GB" sz="1000" b="1"/>
              <a:t>Reference 19</a:t>
            </a:r>
            <a:endParaRPr lang="en-GB" sz="1000"/>
          </a:p>
        </p:txBody>
      </p:sp>
      <p:grpSp>
        <p:nvGrpSpPr>
          <p:cNvPr id="4" name="Group 3" descr="Localised seismic monitoring/ DAS">
            <a:extLst>
              <a:ext uri="{FF2B5EF4-FFF2-40B4-BE49-F238E27FC236}">
                <a16:creationId xmlns:a16="http://schemas.microsoft.com/office/drawing/2014/main" id="{96B7F81F-7B55-4D16-A84D-BA4F28BB40AE}"/>
              </a:ext>
            </a:extLst>
          </p:cNvPr>
          <p:cNvGrpSpPr/>
          <p:nvPr/>
        </p:nvGrpSpPr>
        <p:grpSpPr>
          <a:xfrm>
            <a:off x="6345717" y="669643"/>
            <a:ext cx="5287354" cy="6013997"/>
            <a:chOff x="6345717" y="669643"/>
            <a:chExt cx="5287354" cy="6013997"/>
          </a:xfrm>
        </p:grpSpPr>
        <p:pic>
          <p:nvPicPr>
            <p:cNvPr id="9" name="Picture 8" descr="Diagram of C02 injection well">
              <a:extLst>
                <a:ext uri="{FF2B5EF4-FFF2-40B4-BE49-F238E27FC236}">
                  <a16:creationId xmlns:a16="http://schemas.microsoft.com/office/drawing/2014/main" id="{609399D5-2969-4695-9919-2F9562909ADE}"/>
                </a:ext>
              </a:extLst>
            </p:cNvPr>
            <p:cNvPicPr>
              <a:picLocks noChangeAspect="1"/>
            </p:cNvPicPr>
            <p:nvPr/>
          </p:nvPicPr>
          <p:blipFill>
            <a:blip r:embed="rId3"/>
            <a:stretch>
              <a:fillRect/>
            </a:stretch>
          </p:blipFill>
          <p:spPr>
            <a:xfrm>
              <a:off x="6345717" y="3522777"/>
              <a:ext cx="3348093" cy="3160863"/>
            </a:xfrm>
            <a:prstGeom prst="rect">
              <a:avLst/>
            </a:prstGeom>
          </p:spPr>
        </p:pic>
        <p:pic>
          <p:nvPicPr>
            <p:cNvPr id="12" name="Picture 11">
              <a:extLst>
                <a:ext uri="{FF2B5EF4-FFF2-40B4-BE49-F238E27FC236}">
                  <a16:creationId xmlns:a16="http://schemas.microsoft.com/office/drawing/2014/main" id="{C1A663E8-86E3-4511-9255-9F2B57603A0A}"/>
                </a:ext>
              </a:extLst>
            </p:cNvPr>
            <p:cNvPicPr>
              <a:picLocks noChangeAspect="1"/>
            </p:cNvPicPr>
            <p:nvPr/>
          </p:nvPicPr>
          <p:blipFill rotWithShape="1">
            <a:blip r:embed="rId4"/>
            <a:srcRect b="6365"/>
            <a:stretch/>
          </p:blipFill>
          <p:spPr>
            <a:xfrm>
              <a:off x="6577110" y="975831"/>
              <a:ext cx="2929469" cy="2546947"/>
            </a:xfrm>
            <a:prstGeom prst="rect">
              <a:avLst/>
            </a:prstGeom>
          </p:spPr>
        </p:pic>
        <p:grpSp>
          <p:nvGrpSpPr>
            <p:cNvPr id="7" name="Group 6">
              <a:extLst>
                <a:ext uri="{FF2B5EF4-FFF2-40B4-BE49-F238E27FC236}">
                  <a16:creationId xmlns:a16="http://schemas.microsoft.com/office/drawing/2014/main" id="{8A5E5333-ED86-4973-AA5C-3A0CCAFFDF16}"/>
                </a:ext>
              </a:extLst>
            </p:cNvPr>
            <p:cNvGrpSpPr/>
            <p:nvPr/>
          </p:nvGrpSpPr>
          <p:grpSpPr>
            <a:xfrm>
              <a:off x="6485322" y="669643"/>
              <a:ext cx="5147749" cy="1217746"/>
              <a:chOff x="8784728" y="689347"/>
              <a:chExt cx="4034326" cy="1032086"/>
            </a:xfrm>
          </p:grpSpPr>
          <p:sp>
            <p:nvSpPr>
              <p:cNvPr id="16" name="TextBox 15">
                <a:extLst>
                  <a:ext uri="{FF2B5EF4-FFF2-40B4-BE49-F238E27FC236}">
                    <a16:creationId xmlns:a16="http://schemas.microsoft.com/office/drawing/2014/main" id="{F19662D3-6F56-40E2-8908-E1FB25C3986C}"/>
                  </a:ext>
                </a:extLst>
              </p:cNvPr>
              <p:cNvSpPr txBox="1"/>
              <p:nvPr/>
            </p:nvSpPr>
            <p:spPr>
              <a:xfrm>
                <a:off x="8856663" y="957019"/>
                <a:ext cx="1375883" cy="215203"/>
              </a:xfrm>
              <a:prstGeom prst="rect">
                <a:avLst/>
              </a:prstGeom>
              <a:noFill/>
            </p:spPr>
            <p:txBody>
              <a:bodyPr wrap="none" rtlCol="0">
                <a:spAutoFit/>
              </a:bodyPr>
              <a:lstStyle/>
              <a:p>
                <a:r>
                  <a:rPr lang="en-GB" sz="1050" b="1">
                    <a:solidFill>
                      <a:srgbClr val="FFFFFF"/>
                    </a:solidFill>
                  </a:rPr>
                  <a:t>OBN survey (blue shots)</a:t>
                </a:r>
              </a:p>
            </p:txBody>
          </p:sp>
          <p:grpSp>
            <p:nvGrpSpPr>
              <p:cNvPr id="2" name="Group 1">
                <a:extLst>
                  <a:ext uri="{FF2B5EF4-FFF2-40B4-BE49-F238E27FC236}">
                    <a16:creationId xmlns:a16="http://schemas.microsoft.com/office/drawing/2014/main" id="{C75B9EC0-FA45-4409-AA20-21741B3D2641}"/>
                  </a:ext>
                </a:extLst>
              </p:cNvPr>
              <p:cNvGrpSpPr/>
              <p:nvPr/>
            </p:nvGrpSpPr>
            <p:grpSpPr>
              <a:xfrm>
                <a:off x="8784728" y="689347"/>
                <a:ext cx="4034326" cy="1032086"/>
                <a:chOff x="8784728" y="689347"/>
                <a:chExt cx="4034326" cy="1032086"/>
              </a:xfrm>
            </p:grpSpPr>
            <p:sp>
              <p:nvSpPr>
                <p:cNvPr id="14" name="TextBox 13">
                  <a:extLst>
                    <a:ext uri="{FF2B5EF4-FFF2-40B4-BE49-F238E27FC236}">
                      <a16:creationId xmlns:a16="http://schemas.microsoft.com/office/drawing/2014/main" id="{11F895BE-5846-46A5-A5E6-BA4D8E4F7B1C}"/>
                    </a:ext>
                  </a:extLst>
                </p:cNvPr>
                <p:cNvSpPr txBox="1"/>
                <p:nvPr/>
              </p:nvSpPr>
              <p:spPr>
                <a:xfrm>
                  <a:off x="11226688" y="1506230"/>
                  <a:ext cx="1578782" cy="215203"/>
                </a:xfrm>
                <a:prstGeom prst="rect">
                  <a:avLst/>
                </a:prstGeom>
                <a:noFill/>
              </p:spPr>
              <p:txBody>
                <a:bodyPr wrap="square">
                  <a:spAutoFit/>
                </a:bodyPr>
                <a:lstStyle/>
                <a:p>
                  <a:endParaRPr lang="en-GB" sz="1050" i="0">
                    <a:effectLst/>
                  </a:endParaRPr>
                </a:p>
              </p:txBody>
            </p:sp>
            <p:sp>
              <p:nvSpPr>
                <p:cNvPr id="15" name="TextBox 14">
                  <a:extLst>
                    <a:ext uri="{FF2B5EF4-FFF2-40B4-BE49-F238E27FC236}">
                      <a16:creationId xmlns:a16="http://schemas.microsoft.com/office/drawing/2014/main" id="{12D7D495-4CAC-4469-A229-4D26A23D3682}"/>
                    </a:ext>
                  </a:extLst>
                </p:cNvPr>
                <p:cNvSpPr txBox="1"/>
                <p:nvPr/>
              </p:nvSpPr>
              <p:spPr>
                <a:xfrm>
                  <a:off x="8784728" y="689347"/>
                  <a:ext cx="2208799" cy="221724"/>
                </a:xfrm>
                <a:prstGeom prst="rect">
                  <a:avLst/>
                </a:prstGeom>
                <a:noFill/>
              </p:spPr>
              <p:txBody>
                <a:bodyPr wrap="none" rtlCol="0">
                  <a:spAutoFit/>
                </a:bodyPr>
                <a:lstStyle/>
                <a:p>
                  <a:r>
                    <a:rPr lang="en-GB" sz="1100" b="1"/>
                    <a:t>Monitor DAS VSP acquired during OBN</a:t>
                  </a:r>
                </a:p>
              </p:txBody>
            </p:sp>
            <p:sp>
              <p:nvSpPr>
                <p:cNvPr id="18" name="TextBox 17">
                  <a:extLst>
                    <a:ext uri="{FF2B5EF4-FFF2-40B4-BE49-F238E27FC236}">
                      <a16:creationId xmlns:a16="http://schemas.microsoft.com/office/drawing/2014/main" id="{5D43E073-F133-40B9-97B7-F1A4CF61BB17}"/>
                    </a:ext>
                  </a:extLst>
                </p:cNvPr>
                <p:cNvSpPr txBox="1"/>
                <p:nvPr/>
              </p:nvSpPr>
              <p:spPr>
                <a:xfrm>
                  <a:off x="11224443" y="914878"/>
                  <a:ext cx="1594611" cy="352150"/>
                </a:xfrm>
                <a:prstGeom prst="rect">
                  <a:avLst/>
                </a:prstGeom>
                <a:solidFill>
                  <a:srgbClr val="FFFFFF"/>
                </a:solidFill>
              </p:spPr>
              <p:txBody>
                <a:bodyPr wrap="square" rtlCol="0">
                  <a:spAutoFit/>
                </a:bodyPr>
                <a:lstStyle/>
                <a:p>
                  <a:r>
                    <a:rPr lang="en-GB" sz="1050"/>
                    <a:t>Dense shot carpet provides small 3D cube around wells</a:t>
                  </a:r>
                </a:p>
              </p:txBody>
            </p:sp>
          </p:grpSp>
        </p:grpSp>
        <p:grpSp>
          <p:nvGrpSpPr>
            <p:cNvPr id="13" name="Group 12">
              <a:extLst>
                <a:ext uri="{FF2B5EF4-FFF2-40B4-BE49-F238E27FC236}">
                  <a16:creationId xmlns:a16="http://schemas.microsoft.com/office/drawing/2014/main" id="{2323D876-0CD3-4D83-9941-2128EF2E1581}"/>
                </a:ext>
              </a:extLst>
            </p:cNvPr>
            <p:cNvGrpSpPr/>
            <p:nvPr/>
          </p:nvGrpSpPr>
          <p:grpSpPr>
            <a:xfrm>
              <a:off x="9598368" y="4185212"/>
              <a:ext cx="1614675" cy="2235549"/>
              <a:chOff x="9709838" y="2591240"/>
              <a:chExt cx="2384349" cy="3301177"/>
            </a:xfrm>
          </p:grpSpPr>
          <p:grpSp>
            <p:nvGrpSpPr>
              <p:cNvPr id="6" name="Group 5" descr="Soundsabre vertical array (20-30m)&#10;SoundSabre Technology - YouTube&#10;">
                <a:extLst>
                  <a:ext uri="{FF2B5EF4-FFF2-40B4-BE49-F238E27FC236}">
                    <a16:creationId xmlns:a16="http://schemas.microsoft.com/office/drawing/2014/main" id="{6759DF2D-82D0-4FDF-BCF6-3ECD29E8458A}"/>
                  </a:ext>
                </a:extLst>
              </p:cNvPr>
              <p:cNvGrpSpPr/>
              <p:nvPr/>
            </p:nvGrpSpPr>
            <p:grpSpPr>
              <a:xfrm>
                <a:off x="9709838" y="2591240"/>
                <a:ext cx="2384349" cy="2877513"/>
                <a:chOff x="10291117" y="3492173"/>
                <a:chExt cx="1842548" cy="2302553"/>
              </a:xfrm>
            </p:grpSpPr>
            <p:sp>
              <p:nvSpPr>
                <p:cNvPr id="10" name="TextBox 9">
                  <a:extLst>
                    <a:ext uri="{FF2B5EF4-FFF2-40B4-BE49-F238E27FC236}">
                      <a16:creationId xmlns:a16="http://schemas.microsoft.com/office/drawing/2014/main" id="{08226AD6-36C0-4669-BEB2-B776AD4226D6}"/>
                    </a:ext>
                  </a:extLst>
                </p:cNvPr>
                <p:cNvSpPr txBox="1"/>
                <p:nvPr/>
              </p:nvSpPr>
              <p:spPr>
                <a:xfrm>
                  <a:off x="10291117" y="5591545"/>
                  <a:ext cx="1842548" cy="203181"/>
                </a:xfrm>
                <a:prstGeom prst="rect">
                  <a:avLst/>
                </a:prstGeom>
                <a:noFill/>
              </p:spPr>
              <p:txBody>
                <a:bodyPr wrap="square">
                  <a:spAutoFit/>
                </a:bodyPr>
                <a:lstStyle/>
                <a:p>
                  <a:endParaRPr lang="en-GB" sz="1050">
                    <a:solidFill>
                      <a:srgbClr val="222222"/>
                    </a:solidFill>
                  </a:endParaRPr>
                </a:p>
              </p:txBody>
            </p:sp>
            <p:pic>
              <p:nvPicPr>
                <p:cNvPr id="11" name="Picture 10">
                  <a:extLst>
                    <a:ext uri="{FF2B5EF4-FFF2-40B4-BE49-F238E27FC236}">
                      <a16:creationId xmlns:a16="http://schemas.microsoft.com/office/drawing/2014/main" id="{105B0B83-6999-4AD2-81AE-04A3BC8A919C}"/>
                    </a:ext>
                  </a:extLst>
                </p:cNvPr>
                <p:cNvPicPr>
                  <a:picLocks noChangeAspect="1"/>
                </p:cNvPicPr>
                <p:nvPr/>
              </p:nvPicPr>
              <p:blipFill>
                <a:blip r:embed="rId5"/>
                <a:stretch>
                  <a:fillRect/>
                </a:stretch>
              </p:blipFill>
              <p:spPr>
                <a:xfrm>
                  <a:off x="10396015" y="3492173"/>
                  <a:ext cx="1467456" cy="2030612"/>
                </a:xfrm>
                <a:prstGeom prst="rect">
                  <a:avLst/>
                </a:prstGeom>
              </p:spPr>
            </p:pic>
          </p:grpSp>
          <p:sp>
            <p:nvSpPr>
              <p:cNvPr id="19" name="TextBox 18">
                <a:extLst>
                  <a:ext uri="{FF2B5EF4-FFF2-40B4-BE49-F238E27FC236}">
                    <a16:creationId xmlns:a16="http://schemas.microsoft.com/office/drawing/2014/main" id="{FA2A489D-4375-4138-8AAE-F52C5D76B0A2}"/>
                  </a:ext>
                </a:extLst>
              </p:cNvPr>
              <p:cNvSpPr txBox="1"/>
              <p:nvPr/>
            </p:nvSpPr>
            <p:spPr>
              <a:xfrm>
                <a:off x="9709838" y="5638501"/>
                <a:ext cx="2034704" cy="253916"/>
              </a:xfrm>
              <a:prstGeom prst="rect">
                <a:avLst/>
              </a:prstGeom>
              <a:noFill/>
            </p:spPr>
            <p:txBody>
              <a:bodyPr wrap="square">
                <a:spAutoFit/>
              </a:bodyPr>
              <a:lstStyle/>
              <a:p>
                <a:endParaRPr lang="en-GB" sz="1050"/>
              </a:p>
            </p:txBody>
          </p:sp>
        </p:grpSp>
        <p:sp>
          <p:nvSpPr>
            <p:cNvPr id="24" name="TextBox 23">
              <a:extLst>
                <a:ext uri="{FF2B5EF4-FFF2-40B4-BE49-F238E27FC236}">
                  <a16:creationId xmlns:a16="http://schemas.microsoft.com/office/drawing/2014/main" id="{0A71817E-E64C-40FD-9194-A3583EC81A5A}"/>
                </a:ext>
              </a:extLst>
            </p:cNvPr>
            <p:cNvSpPr txBox="1"/>
            <p:nvPr/>
          </p:nvSpPr>
          <p:spPr>
            <a:xfrm>
              <a:off x="6975800" y="3549530"/>
              <a:ext cx="2530779" cy="261610"/>
            </a:xfrm>
            <a:prstGeom prst="rect">
              <a:avLst/>
            </a:prstGeom>
            <a:noFill/>
          </p:spPr>
          <p:txBody>
            <a:bodyPr wrap="square">
              <a:spAutoFit/>
            </a:bodyPr>
            <a:lstStyle/>
            <a:p>
              <a:r>
                <a:rPr lang="en-GB" sz="1100" b="1"/>
                <a:t>Soundsabre targeted imaging</a:t>
              </a:r>
            </a:p>
          </p:txBody>
        </p:sp>
      </p:grpSp>
      <p:sp>
        <p:nvSpPr>
          <p:cNvPr id="25" name="TextBox 24">
            <a:extLst>
              <a:ext uri="{FF2B5EF4-FFF2-40B4-BE49-F238E27FC236}">
                <a16:creationId xmlns:a16="http://schemas.microsoft.com/office/drawing/2014/main" id="{2F97AD22-E9A9-4645-8122-A282B55CF9C3}"/>
              </a:ext>
            </a:extLst>
          </p:cNvPr>
          <p:cNvSpPr txBox="1"/>
          <p:nvPr/>
        </p:nvSpPr>
        <p:spPr>
          <a:xfrm>
            <a:off x="3608189" y="4147401"/>
            <a:ext cx="8024882" cy="246221"/>
          </a:xfrm>
          <a:prstGeom prst="rect">
            <a:avLst/>
          </a:prstGeom>
          <a:noFill/>
        </p:spPr>
        <p:txBody>
          <a:bodyPr wrap="square">
            <a:spAutoFit/>
          </a:bodyPr>
          <a:lstStyle/>
          <a:p>
            <a:r>
              <a:rPr lang="en-GB" sz="1000" b="1"/>
              <a:t>Reference 20</a:t>
            </a:r>
            <a:endParaRPr lang="en-GB" sz="1000"/>
          </a:p>
        </p:txBody>
      </p:sp>
    </p:spTree>
    <p:extLst>
      <p:ext uri="{BB962C8B-B14F-4D97-AF65-F5344CB8AC3E}">
        <p14:creationId xmlns:p14="http://schemas.microsoft.com/office/powerpoint/2010/main" val="8272470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F4F00F4-7F9F-4A52-9119-0562F932821F}"/>
              </a:ext>
            </a:extLst>
          </p:cNvPr>
          <p:cNvSpPr>
            <a:spLocks noGrp="1"/>
          </p:cNvSpPr>
          <p:nvPr>
            <p:ph type="title"/>
          </p:nvPr>
        </p:nvSpPr>
        <p:spPr>
          <a:xfrm>
            <a:off x="528970" y="263106"/>
            <a:ext cx="8822484" cy="501649"/>
          </a:xfrm>
        </p:spPr>
        <p:txBody>
          <a:bodyPr/>
          <a:lstStyle/>
          <a:p>
            <a:r>
              <a:rPr lang="en-GB" spc="-50">
                <a:solidFill>
                  <a:srgbClr val="006097"/>
                </a:solidFill>
                <a:latin typeface="+mn-lt"/>
                <a:cs typeface="Arial"/>
              </a:rPr>
              <a:t>Role of Un-crewed Surface Vessels (USV)</a:t>
            </a:r>
            <a:endParaRPr lang="en-GB" spc="-50">
              <a:solidFill>
                <a:srgbClr val="006097"/>
              </a:solidFill>
              <a:latin typeface="+mn-lt"/>
            </a:endParaRPr>
          </a:p>
        </p:txBody>
      </p:sp>
      <p:sp>
        <p:nvSpPr>
          <p:cNvPr id="8" name="TextBox 7">
            <a:extLst>
              <a:ext uri="{FF2B5EF4-FFF2-40B4-BE49-F238E27FC236}">
                <a16:creationId xmlns:a16="http://schemas.microsoft.com/office/drawing/2014/main" id="{E24BAB87-4F60-44ED-90F8-54940E4DE47D}"/>
              </a:ext>
            </a:extLst>
          </p:cNvPr>
          <p:cNvSpPr txBox="1"/>
          <p:nvPr/>
        </p:nvSpPr>
        <p:spPr>
          <a:xfrm>
            <a:off x="21182" y="605865"/>
            <a:ext cx="11843229" cy="984885"/>
          </a:xfrm>
          <a:prstGeom prst="rect">
            <a:avLst/>
          </a:prstGeom>
          <a:noFill/>
        </p:spPr>
        <p:txBody>
          <a:bodyPr wrap="square" lIns="91440" tIns="45720" rIns="91440" bIns="45720" rtlCol="0" anchor="t">
            <a:spAutoFit/>
          </a:bodyPr>
          <a:lst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a:lstStyle>
          <a:p>
            <a:pPr defTabSz="457200"/>
            <a:endParaRPr lang="en-GB" sz="1450">
              <a:cs typeface="Arial"/>
            </a:endParaRPr>
          </a:p>
          <a:p>
            <a:pPr marL="457200" lvl="1" defTabSz="457200"/>
            <a:r>
              <a:rPr lang="en-GB" sz="1450">
                <a:solidFill>
                  <a:prstClr val="black"/>
                </a:solidFill>
                <a:cs typeface="Arial"/>
              </a:rPr>
              <a:t>Flotilla of smaller surface unmanned vessels be developed to provide a viable and safe surface tow replacement?</a:t>
            </a:r>
          </a:p>
          <a:p>
            <a:pPr marL="457200" lvl="1" defTabSz="457200"/>
            <a:endParaRPr lang="en-GB" sz="1450">
              <a:solidFill>
                <a:prstClr val="black"/>
              </a:solidFill>
              <a:cs typeface="Arial"/>
            </a:endParaRPr>
          </a:p>
          <a:p>
            <a:pPr marL="457200" lvl="1" defTabSz="457200"/>
            <a:r>
              <a:rPr lang="en-GB" sz="1450">
                <a:solidFill>
                  <a:prstClr val="black"/>
                </a:solidFill>
                <a:cs typeface="Arial"/>
              </a:rPr>
              <a:t>Targeted illumination: build up coverage/fold with  a low intensity over an entire acquisition season</a:t>
            </a:r>
          </a:p>
        </p:txBody>
      </p:sp>
      <p:grpSp>
        <p:nvGrpSpPr>
          <p:cNvPr id="2" name="Group 1" descr="Uncrewed seismic vessels options">
            <a:extLst>
              <a:ext uri="{FF2B5EF4-FFF2-40B4-BE49-F238E27FC236}">
                <a16:creationId xmlns:a16="http://schemas.microsoft.com/office/drawing/2014/main" id="{4170FFD6-0D77-43C2-974A-14285D7851FA}"/>
              </a:ext>
            </a:extLst>
          </p:cNvPr>
          <p:cNvGrpSpPr/>
          <p:nvPr/>
        </p:nvGrpSpPr>
        <p:grpSpPr>
          <a:xfrm>
            <a:off x="528970" y="1589176"/>
            <a:ext cx="11570880" cy="5210875"/>
            <a:chOff x="528970" y="1589176"/>
            <a:chExt cx="11570880" cy="5210875"/>
          </a:xfrm>
        </p:grpSpPr>
        <p:pic>
          <p:nvPicPr>
            <p:cNvPr id="16" name="Picture 15" descr="Fugro launches its new generation of uncrewed surface vessels in the Netherlands ">
              <a:extLst>
                <a:ext uri="{FF2B5EF4-FFF2-40B4-BE49-F238E27FC236}">
                  <a16:creationId xmlns:a16="http://schemas.microsoft.com/office/drawing/2014/main" id="{0345D945-DDC0-4380-AC45-83CD569430D1}"/>
                </a:ext>
              </a:extLst>
            </p:cNvPr>
            <p:cNvPicPr>
              <a:picLocks noChangeAspect="1"/>
            </p:cNvPicPr>
            <p:nvPr/>
          </p:nvPicPr>
          <p:blipFill>
            <a:blip r:embed="rId2"/>
            <a:stretch>
              <a:fillRect/>
            </a:stretch>
          </p:blipFill>
          <p:spPr>
            <a:xfrm>
              <a:off x="528970" y="2075593"/>
              <a:ext cx="1993953" cy="1891370"/>
            </a:xfrm>
            <a:prstGeom prst="rect">
              <a:avLst/>
            </a:prstGeom>
          </p:spPr>
        </p:pic>
        <p:pic>
          <p:nvPicPr>
            <p:cNvPr id="38" name="Picture 37" descr="USVs for commercial sector | SEA-KIT&#10;">
              <a:extLst>
                <a:ext uri="{FF2B5EF4-FFF2-40B4-BE49-F238E27FC236}">
                  <a16:creationId xmlns:a16="http://schemas.microsoft.com/office/drawing/2014/main" id="{C8FAE7FE-C251-47E5-BB80-D961B6E5D6C2}"/>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694567" y="2041761"/>
              <a:ext cx="3058398" cy="1939989"/>
            </a:xfrm>
            <a:prstGeom prst="rect">
              <a:avLst/>
            </a:prstGeom>
          </p:spPr>
        </p:pic>
        <p:pic>
          <p:nvPicPr>
            <p:cNvPr id="11" name="Picture 10" descr="L3Harris Technologies Awarded Medium Unmanned Surface Vehicle Program  from US Navy | L3Harris™ Fast. Forward.&#10;">
              <a:extLst>
                <a:ext uri="{FF2B5EF4-FFF2-40B4-BE49-F238E27FC236}">
                  <a16:creationId xmlns:a16="http://schemas.microsoft.com/office/drawing/2014/main" id="{55498223-F90E-4CE5-8413-1C719EFE867B}"/>
                </a:ext>
              </a:extLst>
            </p:cNvPr>
            <p:cNvPicPr>
              <a:picLocks noChangeAspect="1"/>
            </p:cNvPicPr>
            <p:nvPr/>
          </p:nvPicPr>
          <p:blipFill rotWithShape="1">
            <a:blip r:embed="rId4"/>
            <a:srcRect t="4007"/>
            <a:stretch/>
          </p:blipFill>
          <p:spPr>
            <a:xfrm>
              <a:off x="5939450" y="2069733"/>
              <a:ext cx="3259585" cy="1824749"/>
            </a:xfrm>
            <a:prstGeom prst="rect">
              <a:avLst/>
            </a:prstGeom>
          </p:spPr>
        </p:pic>
        <p:pic>
          <p:nvPicPr>
            <p:cNvPr id="25" name="Picture 24" descr="Drone swarms choreography&#10;">
              <a:extLst>
                <a:ext uri="{FF2B5EF4-FFF2-40B4-BE49-F238E27FC236}">
                  <a16:creationId xmlns:a16="http://schemas.microsoft.com/office/drawing/2014/main" id="{65B98D19-0B46-4B53-A47A-BEAD45BA4735}"/>
                </a:ext>
              </a:extLst>
            </p:cNvPr>
            <p:cNvPicPr>
              <a:picLocks noChangeAspect="1"/>
            </p:cNvPicPr>
            <p:nvPr/>
          </p:nvPicPr>
          <p:blipFill rotWithShape="1">
            <a:blip r:embed="rId5"/>
            <a:srcRect b="8121"/>
            <a:stretch/>
          </p:blipFill>
          <p:spPr>
            <a:xfrm>
              <a:off x="10053055" y="2004673"/>
              <a:ext cx="2046795" cy="1855453"/>
            </a:xfrm>
            <a:prstGeom prst="rect">
              <a:avLst/>
            </a:prstGeom>
          </p:spPr>
        </p:pic>
        <p:sp>
          <p:nvSpPr>
            <p:cNvPr id="23" name="TextBox 22">
              <a:extLst>
                <a:ext uri="{FF2B5EF4-FFF2-40B4-BE49-F238E27FC236}">
                  <a16:creationId xmlns:a16="http://schemas.microsoft.com/office/drawing/2014/main" id="{E375C151-A242-45FB-B582-889D1D34B8C7}"/>
                </a:ext>
              </a:extLst>
            </p:cNvPr>
            <p:cNvSpPr txBox="1"/>
            <p:nvPr/>
          </p:nvSpPr>
          <p:spPr>
            <a:xfrm>
              <a:off x="9930855" y="1589176"/>
              <a:ext cx="2127505" cy="461665"/>
            </a:xfrm>
            <a:prstGeom prst="rect">
              <a:avLst/>
            </a:prstGeom>
            <a:noFill/>
          </p:spPr>
          <p:txBody>
            <a:bodyPr wrap="none" rtlCol="0">
              <a:spAutoFit/>
            </a:bodyPr>
            <a:lstStyle/>
            <a:p>
              <a:pPr algn="ctr"/>
              <a:r>
                <a:rPr lang="en-GB" sz="1200"/>
                <a:t>Analogous aerial</a:t>
              </a:r>
            </a:p>
            <a:p>
              <a:pPr algn="ctr"/>
              <a:r>
                <a:rPr lang="en-GB" sz="1200"/>
                <a:t>drone swarms choreography</a:t>
              </a:r>
            </a:p>
          </p:txBody>
        </p:sp>
        <p:pic>
          <p:nvPicPr>
            <p:cNvPr id="20" name="Picture 19" descr="Mother Duck and duckling concept&#10;">
              <a:extLst>
                <a:ext uri="{FF2B5EF4-FFF2-40B4-BE49-F238E27FC236}">
                  <a16:creationId xmlns:a16="http://schemas.microsoft.com/office/drawing/2014/main" id="{00E34DFB-2853-4543-9B70-3CDB35D1EEBF}"/>
                </a:ext>
              </a:extLst>
            </p:cNvPr>
            <p:cNvPicPr>
              <a:picLocks noChangeAspect="1"/>
            </p:cNvPicPr>
            <p:nvPr/>
          </p:nvPicPr>
          <p:blipFill>
            <a:blip r:embed="rId6"/>
            <a:stretch>
              <a:fillRect/>
            </a:stretch>
          </p:blipFill>
          <p:spPr>
            <a:xfrm>
              <a:off x="7257156" y="6044676"/>
              <a:ext cx="1174463" cy="755375"/>
            </a:xfrm>
            <a:prstGeom prst="rect">
              <a:avLst/>
            </a:prstGeom>
          </p:spPr>
        </p:pic>
        <p:sp>
          <p:nvSpPr>
            <p:cNvPr id="32" name="TextBox 31">
              <a:extLst>
                <a:ext uri="{FF2B5EF4-FFF2-40B4-BE49-F238E27FC236}">
                  <a16:creationId xmlns:a16="http://schemas.microsoft.com/office/drawing/2014/main" id="{396EEE11-552F-4D6C-A3E4-425D7715B28C}"/>
                </a:ext>
              </a:extLst>
            </p:cNvPr>
            <p:cNvSpPr txBox="1"/>
            <p:nvPr/>
          </p:nvSpPr>
          <p:spPr>
            <a:xfrm>
              <a:off x="8460692" y="6264734"/>
              <a:ext cx="1476686" cy="461665"/>
            </a:xfrm>
            <a:prstGeom prst="rect">
              <a:avLst/>
            </a:prstGeom>
            <a:noFill/>
          </p:spPr>
          <p:txBody>
            <a:bodyPr wrap="none" rtlCol="0">
              <a:spAutoFit/>
            </a:bodyPr>
            <a:lstStyle/>
            <a:p>
              <a:pPr indent="-152370" defTabSz="457200"/>
              <a:r>
                <a:rPr lang="en-GB" sz="1200" b="1">
                  <a:solidFill>
                    <a:prstClr val="black"/>
                  </a:solidFill>
                  <a:cs typeface="Arial"/>
                </a:rPr>
                <a:t>Mother Duck and </a:t>
              </a:r>
            </a:p>
            <a:p>
              <a:pPr indent="-152370" defTabSz="457200"/>
              <a:r>
                <a:rPr lang="en-GB" sz="1200" b="1">
                  <a:solidFill>
                    <a:prstClr val="black"/>
                  </a:solidFill>
                  <a:cs typeface="Arial"/>
                </a:rPr>
                <a:t>duckling concept</a:t>
              </a:r>
            </a:p>
          </p:txBody>
        </p:sp>
        <p:grpSp>
          <p:nvGrpSpPr>
            <p:cNvPr id="19" name="Group 18">
              <a:extLst>
                <a:ext uri="{FF2B5EF4-FFF2-40B4-BE49-F238E27FC236}">
                  <a16:creationId xmlns:a16="http://schemas.microsoft.com/office/drawing/2014/main" id="{AD1C24DD-E6D3-49E8-BA68-32A5B8A1A8E2}"/>
                </a:ext>
              </a:extLst>
            </p:cNvPr>
            <p:cNvGrpSpPr/>
            <p:nvPr/>
          </p:nvGrpSpPr>
          <p:grpSpPr>
            <a:xfrm>
              <a:off x="777664" y="4695529"/>
              <a:ext cx="8514228" cy="1629592"/>
              <a:chOff x="1383370" y="5068663"/>
              <a:chExt cx="7929494" cy="1517676"/>
            </a:xfrm>
          </p:grpSpPr>
          <p:sp>
            <p:nvSpPr>
              <p:cNvPr id="44" name="Freeform: Shape 43">
                <a:extLst>
                  <a:ext uri="{FF2B5EF4-FFF2-40B4-BE49-F238E27FC236}">
                    <a16:creationId xmlns:a16="http://schemas.microsoft.com/office/drawing/2014/main" id="{F1AF6DB3-5580-45B1-888E-33CDFD3336AF}"/>
                  </a:ext>
                </a:extLst>
              </p:cNvPr>
              <p:cNvSpPr/>
              <p:nvPr/>
            </p:nvSpPr>
            <p:spPr>
              <a:xfrm>
                <a:off x="1383370" y="6077088"/>
                <a:ext cx="3706733" cy="94565"/>
              </a:xfrm>
              <a:custGeom>
                <a:avLst/>
                <a:gdLst>
                  <a:gd name="connsiteX0" fmla="*/ 1285960 w 1433298"/>
                  <a:gd name="connsiteY0" fmla="*/ 62143 h 62143"/>
                  <a:gd name="connsiteX1" fmla="*/ 1143632 w 1433298"/>
                  <a:gd name="connsiteY1" fmla="*/ 23053 h 62143"/>
                  <a:gd name="connsiteX2" fmla="*/ 1001305 w 1433298"/>
                  <a:gd name="connsiteY2" fmla="*/ 62143 h 62143"/>
                  <a:gd name="connsiteX3" fmla="*/ 858977 w 1433298"/>
                  <a:gd name="connsiteY3" fmla="*/ 23053 h 62143"/>
                  <a:gd name="connsiteX4" fmla="*/ 716650 w 1433298"/>
                  <a:gd name="connsiteY4" fmla="*/ 62143 h 62143"/>
                  <a:gd name="connsiteX5" fmla="*/ 574322 w 1433298"/>
                  <a:gd name="connsiteY5" fmla="*/ 23053 h 62143"/>
                  <a:gd name="connsiteX6" fmla="*/ 431994 w 1433298"/>
                  <a:gd name="connsiteY6" fmla="*/ 62143 h 62143"/>
                  <a:gd name="connsiteX7" fmla="*/ 289667 w 1433298"/>
                  <a:gd name="connsiteY7" fmla="*/ 23053 h 62143"/>
                  <a:gd name="connsiteX8" fmla="*/ 147339 w 1433298"/>
                  <a:gd name="connsiteY8" fmla="*/ 62143 h 62143"/>
                  <a:gd name="connsiteX9" fmla="*/ 0 w 1433298"/>
                  <a:gd name="connsiteY9" fmla="*/ 20046 h 62143"/>
                  <a:gd name="connsiteX10" fmla="*/ 10023 w 1433298"/>
                  <a:gd name="connsiteY10" fmla="*/ 3007 h 62143"/>
                  <a:gd name="connsiteX11" fmla="*/ 147339 w 1433298"/>
                  <a:gd name="connsiteY11" fmla="*/ 42097 h 62143"/>
                  <a:gd name="connsiteX12" fmla="*/ 284655 w 1433298"/>
                  <a:gd name="connsiteY12" fmla="*/ 3007 h 62143"/>
                  <a:gd name="connsiteX13" fmla="*/ 289667 w 1433298"/>
                  <a:gd name="connsiteY13" fmla="*/ 0 h 62143"/>
                  <a:gd name="connsiteX14" fmla="*/ 294678 w 1433298"/>
                  <a:gd name="connsiteY14" fmla="*/ 3007 h 62143"/>
                  <a:gd name="connsiteX15" fmla="*/ 431994 w 1433298"/>
                  <a:gd name="connsiteY15" fmla="*/ 42097 h 62143"/>
                  <a:gd name="connsiteX16" fmla="*/ 569310 w 1433298"/>
                  <a:gd name="connsiteY16" fmla="*/ 3007 h 62143"/>
                  <a:gd name="connsiteX17" fmla="*/ 574322 w 1433298"/>
                  <a:gd name="connsiteY17" fmla="*/ 0 h 62143"/>
                  <a:gd name="connsiteX18" fmla="*/ 579333 w 1433298"/>
                  <a:gd name="connsiteY18" fmla="*/ 3007 h 62143"/>
                  <a:gd name="connsiteX19" fmla="*/ 716650 w 1433298"/>
                  <a:gd name="connsiteY19" fmla="*/ 42097 h 62143"/>
                  <a:gd name="connsiteX20" fmla="*/ 853966 w 1433298"/>
                  <a:gd name="connsiteY20" fmla="*/ 3007 h 62143"/>
                  <a:gd name="connsiteX21" fmla="*/ 858977 w 1433298"/>
                  <a:gd name="connsiteY21" fmla="*/ 0 h 62143"/>
                  <a:gd name="connsiteX22" fmla="*/ 863989 w 1433298"/>
                  <a:gd name="connsiteY22" fmla="*/ 3007 h 62143"/>
                  <a:gd name="connsiteX23" fmla="*/ 1001305 w 1433298"/>
                  <a:gd name="connsiteY23" fmla="*/ 42097 h 62143"/>
                  <a:gd name="connsiteX24" fmla="*/ 1138621 w 1433298"/>
                  <a:gd name="connsiteY24" fmla="*/ 3007 h 62143"/>
                  <a:gd name="connsiteX25" fmla="*/ 1143632 w 1433298"/>
                  <a:gd name="connsiteY25" fmla="*/ 0 h 62143"/>
                  <a:gd name="connsiteX26" fmla="*/ 1148644 w 1433298"/>
                  <a:gd name="connsiteY26" fmla="*/ 3007 h 62143"/>
                  <a:gd name="connsiteX27" fmla="*/ 1285960 w 1433298"/>
                  <a:gd name="connsiteY27" fmla="*/ 42097 h 62143"/>
                  <a:gd name="connsiteX28" fmla="*/ 1423276 w 1433298"/>
                  <a:gd name="connsiteY28" fmla="*/ 3007 h 62143"/>
                  <a:gd name="connsiteX29" fmla="*/ 1433299 w 1433298"/>
                  <a:gd name="connsiteY29" fmla="*/ 20046 h 62143"/>
                  <a:gd name="connsiteX30" fmla="*/ 1285960 w 1433298"/>
                  <a:gd name="connsiteY30" fmla="*/ 62143 h 62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33298" h="62143">
                    <a:moveTo>
                      <a:pt x="1285960" y="62143"/>
                    </a:moveTo>
                    <a:cubicBezTo>
                      <a:pt x="1222815" y="62143"/>
                      <a:pt x="1161674" y="32074"/>
                      <a:pt x="1143632" y="23053"/>
                    </a:cubicBezTo>
                    <a:cubicBezTo>
                      <a:pt x="1125591" y="32074"/>
                      <a:pt x="1064450" y="62143"/>
                      <a:pt x="1001305" y="62143"/>
                    </a:cubicBezTo>
                    <a:cubicBezTo>
                      <a:pt x="938159" y="62143"/>
                      <a:pt x="877019" y="32074"/>
                      <a:pt x="858977" y="23053"/>
                    </a:cubicBezTo>
                    <a:cubicBezTo>
                      <a:pt x="840936" y="32074"/>
                      <a:pt x="779795" y="62143"/>
                      <a:pt x="716650" y="62143"/>
                    </a:cubicBezTo>
                    <a:cubicBezTo>
                      <a:pt x="653504" y="62143"/>
                      <a:pt x="592363" y="32074"/>
                      <a:pt x="574322" y="23053"/>
                    </a:cubicBezTo>
                    <a:cubicBezTo>
                      <a:pt x="556280" y="32074"/>
                      <a:pt x="495140" y="62143"/>
                      <a:pt x="431994" y="62143"/>
                    </a:cubicBezTo>
                    <a:cubicBezTo>
                      <a:pt x="368849" y="62143"/>
                      <a:pt x="307708" y="32074"/>
                      <a:pt x="289667" y="23053"/>
                    </a:cubicBezTo>
                    <a:cubicBezTo>
                      <a:pt x="271625" y="32074"/>
                      <a:pt x="210484" y="62143"/>
                      <a:pt x="147339" y="62143"/>
                    </a:cubicBezTo>
                    <a:cubicBezTo>
                      <a:pt x="74171" y="62143"/>
                      <a:pt x="3007" y="22051"/>
                      <a:pt x="0" y="20046"/>
                    </a:cubicBezTo>
                    <a:lnTo>
                      <a:pt x="10023" y="3007"/>
                    </a:lnTo>
                    <a:cubicBezTo>
                      <a:pt x="11025" y="3007"/>
                      <a:pt x="80185" y="42097"/>
                      <a:pt x="147339" y="42097"/>
                    </a:cubicBezTo>
                    <a:cubicBezTo>
                      <a:pt x="214494" y="42097"/>
                      <a:pt x="283653" y="3007"/>
                      <a:pt x="284655" y="3007"/>
                    </a:cubicBezTo>
                    <a:lnTo>
                      <a:pt x="289667" y="0"/>
                    </a:lnTo>
                    <a:lnTo>
                      <a:pt x="294678" y="3007"/>
                    </a:lnTo>
                    <a:cubicBezTo>
                      <a:pt x="295681" y="3007"/>
                      <a:pt x="364840" y="42097"/>
                      <a:pt x="431994" y="42097"/>
                    </a:cubicBezTo>
                    <a:cubicBezTo>
                      <a:pt x="499149" y="42097"/>
                      <a:pt x="568308" y="3007"/>
                      <a:pt x="569310" y="3007"/>
                    </a:cubicBezTo>
                    <a:lnTo>
                      <a:pt x="574322" y="0"/>
                    </a:lnTo>
                    <a:lnTo>
                      <a:pt x="579333" y="3007"/>
                    </a:lnTo>
                    <a:cubicBezTo>
                      <a:pt x="580336" y="3007"/>
                      <a:pt x="649495" y="42097"/>
                      <a:pt x="716650" y="42097"/>
                    </a:cubicBezTo>
                    <a:cubicBezTo>
                      <a:pt x="783804" y="42097"/>
                      <a:pt x="852963" y="3007"/>
                      <a:pt x="853966" y="3007"/>
                    </a:cubicBezTo>
                    <a:lnTo>
                      <a:pt x="858977" y="0"/>
                    </a:lnTo>
                    <a:lnTo>
                      <a:pt x="863989" y="3007"/>
                    </a:lnTo>
                    <a:cubicBezTo>
                      <a:pt x="864991" y="3007"/>
                      <a:pt x="934150" y="42097"/>
                      <a:pt x="1001305" y="42097"/>
                    </a:cubicBezTo>
                    <a:cubicBezTo>
                      <a:pt x="1068459" y="42097"/>
                      <a:pt x="1137618" y="3007"/>
                      <a:pt x="1138621" y="3007"/>
                    </a:cubicBezTo>
                    <a:lnTo>
                      <a:pt x="1143632" y="0"/>
                    </a:lnTo>
                    <a:lnTo>
                      <a:pt x="1148644" y="3007"/>
                    </a:lnTo>
                    <a:cubicBezTo>
                      <a:pt x="1149646" y="3007"/>
                      <a:pt x="1218805" y="42097"/>
                      <a:pt x="1285960" y="42097"/>
                    </a:cubicBezTo>
                    <a:cubicBezTo>
                      <a:pt x="1353114" y="42097"/>
                      <a:pt x="1422274" y="3007"/>
                      <a:pt x="1423276" y="3007"/>
                    </a:cubicBezTo>
                    <a:lnTo>
                      <a:pt x="1433299" y="20046"/>
                    </a:lnTo>
                    <a:cubicBezTo>
                      <a:pt x="1430292" y="22051"/>
                      <a:pt x="1359128" y="62143"/>
                      <a:pt x="1285960" y="62143"/>
                    </a:cubicBezTo>
                    <a:close/>
                  </a:path>
                </a:pathLst>
              </a:custGeom>
              <a:solidFill>
                <a:srgbClr val="006097"/>
              </a:solidFill>
              <a:ln w="9991" cap="flat">
                <a:noFill/>
                <a:prstDash val="solid"/>
                <a:miter/>
              </a:ln>
            </p:spPr>
            <p:txBody>
              <a:bodyPr rtlCol="0" anchor="ctr"/>
              <a:lstStyle/>
              <a:p>
                <a:endParaRPr lang="en-GB"/>
              </a:p>
            </p:txBody>
          </p:sp>
          <p:pic>
            <p:nvPicPr>
              <p:cNvPr id="33" name="Picture 32">
                <a:extLst>
                  <a:ext uri="{FF2B5EF4-FFF2-40B4-BE49-F238E27FC236}">
                    <a16:creationId xmlns:a16="http://schemas.microsoft.com/office/drawing/2014/main" id="{6C9E81FD-D753-4352-B8AE-96CDA2FFF7FD}"/>
                  </a:ext>
                </a:extLst>
              </p:cNvPr>
              <p:cNvPicPr>
                <a:picLocks noChangeAspect="1"/>
              </p:cNvPicPr>
              <p:nvPr/>
            </p:nvPicPr>
            <p:blipFill rotWithShape="1">
              <a:blip r:embed="rId2"/>
              <a:srcRect t="14179" r="9426" b="12044"/>
              <a:stretch/>
            </p:blipFill>
            <p:spPr>
              <a:xfrm>
                <a:off x="2183263" y="5769698"/>
                <a:ext cx="455588" cy="352002"/>
              </a:xfrm>
              <a:prstGeom prst="rect">
                <a:avLst/>
              </a:prstGeom>
            </p:spPr>
          </p:pic>
          <p:sp>
            <p:nvSpPr>
              <p:cNvPr id="31" name="TextBox 30">
                <a:extLst>
                  <a:ext uri="{FF2B5EF4-FFF2-40B4-BE49-F238E27FC236}">
                    <a16:creationId xmlns:a16="http://schemas.microsoft.com/office/drawing/2014/main" id="{AD8ED122-C87D-49A7-BEF8-8C53EB38092C}"/>
                  </a:ext>
                </a:extLst>
              </p:cNvPr>
              <p:cNvSpPr txBox="1"/>
              <p:nvPr/>
            </p:nvSpPr>
            <p:spPr>
              <a:xfrm>
                <a:off x="1886963" y="5068663"/>
                <a:ext cx="3445747" cy="461665"/>
              </a:xfrm>
              <a:prstGeom prst="rect">
                <a:avLst/>
              </a:prstGeom>
              <a:noFill/>
            </p:spPr>
            <p:txBody>
              <a:bodyPr wrap="square" lIns="91440" tIns="45720" rIns="91440" bIns="45720" rtlCol="0" anchor="t">
                <a:spAutoFit/>
              </a:bodyPr>
              <a:lst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a:lstStyle>
              <a:p>
                <a:pPr algn="ctr" defTabSz="457200"/>
                <a:r>
                  <a:rPr lang="en-GB" sz="1200" b="1">
                    <a:cs typeface="Arial"/>
                  </a:rPr>
                  <a:t>Flotilla of smaller USVs with short streamers</a:t>
                </a:r>
              </a:p>
              <a:p>
                <a:pPr algn="ctr" defTabSz="457200"/>
                <a:r>
                  <a:rPr lang="en-GB" sz="1200" b="1">
                    <a:solidFill>
                      <a:prstClr val="black"/>
                    </a:solidFill>
                    <a:cs typeface="Arial"/>
                  </a:rPr>
                  <a:t>provide targeted subsurface imaging</a:t>
                </a:r>
              </a:p>
            </p:txBody>
          </p:sp>
          <p:pic>
            <p:nvPicPr>
              <p:cNvPr id="29" name="Picture 28">
                <a:extLst>
                  <a:ext uri="{FF2B5EF4-FFF2-40B4-BE49-F238E27FC236}">
                    <a16:creationId xmlns:a16="http://schemas.microsoft.com/office/drawing/2014/main" id="{31027FB6-AD7B-4D53-A9B9-1C1DD0830F4C}"/>
                  </a:ext>
                </a:extLst>
              </p:cNvPr>
              <p:cNvPicPr>
                <a:picLocks noChangeAspect="1"/>
              </p:cNvPicPr>
              <p:nvPr/>
            </p:nvPicPr>
            <p:blipFill rotWithShape="1">
              <a:blip r:embed="rId4"/>
              <a:srcRect l="7755" t="32067" r="2144" b="24251"/>
              <a:stretch/>
            </p:blipFill>
            <p:spPr>
              <a:xfrm>
                <a:off x="6919487" y="5638477"/>
                <a:ext cx="2038085" cy="576221"/>
              </a:xfrm>
              <a:prstGeom prst="rect">
                <a:avLst/>
              </a:prstGeom>
            </p:spPr>
          </p:pic>
          <p:sp>
            <p:nvSpPr>
              <p:cNvPr id="30" name="TextBox 29">
                <a:extLst>
                  <a:ext uri="{FF2B5EF4-FFF2-40B4-BE49-F238E27FC236}">
                    <a16:creationId xmlns:a16="http://schemas.microsoft.com/office/drawing/2014/main" id="{CD4E2070-5C6C-460D-B493-43DDC2D0E135}"/>
                  </a:ext>
                </a:extLst>
              </p:cNvPr>
              <p:cNvSpPr txBox="1"/>
              <p:nvPr/>
            </p:nvSpPr>
            <p:spPr>
              <a:xfrm>
                <a:off x="5542746" y="5077778"/>
                <a:ext cx="3770118" cy="601943"/>
              </a:xfrm>
              <a:prstGeom prst="rect">
                <a:avLst/>
              </a:prstGeom>
              <a:noFill/>
            </p:spPr>
            <p:txBody>
              <a:bodyPr wrap="square" lIns="91440" tIns="45720" rIns="91440" bIns="45720" rtlCol="0" anchor="t">
                <a:spAutoFit/>
              </a:bodyPr>
              <a:lst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a:lstStyle>
              <a:p>
                <a:pPr algn="ctr" defTabSz="457200"/>
                <a:r>
                  <a:rPr lang="en-GB" sz="1200" b="1">
                    <a:cs typeface="Arial"/>
                  </a:rPr>
                  <a:t>Medium sized USV towing a conventional air  gun source or marine vibrator</a:t>
                </a:r>
                <a:endParaRPr lang="en-GB" sz="1200" b="1">
                  <a:solidFill>
                    <a:prstClr val="black"/>
                  </a:solidFill>
                  <a:cs typeface="Arial"/>
                </a:endParaRPr>
              </a:p>
              <a:p>
                <a:pPr algn="ctr" defTabSz="457200"/>
                <a:endParaRPr lang="en-GB" sz="1200" b="1">
                  <a:solidFill>
                    <a:prstClr val="black"/>
                  </a:solidFill>
                  <a:cs typeface="Arial"/>
                </a:endParaRPr>
              </a:p>
            </p:txBody>
          </p:sp>
          <p:pic>
            <p:nvPicPr>
              <p:cNvPr id="34" name="Picture 33">
                <a:extLst>
                  <a:ext uri="{FF2B5EF4-FFF2-40B4-BE49-F238E27FC236}">
                    <a16:creationId xmlns:a16="http://schemas.microsoft.com/office/drawing/2014/main" id="{F8997DA2-4BFF-4F72-9C8C-21AC2DC22DA1}"/>
                  </a:ext>
                </a:extLst>
              </p:cNvPr>
              <p:cNvPicPr>
                <a:picLocks noChangeAspect="1"/>
              </p:cNvPicPr>
              <p:nvPr/>
            </p:nvPicPr>
            <p:blipFill rotWithShape="1">
              <a:blip r:embed="rId2"/>
              <a:srcRect t="14179" r="9426" b="12044"/>
              <a:stretch/>
            </p:blipFill>
            <p:spPr>
              <a:xfrm>
                <a:off x="3054446" y="5771366"/>
                <a:ext cx="455588" cy="352002"/>
              </a:xfrm>
              <a:prstGeom prst="rect">
                <a:avLst/>
              </a:prstGeom>
            </p:spPr>
          </p:pic>
          <p:grpSp>
            <p:nvGrpSpPr>
              <p:cNvPr id="24" name="Group 23">
                <a:extLst>
                  <a:ext uri="{FF2B5EF4-FFF2-40B4-BE49-F238E27FC236}">
                    <a16:creationId xmlns:a16="http://schemas.microsoft.com/office/drawing/2014/main" id="{5DBB7683-4811-49D0-B7E5-7747799987C8}"/>
                  </a:ext>
                </a:extLst>
              </p:cNvPr>
              <p:cNvGrpSpPr/>
              <p:nvPr/>
            </p:nvGrpSpPr>
            <p:grpSpPr>
              <a:xfrm>
                <a:off x="1819963" y="6102650"/>
                <a:ext cx="391875" cy="103080"/>
                <a:chOff x="1819963" y="5722141"/>
                <a:chExt cx="391875" cy="103080"/>
              </a:xfrm>
            </p:grpSpPr>
            <p:cxnSp>
              <p:nvCxnSpPr>
                <p:cNvPr id="7" name="Straight Connector 6">
                  <a:extLst>
                    <a:ext uri="{FF2B5EF4-FFF2-40B4-BE49-F238E27FC236}">
                      <a16:creationId xmlns:a16="http://schemas.microsoft.com/office/drawing/2014/main" id="{37439AF1-9E06-4093-9D88-A2F0B3A26068}"/>
                    </a:ext>
                  </a:extLst>
                </p:cNvPr>
                <p:cNvCxnSpPr>
                  <a:cxnSpLocks/>
                </p:cNvCxnSpPr>
                <p:nvPr/>
              </p:nvCxnSpPr>
              <p:spPr>
                <a:xfrm flipV="1">
                  <a:off x="2062410" y="5722141"/>
                  <a:ext cx="149428" cy="103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E2BCDD0-95FF-49CE-BF4F-49A5E8932CC4}"/>
                    </a:ext>
                  </a:extLst>
                </p:cNvPr>
                <p:cNvCxnSpPr>
                  <a:cxnSpLocks/>
                </p:cNvCxnSpPr>
                <p:nvPr/>
              </p:nvCxnSpPr>
              <p:spPr>
                <a:xfrm>
                  <a:off x="1819963" y="5815696"/>
                  <a:ext cx="268049" cy="28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6" name="Picture 35">
                <a:extLst>
                  <a:ext uri="{FF2B5EF4-FFF2-40B4-BE49-F238E27FC236}">
                    <a16:creationId xmlns:a16="http://schemas.microsoft.com/office/drawing/2014/main" id="{9DB1B8E9-F3B0-4B33-97C8-013804F66CE4}"/>
                  </a:ext>
                </a:extLst>
              </p:cNvPr>
              <p:cNvPicPr>
                <a:picLocks noChangeAspect="1"/>
              </p:cNvPicPr>
              <p:nvPr/>
            </p:nvPicPr>
            <p:blipFill rotWithShape="1">
              <a:blip r:embed="rId2"/>
              <a:srcRect t="14179" r="9426" b="12044"/>
              <a:stretch/>
            </p:blipFill>
            <p:spPr>
              <a:xfrm>
                <a:off x="3931876" y="5759225"/>
                <a:ext cx="455588" cy="352002"/>
              </a:xfrm>
              <a:prstGeom prst="rect">
                <a:avLst/>
              </a:prstGeom>
            </p:spPr>
          </p:pic>
          <p:pic>
            <p:nvPicPr>
              <p:cNvPr id="39" name="Picture 38">
                <a:extLst>
                  <a:ext uri="{FF2B5EF4-FFF2-40B4-BE49-F238E27FC236}">
                    <a16:creationId xmlns:a16="http://schemas.microsoft.com/office/drawing/2014/main" id="{0C0EEEF8-95FF-42D5-9A23-5C0A2B9B1B9E}"/>
                  </a:ext>
                </a:extLst>
              </p:cNvPr>
              <p:cNvPicPr>
                <a:picLocks noChangeAspect="1"/>
              </p:cNvPicPr>
              <p:nvPr/>
            </p:nvPicPr>
            <p:blipFill rotWithShape="1">
              <a:blip r:embed="rId2"/>
              <a:srcRect t="14179" r="9426" b="12044"/>
              <a:stretch/>
            </p:blipFill>
            <p:spPr>
              <a:xfrm>
                <a:off x="4802957" y="5771352"/>
                <a:ext cx="455588" cy="352002"/>
              </a:xfrm>
              <a:prstGeom prst="rect">
                <a:avLst/>
              </a:prstGeom>
            </p:spPr>
          </p:pic>
          <p:sp>
            <p:nvSpPr>
              <p:cNvPr id="14" name="Star: 5 Points 13">
                <a:extLst>
                  <a:ext uri="{FF2B5EF4-FFF2-40B4-BE49-F238E27FC236}">
                    <a16:creationId xmlns:a16="http://schemas.microsoft.com/office/drawing/2014/main" id="{5A60AD4E-DA1F-47FC-8A54-DC561B34B8CC}"/>
                  </a:ext>
                </a:extLst>
              </p:cNvPr>
              <p:cNvSpPr/>
              <p:nvPr/>
            </p:nvSpPr>
            <p:spPr>
              <a:xfrm>
                <a:off x="6799368" y="6132895"/>
                <a:ext cx="148779" cy="16217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Freeform: Shape 44">
                <a:extLst>
                  <a:ext uri="{FF2B5EF4-FFF2-40B4-BE49-F238E27FC236}">
                    <a16:creationId xmlns:a16="http://schemas.microsoft.com/office/drawing/2014/main" id="{9FE7D586-CD9C-493C-BB24-6CA5DC66F5EC}"/>
                  </a:ext>
                </a:extLst>
              </p:cNvPr>
              <p:cNvSpPr/>
              <p:nvPr/>
            </p:nvSpPr>
            <p:spPr>
              <a:xfrm>
                <a:off x="5218450" y="6086752"/>
                <a:ext cx="3706733" cy="94565"/>
              </a:xfrm>
              <a:custGeom>
                <a:avLst/>
                <a:gdLst>
                  <a:gd name="connsiteX0" fmla="*/ 1285960 w 1433298"/>
                  <a:gd name="connsiteY0" fmla="*/ 62143 h 62143"/>
                  <a:gd name="connsiteX1" fmla="*/ 1143632 w 1433298"/>
                  <a:gd name="connsiteY1" fmla="*/ 23053 h 62143"/>
                  <a:gd name="connsiteX2" fmla="*/ 1001305 w 1433298"/>
                  <a:gd name="connsiteY2" fmla="*/ 62143 h 62143"/>
                  <a:gd name="connsiteX3" fmla="*/ 858977 w 1433298"/>
                  <a:gd name="connsiteY3" fmla="*/ 23053 h 62143"/>
                  <a:gd name="connsiteX4" fmla="*/ 716650 w 1433298"/>
                  <a:gd name="connsiteY4" fmla="*/ 62143 h 62143"/>
                  <a:gd name="connsiteX5" fmla="*/ 574322 w 1433298"/>
                  <a:gd name="connsiteY5" fmla="*/ 23053 h 62143"/>
                  <a:gd name="connsiteX6" fmla="*/ 431994 w 1433298"/>
                  <a:gd name="connsiteY6" fmla="*/ 62143 h 62143"/>
                  <a:gd name="connsiteX7" fmla="*/ 289667 w 1433298"/>
                  <a:gd name="connsiteY7" fmla="*/ 23053 h 62143"/>
                  <a:gd name="connsiteX8" fmla="*/ 147339 w 1433298"/>
                  <a:gd name="connsiteY8" fmla="*/ 62143 h 62143"/>
                  <a:gd name="connsiteX9" fmla="*/ 0 w 1433298"/>
                  <a:gd name="connsiteY9" fmla="*/ 20046 h 62143"/>
                  <a:gd name="connsiteX10" fmla="*/ 10023 w 1433298"/>
                  <a:gd name="connsiteY10" fmla="*/ 3007 h 62143"/>
                  <a:gd name="connsiteX11" fmla="*/ 147339 w 1433298"/>
                  <a:gd name="connsiteY11" fmla="*/ 42097 h 62143"/>
                  <a:gd name="connsiteX12" fmla="*/ 284655 w 1433298"/>
                  <a:gd name="connsiteY12" fmla="*/ 3007 h 62143"/>
                  <a:gd name="connsiteX13" fmla="*/ 289667 w 1433298"/>
                  <a:gd name="connsiteY13" fmla="*/ 0 h 62143"/>
                  <a:gd name="connsiteX14" fmla="*/ 294678 w 1433298"/>
                  <a:gd name="connsiteY14" fmla="*/ 3007 h 62143"/>
                  <a:gd name="connsiteX15" fmla="*/ 431994 w 1433298"/>
                  <a:gd name="connsiteY15" fmla="*/ 42097 h 62143"/>
                  <a:gd name="connsiteX16" fmla="*/ 569310 w 1433298"/>
                  <a:gd name="connsiteY16" fmla="*/ 3007 h 62143"/>
                  <a:gd name="connsiteX17" fmla="*/ 574322 w 1433298"/>
                  <a:gd name="connsiteY17" fmla="*/ 0 h 62143"/>
                  <a:gd name="connsiteX18" fmla="*/ 579333 w 1433298"/>
                  <a:gd name="connsiteY18" fmla="*/ 3007 h 62143"/>
                  <a:gd name="connsiteX19" fmla="*/ 716650 w 1433298"/>
                  <a:gd name="connsiteY19" fmla="*/ 42097 h 62143"/>
                  <a:gd name="connsiteX20" fmla="*/ 853966 w 1433298"/>
                  <a:gd name="connsiteY20" fmla="*/ 3007 h 62143"/>
                  <a:gd name="connsiteX21" fmla="*/ 858977 w 1433298"/>
                  <a:gd name="connsiteY21" fmla="*/ 0 h 62143"/>
                  <a:gd name="connsiteX22" fmla="*/ 863989 w 1433298"/>
                  <a:gd name="connsiteY22" fmla="*/ 3007 h 62143"/>
                  <a:gd name="connsiteX23" fmla="*/ 1001305 w 1433298"/>
                  <a:gd name="connsiteY23" fmla="*/ 42097 h 62143"/>
                  <a:gd name="connsiteX24" fmla="*/ 1138621 w 1433298"/>
                  <a:gd name="connsiteY24" fmla="*/ 3007 h 62143"/>
                  <a:gd name="connsiteX25" fmla="*/ 1143632 w 1433298"/>
                  <a:gd name="connsiteY25" fmla="*/ 0 h 62143"/>
                  <a:gd name="connsiteX26" fmla="*/ 1148644 w 1433298"/>
                  <a:gd name="connsiteY26" fmla="*/ 3007 h 62143"/>
                  <a:gd name="connsiteX27" fmla="*/ 1285960 w 1433298"/>
                  <a:gd name="connsiteY27" fmla="*/ 42097 h 62143"/>
                  <a:gd name="connsiteX28" fmla="*/ 1423276 w 1433298"/>
                  <a:gd name="connsiteY28" fmla="*/ 3007 h 62143"/>
                  <a:gd name="connsiteX29" fmla="*/ 1433299 w 1433298"/>
                  <a:gd name="connsiteY29" fmla="*/ 20046 h 62143"/>
                  <a:gd name="connsiteX30" fmla="*/ 1285960 w 1433298"/>
                  <a:gd name="connsiteY30" fmla="*/ 62143 h 62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33298" h="62143">
                    <a:moveTo>
                      <a:pt x="1285960" y="62143"/>
                    </a:moveTo>
                    <a:cubicBezTo>
                      <a:pt x="1222815" y="62143"/>
                      <a:pt x="1161674" y="32074"/>
                      <a:pt x="1143632" y="23053"/>
                    </a:cubicBezTo>
                    <a:cubicBezTo>
                      <a:pt x="1125591" y="32074"/>
                      <a:pt x="1064450" y="62143"/>
                      <a:pt x="1001305" y="62143"/>
                    </a:cubicBezTo>
                    <a:cubicBezTo>
                      <a:pt x="938159" y="62143"/>
                      <a:pt x="877019" y="32074"/>
                      <a:pt x="858977" y="23053"/>
                    </a:cubicBezTo>
                    <a:cubicBezTo>
                      <a:pt x="840936" y="32074"/>
                      <a:pt x="779795" y="62143"/>
                      <a:pt x="716650" y="62143"/>
                    </a:cubicBezTo>
                    <a:cubicBezTo>
                      <a:pt x="653504" y="62143"/>
                      <a:pt x="592363" y="32074"/>
                      <a:pt x="574322" y="23053"/>
                    </a:cubicBezTo>
                    <a:cubicBezTo>
                      <a:pt x="556280" y="32074"/>
                      <a:pt x="495140" y="62143"/>
                      <a:pt x="431994" y="62143"/>
                    </a:cubicBezTo>
                    <a:cubicBezTo>
                      <a:pt x="368849" y="62143"/>
                      <a:pt x="307708" y="32074"/>
                      <a:pt x="289667" y="23053"/>
                    </a:cubicBezTo>
                    <a:cubicBezTo>
                      <a:pt x="271625" y="32074"/>
                      <a:pt x="210484" y="62143"/>
                      <a:pt x="147339" y="62143"/>
                    </a:cubicBezTo>
                    <a:cubicBezTo>
                      <a:pt x="74171" y="62143"/>
                      <a:pt x="3007" y="22051"/>
                      <a:pt x="0" y="20046"/>
                    </a:cubicBezTo>
                    <a:lnTo>
                      <a:pt x="10023" y="3007"/>
                    </a:lnTo>
                    <a:cubicBezTo>
                      <a:pt x="11025" y="3007"/>
                      <a:pt x="80185" y="42097"/>
                      <a:pt x="147339" y="42097"/>
                    </a:cubicBezTo>
                    <a:cubicBezTo>
                      <a:pt x="214494" y="42097"/>
                      <a:pt x="283653" y="3007"/>
                      <a:pt x="284655" y="3007"/>
                    </a:cubicBezTo>
                    <a:lnTo>
                      <a:pt x="289667" y="0"/>
                    </a:lnTo>
                    <a:lnTo>
                      <a:pt x="294678" y="3007"/>
                    </a:lnTo>
                    <a:cubicBezTo>
                      <a:pt x="295681" y="3007"/>
                      <a:pt x="364840" y="42097"/>
                      <a:pt x="431994" y="42097"/>
                    </a:cubicBezTo>
                    <a:cubicBezTo>
                      <a:pt x="499149" y="42097"/>
                      <a:pt x="568308" y="3007"/>
                      <a:pt x="569310" y="3007"/>
                    </a:cubicBezTo>
                    <a:lnTo>
                      <a:pt x="574322" y="0"/>
                    </a:lnTo>
                    <a:lnTo>
                      <a:pt x="579333" y="3007"/>
                    </a:lnTo>
                    <a:cubicBezTo>
                      <a:pt x="580336" y="3007"/>
                      <a:pt x="649495" y="42097"/>
                      <a:pt x="716650" y="42097"/>
                    </a:cubicBezTo>
                    <a:cubicBezTo>
                      <a:pt x="783804" y="42097"/>
                      <a:pt x="852963" y="3007"/>
                      <a:pt x="853966" y="3007"/>
                    </a:cubicBezTo>
                    <a:lnTo>
                      <a:pt x="858977" y="0"/>
                    </a:lnTo>
                    <a:lnTo>
                      <a:pt x="863989" y="3007"/>
                    </a:lnTo>
                    <a:cubicBezTo>
                      <a:pt x="864991" y="3007"/>
                      <a:pt x="934150" y="42097"/>
                      <a:pt x="1001305" y="42097"/>
                    </a:cubicBezTo>
                    <a:cubicBezTo>
                      <a:pt x="1068459" y="42097"/>
                      <a:pt x="1137618" y="3007"/>
                      <a:pt x="1138621" y="3007"/>
                    </a:cubicBezTo>
                    <a:lnTo>
                      <a:pt x="1143632" y="0"/>
                    </a:lnTo>
                    <a:lnTo>
                      <a:pt x="1148644" y="3007"/>
                    </a:lnTo>
                    <a:cubicBezTo>
                      <a:pt x="1149646" y="3007"/>
                      <a:pt x="1218805" y="42097"/>
                      <a:pt x="1285960" y="42097"/>
                    </a:cubicBezTo>
                    <a:cubicBezTo>
                      <a:pt x="1353114" y="42097"/>
                      <a:pt x="1422274" y="3007"/>
                      <a:pt x="1423276" y="3007"/>
                    </a:cubicBezTo>
                    <a:lnTo>
                      <a:pt x="1433299" y="20046"/>
                    </a:lnTo>
                    <a:cubicBezTo>
                      <a:pt x="1430292" y="22051"/>
                      <a:pt x="1359128" y="62143"/>
                      <a:pt x="1285960" y="62143"/>
                    </a:cubicBezTo>
                    <a:close/>
                  </a:path>
                </a:pathLst>
              </a:custGeom>
              <a:solidFill>
                <a:srgbClr val="006097"/>
              </a:solidFill>
              <a:ln w="9991" cap="flat">
                <a:noFill/>
                <a:prstDash val="solid"/>
                <a:miter/>
              </a:ln>
            </p:spPr>
            <p:txBody>
              <a:bodyPr rtlCol="0" anchor="ctr"/>
              <a:lstStyle/>
              <a:p>
                <a:endParaRPr lang="en-GB"/>
              </a:p>
            </p:txBody>
          </p:sp>
          <p:cxnSp>
            <p:nvCxnSpPr>
              <p:cNvPr id="43" name="Straight Connector 42">
                <a:extLst>
                  <a:ext uri="{FF2B5EF4-FFF2-40B4-BE49-F238E27FC236}">
                    <a16:creationId xmlns:a16="http://schemas.microsoft.com/office/drawing/2014/main" id="{EDD4A52A-1A63-481C-9CEE-2BFE33B753A8}"/>
                  </a:ext>
                </a:extLst>
              </p:cNvPr>
              <p:cNvCxnSpPr>
                <a:cxnSpLocks/>
              </p:cNvCxnSpPr>
              <p:nvPr/>
            </p:nvCxnSpPr>
            <p:spPr>
              <a:xfrm flipV="1">
                <a:off x="6956525" y="6118523"/>
                <a:ext cx="204794" cy="87207"/>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876B18E2-AE92-4120-801B-6E47F2A9FC70}"/>
                  </a:ext>
                </a:extLst>
              </p:cNvPr>
              <p:cNvSpPr txBox="1"/>
              <p:nvPr/>
            </p:nvSpPr>
            <p:spPr>
              <a:xfrm>
                <a:off x="3412494" y="6309340"/>
                <a:ext cx="4260505" cy="276999"/>
              </a:xfrm>
              <a:prstGeom prst="rect">
                <a:avLst/>
              </a:prstGeom>
              <a:noFill/>
            </p:spPr>
            <p:txBody>
              <a:bodyPr wrap="square" lIns="91440" tIns="45720" rIns="91440" bIns="45720" rtlCol="0" anchor="t">
                <a:spAutoFit/>
              </a:bodyPr>
              <a:lst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a:lstStyle>
              <a:p>
                <a:pPr defTabSz="457200"/>
                <a:r>
                  <a:rPr lang="en-GB" sz="1200">
                    <a:solidFill>
                      <a:prstClr val="black"/>
                    </a:solidFill>
                    <a:cs typeface="Arial"/>
                  </a:rPr>
                  <a:t>Receivers maintain critical offset separation from source</a:t>
                </a:r>
              </a:p>
            </p:txBody>
          </p:sp>
          <p:cxnSp>
            <p:nvCxnSpPr>
              <p:cNvPr id="21" name="Straight Arrow Connector 20">
                <a:extLst>
                  <a:ext uri="{FF2B5EF4-FFF2-40B4-BE49-F238E27FC236}">
                    <a16:creationId xmlns:a16="http://schemas.microsoft.com/office/drawing/2014/main" id="{C837D001-1368-40CC-8781-8BDB7D30FF8B}"/>
                  </a:ext>
                </a:extLst>
              </p:cNvPr>
              <p:cNvCxnSpPr>
                <a:cxnSpLocks/>
              </p:cNvCxnSpPr>
              <p:nvPr/>
            </p:nvCxnSpPr>
            <p:spPr>
              <a:xfrm flipH="1">
                <a:off x="4794863" y="6294596"/>
                <a:ext cx="206508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3D63250F-D408-408D-A3FA-0E7519448609}"/>
                  </a:ext>
                </a:extLst>
              </p:cNvPr>
              <p:cNvGrpSpPr/>
              <p:nvPr/>
            </p:nvGrpSpPr>
            <p:grpSpPr>
              <a:xfrm>
                <a:off x="2715313" y="6131225"/>
                <a:ext cx="391875" cy="103080"/>
                <a:chOff x="1819963" y="5722141"/>
                <a:chExt cx="391875" cy="103080"/>
              </a:xfrm>
            </p:grpSpPr>
            <p:cxnSp>
              <p:nvCxnSpPr>
                <p:cNvPr id="55" name="Straight Connector 54">
                  <a:extLst>
                    <a:ext uri="{FF2B5EF4-FFF2-40B4-BE49-F238E27FC236}">
                      <a16:creationId xmlns:a16="http://schemas.microsoft.com/office/drawing/2014/main" id="{40CF0A66-1320-4748-8F15-48E755F9EDB5}"/>
                    </a:ext>
                  </a:extLst>
                </p:cNvPr>
                <p:cNvCxnSpPr>
                  <a:cxnSpLocks/>
                </p:cNvCxnSpPr>
                <p:nvPr/>
              </p:nvCxnSpPr>
              <p:spPr>
                <a:xfrm flipV="1">
                  <a:off x="2062410" y="5722141"/>
                  <a:ext cx="149428" cy="103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D646984-5C52-42C3-8428-769408D43D3E}"/>
                    </a:ext>
                  </a:extLst>
                </p:cNvPr>
                <p:cNvCxnSpPr>
                  <a:cxnSpLocks/>
                </p:cNvCxnSpPr>
                <p:nvPr/>
              </p:nvCxnSpPr>
              <p:spPr>
                <a:xfrm>
                  <a:off x="1819963" y="5815696"/>
                  <a:ext cx="268049" cy="28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F063C436-6F56-44DB-918E-221A3F2DCCA4}"/>
                  </a:ext>
                </a:extLst>
              </p:cNvPr>
              <p:cNvGrpSpPr/>
              <p:nvPr/>
            </p:nvGrpSpPr>
            <p:grpSpPr>
              <a:xfrm>
                <a:off x="3563038" y="6093125"/>
                <a:ext cx="391875" cy="103080"/>
                <a:chOff x="1819963" y="5722141"/>
                <a:chExt cx="391875" cy="103080"/>
              </a:xfrm>
            </p:grpSpPr>
            <p:cxnSp>
              <p:nvCxnSpPr>
                <p:cNvPr id="58" name="Straight Connector 57">
                  <a:extLst>
                    <a:ext uri="{FF2B5EF4-FFF2-40B4-BE49-F238E27FC236}">
                      <a16:creationId xmlns:a16="http://schemas.microsoft.com/office/drawing/2014/main" id="{758135BF-DE9F-4723-8B41-432DA0418491}"/>
                    </a:ext>
                  </a:extLst>
                </p:cNvPr>
                <p:cNvCxnSpPr>
                  <a:cxnSpLocks/>
                </p:cNvCxnSpPr>
                <p:nvPr/>
              </p:nvCxnSpPr>
              <p:spPr>
                <a:xfrm flipV="1">
                  <a:off x="2062410" y="5722141"/>
                  <a:ext cx="149428" cy="103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594758A-3804-4E09-ADCB-6967B15988BA}"/>
                    </a:ext>
                  </a:extLst>
                </p:cNvPr>
                <p:cNvCxnSpPr>
                  <a:cxnSpLocks/>
                </p:cNvCxnSpPr>
                <p:nvPr/>
              </p:nvCxnSpPr>
              <p:spPr>
                <a:xfrm>
                  <a:off x="1819963" y="5815696"/>
                  <a:ext cx="268049" cy="28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C9A585AD-615C-4392-8E54-387CB9AD0EAB}"/>
                  </a:ext>
                </a:extLst>
              </p:cNvPr>
              <p:cNvGrpSpPr/>
              <p:nvPr/>
            </p:nvGrpSpPr>
            <p:grpSpPr>
              <a:xfrm>
                <a:off x="4439338" y="6121700"/>
                <a:ext cx="391875" cy="103080"/>
                <a:chOff x="1819963" y="5722141"/>
                <a:chExt cx="391875" cy="103080"/>
              </a:xfrm>
            </p:grpSpPr>
            <p:cxnSp>
              <p:nvCxnSpPr>
                <p:cNvPr id="61" name="Straight Connector 60">
                  <a:extLst>
                    <a:ext uri="{FF2B5EF4-FFF2-40B4-BE49-F238E27FC236}">
                      <a16:creationId xmlns:a16="http://schemas.microsoft.com/office/drawing/2014/main" id="{EB608EA6-A8C3-446A-B8E5-942E4BB8C2CC}"/>
                    </a:ext>
                  </a:extLst>
                </p:cNvPr>
                <p:cNvCxnSpPr>
                  <a:cxnSpLocks/>
                </p:cNvCxnSpPr>
                <p:nvPr/>
              </p:nvCxnSpPr>
              <p:spPr>
                <a:xfrm flipV="1">
                  <a:off x="2062410" y="5722141"/>
                  <a:ext cx="149428" cy="103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175457D-C787-47E7-B337-8BF2155B904D}"/>
                    </a:ext>
                  </a:extLst>
                </p:cNvPr>
                <p:cNvCxnSpPr>
                  <a:cxnSpLocks/>
                </p:cNvCxnSpPr>
                <p:nvPr/>
              </p:nvCxnSpPr>
              <p:spPr>
                <a:xfrm>
                  <a:off x="1819963" y="5815696"/>
                  <a:ext cx="268049" cy="28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5" name="Straight Arrow Connector 64">
                <a:extLst>
                  <a:ext uri="{FF2B5EF4-FFF2-40B4-BE49-F238E27FC236}">
                    <a16:creationId xmlns:a16="http://schemas.microsoft.com/office/drawing/2014/main" id="{8A4F0B44-56C4-46EF-AB1A-5911CEB7443C}"/>
                  </a:ext>
                </a:extLst>
              </p:cNvPr>
              <p:cNvCxnSpPr>
                <a:cxnSpLocks/>
              </p:cNvCxnSpPr>
              <p:nvPr/>
            </p:nvCxnSpPr>
            <p:spPr>
              <a:xfrm flipH="1">
                <a:off x="3880199" y="6309340"/>
                <a:ext cx="5591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CE8BFC8A-2857-4429-9BBB-AE9BD82B8AD6}"/>
                  </a:ext>
                </a:extLst>
              </p:cNvPr>
              <p:cNvCxnSpPr>
                <a:cxnSpLocks/>
              </p:cNvCxnSpPr>
              <p:nvPr/>
            </p:nvCxnSpPr>
            <p:spPr>
              <a:xfrm flipH="1">
                <a:off x="2994374" y="6299815"/>
                <a:ext cx="5591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58B0A14F-19EE-436D-B999-E8BE93B403B9}"/>
                  </a:ext>
                </a:extLst>
              </p:cNvPr>
              <p:cNvCxnSpPr>
                <a:cxnSpLocks/>
              </p:cNvCxnSpPr>
              <p:nvPr/>
            </p:nvCxnSpPr>
            <p:spPr>
              <a:xfrm flipH="1">
                <a:off x="2118074" y="6309340"/>
                <a:ext cx="5591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46" name="TextBox 45">
              <a:extLst>
                <a:ext uri="{FF2B5EF4-FFF2-40B4-BE49-F238E27FC236}">
                  <a16:creationId xmlns:a16="http://schemas.microsoft.com/office/drawing/2014/main" id="{29189AA4-96EC-444A-9512-7219391CF0A6}"/>
                </a:ext>
              </a:extLst>
            </p:cNvPr>
            <p:cNvSpPr txBox="1"/>
            <p:nvPr/>
          </p:nvSpPr>
          <p:spPr>
            <a:xfrm>
              <a:off x="927771" y="3956975"/>
              <a:ext cx="1345472" cy="246221"/>
            </a:xfrm>
            <a:prstGeom prst="rect">
              <a:avLst/>
            </a:prstGeom>
            <a:noFill/>
          </p:spPr>
          <p:txBody>
            <a:bodyPr wrap="square">
              <a:spAutoFit/>
            </a:bodyPr>
            <a:lstStyle/>
            <a:p>
              <a:r>
                <a:rPr lang="en-GB" sz="1000" b="1"/>
                <a:t>Reference 21</a:t>
              </a:r>
              <a:endParaRPr lang="en-GB" sz="1000"/>
            </a:p>
          </p:txBody>
        </p:sp>
        <p:sp>
          <p:nvSpPr>
            <p:cNvPr id="47" name="TextBox 46">
              <a:extLst>
                <a:ext uri="{FF2B5EF4-FFF2-40B4-BE49-F238E27FC236}">
                  <a16:creationId xmlns:a16="http://schemas.microsoft.com/office/drawing/2014/main" id="{1670ADC7-78B9-4D5D-A8B5-831B51535AAF}"/>
                </a:ext>
              </a:extLst>
            </p:cNvPr>
            <p:cNvSpPr txBox="1"/>
            <p:nvPr/>
          </p:nvSpPr>
          <p:spPr>
            <a:xfrm>
              <a:off x="3512205" y="3971793"/>
              <a:ext cx="1345472" cy="246221"/>
            </a:xfrm>
            <a:prstGeom prst="rect">
              <a:avLst/>
            </a:prstGeom>
            <a:noFill/>
          </p:spPr>
          <p:txBody>
            <a:bodyPr wrap="square">
              <a:spAutoFit/>
            </a:bodyPr>
            <a:lstStyle/>
            <a:p>
              <a:r>
                <a:rPr lang="en-GB" sz="1000" b="1"/>
                <a:t>Reference 22</a:t>
              </a:r>
              <a:endParaRPr lang="en-GB" sz="1000"/>
            </a:p>
          </p:txBody>
        </p:sp>
        <p:sp>
          <p:nvSpPr>
            <p:cNvPr id="48" name="TextBox 47">
              <a:extLst>
                <a:ext uri="{FF2B5EF4-FFF2-40B4-BE49-F238E27FC236}">
                  <a16:creationId xmlns:a16="http://schemas.microsoft.com/office/drawing/2014/main" id="{7D377635-B366-4275-B0CE-857A3BAC6B98}"/>
                </a:ext>
              </a:extLst>
            </p:cNvPr>
            <p:cNvSpPr txBox="1"/>
            <p:nvPr/>
          </p:nvSpPr>
          <p:spPr>
            <a:xfrm>
              <a:off x="7002034" y="3962999"/>
              <a:ext cx="1345472" cy="246221"/>
            </a:xfrm>
            <a:prstGeom prst="rect">
              <a:avLst/>
            </a:prstGeom>
            <a:noFill/>
          </p:spPr>
          <p:txBody>
            <a:bodyPr wrap="square">
              <a:spAutoFit/>
            </a:bodyPr>
            <a:lstStyle/>
            <a:p>
              <a:r>
                <a:rPr lang="en-GB" sz="1000" b="1"/>
                <a:t>Reference 23</a:t>
              </a:r>
              <a:endParaRPr lang="en-GB" sz="1000"/>
            </a:p>
          </p:txBody>
        </p:sp>
        <p:sp>
          <p:nvSpPr>
            <p:cNvPr id="49" name="TextBox 48">
              <a:extLst>
                <a:ext uri="{FF2B5EF4-FFF2-40B4-BE49-F238E27FC236}">
                  <a16:creationId xmlns:a16="http://schemas.microsoft.com/office/drawing/2014/main" id="{21A26A03-CE62-4538-8CFB-7A26829ED0BE}"/>
                </a:ext>
              </a:extLst>
            </p:cNvPr>
            <p:cNvSpPr txBox="1"/>
            <p:nvPr/>
          </p:nvSpPr>
          <p:spPr>
            <a:xfrm>
              <a:off x="2209385" y="1802691"/>
              <a:ext cx="2654678" cy="276999"/>
            </a:xfrm>
            <a:prstGeom prst="rect">
              <a:avLst/>
            </a:prstGeom>
            <a:noFill/>
          </p:spPr>
          <p:txBody>
            <a:bodyPr wrap="square">
              <a:spAutoFit/>
            </a:bodyPr>
            <a:lstStyle/>
            <a:p>
              <a:r>
                <a:rPr lang="en-GB" sz="1200" b="1"/>
                <a:t>Range of developing USV’s</a:t>
              </a:r>
            </a:p>
          </p:txBody>
        </p:sp>
        <p:sp>
          <p:nvSpPr>
            <p:cNvPr id="51" name="Oval 50">
              <a:extLst>
                <a:ext uri="{FF2B5EF4-FFF2-40B4-BE49-F238E27FC236}">
                  <a16:creationId xmlns:a16="http://schemas.microsoft.com/office/drawing/2014/main" id="{77583FB2-4B92-44DB-8963-4A5EC4CF5FE6}"/>
                </a:ext>
              </a:extLst>
            </p:cNvPr>
            <p:cNvSpPr/>
            <p:nvPr/>
          </p:nvSpPr>
          <p:spPr>
            <a:xfrm>
              <a:off x="6628983" y="5880910"/>
              <a:ext cx="122177" cy="144725"/>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2" name="TextBox 51">
            <a:extLst>
              <a:ext uri="{FF2B5EF4-FFF2-40B4-BE49-F238E27FC236}">
                <a16:creationId xmlns:a16="http://schemas.microsoft.com/office/drawing/2014/main" id="{61187F2E-38DD-414F-BDBE-B4B16739ED07}"/>
              </a:ext>
              <a:ext uri="{C183D7F6-B498-43B3-948B-1728B52AA6E4}">
                <adec:decorative xmlns:adec="http://schemas.microsoft.com/office/drawing/2017/decorative" val="1"/>
              </a:ext>
            </a:extLst>
          </p:cNvPr>
          <p:cNvSpPr txBox="1"/>
          <p:nvPr/>
        </p:nvSpPr>
        <p:spPr>
          <a:xfrm>
            <a:off x="10524962" y="898254"/>
            <a:ext cx="1951786" cy="246221"/>
          </a:xfrm>
          <a:prstGeom prst="rect">
            <a:avLst/>
          </a:prstGeom>
          <a:noFill/>
        </p:spPr>
        <p:txBody>
          <a:bodyPr wrap="square">
            <a:spAutoFit/>
          </a:bodyPr>
          <a:lstStyle/>
          <a:p>
            <a:r>
              <a:rPr lang="en-GB" sz="1000" b="1"/>
              <a:t>References 24, 25</a:t>
            </a:r>
            <a:endParaRPr lang="en-GB" sz="1000"/>
          </a:p>
        </p:txBody>
      </p:sp>
    </p:spTree>
    <p:extLst>
      <p:ext uri="{BB962C8B-B14F-4D97-AF65-F5344CB8AC3E}">
        <p14:creationId xmlns:p14="http://schemas.microsoft.com/office/powerpoint/2010/main" val="37804741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7577114-0F61-4ED9-B69D-5B02591B5880}"/>
              </a:ext>
            </a:extLst>
          </p:cNvPr>
          <p:cNvSpPr>
            <a:spLocks noGrp="1"/>
          </p:cNvSpPr>
          <p:nvPr>
            <p:ph type="title"/>
          </p:nvPr>
        </p:nvSpPr>
        <p:spPr>
          <a:xfrm>
            <a:off x="575733" y="260353"/>
            <a:ext cx="7095435" cy="501649"/>
          </a:xfrm>
        </p:spPr>
        <p:txBody>
          <a:bodyPr/>
          <a:lstStyle/>
          <a:p>
            <a:r>
              <a:rPr lang="en-GB">
                <a:solidFill>
                  <a:srgbClr val="006097"/>
                </a:solidFill>
                <a:latin typeface="+mn-lt"/>
              </a:rPr>
              <a:t>Permanent Reservoir Monitoring (PRM)</a:t>
            </a:r>
          </a:p>
        </p:txBody>
      </p:sp>
      <p:sp>
        <p:nvSpPr>
          <p:cNvPr id="5" name="Rectangle 4">
            <a:extLst>
              <a:ext uri="{FF2B5EF4-FFF2-40B4-BE49-F238E27FC236}">
                <a16:creationId xmlns:a16="http://schemas.microsoft.com/office/drawing/2014/main" id="{315AF837-F4FD-4A62-A355-A1683E265304}"/>
              </a:ext>
            </a:extLst>
          </p:cNvPr>
          <p:cNvSpPr/>
          <p:nvPr/>
        </p:nvSpPr>
        <p:spPr>
          <a:xfrm>
            <a:off x="508117" y="821962"/>
            <a:ext cx="8409073" cy="5616922"/>
          </a:xfrm>
          <a:prstGeom prst="rect">
            <a:avLst/>
          </a:prstGeom>
        </p:spPr>
        <p:txBody>
          <a:bodyPr wrap="square" lIns="91440" tIns="45720" rIns="91440" bIns="45720" anchor="t">
            <a:spAutoFit/>
          </a:bodyPr>
          <a:lstStyle/>
          <a:p>
            <a:pPr>
              <a:spcAft>
                <a:spcPts val="800"/>
              </a:spcAft>
            </a:pPr>
            <a:r>
              <a:rPr lang="en-GB" sz="1600" b="1">
                <a:ea typeface="Calibri" panose="020F0502020204030204" pitchFamily="34" charset="0"/>
                <a:cs typeface="Calibri"/>
              </a:rPr>
              <a:t>PRM involves the fixed installation of monitoring equipment on the seabed for multi-season acquisition </a:t>
            </a:r>
          </a:p>
          <a:p>
            <a:pPr marL="285750" indent="-285750">
              <a:buFont typeface="Arial" panose="020B0604020202020204" pitchFamily="34" charset="0"/>
              <a:buChar char="•"/>
            </a:pPr>
            <a:r>
              <a:rPr lang="en-GB" sz="1600">
                <a:cs typeface="Calibri"/>
              </a:rPr>
              <a:t>Useful for </a:t>
            </a:r>
            <a:r>
              <a:rPr lang="en-GB" sz="1600" i="1" u="sng">
                <a:cs typeface="Calibri"/>
              </a:rPr>
              <a:t>frequent</a:t>
            </a:r>
            <a:r>
              <a:rPr lang="en-GB" sz="1600">
                <a:cs typeface="Calibri"/>
              </a:rPr>
              <a:t> monitoring when tracking very rapid fluid distribution changes </a:t>
            </a:r>
          </a:p>
          <a:p>
            <a:pPr marL="895320" lvl="1" indent="-285750">
              <a:buFont typeface="Arial" panose="020B0604020202020204" pitchFamily="34" charset="0"/>
              <a:buChar char="•"/>
            </a:pPr>
            <a:r>
              <a:rPr lang="en-GB" sz="1200">
                <a:cs typeface="Calibri"/>
              </a:rPr>
              <a:t>Aimed at 3-6 month frequency compared to 3-10 years with streamers</a:t>
            </a:r>
          </a:p>
          <a:p>
            <a:pPr marL="895320" lvl="1" indent="-285750">
              <a:buFont typeface="Arial" panose="020B0604020202020204" pitchFamily="34" charset="0"/>
              <a:buChar char="•"/>
            </a:pPr>
            <a:endParaRPr lang="en-GB" sz="1200">
              <a:cs typeface="Calibri"/>
            </a:endParaRPr>
          </a:p>
          <a:p>
            <a:pPr marL="285750" indent="-285750">
              <a:spcAft>
                <a:spcPts val="800"/>
              </a:spcAft>
              <a:buFont typeface="Arial" panose="020B0604020202020204" pitchFamily="34" charset="0"/>
              <a:buChar char="•"/>
            </a:pPr>
            <a:r>
              <a:rPr lang="en-GB" sz="1600">
                <a:cs typeface="Calibri"/>
              </a:rPr>
              <a:t>Globally very few permanent installations only associated with very large scale projects </a:t>
            </a:r>
            <a:r>
              <a:rPr lang="en-GB" sz="1100">
                <a:cs typeface="Calibri"/>
              </a:rPr>
              <a:t>.            Clair in UKCS, Valhall and Ekofisk in Norwegian waters</a:t>
            </a:r>
            <a:endParaRPr lang="en-GB" sz="1600" b="1">
              <a:ea typeface="Calibri" panose="020F0502020204030204" pitchFamily="34" charset="0"/>
              <a:cs typeface="Calibri"/>
            </a:endParaRPr>
          </a:p>
          <a:p>
            <a:pPr>
              <a:spcAft>
                <a:spcPts val="800"/>
              </a:spcAft>
            </a:pPr>
            <a:r>
              <a:rPr lang="en-GB" sz="1600">
                <a:cs typeface="Calibri"/>
              </a:rPr>
              <a:t>Positives: </a:t>
            </a:r>
          </a:p>
          <a:p>
            <a:pPr marL="895320" lvl="1" indent="-285750">
              <a:buFont typeface="Arial" panose="020B0604020202020204" pitchFamily="34" charset="0"/>
              <a:buChar char="•"/>
            </a:pPr>
            <a:r>
              <a:rPr lang="en-GB" sz="1400">
                <a:cs typeface="Calibri"/>
              </a:rPr>
              <a:t>Provides very high repeatability </a:t>
            </a:r>
          </a:p>
          <a:p>
            <a:pPr marL="895320" lvl="1" indent="-285750">
              <a:buFont typeface="Arial" panose="020B0604020202020204" pitchFamily="34" charset="0"/>
              <a:buChar char="•"/>
            </a:pPr>
            <a:r>
              <a:rPr lang="en-GB" sz="1400">
                <a:cs typeface="Calibri"/>
              </a:rPr>
              <a:t> Lower repeat monitoring costs</a:t>
            </a:r>
          </a:p>
          <a:p>
            <a:pPr marL="895320" lvl="1" indent="-285750">
              <a:buFont typeface="Arial" panose="020B0604020202020204" pitchFamily="34" charset="0"/>
              <a:buChar char="•"/>
            </a:pPr>
            <a:r>
              <a:rPr lang="en-GB" sz="1400">
                <a:cs typeface="Calibri"/>
              </a:rPr>
              <a:t>Containerised seismic source from supply vessel</a:t>
            </a:r>
          </a:p>
          <a:p>
            <a:pPr>
              <a:spcAft>
                <a:spcPts val="800"/>
              </a:spcAft>
            </a:pPr>
            <a:r>
              <a:rPr lang="en-GB" sz="1600">
                <a:cs typeface="Calibri"/>
              </a:rPr>
              <a:t>Negatives: </a:t>
            </a:r>
          </a:p>
          <a:p>
            <a:pPr marL="895320" lvl="1" indent="-285750">
              <a:buFont typeface="Arial" panose="020B0604020202020204" pitchFamily="34" charset="0"/>
              <a:buChar char="•"/>
            </a:pPr>
            <a:r>
              <a:rPr lang="en-GB" sz="1400" b="1">
                <a:solidFill>
                  <a:srgbClr val="FF0000"/>
                </a:solidFill>
                <a:cs typeface="Calibri"/>
              </a:rPr>
              <a:t>Very High up front capital expenditure, </a:t>
            </a:r>
          </a:p>
          <a:p>
            <a:pPr marL="895320" lvl="1" indent="-285750">
              <a:buFont typeface="Arial" panose="020B0604020202020204" pitchFamily="34" charset="0"/>
              <a:buChar char="•"/>
            </a:pPr>
            <a:r>
              <a:rPr lang="en-GB" sz="1400">
                <a:cs typeface="Calibri"/>
              </a:rPr>
              <a:t>Equipment durability, </a:t>
            </a:r>
          </a:p>
          <a:p>
            <a:pPr marL="895320" lvl="1" indent="-285750">
              <a:buFont typeface="Arial" panose="020B0604020202020204" pitchFamily="34" charset="0"/>
              <a:buChar char="•"/>
            </a:pPr>
            <a:r>
              <a:rPr lang="en-GB" sz="1400">
                <a:cs typeface="Calibri"/>
              </a:rPr>
              <a:t>Cable based systems inflexible to expansion</a:t>
            </a:r>
          </a:p>
          <a:p>
            <a:pPr marL="895320" lvl="1" indent="-285750">
              <a:buFont typeface="Arial" panose="020B0604020202020204" pitchFamily="34" charset="0"/>
              <a:buChar char="•"/>
            </a:pPr>
            <a:r>
              <a:rPr lang="en-GB" sz="1400">
                <a:cs typeface="Calibri"/>
              </a:rPr>
              <a:t>Permanent installation prevents CCS subsea development/ windfarm expansion</a:t>
            </a:r>
          </a:p>
          <a:p>
            <a:pPr marL="895320" lvl="1" indent="-285750">
              <a:buFont typeface="Arial" panose="020B0604020202020204" pitchFamily="34" charset="0"/>
              <a:buChar char="•"/>
            </a:pPr>
            <a:r>
              <a:rPr lang="en-GB" sz="1400" b="1">
                <a:solidFill>
                  <a:srgbClr val="FF0000"/>
                </a:solidFill>
                <a:cs typeface="Calibri"/>
              </a:rPr>
              <a:t>Seafloor PRM is likely to exacerbate the coexistence issue and is unlikely to have a significant role in congested areas.</a:t>
            </a:r>
          </a:p>
          <a:p>
            <a:pPr lvl="1"/>
            <a:endParaRPr lang="en-GB" sz="1400" b="1">
              <a:cs typeface="Calibri"/>
            </a:endParaRPr>
          </a:p>
          <a:p>
            <a:r>
              <a:rPr lang="en-GB" sz="1600">
                <a:cs typeface="Calibri"/>
              </a:rPr>
              <a:t>Possible Future Fibre optic development as PRM</a:t>
            </a:r>
          </a:p>
          <a:p>
            <a:pPr marL="895320" lvl="1" indent="-285750">
              <a:buFont typeface="Arial" panose="020B0604020202020204" pitchFamily="34" charset="0"/>
              <a:buChar char="•"/>
            </a:pPr>
            <a:r>
              <a:rPr lang="en-GB" sz="1600">
                <a:cs typeface="Calibri"/>
              </a:rPr>
              <a:t> Currently used in-well</a:t>
            </a:r>
          </a:p>
          <a:p>
            <a:pPr marL="895320" lvl="1" indent="-285750">
              <a:buFont typeface="Arial" panose="020B0604020202020204" pitchFamily="34" charset="0"/>
              <a:buChar char="•"/>
            </a:pPr>
            <a:r>
              <a:rPr lang="en-GB" sz="1600">
                <a:cs typeface="Calibri"/>
              </a:rPr>
              <a:t>Noisy seafloor environment for  untrenched light weight cable</a:t>
            </a:r>
          </a:p>
        </p:txBody>
      </p:sp>
      <p:grpSp>
        <p:nvGrpSpPr>
          <p:cNvPr id="2" name="Group 1" descr="Ekofisk PRM array permanent reservoir monitoring&#10;">
            <a:extLst>
              <a:ext uri="{FF2B5EF4-FFF2-40B4-BE49-F238E27FC236}">
                <a16:creationId xmlns:a16="http://schemas.microsoft.com/office/drawing/2014/main" id="{354F1C59-920B-46D9-8BD2-9ADB440A0761}"/>
              </a:ext>
            </a:extLst>
          </p:cNvPr>
          <p:cNvGrpSpPr/>
          <p:nvPr/>
        </p:nvGrpSpPr>
        <p:grpSpPr>
          <a:xfrm>
            <a:off x="8845903" y="821962"/>
            <a:ext cx="2800042" cy="5098660"/>
            <a:chOff x="8988062" y="762002"/>
            <a:chExt cx="2800042" cy="5098660"/>
          </a:xfrm>
        </p:grpSpPr>
        <p:pic>
          <p:nvPicPr>
            <p:cNvPr id="7" name="Picture 6">
              <a:extLst>
                <a:ext uri="{FF2B5EF4-FFF2-40B4-BE49-F238E27FC236}">
                  <a16:creationId xmlns:a16="http://schemas.microsoft.com/office/drawing/2014/main" id="{9827E705-81A2-48ED-8B70-348AA680C112}"/>
                </a:ext>
              </a:extLst>
            </p:cNvPr>
            <p:cNvPicPr>
              <a:picLocks noChangeAspect="1"/>
            </p:cNvPicPr>
            <p:nvPr/>
          </p:nvPicPr>
          <p:blipFill rotWithShape="1">
            <a:blip r:embed="rId3"/>
            <a:srcRect r="3848"/>
            <a:stretch/>
          </p:blipFill>
          <p:spPr>
            <a:xfrm>
              <a:off x="8988062" y="1190642"/>
              <a:ext cx="2728755" cy="4364663"/>
            </a:xfrm>
            <a:prstGeom prst="rect">
              <a:avLst/>
            </a:prstGeom>
          </p:spPr>
        </p:pic>
        <p:sp>
          <p:nvSpPr>
            <p:cNvPr id="8" name="TextBox 7">
              <a:extLst>
                <a:ext uri="{FF2B5EF4-FFF2-40B4-BE49-F238E27FC236}">
                  <a16:creationId xmlns:a16="http://schemas.microsoft.com/office/drawing/2014/main" id="{65E44F42-597F-495F-AB22-314A92A82808}"/>
                </a:ext>
              </a:extLst>
            </p:cNvPr>
            <p:cNvSpPr txBox="1"/>
            <p:nvPr/>
          </p:nvSpPr>
          <p:spPr>
            <a:xfrm>
              <a:off x="9144795" y="762002"/>
              <a:ext cx="1758815" cy="307777"/>
            </a:xfrm>
            <a:prstGeom prst="rect">
              <a:avLst/>
            </a:prstGeom>
            <a:noFill/>
          </p:spPr>
          <p:txBody>
            <a:bodyPr wrap="none" rtlCol="0">
              <a:spAutoFit/>
            </a:bodyPr>
            <a:lstStyle/>
            <a:p>
              <a:r>
                <a:rPr lang="en-GB" sz="1400" b="1"/>
                <a:t>Ekofisk PRM array</a:t>
              </a:r>
            </a:p>
          </p:txBody>
        </p:sp>
        <p:sp>
          <p:nvSpPr>
            <p:cNvPr id="10" name="TextBox 9">
              <a:extLst>
                <a:ext uri="{FF2B5EF4-FFF2-40B4-BE49-F238E27FC236}">
                  <a16:creationId xmlns:a16="http://schemas.microsoft.com/office/drawing/2014/main" id="{84BCEF85-81AF-4756-8016-5C26B6CEA347}"/>
                </a:ext>
              </a:extLst>
            </p:cNvPr>
            <p:cNvSpPr txBox="1"/>
            <p:nvPr/>
          </p:nvSpPr>
          <p:spPr>
            <a:xfrm>
              <a:off x="9059349" y="5606746"/>
              <a:ext cx="2728755" cy="253916"/>
            </a:xfrm>
            <a:prstGeom prst="rect">
              <a:avLst/>
            </a:prstGeom>
            <a:noFill/>
          </p:spPr>
          <p:txBody>
            <a:bodyPr wrap="square">
              <a:spAutoFit/>
            </a:bodyPr>
            <a:lstStyle/>
            <a:p>
              <a:pPr algn="l"/>
              <a:endParaRPr lang="en-GB" sz="1050" i="0">
                <a:solidFill>
                  <a:srgbClr val="006097"/>
                </a:solidFill>
                <a:effectLst/>
              </a:endParaRPr>
            </a:p>
          </p:txBody>
        </p:sp>
      </p:grpSp>
      <p:sp>
        <p:nvSpPr>
          <p:cNvPr id="9" name="TextBox 8">
            <a:extLst>
              <a:ext uri="{FF2B5EF4-FFF2-40B4-BE49-F238E27FC236}">
                <a16:creationId xmlns:a16="http://schemas.microsoft.com/office/drawing/2014/main" id="{432FB7C6-94A4-45F9-98DE-2AEB5B3BC90E}"/>
              </a:ext>
            </a:extLst>
          </p:cNvPr>
          <p:cNvSpPr txBox="1"/>
          <p:nvPr/>
        </p:nvSpPr>
        <p:spPr>
          <a:xfrm>
            <a:off x="9807615" y="5597628"/>
            <a:ext cx="1345472" cy="246221"/>
          </a:xfrm>
          <a:prstGeom prst="rect">
            <a:avLst/>
          </a:prstGeom>
          <a:noFill/>
        </p:spPr>
        <p:txBody>
          <a:bodyPr wrap="square">
            <a:spAutoFit/>
          </a:bodyPr>
          <a:lstStyle/>
          <a:p>
            <a:r>
              <a:rPr lang="en-GB" sz="1000" b="1"/>
              <a:t>Reference 26</a:t>
            </a:r>
            <a:endParaRPr lang="en-GB" sz="1000"/>
          </a:p>
        </p:txBody>
      </p:sp>
    </p:spTree>
    <p:extLst>
      <p:ext uri="{BB962C8B-B14F-4D97-AF65-F5344CB8AC3E}">
        <p14:creationId xmlns:p14="http://schemas.microsoft.com/office/powerpoint/2010/main" val="31585743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C5761AD7-D338-4717-8D34-E18934C2E48C}"/>
              </a:ext>
              <a:ext uri="{C183D7F6-B498-43B3-948B-1728B52AA6E4}">
                <adec:decorative xmlns:adec="http://schemas.microsoft.com/office/drawing/2017/decorative" val="1"/>
              </a:ext>
            </a:extLst>
          </p:cNvPr>
          <p:cNvSpPr>
            <a:spLocks noGrp="1"/>
          </p:cNvSpPr>
          <p:nvPr>
            <p:ph type="title" idx="4294967295"/>
          </p:nvPr>
        </p:nvSpPr>
        <p:spPr>
          <a:xfrm>
            <a:off x="139005" y="2839085"/>
            <a:ext cx="11905413" cy="11798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219140" rtl="0" eaLnBrk="1" fontAlgn="auto" latinLnBrk="0" hangingPunct="1">
              <a:lnSpc>
                <a:spcPct val="90000"/>
              </a:lnSpc>
              <a:spcBef>
                <a:spcPts val="1333"/>
              </a:spcBef>
              <a:spcAft>
                <a:spcPts val="0"/>
              </a:spcAft>
              <a:buClrTx/>
              <a:buSzTx/>
              <a:buFont typeface="Arial" panose="020B0604020202020204" pitchFamily="34" charset="0"/>
              <a:buNone/>
              <a:tabLst/>
              <a:defRPr/>
            </a:pPr>
            <a:r>
              <a:rPr kumimoji="0" lang="en-GB" sz="6000" b="0" i="0" u="none" strike="noStrike" kern="1200" cap="none" spc="-267" normalizeH="0" baseline="0" noProof="0">
                <a:ln>
                  <a:noFill/>
                </a:ln>
                <a:solidFill>
                  <a:srgbClr val="FFFFFF"/>
                </a:solidFill>
                <a:effectLst/>
                <a:uLnTx/>
                <a:uFillTx/>
                <a:latin typeface="Arial"/>
                <a:ea typeface="+mn-ea"/>
                <a:cs typeface="Arial"/>
              </a:rPr>
              <a:t>8. Wider Range of MMV Technologies</a:t>
            </a:r>
            <a:endParaRPr kumimoji="0" lang="en-GB" sz="6000" b="0" i="0" u="none" strike="noStrike" kern="1200" cap="none" spc="-267" normalizeH="0" baseline="0" noProof="0">
              <a:ln>
                <a:noFill/>
              </a:ln>
              <a:solidFill>
                <a:srgbClr val="FFFFFF"/>
              </a:solidFill>
              <a:effectLst/>
              <a:uLnTx/>
              <a:uFillTx/>
              <a:latin typeface="+mn-lt"/>
              <a:ea typeface="+mn-ea"/>
              <a:cs typeface="+mn-cs"/>
            </a:endParaRPr>
          </a:p>
        </p:txBody>
      </p:sp>
      <p:sp>
        <p:nvSpPr>
          <p:cNvPr id="3" name="Slide Number Placeholder 7">
            <a:extLst>
              <a:ext uri="{FF2B5EF4-FFF2-40B4-BE49-F238E27FC236}">
                <a16:creationId xmlns:a16="http://schemas.microsoft.com/office/drawing/2014/main" id="{6F3C75E4-76FD-4CE8-80F2-9BB982D509B6}"/>
              </a:ext>
            </a:extLst>
          </p:cNvPr>
          <p:cNvSpPr txBox="1">
            <a:spLocks/>
          </p:cNvSpPr>
          <p:nvPr/>
        </p:nvSpPr>
        <p:spPr>
          <a:xfrm>
            <a:off x="11345862" y="6423025"/>
            <a:ext cx="828675" cy="434975"/>
          </a:xfrm>
          <a:prstGeom prst="rect">
            <a:avLst/>
          </a:prstGeom>
        </p:spPr>
        <p:txBody>
          <a:bodyPr/>
          <a:lst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a:lstStyle>
          <a:p>
            <a:fld id="{DD0590FE-9BA6-45CB-BC76-38BB9AEE2E90}" type="slidenum">
              <a:rPr lang="en-GB" smtClean="0"/>
              <a:pPr/>
              <a:t>36</a:t>
            </a:fld>
            <a:endParaRPr lang="en-GB"/>
          </a:p>
        </p:txBody>
      </p:sp>
    </p:spTree>
    <p:extLst>
      <p:ext uri="{BB962C8B-B14F-4D97-AF65-F5344CB8AC3E}">
        <p14:creationId xmlns:p14="http://schemas.microsoft.com/office/powerpoint/2010/main" val="25239012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Range of Other MMV Technologies">
            <a:extLst>
              <a:ext uri="{FF2B5EF4-FFF2-40B4-BE49-F238E27FC236}">
                <a16:creationId xmlns:a16="http://schemas.microsoft.com/office/drawing/2014/main" id="{019A79AD-920C-41B8-8BE9-774973B6258C}"/>
              </a:ext>
            </a:extLst>
          </p:cNvPr>
          <p:cNvSpPr>
            <a:spLocks noGrp="1"/>
          </p:cNvSpPr>
          <p:nvPr>
            <p:ph type="title"/>
          </p:nvPr>
        </p:nvSpPr>
        <p:spPr/>
        <p:txBody>
          <a:bodyPr/>
          <a:lstStyle/>
          <a:p>
            <a:r>
              <a:rPr lang="en-GB">
                <a:solidFill>
                  <a:srgbClr val="006097"/>
                </a:solidFill>
                <a:latin typeface="+mn-lt"/>
              </a:rPr>
              <a:t>Range of Other MMV Technologies</a:t>
            </a:r>
          </a:p>
        </p:txBody>
      </p:sp>
      <p:sp>
        <p:nvSpPr>
          <p:cNvPr id="3" name="TextBox 2">
            <a:extLst>
              <a:ext uri="{FF2B5EF4-FFF2-40B4-BE49-F238E27FC236}">
                <a16:creationId xmlns:a16="http://schemas.microsoft.com/office/drawing/2014/main" id="{96098AE6-D180-44E3-A195-242B2041573A}"/>
              </a:ext>
            </a:extLst>
          </p:cNvPr>
          <p:cNvSpPr txBox="1"/>
          <p:nvPr/>
        </p:nvSpPr>
        <p:spPr>
          <a:xfrm>
            <a:off x="8293396" y="2304102"/>
            <a:ext cx="3158304" cy="1477328"/>
          </a:xfrm>
          <a:prstGeom prst="rect">
            <a:avLst/>
          </a:prstGeom>
          <a:noFill/>
        </p:spPr>
        <p:txBody>
          <a:bodyPr wrap="square" rtlCol="0">
            <a:spAutoFit/>
          </a:bodyPr>
          <a:lstStyle/>
          <a:p>
            <a:pPr algn="ctr"/>
            <a:r>
              <a:rPr lang="en-GB" sz="1800"/>
              <a:t>There is a broad range of complementary MMV technologies which could be routinely applied or could be applied for specific purposes.</a:t>
            </a:r>
          </a:p>
        </p:txBody>
      </p:sp>
      <p:pic>
        <p:nvPicPr>
          <p:cNvPr id="9" name="Picture 8" descr="Range of Other MMV Technologies">
            <a:extLst>
              <a:ext uri="{FF2B5EF4-FFF2-40B4-BE49-F238E27FC236}">
                <a16:creationId xmlns:a16="http://schemas.microsoft.com/office/drawing/2014/main" id="{AAF945A6-2943-4403-9F78-2849286545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9755"/>
            <a:ext cx="8297357" cy="6323350"/>
          </a:xfrm>
          <a:prstGeom prst="rect">
            <a:avLst/>
          </a:prstGeom>
        </p:spPr>
      </p:pic>
    </p:spTree>
    <p:extLst>
      <p:ext uri="{BB962C8B-B14F-4D97-AF65-F5344CB8AC3E}">
        <p14:creationId xmlns:p14="http://schemas.microsoft.com/office/powerpoint/2010/main" val="19256964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D71A179-4161-4071-9418-5AC6B288203F}"/>
              </a:ext>
            </a:extLst>
          </p:cNvPr>
          <p:cNvSpPr>
            <a:spLocks noGrp="1"/>
          </p:cNvSpPr>
          <p:nvPr>
            <p:ph type="title"/>
          </p:nvPr>
        </p:nvSpPr>
        <p:spPr>
          <a:xfrm>
            <a:off x="579082" y="270038"/>
            <a:ext cx="8433416" cy="741943"/>
          </a:xfrm>
        </p:spPr>
        <p:txBody>
          <a:bodyPr lIns="0" tIns="0" rIns="91440" bIns="45720" anchor="t"/>
          <a:lstStyle/>
          <a:p>
            <a:r>
              <a:rPr lang="en-GB">
                <a:solidFill>
                  <a:srgbClr val="006097"/>
                </a:solidFill>
                <a:latin typeface="+mn-lt"/>
                <a:cs typeface="Arial"/>
              </a:rPr>
              <a:t>Passive Seismic (Microseismic) Monitoring Technologies</a:t>
            </a:r>
          </a:p>
        </p:txBody>
      </p:sp>
      <p:sp>
        <p:nvSpPr>
          <p:cNvPr id="11" name="TextBox 10">
            <a:extLst>
              <a:ext uri="{FF2B5EF4-FFF2-40B4-BE49-F238E27FC236}">
                <a16:creationId xmlns:a16="http://schemas.microsoft.com/office/drawing/2014/main" id="{338CFE93-D149-49B5-AD00-1B4F114B40B8}"/>
              </a:ext>
            </a:extLst>
          </p:cNvPr>
          <p:cNvSpPr txBox="1"/>
          <p:nvPr/>
        </p:nvSpPr>
        <p:spPr>
          <a:xfrm>
            <a:off x="0" y="1133964"/>
            <a:ext cx="7007037" cy="5509200"/>
          </a:xfrm>
          <a:prstGeom prst="rect">
            <a:avLst/>
          </a:prstGeom>
          <a:noFill/>
        </p:spPr>
        <p:txBody>
          <a:bodyPr wrap="square" lIns="91440" tIns="45720" rIns="91440" bIns="45720" rtlCol="0" anchor="t">
            <a:spAutoFit/>
          </a:bodyPr>
          <a:lstStyle/>
          <a:p>
            <a:pPr marL="72000"/>
            <a:r>
              <a:rPr lang="en-GB" sz="1600"/>
              <a:t>CO</a:t>
            </a:r>
            <a:r>
              <a:rPr lang="en-GB" sz="1600" baseline="-25000"/>
              <a:t>2</a:t>
            </a:r>
            <a:r>
              <a:rPr lang="en-GB" sz="1600"/>
              <a:t> Injection is likely to trigger extremely small earth tremors </a:t>
            </a:r>
          </a:p>
          <a:p>
            <a:pPr marL="681570" lvl="2" indent="-285750">
              <a:buFont typeface="Arial" panose="020B0604020202020204" pitchFamily="34" charset="0"/>
              <a:buChar char="•"/>
            </a:pPr>
            <a:r>
              <a:rPr lang="en-GB" sz="1400"/>
              <a:t>High pressure fluids break down lateral or vertical barriers.</a:t>
            </a:r>
            <a:endParaRPr lang="en-GB" sz="1400">
              <a:cs typeface="Arial"/>
            </a:endParaRPr>
          </a:p>
          <a:p>
            <a:pPr marL="681570" lvl="2" indent="-285750">
              <a:buFont typeface="Arial" panose="020B0604020202020204" pitchFamily="34" charset="0"/>
              <a:buChar char="•"/>
            </a:pPr>
            <a:r>
              <a:rPr lang="en-GB" sz="1400"/>
              <a:t>Continuous real time seismic monitoring</a:t>
            </a:r>
            <a:endParaRPr lang="en-GB" sz="1400">
              <a:cs typeface="Arial"/>
            </a:endParaRPr>
          </a:p>
          <a:p>
            <a:pPr marL="681570" lvl="2" indent="-285750">
              <a:buFont typeface="Arial" panose="020B0604020202020204" pitchFamily="34" charset="0"/>
              <a:buChar char="•"/>
            </a:pPr>
            <a:r>
              <a:rPr lang="en-GB" sz="1400"/>
              <a:t>Analysis of passive seismic events help track CO</a:t>
            </a:r>
            <a:r>
              <a:rPr lang="en-GB" sz="1400" baseline="-25000"/>
              <a:t>2</a:t>
            </a:r>
            <a:r>
              <a:rPr lang="en-GB" sz="1400"/>
              <a:t> plume migration</a:t>
            </a:r>
          </a:p>
          <a:p>
            <a:pPr marL="395820" lvl="2"/>
            <a:endParaRPr lang="en-GB" sz="1400"/>
          </a:p>
          <a:p>
            <a:pPr marL="395820" lvl="2"/>
            <a:endParaRPr lang="en-GB" sz="1400"/>
          </a:p>
          <a:p>
            <a:pPr marL="395820" lvl="2"/>
            <a:endParaRPr lang="en-GB" sz="1400"/>
          </a:p>
          <a:p>
            <a:pPr marL="395820" lvl="2"/>
            <a:endParaRPr lang="en-GB" sz="1400"/>
          </a:p>
          <a:p>
            <a:pPr marL="72000" lvl="1"/>
            <a:r>
              <a:rPr lang="en-GB" sz="1400"/>
              <a:t> </a:t>
            </a:r>
            <a:endParaRPr lang="en-GB" sz="1400">
              <a:cs typeface="Arial"/>
            </a:endParaRPr>
          </a:p>
          <a:p>
            <a:pPr marL="72000"/>
            <a:r>
              <a:rPr lang="en-GB" sz="1600"/>
              <a:t>Passive Seismic Array</a:t>
            </a:r>
            <a:endParaRPr lang="en-GB" sz="1600">
              <a:cs typeface="Arial"/>
            </a:endParaRPr>
          </a:p>
          <a:p>
            <a:pPr marL="681570" lvl="2" indent="-285750">
              <a:buFont typeface="Arial" panose="020B0604020202020204" pitchFamily="34" charset="0"/>
              <a:buChar char="•"/>
            </a:pPr>
            <a:r>
              <a:rPr lang="en-GB" sz="1400"/>
              <a:t>UK seismometer network used for </a:t>
            </a:r>
            <a:r>
              <a:rPr lang="en-GB" sz="1400" u="sng"/>
              <a:t>onshore</a:t>
            </a:r>
            <a:r>
              <a:rPr lang="en-GB" sz="1400"/>
              <a:t> fracture injection monitoring</a:t>
            </a:r>
          </a:p>
          <a:p>
            <a:pPr marL="1291139" lvl="3" indent="-285750">
              <a:buFont typeface="Arial" panose="020B0604020202020204" pitchFamily="34" charset="0"/>
              <a:buChar char="•"/>
            </a:pPr>
            <a:r>
              <a:rPr lang="en-GB" sz="1200"/>
              <a:t>Usually onshore receivers too remote from distant offshore CO</a:t>
            </a:r>
            <a:r>
              <a:rPr lang="en-GB" sz="1200" baseline="-25000"/>
              <a:t>2</a:t>
            </a:r>
            <a:r>
              <a:rPr lang="en-GB" sz="1200"/>
              <a:t> injectors</a:t>
            </a:r>
            <a:endParaRPr lang="en-GB" sz="1200">
              <a:cs typeface="Arial"/>
            </a:endParaRPr>
          </a:p>
          <a:p>
            <a:pPr marL="681570" lvl="2" indent="-285750">
              <a:buFont typeface="Arial" panose="020B0604020202020204" pitchFamily="34" charset="0"/>
              <a:buChar char="•"/>
            </a:pPr>
            <a:r>
              <a:rPr lang="en-GB" sz="1400"/>
              <a:t>Offshore Receivers can be located</a:t>
            </a:r>
            <a:endParaRPr lang="en-GB" sz="1400">
              <a:cs typeface="Arial"/>
            </a:endParaRPr>
          </a:p>
          <a:p>
            <a:pPr marL="1291138" lvl="4" indent="-285750">
              <a:buFont typeface="Arial" panose="020B0604020202020204" pitchFamily="34" charset="0"/>
              <a:buChar char="•"/>
            </a:pPr>
            <a:r>
              <a:rPr lang="en-GB" sz="1400"/>
              <a:t>Vertically in an observation well above/ close to the CO</a:t>
            </a:r>
            <a:r>
              <a:rPr lang="en-GB" sz="1400" baseline="-25000"/>
              <a:t>2</a:t>
            </a:r>
            <a:r>
              <a:rPr lang="en-GB" sz="1400"/>
              <a:t> storage reservoir  to detect smallest tremors</a:t>
            </a:r>
            <a:endParaRPr lang="en-GB" sz="1400">
              <a:cs typeface="Arial"/>
            </a:endParaRPr>
          </a:p>
          <a:p>
            <a:pPr marL="1291138" lvl="4" indent="-285750">
              <a:buFont typeface="Arial" panose="020B0604020202020204" pitchFamily="34" charset="0"/>
              <a:buChar char="•"/>
            </a:pPr>
            <a:r>
              <a:rPr lang="en-GB" sz="1400"/>
              <a:t>Nodes located around an injection site</a:t>
            </a:r>
          </a:p>
          <a:p>
            <a:pPr marL="1900708" lvl="5" indent="-285750">
              <a:buFont typeface="Arial" panose="020B0604020202020204" pitchFamily="34" charset="0"/>
              <a:buChar char="•"/>
            </a:pPr>
            <a:r>
              <a:rPr lang="en-GB" sz="1400">
                <a:cs typeface="Arial"/>
              </a:rPr>
              <a:t>High marine noise environment?</a:t>
            </a:r>
          </a:p>
          <a:p>
            <a:pPr marL="1900708" lvl="5" indent="-285750">
              <a:buFont typeface="Arial" panose="020B0604020202020204" pitchFamily="34" charset="0"/>
              <a:buChar char="•"/>
            </a:pPr>
            <a:r>
              <a:rPr lang="en-GB" sz="1400">
                <a:cs typeface="Arial"/>
              </a:rPr>
              <a:t>Mobile seabed?</a:t>
            </a:r>
          </a:p>
          <a:p>
            <a:pPr marL="1291138" lvl="4" indent="-285750">
              <a:buFont typeface="Arial" panose="020B0604020202020204" pitchFamily="34" charset="0"/>
              <a:buChar char="•"/>
            </a:pPr>
            <a:r>
              <a:rPr lang="en-GB" sz="1400"/>
              <a:t>Semi-permanent or Permanently installed seabed array around reservoir to triangulate the position of the events</a:t>
            </a:r>
            <a:r>
              <a:rPr lang="en-GB" sz="1400">
                <a:cs typeface="Arial"/>
              </a:rPr>
              <a:t> </a:t>
            </a:r>
          </a:p>
          <a:p>
            <a:pPr marL="1900708" lvl="5" indent="-285750">
              <a:buFont typeface="Arial" panose="020B0604020202020204" pitchFamily="34" charset="0"/>
              <a:buChar char="•"/>
            </a:pPr>
            <a:r>
              <a:rPr lang="en-GB" sz="1400">
                <a:cs typeface="Arial"/>
              </a:rPr>
              <a:t> </a:t>
            </a:r>
            <a:r>
              <a:rPr lang="en-GB" sz="1200"/>
              <a:t>Cuttlefish </a:t>
            </a:r>
            <a:r>
              <a:rPr lang="en-GB" sz="1200" err="1"/>
              <a:t>Tenzor</a:t>
            </a:r>
            <a:r>
              <a:rPr lang="en-GB" sz="1200"/>
              <a:t> Geo</a:t>
            </a:r>
          </a:p>
          <a:p>
            <a:pPr marL="1005388" lvl="4"/>
            <a:endParaRPr lang="en-GB" sz="1200"/>
          </a:p>
          <a:p>
            <a:pPr marL="1828165" lvl="3"/>
            <a:endParaRPr lang="en-GB" sz="1200"/>
          </a:p>
          <a:p>
            <a:pPr marL="1504315" lvl="2" indent="-285750">
              <a:buFont typeface="Arial" panose="020B0604020202020204" pitchFamily="34" charset="0"/>
              <a:buChar char="•"/>
            </a:pPr>
            <a:endParaRPr lang="en-GB" sz="1600">
              <a:cs typeface="Arial" panose="020B0604020202020204"/>
            </a:endParaRPr>
          </a:p>
          <a:p>
            <a:pPr marL="894715" lvl="1" indent="-285750">
              <a:buFontTx/>
              <a:buChar char="-"/>
            </a:pPr>
            <a:endParaRPr lang="en-GB" sz="1600">
              <a:cs typeface="Arial" panose="020B0604020202020204"/>
            </a:endParaRPr>
          </a:p>
        </p:txBody>
      </p:sp>
      <p:grpSp>
        <p:nvGrpSpPr>
          <p:cNvPr id="6" name="Group 5" descr="Passive seismic Onshore example">
            <a:extLst>
              <a:ext uri="{FF2B5EF4-FFF2-40B4-BE49-F238E27FC236}">
                <a16:creationId xmlns:a16="http://schemas.microsoft.com/office/drawing/2014/main" id="{4969C233-BBE6-4106-AF99-3C4F74D6E0B0}"/>
              </a:ext>
            </a:extLst>
          </p:cNvPr>
          <p:cNvGrpSpPr/>
          <p:nvPr/>
        </p:nvGrpSpPr>
        <p:grpSpPr>
          <a:xfrm>
            <a:off x="6973248" y="995465"/>
            <a:ext cx="3058494" cy="2737032"/>
            <a:chOff x="551740" y="3645095"/>
            <a:chExt cx="3552428" cy="3106389"/>
          </a:xfrm>
        </p:grpSpPr>
        <p:sp>
          <p:nvSpPr>
            <p:cNvPr id="2" name="Rectangle 1">
              <a:extLst>
                <a:ext uri="{FF2B5EF4-FFF2-40B4-BE49-F238E27FC236}">
                  <a16:creationId xmlns:a16="http://schemas.microsoft.com/office/drawing/2014/main" id="{41457E8E-166B-45A9-8669-F267E235E315}"/>
                </a:ext>
              </a:extLst>
            </p:cNvPr>
            <p:cNvSpPr/>
            <p:nvPr/>
          </p:nvSpPr>
          <p:spPr>
            <a:xfrm>
              <a:off x="1246262" y="6463303"/>
              <a:ext cx="2044718" cy="288181"/>
            </a:xfrm>
            <a:prstGeom prst="rect">
              <a:avLst/>
            </a:prstGeom>
          </p:spPr>
          <p:txBody>
            <a:bodyPr wrap="none">
              <a:spAutoFit/>
            </a:bodyPr>
            <a:lstStyle/>
            <a:p>
              <a:r>
                <a:rPr lang="en-GB" sz="1050"/>
                <a:t>© 2017 </a:t>
              </a:r>
              <a:r>
                <a:rPr lang="en-GB" sz="1050" err="1"/>
                <a:t>MicroSeismic</a:t>
              </a:r>
              <a:r>
                <a:rPr lang="en-GB" sz="1050"/>
                <a:t>, Inc</a:t>
              </a:r>
            </a:p>
          </p:txBody>
        </p:sp>
        <p:pic>
          <p:nvPicPr>
            <p:cNvPr id="14" name="Picture 13" descr="Fracture events create very small tremors, detectable with surface array or in-well seismometers&#10;">
              <a:extLst>
                <a:ext uri="{FF2B5EF4-FFF2-40B4-BE49-F238E27FC236}">
                  <a16:creationId xmlns:a16="http://schemas.microsoft.com/office/drawing/2014/main" id="{7AA8A6CC-7DC2-4292-B05A-CD1F3BEA0D59}"/>
                </a:ext>
              </a:extLst>
            </p:cNvPr>
            <p:cNvPicPr>
              <a:picLocks noChangeAspect="1"/>
            </p:cNvPicPr>
            <p:nvPr/>
          </p:nvPicPr>
          <p:blipFill rotWithShape="1">
            <a:blip r:embed="rId2"/>
            <a:srcRect t="5331" r="2771" b="16447"/>
            <a:stretch/>
          </p:blipFill>
          <p:spPr>
            <a:xfrm>
              <a:off x="575734" y="3645095"/>
              <a:ext cx="3528434" cy="2838704"/>
            </a:xfrm>
            <a:prstGeom prst="rect">
              <a:avLst/>
            </a:prstGeom>
          </p:spPr>
        </p:pic>
        <p:sp>
          <p:nvSpPr>
            <p:cNvPr id="3" name="TextBox 2">
              <a:extLst>
                <a:ext uri="{FF2B5EF4-FFF2-40B4-BE49-F238E27FC236}">
                  <a16:creationId xmlns:a16="http://schemas.microsoft.com/office/drawing/2014/main" id="{CFE23D97-6278-4375-BC93-64715BC643EE}"/>
                </a:ext>
              </a:extLst>
            </p:cNvPr>
            <p:cNvSpPr txBox="1"/>
            <p:nvPr/>
          </p:nvSpPr>
          <p:spPr>
            <a:xfrm>
              <a:off x="551740" y="3645095"/>
              <a:ext cx="1713304" cy="314379"/>
            </a:xfrm>
            <a:prstGeom prst="rect">
              <a:avLst/>
            </a:prstGeom>
            <a:noFill/>
          </p:spPr>
          <p:txBody>
            <a:bodyPr wrap="none" rtlCol="0">
              <a:spAutoFit/>
            </a:bodyPr>
            <a:lstStyle/>
            <a:p>
              <a:r>
                <a:rPr lang="en-GB" sz="1200" b="1"/>
                <a:t>Onshore example</a:t>
              </a:r>
            </a:p>
          </p:txBody>
        </p:sp>
      </p:grpSp>
      <p:sp>
        <p:nvSpPr>
          <p:cNvPr id="7" name="TextBox 6">
            <a:extLst>
              <a:ext uri="{FF2B5EF4-FFF2-40B4-BE49-F238E27FC236}">
                <a16:creationId xmlns:a16="http://schemas.microsoft.com/office/drawing/2014/main" id="{15049976-F95B-48E3-8FDE-1B3A699A98AD}"/>
              </a:ext>
            </a:extLst>
          </p:cNvPr>
          <p:cNvSpPr txBox="1"/>
          <p:nvPr/>
        </p:nvSpPr>
        <p:spPr>
          <a:xfrm>
            <a:off x="10141528" y="1738220"/>
            <a:ext cx="1763571" cy="1015663"/>
          </a:xfrm>
          <a:prstGeom prst="rect">
            <a:avLst/>
          </a:prstGeom>
          <a:solidFill>
            <a:srgbClr val="FFFFFF"/>
          </a:solidFill>
        </p:spPr>
        <p:txBody>
          <a:bodyPr wrap="square" rtlCol="0">
            <a:spAutoFit/>
          </a:bodyPr>
          <a:lstStyle/>
          <a:p>
            <a:r>
              <a:rPr lang="en-GB" sz="1200" b="1"/>
              <a:t>Fracture events create very small tremors, detectable with surface array or in-well seismometers</a:t>
            </a:r>
          </a:p>
        </p:txBody>
      </p:sp>
      <p:pic>
        <p:nvPicPr>
          <p:cNvPr id="12" name="Picture 11" descr="Real-time passive monitoring with a fibre-optic ocean bottom array&#10;">
            <a:extLst>
              <a:ext uri="{FF2B5EF4-FFF2-40B4-BE49-F238E27FC236}">
                <a16:creationId xmlns:a16="http://schemas.microsoft.com/office/drawing/2014/main" id="{B3DCA49A-BB45-4916-B1E0-27A9A649FBA1}"/>
              </a:ext>
            </a:extLst>
          </p:cNvPr>
          <p:cNvPicPr>
            <a:picLocks noChangeAspect="1"/>
          </p:cNvPicPr>
          <p:nvPr/>
        </p:nvPicPr>
        <p:blipFill rotWithShape="1">
          <a:blip r:embed="rId3"/>
          <a:srcRect t="5785" r="4157"/>
          <a:stretch/>
        </p:blipFill>
        <p:spPr>
          <a:xfrm>
            <a:off x="6793087" y="3899202"/>
            <a:ext cx="3238655" cy="1509383"/>
          </a:xfrm>
          <a:prstGeom prst="rect">
            <a:avLst/>
          </a:prstGeom>
        </p:spPr>
      </p:pic>
      <p:sp>
        <p:nvSpPr>
          <p:cNvPr id="16" name="TextBox 15">
            <a:extLst>
              <a:ext uri="{FF2B5EF4-FFF2-40B4-BE49-F238E27FC236}">
                <a16:creationId xmlns:a16="http://schemas.microsoft.com/office/drawing/2014/main" id="{32927358-DAD8-43E8-917D-06270A0A90B7}"/>
              </a:ext>
            </a:extLst>
          </p:cNvPr>
          <p:cNvSpPr txBox="1"/>
          <p:nvPr/>
        </p:nvSpPr>
        <p:spPr>
          <a:xfrm>
            <a:off x="10141528" y="4073346"/>
            <a:ext cx="1881358" cy="1015663"/>
          </a:xfrm>
          <a:prstGeom prst="rect">
            <a:avLst/>
          </a:prstGeom>
          <a:solidFill>
            <a:srgbClr val="FFFFFF"/>
          </a:solidFill>
        </p:spPr>
        <p:txBody>
          <a:bodyPr wrap="square" rtlCol="0">
            <a:spAutoFit/>
          </a:bodyPr>
          <a:lstStyle/>
          <a:p>
            <a:r>
              <a:rPr lang="en-GB" sz="1200" b="1"/>
              <a:t>3 component seismometer and hydrophone receivers linked by fibre optic cable on seabed</a:t>
            </a:r>
          </a:p>
        </p:txBody>
      </p:sp>
      <p:sp>
        <p:nvSpPr>
          <p:cNvPr id="13" name="TextBox 12">
            <a:extLst>
              <a:ext uri="{FF2B5EF4-FFF2-40B4-BE49-F238E27FC236}">
                <a16:creationId xmlns:a16="http://schemas.microsoft.com/office/drawing/2014/main" id="{462CBD10-CDB1-4CE7-A6D1-41103725C7E4}"/>
              </a:ext>
              <a:ext uri="{C183D7F6-B498-43B3-948B-1728B52AA6E4}">
                <adec:decorative xmlns:adec="http://schemas.microsoft.com/office/drawing/2017/decorative" val="1"/>
              </a:ext>
            </a:extLst>
          </p:cNvPr>
          <p:cNvSpPr txBox="1"/>
          <p:nvPr/>
        </p:nvSpPr>
        <p:spPr>
          <a:xfrm>
            <a:off x="4036518" y="3092375"/>
            <a:ext cx="1345472" cy="246221"/>
          </a:xfrm>
          <a:prstGeom prst="rect">
            <a:avLst/>
          </a:prstGeom>
          <a:noFill/>
        </p:spPr>
        <p:txBody>
          <a:bodyPr wrap="square">
            <a:spAutoFit/>
          </a:bodyPr>
          <a:lstStyle/>
          <a:p>
            <a:r>
              <a:rPr lang="en-GB" sz="1000" b="1"/>
              <a:t>Reference 27</a:t>
            </a:r>
            <a:endParaRPr lang="en-GB" sz="1000"/>
          </a:p>
        </p:txBody>
      </p:sp>
      <p:sp>
        <p:nvSpPr>
          <p:cNvPr id="18" name="TextBox 17">
            <a:extLst>
              <a:ext uri="{FF2B5EF4-FFF2-40B4-BE49-F238E27FC236}">
                <a16:creationId xmlns:a16="http://schemas.microsoft.com/office/drawing/2014/main" id="{E1C48665-6CC1-47DA-B8B0-F4BEF679BE1A}"/>
              </a:ext>
              <a:ext uri="{C183D7F6-B498-43B3-948B-1728B52AA6E4}">
                <adec:decorative xmlns:adec="http://schemas.microsoft.com/office/drawing/2017/decorative" val="1"/>
              </a:ext>
            </a:extLst>
          </p:cNvPr>
          <p:cNvSpPr txBox="1"/>
          <p:nvPr/>
        </p:nvSpPr>
        <p:spPr>
          <a:xfrm>
            <a:off x="10267446" y="5035844"/>
            <a:ext cx="1345472" cy="246221"/>
          </a:xfrm>
          <a:prstGeom prst="rect">
            <a:avLst/>
          </a:prstGeom>
          <a:noFill/>
        </p:spPr>
        <p:txBody>
          <a:bodyPr wrap="square">
            <a:spAutoFit/>
          </a:bodyPr>
          <a:lstStyle/>
          <a:p>
            <a:r>
              <a:rPr lang="en-GB" sz="1000" b="1"/>
              <a:t>Reference 28</a:t>
            </a:r>
            <a:endParaRPr lang="en-GB" sz="1000"/>
          </a:p>
        </p:txBody>
      </p:sp>
    </p:spTree>
    <p:extLst>
      <p:ext uri="{BB962C8B-B14F-4D97-AF65-F5344CB8AC3E}">
        <p14:creationId xmlns:p14="http://schemas.microsoft.com/office/powerpoint/2010/main" val="3739158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0E212C0C-FA81-4653-98D6-16861A904500}"/>
              </a:ext>
            </a:extLst>
          </p:cNvPr>
          <p:cNvSpPr>
            <a:spLocks noGrp="1"/>
          </p:cNvSpPr>
          <p:nvPr>
            <p:ph type="title"/>
          </p:nvPr>
        </p:nvSpPr>
        <p:spPr>
          <a:xfrm>
            <a:off x="819450" y="251822"/>
            <a:ext cx="7095435" cy="501649"/>
          </a:xfrm>
        </p:spPr>
        <p:txBody>
          <a:bodyPr/>
          <a:lstStyle/>
          <a:p>
            <a:r>
              <a:rPr lang="en-GB">
                <a:solidFill>
                  <a:srgbClr val="006097"/>
                </a:solidFill>
                <a:latin typeface="+mn-lt"/>
              </a:rPr>
              <a:t>Marine Monitoring Technologies</a:t>
            </a:r>
          </a:p>
        </p:txBody>
      </p:sp>
      <p:sp>
        <p:nvSpPr>
          <p:cNvPr id="11" name="TextBox 10">
            <a:extLst>
              <a:ext uri="{FF2B5EF4-FFF2-40B4-BE49-F238E27FC236}">
                <a16:creationId xmlns:a16="http://schemas.microsoft.com/office/drawing/2014/main" id="{1182B918-A44E-45C7-9914-929A61E51B3A}"/>
              </a:ext>
            </a:extLst>
          </p:cNvPr>
          <p:cNvSpPr txBox="1"/>
          <p:nvPr/>
        </p:nvSpPr>
        <p:spPr>
          <a:xfrm>
            <a:off x="818250" y="675064"/>
            <a:ext cx="11044589" cy="830997"/>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1600"/>
              <a:t>Marine surveys investigate the water column/ seabed (Bathymetry) </a:t>
            </a:r>
          </a:p>
          <a:p>
            <a:pPr marL="285750" indent="-285750">
              <a:buFont typeface="Arial" panose="020B0604020202020204" pitchFamily="34" charset="0"/>
              <a:buChar char="•"/>
            </a:pPr>
            <a:r>
              <a:rPr lang="en-GB" sz="1600"/>
              <a:t>Collect samples of the flora and fauna to monitor marine habitat (benthic study)</a:t>
            </a:r>
          </a:p>
          <a:p>
            <a:pPr marL="285750" indent="-285750">
              <a:buFont typeface="Arial" panose="020B0604020202020204" pitchFamily="34" charset="0"/>
              <a:buChar char="•"/>
            </a:pPr>
            <a:r>
              <a:rPr lang="en-GB" sz="1600"/>
              <a:t>Form part of baseline environmental and geological data. </a:t>
            </a:r>
          </a:p>
        </p:txBody>
      </p:sp>
      <p:grpSp>
        <p:nvGrpSpPr>
          <p:cNvPr id="10" name="Group 9" descr="Bathymetry Multi Beam EchoSounder (MBES)&#10;">
            <a:extLst>
              <a:ext uri="{FF2B5EF4-FFF2-40B4-BE49-F238E27FC236}">
                <a16:creationId xmlns:a16="http://schemas.microsoft.com/office/drawing/2014/main" id="{04A02A48-F391-4B10-A6A3-7EFB1C905753}"/>
              </a:ext>
              <a:ext uri="{C183D7F6-B498-43B3-948B-1728B52AA6E4}">
                <adec:decorative xmlns:adec="http://schemas.microsoft.com/office/drawing/2017/decorative" val="0"/>
              </a:ext>
            </a:extLst>
          </p:cNvPr>
          <p:cNvGrpSpPr/>
          <p:nvPr/>
        </p:nvGrpSpPr>
        <p:grpSpPr>
          <a:xfrm>
            <a:off x="638340" y="1632340"/>
            <a:ext cx="3111749" cy="2623357"/>
            <a:chOff x="638340" y="1632340"/>
            <a:chExt cx="3111749" cy="2623357"/>
          </a:xfrm>
        </p:grpSpPr>
        <p:grpSp>
          <p:nvGrpSpPr>
            <p:cNvPr id="7" name="Group 6" descr="Bathymetry multi beam echosounder&#10;">
              <a:extLst>
                <a:ext uri="{FF2B5EF4-FFF2-40B4-BE49-F238E27FC236}">
                  <a16:creationId xmlns:a16="http://schemas.microsoft.com/office/drawing/2014/main" id="{7E75D34E-0274-459A-A88E-373AFD933725}"/>
                </a:ext>
              </a:extLst>
            </p:cNvPr>
            <p:cNvGrpSpPr/>
            <p:nvPr/>
          </p:nvGrpSpPr>
          <p:grpSpPr>
            <a:xfrm>
              <a:off x="638340" y="1632340"/>
              <a:ext cx="3111749" cy="2623357"/>
              <a:chOff x="1046041" y="1527444"/>
              <a:chExt cx="3111749" cy="2623357"/>
            </a:xfrm>
          </p:grpSpPr>
          <p:sp>
            <p:nvSpPr>
              <p:cNvPr id="6" name="Rectangle 5">
                <a:extLst>
                  <a:ext uri="{FF2B5EF4-FFF2-40B4-BE49-F238E27FC236}">
                    <a16:creationId xmlns:a16="http://schemas.microsoft.com/office/drawing/2014/main" id="{90FFD002-06EC-426C-8E51-2471B6BDEDE9}"/>
                  </a:ext>
                </a:extLst>
              </p:cNvPr>
              <p:cNvSpPr/>
              <p:nvPr/>
            </p:nvSpPr>
            <p:spPr>
              <a:xfrm>
                <a:off x="1046041" y="3904580"/>
                <a:ext cx="3111749" cy="246221"/>
              </a:xfrm>
              <a:prstGeom prst="rect">
                <a:avLst/>
              </a:prstGeom>
            </p:spPr>
            <p:txBody>
              <a:bodyPr wrap="square">
                <a:spAutoFit/>
              </a:bodyPr>
              <a:lstStyle/>
              <a:p>
                <a:endParaRPr lang="en-GB" sz="1000"/>
              </a:p>
            </p:txBody>
          </p:sp>
          <p:pic>
            <p:nvPicPr>
              <p:cNvPr id="8" name="Picture 7" descr="Bathymetry multi beam echosounder​">
                <a:extLst>
                  <a:ext uri="{FF2B5EF4-FFF2-40B4-BE49-F238E27FC236}">
                    <a16:creationId xmlns:a16="http://schemas.microsoft.com/office/drawing/2014/main" id="{12B95DB1-5C54-44C3-9E94-373A3598D014}"/>
                  </a:ext>
                </a:extLst>
              </p:cNvPr>
              <p:cNvPicPr>
                <a:picLocks noChangeAspect="1"/>
              </p:cNvPicPr>
              <p:nvPr/>
            </p:nvPicPr>
            <p:blipFill>
              <a:blip r:embed="rId3"/>
              <a:stretch>
                <a:fillRect/>
              </a:stretch>
            </p:blipFill>
            <p:spPr>
              <a:xfrm>
                <a:off x="1336335" y="1878284"/>
                <a:ext cx="2502232" cy="1992223"/>
              </a:xfrm>
              <a:prstGeom prst="rect">
                <a:avLst/>
              </a:prstGeom>
            </p:spPr>
          </p:pic>
          <p:sp>
            <p:nvSpPr>
              <p:cNvPr id="9" name="TextBox 8">
                <a:extLst>
                  <a:ext uri="{FF2B5EF4-FFF2-40B4-BE49-F238E27FC236}">
                    <a16:creationId xmlns:a16="http://schemas.microsoft.com/office/drawing/2014/main" id="{27A36F55-DE60-4E04-AD9F-0E34B9C18C46}"/>
                  </a:ext>
                </a:extLst>
              </p:cNvPr>
              <p:cNvSpPr txBox="1"/>
              <p:nvPr/>
            </p:nvSpPr>
            <p:spPr>
              <a:xfrm>
                <a:off x="1046041" y="1527444"/>
                <a:ext cx="3111749" cy="415498"/>
              </a:xfrm>
              <a:prstGeom prst="rect">
                <a:avLst/>
              </a:prstGeom>
              <a:noFill/>
            </p:spPr>
            <p:txBody>
              <a:bodyPr wrap="square" rtlCol="0">
                <a:spAutoFit/>
              </a:bodyPr>
              <a:lstStyle/>
              <a:p>
                <a:pPr algn="ctr"/>
                <a:r>
                  <a:rPr lang="en-GB" sz="1200" b="1"/>
                  <a:t>Bathymetry Multi Beam </a:t>
                </a:r>
                <a:r>
                  <a:rPr lang="en-GB" sz="1200" b="1" err="1"/>
                  <a:t>EchoSounder</a:t>
                </a:r>
                <a:r>
                  <a:rPr lang="en-GB" sz="1200" b="1"/>
                  <a:t> </a:t>
                </a:r>
                <a:r>
                  <a:rPr lang="en-GB" sz="900" b="1"/>
                  <a:t>(MBES)</a:t>
                </a:r>
                <a:endParaRPr lang="en-GB" sz="1200" b="1"/>
              </a:p>
            </p:txBody>
          </p:sp>
        </p:grpSp>
        <p:sp>
          <p:nvSpPr>
            <p:cNvPr id="27" name="TextBox 26">
              <a:extLst>
                <a:ext uri="{FF2B5EF4-FFF2-40B4-BE49-F238E27FC236}">
                  <a16:creationId xmlns:a16="http://schemas.microsoft.com/office/drawing/2014/main" id="{431E48C3-98D2-4736-87C0-4850AC02B97C}"/>
                </a:ext>
                <a:ext uri="{C183D7F6-B498-43B3-948B-1728B52AA6E4}">
                  <adec:decorative xmlns:adec="http://schemas.microsoft.com/office/drawing/2017/decorative" val="1"/>
                </a:ext>
              </a:extLst>
            </p:cNvPr>
            <p:cNvSpPr txBox="1"/>
            <p:nvPr/>
          </p:nvSpPr>
          <p:spPr>
            <a:xfrm>
              <a:off x="1641159" y="3973885"/>
              <a:ext cx="1345472" cy="246221"/>
            </a:xfrm>
            <a:prstGeom prst="rect">
              <a:avLst/>
            </a:prstGeom>
            <a:noFill/>
          </p:spPr>
          <p:txBody>
            <a:bodyPr wrap="square">
              <a:spAutoFit/>
            </a:bodyPr>
            <a:lstStyle/>
            <a:p>
              <a:r>
                <a:rPr lang="en-GB" sz="1000" b="1"/>
                <a:t>Reference 29</a:t>
              </a:r>
              <a:endParaRPr lang="en-GB" sz="1000"/>
            </a:p>
          </p:txBody>
        </p:sp>
      </p:grpSp>
      <p:grpSp>
        <p:nvGrpSpPr>
          <p:cNvPr id="24" name="Group 23" descr="Benthic Grab Sample - Sea floor sampling&#10;">
            <a:extLst>
              <a:ext uri="{FF2B5EF4-FFF2-40B4-BE49-F238E27FC236}">
                <a16:creationId xmlns:a16="http://schemas.microsoft.com/office/drawing/2014/main" id="{C8D0FA9D-DB05-44E2-82A5-08BE95E43A6C}"/>
              </a:ext>
              <a:ext uri="{C183D7F6-B498-43B3-948B-1728B52AA6E4}">
                <adec:decorative xmlns:adec="http://schemas.microsoft.com/office/drawing/2017/decorative" val="0"/>
              </a:ext>
            </a:extLst>
          </p:cNvPr>
          <p:cNvGrpSpPr/>
          <p:nvPr/>
        </p:nvGrpSpPr>
        <p:grpSpPr>
          <a:xfrm>
            <a:off x="3648437" y="1635774"/>
            <a:ext cx="3333334" cy="2579327"/>
            <a:chOff x="3648437" y="1635774"/>
            <a:chExt cx="3333334" cy="2579327"/>
          </a:xfrm>
        </p:grpSpPr>
        <p:grpSp>
          <p:nvGrpSpPr>
            <p:cNvPr id="18" name="Group 17" descr="Benthic Grab Sample&#10;Sea floor sampling&#10;">
              <a:extLst>
                <a:ext uri="{FF2B5EF4-FFF2-40B4-BE49-F238E27FC236}">
                  <a16:creationId xmlns:a16="http://schemas.microsoft.com/office/drawing/2014/main" id="{A5A25866-5AF4-4DAC-9F40-A12F72373D96}"/>
                </a:ext>
              </a:extLst>
            </p:cNvPr>
            <p:cNvGrpSpPr/>
            <p:nvPr/>
          </p:nvGrpSpPr>
          <p:grpSpPr>
            <a:xfrm>
              <a:off x="3648437" y="1635774"/>
              <a:ext cx="3333334" cy="2579327"/>
              <a:chOff x="4624816" y="1477889"/>
              <a:chExt cx="3333334" cy="2579327"/>
            </a:xfrm>
          </p:grpSpPr>
          <p:pic>
            <p:nvPicPr>
              <p:cNvPr id="3" name="Picture 2" descr="Benthic Grab Sample&#10;Sea floor sampling&#10;">
                <a:extLst>
                  <a:ext uri="{FF2B5EF4-FFF2-40B4-BE49-F238E27FC236}">
                    <a16:creationId xmlns:a16="http://schemas.microsoft.com/office/drawing/2014/main" id="{60F2FCF9-7ED6-4890-9848-CABA546E1C7E}"/>
                  </a:ext>
                </a:extLst>
              </p:cNvPr>
              <p:cNvPicPr>
                <a:picLocks noChangeAspect="1"/>
              </p:cNvPicPr>
              <p:nvPr/>
            </p:nvPicPr>
            <p:blipFill rotWithShape="1">
              <a:blip r:embed="rId4"/>
              <a:srcRect l="13381" t="17529" r="4920" b="13920"/>
              <a:stretch/>
            </p:blipFill>
            <p:spPr>
              <a:xfrm>
                <a:off x="5149829" y="1825295"/>
                <a:ext cx="2316677" cy="1966821"/>
              </a:xfrm>
              <a:prstGeom prst="rect">
                <a:avLst/>
              </a:prstGeom>
            </p:spPr>
          </p:pic>
          <p:sp>
            <p:nvSpPr>
              <p:cNvPr id="4" name="TextBox 3">
                <a:extLst>
                  <a:ext uri="{FF2B5EF4-FFF2-40B4-BE49-F238E27FC236}">
                    <a16:creationId xmlns:a16="http://schemas.microsoft.com/office/drawing/2014/main" id="{81FDF65F-43E9-4892-9FB7-1E7BE8E24246}"/>
                  </a:ext>
                </a:extLst>
              </p:cNvPr>
              <p:cNvSpPr txBox="1"/>
              <p:nvPr/>
            </p:nvSpPr>
            <p:spPr>
              <a:xfrm>
                <a:off x="4624816" y="1477889"/>
                <a:ext cx="3333334" cy="276999"/>
              </a:xfrm>
              <a:prstGeom prst="rect">
                <a:avLst/>
              </a:prstGeom>
              <a:noFill/>
            </p:spPr>
            <p:txBody>
              <a:bodyPr wrap="square" rtlCol="0">
                <a:spAutoFit/>
              </a:bodyPr>
              <a:lstStyle/>
              <a:p>
                <a:pPr algn="ctr"/>
                <a:r>
                  <a:rPr lang="en-GB" sz="1200" b="1"/>
                  <a:t>Benthic Grab Sample - Sea floor sampling</a:t>
                </a:r>
              </a:p>
            </p:txBody>
          </p:sp>
          <p:sp>
            <p:nvSpPr>
              <p:cNvPr id="5" name="Rectangle 4">
                <a:extLst>
                  <a:ext uri="{FF2B5EF4-FFF2-40B4-BE49-F238E27FC236}">
                    <a16:creationId xmlns:a16="http://schemas.microsoft.com/office/drawing/2014/main" id="{6ED8570F-6022-4D28-85E4-B9D5145288FF}"/>
                  </a:ext>
                </a:extLst>
              </p:cNvPr>
              <p:cNvSpPr/>
              <p:nvPr/>
            </p:nvSpPr>
            <p:spPr>
              <a:xfrm>
                <a:off x="4744400" y="3803300"/>
                <a:ext cx="3142324" cy="253916"/>
              </a:xfrm>
              <a:prstGeom prst="rect">
                <a:avLst/>
              </a:prstGeom>
            </p:spPr>
            <p:txBody>
              <a:bodyPr wrap="square">
                <a:spAutoFit/>
              </a:bodyPr>
              <a:lstStyle/>
              <a:p>
                <a:endParaRPr lang="en-GB" sz="1050"/>
              </a:p>
            </p:txBody>
          </p:sp>
        </p:grpSp>
        <p:sp>
          <p:nvSpPr>
            <p:cNvPr id="28" name="TextBox 27">
              <a:extLst>
                <a:ext uri="{FF2B5EF4-FFF2-40B4-BE49-F238E27FC236}">
                  <a16:creationId xmlns:a16="http://schemas.microsoft.com/office/drawing/2014/main" id="{39E25908-5C71-4EA9-A0B6-75B5E5AFF737}"/>
                </a:ext>
                <a:ext uri="{C183D7F6-B498-43B3-948B-1728B52AA6E4}">
                  <adec:decorative xmlns:adec="http://schemas.microsoft.com/office/drawing/2017/decorative" val="1"/>
                </a:ext>
              </a:extLst>
            </p:cNvPr>
            <p:cNvSpPr txBox="1"/>
            <p:nvPr/>
          </p:nvSpPr>
          <p:spPr>
            <a:xfrm>
              <a:off x="4173450" y="3956014"/>
              <a:ext cx="2292659" cy="246221"/>
            </a:xfrm>
            <a:prstGeom prst="rect">
              <a:avLst/>
            </a:prstGeom>
            <a:noFill/>
          </p:spPr>
          <p:txBody>
            <a:bodyPr wrap="square">
              <a:spAutoFit/>
            </a:bodyPr>
            <a:lstStyle/>
            <a:p>
              <a:pPr algn="ctr"/>
              <a:r>
                <a:rPr lang="en-GB" sz="1000" b="1"/>
                <a:t>Reference 30</a:t>
              </a:r>
              <a:endParaRPr lang="en-GB" sz="1000"/>
            </a:p>
          </p:txBody>
        </p:sp>
      </p:grpSp>
      <p:grpSp>
        <p:nvGrpSpPr>
          <p:cNvPr id="25" name="Group 24">
            <a:extLst>
              <a:ext uri="{FF2B5EF4-FFF2-40B4-BE49-F238E27FC236}">
                <a16:creationId xmlns:a16="http://schemas.microsoft.com/office/drawing/2014/main" id="{72ED6FF1-0382-48B7-A65B-A9D49F26278D}"/>
              </a:ext>
              <a:ext uri="{C183D7F6-B498-43B3-948B-1728B52AA6E4}">
                <adec:decorative xmlns:adec="http://schemas.microsoft.com/office/drawing/2017/decorative" val="1"/>
              </a:ext>
            </a:extLst>
          </p:cNvPr>
          <p:cNvGrpSpPr/>
          <p:nvPr/>
        </p:nvGrpSpPr>
        <p:grpSpPr>
          <a:xfrm>
            <a:off x="6865304" y="1633950"/>
            <a:ext cx="2665133" cy="2585562"/>
            <a:chOff x="6865304" y="1621250"/>
            <a:chExt cx="2665133" cy="2585562"/>
          </a:xfrm>
        </p:grpSpPr>
        <p:grpSp>
          <p:nvGrpSpPr>
            <p:cNvPr id="20" name="Group 19" descr="Seabed Coring&#10;">
              <a:extLst>
                <a:ext uri="{FF2B5EF4-FFF2-40B4-BE49-F238E27FC236}">
                  <a16:creationId xmlns:a16="http://schemas.microsoft.com/office/drawing/2014/main" id="{96F2EC7A-9361-4127-83EA-855917980E08}"/>
                </a:ext>
              </a:extLst>
            </p:cNvPr>
            <p:cNvGrpSpPr/>
            <p:nvPr/>
          </p:nvGrpSpPr>
          <p:grpSpPr>
            <a:xfrm>
              <a:off x="6865304" y="1621250"/>
              <a:ext cx="2665133" cy="2585562"/>
              <a:chOff x="8500773" y="1439068"/>
              <a:chExt cx="2665133" cy="2585562"/>
            </a:xfrm>
          </p:grpSpPr>
          <p:pic>
            <p:nvPicPr>
              <p:cNvPr id="12" name="Picture 11">
                <a:extLst>
                  <a:ext uri="{FF2B5EF4-FFF2-40B4-BE49-F238E27FC236}">
                    <a16:creationId xmlns:a16="http://schemas.microsoft.com/office/drawing/2014/main" id="{0223C480-F26E-4BD3-A844-2484E0481D18}"/>
                  </a:ext>
                </a:extLst>
              </p:cNvPr>
              <p:cNvPicPr>
                <a:picLocks noChangeAspect="1"/>
              </p:cNvPicPr>
              <p:nvPr/>
            </p:nvPicPr>
            <p:blipFill>
              <a:blip r:embed="rId5"/>
              <a:stretch>
                <a:fillRect/>
              </a:stretch>
            </p:blipFill>
            <p:spPr>
              <a:xfrm>
                <a:off x="8730657" y="1861004"/>
                <a:ext cx="1541811" cy="1868197"/>
              </a:xfrm>
              <a:prstGeom prst="rect">
                <a:avLst/>
              </a:prstGeom>
            </p:spPr>
          </p:pic>
          <p:sp>
            <p:nvSpPr>
              <p:cNvPr id="14" name="Rectangle 13">
                <a:extLst>
                  <a:ext uri="{FF2B5EF4-FFF2-40B4-BE49-F238E27FC236}">
                    <a16:creationId xmlns:a16="http://schemas.microsoft.com/office/drawing/2014/main" id="{1B321CF3-8AF0-43FA-9A5E-75419E447E7F}"/>
                  </a:ext>
                </a:extLst>
              </p:cNvPr>
              <p:cNvSpPr/>
              <p:nvPr/>
            </p:nvSpPr>
            <p:spPr>
              <a:xfrm>
                <a:off x="8500773" y="3770714"/>
                <a:ext cx="2665133" cy="253916"/>
              </a:xfrm>
              <a:prstGeom prst="rect">
                <a:avLst/>
              </a:prstGeom>
            </p:spPr>
            <p:txBody>
              <a:bodyPr wrap="square">
                <a:spAutoFit/>
              </a:bodyPr>
              <a:lstStyle/>
              <a:p>
                <a:endParaRPr lang="en-GB" sz="1050"/>
              </a:p>
            </p:txBody>
          </p:sp>
          <p:sp>
            <p:nvSpPr>
              <p:cNvPr id="15" name="TextBox 14">
                <a:extLst>
                  <a:ext uri="{FF2B5EF4-FFF2-40B4-BE49-F238E27FC236}">
                    <a16:creationId xmlns:a16="http://schemas.microsoft.com/office/drawing/2014/main" id="{ADE25E73-2CBC-4A5F-A437-5508C106F779}"/>
                  </a:ext>
                </a:extLst>
              </p:cNvPr>
              <p:cNvSpPr txBox="1"/>
              <p:nvPr/>
            </p:nvSpPr>
            <p:spPr>
              <a:xfrm>
                <a:off x="8801662" y="1439068"/>
                <a:ext cx="1271503" cy="276999"/>
              </a:xfrm>
              <a:prstGeom prst="rect">
                <a:avLst/>
              </a:prstGeom>
              <a:noFill/>
            </p:spPr>
            <p:txBody>
              <a:bodyPr wrap="none" rtlCol="0">
                <a:spAutoFit/>
              </a:bodyPr>
              <a:lstStyle/>
              <a:p>
                <a:pPr algn="ctr"/>
                <a:r>
                  <a:rPr lang="en-GB" sz="1200" b="1"/>
                  <a:t>Seabed Coring</a:t>
                </a:r>
              </a:p>
            </p:txBody>
          </p:sp>
        </p:grpSp>
        <p:sp>
          <p:nvSpPr>
            <p:cNvPr id="29" name="TextBox 28">
              <a:extLst>
                <a:ext uri="{FF2B5EF4-FFF2-40B4-BE49-F238E27FC236}">
                  <a16:creationId xmlns:a16="http://schemas.microsoft.com/office/drawing/2014/main" id="{0FA9A8FB-5E48-489C-A5BB-B7EF20BA3613}"/>
                </a:ext>
                <a:ext uri="{C183D7F6-B498-43B3-948B-1728B52AA6E4}">
                  <adec:decorative xmlns:adec="http://schemas.microsoft.com/office/drawing/2017/decorative" val="1"/>
                </a:ext>
              </a:extLst>
            </p:cNvPr>
            <p:cNvSpPr txBox="1"/>
            <p:nvPr/>
          </p:nvSpPr>
          <p:spPr>
            <a:xfrm>
              <a:off x="7309540" y="3911383"/>
              <a:ext cx="1345472" cy="246221"/>
            </a:xfrm>
            <a:prstGeom prst="rect">
              <a:avLst/>
            </a:prstGeom>
            <a:noFill/>
          </p:spPr>
          <p:txBody>
            <a:bodyPr wrap="square">
              <a:spAutoFit/>
            </a:bodyPr>
            <a:lstStyle/>
            <a:p>
              <a:r>
                <a:rPr lang="en-GB" sz="1000" b="1"/>
                <a:t>Reference 31</a:t>
              </a:r>
              <a:endParaRPr lang="en-GB" sz="1000"/>
            </a:p>
          </p:txBody>
        </p:sp>
      </p:grpSp>
      <p:grpSp>
        <p:nvGrpSpPr>
          <p:cNvPr id="32" name="Group 31">
            <a:extLst>
              <a:ext uri="{FF2B5EF4-FFF2-40B4-BE49-F238E27FC236}">
                <a16:creationId xmlns:a16="http://schemas.microsoft.com/office/drawing/2014/main" id="{4F30F262-6027-4370-A587-7E168AB6D9AA}"/>
              </a:ext>
              <a:ext uri="{C183D7F6-B498-43B3-948B-1728B52AA6E4}">
                <adec:decorative xmlns:adec="http://schemas.microsoft.com/office/drawing/2017/decorative" val="1"/>
              </a:ext>
            </a:extLst>
          </p:cNvPr>
          <p:cNvGrpSpPr/>
          <p:nvPr/>
        </p:nvGrpSpPr>
        <p:grpSpPr>
          <a:xfrm>
            <a:off x="8636999" y="1633028"/>
            <a:ext cx="3539722" cy="2620007"/>
            <a:chOff x="8652278" y="1551822"/>
            <a:chExt cx="3539722" cy="2620007"/>
          </a:xfrm>
        </p:grpSpPr>
        <p:grpSp>
          <p:nvGrpSpPr>
            <p:cNvPr id="22" name="Group 21" descr="Sonar detecting CO2 plume leak trial&#10;">
              <a:extLst>
                <a:ext uri="{FF2B5EF4-FFF2-40B4-BE49-F238E27FC236}">
                  <a16:creationId xmlns:a16="http://schemas.microsoft.com/office/drawing/2014/main" id="{693DFB9D-2875-4895-92C3-BAB564E4A636}"/>
                </a:ext>
              </a:extLst>
            </p:cNvPr>
            <p:cNvGrpSpPr/>
            <p:nvPr/>
          </p:nvGrpSpPr>
          <p:grpSpPr>
            <a:xfrm>
              <a:off x="8652278" y="1551822"/>
              <a:ext cx="3539722" cy="2620007"/>
              <a:chOff x="815294" y="4227780"/>
              <a:chExt cx="3539722" cy="2620007"/>
            </a:xfrm>
          </p:grpSpPr>
          <p:pic>
            <p:nvPicPr>
              <p:cNvPr id="16" name="Picture 15">
                <a:extLst>
                  <a:ext uri="{FF2B5EF4-FFF2-40B4-BE49-F238E27FC236}">
                    <a16:creationId xmlns:a16="http://schemas.microsoft.com/office/drawing/2014/main" id="{3D5B0747-A524-495B-ADCD-60BE4DD2E20C}"/>
                  </a:ext>
                </a:extLst>
              </p:cNvPr>
              <p:cNvPicPr>
                <a:picLocks noChangeAspect="1"/>
              </p:cNvPicPr>
              <p:nvPr/>
            </p:nvPicPr>
            <p:blipFill rotWithShape="1">
              <a:blip r:embed="rId6"/>
              <a:srcRect t="10367" r="17191"/>
              <a:stretch/>
            </p:blipFill>
            <p:spPr>
              <a:xfrm rot="5400000">
                <a:off x="1677450" y="4478005"/>
                <a:ext cx="1839712" cy="2316677"/>
              </a:xfrm>
              <a:prstGeom prst="rect">
                <a:avLst/>
              </a:prstGeom>
            </p:spPr>
          </p:pic>
          <p:sp>
            <p:nvSpPr>
              <p:cNvPr id="17" name="TextBox 16">
                <a:extLst>
                  <a:ext uri="{FF2B5EF4-FFF2-40B4-BE49-F238E27FC236}">
                    <a16:creationId xmlns:a16="http://schemas.microsoft.com/office/drawing/2014/main" id="{6EFA6D24-1BAB-451C-BE49-30E93689C525}"/>
                  </a:ext>
                </a:extLst>
              </p:cNvPr>
              <p:cNvSpPr txBox="1"/>
              <p:nvPr/>
            </p:nvSpPr>
            <p:spPr>
              <a:xfrm>
                <a:off x="815294" y="4227780"/>
                <a:ext cx="3539722" cy="461665"/>
              </a:xfrm>
              <a:prstGeom prst="rect">
                <a:avLst/>
              </a:prstGeom>
              <a:noFill/>
            </p:spPr>
            <p:txBody>
              <a:bodyPr wrap="square" rtlCol="0">
                <a:spAutoFit/>
              </a:bodyPr>
              <a:lstStyle/>
              <a:p>
                <a:pPr algn="ctr"/>
                <a:r>
                  <a:rPr lang="en-GB" sz="1200" b="1" err="1"/>
                  <a:t>Sidescan</a:t>
                </a:r>
                <a:r>
                  <a:rPr lang="en-GB" sz="1200" b="1"/>
                  <a:t> Sonar (SSS)</a:t>
                </a:r>
              </a:p>
              <a:p>
                <a:pPr algn="ctr"/>
                <a:r>
                  <a:rPr lang="en-GB" sz="1200" b="1"/>
                  <a:t>Detecting CO</a:t>
                </a:r>
                <a:r>
                  <a:rPr lang="en-GB" sz="1200" b="1" baseline="-25000"/>
                  <a:t>2</a:t>
                </a:r>
                <a:r>
                  <a:rPr lang="en-GB" sz="1200" b="1"/>
                  <a:t> plume leak trial</a:t>
                </a:r>
              </a:p>
            </p:txBody>
          </p:sp>
          <p:sp>
            <p:nvSpPr>
              <p:cNvPr id="2" name="Rectangle 1">
                <a:extLst>
                  <a:ext uri="{FF2B5EF4-FFF2-40B4-BE49-F238E27FC236}">
                    <a16:creationId xmlns:a16="http://schemas.microsoft.com/office/drawing/2014/main" id="{5E788C10-13DF-4C1E-9935-D1480F8B2184}"/>
                  </a:ext>
                </a:extLst>
              </p:cNvPr>
              <p:cNvSpPr/>
              <p:nvPr/>
            </p:nvSpPr>
            <p:spPr>
              <a:xfrm>
                <a:off x="1523622" y="6593871"/>
                <a:ext cx="2502233" cy="253916"/>
              </a:xfrm>
              <a:prstGeom prst="rect">
                <a:avLst/>
              </a:prstGeom>
            </p:spPr>
            <p:txBody>
              <a:bodyPr wrap="square">
                <a:spAutoFit/>
              </a:bodyPr>
              <a:lstStyle/>
              <a:p>
                <a:endParaRPr lang="en-GB" sz="1050"/>
              </a:p>
            </p:txBody>
          </p:sp>
        </p:grpSp>
        <p:sp>
          <p:nvSpPr>
            <p:cNvPr id="30" name="TextBox 29">
              <a:extLst>
                <a:ext uri="{FF2B5EF4-FFF2-40B4-BE49-F238E27FC236}">
                  <a16:creationId xmlns:a16="http://schemas.microsoft.com/office/drawing/2014/main" id="{1F99EA0C-F206-475B-9B67-EA44EE19E89E}"/>
                </a:ext>
                <a:ext uri="{C183D7F6-B498-43B3-948B-1728B52AA6E4}">
                  <adec:decorative xmlns:adec="http://schemas.microsoft.com/office/drawing/2017/decorative" val="1"/>
                </a:ext>
              </a:extLst>
            </p:cNvPr>
            <p:cNvSpPr txBox="1"/>
            <p:nvPr/>
          </p:nvSpPr>
          <p:spPr>
            <a:xfrm>
              <a:off x="9275951" y="3874735"/>
              <a:ext cx="2316678" cy="246221"/>
            </a:xfrm>
            <a:prstGeom prst="rect">
              <a:avLst/>
            </a:prstGeom>
            <a:noFill/>
          </p:spPr>
          <p:txBody>
            <a:bodyPr wrap="square">
              <a:spAutoFit/>
            </a:bodyPr>
            <a:lstStyle/>
            <a:p>
              <a:pPr algn="ctr"/>
              <a:r>
                <a:rPr lang="en-GB" sz="1000" b="1"/>
                <a:t>Reference 32</a:t>
              </a:r>
              <a:endParaRPr lang="en-GB" sz="1000"/>
            </a:p>
          </p:txBody>
        </p:sp>
      </p:grpSp>
      <p:sp>
        <p:nvSpPr>
          <p:cNvPr id="26" name="TextBox 25">
            <a:extLst>
              <a:ext uri="{FF2B5EF4-FFF2-40B4-BE49-F238E27FC236}">
                <a16:creationId xmlns:a16="http://schemas.microsoft.com/office/drawing/2014/main" id="{A5914764-4AFA-4279-8012-34C72956E7BB}"/>
              </a:ext>
              <a:ext uri="{C183D7F6-B498-43B3-948B-1728B52AA6E4}">
                <adec:decorative xmlns:adec="http://schemas.microsoft.com/office/drawing/2017/decorative" val="1"/>
              </a:ext>
            </a:extLst>
          </p:cNvPr>
          <p:cNvSpPr txBox="1"/>
          <p:nvPr/>
        </p:nvSpPr>
        <p:spPr>
          <a:xfrm>
            <a:off x="5082860" y="4381563"/>
            <a:ext cx="2431998" cy="282134"/>
          </a:xfrm>
          <a:prstGeom prst="rect">
            <a:avLst/>
          </a:prstGeom>
          <a:noFill/>
        </p:spPr>
        <p:txBody>
          <a:bodyPr wrap="square" rtlCol="0">
            <a:spAutoFit/>
          </a:bodyPr>
          <a:lstStyle/>
          <a:p>
            <a:r>
              <a:rPr lang="en-GB" sz="1200" b="1"/>
              <a:t>Examples of Benthic Studies</a:t>
            </a:r>
          </a:p>
        </p:txBody>
      </p:sp>
      <p:pic>
        <p:nvPicPr>
          <p:cNvPr id="19" name="Picture 18">
            <a:extLst>
              <a:ext uri="{FF2B5EF4-FFF2-40B4-BE49-F238E27FC236}">
                <a16:creationId xmlns:a16="http://schemas.microsoft.com/office/drawing/2014/main" id="{75CCE40A-A2C0-4431-8269-EF1EB37E126B}"/>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3221628" y="4691552"/>
            <a:ext cx="1834944" cy="1844899"/>
          </a:xfrm>
          <a:prstGeom prst="rect">
            <a:avLst/>
          </a:prstGeom>
        </p:spPr>
      </p:pic>
      <p:pic>
        <p:nvPicPr>
          <p:cNvPr id="23" name="Picture 22">
            <a:extLst>
              <a:ext uri="{FF2B5EF4-FFF2-40B4-BE49-F238E27FC236}">
                <a16:creationId xmlns:a16="http://schemas.microsoft.com/office/drawing/2014/main" id="{F02D1184-C026-4C13-AF56-05B0BB914E8C}"/>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5202444" y="4691552"/>
            <a:ext cx="1848228" cy="1844898"/>
          </a:xfrm>
          <a:prstGeom prst="rect">
            <a:avLst/>
          </a:prstGeom>
        </p:spPr>
      </p:pic>
      <p:pic>
        <p:nvPicPr>
          <p:cNvPr id="21" name="Picture 20">
            <a:extLst>
              <a:ext uri="{FF2B5EF4-FFF2-40B4-BE49-F238E27FC236}">
                <a16:creationId xmlns:a16="http://schemas.microsoft.com/office/drawing/2014/main" id="{47189269-C733-4B03-AE4E-C9B7B6099E6E}"/>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7224293" y="4693644"/>
            <a:ext cx="1836443" cy="1843097"/>
          </a:xfrm>
          <a:prstGeom prst="rect">
            <a:avLst/>
          </a:prstGeom>
        </p:spPr>
      </p:pic>
      <p:sp>
        <p:nvSpPr>
          <p:cNvPr id="31" name="TextBox 30">
            <a:extLst>
              <a:ext uri="{FF2B5EF4-FFF2-40B4-BE49-F238E27FC236}">
                <a16:creationId xmlns:a16="http://schemas.microsoft.com/office/drawing/2014/main" id="{DE21A80C-B609-4920-BC87-DBA6C4298F67}"/>
              </a:ext>
              <a:ext uri="{C183D7F6-B498-43B3-948B-1728B52AA6E4}">
                <adec:decorative xmlns:adec="http://schemas.microsoft.com/office/drawing/2017/decorative" val="1"/>
              </a:ext>
            </a:extLst>
          </p:cNvPr>
          <p:cNvSpPr txBox="1"/>
          <p:nvPr/>
        </p:nvSpPr>
        <p:spPr>
          <a:xfrm>
            <a:off x="5202444" y="6564305"/>
            <a:ext cx="1848228" cy="246221"/>
          </a:xfrm>
          <a:prstGeom prst="rect">
            <a:avLst/>
          </a:prstGeom>
          <a:noFill/>
        </p:spPr>
        <p:txBody>
          <a:bodyPr wrap="square">
            <a:spAutoFit/>
          </a:bodyPr>
          <a:lstStyle/>
          <a:p>
            <a:pPr algn="ctr"/>
            <a:r>
              <a:rPr lang="en-GB" sz="1000" b="1"/>
              <a:t>Reference 33</a:t>
            </a:r>
            <a:endParaRPr lang="en-GB" sz="1000"/>
          </a:p>
        </p:txBody>
      </p:sp>
    </p:spTree>
    <p:extLst>
      <p:ext uri="{BB962C8B-B14F-4D97-AF65-F5344CB8AC3E}">
        <p14:creationId xmlns:p14="http://schemas.microsoft.com/office/powerpoint/2010/main" val="2192295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F3B63-689D-4707-8D8C-7FD345A54457}"/>
              </a:ext>
            </a:extLst>
          </p:cNvPr>
          <p:cNvSpPr>
            <a:spLocks noGrp="1"/>
          </p:cNvSpPr>
          <p:nvPr>
            <p:ph type="title"/>
          </p:nvPr>
        </p:nvSpPr>
        <p:spPr/>
        <p:txBody>
          <a:bodyPr/>
          <a:lstStyle/>
          <a:p>
            <a:r>
              <a:rPr lang="en-GB">
                <a:solidFill>
                  <a:srgbClr val="006097"/>
                </a:solidFill>
                <a:latin typeface="+mj-lt"/>
              </a:rPr>
              <a:t>Executive Summary</a:t>
            </a:r>
          </a:p>
        </p:txBody>
      </p:sp>
      <p:sp>
        <p:nvSpPr>
          <p:cNvPr id="102" name="TextBox 101">
            <a:extLst>
              <a:ext uri="{FF2B5EF4-FFF2-40B4-BE49-F238E27FC236}">
                <a16:creationId xmlns:a16="http://schemas.microsoft.com/office/drawing/2014/main" id="{F3A72D88-7E19-4DED-A02D-78F7EE5E53DB}"/>
              </a:ext>
            </a:extLst>
          </p:cNvPr>
          <p:cNvSpPr txBox="1"/>
          <p:nvPr/>
        </p:nvSpPr>
        <p:spPr>
          <a:xfrm>
            <a:off x="175811" y="609331"/>
            <a:ext cx="11440456" cy="738664"/>
          </a:xfrm>
          <a:prstGeom prst="rect">
            <a:avLst/>
          </a:prstGeom>
          <a:noFill/>
        </p:spPr>
        <p:txBody>
          <a:bodyPr wrap="square" rtlCol="0">
            <a:spAutoFit/>
          </a:bodyPr>
          <a:lstStyle/>
          <a:p>
            <a:pPr algn="ctr"/>
            <a:r>
              <a:rPr lang="en-GB" sz="1400" b="1">
                <a:latin typeface="+mj-lt"/>
              </a:rPr>
              <a:t>This document represents an internal NSTA  technical study into the role of MMV for CCS sites, with a particular emphasis on those sites with restricted access owing to co-location with other seabed infrastructure users (e.g. windfarms). It is intended to provide both high level industry guidance and detailed examples of the type of technology to be considered around a CCS site</a:t>
            </a:r>
          </a:p>
        </p:txBody>
      </p:sp>
      <p:sp>
        <p:nvSpPr>
          <p:cNvPr id="74" name="TextBox 73">
            <a:extLst>
              <a:ext uri="{FF2B5EF4-FFF2-40B4-BE49-F238E27FC236}">
                <a16:creationId xmlns:a16="http://schemas.microsoft.com/office/drawing/2014/main" id="{9A2DF6F9-14B9-4A0C-BEF4-9957B656FAD4}"/>
              </a:ext>
            </a:extLst>
          </p:cNvPr>
          <p:cNvSpPr txBox="1"/>
          <p:nvPr/>
        </p:nvSpPr>
        <p:spPr>
          <a:xfrm>
            <a:off x="2510862" y="1428170"/>
            <a:ext cx="9386611" cy="738664"/>
          </a:xfrm>
          <a:prstGeom prst="rect">
            <a:avLst/>
          </a:prstGeom>
          <a:noFill/>
        </p:spPr>
        <p:txBody>
          <a:bodyPr wrap="square" rtlCol="0">
            <a:spAutoFit/>
          </a:bodyPr>
          <a:lstStyle/>
          <a:p>
            <a:r>
              <a:rPr lang="en-GB" sz="1400" b="1">
                <a:latin typeface="+mj-lt"/>
              </a:rPr>
              <a:t>There are no one-size-fits all solutions. </a:t>
            </a:r>
            <a:r>
              <a:rPr lang="en-GB" sz="1400">
                <a:latin typeface="+mj-lt"/>
              </a:rPr>
              <a:t>Monitoring, Measurement and Verification (MMV) activities must be tailored to clearly identified Carbon Storage site risks and uncertainties, taking into account store type, geometric arrangements/scenarios, injection strategies, met-ocean/seabed conditions, etc.</a:t>
            </a:r>
            <a:endParaRPr lang="en-GB" sz="1400" b="1">
              <a:latin typeface="+mj-lt"/>
            </a:endParaRPr>
          </a:p>
        </p:txBody>
      </p:sp>
      <p:sp>
        <p:nvSpPr>
          <p:cNvPr id="75" name="TextBox 74">
            <a:extLst>
              <a:ext uri="{FF2B5EF4-FFF2-40B4-BE49-F238E27FC236}">
                <a16:creationId xmlns:a16="http://schemas.microsoft.com/office/drawing/2014/main" id="{97675CBE-31F7-44ED-BF59-AE5769E0E74B}"/>
              </a:ext>
            </a:extLst>
          </p:cNvPr>
          <p:cNvSpPr txBox="1"/>
          <p:nvPr/>
        </p:nvSpPr>
        <p:spPr>
          <a:xfrm>
            <a:off x="2510863" y="2250119"/>
            <a:ext cx="9386610" cy="954107"/>
          </a:xfrm>
          <a:prstGeom prst="rect">
            <a:avLst/>
          </a:prstGeom>
          <a:noFill/>
        </p:spPr>
        <p:txBody>
          <a:bodyPr wrap="square" lIns="91440" tIns="45720" rIns="91440" bIns="45720" rtlCol="0" anchor="t">
            <a:spAutoFit/>
          </a:bodyPr>
          <a:lstStyle/>
          <a:p>
            <a:r>
              <a:rPr lang="en-GB" sz="1400">
                <a:latin typeface="+mj-lt"/>
              </a:rPr>
              <a:t>Seismic is the key geophysical monitoring technology providing best resolution. Surveying activities for carbon storage sites in and </a:t>
            </a:r>
            <a:r>
              <a:rPr lang="en-GB" sz="1400" b="1">
                <a:latin typeface="+mj-lt"/>
              </a:rPr>
              <a:t>around offshore windfarms </a:t>
            </a:r>
            <a:r>
              <a:rPr lang="en-GB" sz="1400">
                <a:latin typeface="+mj-lt"/>
              </a:rPr>
              <a:t>can be extremely challenging, and </a:t>
            </a:r>
            <a:r>
              <a:rPr lang="en-GB" sz="1400" b="1">
                <a:solidFill>
                  <a:srgbClr val="C93540"/>
                </a:solidFill>
                <a:latin typeface="+mj-lt"/>
              </a:rPr>
              <a:t>unacceptable collision risk if deploying long towed seismic streamers (receivers). </a:t>
            </a:r>
            <a:r>
              <a:rPr lang="en-GB" sz="1400">
                <a:latin typeface="+mj-lt"/>
              </a:rPr>
              <a:t> There are some potential mitigating seismic solutions (e.g. Ocean Bottom Nodes OBN) although with higher cost and more limited coverage.</a:t>
            </a:r>
          </a:p>
        </p:txBody>
      </p:sp>
      <p:sp>
        <p:nvSpPr>
          <p:cNvPr id="81" name="TextBox 80">
            <a:extLst>
              <a:ext uri="{FF2B5EF4-FFF2-40B4-BE49-F238E27FC236}">
                <a16:creationId xmlns:a16="http://schemas.microsoft.com/office/drawing/2014/main" id="{A46028E9-025A-4837-9B9F-150BC2ACF772}"/>
              </a:ext>
            </a:extLst>
          </p:cNvPr>
          <p:cNvSpPr txBox="1"/>
          <p:nvPr/>
        </p:nvSpPr>
        <p:spPr>
          <a:xfrm>
            <a:off x="2510862" y="3375322"/>
            <a:ext cx="9386608" cy="738664"/>
          </a:xfrm>
          <a:prstGeom prst="rect">
            <a:avLst/>
          </a:prstGeom>
          <a:noFill/>
        </p:spPr>
        <p:txBody>
          <a:bodyPr wrap="square" lIns="91440" tIns="45720" rIns="91440" bIns="45720" rtlCol="0" anchor="t">
            <a:spAutoFit/>
          </a:bodyPr>
          <a:lstStyle/>
          <a:p>
            <a:r>
              <a:rPr lang="en-GB" sz="1400">
                <a:latin typeface="+mj-lt"/>
              </a:rPr>
              <a:t>MMV strategies and tools for carbon storage sites need to address conformance irregularities and containment breaches using a risk-based approach. </a:t>
            </a:r>
            <a:r>
              <a:rPr lang="en-GB" sz="1400" b="1">
                <a:latin typeface="+mj-lt"/>
              </a:rPr>
              <a:t>A robust suite of surface, marine and downhole tools/methods needs to be tested and deployed to support these strategies</a:t>
            </a:r>
            <a:r>
              <a:rPr lang="en-GB" sz="1400">
                <a:latin typeface="+mj-lt"/>
              </a:rPr>
              <a:t>, including through trials. </a:t>
            </a:r>
          </a:p>
        </p:txBody>
      </p:sp>
      <p:sp>
        <p:nvSpPr>
          <p:cNvPr id="83" name="TextBox 82">
            <a:extLst>
              <a:ext uri="{FF2B5EF4-FFF2-40B4-BE49-F238E27FC236}">
                <a16:creationId xmlns:a16="http://schemas.microsoft.com/office/drawing/2014/main" id="{67A14792-A533-4DAA-B675-5A00554E419B}"/>
              </a:ext>
            </a:extLst>
          </p:cNvPr>
          <p:cNvSpPr txBox="1"/>
          <p:nvPr/>
        </p:nvSpPr>
        <p:spPr>
          <a:xfrm>
            <a:off x="2510862" y="4303752"/>
            <a:ext cx="9386608" cy="738664"/>
          </a:xfrm>
          <a:prstGeom prst="rect">
            <a:avLst/>
          </a:prstGeom>
          <a:noFill/>
        </p:spPr>
        <p:txBody>
          <a:bodyPr wrap="square" rtlCol="0">
            <a:spAutoFit/>
          </a:bodyPr>
          <a:lstStyle/>
          <a:p>
            <a:r>
              <a:rPr lang="en-GB" sz="1400" b="1">
                <a:latin typeface="+mj-lt"/>
              </a:rPr>
              <a:t>First-of-a-kind (FOAK) projects may be expected to be potentially over-engineered</a:t>
            </a:r>
            <a:r>
              <a:rPr lang="en-GB" sz="1400">
                <a:latin typeface="+mj-lt"/>
              </a:rPr>
              <a:t>, particularly as MMV methods are tested and certified, and maintaining public confidence is crucial. Each project requires a robust environmental baseline.</a:t>
            </a:r>
          </a:p>
        </p:txBody>
      </p:sp>
      <p:sp>
        <p:nvSpPr>
          <p:cNvPr id="76" name="TextBox 75">
            <a:extLst>
              <a:ext uri="{FF2B5EF4-FFF2-40B4-BE49-F238E27FC236}">
                <a16:creationId xmlns:a16="http://schemas.microsoft.com/office/drawing/2014/main" id="{FC35EF41-3FAB-4D09-AE3B-217944290A21}"/>
              </a:ext>
            </a:extLst>
          </p:cNvPr>
          <p:cNvSpPr txBox="1"/>
          <p:nvPr/>
        </p:nvSpPr>
        <p:spPr>
          <a:xfrm>
            <a:off x="2542814" y="5102817"/>
            <a:ext cx="9386609" cy="954107"/>
          </a:xfrm>
          <a:prstGeom prst="rect">
            <a:avLst/>
          </a:prstGeom>
          <a:noFill/>
        </p:spPr>
        <p:txBody>
          <a:bodyPr wrap="square" rtlCol="0">
            <a:spAutoFit/>
          </a:bodyPr>
          <a:lstStyle/>
          <a:p>
            <a:r>
              <a:rPr lang="en-GB" sz="1400" b="1">
                <a:solidFill>
                  <a:srgbClr val="C93540"/>
                </a:solidFill>
                <a:latin typeface="+mj-lt"/>
              </a:rPr>
              <a:t>Periodic access to Carbon Storage infrastructure within Offshore Windfarms is a more significant obstacle. </a:t>
            </a:r>
            <a:r>
              <a:rPr lang="en-GB" sz="1400">
                <a:latin typeface="+mj-lt"/>
              </a:rPr>
              <a:t>The siting of platforms and </a:t>
            </a:r>
            <a:r>
              <a:rPr lang="en-GB" sz="1400">
                <a:solidFill>
                  <a:schemeClr val="bg1"/>
                </a:solidFill>
                <a:latin typeface="+mj-lt"/>
              </a:rPr>
              <a:t>wells with their associated access requirements for routine and emergency operations requires sufficient </a:t>
            </a:r>
            <a:r>
              <a:rPr lang="en-GB" sz="1400">
                <a:latin typeface="+mj-lt"/>
              </a:rPr>
              <a:t>stand-off. </a:t>
            </a:r>
            <a:r>
              <a:rPr lang="en-GB" sz="1400" b="1">
                <a:solidFill>
                  <a:srgbClr val="C93540"/>
                </a:solidFill>
                <a:latin typeface="+mj-lt"/>
              </a:rPr>
              <a:t>Consequently, largely overlapping carbon storage sites and wind farms are presently considered not to be feasible with current technology.</a:t>
            </a:r>
          </a:p>
        </p:txBody>
      </p:sp>
      <p:sp>
        <p:nvSpPr>
          <p:cNvPr id="77" name="TextBox 76">
            <a:extLst>
              <a:ext uri="{FF2B5EF4-FFF2-40B4-BE49-F238E27FC236}">
                <a16:creationId xmlns:a16="http://schemas.microsoft.com/office/drawing/2014/main" id="{33D8236D-7931-49EA-AF7C-A34A7AEF1331}"/>
              </a:ext>
            </a:extLst>
          </p:cNvPr>
          <p:cNvSpPr txBox="1"/>
          <p:nvPr/>
        </p:nvSpPr>
        <p:spPr>
          <a:xfrm>
            <a:off x="2542814" y="6056005"/>
            <a:ext cx="9386608" cy="738664"/>
          </a:xfrm>
          <a:prstGeom prst="rect">
            <a:avLst/>
          </a:prstGeom>
          <a:noFill/>
        </p:spPr>
        <p:txBody>
          <a:bodyPr wrap="square" lIns="91440" tIns="45720" rIns="91440" bIns="45720" rtlCol="0" anchor="t">
            <a:spAutoFit/>
          </a:bodyPr>
          <a:lstStyle/>
          <a:p>
            <a:r>
              <a:rPr lang="en-GB" sz="1400" b="1">
                <a:solidFill>
                  <a:schemeClr val="bg1"/>
                </a:solidFill>
                <a:latin typeface="+mj-lt"/>
              </a:rPr>
              <a:t>Co-existence of carbon storage and offshore windfarms requires active collaboration</a:t>
            </a:r>
            <a:r>
              <a:rPr lang="en-GB" sz="1400">
                <a:solidFill>
                  <a:schemeClr val="bg1"/>
                </a:solidFill>
                <a:latin typeface="+mj-lt"/>
              </a:rPr>
              <a:t>, and could be enabled </a:t>
            </a:r>
            <a:r>
              <a:rPr lang="en-GB" sz="1400" b="1">
                <a:solidFill>
                  <a:schemeClr val="bg1"/>
                </a:solidFill>
                <a:latin typeface="+mj-lt"/>
              </a:rPr>
              <a:t>through </a:t>
            </a:r>
            <a:r>
              <a:rPr lang="en-GB" sz="1400" b="1" u="sng">
                <a:solidFill>
                  <a:schemeClr val="bg1"/>
                </a:solidFill>
                <a:latin typeface="+mj-lt"/>
              </a:rPr>
              <a:t>early</a:t>
            </a:r>
            <a:r>
              <a:rPr lang="en-GB" sz="1400" b="1">
                <a:solidFill>
                  <a:schemeClr val="bg1"/>
                </a:solidFill>
                <a:latin typeface="+mj-lt"/>
              </a:rPr>
              <a:t> establishment of cross-disciplinary teams of specialists</a:t>
            </a:r>
            <a:r>
              <a:rPr lang="en-GB" sz="1400">
                <a:solidFill>
                  <a:schemeClr val="bg1"/>
                </a:solidFill>
                <a:latin typeface="+mj-lt"/>
              </a:rPr>
              <a:t> to optimise co-location/ seabed access design on a project-by-project basis.</a:t>
            </a:r>
          </a:p>
        </p:txBody>
      </p:sp>
      <p:grpSp>
        <p:nvGrpSpPr>
          <p:cNvPr id="3" name="Group 2">
            <a:extLst>
              <a:ext uri="{FF2B5EF4-FFF2-40B4-BE49-F238E27FC236}">
                <a16:creationId xmlns:a16="http://schemas.microsoft.com/office/drawing/2014/main" id="{F8A0D343-728B-43E8-BFDF-3A910105B3A2}"/>
              </a:ext>
              <a:ext uri="{C183D7F6-B498-43B3-948B-1728B52AA6E4}">
                <adec:decorative xmlns:adec="http://schemas.microsoft.com/office/drawing/2017/decorative" val="1"/>
              </a:ext>
            </a:extLst>
          </p:cNvPr>
          <p:cNvGrpSpPr/>
          <p:nvPr/>
        </p:nvGrpSpPr>
        <p:grpSpPr>
          <a:xfrm>
            <a:off x="575732" y="1432086"/>
            <a:ext cx="1757406" cy="5184702"/>
            <a:chOff x="575732" y="1432086"/>
            <a:chExt cx="1757406" cy="5184702"/>
          </a:xfrm>
        </p:grpSpPr>
        <p:grpSp>
          <p:nvGrpSpPr>
            <p:cNvPr id="79" name="Group 78">
              <a:extLst>
                <a:ext uri="{FF2B5EF4-FFF2-40B4-BE49-F238E27FC236}">
                  <a16:creationId xmlns:a16="http://schemas.microsoft.com/office/drawing/2014/main" id="{8EAD7515-FF20-4F03-8F41-E77801AEE7E3}"/>
                </a:ext>
                <a:ext uri="{C183D7F6-B498-43B3-948B-1728B52AA6E4}">
                  <adec:decorative xmlns:adec="http://schemas.microsoft.com/office/drawing/2017/decorative" val="1"/>
                </a:ext>
              </a:extLst>
            </p:cNvPr>
            <p:cNvGrpSpPr/>
            <p:nvPr/>
          </p:nvGrpSpPr>
          <p:grpSpPr>
            <a:xfrm>
              <a:off x="575732" y="2461639"/>
              <a:ext cx="1639513" cy="609396"/>
              <a:chOff x="575733" y="2010406"/>
              <a:chExt cx="1433298" cy="532747"/>
            </a:xfrm>
          </p:grpSpPr>
          <p:pic>
            <p:nvPicPr>
              <p:cNvPr id="5" name="Graphic 4">
                <a:extLst>
                  <a:ext uri="{FF2B5EF4-FFF2-40B4-BE49-F238E27FC236}">
                    <a16:creationId xmlns:a16="http://schemas.microsoft.com/office/drawing/2014/main" id="{E77F1D1A-E88D-446A-9B00-35374DC2DC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0544" y="2217010"/>
                <a:ext cx="548930" cy="252303"/>
              </a:xfrm>
              <a:prstGeom prst="rect">
                <a:avLst/>
              </a:prstGeom>
            </p:spPr>
          </p:pic>
          <p:grpSp>
            <p:nvGrpSpPr>
              <p:cNvPr id="8" name="Graphic 5">
                <a:extLst>
                  <a:ext uri="{FF2B5EF4-FFF2-40B4-BE49-F238E27FC236}">
                    <a16:creationId xmlns:a16="http://schemas.microsoft.com/office/drawing/2014/main" id="{9F6BAA5E-8C66-4620-8E1E-8BBA370ECBFF}"/>
                  </a:ext>
                </a:extLst>
              </p:cNvPr>
              <p:cNvGrpSpPr/>
              <p:nvPr/>
            </p:nvGrpSpPr>
            <p:grpSpPr>
              <a:xfrm>
                <a:off x="575733" y="2010406"/>
                <a:ext cx="1433298" cy="532747"/>
                <a:chOff x="1511073" y="1452343"/>
                <a:chExt cx="1433298" cy="532747"/>
              </a:xfrm>
            </p:grpSpPr>
            <p:grpSp>
              <p:nvGrpSpPr>
                <p:cNvPr id="20" name="Graphic 5">
                  <a:extLst>
                    <a:ext uri="{FF2B5EF4-FFF2-40B4-BE49-F238E27FC236}">
                      <a16:creationId xmlns:a16="http://schemas.microsoft.com/office/drawing/2014/main" id="{9F6BAA5E-8C66-4620-8E1E-8BBA370ECBFF}"/>
                    </a:ext>
                  </a:extLst>
                </p:cNvPr>
                <p:cNvGrpSpPr/>
                <p:nvPr/>
              </p:nvGrpSpPr>
              <p:grpSpPr>
                <a:xfrm>
                  <a:off x="2543449" y="1452343"/>
                  <a:ext cx="331763" cy="471606"/>
                  <a:chOff x="2543449" y="1452343"/>
                  <a:chExt cx="331763" cy="471606"/>
                </a:xfrm>
                <a:solidFill>
                  <a:srgbClr val="00AEEF"/>
                </a:solidFill>
              </p:grpSpPr>
              <p:sp>
                <p:nvSpPr>
                  <p:cNvPr id="21" name="Freeform: Shape 20">
                    <a:extLst>
                      <a:ext uri="{FF2B5EF4-FFF2-40B4-BE49-F238E27FC236}">
                        <a16:creationId xmlns:a16="http://schemas.microsoft.com/office/drawing/2014/main" id="{1FA8DE61-139C-4BFE-916B-4E5AA9BB683E}"/>
                      </a:ext>
                    </a:extLst>
                  </p:cNvPr>
                  <p:cNvSpPr/>
                  <p:nvPr/>
                </p:nvSpPr>
                <p:spPr>
                  <a:xfrm>
                    <a:off x="2544298" y="1452343"/>
                    <a:ext cx="306326" cy="471606"/>
                  </a:xfrm>
                  <a:custGeom>
                    <a:avLst/>
                    <a:gdLst>
                      <a:gd name="connsiteX0" fmla="*/ 178564 w 306326"/>
                      <a:gd name="connsiteY0" fmla="*/ 185948 h 471606"/>
                      <a:gd name="connsiteX1" fmla="*/ 183576 w 306326"/>
                      <a:gd name="connsiteY1" fmla="*/ 190960 h 471606"/>
                      <a:gd name="connsiteX2" fmla="*/ 286813 w 306326"/>
                      <a:gd name="connsiteY2" fmla="*/ 263126 h 471606"/>
                      <a:gd name="connsiteX3" fmla="*/ 293830 w 306326"/>
                      <a:gd name="connsiteY3" fmla="*/ 265131 h 471606"/>
                      <a:gd name="connsiteX4" fmla="*/ 303853 w 306326"/>
                      <a:gd name="connsiteY4" fmla="*/ 260119 h 471606"/>
                      <a:gd name="connsiteX5" fmla="*/ 301848 w 306326"/>
                      <a:gd name="connsiteY5" fmla="*/ 243080 h 471606"/>
                      <a:gd name="connsiteX6" fmla="*/ 192596 w 306326"/>
                      <a:gd name="connsiteY6" fmla="*/ 158886 h 471606"/>
                      <a:gd name="connsiteX7" fmla="*/ 188587 w 306326"/>
                      <a:gd name="connsiteY7" fmla="*/ 159888 h 471606"/>
                      <a:gd name="connsiteX8" fmla="*/ 183576 w 306326"/>
                      <a:gd name="connsiteY8" fmla="*/ 148863 h 471606"/>
                      <a:gd name="connsiteX9" fmla="*/ 184578 w 306326"/>
                      <a:gd name="connsiteY9" fmla="*/ 147861 h 471606"/>
                      <a:gd name="connsiteX10" fmla="*/ 191594 w 306326"/>
                      <a:gd name="connsiteY10" fmla="*/ 137838 h 471606"/>
                      <a:gd name="connsiteX11" fmla="*/ 218656 w 306326"/>
                      <a:gd name="connsiteY11" fmla="*/ 14554 h 471606"/>
                      <a:gd name="connsiteX12" fmla="*/ 209636 w 306326"/>
                      <a:gd name="connsiteY12" fmla="*/ 521 h 471606"/>
                      <a:gd name="connsiteX13" fmla="*/ 194601 w 306326"/>
                      <a:gd name="connsiteY13" fmla="*/ 8540 h 471606"/>
                      <a:gd name="connsiteX14" fmla="*/ 156513 w 306326"/>
                      <a:gd name="connsiteY14" fmla="*/ 127815 h 471606"/>
                      <a:gd name="connsiteX15" fmla="*/ 157516 w 306326"/>
                      <a:gd name="connsiteY15" fmla="*/ 140845 h 471606"/>
                      <a:gd name="connsiteX16" fmla="*/ 158518 w 306326"/>
                      <a:gd name="connsiteY16" fmla="*/ 141847 h 471606"/>
                      <a:gd name="connsiteX17" fmla="*/ 151502 w 306326"/>
                      <a:gd name="connsiteY17" fmla="*/ 145856 h 471606"/>
                      <a:gd name="connsiteX18" fmla="*/ 144486 w 306326"/>
                      <a:gd name="connsiteY18" fmla="*/ 157884 h 471606"/>
                      <a:gd name="connsiteX19" fmla="*/ 143483 w 306326"/>
                      <a:gd name="connsiteY19" fmla="*/ 156881 h 471606"/>
                      <a:gd name="connsiteX20" fmla="*/ 131456 w 306326"/>
                      <a:gd name="connsiteY20" fmla="*/ 154877 h 471606"/>
                      <a:gd name="connsiteX21" fmla="*/ 9174 w 306326"/>
                      <a:gd name="connsiteY21" fmla="*/ 183944 h 471606"/>
                      <a:gd name="connsiteX22" fmla="*/ 154 w 306326"/>
                      <a:gd name="connsiteY22" fmla="*/ 197976 h 471606"/>
                      <a:gd name="connsiteX23" fmla="*/ 12181 w 306326"/>
                      <a:gd name="connsiteY23" fmla="*/ 207999 h 471606"/>
                      <a:gd name="connsiteX24" fmla="*/ 14186 w 306326"/>
                      <a:gd name="connsiteY24" fmla="*/ 207999 h 471606"/>
                      <a:gd name="connsiteX25" fmla="*/ 138472 w 306326"/>
                      <a:gd name="connsiteY25" fmla="*/ 189958 h 471606"/>
                      <a:gd name="connsiteX26" fmla="*/ 149497 w 306326"/>
                      <a:gd name="connsiteY26" fmla="*/ 183944 h 471606"/>
                      <a:gd name="connsiteX27" fmla="*/ 152504 w 306326"/>
                      <a:gd name="connsiteY27" fmla="*/ 177930 h 471606"/>
                      <a:gd name="connsiteX28" fmla="*/ 152504 w 306326"/>
                      <a:gd name="connsiteY28" fmla="*/ 177930 h 471606"/>
                      <a:gd name="connsiteX29" fmla="*/ 151502 w 306326"/>
                      <a:gd name="connsiteY29" fmla="*/ 180937 h 471606"/>
                      <a:gd name="connsiteX30" fmla="*/ 138472 w 306326"/>
                      <a:gd name="connsiteY30" fmla="*/ 458576 h 471606"/>
                      <a:gd name="connsiteX31" fmla="*/ 192596 w 306326"/>
                      <a:gd name="connsiteY31" fmla="*/ 471606 h 471606"/>
                      <a:gd name="connsiteX32" fmla="*/ 178564 w 306326"/>
                      <a:gd name="connsiteY32" fmla="*/ 185948 h 471606"/>
                      <a:gd name="connsiteX33" fmla="*/ 166536 w 306326"/>
                      <a:gd name="connsiteY33" fmla="*/ 173921 h 471606"/>
                      <a:gd name="connsiteX34" fmla="*/ 158518 w 306326"/>
                      <a:gd name="connsiteY34" fmla="*/ 169912 h 471606"/>
                      <a:gd name="connsiteX35" fmla="*/ 155511 w 306326"/>
                      <a:gd name="connsiteY35" fmla="*/ 161893 h 471606"/>
                      <a:gd name="connsiteX36" fmla="*/ 159520 w 306326"/>
                      <a:gd name="connsiteY36" fmla="*/ 153875 h 471606"/>
                      <a:gd name="connsiteX37" fmla="*/ 167539 w 306326"/>
                      <a:gd name="connsiteY37" fmla="*/ 150868 h 471606"/>
                      <a:gd name="connsiteX38" fmla="*/ 168541 w 306326"/>
                      <a:gd name="connsiteY38" fmla="*/ 150868 h 471606"/>
                      <a:gd name="connsiteX39" fmla="*/ 179566 w 306326"/>
                      <a:gd name="connsiteY39" fmla="*/ 162895 h 471606"/>
                      <a:gd name="connsiteX40" fmla="*/ 166536 w 306326"/>
                      <a:gd name="connsiteY40" fmla="*/ 173921 h 47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06326" h="471606">
                        <a:moveTo>
                          <a:pt x="178564" y="185948"/>
                        </a:moveTo>
                        <a:cubicBezTo>
                          <a:pt x="179566" y="187953"/>
                          <a:pt x="181571" y="189958"/>
                          <a:pt x="183576" y="190960"/>
                        </a:cubicBezTo>
                        <a:lnTo>
                          <a:pt x="286813" y="263126"/>
                        </a:lnTo>
                        <a:cubicBezTo>
                          <a:pt x="288818" y="264128"/>
                          <a:pt x="290823" y="265131"/>
                          <a:pt x="293830" y="265131"/>
                        </a:cubicBezTo>
                        <a:cubicBezTo>
                          <a:pt x="297839" y="265131"/>
                          <a:pt x="300846" y="263126"/>
                          <a:pt x="303853" y="260119"/>
                        </a:cubicBezTo>
                        <a:cubicBezTo>
                          <a:pt x="307862" y="255108"/>
                          <a:pt x="306859" y="248092"/>
                          <a:pt x="301848" y="243080"/>
                        </a:cubicBezTo>
                        <a:lnTo>
                          <a:pt x="192596" y="158886"/>
                        </a:lnTo>
                        <a:cubicBezTo>
                          <a:pt x="190592" y="158886"/>
                          <a:pt x="189589" y="158886"/>
                          <a:pt x="188587" y="159888"/>
                        </a:cubicBezTo>
                        <a:cubicBezTo>
                          <a:pt x="188587" y="155879"/>
                          <a:pt x="186583" y="151870"/>
                          <a:pt x="183576" y="148863"/>
                        </a:cubicBezTo>
                        <a:cubicBezTo>
                          <a:pt x="183576" y="148863"/>
                          <a:pt x="184578" y="148863"/>
                          <a:pt x="184578" y="147861"/>
                        </a:cubicBezTo>
                        <a:cubicBezTo>
                          <a:pt x="188587" y="145856"/>
                          <a:pt x="190592" y="141847"/>
                          <a:pt x="191594" y="137838"/>
                        </a:cubicBezTo>
                        <a:lnTo>
                          <a:pt x="218656" y="14554"/>
                        </a:lnTo>
                        <a:cubicBezTo>
                          <a:pt x="219659" y="8540"/>
                          <a:pt x="216652" y="1524"/>
                          <a:pt x="209636" y="521"/>
                        </a:cubicBezTo>
                        <a:cubicBezTo>
                          <a:pt x="203622" y="-1483"/>
                          <a:pt x="196606" y="2526"/>
                          <a:pt x="194601" y="8540"/>
                        </a:cubicBezTo>
                        <a:lnTo>
                          <a:pt x="156513" y="127815"/>
                        </a:lnTo>
                        <a:cubicBezTo>
                          <a:pt x="155511" y="131824"/>
                          <a:pt x="155511" y="135833"/>
                          <a:pt x="157516" y="140845"/>
                        </a:cubicBezTo>
                        <a:cubicBezTo>
                          <a:pt x="157516" y="140845"/>
                          <a:pt x="157516" y="141847"/>
                          <a:pt x="158518" y="141847"/>
                        </a:cubicBezTo>
                        <a:cubicBezTo>
                          <a:pt x="155511" y="142849"/>
                          <a:pt x="153506" y="143851"/>
                          <a:pt x="151502" y="145856"/>
                        </a:cubicBezTo>
                        <a:cubicBezTo>
                          <a:pt x="147493" y="148863"/>
                          <a:pt x="145488" y="152872"/>
                          <a:pt x="144486" y="157884"/>
                        </a:cubicBezTo>
                        <a:cubicBezTo>
                          <a:pt x="144486" y="157884"/>
                          <a:pt x="143483" y="156881"/>
                          <a:pt x="143483" y="156881"/>
                        </a:cubicBezTo>
                        <a:cubicBezTo>
                          <a:pt x="139474" y="154877"/>
                          <a:pt x="135465" y="153875"/>
                          <a:pt x="131456" y="154877"/>
                        </a:cubicBezTo>
                        <a:lnTo>
                          <a:pt x="9174" y="183944"/>
                        </a:lnTo>
                        <a:cubicBezTo>
                          <a:pt x="3160" y="185948"/>
                          <a:pt x="-849" y="191962"/>
                          <a:pt x="154" y="197976"/>
                        </a:cubicBezTo>
                        <a:cubicBezTo>
                          <a:pt x="1156" y="203990"/>
                          <a:pt x="6167" y="207999"/>
                          <a:pt x="12181" y="207999"/>
                        </a:cubicBezTo>
                        <a:cubicBezTo>
                          <a:pt x="13183" y="207999"/>
                          <a:pt x="13183" y="207999"/>
                          <a:pt x="14186" y="207999"/>
                        </a:cubicBezTo>
                        <a:lnTo>
                          <a:pt x="138472" y="189958"/>
                        </a:lnTo>
                        <a:cubicBezTo>
                          <a:pt x="142481" y="188955"/>
                          <a:pt x="146490" y="186951"/>
                          <a:pt x="149497" y="183944"/>
                        </a:cubicBezTo>
                        <a:cubicBezTo>
                          <a:pt x="150500" y="181939"/>
                          <a:pt x="151502" y="179935"/>
                          <a:pt x="152504" y="177930"/>
                        </a:cubicBezTo>
                        <a:cubicBezTo>
                          <a:pt x="152504" y="177930"/>
                          <a:pt x="152504" y="177930"/>
                          <a:pt x="152504" y="177930"/>
                        </a:cubicBezTo>
                        <a:cubicBezTo>
                          <a:pt x="151502" y="178932"/>
                          <a:pt x="151502" y="179935"/>
                          <a:pt x="151502" y="180937"/>
                        </a:cubicBezTo>
                        <a:lnTo>
                          <a:pt x="138472" y="458576"/>
                        </a:lnTo>
                        <a:cubicBezTo>
                          <a:pt x="138472" y="458576"/>
                          <a:pt x="172550" y="471606"/>
                          <a:pt x="192596" y="471606"/>
                        </a:cubicBezTo>
                        <a:cubicBezTo>
                          <a:pt x="192596" y="424498"/>
                          <a:pt x="178564" y="185948"/>
                          <a:pt x="178564" y="185948"/>
                        </a:cubicBezTo>
                        <a:close/>
                        <a:moveTo>
                          <a:pt x="166536" y="173921"/>
                        </a:moveTo>
                        <a:cubicBezTo>
                          <a:pt x="163530" y="173921"/>
                          <a:pt x="160523" y="172918"/>
                          <a:pt x="158518" y="169912"/>
                        </a:cubicBezTo>
                        <a:cubicBezTo>
                          <a:pt x="156513" y="167907"/>
                          <a:pt x="155511" y="164900"/>
                          <a:pt x="155511" y="161893"/>
                        </a:cubicBezTo>
                        <a:cubicBezTo>
                          <a:pt x="155511" y="158886"/>
                          <a:pt x="156513" y="155879"/>
                          <a:pt x="159520" y="153875"/>
                        </a:cubicBezTo>
                        <a:cubicBezTo>
                          <a:pt x="161525" y="151870"/>
                          <a:pt x="164532" y="150868"/>
                          <a:pt x="167539" y="150868"/>
                        </a:cubicBezTo>
                        <a:cubicBezTo>
                          <a:pt x="167539" y="150868"/>
                          <a:pt x="167539" y="150868"/>
                          <a:pt x="168541" y="150868"/>
                        </a:cubicBezTo>
                        <a:cubicBezTo>
                          <a:pt x="174555" y="150868"/>
                          <a:pt x="179566" y="156881"/>
                          <a:pt x="179566" y="162895"/>
                        </a:cubicBezTo>
                        <a:cubicBezTo>
                          <a:pt x="177562" y="168909"/>
                          <a:pt x="172550" y="173921"/>
                          <a:pt x="166536" y="173921"/>
                        </a:cubicBezTo>
                        <a:close/>
                      </a:path>
                    </a:pathLst>
                  </a:custGeom>
                  <a:solidFill>
                    <a:srgbClr val="006097"/>
                  </a:solidFill>
                  <a:ln w="9991" cap="flat">
                    <a:noFill/>
                    <a:prstDash val="solid"/>
                    <a:miter/>
                  </a:ln>
                </p:spPr>
                <p:txBody>
                  <a:bodyPr rtlCol="0" anchor="ctr"/>
                  <a:lstStyle/>
                  <a:p>
                    <a:endParaRPr lang="en-GB">
                      <a:latin typeface="+mj-lt"/>
                    </a:endParaRPr>
                  </a:p>
                </p:txBody>
              </p:sp>
              <p:sp>
                <p:nvSpPr>
                  <p:cNvPr id="22" name="Freeform: Shape 21">
                    <a:extLst>
                      <a:ext uri="{FF2B5EF4-FFF2-40B4-BE49-F238E27FC236}">
                        <a16:creationId xmlns:a16="http://schemas.microsoft.com/office/drawing/2014/main" id="{2543CF52-86AA-483C-8B9D-4B6C3A154295}"/>
                      </a:ext>
                    </a:extLst>
                  </p:cNvPr>
                  <p:cNvSpPr/>
                  <p:nvPr/>
                </p:nvSpPr>
                <p:spPr>
                  <a:xfrm>
                    <a:off x="2574520" y="1478925"/>
                    <a:ext cx="137316" cy="129297"/>
                  </a:xfrm>
                  <a:custGeom>
                    <a:avLst/>
                    <a:gdLst>
                      <a:gd name="connsiteX0" fmla="*/ 132305 w 137316"/>
                      <a:gd name="connsiteY0" fmla="*/ 0 h 129297"/>
                      <a:gd name="connsiteX1" fmla="*/ 132305 w 137316"/>
                      <a:gd name="connsiteY1" fmla="*/ 0 h 129297"/>
                      <a:gd name="connsiteX2" fmla="*/ 0 w 137316"/>
                      <a:gd name="connsiteY2" fmla="*/ 123284 h 129297"/>
                      <a:gd name="connsiteX3" fmla="*/ 5012 w 137316"/>
                      <a:gd name="connsiteY3" fmla="*/ 129298 h 129297"/>
                      <a:gd name="connsiteX4" fmla="*/ 6014 w 137316"/>
                      <a:gd name="connsiteY4" fmla="*/ 129298 h 129297"/>
                      <a:gd name="connsiteX5" fmla="*/ 11025 w 137316"/>
                      <a:gd name="connsiteY5" fmla="*/ 124286 h 129297"/>
                      <a:gd name="connsiteX6" fmla="*/ 132305 w 137316"/>
                      <a:gd name="connsiteY6" fmla="*/ 11025 h 129297"/>
                      <a:gd name="connsiteX7" fmla="*/ 137316 w 137316"/>
                      <a:gd name="connsiteY7" fmla="*/ 6014 h 129297"/>
                      <a:gd name="connsiteX8" fmla="*/ 132305 w 137316"/>
                      <a:gd name="connsiteY8" fmla="*/ 0 h 129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316" h="129297">
                        <a:moveTo>
                          <a:pt x="132305" y="0"/>
                        </a:moveTo>
                        <a:lnTo>
                          <a:pt x="132305" y="0"/>
                        </a:lnTo>
                        <a:cubicBezTo>
                          <a:pt x="64148" y="2005"/>
                          <a:pt x="7016" y="55127"/>
                          <a:pt x="0" y="123284"/>
                        </a:cubicBezTo>
                        <a:cubicBezTo>
                          <a:pt x="0" y="126291"/>
                          <a:pt x="2005" y="128295"/>
                          <a:pt x="5012" y="129298"/>
                        </a:cubicBezTo>
                        <a:cubicBezTo>
                          <a:pt x="5012" y="129298"/>
                          <a:pt x="5012" y="129298"/>
                          <a:pt x="6014" y="129298"/>
                        </a:cubicBezTo>
                        <a:cubicBezTo>
                          <a:pt x="9021" y="129298"/>
                          <a:pt x="11025" y="127293"/>
                          <a:pt x="11025" y="124286"/>
                        </a:cubicBezTo>
                        <a:cubicBezTo>
                          <a:pt x="17039" y="61141"/>
                          <a:pt x="70161" y="13030"/>
                          <a:pt x="132305" y="11025"/>
                        </a:cubicBezTo>
                        <a:cubicBezTo>
                          <a:pt x="135311" y="11025"/>
                          <a:pt x="137316" y="9021"/>
                          <a:pt x="137316" y="6014"/>
                        </a:cubicBezTo>
                        <a:cubicBezTo>
                          <a:pt x="137316" y="3007"/>
                          <a:pt x="135311" y="0"/>
                          <a:pt x="132305" y="0"/>
                        </a:cubicBezTo>
                      </a:path>
                    </a:pathLst>
                  </a:custGeom>
                  <a:solidFill>
                    <a:srgbClr val="006097"/>
                  </a:solidFill>
                  <a:ln w="9991" cap="flat">
                    <a:noFill/>
                    <a:prstDash val="solid"/>
                    <a:miter/>
                  </a:ln>
                </p:spPr>
                <p:txBody>
                  <a:bodyPr rtlCol="0" anchor="ctr"/>
                  <a:lstStyle/>
                  <a:p>
                    <a:endParaRPr lang="en-GB">
                      <a:latin typeface="+mj-lt"/>
                    </a:endParaRPr>
                  </a:p>
                </p:txBody>
              </p:sp>
              <p:sp>
                <p:nvSpPr>
                  <p:cNvPr id="23" name="Freeform: Shape 22">
                    <a:extLst>
                      <a:ext uri="{FF2B5EF4-FFF2-40B4-BE49-F238E27FC236}">
                        <a16:creationId xmlns:a16="http://schemas.microsoft.com/office/drawing/2014/main" id="{E3BDF645-41E9-44EB-8562-18D2C79543CB}"/>
                      </a:ext>
                    </a:extLst>
                  </p:cNvPr>
                  <p:cNvSpPr/>
                  <p:nvPr/>
                </p:nvSpPr>
                <p:spPr>
                  <a:xfrm>
                    <a:off x="2569418" y="1452638"/>
                    <a:ext cx="145424" cy="77404"/>
                  </a:xfrm>
                  <a:custGeom>
                    <a:avLst/>
                    <a:gdLst>
                      <a:gd name="connsiteX0" fmla="*/ 6104 w 145424"/>
                      <a:gd name="connsiteY0" fmla="*/ 77405 h 77404"/>
                      <a:gd name="connsiteX1" fmla="*/ 10113 w 145424"/>
                      <a:gd name="connsiteY1" fmla="*/ 75400 h 77404"/>
                      <a:gd name="connsiteX2" fmla="*/ 140413 w 145424"/>
                      <a:gd name="connsiteY2" fmla="*/ 10250 h 77404"/>
                      <a:gd name="connsiteX3" fmla="*/ 145425 w 145424"/>
                      <a:gd name="connsiteY3" fmla="*/ 5238 h 77404"/>
                      <a:gd name="connsiteX4" fmla="*/ 140413 w 145424"/>
                      <a:gd name="connsiteY4" fmla="*/ 227 h 77404"/>
                      <a:gd name="connsiteX5" fmla="*/ 1093 w 145424"/>
                      <a:gd name="connsiteY5" fmla="*/ 70388 h 77404"/>
                      <a:gd name="connsiteX6" fmla="*/ 2095 w 145424"/>
                      <a:gd name="connsiteY6" fmla="*/ 77405 h 77404"/>
                      <a:gd name="connsiteX7" fmla="*/ 6104 w 145424"/>
                      <a:gd name="connsiteY7" fmla="*/ 77405 h 7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424" h="77404">
                        <a:moveTo>
                          <a:pt x="6104" y="77405"/>
                        </a:moveTo>
                        <a:cubicBezTo>
                          <a:pt x="8109" y="77405"/>
                          <a:pt x="9111" y="76402"/>
                          <a:pt x="10113" y="75400"/>
                        </a:cubicBezTo>
                        <a:cubicBezTo>
                          <a:pt x="39180" y="32301"/>
                          <a:pt x="88293" y="7243"/>
                          <a:pt x="140413" y="10250"/>
                        </a:cubicBezTo>
                        <a:cubicBezTo>
                          <a:pt x="143420" y="10250"/>
                          <a:pt x="145425" y="8245"/>
                          <a:pt x="145425" y="5238"/>
                        </a:cubicBezTo>
                        <a:cubicBezTo>
                          <a:pt x="145425" y="2232"/>
                          <a:pt x="143420" y="227"/>
                          <a:pt x="140413" y="227"/>
                        </a:cubicBezTo>
                        <a:cubicBezTo>
                          <a:pt x="84284" y="-2780"/>
                          <a:pt x="32164" y="24282"/>
                          <a:pt x="1093" y="70388"/>
                        </a:cubicBezTo>
                        <a:cubicBezTo>
                          <a:pt x="-912" y="72393"/>
                          <a:pt x="90" y="76402"/>
                          <a:pt x="2095" y="77405"/>
                        </a:cubicBezTo>
                        <a:cubicBezTo>
                          <a:pt x="4100" y="77405"/>
                          <a:pt x="5102" y="77405"/>
                          <a:pt x="6104" y="77405"/>
                        </a:cubicBezTo>
                      </a:path>
                    </a:pathLst>
                  </a:custGeom>
                  <a:solidFill>
                    <a:srgbClr val="006097"/>
                  </a:solidFill>
                  <a:ln w="9991" cap="flat">
                    <a:noFill/>
                    <a:prstDash val="solid"/>
                    <a:miter/>
                  </a:ln>
                </p:spPr>
                <p:txBody>
                  <a:bodyPr rtlCol="0" anchor="ctr"/>
                  <a:lstStyle/>
                  <a:p>
                    <a:endParaRPr lang="en-GB">
                      <a:latin typeface="+mj-lt"/>
                    </a:endParaRPr>
                  </a:p>
                </p:txBody>
              </p:sp>
              <p:sp>
                <p:nvSpPr>
                  <p:cNvPr id="24" name="Freeform: Shape 23">
                    <a:extLst>
                      <a:ext uri="{FF2B5EF4-FFF2-40B4-BE49-F238E27FC236}">
                        <a16:creationId xmlns:a16="http://schemas.microsoft.com/office/drawing/2014/main" id="{484BFE45-8C4E-4DEF-82AA-90B7B16B654C}"/>
                      </a:ext>
                    </a:extLst>
                  </p:cNvPr>
                  <p:cNvSpPr/>
                  <p:nvPr/>
                </p:nvSpPr>
                <p:spPr>
                  <a:xfrm>
                    <a:off x="2543449" y="1545704"/>
                    <a:ext cx="23428" cy="68532"/>
                  </a:xfrm>
                  <a:custGeom>
                    <a:avLst/>
                    <a:gdLst>
                      <a:gd name="connsiteX0" fmla="*/ 6014 w 23428"/>
                      <a:gd name="connsiteY0" fmla="*/ 68533 h 68532"/>
                      <a:gd name="connsiteX1" fmla="*/ 6014 w 23428"/>
                      <a:gd name="connsiteY1" fmla="*/ 68533 h 68532"/>
                      <a:gd name="connsiteX2" fmla="*/ 11025 w 23428"/>
                      <a:gd name="connsiteY2" fmla="*/ 63521 h 68532"/>
                      <a:gd name="connsiteX3" fmla="*/ 23053 w 23428"/>
                      <a:gd name="connsiteY3" fmla="*/ 7392 h 68532"/>
                      <a:gd name="connsiteX4" fmla="*/ 20046 w 23428"/>
                      <a:gd name="connsiteY4" fmla="*/ 376 h 68532"/>
                      <a:gd name="connsiteX5" fmla="*/ 13030 w 23428"/>
                      <a:gd name="connsiteY5" fmla="*/ 3383 h 68532"/>
                      <a:gd name="connsiteX6" fmla="*/ 0 w 23428"/>
                      <a:gd name="connsiteY6" fmla="*/ 63521 h 68532"/>
                      <a:gd name="connsiteX7" fmla="*/ 6014 w 23428"/>
                      <a:gd name="connsiteY7" fmla="*/ 68533 h 68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28" h="68532">
                        <a:moveTo>
                          <a:pt x="6014" y="68533"/>
                        </a:moveTo>
                        <a:cubicBezTo>
                          <a:pt x="6014" y="68533"/>
                          <a:pt x="6014" y="68533"/>
                          <a:pt x="6014" y="68533"/>
                        </a:cubicBezTo>
                        <a:cubicBezTo>
                          <a:pt x="9021" y="68533"/>
                          <a:pt x="11025" y="66528"/>
                          <a:pt x="11025" y="63521"/>
                        </a:cubicBezTo>
                        <a:cubicBezTo>
                          <a:pt x="12028" y="43475"/>
                          <a:pt x="17039" y="22427"/>
                          <a:pt x="23053" y="7392"/>
                        </a:cubicBezTo>
                        <a:cubicBezTo>
                          <a:pt x="24055" y="4385"/>
                          <a:pt x="23053" y="1378"/>
                          <a:pt x="20046" y="376"/>
                        </a:cubicBezTo>
                        <a:cubicBezTo>
                          <a:pt x="17039" y="-626"/>
                          <a:pt x="14032" y="376"/>
                          <a:pt x="13030" y="3383"/>
                        </a:cubicBezTo>
                        <a:cubicBezTo>
                          <a:pt x="6014" y="19420"/>
                          <a:pt x="1002" y="42473"/>
                          <a:pt x="0" y="63521"/>
                        </a:cubicBezTo>
                        <a:cubicBezTo>
                          <a:pt x="1002" y="65526"/>
                          <a:pt x="3007" y="68533"/>
                          <a:pt x="6014" y="68533"/>
                        </a:cubicBezTo>
                      </a:path>
                    </a:pathLst>
                  </a:custGeom>
                  <a:solidFill>
                    <a:srgbClr val="006097"/>
                  </a:solidFill>
                  <a:ln w="9991" cap="flat">
                    <a:noFill/>
                    <a:prstDash val="solid"/>
                    <a:miter/>
                  </a:ln>
                </p:spPr>
                <p:txBody>
                  <a:bodyPr rtlCol="0" anchor="ctr"/>
                  <a:lstStyle/>
                  <a:p>
                    <a:endParaRPr lang="en-GB">
                      <a:latin typeface="+mj-lt"/>
                    </a:endParaRPr>
                  </a:p>
                </p:txBody>
              </p:sp>
              <p:sp>
                <p:nvSpPr>
                  <p:cNvPr id="25" name="Freeform: Shape 24">
                    <a:extLst>
                      <a:ext uri="{FF2B5EF4-FFF2-40B4-BE49-F238E27FC236}">
                        <a16:creationId xmlns:a16="http://schemas.microsoft.com/office/drawing/2014/main" id="{7DF7AD51-471F-4696-9DC2-4E3DEF01FB62}"/>
                      </a:ext>
                    </a:extLst>
                  </p:cNvPr>
                  <p:cNvSpPr/>
                  <p:nvPr/>
                </p:nvSpPr>
                <p:spPr>
                  <a:xfrm>
                    <a:off x="2773586" y="1704354"/>
                    <a:ext cx="20529" cy="18131"/>
                  </a:xfrm>
                  <a:custGeom>
                    <a:avLst/>
                    <a:gdLst>
                      <a:gd name="connsiteX0" fmla="*/ 4402 w 20529"/>
                      <a:gd name="connsiteY0" fmla="*/ 18132 h 18131"/>
                      <a:gd name="connsiteX1" fmla="*/ 7409 w 20529"/>
                      <a:gd name="connsiteY1" fmla="*/ 17130 h 18131"/>
                      <a:gd name="connsiteX2" fmla="*/ 16430 w 20529"/>
                      <a:gd name="connsiteY2" fmla="*/ 11116 h 18131"/>
                      <a:gd name="connsiteX3" fmla="*/ 18435 w 20529"/>
                      <a:gd name="connsiteY3" fmla="*/ 9111 h 18131"/>
                      <a:gd name="connsiteX4" fmla="*/ 19437 w 20529"/>
                      <a:gd name="connsiteY4" fmla="*/ 2095 h 18131"/>
                      <a:gd name="connsiteX5" fmla="*/ 12421 w 20529"/>
                      <a:gd name="connsiteY5" fmla="*/ 1093 h 18131"/>
                      <a:gd name="connsiteX6" fmla="*/ 10416 w 20529"/>
                      <a:gd name="connsiteY6" fmla="*/ 3097 h 18131"/>
                      <a:gd name="connsiteX7" fmla="*/ 2398 w 20529"/>
                      <a:gd name="connsiteY7" fmla="*/ 9111 h 18131"/>
                      <a:gd name="connsiteX8" fmla="*/ 393 w 20529"/>
                      <a:gd name="connsiteY8" fmla="*/ 16127 h 18131"/>
                      <a:gd name="connsiteX9" fmla="*/ 4402 w 20529"/>
                      <a:gd name="connsiteY9" fmla="*/ 18132 h 1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29" h="18131">
                        <a:moveTo>
                          <a:pt x="4402" y="18132"/>
                        </a:moveTo>
                        <a:cubicBezTo>
                          <a:pt x="5405" y="18132"/>
                          <a:pt x="6407" y="18132"/>
                          <a:pt x="7409" y="17130"/>
                        </a:cubicBezTo>
                        <a:cubicBezTo>
                          <a:pt x="12421" y="14123"/>
                          <a:pt x="13423" y="13120"/>
                          <a:pt x="16430" y="11116"/>
                        </a:cubicBezTo>
                        <a:lnTo>
                          <a:pt x="18435" y="9111"/>
                        </a:lnTo>
                        <a:cubicBezTo>
                          <a:pt x="20439" y="7107"/>
                          <a:pt x="21442" y="4100"/>
                          <a:pt x="19437" y="2095"/>
                        </a:cubicBezTo>
                        <a:cubicBezTo>
                          <a:pt x="17432" y="90"/>
                          <a:pt x="14426" y="-912"/>
                          <a:pt x="12421" y="1093"/>
                        </a:cubicBezTo>
                        <a:lnTo>
                          <a:pt x="10416" y="3097"/>
                        </a:lnTo>
                        <a:cubicBezTo>
                          <a:pt x="7409" y="5102"/>
                          <a:pt x="6407" y="6104"/>
                          <a:pt x="2398" y="9111"/>
                        </a:cubicBezTo>
                        <a:cubicBezTo>
                          <a:pt x="393" y="10113"/>
                          <a:pt x="-609" y="14123"/>
                          <a:pt x="393" y="16127"/>
                        </a:cubicBezTo>
                        <a:cubicBezTo>
                          <a:pt x="393" y="17130"/>
                          <a:pt x="2398" y="18132"/>
                          <a:pt x="4402" y="18132"/>
                        </a:cubicBezTo>
                      </a:path>
                    </a:pathLst>
                  </a:custGeom>
                  <a:solidFill>
                    <a:srgbClr val="006097"/>
                  </a:solidFill>
                  <a:ln w="9991" cap="flat">
                    <a:noFill/>
                    <a:prstDash val="solid"/>
                    <a:miter/>
                  </a:ln>
                </p:spPr>
                <p:txBody>
                  <a:bodyPr rtlCol="0" anchor="ctr"/>
                  <a:lstStyle/>
                  <a:p>
                    <a:endParaRPr lang="en-GB">
                      <a:latin typeface="+mj-lt"/>
                    </a:endParaRPr>
                  </a:p>
                </p:txBody>
              </p:sp>
              <p:sp>
                <p:nvSpPr>
                  <p:cNvPr id="26" name="Freeform: Shape 25">
                    <a:extLst>
                      <a:ext uri="{FF2B5EF4-FFF2-40B4-BE49-F238E27FC236}">
                        <a16:creationId xmlns:a16="http://schemas.microsoft.com/office/drawing/2014/main" id="{D4C12ADD-0DFE-4F19-B66E-3369AB23C176}"/>
                      </a:ext>
                    </a:extLst>
                  </p:cNvPr>
                  <p:cNvSpPr/>
                  <p:nvPr/>
                </p:nvSpPr>
                <p:spPr>
                  <a:xfrm>
                    <a:off x="2760556" y="1720982"/>
                    <a:ext cx="58025" cy="40593"/>
                  </a:xfrm>
                  <a:custGeom>
                    <a:avLst/>
                    <a:gdLst>
                      <a:gd name="connsiteX0" fmla="*/ 393 w 58025"/>
                      <a:gd name="connsiteY0" fmla="*/ 37587 h 40593"/>
                      <a:gd name="connsiteX1" fmla="*/ 5405 w 58025"/>
                      <a:gd name="connsiteY1" fmla="*/ 40593 h 40593"/>
                      <a:gd name="connsiteX2" fmla="*/ 7409 w 58025"/>
                      <a:gd name="connsiteY2" fmla="*/ 40593 h 40593"/>
                      <a:gd name="connsiteX3" fmla="*/ 27455 w 58025"/>
                      <a:gd name="connsiteY3" fmla="*/ 30570 h 40593"/>
                      <a:gd name="connsiteX4" fmla="*/ 43492 w 58025"/>
                      <a:gd name="connsiteY4" fmla="*/ 19545 h 40593"/>
                      <a:gd name="connsiteX5" fmla="*/ 56522 w 58025"/>
                      <a:gd name="connsiteY5" fmla="*/ 8520 h 40593"/>
                      <a:gd name="connsiteX6" fmla="*/ 56522 w 58025"/>
                      <a:gd name="connsiteY6" fmla="*/ 1503 h 40593"/>
                      <a:gd name="connsiteX7" fmla="*/ 49506 w 58025"/>
                      <a:gd name="connsiteY7" fmla="*/ 1503 h 40593"/>
                      <a:gd name="connsiteX8" fmla="*/ 36476 w 58025"/>
                      <a:gd name="connsiteY8" fmla="*/ 11527 h 40593"/>
                      <a:gd name="connsiteX9" fmla="*/ 21442 w 58025"/>
                      <a:gd name="connsiteY9" fmla="*/ 21550 h 40593"/>
                      <a:gd name="connsiteX10" fmla="*/ 2398 w 58025"/>
                      <a:gd name="connsiteY10" fmla="*/ 30570 h 40593"/>
                      <a:gd name="connsiteX11" fmla="*/ 393 w 58025"/>
                      <a:gd name="connsiteY11" fmla="*/ 37587 h 40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025" h="40593">
                        <a:moveTo>
                          <a:pt x="393" y="37587"/>
                        </a:moveTo>
                        <a:cubicBezTo>
                          <a:pt x="1395" y="39591"/>
                          <a:pt x="3400" y="40593"/>
                          <a:pt x="5405" y="40593"/>
                        </a:cubicBezTo>
                        <a:cubicBezTo>
                          <a:pt x="6407" y="40593"/>
                          <a:pt x="6407" y="40593"/>
                          <a:pt x="7409" y="40593"/>
                        </a:cubicBezTo>
                        <a:cubicBezTo>
                          <a:pt x="13423" y="38589"/>
                          <a:pt x="20439" y="34580"/>
                          <a:pt x="27455" y="30570"/>
                        </a:cubicBezTo>
                        <a:cubicBezTo>
                          <a:pt x="32467" y="27563"/>
                          <a:pt x="38481" y="23554"/>
                          <a:pt x="43492" y="19545"/>
                        </a:cubicBezTo>
                        <a:cubicBezTo>
                          <a:pt x="48504" y="16538"/>
                          <a:pt x="52513" y="12529"/>
                          <a:pt x="56522" y="8520"/>
                        </a:cubicBezTo>
                        <a:cubicBezTo>
                          <a:pt x="58527" y="6515"/>
                          <a:pt x="58527" y="3508"/>
                          <a:pt x="56522" y="1503"/>
                        </a:cubicBezTo>
                        <a:cubicBezTo>
                          <a:pt x="54518" y="-501"/>
                          <a:pt x="51511" y="-501"/>
                          <a:pt x="49506" y="1503"/>
                        </a:cubicBezTo>
                        <a:cubicBezTo>
                          <a:pt x="45497" y="4510"/>
                          <a:pt x="41488" y="8520"/>
                          <a:pt x="36476" y="11527"/>
                        </a:cubicBezTo>
                        <a:cubicBezTo>
                          <a:pt x="31465" y="15536"/>
                          <a:pt x="26453" y="18543"/>
                          <a:pt x="21442" y="21550"/>
                        </a:cubicBezTo>
                        <a:cubicBezTo>
                          <a:pt x="14426" y="25559"/>
                          <a:pt x="8412" y="28566"/>
                          <a:pt x="2398" y="30570"/>
                        </a:cubicBezTo>
                        <a:cubicBezTo>
                          <a:pt x="393" y="31573"/>
                          <a:pt x="-609" y="34580"/>
                          <a:pt x="393" y="37587"/>
                        </a:cubicBezTo>
                      </a:path>
                    </a:pathLst>
                  </a:custGeom>
                  <a:solidFill>
                    <a:srgbClr val="006097"/>
                  </a:solidFill>
                  <a:ln w="9991" cap="flat">
                    <a:noFill/>
                    <a:prstDash val="solid"/>
                    <a:miter/>
                  </a:ln>
                </p:spPr>
                <p:txBody>
                  <a:bodyPr rtlCol="0" anchor="ctr"/>
                  <a:lstStyle/>
                  <a:p>
                    <a:endParaRPr lang="en-GB">
                      <a:latin typeface="+mj-lt"/>
                    </a:endParaRPr>
                  </a:p>
                </p:txBody>
              </p:sp>
              <p:sp>
                <p:nvSpPr>
                  <p:cNvPr id="27" name="Freeform: Shape 26">
                    <a:extLst>
                      <a:ext uri="{FF2B5EF4-FFF2-40B4-BE49-F238E27FC236}">
                        <a16:creationId xmlns:a16="http://schemas.microsoft.com/office/drawing/2014/main" id="{669D324E-D0B6-4CFA-9AC2-404A8F8F5348}"/>
                      </a:ext>
                    </a:extLst>
                  </p:cNvPr>
                  <p:cNvSpPr/>
                  <p:nvPr/>
                </p:nvSpPr>
                <p:spPr>
                  <a:xfrm>
                    <a:off x="2603497" y="1683305"/>
                    <a:ext cx="55257" cy="50205"/>
                  </a:xfrm>
                  <a:custGeom>
                    <a:avLst/>
                    <a:gdLst>
                      <a:gd name="connsiteX0" fmla="*/ 50206 w 55257"/>
                      <a:gd name="connsiteY0" fmla="*/ 50206 h 50205"/>
                      <a:gd name="connsiteX1" fmla="*/ 47199 w 55257"/>
                      <a:gd name="connsiteY1" fmla="*/ 49203 h 50205"/>
                      <a:gd name="connsiteX2" fmla="*/ 1093 w 55257"/>
                      <a:gd name="connsiteY2" fmla="*/ 9111 h 50205"/>
                      <a:gd name="connsiteX3" fmla="*/ 2095 w 55257"/>
                      <a:gd name="connsiteY3" fmla="*/ 1093 h 50205"/>
                      <a:gd name="connsiteX4" fmla="*/ 10113 w 55257"/>
                      <a:gd name="connsiteY4" fmla="*/ 2095 h 50205"/>
                      <a:gd name="connsiteX5" fmla="*/ 52210 w 55257"/>
                      <a:gd name="connsiteY5" fmla="*/ 38178 h 50205"/>
                      <a:gd name="connsiteX6" fmla="*/ 54215 w 55257"/>
                      <a:gd name="connsiteY6" fmla="*/ 46197 h 50205"/>
                      <a:gd name="connsiteX7" fmla="*/ 50206 w 55257"/>
                      <a:gd name="connsiteY7" fmla="*/ 50206 h 5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57" h="50205">
                        <a:moveTo>
                          <a:pt x="50206" y="50206"/>
                        </a:moveTo>
                        <a:cubicBezTo>
                          <a:pt x="49203" y="50206"/>
                          <a:pt x="48201" y="50206"/>
                          <a:pt x="47199" y="49203"/>
                        </a:cubicBezTo>
                        <a:cubicBezTo>
                          <a:pt x="29157" y="40183"/>
                          <a:pt x="13120" y="26150"/>
                          <a:pt x="1093" y="9111"/>
                        </a:cubicBezTo>
                        <a:cubicBezTo>
                          <a:pt x="-912" y="6104"/>
                          <a:pt x="90" y="3097"/>
                          <a:pt x="2095" y="1093"/>
                        </a:cubicBezTo>
                        <a:cubicBezTo>
                          <a:pt x="4100" y="-912"/>
                          <a:pt x="8109" y="90"/>
                          <a:pt x="10113" y="2095"/>
                        </a:cubicBezTo>
                        <a:cubicBezTo>
                          <a:pt x="21139" y="17130"/>
                          <a:pt x="36173" y="30160"/>
                          <a:pt x="52210" y="38178"/>
                        </a:cubicBezTo>
                        <a:cubicBezTo>
                          <a:pt x="55217" y="39180"/>
                          <a:pt x="56220" y="43190"/>
                          <a:pt x="54215" y="46197"/>
                        </a:cubicBezTo>
                        <a:cubicBezTo>
                          <a:pt x="54215" y="49203"/>
                          <a:pt x="52210" y="50206"/>
                          <a:pt x="50206" y="50206"/>
                        </a:cubicBezTo>
                        <a:close/>
                      </a:path>
                    </a:pathLst>
                  </a:custGeom>
                  <a:solidFill>
                    <a:srgbClr val="006097"/>
                  </a:solidFill>
                  <a:ln w="9991" cap="flat">
                    <a:noFill/>
                    <a:prstDash val="solid"/>
                    <a:miter/>
                  </a:ln>
                </p:spPr>
                <p:txBody>
                  <a:bodyPr rtlCol="0" anchor="ctr"/>
                  <a:lstStyle/>
                  <a:p>
                    <a:endParaRPr lang="en-GB">
                      <a:latin typeface="+mj-lt"/>
                    </a:endParaRPr>
                  </a:p>
                </p:txBody>
              </p:sp>
              <p:sp>
                <p:nvSpPr>
                  <p:cNvPr id="28" name="Freeform: Shape 27">
                    <a:extLst>
                      <a:ext uri="{FF2B5EF4-FFF2-40B4-BE49-F238E27FC236}">
                        <a16:creationId xmlns:a16="http://schemas.microsoft.com/office/drawing/2014/main" id="{26A34BFC-961A-4118-8753-ABAB94897397}"/>
                      </a:ext>
                    </a:extLst>
                  </p:cNvPr>
                  <p:cNvSpPr/>
                  <p:nvPr/>
                </p:nvSpPr>
                <p:spPr>
                  <a:xfrm>
                    <a:off x="2778391" y="1503383"/>
                    <a:ext cx="67753" cy="158964"/>
                  </a:xfrm>
                  <a:custGeom>
                    <a:avLst/>
                    <a:gdLst>
                      <a:gd name="connsiteX0" fmla="*/ 54724 w 67753"/>
                      <a:gd name="connsiteY0" fmla="*/ 158964 h 158964"/>
                      <a:gd name="connsiteX1" fmla="*/ 52719 w 67753"/>
                      <a:gd name="connsiteY1" fmla="*/ 158964 h 158964"/>
                      <a:gd name="connsiteX2" fmla="*/ 49713 w 67753"/>
                      <a:gd name="connsiteY2" fmla="*/ 151948 h 158964"/>
                      <a:gd name="connsiteX3" fmla="*/ 56729 w 67753"/>
                      <a:gd name="connsiteY3" fmla="*/ 111856 h 158964"/>
                      <a:gd name="connsiteX4" fmla="*/ 2604 w 67753"/>
                      <a:gd name="connsiteY4" fmla="*/ 10623 h 158964"/>
                      <a:gd name="connsiteX5" fmla="*/ 599 w 67753"/>
                      <a:gd name="connsiteY5" fmla="*/ 2604 h 158964"/>
                      <a:gd name="connsiteX6" fmla="*/ 8618 w 67753"/>
                      <a:gd name="connsiteY6" fmla="*/ 599 h 158964"/>
                      <a:gd name="connsiteX7" fmla="*/ 67754 w 67753"/>
                      <a:gd name="connsiteY7" fmla="*/ 110853 h 158964"/>
                      <a:gd name="connsiteX8" fmla="*/ 59736 w 67753"/>
                      <a:gd name="connsiteY8" fmla="*/ 154955 h 158964"/>
                      <a:gd name="connsiteX9" fmla="*/ 54724 w 67753"/>
                      <a:gd name="connsiteY9" fmla="*/ 158964 h 15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753" h="158964">
                        <a:moveTo>
                          <a:pt x="54724" y="158964"/>
                        </a:moveTo>
                        <a:cubicBezTo>
                          <a:pt x="53722" y="158964"/>
                          <a:pt x="53722" y="158964"/>
                          <a:pt x="52719" y="158964"/>
                        </a:cubicBezTo>
                        <a:cubicBezTo>
                          <a:pt x="49713" y="157962"/>
                          <a:pt x="48710" y="154955"/>
                          <a:pt x="49713" y="151948"/>
                        </a:cubicBezTo>
                        <a:cubicBezTo>
                          <a:pt x="54724" y="138918"/>
                          <a:pt x="56729" y="124886"/>
                          <a:pt x="56729" y="111856"/>
                        </a:cubicBezTo>
                        <a:cubicBezTo>
                          <a:pt x="56729" y="70761"/>
                          <a:pt x="36683" y="33676"/>
                          <a:pt x="2604" y="10623"/>
                        </a:cubicBezTo>
                        <a:cubicBezTo>
                          <a:pt x="-403" y="8618"/>
                          <a:pt x="-403" y="5611"/>
                          <a:pt x="599" y="2604"/>
                        </a:cubicBezTo>
                        <a:cubicBezTo>
                          <a:pt x="2604" y="-403"/>
                          <a:pt x="5611" y="-403"/>
                          <a:pt x="8618" y="599"/>
                        </a:cubicBezTo>
                        <a:cubicBezTo>
                          <a:pt x="45703" y="25657"/>
                          <a:pt x="67754" y="66752"/>
                          <a:pt x="67754" y="110853"/>
                        </a:cubicBezTo>
                        <a:cubicBezTo>
                          <a:pt x="67754" y="125888"/>
                          <a:pt x="64747" y="140923"/>
                          <a:pt x="59736" y="154955"/>
                        </a:cubicBezTo>
                        <a:cubicBezTo>
                          <a:pt x="58733" y="156959"/>
                          <a:pt x="56729" y="158964"/>
                          <a:pt x="54724" y="158964"/>
                        </a:cubicBezTo>
                        <a:close/>
                      </a:path>
                    </a:pathLst>
                  </a:custGeom>
                  <a:solidFill>
                    <a:srgbClr val="006097"/>
                  </a:solidFill>
                  <a:ln w="9991" cap="flat">
                    <a:noFill/>
                    <a:prstDash val="solid"/>
                    <a:miter/>
                  </a:ln>
                </p:spPr>
                <p:txBody>
                  <a:bodyPr rtlCol="0" anchor="ctr"/>
                  <a:lstStyle/>
                  <a:p>
                    <a:endParaRPr lang="en-GB">
                      <a:latin typeface="+mj-lt"/>
                    </a:endParaRPr>
                  </a:p>
                </p:txBody>
              </p:sp>
              <p:sp>
                <p:nvSpPr>
                  <p:cNvPr id="29" name="Freeform: Shape 28">
                    <a:extLst>
                      <a:ext uri="{FF2B5EF4-FFF2-40B4-BE49-F238E27FC236}">
                        <a16:creationId xmlns:a16="http://schemas.microsoft.com/office/drawing/2014/main" id="{61CD3A2B-073C-4F2A-8EBD-1666A77D3536}"/>
                      </a:ext>
                    </a:extLst>
                  </p:cNvPr>
                  <p:cNvSpPr/>
                  <p:nvPr/>
                </p:nvSpPr>
                <p:spPr>
                  <a:xfrm>
                    <a:off x="2783962" y="1471868"/>
                    <a:ext cx="91250" cy="214534"/>
                  </a:xfrm>
                  <a:custGeom>
                    <a:avLst/>
                    <a:gdLst>
                      <a:gd name="connsiteX0" fmla="*/ 70202 w 91250"/>
                      <a:gd name="connsiteY0" fmla="*/ 214534 h 214534"/>
                      <a:gd name="connsiteX1" fmla="*/ 68197 w 91250"/>
                      <a:gd name="connsiteY1" fmla="*/ 213532 h 214534"/>
                      <a:gd name="connsiteX2" fmla="*/ 65191 w 91250"/>
                      <a:gd name="connsiteY2" fmla="*/ 206516 h 214534"/>
                      <a:gd name="connsiteX3" fmla="*/ 79223 w 91250"/>
                      <a:gd name="connsiteY3" fmla="*/ 142368 h 214534"/>
                      <a:gd name="connsiteX4" fmla="*/ 3048 w 91250"/>
                      <a:gd name="connsiteY4" fmla="*/ 11066 h 214534"/>
                      <a:gd name="connsiteX5" fmla="*/ 1043 w 91250"/>
                      <a:gd name="connsiteY5" fmla="*/ 3048 h 214534"/>
                      <a:gd name="connsiteX6" fmla="*/ 9061 w 91250"/>
                      <a:gd name="connsiteY6" fmla="*/ 1043 h 214534"/>
                      <a:gd name="connsiteX7" fmla="*/ 91251 w 91250"/>
                      <a:gd name="connsiteY7" fmla="*/ 142368 h 214534"/>
                      <a:gd name="connsiteX8" fmla="*/ 76216 w 91250"/>
                      <a:gd name="connsiteY8" fmla="*/ 211528 h 214534"/>
                      <a:gd name="connsiteX9" fmla="*/ 70202 w 91250"/>
                      <a:gd name="connsiteY9" fmla="*/ 214534 h 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250" h="214534">
                        <a:moveTo>
                          <a:pt x="70202" y="214534"/>
                        </a:moveTo>
                        <a:cubicBezTo>
                          <a:pt x="69200" y="214534"/>
                          <a:pt x="68197" y="214534"/>
                          <a:pt x="68197" y="213532"/>
                        </a:cubicBezTo>
                        <a:cubicBezTo>
                          <a:pt x="65191" y="212530"/>
                          <a:pt x="64188" y="208521"/>
                          <a:pt x="65191" y="206516"/>
                        </a:cubicBezTo>
                        <a:cubicBezTo>
                          <a:pt x="74211" y="186470"/>
                          <a:pt x="79223" y="164419"/>
                          <a:pt x="79223" y="142368"/>
                        </a:cubicBezTo>
                        <a:cubicBezTo>
                          <a:pt x="79223" y="88244"/>
                          <a:pt x="50156" y="38128"/>
                          <a:pt x="3048" y="11066"/>
                        </a:cubicBezTo>
                        <a:cubicBezTo>
                          <a:pt x="41" y="9061"/>
                          <a:pt x="-962" y="6054"/>
                          <a:pt x="1043" y="3048"/>
                        </a:cubicBezTo>
                        <a:cubicBezTo>
                          <a:pt x="3048" y="41"/>
                          <a:pt x="6054" y="-962"/>
                          <a:pt x="9061" y="1043"/>
                        </a:cubicBezTo>
                        <a:cubicBezTo>
                          <a:pt x="59177" y="30110"/>
                          <a:pt x="91251" y="84234"/>
                          <a:pt x="91251" y="142368"/>
                        </a:cubicBezTo>
                        <a:cubicBezTo>
                          <a:pt x="91251" y="166424"/>
                          <a:pt x="86239" y="189477"/>
                          <a:pt x="76216" y="211528"/>
                        </a:cubicBezTo>
                        <a:cubicBezTo>
                          <a:pt x="74211" y="213532"/>
                          <a:pt x="72207" y="214534"/>
                          <a:pt x="70202" y="214534"/>
                        </a:cubicBezTo>
                        <a:close/>
                      </a:path>
                    </a:pathLst>
                  </a:custGeom>
                  <a:solidFill>
                    <a:srgbClr val="006097"/>
                  </a:solidFill>
                  <a:ln w="9991" cap="flat">
                    <a:noFill/>
                    <a:prstDash val="solid"/>
                    <a:miter/>
                  </a:ln>
                </p:spPr>
                <p:txBody>
                  <a:bodyPr rtlCol="0" anchor="ctr"/>
                  <a:lstStyle/>
                  <a:p>
                    <a:endParaRPr lang="en-GB">
                      <a:latin typeface="+mj-lt"/>
                    </a:endParaRPr>
                  </a:p>
                </p:txBody>
              </p:sp>
              <p:sp>
                <p:nvSpPr>
                  <p:cNvPr id="30" name="Freeform: Shape 29">
                    <a:extLst>
                      <a:ext uri="{FF2B5EF4-FFF2-40B4-BE49-F238E27FC236}">
                        <a16:creationId xmlns:a16="http://schemas.microsoft.com/office/drawing/2014/main" id="{F89AD0AE-7DC6-408A-AA0E-BAFB4CB2BE0E}"/>
                      </a:ext>
                    </a:extLst>
                  </p:cNvPr>
                  <p:cNvSpPr/>
                  <p:nvPr/>
                </p:nvSpPr>
                <p:spPr>
                  <a:xfrm>
                    <a:off x="2565124" y="1676004"/>
                    <a:ext cx="99980" cy="91585"/>
                  </a:xfrm>
                  <a:custGeom>
                    <a:avLst/>
                    <a:gdLst>
                      <a:gd name="connsiteX0" fmla="*/ 95595 w 99980"/>
                      <a:gd name="connsiteY0" fmla="*/ 91586 h 91585"/>
                      <a:gd name="connsiteX1" fmla="*/ 93590 w 99980"/>
                      <a:gd name="connsiteY1" fmla="*/ 91586 h 91585"/>
                      <a:gd name="connsiteX2" fmla="*/ 376 w 99980"/>
                      <a:gd name="connsiteY2" fmla="*/ 7392 h 91585"/>
                      <a:gd name="connsiteX3" fmla="*/ 3383 w 99980"/>
                      <a:gd name="connsiteY3" fmla="*/ 376 h 91585"/>
                      <a:gd name="connsiteX4" fmla="*/ 10399 w 99980"/>
                      <a:gd name="connsiteY4" fmla="*/ 3383 h 91585"/>
                      <a:gd name="connsiteX5" fmla="*/ 96597 w 99980"/>
                      <a:gd name="connsiteY5" fmla="*/ 81563 h 91585"/>
                      <a:gd name="connsiteX6" fmla="*/ 99604 w 99980"/>
                      <a:gd name="connsiteY6" fmla="*/ 88579 h 91585"/>
                      <a:gd name="connsiteX7" fmla="*/ 95595 w 99980"/>
                      <a:gd name="connsiteY7" fmla="*/ 91586 h 91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980" h="91585">
                        <a:moveTo>
                          <a:pt x="95595" y="91586"/>
                        </a:moveTo>
                        <a:cubicBezTo>
                          <a:pt x="94593" y="91586"/>
                          <a:pt x="94593" y="91586"/>
                          <a:pt x="93590" y="91586"/>
                        </a:cubicBezTo>
                        <a:cubicBezTo>
                          <a:pt x="52496" y="77554"/>
                          <a:pt x="19420" y="46482"/>
                          <a:pt x="376" y="7392"/>
                        </a:cubicBezTo>
                        <a:cubicBezTo>
                          <a:pt x="-626" y="4385"/>
                          <a:pt x="376" y="1378"/>
                          <a:pt x="3383" y="376"/>
                        </a:cubicBezTo>
                        <a:cubicBezTo>
                          <a:pt x="6390" y="-626"/>
                          <a:pt x="9397" y="376"/>
                          <a:pt x="10399" y="3383"/>
                        </a:cubicBezTo>
                        <a:cubicBezTo>
                          <a:pt x="27438" y="39466"/>
                          <a:pt x="59512" y="68533"/>
                          <a:pt x="96597" y="81563"/>
                        </a:cubicBezTo>
                        <a:cubicBezTo>
                          <a:pt x="99604" y="82565"/>
                          <a:pt x="100607" y="85572"/>
                          <a:pt x="99604" y="88579"/>
                        </a:cubicBezTo>
                        <a:cubicBezTo>
                          <a:pt x="99604" y="89581"/>
                          <a:pt x="97600" y="91586"/>
                          <a:pt x="95595" y="91586"/>
                        </a:cubicBezTo>
                        <a:close/>
                      </a:path>
                    </a:pathLst>
                  </a:custGeom>
                  <a:solidFill>
                    <a:srgbClr val="006097"/>
                  </a:solidFill>
                  <a:ln w="9991" cap="flat">
                    <a:noFill/>
                    <a:prstDash val="solid"/>
                    <a:miter/>
                  </a:ln>
                </p:spPr>
                <p:txBody>
                  <a:bodyPr rtlCol="0" anchor="ctr"/>
                  <a:lstStyle/>
                  <a:p>
                    <a:endParaRPr lang="en-GB">
                      <a:latin typeface="+mj-lt"/>
                    </a:endParaRPr>
                  </a:p>
                </p:txBody>
              </p:sp>
            </p:grpSp>
            <p:grpSp>
              <p:nvGrpSpPr>
                <p:cNvPr id="31" name="Graphic 5">
                  <a:extLst>
                    <a:ext uri="{FF2B5EF4-FFF2-40B4-BE49-F238E27FC236}">
                      <a16:creationId xmlns:a16="http://schemas.microsoft.com/office/drawing/2014/main" id="{9F6BAA5E-8C66-4620-8E1E-8BBA370ECBFF}"/>
                    </a:ext>
                  </a:extLst>
                </p:cNvPr>
                <p:cNvGrpSpPr/>
                <p:nvPr/>
              </p:nvGrpSpPr>
              <p:grpSpPr>
                <a:xfrm>
                  <a:off x="1709335" y="1593935"/>
                  <a:ext cx="228720" cy="327007"/>
                  <a:chOff x="1709335" y="1593935"/>
                  <a:chExt cx="228720" cy="327007"/>
                </a:xfrm>
                <a:solidFill>
                  <a:srgbClr val="00AEEF"/>
                </a:solidFill>
              </p:grpSpPr>
              <p:sp>
                <p:nvSpPr>
                  <p:cNvPr id="32" name="Freeform: Shape 31">
                    <a:extLst>
                      <a:ext uri="{FF2B5EF4-FFF2-40B4-BE49-F238E27FC236}">
                        <a16:creationId xmlns:a16="http://schemas.microsoft.com/office/drawing/2014/main" id="{57C84F22-0B52-4A34-9B0E-5EAA8D978EEC}"/>
                      </a:ext>
                    </a:extLst>
                  </p:cNvPr>
                  <p:cNvSpPr/>
                  <p:nvPr/>
                </p:nvSpPr>
                <p:spPr>
                  <a:xfrm>
                    <a:off x="1709335" y="1593935"/>
                    <a:ext cx="211995" cy="327007"/>
                  </a:xfrm>
                  <a:custGeom>
                    <a:avLst/>
                    <a:gdLst>
                      <a:gd name="connsiteX0" fmla="*/ 208674 w 211995"/>
                      <a:gd name="connsiteY0" fmla="*/ 168643 h 327007"/>
                      <a:gd name="connsiteX1" fmla="*/ 133501 w 211995"/>
                      <a:gd name="connsiteY1" fmla="*/ 110509 h 327007"/>
                      <a:gd name="connsiteX2" fmla="*/ 130494 w 211995"/>
                      <a:gd name="connsiteY2" fmla="*/ 111512 h 327007"/>
                      <a:gd name="connsiteX3" fmla="*/ 127487 w 211995"/>
                      <a:gd name="connsiteY3" fmla="*/ 103493 h 327007"/>
                      <a:gd name="connsiteX4" fmla="*/ 128490 w 211995"/>
                      <a:gd name="connsiteY4" fmla="*/ 102491 h 327007"/>
                      <a:gd name="connsiteX5" fmla="*/ 133501 w 211995"/>
                      <a:gd name="connsiteY5" fmla="*/ 95475 h 327007"/>
                      <a:gd name="connsiteX6" fmla="*/ 152545 w 211995"/>
                      <a:gd name="connsiteY6" fmla="*/ 10278 h 327007"/>
                      <a:gd name="connsiteX7" fmla="*/ 146531 w 211995"/>
                      <a:gd name="connsiteY7" fmla="*/ 255 h 327007"/>
                      <a:gd name="connsiteX8" fmla="*/ 136508 w 211995"/>
                      <a:gd name="connsiteY8" fmla="*/ 5267 h 327007"/>
                      <a:gd name="connsiteX9" fmla="*/ 109446 w 211995"/>
                      <a:gd name="connsiteY9" fmla="*/ 88459 h 327007"/>
                      <a:gd name="connsiteX10" fmla="*/ 110448 w 211995"/>
                      <a:gd name="connsiteY10" fmla="*/ 97479 h 327007"/>
                      <a:gd name="connsiteX11" fmla="*/ 111450 w 211995"/>
                      <a:gd name="connsiteY11" fmla="*/ 98482 h 327007"/>
                      <a:gd name="connsiteX12" fmla="*/ 106439 w 211995"/>
                      <a:gd name="connsiteY12" fmla="*/ 101489 h 327007"/>
                      <a:gd name="connsiteX13" fmla="*/ 101427 w 211995"/>
                      <a:gd name="connsiteY13" fmla="*/ 109507 h 327007"/>
                      <a:gd name="connsiteX14" fmla="*/ 100425 w 211995"/>
                      <a:gd name="connsiteY14" fmla="*/ 108505 h 327007"/>
                      <a:gd name="connsiteX15" fmla="*/ 91404 w 211995"/>
                      <a:gd name="connsiteY15" fmla="*/ 107502 h 327007"/>
                      <a:gd name="connsiteX16" fmla="*/ 6208 w 211995"/>
                      <a:gd name="connsiteY16" fmla="*/ 127549 h 327007"/>
                      <a:gd name="connsiteX17" fmla="*/ 194 w 211995"/>
                      <a:gd name="connsiteY17" fmla="*/ 137572 h 327007"/>
                      <a:gd name="connsiteX18" fmla="*/ 8213 w 211995"/>
                      <a:gd name="connsiteY18" fmla="*/ 144588 h 327007"/>
                      <a:gd name="connsiteX19" fmla="*/ 9215 w 211995"/>
                      <a:gd name="connsiteY19" fmla="*/ 144588 h 327007"/>
                      <a:gd name="connsiteX20" fmla="*/ 95413 w 211995"/>
                      <a:gd name="connsiteY20" fmla="*/ 132560 h 327007"/>
                      <a:gd name="connsiteX21" fmla="*/ 103432 w 211995"/>
                      <a:gd name="connsiteY21" fmla="*/ 128551 h 327007"/>
                      <a:gd name="connsiteX22" fmla="*/ 105437 w 211995"/>
                      <a:gd name="connsiteY22" fmla="*/ 124542 h 327007"/>
                      <a:gd name="connsiteX23" fmla="*/ 105437 w 211995"/>
                      <a:gd name="connsiteY23" fmla="*/ 124542 h 327007"/>
                      <a:gd name="connsiteX24" fmla="*/ 104434 w 211995"/>
                      <a:gd name="connsiteY24" fmla="*/ 126546 h 327007"/>
                      <a:gd name="connsiteX25" fmla="*/ 95413 w 211995"/>
                      <a:gd name="connsiteY25" fmla="*/ 313978 h 327007"/>
                      <a:gd name="connsiteX26" fmla="*/ 132499 w 211995"/>
                      <a:gd name="connsiteY26" fmla="*/ 327008 h 327007"/>
                      <a:gd name="connsiteX27" fmla="*/ 123478 w 211995"/>
                      <a:gd name="connsiteY27" fmla="*/ 129553 h 327007"/>
                      <a:gd name="connsiteX28" fmla="*/ 126485 w 211995"/>
                      <a:gd name="connsiteY28" fmla="*/ 132560 h 327007"/>
                      <a:gd name="connsiteX29" fmla="*/ 198651 w 211995"/>
                      <a:gd name="connsiteY29" fmla="*/ 182675 h 327007"/>
                      <a:gd name="connsiteX30" fmla="*/ 203663 w 211995"/>
                      <a:gd name="connsiteY30" fmla="*/ 183678 h 327007"/>
                      <a:gd name="connsiteX31" fmla="*/ 210679 w 211995"/>
                      <a:gd name="connsiteY31" fmla="*/ 180671 h 327007"/>
                      <a:gd name="connsiteX32" fmla="*/ 208674 w 211995"/>
                      <a:gd name="connsiteY32" fmla="*/ 168643 h 327007"/>
                      <a:gd name="connsiteX33" fmla="*/ 115460 w 211995"/>
                      <a:gd name="connsiteY33" fmla="*/ 120532 h 327007"/>
                      <a:gd name="connsiteX34" fmla="*/ 109446 w 211995"/>
                      <a:gd name="connsiteY34" fmla="*/ 117525 h 327007"/>
                      <a:gd name="connsiteX35" fmla="*/ 107441 w 211995"/>
                      <a:gd name="connsiteY35" fmla="*/ 111512 h 327007"/>
                      <a:gd name="connsiteX36" fmla="*/ 110448 w 211995"/>
                      <a:gd name="connsiteY36" fmla="*/ 105498 h 327007"/>
                      <a:gd name="connsiteX37" fmla="*/ 115460 w 211995"/>
                      <a:gd name="connsiteY37" fmla="*/ 103493 h 327007"/>
                      <a:gd name="connsiteX38" fmla="*/ 115460 w 211995"/>
                      <a:gd name="connsiteY38" fmla="*/ 103493 h 327007"/>
                      <a:gd name="connsiteX39" fmla="*/ 123478 w 211995"/>
                      <a:gd name="connsiteY39" fmla="*/ 111512 h 327007"/>
                      <a:gd name="connsiteX40" fmla="*/ 115460 w 211995"/>
                      <a:gd name="connsiteY40" fmla="*/ 120532 h 32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11995" h="327007">
                        <a:moveTo>
                          <a:pt x="208674" y="168643"/>
                        </a:moveTo>
                        <a:lnTo>
                          <a:pt x="133501" y="110509"/>
                        </a:lnTo>
                        <a:cubicBezTo>
                          <a:pt x="132499" y="110509"/>
                          <a:pt x="131496" y="110509"/>
                          <a:pt x="130494" y="111512"/>
                        </a:cubicBezTo>
                        <a:cubicBezTo>
                          <a:pt x="130494" y="108505"/>
                          <a:pt x="128490" y="105498"/>
                          <a:pt x="127487" y="103493"/>
                        </a:cubicBezTo>
                        <a:cubicBezTo>
                          <a:pt x="127487" y="103493"/>
                          <a:pt x="128490" y="103493"/>
                          <a:pt x="128490" y="102491"/>
                        </a:cubicBezTo>
                        <a:cubicBezTo>
                          <a:pt x="130494" y="100486"/>
                          <a:pt x="132499" y="98482"/>
                          <a:pt x="133501" y="95475"/>
                        </a:cubicBezTo>
                        <a:lnTo>
                          <a:pt x="152545" y="10278"/>
                        </a:lnTo>
                        <a:cubicBezTo>
                          <a:pt x="153547" y="6269"/>
                          <a:pt x="150540" y="1258"/>
                          <a:pt x="146531" y="255"/>
                        </a:cubicBezTo>
                        <a:cubicBezTo>
                          <a:pt x="142522" y="-747"/>
                          <a:pt x="137510" y="1258"/>
                          <a:pt x="136508" y="5267"/>
                        </a:cubicBezTo>
                        <a:lnTo>
                          <a:pt x="109446" y="88459"/>
                        </a:lnTo>
                        <a:cubicBezTo>
                          <a:pt x="108443" y="91465"/>
                          <a:pt x="108443" y="94472"/>
                          <a:pt x="110448" y="97479"/>
                        </a:cubicBezTo>
                        <a:cubicBezTo>
                          <a:pt x="110448" y="97479"/>
                          <a:pt x="110448" y="98482"/>
                          <a:pt x="111450" y="98482"/>
                        </a:cubicBezTo>
                        <a:cubicBezTo>
                          <a:pt x="109446" y="99484"/>
                          <a:pt x="107441" y="100486"/>
                          <a:pt x="106439" y="101489"/>
                        </a:cubicBezTo>
                        <a:cubicBezTo>
                          <a:pt x="104434" y="103493"/>
                          <a:pt x="102430" y="106500"/>
                          <a:pt x="101427" y="109507"/>
                        </a:cubicBezTo>
                        <a:cubicBezTo>
                          <a:pt x="101427" y="109507"/>
                          <a:pt x="101427" y="109507"/>
                          <a:pt x="100425" y="108505"/>
                        </a:cubicBezTo>
                        <a:cubicBezTo>
                          <a:pt x="97418" y="107502"/>
                          <a:pt x="94411" y="106500"/>
                          <a:pt x="91404" y="107502"/>
                        </a:cubicBezTo>
                        <a:lnTo>
                          <a:pt x="6208" y="127549"/>
                        </a:lnTo>
                        <a:cubicBezTo>
                          <a:pt x="2199" y="128551"/>
                          <a:pt x="-808" y="132560"/>
                          <a:pt x="194" y="137572"/>
                        </a:cubicBezTo>
                        <a:cubicBezTo>
                          <a:pt x="1197" y="141581"/>
                          <a:pt x="4203" y="144588"/>
                          <a:pt x="8213" y="144588"/>
                        </a:cubicBezTo>
                        <a:cubicBezTo>
                          <a:pt x="8213" y="144588"/>
                          <a:pt x="9215" y="144588"/>
                          <a:pt x="9215" y="144588"/>
                        </a:cubicBezTo>
                        <a:lnTo>
                          <a:pt x="95413" y="132560"/>
                        </a:lnTo>
                        <a:cubicBezTo>
                          <a:pt x="98420" y="132560"/>
                          <a:pt x="101427" y="130555"/>
                          <a:pt x="103432" y="128551"/>
                        </a:cubicBezTo>
                        <a:cubicBezTo>
                          <a:pt x="104434" y="127549"/>
                          <a:pt x="105437" y="125544"/>
                          <a:pt x="105437" y="124542"/>
                        </a:cubicBezTo>
                        <a:cubicBezTo>
                          <a:pt x="105437" y="124542"/>
                          <a:pt x="105437" y="124542"/>
                          <a:pt x="105437" y="124542"/>
                        </a:cubicBezTo>
                        <a:cubicBezTo>
                          <a:pt x="105437" y="125544"/>
                          <a:pt x="104434" y="125544"/>
                          <a:pt x="104434" y="126546"/>
                        </a:cubicBezTo>
                        <a:cubicBezTo>
                          <a:pt x="104434" y="126546"/>
                          <a:pt x="96416" y="303955"/>
                          <a:pt x="95413" y="313978"/>
                        </a:cubicBezTo>
                        <a:cubicBezTo>
                          <a:pt x="116462" y="324001"/>
                          <a:pt x="132499" y="327008"/>
                          <a:pt x="132499" y="327008"/>
                        </a:cubicBezTo>
                        <a:lnTo>
                          <a:pt x="123478" y="129553"/>
                        </a:lnTo>
                        <a:cubicBezTo>
                          <a:pt x="124480" y="130555"/>
                          <a:pt x="125483" y="132560"/>
                          <a:pt x="126485" y="132560"/>
                        </a:cubicBezTo>
                        <a:lnTo>
                          <a:pt x="198651" y="182675"/>
                        </a:lnTo>
                        <a:cubicBezTo>
                          <a:pt x="199653" y="183678"/>
                          <a:pt x="201658" y="183678"/>
                          <a:pt x="203663" y="183678"/>
                        </a:cubicBezTo>
                        <a:cubicBezTo>
                          <a:pt x="206669" y="183678"/>
                          <a:pt x="208674" y="182675"/>
                          <a:pt x="210679" y="180671"/>
                        </a:cubicBezTo>
                        <a:cubicBezTo>
                          <a:pt x="212683" y="176662"/>
                          <a:pt x="212683" y="171650"/>
                          <a:pt x="208674" y="168643"/>
                        </a:cubicBezTo>
                        <a:close/>
                        <a:moveTo>
                          <a:pt x="115460" y="120532"/>
                        </a:moveTo>
                        <a:cubicBezTo>
                          <a:pt x="113455" y="120532"/>
                          <a:pt x="111450" y="119530"/>
                          <a:pt x="109446" y="117525"/>
                        </a:cubicBezTo>
                        <a:cubicBezTo>
                          <a:pt x="108443" y="115521"/>
                          <a:pt x="107441" y="113516"/>
                          <a:pt x="107441" y="111512"/>
                        </a:cubicBezTo>
                        <a:cubicBezTo>
                          <a:pt x="107441" y="109507"/>
                          <a:pt x="108443" y="107502"/>
                          <a:pt x="110448" y="105498"/>
                        </a:cubicBezTo>
                        <a:cubicBezTo>
                          <a:pt x="111450" y="104495"/>
                          <a:pt x="113455" y="103493"/>
                          <a:pt x="115460" y="103493"/>
                        </a:cubicBezTo>
                        <a:cubicBezTo>
                          <a:pt x="115460" y="103493"/>
                          <a:pt x="115460" y="103493"/>
                          <a:pt x="115460" y="103493"/>
                        </a:cubicBezTo>
                        <a:cubicBezTo>
                          <a:pt x="119469" y="103493"/>
                          <a:pt x="123478" y="107502"/>
                          <a:pt x="123478" y="111512"/>
                        </a:cubicBezTo>
                        <a:cubicBezTo>
                          <a:pt x="123478" y="117525"/>
                          <a:pt x="120471" y="121535"/>
                          <a:pt x="115460" y="120532"/>
                        </a:cubicBezTo>
                        <a:close/>
                      </a:path>
                    </a:pathLst>
                  </a:custGeom>
                  <a:solidFill>
                    <a:srgbClr val="006097"/>
                  </a:solidFill>
                  <a:ln w="9991" cap="flat">
                    <a:noFill/>
                    <a:prstDash val="solid"/>
                    <a:miter/>
                  </a:ln>
                </p:spPr>
                <p:txBody>
                  <a:bodyPr rtlCol="0" anchor="ctr"/>
                  <a:lstStyle/>
                  <a:p>
                    <a:endParaRPr lang="en-GB">
                      <a:latin typeface="+mj-lt"/>
                    </a:endParaRPr>
                  </a:p>
                </p:txBody>
              </p:sp>
              <p:sp>
                <p:nvSpPr>
                  <p:cNvPr id="33" name="Freeform: Shape 32">
                    <a:extLst>
                      <a:ext uri="{FF2B5EF4-FFF2-40B4-BE49-F238E27FC236}">
                        <a16:creationId xmlns:a16="http://schemas.microsoft.com/office/drawing/2014/main" id="{7AB2B35A-A7AD-4497-BA7E-535D17828322}"/>
                      </a:ext>
                    </a:extLst>
                  </p:cNvPr>
                  <p:cNvSpPr/>
                  <p:nvPr/>
                </p:nvSpPr>
                <p:spPr>
                  <a:xfrm>
                    <a:off x="1731580" y="1613234"/>
                    <a:ext cx="94483" cy="89205"/>
                  </a:xfrm>
                  <a:custGeom>
                    <a:avLst/>
                    <a:gdLst>
                      <a:gd name="connsiteX0" fmla="*/ 91210 w 94483"/>
                      <a:gd name="connsiteY0" fmla="*/ 0 h 89205"/>
                      <a:gd name="connsiteX1" fmla="*/ 91210 w 94483"/>
                      <a:gd name="connsiteY1" fmla="*/ 0 h 89205"/>
                      <a:gd name="connsiteX2" fmla="*/ 0 w 94483"/>
                      <a:gd name="connsiteY2" fmla="*/ 85196 h 89205"/>
                      <a:gd name="connsiteX3" fmla="*/ 3007 w 94483"/>
                      <a:gd name="connsiteY3" fmla="*/ 89205 h 89205"/>
                      <a:gd name="connsiteX4" fmla="*/ 3007 w 94483"/>
                      <a:gd name="connsiteY4" fmla="*/ 89205 h 89205"/>
                      <a:gd name="connsiteX5" fmla="*/ 7016 w 94483"/>
                      <a:gd name="connsiteY5" fmla="*/ 86198 h 89205"/>
                      <a:gd name="connsiteX6" fmla="*/ 91210 w 94483"/>
                      <a:gd name="connsiteY6" fmla="*/ 8018 h 89205"/>
                      <a:gd name="connsiteX7" fmla="*/ 94217 w 94483"/>
                      <a:gd name="connsiteY7" fmla="*/ 4009 h 89205"/>
                      <a:gd name="connsiteX8" fmla="*/ 91210 w 94483"/>
                      <a:gd name="connsiteY8" fmla="*/ 0 h 8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83" h="89205">
                        <a:moveTo>
                          <a:pt x="91210" y="0"/>
                        </a:moveTo>
                        <a:lnTo>
                          <a:pt x="91210" y="0"/>
                        </a:lnTo>
                        <a:cubicBezTo>
                          <a:pt x="44102" y="2005"/>
                          <a:pt x="5012" y="38088"/>
                          <a:pt x="0" y="85196"/>
                        </a:cubicBezTo>
                        <a:cubicBezTo>
                          <a:pt x="0" y="87201"/>
                          <a:pt x="1002" y="89205"/>
                          <a:pt x="3007" y="89205"/>
                        </a:cubicBezTo>
                        <a:cubicBezTo>
                          <a:pt x="3007" y="89205"/>
                          <a:pt x="3007" y="89205"/>
                          <a:pt x="3007" y="89205"/>
                        </a:cubicBezTo>
                        <a:cubicBezTo>
                          <a:pt x="5012" y="89205"/>
                          <a:pt x="6014" y="88203"/>
                          <a:pt x="7016" y="86198"/>
                        </a:cubicBezTo>
                        <a:cubicBezTo>
                          <a:pt x="11025" y="43099"/>
                          <a:pt x="48111" y="9021"/>
                          <a:pt x="91210" y="8018"/>
                        </a:cubicBezTo>
                        <a:cubicBezTo>
                          <a:pt x="93215" y="8018"/>
                          <a:pt x="95219" y="6014"/>
                          <a:pt x="94217" y="4009"/>
                        </a:cubicBezTo>
                        <a:cubicBezTo>
                          <a:pt x="94217" y="1002"/>
                          <a:pt x="93215" y="0"/>
                          <a:pt x="91210" y="0"/>
                        </a:cubicBezTo>
                      </a:path>
                    </a:pathLst>
                  </a:custGeom>
                  <a:solidFill>
                    <a:srgbClr val="006097"/>
                  </a:solidFill>
                  <a:ln w="9991" cap="flat">
                    <a:noFill/>
                    <a:prstDash val="solid"/>
                    <a:miter/>
                  </a:ln>
                </p:spPr>
                <p:txBody>
                  <a:bodyPr rtlCol="0" anchor="ctr"/>
                  <a:lstStyle/>
                  <a:p>
                    <a:endParaRPr lang="en-GB">
                      <a:latin typeface="+mj-lt"/>
                    </a:endParaRPr>
                  </a:p>
                </p:txBody>
              </p:sp>
              <p:sp>
                <p:nvSpPr>
                  <p:cNvPr id="34" name="Freeform: Shape 33">
                    <a:extLst>
                      <a:ext uri="{FF2B5EF4-FFF2-40B4-BE49-F238E27FC236}">
                        <a16:creationId xmlns:a16="http://schemas.microsoft.com/office/drawing/2014/main" id="{947E6293-19AC-4D07-B635-8F35298FA642}"/>
                      </a:ext>
                    </a:extLst>
                  </p:cNvPr>
                  <p:cNvSpPr/>
                  <p:nvPr/>
                </p:nvSpPr>
                <p:spPr>
                  <a:xfrm>
                    <a:off x="1728917" y="1594039"/>
                    <a:ext cx="99886" cy="54275"/>
                  </a:xfrm>
                  <a:custGeom>
                    <a:avLst/>
                    <a:gdLst>
                      <a:gd name="connsiteX0" fmla="*/ 2663 w 99886"/>
                      <a:gd name="connsiteY0" fmla="*/ 54276 h 54275"/>
                      <a:gd name="connsiteX1" fmla="*/ 5670 w 99886"/>
                      <a:gd name="connsiteY1" fmla="*/ 52271 h 54275"/>
                      <a:gd name="connsiteX2" fmla="*/ 95878 w 99886"/>
                      <a:gd name="connsiteY2" fmla="*/ 7167 h 54275"/>
                      <a:gd name="connsiteX3" fmla="*/ 99887 w 99886"/>
                      <a:gd name="connsiteY3" fmla="*/ 4160 h 54275"/>
                      <a:gd name="connsiteX4" fmla="*/ 96880 w 99886"/>
                      <a:gd name="connsiteY4" fmla="*/ 151 h 54275"/>
                      <a:gd name="connsiteX5" fmla="*/ 658 w 99886"/>
                      <a:gd name="connsiteY5" fmla="*/ 48262 h 54275"/>
                      <a:gd name="connsiteX6" fmla="*/ 1661 w 99886"/>
                      <a:gd name="connsiteY6" fmla="*/ 53273 h 54275"/>
                      <a:gd name="connsiteX7" fmla="*/ 2663 w 99886"/>
                      <a:gd name="connsiteY7" fmla="*/ 54276 h 5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886" h="54275">
                        <a:moveTo>
                          <a:pt x="2663" y="54276"/>
                        </a:moveTo>
                        <a:cubicBezTo>
                          <a:pt x="3665" y="54276"/>
                          <a:pt x="4668" y="53273"/>
                          <a:pt x="5670" y="52271"/>
                        </a:cubicBezTo>
                        <a:cubicBezTo>
                          <a:pt x="25716" y="22202"/>
                          <a:pt x="59794" y="5163"/>
                          <a:pt x="95878" y="7167"/>
                        </a:cubicBezTo>
                        <a:cubicBezTo>
                          <a:pt x="97882" y="7167"/>
                          <a:pt x="99887" y="6165"/>
                          <a:pt x="99887" y="4160"/>
                        </a:cubicBezTo>
                        <a:cubicBezTo>
                          <a:pt x="99887" y="2156"/>
                          <a:pt x="98884" y="151"/>
                          <a:pt x="96880" y="151"/>
                        </a:cubicBezTo>
                        <a:cubicBezTo>
                          <a:pt x="57790" y="-1853"/>
                          <a:pt x="21707" y="16188"/>
                          <a:pt x="658" y="48262"/>
                        </a:cubicBezTo>
                        <a:cubicBezTo>
                          <a:pt x="-344" y="50266"/>
                          <a:pt x="-344" y="52271"/>
                          <a:pt x="1661" y="53273"/>
                        </a:cubicBezTo>
                        <a:cubicBezTo>
                          <a:pt x="1661" y="54276"/>
                          <a:pt x="1661" y="54276"/>
                          <a:pt x="2663" y="54276"/>
                        </a:cubicBezTo>
                      </a:path>
                    </a:pathLst>
                  </a:custGeom>
                  <a:solidFill>
                    <a:srgbClr val="006097"/>
                  </a:solidFill>
                  <a:ln w="9991" cap="flat">
                    <a:noFill/>
                    <a:prstDash val="solid"/>
                    <a:miter/>
                  </a:ln>
                </p:spPr>
                <p:txBody>
                  <a:bodyPr rtlCol="0" anchor="ctr"/>
                  <a:lstStyle/>
                  <a:p>
                    <a:endParaRPr lang="en-GB">
                      <a:latin typeface="+mj-lt"/>
                    </a:endParaRPr>
                  </a:p>
                </p:txBody>
              </p:sp>
              <p:sp>
                <p:nvSpPr>
                  <p:cNvPr id="35" name="Freeform: Shape 34">
                    <a:extLst>
                      <a:ext uri="{FF2B5EF4-FFF2-40B4-BE49-F238E27FC236}">
                        <a16:creationId xmlns:a16="http://schemas.microsoft.com/office/drawing/2014/main" id="{F89EEA3D-A303-4C68-BC74-1A40A28583C4}"/>
                      </a:ext>
                    </a:extLst>
                  </p:cNvPr>
                  <p:cNvSpPr/>
                  <p:nvPr/>
                </p:nvSpPr>
                <p:spPr>
                  <a:xfrm>
                    <a:off x="1709529" y="1658947"/>
                    <a:ext cx="16430" cy="47501"/>
                  </a:xfrm>
                  <a:custGeom>
                    <a:avLst/>
                    <a:gdLst>
                      <a:gd name="connsiteX0" fmla="*/ 4009 w 16430"/>
                      <a:gd name="connsiteY0" fmla="*/ 47502 h 47501"/>
                      <a:gd name="connsiteX1" fmla="*/ 4009 w 16430"/>
                      <a:gd name="connsiteY1" fmla="*/ 47502 h 47501"/>
                      <a:gd name="connsiteX2" fmla="*/ 8018 w 16430"/>
                      <a:gd name="connsiteY2" fmla="*/ 44495 h 47501"/>
                      <a:gd name="connsiteX3" fmla="*/ 16037 w 16430"/>
                      <a:gd name="connsiteY3" fmla="*/ 5405 h 47501"/>
                      <a:gd name="connsiteX4" fmla="*/ 14032 w 16430"/>
                      <a:gd name="connsiteY4" fmla="*/ 393 h 47501"/>
                      <a:gd name="connsiteX5" fmla="*/ 9021 w 16430"/>
                      <a:gd name="connsiteY5" fmla="*/ 2398 h 47501"/>
                      <a:gd name="connsiteX6" fmla="*/ 0 w 16430"/>
                      <a:gd name="connsiteY6" fmla="*/ 44495 h 47501"/>
                      <a:gd name="connsiteX7" fmla="*/ 4009 w 16430"/>
                      <a:gd name="connsiteY7" fmla="*/ 47502 h 4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30" h="47501">
                        <a:moveTo>
                          <a:pt x="4009" y="47502"/>
                        </a:moveTo>
                        <a:cubicBezTo>
                          <a:pt x="4009" y="47502"/>
                          <a:pt x="4009" y="47502"/>
                          <a:pt x="4009" y="47502"/>
                        </a:cubicBezTo>
                        <a:cubicBezTo>
                          <a:pt x="6014" y="47502"/>
                          <a:pt x="8018" y="46499"/>
                          <a:pt x="8018" y="44495"/>
                        </a:cubicBezTo>
                        <a:cubicBezTo>
                          <a:pt x="9021" y="30462"/>
                          <a:pt x="12028" y="15428"/>
                          <a:pt x="16037" y="5405"/>
                        </a:cubicBezTo>
                        <a:cubicBezTo>
                          <a:pt x="17039" y="3400"/>
                          <a:pt x="16037" y="1396"/>
                          <a:pt x="14032" y="393"/>
                        </a:cubicBezTo>
                        <a:cubicBezTo>
                          <a:pt x="12028" y="-609"/>
                          <a:pt x="10023" y="393"/>
                          <a:pt x="9021" y="2398"/>
                        </a:cubicBezTo>
                        <a:cubicBezTo>
                          <a:pt x="4009" y="13423"/>
                          <a:pt x="1002" y="29460"/>
                          <a:pt x="0" y="44495"/>
                        </a:cubicBezTo>
                        <a:cubicBezTo>
                          <a:pt x="0" y="45497"/>
                          <a:pt x="2005" y="47502"/>
                          <a:pt x="4009" y="47502"/>
                        </a:cubicBezTo>
                      </a:path>
                    </a:pathLst>
                  </a:custGeom>
                  <a:solidFill>
                    <a:srgbClr val="006097"/>
                  </a:solidFill>
                  <a:ln w="9991" cap="flat">
                    <a:noFill/>
                    <a:prstDash val="solid"/>
                    <a:miter/>
                  </a:ln>
                </p:spPr>
                <p:txBody>
                  <a:bodyPr rtlCol="0" anchor="ctr"/>
                  <a:lstStyle/>
                  <a:p>
                    <a:endParaRPr lang="en-GB">
                      <a:latin typeface="+mj-lt"/>
                    </a:endParaRPr>
                  </a:p>
                </p:txBody>
              </p:sp>
              <p:sp>
                <p:nvSpPr>
                  <p:cNvPr id="36" name="Freeform: Shape 35">
                    <a:extLst>
                      <a:ext uri="{FF2B5EF4-FFF2-40B4-BE49-F238E27FC236}">
                        <a16:creationId xmlns:a16="http://schemas.microsoft.com/office/drawing/2014/main" id="{B76DEA57-E94C-4748-A934-9197453521A6}"/>
                      </a:ext>
                    </a:extLst>
                  </p:cNvPr>
                  <p:cNvSpPr/>
                  <p:nvPr/>
                </p:nvSpPr>
                <p:spPr>
                  <a:xfrm>
                    <a:off x="1867236" y="1769938"/>
                    <a:ext cx="16351" cy="11683"/>
                  </a:xfrm>
                  <a:custGeom>
                    <a:avLst/>
                    <a:gdLst>
                      <a:gd name="connsiteX0" fmla="*/ 4668 w 16351"/>
                      <a:gd name="connsiteY0" fmla="*/ 11684 h 11683"/>
                      <a:gd name="connsiteX1" fmla="*/ 6672 w 16351"/>
                      <a:gd name="connsiteY1" fmla="*/ 11684 h 11683"/>
                      <a:gd name="connsiteX2" fmla="*/ 13688 w 16351"/>
                      <a:gd name="connsiteY2" fmla="*/ 7675 h 11683"/>
                      <a:gd name="connsiteX3" fmla="*/ 14691 w 16351"/>
                      <a:gd name="connsiteY3" fmla="*/ 6672 h 11683"/>
                      <a:gd name="connsiteX4" fmla="*/ 15693 w 16351"/>
                      <a:gd name="connsiteY4" fmla="*/ 1661 h 11683"/>
                      <a:gd name="connsiteX5" fmla="*/ 10681 w 16351"/>
                      <a:gd name="connsiteY5" fmla="*/ 658 h 11683"/>
                      <a:gd name="connsiteX6" fmla="*/ 7675 w 16351"/>
                      <a:gd name="connsiteY6" fmla="*/ 658 h 11683"/>
                      <a:gd name="connsiteX7" fmla="*/ 1661 w 16351"/>
                      <a:gd name="connsiteY7" fmla="*/ 4668 h 11683"/>
                      <a:gd name="connsiteX8" fmla="*/ 658 w 16351"/>
                      <a:gd name="connsiteY8" fmla="*/ 9679 h 11683"/>
                      <a:gd name="connsiteX9" fmla="*/ 4668 w 16351"/>
                      <a:gd name="connsiteY9" fmla="*/ 11684 h 1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51" h="11683">
                        <a:moveTo>
                          <a:pt x="4668" y="11684"/>
                        </a:moveTo>
                        <a:cubicBezTo>
                          <a:pt x="5670" y="11684"/>
                          <a:pt x="5670" y="11684"/>
                          <a:pt x="6672" y="11684"/>
                        </a:cubicBezTo>
                        <a:cubicBezTo>
                          <a:pt x="9679" y="9679"/>
                          <a:pt x="10681" y="8677"/>
                          <a:pt x="13688" y="7675"/>
                        </a:cubicBezTo>
                        <a:lnTo>
                          <a:pt x="14691" y="6672"/>
                        </a:lnTo>
                        <a:cubicBezTo>
                          <a:pt x="16695" y="5670"/>
                          <a:pt x="16695" y="3665"/>
                          <a:pt x="15693" y="1661"/>
                        </a:cubicBezTo>
                        <a:cubicBezTo>
                          <a:pt x="14691" y="-344"/>
                          <a:pt x="12686" y="-344"/>
                          <a:pt x="10681" y="658"/>
                        </a:cubicBezTo>
                        <a:lnTo>
                          <a:pt x="7675" y="658"/>
                        </a:lnTo>
                        <a:cubicBezTo>
                          <a:pt x="5670" y="2663"/>
                          <a:pt x="4668" y="2663"/>
                          <a:pt x="1661" y="4668"/>
                        </a:cubicBezTo>
                        <a:cubicBezTo>
                          <a:pt x="-344" y="5670"/>
                          <a:pt x="-344" y="7675"/>
                          <a:pt x="658" y="9679"/>
                        </a:cubicBezTo>
                        <a:cubicBezTo>
                          <a:pt x="1661" y="10681"/>
                          <a:pt x="2663" y="11684"/>
                          <a:pt x="4668" y="11684"/>
                        </a:cubicBezTo>
                      </a:path>
                    </a:pathLst>
                  </a:custGeom>
                  <a:solidFill>
                    <a:srgbClr val="006097"/>
                  </a:solidFill>
                  <a:ln w="9991" cap="flat">
                    <a:noFill/>
                    <a:prstDash val="solid"/>
                    <a:miter/>
                  </a:ln>
                </p:spPr>
                <p:txBody>
                  <a:bodyPr rtlCol="0" anchor="ctr"/>
                  <a:lstStyle/>
                  <a:p>
                    <a:endParaRPr lang="en-GB">
                      <a:latin typeface="+mj-lt"/>
                    </a:endParaRPr>
                  </a:p>
                </p:txBody>
              </p:sp>
              <p:sp>
                <p:nvSpPr>
                  <p:cNvPr id="37" name="Freeform: Shape 36">
                    <a:extLst>
                      <a:ext uri="{FF2B5EF4-FFF2-40B4-BE49-F238E27FC236}">
                        <a16:creationId xmlns:a16="http://schemas.microsoft.com/office/drawing/2014/main" id="{7A0C9763-74D1-48AB-9BBE-C4C8012B714D}"/>
                      </a:ext>
                    </a:extLst>
                  </p:cNvPr>
                  <p:cNvSpPr/>
                  <p:nvPr/>
                </p:nvSpPr>
                <p:spPr>
                  <a:xfrm>
                    <a:off x="1859430" y="1781467"/>
                    <a:ext cx="39690" cy="27217"/>
                  </a:xfrm>
                  <a:custGeom>
                    <a:avLst/>
                    <a:gdLst>
                      <a:gd name="connsiteX0" fmla="*/ 445 w 39690"/>
                      <a:gd name="connsiteY0" fmla="*/ 25213 h 27217"/>
                      <a:gd name="connsiteX1" fmla="*/ 3452 w 39690"/>
                      <a:gd name="connsiteY1" fmla="*/ 27217 h 27217"/>
                      <a:gd name="connsiteX2" fmla="*/ 4455 w 39690"/>
                      <a:gd name="connsiteY2" fmla="*/ 27217 h 27217"/>
                      <a:gd name="connsiteX3" fmla="*/ 18487 w 39690"/>
                      <a:gd name="connsiteY3" fmla="*/ 20201 h 27217"/>
                      <a:gd name="connsiteX4" fmla="*/ 29512 w 39690"/>
                      <a:gd name="connsiteY4" fmla="*/ 13185 h 27217"/>
                      <a:gd name="connsiteX5" fmla="*/ 38533 w 39690"/>
                      <a:gd name="connsiteY5" fmla="*/ 6169 h 27217"/>
                      <a:gd name="connsiteX6" fmla="*/ 38533 w 39690"/>
                      <a:gd name="connsiteY6" fmla="*/ 1157 h 27217"/>
                      <a:gd name="connsiteX7" fmla="*/ 33522 w 39690"/>
                      <a:gd name="connsiteY7" fmla="*/ 1157 h 27217"/>
                      <a:gd name="connsiteX8" fmla="*/ 24501 w 39690"/>
                      <a:gd name="connsiteY8" fmla="*/ 8173 h 27217"/>
                      <a:gd name="connsiteX9" fmla="*/ 13475 w 39690"/>
                      <a:gd name="connsiteY9" fmla="*/ 15190 h 27217"/>
                      <a:gd name="connsiteX10" fmla="*/ 445 w 39690"/>
                      <a:gd name="connsiteY10" fmla="*/ 21204 h 27217"/>
                      <a:gd name="connsiteX11" fmla="*/ 445 w 39690"/>
                      <a:gd name="connsiteY11" fmla="*/ 25213 h 2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690" h="27217">
                        <a:moveTo>
                          <a:pt x="445" y="25213"/>
                        </a:moveTo>
                        <a:cubicBezTo>
                          <a:pt x="1448" y="26215"/>
                          <a:pt x="2450" y="27217"/>
                          <a:pt x="3452" y="27217"/>
                        </a:cubicBezTo>
                        <a:cubicBezTo>
                          <a:pt x="3452" y="27217"/>
                          <a:pt x="4455" y="27217"/>
                          <a:pt x="4455" y="27217"/>
                        </a:cubicBezTo>
                        <a:cubicBezTo>
                          <a:pt x="8464" y="25213"/>
                          <a:pt x="13475" y="23208"/>
                          <a:pt x="18487" y="20201"/>
                        </a:cubicBezTo>
                        <a:cubicBezTo>
                          <a:pt x="22496" y="18197"/>
                          <a:pt x="26505" y="15190"/>
                          <a:pt x="29512" y="13185"/>
                        </a:cubicBezTo>
                        <a:cubicBezTo>
                          <a:pt x="32519" y="11180"/>
                          <a:pt x="35526" y="8173"/>
                          <a:pt x="38533" y="6169"/>
                        </a:cubicBezTo>
                        <a:cubicBezTo>
                          <a:pt x="39535" y="5167"/>
                          <a:pt x="40538" y="2160"/>
                          <a:pt x="38533" y="1157"/>
                        </a:cubicBezTo>
                        <a:cubicBezTo>
                          <a:pt x="37531" y="155"/>
                          <a:pt x="34524" y="-847"/>
                          <a:pt x="33522" y="1157"/>
                        </a:cubicBezTo>
                        <a:cubicBezTo>
                          <a:pt x="30515" y="3162"/>
                          <a:pt x="27508" y="6169"/>
                          <a:pt x="24501" y="8173"/>
                        </a:cubicBezTo>
                        <a:cubicBezTo>
                          <a:pt x="21494" y="11180"/>
                          <a:pt x="17485" y="13185"/>
                          <a:pt x="13475" y="15190"/>
                        </a:cubicBezTo>
                        <a:cubicBezTo>
                          <a:pt x="8464" y="18197"/>
                          <a:pt x="4455" y="20201"/>
                          <a:pt x="445" y="21204"/>
                        </a:cubicBezTo>
                        <a:cubicBezTo>
                          <a:pt x="445" y="21204"/>
                          <a:pt x="-557" y="23208"/>
                          <a:pt x="445" y="25213"/>
                        </a:cubicBezTo>
                      </a:path>
                    </a:pathLst>
                  </a:custGeom>
                  <a:solidFill>
                    <a:srgbClr val="006097"/>
                  </a:solidFill>
                  <a:ln w="9991" cap="flat">
                    <a:noFill/>
                    <a:prstDash val="solid"/>
                    <a:miter/>
                  </a:ln>
                </p:spPr>
                <p:txBody>
                  <a:bodyPr rtlCol="0" anchor="ctr"/>
                  <a:lstStyle/>
                  <a:p>
                    <a:endParaRPr lang="en-GB">
                      <a:latin typeface="+mj-lt"/>
                    </a:endParaRPr>
                  </a:p>
                </p:txBody>
              </p:sp>
              <p:sp>
                <p:nvSpPr>
                  <p:cNvPr id="38" name="Freeform: Shape 37">
                    <a:extLst>
                      <a:ext uri="{FF2B5EF4-FFF2-40B4-BE49-F238E27FC236}">
                        <a16:creationId xmlns:a16="http://schemas.microsoft.com/office/drawing/2014/main" id="{6918E137-DCA3-4E1E-BBD5-1B277DE543B0}"/>
                      </a:ext>
                    </a:extLst>
                  </p:cNvPr>
                  <p:cNvSpPr/>
                  <p:nvPr/>
                </p:nvSpPr>
                <p:spPr>
                  <a:xfrm>
                    <a:off x="1750968" y="1755906"/>
                    <a:ext cx="38136" cy="32732"/>
                  </a:xfrm>
                  <a:custGeom>
                    <a:avLst/>
                    <a:gdLst>
                      <a:gd name="connsiteX0" fmla="*/ 34737 w 38136"/>
                      <a:gd name="connsiteY0" fmla="*/ 32732 h 32732"/>
                      <a:gd name="connsiteX1" fmla="*/ 32732 w 38136"/>
                      <a:gd name="connsiteY1" fmla="*/ 32732 h 32732"/>
                      <a:gd name="connsiteX2" fmla="*/ 658 w 38136"/>
                      <a:gd name="connsiteY2" fmla="*/ 5670 h 32732"/>
                      <a:gd name="connsiteX3" fmla="*/ 1661 w 38136"/>
                      <a:gd name="connsiteY3" fmla="*/ 658 h 32732"/>
                      <a:gd name="connsiteX4" fmla="*/ 6672 w 38136"/>
                      <a:gd name="connsiteY4" fmla="*/ 1661 h 32732"/>
                      <a:gd name="connsiteX5" fmla="*/ 35739 w 38136"/>
                      <a:gd name="connsiteY5" fmla="*/ 26718 h 32732"/>
                      <a:gd name="connsiteX6" fmla="*/ 37744 w 38136"/>
                      <a:gd name="connsiteY6" fmla="*/ 31730 h 32732"/>
                      <a:gd name="connsiteX7" fmla="*/ 34737 w 38136"/>
                      <a:gd name="connsiteY7" fmla="*/ 32732 h 3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36" h="32732">
                        <a:moveTo>
                          <a:pt x="34737" y="32732"/>
                        </a:moveTo>
                        <a:cubicBezTo>
                          <a:pt x="33734" y="32732"/>
                          <a:pt x="33734" y="32732"/>
                          <a:pt x="32732" y="32732"/>
                        </a:cubicBezTo>
                        <a:cubicBezTo>
                          <a:pt x="19702" y="25716"/>
                          <a:pt x="8677" y="16695"/>
                          <a:pt x="658" y="5670"/>
                        </a:cubicBezTo>
                        <a:cubicBezTo>
                          <a:pt x="-344" y="3665"/>
                          <a:pt x="-344" y="1661"/>
                          <a:pt x="1661" y="658"/>
                        </a:cubicBezTo>
                        <a:cubicBezTo>
                          <a:pt x="3665" y="-344"/>
                          <a:pt x="5670" y="-344"/>
                          <a:pt x="6672" y="1661"/>
                        </a:cubicBezTo>
                        <a:cubicBezTo>
                          <a:pt x="14691" y="11684"/>
                          <a:pt x="24714" y="20705"/>
                          <a:pt x="35739" y="26718"/>
                        </a:cubicBezTo>
                        <a:cubicBezTo>
                          <a:pt x="37744" y="27721"/>
                          <a:pt x="38746" y="29725"/>
                          <a:pt x="37744" y="31730"/>
                        </a:cubicBezTo>
                        <a:cubicBezTo>
                          <a:pt x="37744" y="31730"/>
                          <a:pt x="35739" y="32732"/>
                          <a:pt x="34737" y="32732"/>
                        </a:cubicBezTo>
                        <a:close/>
                      </a:path>
                    </a:pathLst>
                  </a:custGeom>
                  <a:solidFill>
                    <a:srgbClr val="006097"/>
                  </a:solidFill>
                  <a:ln w="9991" cap="flat">
                    <a:noFill/>
                    <a:prstDash val="solid"/>
                    <a:miter/>
                  </a:ln>
                </p:spPr>
                <p:txBody>
                  <a:bodyPr rtlCol="0" anchor="ctr"/>
                  <a:lstStyle/>
                  <a:p>
                    <a:endParaRPr lang="en-GB">
                      <a:latin typeface="+mj-lt"/>
                    </a:endParaRPr>
                  </a:p>
                </p:txBody>
              </p:sp>
              <p:sp>
                <p:nvSpPr>
                  <p:cNvPr id="39" name="Freeform: Shape 38">
                    <a:extLst>
                      <a:ext uri="{FF2B5EF4-FFF2-40B4-BE49-F238E27FC236}">
                        <a16:creationId xmlns:a16="http://schemas.microsoft.com/office/drawing/2014/main" id="{CFE0CDBE-57A0-4145-8405-B19E4C2BEBB5}"/>
                      </a:ext>
                    </a:extLst>
                  </p:cNvPr>
                  <p:cNvSpPr/>
                  <p:nvPr/>
                </p:nvSpPr>
                <p:spPr>
                  <a:xfrm>
                    <a:off x="1872247" y="1629615"/>
                    <a:ext cx="46764" cy="109909"/>
                  </a:xfrm>
                  <a:custGeom>
                    <a:avLst/>
                    <a:gdLst>
                      <a:gd name="connsiteX0" fmla="*/ 36741 w 46764"/>
                      <a:gd name="connsiteY0" fmla="*/ 109910 h 109909"/>
                      <a:gd name="connsiteX1" fmla="*/ 35739 w 46764"/>
                      <a:gd name="connsiteY1" fmla="*/ 109910 h 109909"/>
                      <a:gd name="connsiteX2" fmla="*/ 33734 w 46764"/>
                      <a:gd name="connsiteY2" fmla="*/ 104898 h 109909"/>
                      <a:gd name="connsiteX3" fmla="*/ 38746 w 46764"/>
                      <a:gd name="connsiteY3" fmla="*/ 76834 h 109909"/>
                      <a:gd name="connsiteX4" fmla="*/ 1661 w 46764"/>
                      <a:gd name="connsiteY4" fmla="*/ 6672 h 109909"/>
                      <a:gd name="connsiteX5" fmla="*/ 658 w 46764"/>
                      <a:gd name="connsiteY5" fmla="*/ 1661 h 109909"/>
                      <a:gd name="connsiteX6" fmla="*/ 5670 w 46764"/>
                      <a:gd name="connsiteY6" fmla="*/ 658 h 109909"/>
                      <a:gd name="connsiteX7" fmla="*/ 46765 w 46764"/>
                      <a:gd name="connsiteY7" fmla="*/ 76834 h 109909"/>
                      <a:gd name="connsiteX8" fmla="*/ 41753 w 46764"/>
                      <a:gd name="connsiteY8" fmla="*/ 107905 h 109909"/>
                      <a:gd name="connsiteX9" fmla="*/ 36741 w 46764"/>
                      <a:gd name="connsiteY9" fmla="*/ 109910 h 10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64" h="109909">
                        <a:moveTo>
                          <a:pt x="36741" y="109910"/>
                        </a:moveTo>
                        <a:cubicBezTo>
                          <a:pt x="36741" y="109910"/>
                          <a:pt x="35739" y="109910"/>
                          <a:pt x="35739" y="109910"/>
                        </a:cubicBezTo>
                        <a:cubicBezTo>
                          <a:pt x="33734" y="108908"/>
                          <a:pt x="32732" y="106903"/>
                          <a:pt x="33734" y="104898"/>
                        </a:cubicBezTo>
                        <a:cubicBezTo>
                          <a:pt x="36741" y="95878"/>
                          <a:pt x="38746" y="86857"/>
                          <a:pt x="38746" y="76834"/>
                        </a:cubicBezTo>
                        <a:cubicBezTo>
                          <a:pt x="38746" y="48769"/>
                          <a:pt x="24714" y="22709"/>
                          <a:pt x="1661" y="6672"/>
                        </a:cubicBezTo>
                        <a:cubicBezTo>
                          <a:pt x="-344" y="5670"/>
                          <a:pt x="-344" y="2663"/>
                          <a:pt x="658" y="1661"/>
                        </a:cubicBezTo>
                        <a:cubicBezTo>
                          <a:pt x="1661" y="-344"/>
                          <a:pt x="4668" y="-344"/>
                          <a:pt x="5670" y="658"/>
                        </a:cubicBezTo>
                        <a:cubicBezTo>
                          <a:pt x="30728" y="17698"/>
                          <a:pt x="46765" y="46765"/>
                          <a:pt x="46765" y="76834"/>
                        </a:cubicBezTo>
                        <a:cubicBezTo>
                          <a:pt x="46765" y="87859"/>
                          <a:pt x="44760" y="97882"/>
                          <a:pt x="41753" y="107905"/>
                        </a:cubicBezTo>
                        <a:cubicBezTo>
                          <a:pt x="40751" y="108908"/>
                          <a:pt x="38746" y="109910"/>
                          <a:pt x="36741" y="109910"/>
                        </a:cubicBezTo>
                        <a:close/>
                      </a:path>
                    </a:pathLst>
                  </a:custGeom>
                  <a:solidFill>
                    <a:srgbClr val="006097"/>
                  </a:solidFill>
                  <a:ln w="9991" cap="flat">
                    <a:noFill/>
                    <a:prstDash val="solid"/>
                    <a:miter/>
                  </a:ln>
                </p:spPr>
                <p:txBody>
                  <a:bodyPr rtlCol="0" anchor="ctr"/>
                  <a:lstStyle/>
                  <a:p>
                    <a:endParaRPr lang="en-GB">
                      <a:latin typeface="+mj-lt"/>
                    </a:endParaRPr>
                  </a:p>
                </p:txBody>
              </p:sp>
              <p:sp>
                <p:nvSpPr>
                  <p:cNvPr id="40" name="Freeform: Shape 39">
                    <a:extLst>
                      <a:ext uri="{FF2B5EF4-FFF2-40B4-BE49-F238E27FC236}">
                        <a16:creationId xmlns:a16="http://schemas.microsoft.com/office/drawing/2014/main" id="{FF43B87A-9622-4488-95C7-53FDBA7D7DEF}"/>
                      </a:ext>
                    </a:extLst>
                  </p:cNvPr>
                  <p:cNvSpPr/>
                  <p:nvPr/>
                </p:nvSpPr>
                <p:spPr>
                  <a:xfrm>
                    <a:off x="1874820" y="1609134"/>
                    <a:ext cx="63235" cy="147429"/>
                  </a:xfrm>
                  <a:custGeom>
                    <a:avLst/>
                    <a:gdLst>
                      <a:gd name="connsiteX0" fmla="*/ 49203 w 63235"/>
                      <a:gd name="connsiteY0" fmla="*/ 147430 h 147429"/>
                      <a:gd name="connsiteX1" fmla="*/ 47199 w 63235"/>
                      <a:gd name="connsiteY1" fmla="*/ 147430 h 147429"/>
                      <a:gd name="connsiteX2" fmla="*/ 45194 w 63235"/>
                      <a:gd name="connsiteY2" fmla="*/ 142418 h 147429"/>
                      <a:gd name="connsiteX3" fmla="*/ 55217 w 63235"/>
                      <a:gd name="connsiteY3" fmla="*/ 98317 h 147429"/>
                      <a:gd name="connsiteX4" fmla="*/ 2095 w 63235"/>
                      <a:gd name="connsiteY4" fmla="*/ 7107 h 147429"/>
                      <a:gd name="connsiteX5" fmla="*/ 1093 w 63235"/>
                      <a:gd name="connsiteY5" fmla="*/ 2095 h 147429"/>
                      <a:gd name="connsiteX6" fmla="*/ 6104 w 63235"/>
                      <a:gd name="connsiteY6" fmla="*/ 1093 h 147429"/>
                      <a:gd name="connsiteX7" fmla="*/ 63236 w 63235"/>
                      <a:gd name="connsiteY7" fmla="*/ 98317 h 147429"/>
                      <a:gd name="connsiteX8" fmla="*/ 52210 w 63235"/>
                      <a:gd name="connsiteY8" fmla="*/ 146427 h 147429"/>
                      <a:gd name="connsiteX9" fmla="*/ 49203 w 63235"/>
                      <a:gd name="connsiteY9" fmla="*/ 147430 h 147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235" h="147429">
                        <a:moveTo>
                          <a:pt x="49203" y="147430"/>
                        </a:moveTo>
                        <a:cubicBezTo>
                          <a:pt x="48201" y="147430"/>
                          <a:pt x="48201" y="147430"/>
                          <a:pt x="47199" y="147430"/>
                        </a:cubicBezTo>
                        <a:cubicBezTo>
                          <a:pt x="45194" y="146427"/>
                          <a:pt x="44192" y="144423"/>
                          <a:pt x="45194" y="142418"/>
                        </a:cubicBezTo>
                        <a:cubicBezTo>
                          <a:pt x="52210" y="128386"/>
                          <a:pt x="55217" y="113351"/>
                          <a:pt x="55217" y="98317"/>
                        </a:cubicBezTo>
                        <a:cubicBezTo>
                          <a:pt x="55217" y="61231"/>
                          <a:pt x="35171" y="26150"/>
                          <a:pt x="2095" y="7107"/>
                        </a:cubicBezTo>
                        <a:cubicBezTo>
                          <a:pt x="90" y="6104"/>
                          <a:pt x="-912" y="4100"/>
                          <a:pt x="1093" y="2095"/>
                        </a:cubicBezTo>
                        <a:cubicBezTo>
                          <a:pt x="2095" y="90"/>
                          <a:pt x="4100" y="-912"/>
                          <a:pt x="6104" y="1093"/>
                        </a:cubicBezTo>
                        <a:cubicBezTo>
                          <a:pt x="41185" y="21139"/>
                          <a:pt x="63236" y="58224"/>
                          <a:pt x="63236" y="98317"/>
                        </a:cubicBezTo>
                        <a:cubicBezTo>
                          <a:pt x="63236" y="115356"/>
                          <a:pt x="59227" y="131393"/>
                          <a:pt x="52210" y="146427"/>
                        </a:cubicBezTo>
                        <a:cubicBezTo>
                          <a:pt x="52210" y="146427"/>
                          <a:pt x="51208" y="147430"/>
                          <a:pt x="49203" y="147430"/>
                        </a:cubicBezTo>
                        <a:close/>
                      </a:path>
                    </a:pathLst>
                  </a:custGeom>
                  <a:solidFill>
                    <a:srgbClr val="006097"/>
                  </a:solidFill>
                  <a:ln w="9991" cap="flat">
                    <a:noFill/>
                    <a:prstDash val="solid"/>
                    <a:miter/>
                  </a:ln>
                </p:spPr>
                <p:txBody>
                  <a:bodyPr rtlCol="0" anchor="ctr"/>
                  <a:lstStyle/>
                  <a:p>
                    <a:endParaRPr lang="en-GB">
                      <a:latin typeface="+mj-lt"/>
                    </a:endParaRPr>
                  </a:p>
                </p:txBody>
              </p:sp>
              <p:sp>
                <p:nvSpPr>
                  <p:cNvPr id="41" name="Freeform: Shape 40">
                    <a:extLst>
                      <a:ext uri="{FF2B5EF4-FFF2-40B4-BE49-F238E27FC236}">
                        <a16:creationId xmlns:a16="http://schemas.microsoft.com/office/drawing/2014/main" id="{081F22BD-BE01-4E92-844B-9E0D5CE51B40}"/>
                      </a:ext>
                    </a:extLst>
                  </p:cNvPr>
                  <p:cNvSpPr/>
                  <p:nvPr/>
                </p:nvSpPr>
                <p:spPr>
                  <a:xfrm>
                    <a:off x="1724171" y="1749155"/>
                    <a:ext cx="69945" cy="63538"/>
                  </a:xfrm>
                  <a:custGeom>
                    <a:avLst/>
                    <a:gdLst>
                      <a:gd name="connsiteX0" fmla="*/ 65543 w 69945"/>
                      <a:gd name="connsiteY0" fmla="*/ 63539 h 63538"/>
                      <a:gd name="connsiteX1" fmla="*/ 64541 w 69945"/>
                      <a:gd name="connsiteY1" fmla="*/ 63539 h 63538"/>
                      <a:gd name="connsiteX2" fmla="*/ 393 w 69945"/>
                      <a:gd name="connsiteY2" fmla="*/ 5405 h 63538"/>
                      <a:gd name="connsiteX3" fmla="*/ 2398 w 69945"/>
                      <a:gd name="connsiteY3" fmla="*/ 393 h 63538"/>
                      <a:gd name="connsiteX4" fmla="*/ 7409 w 69945"/>
                      <a:gd name="connsiteY4" fmla="*/ 2398 h 63538"/>
                      <a:gd name="connsiteX5" fmla="*/ 67548 w 69945"/>
                      <a:gd name="connsiteY5" fmla="*/ 56522 h 63538"/>
                      <a:gd name="connsiteX6" fmla="*/ 69552 w 69945"/>
                      <a:gd name="connsiteY6" fmla="*/ 61534 h 63538"/>
                      <a:gd name="connsiteX7" fmla="*/ 65543 w 69945"/>
                      <a:gd name="connsiteY7" fmla="*/ 63539 h 63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945" h="63538">
                        <a:moveTo>
                          <a:pt x="65543" y="63539"/>
                        </a:moveTo>
                        <a:cubicBezTo>
                          <a:pt x="65543" y="63539"/>
                          <a:pt x="64541" y="63539"/>
                          <a:pt x="64541" y="63539"/>
                        </a:cubicBezTo>
                        <a:cubicBezTo>
                          <a:pt x="36476" y="53516"/>
                          <a:pt x="12421" y="32467"/>
                          <a:pt x="393" y="5405"/>
                        </a:cubicBezTo>
                        <a:cubicBezTo>
                          <a:pt x="-609" y="3400"/>
                          <a:pt x="393" y="1396"/>
                          <a:pt x="2398" y="393"/>
                        </a:cubicBezTo>
                        <a:cubicBezTo>
                          <a:pt x="4402" y="-609"/>
                          <a:pt x="6407" y="393"/>
                          <a:pt x="7409" y="2398"/>
                        </a:cubicBezTo>
                        <a:cubicBezTo>
                          <a:pt x="19437" y="27456"/>
                          <a:pt x="41488" y="47502"/>
                          <a:pt x="67548" y="56522"/>
                        </a:cubicBezTo>
                        <a:cubicBezTo>
                          <a:pt x="69552" y="57525"/>
                          <a:pt x="70555" y="59529"/>
                          <a:pt x="69552" y="61534"/>
                        </a:cubicBezTo>
                        <a:cubicBezTo>
                          <a:pt x="69552" y="62536"/>
                          <a:pt x="67548" y="63539"/>
                          <a:pt x="65543" y="63539"/>
                        </a:cubicBezTo>
                        <a:close/>
                      </a:path>
                    </a:pathLst>
                  </a:custGeom>
                  <a:solidFill>
                    <a:srgbClr val="006097"/>
                  </a:solidFill>
                  <a:ln w="9991" cap="flat">
                    <a:noFill/>
                    <a:prstDash val="solid"/>
                    <a:miter/>
                  </a:ln>
                </p:spPr>
                <p:txBody>
                  <a:bodyPr rtlCol="0" anchor="ctr"/>
                  <a:lstStyle/>
                  <a:p>
                    <a:endParaRPr lang="en-GB">
                      <a:latin typeface="+mj-lt"/>
                    </a:endParaRPr>
                  </a:p>
                </p:txBody>
              </p:sp>
            </p:grpSp>
            <p:sp>
              <p:nvSpPr>
                <p:cNvPr id="42" name="Freeform: Shape 41">
                  <a:extLst>
                    <a:ext uri="{FF2B5EF4-FFF2-40B4-BE49-F238E27FC236}">
                      <a16:creationId xmlns:a16="http://schemas.microsoft.com/office/drawing/2014/main" id="{4A02A276-53B7-497B-BAA1-42CB2B577107}"/>
                    </a:ext>
                  </a:extLst>
                </p:cNvPr>
                <p:cNvSpPr/>
                <p:nvPr/>
              </p:nvSpPr>
              <p:spPr>
                <a:xfrm>
                  <a:off x="1511073" y="1922947"/>
                  <a:ext cx="1433298" cy="62143"/>
                </a:xfrm>
                <a:custGeom>
                  <a:avLst/>
                  <a:gdLst>
                    <a:gd name="connsiteX0" fmla="*/ 1285960 w 1433298"/>
                    <a:gd name="connsiteY0" fmla="*/ 62143 h 62143"/>
                    <a:gd name="connsiteX1" fmla="*/ 1143632 w 1433298"/>
                    <a:gd name="connsiteY1" fmla="*/ 23053 h 62143"/>
                    <a:gd name="connsiteX2" fmla="*/ 1001305 w 1433298"/>
                    <a:gd name="connsiteY2" fmla="*/ 62143 h 62143"/>
                    <a:gd name="connsiteX3" fmla="*/ 858977 w 1433298"/>
                    <a:gd name="connsiteY3" fmla="*/ 23053 h 62143"/>
                    <a:gd name="connsiteX4" fmla="*/ 716650 w 1433298"/>
                    <a:gd name="connsiteY4" fmla="*/ 62143 h 62143"/>
                    <a:gd name="connsiteX5" fmla="*/ 574322 w 1433298"/>
                    <a:gd name="connsiteY5" fmla="*/ 23053 h 62143"/>
                    <a:gd name="connsiteX6" fmla="*/ 431994 w 1433298"/>
                    <a:gd name="connsiteY6" fmla="*/ 62143 h 62143"/>
                    <a:gd name="connsiteX7" fmla="*/ 289667 w 1433298"/>
                    <a:gd name="connsiteY7" fmla="*/ 23053 h 62143"/>
                    <a:gd name="connsiteX8" fmla="*/ 147339 w 1433298"/>
                    <a:gd name="connsiteY8" fmla="*/ 62143 h 62143"/>
                    <a:gd name="connsiteX9" fmla="*/ 0 w 1433298"/>
                    <a:gd name="connsiteY9" fmla="*/ 20046 h 62143"/>
                    <a:gd name="connsiteX10" fmla="*/ 10023 w 1433298"/>
                    <a:gd name="connsiteY10" fmla="*/ 3007 h 62143"/>
                    <a:gd name="connsiteX11" fmla="*/ 147339 w 1433298"/>
                    <a:gd name="connsiteY11" fmla="*/ 42097 h 62143"/>
                    <a:gd name="connsiteX12" fmla="*/ 284655 w 1433298"/>
                    <a:gd name="connsiteY12" fmla="*/ 3007 h 62143"/>
                    <a:gd name="connsiteX13" fmla="*/ 289667 w 1433298"/>
                    <a:gd name="connsiteY13" fmla="*/ 0 h 62143"/>
                    <a:gd name="connsiteX14" fmla="*/ 294678 w 1433298"/>
                    <a:gd name="connsiteY14" fmla="*/ 3007 h 62143"/>
                    <a:gd name="connsiteX15" fmla="*/ 431994 w 1433298"/>
                    <a:gd name="connsiteY15" fmla="*/ 42097 h 62143"/>
                    <a:gd name="connsiteX16" fmla="*/ 569310 w 1433298"/>
                    <a:gd name="connsiteY16" fmla="*/ 3007 h 62143"/>
                    <a:gd name="connsiteX17" fmla="*/ 574322 w 1433298"/>
                    <a:gd name="connsiteY17" fmla="*/ 0 h 62143"/>
                    <a:gd name="connsiteX18" fmla="*/ 579333 w 1433298"/>
                    <a:gd name="connsiteY18" fmla="*/ 3007 h 62143"/>
                    <a:gd name="connsiteX19" fmla="*/ 716650 w 1433298"/>
                    <a:gd name="connsiteY19" fmla="*/ 42097 h 62143"/>
                    <a:gd name="connsiteX20" fmla="*/ 853966 w 1433298"/>
                    <a:gd name="connsiteY20" fmla="*/ 3007 h 62143"/>
                    <a:gd name="connsiteX21" fmla="*/ 858977 w 1433298"/>
                    <a:gd name="connsiteY21" fmla="*/ 0 h 62143"/>
                    <a:gd name="connsiteX22" fmla="*/ 863989 w 1433298"/>
                    <a:gd name="connsiteY22" fmla="*/ 3007 h 62143"/>
                    <a:gd name="connsiteX23" fmla="*/ 1001305 w 1433298"/>
                    <a:gd name="connsiteY23" fmla="*/ 42097 h 62143"/>
                    <a:gd name="connsiteX24" fmla="*/ 1138621 w 1433298"/>
                    <a:gd name="connsiteY24" fmla="*/ 3007 h 62143"/>
                    <a:gd name="connsiteX25" fmla="*/ 1143632 w 1433298"/>
                    <a:gd name="connsiteY25" fmla="*/ 0 h 62143"/>
                    <a:gd name="connsiteX26" fmla="*/ 1148644 w 1433298"/>
                    <a:gd name="connsiteY26" fmla="*/ 3007 h 62143"/>
                    <a:gd name="connsiteX27" fmla="*/ 1285960 w 1433298"/>
                    <a:gd name="connsiteY27" fmla="*/ 42097 h 62143"/>
                    <a:gd name="connsiteX28" fmla="*/ 1423276 w 1433298"/>
                    <a:gd name="connsiteY28" fmla="*/ 3007 h 62143"/>
                    <a:gd name="connsiteX29" fmla="*/ 1433299 w 1433298"/>
                    <a:gd name="connsiteY29" fmla="*/ 20046 h 62143"/>
                    <a:gd name="connsiteX30" fmla="*/ 1285960 w 1433298"/>
                    <a:gd name="connsiteY30" fmla="*/ 62143 h 62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33298" h="62143">
                      <a:moveTo>
                        <a:pt x="1285960" y="62143"/>
                      </a:moveTo>
                      <a:cubicBezTo>
                        <a:pt x="1222815" y="62143"/>
                        <a:pt x="1161674" y="32074"/>
                        <a:pt x="1143632" y="23053"/>
                      </a:cubicBezTo>
                      <a:cubicBezTo>
                        <a:pt x="1125591" y="32074"/>
                        <a:pt x="1064450" y="62143"/>
                        <a:pt x="1001305" y="62143"/>
                      </a:cubicBezTo>
                      <a:cubicBezTo>
                        <a:pt x="938159" y="62143"/>
                        <a:pt x="877019" y="32074"/>
                        <a:pt x="858977" y="23053"/>
                      </a:cubicBezTo>
                      <a:cubicBezTo>
                        <a:pt x="840936" y="32074"/>
                        <a:pt x="779795" y="62143"/>
                        <a:pt x="716650" y="62143"/>
                      </a:cubicBezTo>
                      <a:cubicBezTo>
                        <a:pt x="653504" y="62143"/>
                        <a:pt x="592363" y="32074"/>
                        <a:pt x="574322" y="23053"/>
                      </a:cubicBezTo>
                      <a:cubicBezTo>
                        <a:pt x="556280" y="32074"/>
                        <a:pt x="495140" y="62143"/>
                        <a:pt x="431994" y="62143"/>
                      </a:cubicBezTo>
                      <a:cubicBezTo>
                        <a:pt x="368849" y="62143"/>
                        <a:pt x="307708" y="32074"/>
                        <a:pt x="289667" y="23053"/>
                      </a:cubicBezTo>
                      <a:cubicBezTo>
                        <a:pt x="271625" y="32074"/>
                        <a:pt x="210484" y="62143"/>
                        <a:pt x="147339" y="62143"/>
                      </a:cubicBezTo>
                      <a:cubicBezTo>
                        <a:pt x="74171" y="62143"/>
                        <a:pt x="3007" y="22051"/>
                        <a:pt x="0" y="20046"/>
                      </a:cubicBezTo>
                      <a:lnTo>
                        <a:pt x="10023" y="3007"/>
                      </a:lnTo>
                      <a:cubicBezTo>
                        <a:pt x="11025" y="3007"/>
                        <a:pt x="80185" y="42097"/>
                        <a:pt x="147339" y="42097"/>
                      </a:cubicBezTo>
                      <a:cubicBezTo>
                        <a:pt x="214494" y="42097"/>
                        <a:pt x="283653" y="3007"/>
                        <a:pt x="284655" y="3007"/>
                      </a:cubicBezTo>
                      <a:lnTo>
                        <a:pt x="289667" y="0"/>
                      </a:lnTo>
                      <a:lnTo>
                        <a:pt x="294678" y="3007"/>
                      </a:lnTo>
                      <a:cubicBezTo>
                        <a:pt x="295681" y="3007"/>
                        <a:pt x="364840" y="42097"/>
                        <a:pt x="431994" y="42097"/>
                      </a:cubicBezTo>
                      <a:cubicBezTo>
                        <a:pt x="499149" y="42097"/>
                        <a:pt x="568308" y="3007"/>
                        <a:pt x="569310" y="3007"/>
                      </a:cubicBezTo>
                      <a:lnTo>
                        <a:pt x="574322" y="0"/>
                      </a:lnTo>
                      <a:lnTo>
                        <a:pt x="579333" y="3007"/>
                      </a:lnTo>
                      <a:cubicBezTo>
                        <a:pt x="580336" y="3007"/>
                        <a:pt x="649495" y="42097"/>
                        <a:pt x="716650" y="42097"/>
                      </a:cubicBezTo>
                      <a:cubicBezTo>
                        <a:pt x="783804" y="42097"/>
                        <a:pt x="852963" y="3007"/>
                        <a:pt x="853966" y="3007"/>
                      </a:cubicBezTo>
                      <a:lnTo>
                        <a:pt x="858977" y="0"/>
                      </a:lnTo>
                      <a:lnTo>
                        <a:pt x="863989" y="3007"/>
                      </a:lnTo>
                      <a:cubicBezTo>
                        <a:pt x="864991" y="3007"/>
                        <a:pt x="934150" y="42097"/>
                        <a:pt x="1001305" y="42097"/>
                      </a:cubicBezTo>
                      <a:cubicBezTo>
                        <a:pt x="1068459" y="42097"/>
                        <a:pt x="1137618" y="3007"/>
                        <a:pt x="1138621" y="3007"/>
                      </a:cubicBezTo>
                      <a:lnTo>
                        <a:pt x="1143632" y="0"/>
                      </a:lnTo>
                      <a:lnTo>
                        <a:pt x="1148644" y="3007"/>
                      </a:lnTo>
                      <a:cubicBezTo>
                        <a:pt x="1149646" y="3007"/>
                        <a:pt x="1218805" y="42097"/>
                        <a:pt x="1285960" y="42097"/>
                      </a:cubicBezTo>
                      <a:cubicBezTo>
                        <a:pt x="1353114" y="42097"/>
                        <a:pt x="1422274" y="3007"/>
                        <a:pt x="1423276" y="3007"/>
                      </a:cubicBezTo>
                      <a:lnTo>
                        <a:pt x="1433299" y="20046"/>
                      </a:lnTo>
                      <a:cubicBezTo>
                        <a:pt x="1430292" y="22051"/>
                        <a:pt x="1359128" y="62143"/>
                        <a:pt x="1285960" y="62143"/>
                      </a:cubicBezTo>
                      <a:close/>
                    </a:path>
                  </a:pathLst>
                </a:custGeom>
                <a:solidFill>
                  <a:srgbClr val="006097"/>
                </a:solidFill>
                <a:ln w="9991" cap="flat">
                  <a:noFill/>
                  <a:prstDash val="solid"/>
                  <a:miter/>
                </a:ln>
              </p:spPr>
              <p:txBody>
                <a:bodyPr rtlCol="0" anchor="ctr"/>
                <a:lstStyle/>
                <a:p>
                  <a:endParaRPr lang="en-GB">
                    <a:latin typeface="+mj-lt"/>
                  </a:endParaRPr>
                </a:p>
              </p:txBody>
            </p:sp>
          </p:grpSp>
        </p:grpSp>
        <p:grpSp>
          <p:nvGrpSpPr>
            <p:cNvPr id="78" name="Group 77">
              <a:extLst>
                <a:ext uri="{FF2B5EF4-FFF2-40B4-BE49-F238E27FC236}">
                  <a16:creationId xmlns:a16="http://schemas.microsoft.com/office/drawing/2014/main" id="{BF44280B-7A49-4981-AA40-9F18EC6B2DD9}"/>
                </a:ext>
                <a:ext uri="{C183D7F6-B498-43B3-948B-1728B52AA6E4}">
                  <adec:decorative xmlns:adec="http://schemas.microsoft.com/office/drawing/2017/decorative" val="1"/>
                </a:ext>
              </a:extLst>
            </p:cNvPr>
            <p:cNvGrpSpPr/>
            <p:nvPr/>
          </p:nvGrpSpPr>
          <p:grpSpPr>
            <a:xfrm>
              <a:off x="712240" y="5276071"/>
              <a:ext cx="1620898" cy="602477"/>
              <a:chOff x="715902" y="3252812"/>
              <a:chExt cx="1433298" cy="532747"/>
            </a:xfrm>
          </p:grpSpPr>
          <p:pic>
            <p:nvPicPr>
              <p:cNvPr id="7" name="Graphic 6">
                <a:extLst>
                  <a:ext uri="{FF2B5EF4-FFF2-40B4-BE49-F238E27FC236}">
                    <a16:creationId xmlns:a16="http://schemas.microsoft.com/office/drawing/2014/main" id="{9CE0215A-B37C-45AC-B37A-DC8B1DFAA2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34641" y="3351987"/>
                <a:ext cx="453686" cy="361584"/>
              </a:xfrm>
              <a:prstGeom prst="rect">
                <a:avLst/>
              </a:prstGeom>
            </p:spPr>
          </p:pic>
          <p:grpSp>
            <p:nvGrpSpPr>
              <p:cNvPr id="43" name="Graphic 5">
                <a:extLst>
                  <a:ext uri="{FF2B5EF4-FFF2-40B4-BE49-F238E27FC236}">
                    <a16:creationId xmlns:a16="http://schemas.microsoft.com/office/drawing/2014/main" id="{EB17F7BF-E42A-4FD3-9537-C5AA77B3D0CE}"/>
                  </a:ext>
                </a:extLst>
              </p:cNvPr>
              <p:cNvGrpSpPr/>
              <p:nvPr/>
            </p:nvGrpSpPr>
            <p:grpSpPr>
              <a:xfrm>
                <a:off x="715902" y="3252812"/>
                <a:ext cx="1433298" cy="532747"/>
                <a:chOff x="1511073" y="1452343"/>
                <a:chExt cx="1433298" cy="532747"/>
              </a:xfrm>
            </p:grpSpPr>
            <p:grpSp>
              <p:nvGrpSpPr>
                <p:cNvPr id="44" name="Graphic 5">
                  <a:extLst>
                    <a:ext uri="{FF2B5EF4-FFF2-40B4-BE49-F238E27FC236}">
                      <a16:creationId xmlns:a16="http://schemas.microsoft.com/office/drawing/2014/main" id="{9806245D-8F66-4BEC-B86D-5392D7BBFFE3}"/>
                    </a:ext>
                  </a:extLst>
                </p:cNvPr>
                <p:cNvGrpSpPr/>
                <p:nvPr/>
              </p:nvGrpSpPr>
              <p:grpSpPr>
                <a:xfrm>
                  <a:off x="2543449" y="1452343"/>
                  <a:ext cx="331763" cy="471606"/>
                  <a:chOff x="2543449" y="1452343"/>
                  <a:chExt cx="331763" cy="471606"/>
                </a:xfrm>
                <a:solidFill>
                  <a:srgbClr val="00AEEF"/>
                </a:solidFill>
              </p:grpSpPr>
              <p:sp>
                <p:nvSpPr>
                  <p:cNvPr id="57" name="Freeform: Shape 56">
                    <a:extLst>
                      <a:ext uri="{FF2B5EF4-FFF2-40B4-BE49-F238E27FC236}">
                        <a16:creationId xmlns:a16="http://schemas.microsoft.com/office/drawing/2014/main" id="{3FC6C399-AAC7-457A-BD89-D58AE2D7E353}"/>
                      </a:ext>
                    </a:extLst>
                  </p:cNvPr>
                  <p:cNvSpPr/>
                  <p:nvPr/>
                </p:nvSpPr>
                <p:spPr>
                  <a:xfrm>
                    <a:off x="2544298" y="1452343"/>
                    <a:ext cx="306326" cy="471606"/>
                  </a:xfrm>
                  <a:custGeom>
                    <a:avLst/>
                    <a:gdLst>
                      <a:gd name="connsiteX0" fmla="*/ 178564 w 306326"/>
                      <a:gd name="connsiteY0" fmla="*/ 185948 h 471606"/>
                      <a:gd name="connsiteX1" fmla="*/ 183576 w 306326"/>
                      <a:gd name="connsiteY1" fmla="*/ 190960 h 471606"/>
                      <a:gd name="connsiteX2" fmla="*/ 286813 w 306326"/>
                      <a:gd name="connsiteY2" fmla="*/ 263126 h 471606"/>
                      <a:gd name="connsiteX3" fmla="*/ 293830 w 306326"/>
                      <a:gd name="connsiteY3" fmla="*/ 265131 h 471606"/>
                      <a:gd name="connsiteX4" fmla="*/ 303853 w 306326"/>
                      <a:gd name="connsiteY4" fmla="*/ 260119 h 471606"/>
                      <a:gd name="connsiteX5" fmla="*/ 301848 w 306326"/>
                      <a:gd name="connsiteY5" fmla="*/ 243080 h 471606"/>
                      <a:gd name="connsiteX6" fmla="*/ 192596 w 306326"/>
                      <a:gd name="connsiteY6" fmla="*/ 158886 h 471606"/>
                      <a:gd name="connsiteX7" fmla="*/ 188587 w 306326"/>
                      <a:gd name="connsiteY7" fmla="*/ 159888 h 471606"/>
                      <a:gd name="connsiteX8" fmla="*/ 183576 w 306326"/>
                      <a:gd name="connsiteY8" fmla="*/ 148863 h 471606"/>
                      <a:gd name="connsiteX9" fmla="*/ 184578 w 306326"/>
                      <a:gd name="connsiteY9" fmla="*/ 147861 h 471606"/>
                      <a:gd name="connsiteX10" fmla="*/ 191594 w 306326"/>
                      <a:gd name="connsiteY10" fmla="*/ 137838 h 471606"/>
                      <a:gd name="connsiteX11" fmla="*/ 218656 w 306326"/>
                      <a:gd name="connsiteY11" fmla="*/ 14554 h 471606"/>
                      <a:gd name="connsiteX12" fmla="*/ 209636 w 306326"/>
                      <a:gd name="connsiteY12" fmla="*/ 521 h 471606"/>
                      <a:gd name="connsiteX13" fmla="*/ 194601 w 306326"/>
                      <a:gd name="connsiteY13" fmla="*/ 8540 h 471606"/>
                      <a:gd name="connsiteX14" fmla="*/ 156513 w 306326"/>
                      <a:gd name="connsiteY14" fmla="*/ 127815 h 471606"/>
                      <a:gd name="connsiteX15" fmla="*/ 157516 w 306326"/>
                      <a:gd name="connsiteY15" fmla="*/ 140845 h 471606"/>
                      <a:gd name="connsiteX16" fmla="*/ 158518 w 306326"/>
                      <a:gd name="connsiteY16" fmla="*/ 141847 h 471606"/>
                      <a:gd name="connsiteX17" fmla="*/ 151502 w 306326"/>
                      <a:gd name="connsiteY17" fmla="*/ 145856 h 471606"/>
                      <a:gd name="connsiteX18" fmla="*/ 144486 w 306326"/>
                      <a:gd name="connsiteY18" fmla="*/ 157884 h 471606"/>
                      <a:gd name="connsiteX19" fmla="*/ 143483 w 306326"/>
                      <a:gd name="connsiteY19" fmla="*/ 156881 h 471606"/>
                      <a:gd name="connsiteX20" fmla="*/ 131456 w 306326"/>
                      <a:gd name="connsiteY20" fmla="*/ 154877 h 471606"/>
                      <a:gd name="connsiteX21" fmla="*/ 9174 w 306326"/>
                      <a:gd name="connsiteY21" fmla="*/ 183944 h 471606"/>
                      <a:gd name="connsiteX22" fmla="*/ 154 w 306326"/>
                      <a:gd name="connsiteY22" fmla="*/ 197976 h 471606"/>
                      <a:gd name="connsiteX23" fmla="*/ 12181 w 306326"/>
                      <a:gd name="connsiteY23" fmla="*/ 207999 h 471606"/>
                      <a:gd name="connsiteX24" fmla="*/ 14186 w 306326"/>
                      <a:gd name="connsiteY24" fmla="*/ 207999 h 471606"/>
                      <a:gd name="connsiteX25" fmla="*/ 138472 w 306326"/>
                      <a:gd name="connsiteY25" fmla="*/ 189958 h 471606"/>
                      <a:gd name="connsiteX26" fmla="*/ 149497 w 306326"/>
                      <a:gd name="connsiteY26" fmla="*/ 183944 h 471606"/>
                      <a:gd name="connsiteX27" fmla="*/ 152504 w 306326"/>
                      <a:gd name="connsiteY27" fmla="*/ 177930 h 471606"/>
                      <a:gd name="connsiteX28" fmla="*/ 152504 w 306326"/>
                      <a:gd name="connsiteY28" fmla="*/ 177930 h 471606"/>
                      <a:gd name="connsiteX29" fmla="*/ 151502 w 306326"/>
                      <a:gd name="connsiteY29" fmla="*/ 180937 h 471606"/>
                      <a:gd name="connsiteX30" fmla="*/ 138472 w 306326"/>
                      <a:gd name="connsiteY30" fmla="*/ 458576 h 471606"/>
                      <a:gd name="connsiteX31" fmla="*/ 192596 w 306326"/>
                      <a:gd name="connsiteY31" fmla="*/ 471606 h 471606"/>
                      <a:gd name="connsiteX32" fmla="*/ 178564 w 306326"/>
                      <a:gd name="connsiteY32" fmla="*/ 185948 h 471606"/>
                      <a:gd name="connsiteX33" fmla="*/ 166536 w 306326"/>
                      <a:gd name="connsiteY33" fmla="*/ 173921 h 471606"/>
                      <a:gd name="connsiteX34" fmla="*/ 158518 w 306326"/>
                      <a:gd name="connsiteY34" fmla="*/ 169912 h 471606"/>
                      <a:gd name="connsiteX35" fmla="*/ 155511 w 306326"/>
                      <a:gd name="connsiteY35" fmla="*/ 161893 h 471606"/>
                      <a:gd name="connsiteX36" fmla="*/ 159520 w 306326"/>
                      <a:gd name="connsiteY36" fmla="*/ 153875 h 471606"/>
                      <a:gd name="connsiteX37" fmla="*/ 167539 w 306326"/>
                      <a:gd name="connsiteY37" fmla="*/ 150868 h 471606"/>
                      <a:gd name="connsiteX38" fmla="*/ 168541 w 306326"/>
                      <a:gd name="connsiteY38" fmla="*/ 150868 h 471606"/>
                      <a:gd name="connsiteX39" fmla="*/ 179566 w 306326"/>
                      <a:gd name="connsiteY39" fmla="*/ 162895 h 471606"/>
                      <a:gd name="connsiteX40" fmla="*/ 166536 w 306326"/>
                      <a:gd name="connsiteY40" fmla="*/ 173921 h 47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06326" h="471606">
                        <a:moveTo>
                          <a:pt x="178564" y="185948"/>
                        </a:moveTo>
                        <a:cubicBezTo>
                          <a:pt x="179566" y="187953"/>
                          <a:pt x="181571" y="189958"/>
                          <a:pt x="183576" y="190960"/>
                        </a:cubicBezTo>
                        <a:lnTo>
                          <a:pt x="286813" y="263126"/>
                        </a:lnTo>
                        <a:cubicBezTo>
                          <a:pt x="288818" y="264128"/>
                          <a:pt x="290823" y="265131"/>
                          <a:pt x="293830" y="265131"/>
                        </a:cubicBezTo>
                        <a:cubicBezTo>
                          <a:pt x="297839" y="265131"/>
                          <a:pt x="300846" y="263126"/>
                          <a:pt x="303853" y="260119"/>
                        </a:cubicBezTo>
                        <a:cubicBezTo>
                          <a:pt x="307862" y="255108"/>
                          <a:pt x="306859" y="248092"/>
                          <a:pt x="301848" y="243080"/>
                        </a:cubicBezTo>
                        <a:lnTo>
                          <a:pt x="192596" y="158886"/>
                        </a:lnTo>
                        <a:cubicBezTo>
                          <a:pt x="190592" y="158886"/>
                          <a:pt x="189589" y="158886"/>
                          <a:pt x="188587" y="159888"/>
                        </a:cubicBezTo>
                        <a:cubicBezTo>
                          <a:pt x="188587" y="155879"/>
                          <a:pt x="186583" y="151870"/>
                          <a:pt x="183576" y="148863"/>
                        </a:cubicBezTo>
                        <a:cubicBezTo>
                          <a:pt x="183576" y="148863"/>
                          <a:pt x="184578" y="148863"/>
                          <a:pt x="184578" y="147861"/>
                        </a:cubicBezTo>
                        <a:cubicBezTo>
                          <a:pt x="188587" y="145856"/>
                          <a:pt x="190592" y="141847"/>
                          <a:pt x="191594" y="137838"/>
                        </a:cubicBezTo>
                        <a:lnTo>
                          <a:pt x="218656" y="14554"/>
                        </a:lnTo>
                        <a:cubicBezTo>
                          <a:pt x="219659" y="8540"/>
                          <a:pt x="216652" y="1524"/>
                          <a:pt x="209636" y="521"/>
                        </a:cubicBezTo>
                        <a:cubicBezTo>
                          <a:pt x="203622" y="-1483"/>
                          <a:pt x="196606" y="2526"/>
                          <a:pt x="194601" y="8540"/>
                        </a:cubicBezTo>
                        <a:lnTo>
                          <a:pt x="156513" y="127815"/>
                        </a:lnTo>
                        <a:cubicBezTo>
                          <a:pt x="155511" y="131824"/>
                          <a:pt x="155511" y="135833"/>
                          <a:pt x="157516" y="140845"/>
                        </a:cubicBezTo>
                        <a:cubicBezTo>
                          <a:pt x="157516" y="140845"/>
                          <a:pt x="157516" y="141847"/>
                          <a:pt x="158518" y="141847"/>
                        </a:cubicBezTo>
                        <a:cubicBezTo>
                          <a:pt x="155511" y="142849"/>
                          <a:pt x="153506" y="143851"/>
                          <a:pt x="151502" y="145856"/>
                        </a:cubicBezTo>
                        <a:cubicBezTo>
                          <a:pt x="147493" y="148863"/>
                          <a:pt x="145488" y="152872"/>
                          <a:pt x="144486" y="157884"/>
                        </a:cubicBezTo>
                        <a:cubicBezTo>
                          <a:pt x="144486" y="157884"/>
                          <a:pt x="143483" y="156881"/>
                          <a:pt x="143483" y="156881"/>
                        </a:cubicBezTo>
                        <a:cubicBezTo>
                          <a:pt x="139474" y="154877"/>
                          <a:pt x="135465" y="153875"/>
                          <a:pt x="131456" y="154877"/>
                        </a:cubicBezTo>
                        <a:lnTo>
                          <a:pt x="9174" y="183944"/>
                        </a:lnTo>
                        <a:cubicBezTo>
                          <a:pt x="3160" y="185948"/>
                          <a:pt x="-849" y="191962"/>
                          <a:pt x="154" y="197976"/>
                        </a:cubicBezTo>
                        <a:cubicBezTo>
                          <a:pt x="1156" y="203990"/>
                          <a:pt x="6167" y="207999"/>
                          <a:pt x="12181" y="207999"/>
                        </a:cubicBezTo>
                        <a:cubicBezTo>
                          <a:pt x="13183" y="207999"/>
                          <a:pt x="13183" y="207999"/>
                          <a:pt x="14186" y="207999"/>
                        </a:cubicBezTo>
                        <a:lnTo>
                          <a:pt x="138472" y="189958"/>
                        </a:lnTo>
                        <a:cubicBezTo>
                          <a:pt x="142481" y="188955"/>
                          <a:pt x="146490" y="186951"/>
                          <a:pt x="149497" y="183944"/>
                        </a:cubicBezTo>
                        <a:cubicBezTo>
                          <a:pt x="150500" y="181939"/>
                          <a:pt x="151502" y="179935"/>
                          <a:pt x="152504" y="177930"/>
                        </a:cubicBezTo>
                        <a:cubicBezTo>
                          <a:pt x="152504" y="177930"/>
                          <a:pt x="152504" y="177930"/>
                          <a:pt x="152504" y="177930"/>
                        </a:cubicBezTo>
                        <a:cubicBezTo>
                          <a:pt x="151502" y="178932"/>
                          <a:pt x="151502" y="179935"/>
                          <a:pt x="151502" y="180937"/>
                        </a:cubicBezTo>
                        <a:lnTo>
                          <a:pt x="138472" y="458576"/>
                        </a:lnTo>
                        <a:cubicBezTo>
                          <a:pt x="138472" y="458576"/>
                          <a:pt x="172550" y="471606"/>
                          <a:pt x="192596" y="471606"/>
                        </a:cubicBezTo>
                        <a:cubicBezTo>
                          <a:pt x="192596" y="424498"/>
                          <a:pt x="178564" y="185948"/>
                          <a:pt x="178564" y="185948"/>
                        </a:cubicBezTo>
                        <a:close/>
                        <a:moveTo>
                          <a:pt x="166536" y="173921"/>
                        </a:moveTo>
                        <a:cubicBezTo>
                          <a:pt x="163530" y="173921"/>
                          <a:pt x="160523" y="172918"/>
                          <a:pt x="158518" y="169912"/>
                        </a:cubicBezTo>
                        <a:cubicBezTo>
                          <a:pt x="156513" y="167907"/>
                          <a:pt x="155511" y="164900"/>
                          <a:pt x="155511" y="161893"/>
                        </a:cubicBezTo>
                        <a:cubicBezTo>
                          <a:pt x="155511" y="158886"/>
                          <a:pt x="156513" y="155879"/>
                          <a:pt x="159520" y="153875"/>
                        </a:cubicBezTo>
                        <a:cubicBezTo>
                          <a:pt x="161525" y="151870"/>
                          <a:pt x="164532" y="150868"/>
                          <a:pt x="167539" y="150868"/>
                        </a:cubicBezTo>
                        <a:cubicBezTo>
                          <a:pt x="167539" y="150868"/>
                          <a:pt x="167539" y="150868"/>
                          <a:pt x="168541" y="150868"/>
                        </a:cubicBezTo>
                        <a:cubicBezTo>
                          <a:pt x="174555" y="150868"/>
                          <a:pt x="179566" y="156881"/>
                          <a:pt x="179566" y="162895"/>
                        </a:cubicBezTo>
                        <a:cubicBezTo>
                          <a:pt x="177562" y="168909"/>
                          <a:pt x="172550" y="173921"/>
                          <a:pt x="166536" y="173921"/>
                        </a:cubicBezTo>
                        <a:close/>
                      </a:path>
                    </a:pathLst>
                  </a:custGeom>
                  <a:solidFill>
                    <a:srgbClr val="006097"/>
                  </a:solidFill>
                  <a:ln w="9991" cap="flat">
                    <a:noFill/>
                    <a:prstDash val="solid"/>
                    <a:miter/>
                  </a:ln>
                </p:spPr>
                <p:txBody>
                  <a:bodyPr rtlCol="0" anchor="ctr"/>
                  <a:lstStyle/>
                  <a:p>
                    <a:endParaRPr lang="en-GB">
                      <a:latin typeface="+mj-lt"/>
                    </a:endParaRPr>
                  </a:p>
                </p:txBody>
              </p:sp>
              <p:sp>
                <p:nvSpPr>
                  <p:cNvPr id="58" name="Freeform: Shape 57">
                    <a:extLst>
                      <a:ext uri="{FF2B5EF4-FFF2-40B4-BE49-F238E27FC236}">
                        <a16:creationId xmlns:a16="http://schemas.microsoft.com/office/drawing/2014/main" id="{DA4C8ADF-73CF-409A-A6A6-BFDB7952AE3E}"/>
                      </a:ext>
                    </a:extLst>
                  </p:cNvPr>
                  <p:cNvSpPr/>
                  <p:nvPr/>
                </p:nvSpPr>
                <p:spPr>
                  <a:xfrm>
                    <a:off x="2574520" y="1478925"/>
                    <a:ext cx="137316" cy="129297"/>
                  </a:xfrm>
                  <a:custGeom>
                    <a:avLst/>
                    <a:gdLst>
                      <a:gd name="connsiteX0" fmla="*/ 132305 w 137316"/>
                      <a:gd name="connsiteY0" fmla="*/ 0 h 129297"/>
                      <a:gd name="connsiteX1" fmla="*/ 132305 w 137316"/>
                      <a:gd name="connsiteY1" fmla="*/ 0 h 129297"/>
                      <a:gd name="connsiteX2" fmla="*/ 0 w 137316"/>
                      <a:gd name="connsiteY2" fmla="*/ 123284 h 129297"/>
                      <a:gd name="connsiteX3" fmla="*/ 5012 w 137316"/>
                      <a:gd name="connsiteY3" fmla="*/ 129298 h 129297"/>
                      <a:gd name="connsiteX4" fmla="*/ 6014 w 137316"/>
                      <a:gd name="connsiteY4" fmla="*/ 129298 h 129297"/>
                      <a:gd name="connsiteX5" fmla="*/ 11025 w 137316"/>
                      <a:gd name="connsiteY5" fmla="*/ 124286 h 129297"/>
                      <a:gd name="connsiteX6" fmla="*/ 132305 w 137316"/>
                      <a:gd name="connsiteY6" fmla="*/ 11025 h 129297"/>
                      <a:gd name="connsiteX7" fmla="*/ 137316 w 137316"/>
                      <a:gd name="connsiteY7" fmla="*/ 6014 h 129297"/>
                      <a:gd name="connsiteX8" fmla="*/ 132305 w 137316"/>
                      <a:gd name="connsiteY8" fmla="*/ 0 h 129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316" h="129297">
                        <a:moveTo>
                          <a:pt x="132305" y="0"/>
                        </a:moveTo>
                        <a:lnTo>
                          <a:pt x="132305" y="0"/>
                        </a:lnTo>
                        <a:cubicBezTo>
                          <a:pt x="64148" y="2005"/>
                          <a:pt x="7016" y="55127"/>
                          <a:pt x="0" y="123284"/>
                        </a:cubicBezTo>
                        <a:cubicBezTo>
                          <a:pt x="0" y="126291"/>
                          <a:pt x="2005" y="128295"/>
                          <a:pt x="5012" y="129298"/>
                        </a:cubicBezTo>
                        <a:cubicBezTo>
                          <a:pt x="5012" y="129298"/>
                          <a:pt x="5012" y="129298"/>
                          <a:pt x="6014" y="129298"/>
                        </a:cubicBezTo>
                        <a:cubicBezTo>
                          <a:pt x="9021" y="129298"/>
                          <a:pt x="11025" y="127293"/>
                          <a:pt x="11025" y="124286"/>
                        </a:cubicBezTo>
                        <a:cubicBezTo>
                          <a:pt x="17039" y="61141"/>
                          <a:pt x="70161" y="13030"/>
                          <a:pt x="132305" y="11025"/>
                        </a:cubicBezTo>
                        <a:cubicBezTo>
                          <a:pt x="135311" y="11025"/>
                          <a:pt x="137316" y="9021"/>
                          <a:pt x="137316" y="6014"/>
                        </a:cubicBezTo>
                        <a:cubicBezTo>
                          <a:pt x="137316" y="3007"/>
                          <a:pt x="135311" y="0"/>
                          <a:pt x="132305" y="0"/>
                        </a:cubicBezTo>
                      </a:path>
                    </a:pathLst>
                  </a:custGeom>
                  <a:solidFill>
                    <a:srgbClr val="006097"/>
                  </a:solidFill>
                  <a:ln w="9991" cap="flat">
                    <a:noFill/>
                    <a:prstDash val="solid"/>
                    <a:miter/>
                  </a:ln>
                </p:spPr>
                <p:txBody>
                  <a:bodyPr rtlCol="0" anchor="ctr"/>
                  <a:lstStyle/>
                  <a:p>
                    <a:endParaRPr lang="en-GB">
                      <a:latin typeface="+mj-lt"/>
                    </a:endParaRPr>
                  </a:p>
                </p:txBody>
              </p:sp>
              <p:sp>
                <p:nvSpPr>
                  <p:cNvPr id="59" name="Freeform: Shape 58">
                    <a:extLst>
                      <a:ext uri="{FF2B5EF4-FFF2-40B4-BE49-F238E27FC236}">
                        <a16:creationId xmlns:a16="http://schemas.microsoft.com/office/drawing/2014/main" id="{D8591BAE-7676-4166-9FF1-FC3EADD0296C}"/>
                      </a:ext>
                    </a:extLst>
                  </p:cNvPr>
                  <p:cNvSpPr/>
                  <p:nvPr/>
                </p:nvSpPr>
                <p:spPr>
                  <a:xfrm>
                    <a:off x="2569418" y="1452638"/>
                    <a:ext cx="145424" cy="77404"/>
                  </a:xfrm>
                  <a:custGeom>
                    <a:avLst/>
                    <a:gdLst>
                      <a:gd name="connsiteX0" fmla="*/ 6104 w 145424"/>
                      <a:gd name="connsiteY0" fmla="*/ 77405 h 77404"/>
                      <a:gd name="connsiteX1" fmla="*/ 10113 w 145424"/>
                      <a:gd name="connsiteY1" fmla="*/ 75400 h 77404"/>
                      <a:gd name="connsiteX2" fmla="*/ 140413 w 145424"/>
                      <a:gd name="connsiteY2" fmla="*/ 10250 h 77404"/>
                      <a:gd name="connsiteX3" fmla="*/ 145425 w 145424"/>
                      <a:gd name="connsiteY3" fmla="*/ 5238 h 77404"/>
                      <a:gd name="connsiteX4" fmla="*/ 140413 w 145424"/>
                      <a:gd name="connsiteY4" fmla="*/ 227 h 77404"/>
                      <a:gd name="connsiteX5" fmla="*/ 1093 w 145424"/>
                      <a:gd name="connsiteY5" fmla="*/ 70388 h 77404"/>
                      <a:gd name="connsiteX6" fmla="*/ 2095 w 145424"/>
                      <a:gd name="connsiteY6" fmla="*/ 77405 h 77404"/>
                      <a:gd name="connsiteX7" fmla="*/ 6104 w 145424"/>
                      <a:gd name="connsiteY7" fmla="*/ 77405 h 7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424" h="77404">
                        <a:moveTo>
                          <a:pt x="6104" y="77405"/>
                        </a:moveTo>
                        <a:cubicBezTo>
                          <a:pt x="8109" y="77405"/>
                          <a:pt x="9111" y="76402"/>
                          <a:pt x="10113" y="75400"/>
                        </a:cubicBezTo>
                        <a:cubicBezTo>
                          <a:pt x="39180" y="32301"/>
                          <a:pt x="88293" y="7243"/>
                          <a:pt x="140413" y="10250"/>
                        </a:cubicBezTo>
                        <a:cubicBezTo>
                          <a:pt x="143420" y="10250"/>
                          <a:pt x="145425" y="8245"/>
                          <a:pt x="145425" y="5238"/>
                        </a:cubicBezTo>
                        <a:cubicBezTo>
                          <a:pt x="145425" y="2232"/>
                          <a:pt x="143420" y="227"/>
                          <a:pt x="140413" y="227"/>
                        </a:cubicBezTo>
                        <a:cubicBezTo>
                          <a:pt x="84284" y="-2780"/>
                          <a:pt x="32164" y="24282"/>
                          <a:pt x="1093" y="70388"/>
                        </a:cubicBezTo>
                        <a:cubicBezTo>
                          <a:pt x="-912" y="72393"/>
                          <a:pt x="90" y="76402"/>
                          <a:pt x="2095" y="77405"/>
                        </a:cubicBezTo>
                        <a:cubicBezTo>
                          <a:pt x="4100" y="77405"/>
                          <a:pt x="5102" y="77405"/>
                          <a:pt x="6104" y="77405"/>
                        </a:cubicBezTo>
                      </a:path>
                    </a:pathLst>
                  </a:custGeom>
                  <a:solidFill>
                    <a:srgbClr val="006097"/>
                  </a:solidFill>
                  <a:ln w="9991" cap="flat">
                    <a:noFill/>
                    <a:prstDash val="solid"/>
                    <a:miter/>
                  </a:ln>
                </p:spPr>
                <p:txBody>
                  <a:bodyPr rtlCol="0" anchor="ctr"/>
                  <a:lstStyle/>
                  <a:p>
                    <a:endParaRPr lang="en-GB">
                      <a:latin typeface="+mj-lt"/>
                    </a:endParaRPr>
                  </a:p>
                </p:txBody>
              </p:sp>
              <p:sp>
                <p:nvSpPr>
                  <p:cNvPr id="60" name="Freeform: Shape 59">
                    <a:extLst>
                      <a:ext uri="{FF2B5EF4-FFF2-40B4-BE49-F238E27FC236}">
                        <a16:creationId xmlns:a16="http://schemas.microsoft.com/office/drawing/2014/main" id="{B2F89DB4-C2CE-44BE-8A79-A8C20C1EE8EE}"/>
                      </a:ext>
                    </a:extLst>
                  </p:cNvPr>
                  <p:cNvSpPr/>
                  <p:nvPr/>
                </p:nvSpPr>
                <p:spPr>
                  <a:xfrm>
                    <a:off x="2543449" y="1545704"/>
                    <a:ext cx="23428" cy="68532"/>
                  </a:xfrm>
                  <a:custGeom>
                    <a:avLst/>
                    <a:gdLst>
                      <a:gd name="connsiteX0" fmla="*/ 6014 w 23428"/>
                      <a:gd name="connsiteY0" fmla="*/ 68533 h 68532"/>
                      <a:gd name="connsiteX1" fmla="*/ 6014 w 23428"/>
                      <a:gd name="connsiteY1" fmla="*/ 68533 h 68532"/>
                      <a:gd name="connsiteX2" fmla="*/ 11025 w 23428"/>
                      <a:gd name="connsiteY2" fmla="*/ 63521 h 68532"/>
                      <a:gd name="connsiteX3" fmla="*/ 23053 w 23428"/>
                      <a:gd name="connsiteY3" fmla="*/ 7392 h 68532"/>
                      <a:gd name="connsiteX4" fmla="*/ 20046 w 23428"/>
                      <a:gd name="connsiteY4" fmla="*/ 376 h 68532"/>
                      <a:gd name="connsiteX5" fmla="*/ 13030 w 23428"/>
                      <a:gd name="connsiteY5" fmla="*/ 3383 h 68532"/>
                      <a:gd name="connsiteX6" fmla="*/ 0 w 23428"/>
                      <a:gd name="connsiteY6" fmla="*/ 63521 h 68532"/>
                      <a:gd name="connsiteX7" fmla="*/ 6014 w 23428"/>
                      <a:gd name="connsiteY7" fmla="*/ 68533 h 68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28" h="68532">
                        <a:moveTo>
                          <a:pt x="6014" y="68533"/>
                        </a:moveTo>
                        <a:cubicBezTo>
                          <a:pt x="6014" y="68533"/>
                          <a:pt x="6014" y="68533"/>
                          <a:pt x="6014" y="68533"/>
                        </a:cubicBezTo>
                        <a:cubicBezTo>
                          <a:pt x="9021" y="68533"/>
                          <a:pt x="11025" y="66528"/>
                          <a:pt x="11025" y="63521"/>
                        </a:cubicBezTo>
                        <a:cubicBezTo>
                          <a:pt x="12028" y="43475"/>
                          <a:pt x="17039" y="22427"/>
                          <a:pt x="23053" y="7392"/>
                        </a:cubicBezTo>
                        <a:cubicBezTo>
                          <a:pt x="24055" y="4385"/>
                          <a:pt x="23053" y="1378"/>
                          <a:pt x="20046" y="376"/>
                        </a:cubicBezTo>
                        <a:cubicBezTo>
                          <a:pt x="17039" y="-626"/>
                          <a:pt x="14032" y="376"/>
                          <a:pt x="13030" y="3383"/>
                        </a:cubicBezTo>
                        <a:cubicBezTo>
                          <a:pt x="6014" y="19420"/>
                          <a:pt x="1002" y="42473"/>
                          <a:pt x="0" y="63521"/>
                        </a:cubicBezTo>
                        <a:cubicBezTo>
                          <a:pt x="1002" y="65526"/>
                          <a:pt x="3007" y="68533"/>
                          <a:pt x="6014" y="68533"/>
                        </a:cubicBezTo>
                      </a:path>
                    </a:pathLst>
                  </a:custGeom>
                  <a:solidFill>
                    <a:srgbClr val="006097"/>
                  </a:solidFill>
                  <a:ln w="9991" cap="flat">
                    <a:noFill/>
                    <a:prstDash val="solid"/>
                    <a:miter/>
                  </a:ln>
                </p:spPr>
                <p:txBody>
                  <a:bodyPr rtlCol="0" anchor="ctr"/>
                  <a:lstStyle/>
                  <a:p>
                    <a:endParaRPr lang="en-GB">
                      <a:latin typeface="+mj-lt"/>
                    </a:endParaRPr>
                  </a:p>
                </p:txBody>
              </p:sp>
              <p:sp>
                <p:nvSpPr>
                  <p:cNvPr id="61" name="Freeform: Shape 60">
                    <a:extLst>
                      <a:ext uri="{FF2B5EF4-FFF2-40B4-BE49-F238E27FC236}">
                        <a16:creationId xmlns:a16="http://schemas.microsoft.com/office/drawing/2014/main" id="{656D17EE-393C-48C8-ACF4-767D1334F617}"/>
                      </a:ext>
                    </a:extLst>
                  </p:cNvPr>
                  <p:cNvSpPr/>
                  <p:nvPr/>
                </p:nvSpPr>
                <p:spPr>
                  <a:xfrm>
                    <a:off x="2773586" y="1704354"/>
                    <a:ext cx="20529" cy="18131"/>
                  </a:xfrm>
                  <a:custGeom>
                    <a:avLst/>
                    <a:gdLst>
                      <a:gd name="connsiteX0" fmla="*/ 4402 w 20529"/>
                      <a:gd name="connsiteY0" fmla="*/ 18132 h 18131"/>
                      <a:gd name="connsiteX1" fmla="*/ 7409 w 20529"/>
                      <a:gd name="connsiteY1" fmla="*/ 17130 h 18131"/>
                      <a:gd name="connsiteX2" fmla="*/ 16430 w 20529"/>
                      <a:gd name="connsiteY2" fmla="*/ 11116 h 18131"/>
                      <a:gd name="connsiteX3" fmla="*/ 18435 w 20529"/>
                      <a:gd name="connsiteY3" fmla="*/ 9111 h 18131"/>
                      <a:gd name="connsiteX4" fmla="*/ 19437 w 20529"/>
                      <a:gd name="connsiteY4" fmla="*/ 2095 h 18131"/>
                      <a:gd name="connsiteX5" fmla="*/ 12421 w 20529"/>
                      <a:gd name="connsiteY5" fmla="*/ 1093 h 18131"/>
                      <a:gd name="connsiteX6" fmla="*/ 10416 w 20529"/>
                      <a:gd name="connsiteY6" fmla="*/ 3097 h 18131"/>
                      <a:gd name="connsiteX7" fmla="*/ 2398 w 20529"/>
                      <a:gd name="connsiteY7" fmla="*/ 9111 h 18131"/>
                      <a:gd name="connsiteX8" fmla="*/ 393 w 20529"/>
                      <a:gd name="connsiteY8" fmla="*/ 16127 h 18131"/>
                      <a:gd name="connsiteX9" fmla="*/ 4402 w 20529"/>
                      <a:gd name="connsiteY9" fmla="*/ 18132 h 1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29" h="18131">
                        <a:moveTo>
                          <a:pt x="4402" y="18132"/>
                        </a:moveTo>
                        <a:cubicBezTo>
                          <a:pt x="5405" y="18132"/>
                          <a:pt x="6407" y="18132"/>
                          <a:pt x="7409" y="17130"/>
                        </a:cubicBezTo>
                        <a:cubicBezTo>
                          <a:pt x="12421" y="14123"/>
                          <a:pt x="13423" y="13120"/>
                          <a:pt x="16430" y="11116"/>
                        </a:cubicBezTo>
                        <a:lnTo>
                          <a:pt x="18435" y="9111"/>
                        </a:lnTo>
                        <a:cubicBezTo>
                          <a:pt x="20439" y="7107"/>
                          <a:pt x="21442" y="4100"/>
                          <a:pt x="19437" y="2095"/>
                        </a:cubicBezTo>
                        <a:cubicBezTo>
                          <a:pt x="17432" y="90"/>
                          <a:pt x="14426" y="-912"/>
                          <a:pt x="12421" y="1093"/>
                        </a:cubicBezTo>
                        <a:lnTo>
                          <a:pt x="10416" y="3097"/>
                        </a:lnTo>
                        <a:cubicBezTo>
                          <a:pt x="7409" y="5102"/>
                          <a:pt x="6407" y="6104"/>
                          <a:pt x="2398" y="9111"/>
                        </a:cubicBezTo>
                        <a:cubicBezTo>
                          <a:pt x="393" y="10113"/>
                          <a:pt x="-609" y="14123"/>
                          <a:pt x="393" y="16127"/>
                        </a:cubicBezTo>
                        <a:cubicBezTo>
                          <a:pt x="393" y="17130"/>
                          <a:pt x="2398" y="18132"/>
                          <a:pt x="4402" y="18132"/>
                        </a:cubicBezTo>
                      </a:path>
                    </a:pathLst>
                  </a:custGeom>
                  <a:solidFill>
                    <a:srgbClr val="006097"/>
                  </a:solidFill>
                  <a:ln w="9991" cap="flat">
                    <a:noFill/>
                    <a:prstDash val="solid"/>
                    <a:miter/>
                  </a:ln>
                </p:spPr>
                <p:txBody>
                  <a:bodyPr rtlCol="0" anchor="ctr"/>
                  <a:lstStyle/>
                  <a:p>
                    <a:endParaRPr lang="en-GB">
                      <a:latin typeface="+mj-lt"/>
                    </a:endParaRPr>
                  </a:p>
                </p:txBody>
              </p:sp>
              <p:sp>
                <p:nvSpPr>
                  <p:cNvPr id="62" name="Freeform: Shape 61">
                    <a:extLst>
                      <a:ext uri="{FF2B5EF4-FFF2-40B4-BE49-F238E27FC236}">
                        <a16:creationId xmlns:a16="http://schemas.microsoft.com/office/drawing/2014/main" id="{09D0CC15-A76C-4504-A950-CB1CEC133305}"/>
                      </a:ext>
                    </a:extLst>
                  </p:cNvPr>
                  <p:cNvSpPr/>
                  <p:nvPr/>
                </p:nvSpPr>
                <p:spPr>
                  <a:xfrm>
                    <a:off x="2760556" y="1720982"/>
                    <a:ext cx="58025" cy="40593"/>
                  </a:xfrm>
                  <a:custGeom>
                    <a:avLst/>
                    <a:gdLst>
                      <a:gd name="connsiteX0" fmla="*/ 393 w 58025"/>
                      <a:gd name="connsiteY0" fmla="*/ 37587 h 40593"/>
                      <a:gd name="connsiteX1" fmla="*/ 5405 w 58025"/>
                      <a:gd name="connsiteY1" fmla="*/ 40593 h 40593"/>
                      <a:gd name="connsiteX2" fmla="*/ 7409 w 58025"/>
                      <a:gd name="connsiteY2" fmla="*/ 40593 h 40593"/>
                      <a:gd name="connsiteX3" fmla="*/ 27455 w 58025"/>
                      <a:gd name="connsiteY3" fmla="*/ 30570 h 40593"/>
                      <a:gd name="connsiteX4" fmla="*/ 43492 w 58025"/>
                      <a:gd name="connsiteY4" fmla="*/ 19545 h 40593"/>
                      <a:gd name="connsiteX5" fmla="*/ 56522 w 58025"/>
                      <a:gd name="connsiteY5" fmla="*/ 8520 h 40593"/>
                      <a:gd name="connsiteX6" fmla="*/ 56522 w 58025"/>
                      <a:gd name="connsiteY6" fmla="*/ 1503 h 40593"/>
                      <a:gd name="connsiteX7" fmla="*/ 49506 w 58025"/>
                      <a:gd name="connsiteY7" fmla="*/ 1503 h 40593"/>
                      <a:gd name="connsiteX8" fmla="*/ 36476 w 58025"/>
                      <a:gd name="connsiteY8" fmla="*/ 11527 h 40593"/>
                      <a:gd name="connsiteX9" fmla="*/ 21442 w 58025"/>
                      <a:gd name="connsiteY9" fmla="*/ 21550 h 40593"/>
                      <a:gd name="connsiteX10" fmla="*/ 2398 w 58025"/>
                      <a:gd name="connsiteY10" fmla="*/ 30570 h 40593"/>
                      <a:gd name="connsiteX11" fmla="*/ 393 w 58025"/>
                      <a:gd name="connsiteY11" fmla="*/ 37587 h 40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025" h="40593">
                        <a:moveTo>
                          <a:pt x="393" y="37587"/>
                        </a:moveTo>
                        <a:cubicBezTo>
                          <a:pt x="1395" y="39591"/>
                          <a:pt x="3400" y="40593"/>
                          <a:pt x="5405" y="40593"/>
                        </a:cubicBezTo>
                        <a:cubicBezTo>
                          <a:pt x="6407" y="40593"/>
                          <a:pt x="6407" y="40593"/>
                          <a:pt x="7409" y="40593"/>
                        </a:cubicBezTo>
                        <a:cubicBezTo>
                          <a:pt x="13423" y="38589"/>
                          <a:pt x="20439" y="34580"/>
                          <a:pt x="27455" y="30570"/>
                        </a:cubicBezTo>
                        <a:cubicBezTo>
                          <a:pt x="32467" y="27563"/>
                          <a:pt x="38481" y="23554"/>
                          <a:pt x="43492" y="19545"/>
                        </a:cubicBezTo>
                        <a:cubicBezTo>
                          <a:pt x="48504" y="16538"/>
                          <a:pt x="52513" y="12529"/>
                          <a:pt x="56522" y="8520"/>
                        </a:cubicBezTo>
                        <a:cubicBezTo>
                          <a:pt x="58527" y="6515"/>
                          <a:pt x="58527" y="3508"/>
                          <a:pt x="56522" y="1503"/>
                        </a:cubicBezTo>
                        <a:cubicBezTo>
                          <a:pt x="54518" y="-501"/>
                          <a:pt x="51511" y="-501"/>
                          <a:pt x="49506" y="1503"/>
                        </a:cubicBezTo>
                        <a:cubicBezTo>
                          <a:pt x="45497" y="4510"/>
                          <a:pt x="41488" y="8520"/>
                          <a:pt x="36476" y="11527"/>
                        </a:cubicBezTo>
                        <a:cubicBezTo>
                          <a:pt x="31465" y="15536"/>
                          <a:pt x="26453" y="18543"/>
                          <a:pt x="21442" y="21550"/>
                        </a:cubicBezTo>
                        <a:cubicBezTo>
                          <a:pt x="14426" y="25559"/>
                          <a:pt x="8412" y="28566"/>
                          <a:pt x="2398" y="30570"/>
                        </a:cubicBezTo>
                        <a:cubicBezTo>
                          <a:pt x="393" y="31573"/>
                          <a:pt x="-609" y="34580"/>
                          <a:pt x="393" y="37587"/>
                        </a:cubicBezTo>
                      </a:path>
                    </a:pathLst>
                  </a:custGeom>
                  <a:solidFill>
                    <a:srgbClr val="006097"/>
                  </a:solidFill>
                  <a:ln w="9991" cap="flat">
                    <a:noFill/>
                    <a:prstDash val="solid"/>
                    <a:miter/>
                  </a:ln>
                </p:spPr>
                <p:txBody>
                  <a:bodyPr rtlCol="0" anchor="ctr"/>
                  <a:lstStyle/>
                  <a:p>
                    <a:endParaRPr lang="en-GB">
                      <a:latin typeface="+mj-lt"/>
                    </a:endParaRPr>
                  </a:p>
                </p:txBody>
              </p:sp>
              <p:sp>
                <p:nvSpPr>
                  <p:cNvPr id="63" name="Freeform: Shape 62">
                    <a:extLst>
                      <a:ext uri="{FF2B5EF4-FFF2-40B4-BE49-F238E27FC236}">
                        <a16:creationId xmlns:a16="http://schemas.microsoft.com/office/drawing/2014/main" id="{115EB76A-1B66-4823-A449-252CFDFF4EBE}"/>
                      </a:ext>
                    </a:extLst>
                  </p:cNvPr>
                  <p:cNvSpPr/>
                  <p:nvPr/>
                </p:nvSpPr>
                <p:spPr>
                  <a:xfrm>
                    <a:off x="2603497" y="1683305"/>
                    <a:ext cx="55257" cy="50205"/>
                  </a:xfrm>
                  <a:custGeom>
                    <a:avLst/>
                    <a:gdLst>
                      <a:gd name="connsiteX0" fmla="*/ 50206 w 55257"/>
                      <a:gd name="connsiteY0" fmla="*/ 50206 h 50205"/>
                      <a:gd name="connsiteX1" fmla="*/ 47199 w 55257"/>
                      <a:gd name="connsiteY1" fmla="*/ 49203 h 50205"/>
                      <a:gd name="connsiteX2" fmla="*/ 1093 w 55257"/>
                      <a:gd name="connsiteY2" fmla="*/ 9111 h 50205"/>
                      <a:gd name="connsiteX3" fmla="*/ 2095 w 55257"/>
                      <a:gd name="connsiteY3" fmla="*/ 1093 h 50205"/>
                      <a:gd name="connsiteX4" fmla="*/ 10113 w 55257"/>
                      <a:gd name="connsiteY4" fmla="*/ 2095 h 50205"/>
                      <a:gd name="connsiteX5" fmla="*/ 52210 w 55257"/>
                      <a:gd name="connsiteY5" fmla="*/ 38178 h 50205"/>
                      <a:gd name="connsiteX6" fmla="*/ 54215 w 55257"/>
                      <a:gd name="connsiteY6" fmla="*/ 46197 h 50205"/>
                      <a:gd name="connsiteX7" fmla="*/ 50206 w 55257"/>
                      <a:gd name="connsiteY7" fmla="*/ 50206 h 5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57" h="50205">
                        <a:moveTo>
                          <a:pt x="50206" y="50206"/>
                        </a:moveTo>
                        <a:cubicBezTo>
                          <a:pt x="49203" y="50206"/>
                          <a:pt x="48201" y="50206"/>
                          <a:pt x="47199" y="49203"/>
                        </a:cubicBezTo>
                        <a:cubicBezTo>
                          <a:pt x="29157" y="40183"/>
                          <a:pt x="13120" y="26150"/>
                          <a:pt x="1093" y="9111"/>
                        </a:cubicBezTo>
                        <a:cubicBezTo>
                          <a:pt x="-912" y="6104"/>
                          <a:pt x="90" y="3097"/>
                          <a:pt x="2095" y="1093"/>
                        </a:cubicBezTo>
                        <a:cubicBezTo>
                          <a:pt x="4100" y="-912"/>
                          <a:pt x="8109" y="90"/>
                          <a:pt x="10113" y="2095"/>
                        </a:cubicBezTo>
                        <a:cubicBezTo>
                          <a:pt x="21139" y="17130"/>
                          <a:pt x="36173" y="30160"/>
                          <a:pt x="52210" y="38178"/>
                        </a:cubicBezTo>
                        <a:cubicBezTo>
                          <a:pt x="55217" y="39180"/>
                          <a:pt x="56220" y="43190"/>
                          <a:pt x="54215" y="46197"/>
                        </a:cubicBezTo>
                        <a:cubicBezTo>
                          <a:pt x="54215" y="49203"/>
                          <a:pt x="52210" y="50206"/>
                          <a:pt x="50206" y="50206"/>
                        </a:cubicBezTo>
                        <a:close/>
                      </a:path>
                    </a:pathLst>
                  </a:custGeom>
                  <a:solidFill>
                    <a:srgbClr val="006097"/>
                  </a:solidFill>
                  <a:ln w="9991" cap="flat">
                    <a:noFill/>
                    <a:prstDash val="solid"/>
                    <a:miter/>
                  </a:ln>
                </p:spPr>
                <p:txBody>
                  <a:bodyPr rtlCol="0" anchor="ctr"/>
                  <a:lstStyle/>
                  <a:p>
                    <a:endParaRPr lang="en-GB">
                      <a:latin typeface="+mj-lt"/>
                    </a:endParaRPr>
                  </a:p>
                </p:txBody>
              </p:sp>
              <p:sp>
                <p:nvSpPr>
                  <p:cNvPr id="64" name="Freeform: Shape 63">
                    <a:extLst>
                      <a:ext uri="{FF2B5EF4-FFF2-40B4-BE49-F238E27FC236}">
                        <a16:creationId xmlns:a16="http://schemas.microsoft.com/office/drawing/2014/main" id="{CAE2FAD8-7FD8-408E-9159-E0289452D4AC}"/>
                      </a:ext>
                    </a:extLst>
                  </p:cNvPr>
                  <p:cNvSpPr/>
                  <p:nvPr/>
                </p:nvSpPr>
                <p:spPr>
                  <a:xfrm>
                    <a:off x="2778391" y="1503383"/>
                    <a:ext cx="67753" cy="158964"/>
                  </a:xfrm>
                  <a:custGeom>
                    <a:avLst/>
                    <a:gdLst>
                      <a:gd name="connsiteX0" fmla="*/ 54724 w 67753"/>
                      <a:gd name="connsiteY0" fmla="*/ 158964 h 158964"/>
                      <a:gd name="connsiteX1" fmla="*/ 52719 w 67753"/>
                      <a:gd name="connsiteY1" fmla="*/ 158964 h 158964"/>
                      <a:gd name="connsiteX2" fmla="*/ 49713 w 67753"/>
                      <a:gd name="connsiteY2" fmla="*/ 151948 h 158964"/>
                      <a:gd name="connsiteX3" fmla="*/ 56729 w 67753"/>
                      <a:gd name="connsiteY3" fmla="*/ 111856 h 158964"/>
                      <a:gd name="connsiteX4" fmla="*/ 2604 w 67753"/>
                      <a:gd name="connsiteY4" fmla="*/ 10623 h 158964"/>
                      <a:gd name="connsiteX5" fmla="*/ 599 w 67753"/>
                      <a:gd name="connsiteY5" fmla="*/ 2604 h 158964"/>
                      <a:gd name="connsiteX6" fmla="*/ 8618 w 67753"/>
                      <a:gd name="connsiteY6" fmla="*/ 599 h 158964"/>
                      <a:gd name="connsiteX7" fmla="*/ 67754 w 67753"/>
                      <a:gd name="connsiteY7" fmla="*/ 110853 h 158964"/>
                      <a:gd name="connsiteX8" fmla="*/ 59736 w 67753"/>
                      <a:gd name="connsiteY8" fmla="*/ 154955 h 158964"/>
                      <a:gd name="connsiteX9" fmla="*/ 54724 w 67753"/>
                      <a:gd name="connsiteY9" fmla="*/ 158964 h 15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753" h="158964">
                        <a:moveTo>
                          <a:pt x="54724" y="158964"/>
                        </a:moveTo>
                        <a:cubicBezTo>
                          <a:pt x="53722" y="158964"/>
                          <a:pt x="53722" y="158964"/>
                          <a:pt x="52719" y="158964"/>
                        </a:cubicBezTo>
                        <a:cubicBezTo>
                          <a:pt x="49713" y="157962"/>
                          <a:pt x="48710" y="154955"/>
                          <a:pt x="49713" y="151948"/>
                        </a:cubicBezTo>
                        <a:cubicBezTo>
                          <a:pt x="54724" y="138918"/>
                          <a:pt x="56729" y="124886"/>
                          <a:pt x="56729" y="111856"/>
                        </a:cubicBezTo>
                        <a:cubicBezTo>
                          <a:pt x="56729" y="70761"/>
                          <a:pt x="36683" y="33676"/>
                          <a:pt x="2604" y="10623"/>
                        </a:cubicBezTo>
                        <a:cubicBezTo>
                          <a:pt x="-403" y="8618"/>
                          <a:pt x="-403" y="5611"/>
                          <a:pt x="599" y="2604"/>
                        </a:cubicBezTo>
                        <a:cubicBezTo>
                          <a:pt x="2604" y="-403"/>
                          <a:pt x="5611" y="-403"/>
                          <a:pt x="8618" y="599"/>
                        </a:cubicBezTo>
                        <a:cubicBezTo>
                          <a:pt x="45703" y="25657"/>
                          <a:pt x="67754" y="66752"/>
                          <a:pt x="67754" y="110853"/>
                        </a:cubicBezTo>
                        <a:cubicBezTo>
                          <a:pt x="67754" y="125888"/>
                          <a:pt x="64747" y="140923"/>
                          <a:pt x="59736" y="154955"/>
                        </a:cubicBezTo>
                        <a:cubicBezTo>
                          <a:pt x="58733" y="156959"/>
                          <a:pt x="56729" y="158964"/>
                          <a:pt x="54724" y="158964"/>
                        </a:cubicBezTo>
                        <a:close/>
                      </a:path>
                    </a:pathLst>
                  </a:custGeom>
                  <a:solidFill>
                    <a:srgbClr val="006097"/>
                  </a:solidFill>
                  <a:ln w="9991" cap="flat">
                    <a:noFill/>
                    <a:prstDash val="solid"/>
                    <a:miter/>
                  </a:ln>
                </p:spPr>
                <p:txBody>
                  <a:bodyPr rtlCol="0" anchor="ctr"/>
                  <a:lstStyle/>
                  <a:p>
                    <a:endParaRPr lang="en-GB">
                      <a:latin typeface="+mj-lt"/>
                    </a:endParaRPr>
                  </a:p>
                </p:txBody>
              </p:sp>
              <p:sp>
                <p:nvSpPr>
                  <p:cNvPr id="65" name="Freeform: Shape 64">
                    <a:extLst>
                      <a:ext uri="{FF2B5EF4-FFF2-40B4-BE49-F238E27FC236}">
                        <a16:creationId xmlns:a16="http://schemas.microsoft.com/office/drawing/2014/main" id="{7F083DBE-BDAA-43EB-A852-BE6F54676F0B}"/>
                      </a:ext>
                    </a:extLst>
                  </p:cNvPr>
                  <p:cNvSpPr/>
                  <p:nvPr/>
                </p:nvSpPr>
                <p:spPr>
                  <a:xfrm>
                    <a:off x="2783962" y="1471868"/>
                    <a:ext cx="91250" cy="214534"/>
                  </a:xfrm>
                  <a:custGeom>
                    <a:avLst/>
                    <a:gdLst>
                      <a:gd name="connsiteX0" fmla="*/ 70202 w 91250"/>
                      <a:gd name="connsiteY0" fmla="*/ 214534 h 214534"/>
                      <a:gd name="connsiteX1" fmla="*/ 68197 w 91250"/>
                      <a:gd name="connsiteY1" fmla="*/ 213532 h 214534"/>
                      <a:gd name="connsiteX2" fmla="*/ 65191 w 91250"/>
                      <a:gd name="connsiteY2" fmla="*/ 206516 h 214534"/>
                      <a:gd name="connsiteX3" fmla="*/ 79223 w 91250"/>
                      <a:gd name="connsiteY3" fmla="*/ 142368 h 214534"/>
                      <a:gd name="connsiteX4" fmla="*/ 3048 w 91250"/>
                      <a:gd name="connsiteY4" fmla="*/ 11066 h 214534"/>
                      <a:gd name="connsiteX5" fmla="*/ 1043 w 91250"/>
                      <a:gd name="connsiteY5" fmla="*/ 3048 h 214534"/>
                      <a:gd name="connsiteX6" fmla="*/ 9061 w 91250"/>
                      <a:gd name="connsiteY6" fmla="*/ 1043 h 214534"/>
                      <a:gd name="connsiteX7" fmla="*/ 91251 w 91250"/>
                      <a:gd name="connsiteY7" fmla="*/ 142368 h 214534"/>
                      <a:gd name="connsiteX8" fmla="*/ 76216 w 91250"/>
                      <a:gd name="connsiteY8" fmla="*/ 211528 h 214534"/>
                      <a:gd name="connsiteX9" fmla="*/ 70202 w 91250"/>
                      <a:gd name="connsiteY9" fmla="*/ 214534 h 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250" h="214534">
                        <a:moveTo>
                          <a:pt x="70202" y="214534"/>
                        </a:moveTo>
                        <a:cubicBezTo>
                          <a:pt x="69200" y="214534"/>
                          <a:pt x="68197" y="214534"/>
                          <a:pt x="68197" y="213532"/>
                        </a:cubicBezTo>
                        <a:cubicBezTo>
                          <a:pt x="65191" y="212530"/>
                          <a:pt x="64188" y="208521"/>
                          <a:pt x="65191" y="206516"/>
                        </a:cubicBezTo>
                        <a:cubicBezTo>
                          <a:pt x="74211" y="186470"/>
                          <a:pt x="79223" y="164419"/>
                          <a:pt x="79223" y="142368"/>
                        </a:cubicBezTo>
                        <a:cubicBezTo>
                          <a:pt x="79223" y="88244"/>
                          <a:pt x="50156" y="38128"/>
                          <a:pt x="3048" y="11066"/>
                        </a:cubicBezTo>
                        <a:cubicBezTo>
                          <a:pt x="41" y="9061"/>
                          <a:pt x="-962" y="6054"/>
                          <a:pt x="1043" y="3048"/>
                        </a:cubicBezTo>
                        <a:cubicBezTo>
                          <a:pt x="3048" y="41"/>
                          <a:pt x="6054" y="-962"/>
                          <a:pt x="9061" y="1043"/>
                        </a:cubicBezTo>
                        <a:cubicBezTo>
                          <a:pt x="59177" y="30110"/>
                          <a:pt x="91251" y="84234"/>
                          <a:pt x="91251" y="142368"/>
                        </a:cubicBezTo>
                        <a:cubicBezTo>
                          <a:pt x="91251" y="166424"/>
                          <a:pt x="86239" y="189477"/>
                          <a:pt x="76216" y="211528"/>
                        </a:cubicBezTo>
                        <a:cubicBezTo>
                          <a:pt x="74211" y="213532"/>
                          <a:pt x="72207" y="214534"/>
                          <a:pt x="70202" y="214534"/>
                        </a:cubicBezTo>
                        <a:close/>
                      </a:path>
                    </a:pathLst>
                  </a:custGeom>
                  <a:solidFill>
                    <a:srgbClr val="006097"/>
                  </a:solidFill>
                  <a:ln w="9991" cap="flat">
                    <a:noFill/>
                    <a:prstDash val="solid"/>
                    <a:miter/>
                  </a:ln>
                </p:spPr>
                <p:txBody>
                  <a:bodyPr rtlCol="0" anchor="ctr"/>
                  <a:lstStyle/>
                  <a:p>
                    <a:endParaRPr lang="en-GB">
                      <a:latin typeface="+mj-lt"/>
                    </a:endParaRPr>
                  </a:p>
                </p:txBody>
              </p:sp>
              <p:sp>
                <p:nvSpPr>
                  <p:cNvPr id="66" name="Freeform: Shape 65">
                    <a:extLst>
                      <a:ext uri="{FF2B5EF4-FFF2-40B4-BE49-F238E27FC236}">
                        <a16:creationId xmlns:a16="http://schemas.microsoft.com/office/drawing/2014/main" id="{A9DC5898-0D4D-4836-8A76-EBF51EF59277}"/>
                      </a:ext>
                    </a:extLst>
                  </p:cNvPr>
                  <p:cNvSpPr/>
                  <p:nvPr/>
                </p:nvSpPr>
                <p:spPr>
                  <a:xfrm>
                    <a:off x="2565124" y="1676004"/>
                    <a:ext cx="99980" cy="91585"/>
                  </a:xfrm>
                  <a:custGeom>
                    <a:avLst/>
                    <a:gdLst>
                      <a:gd name="connsiteX0" fmla="*/ 95595 w 99980"/>
                      <a:gd name="connsiteY0" fmla="*/ 91586 h 91585"/>
                      <a:gd name="connsiteX1" fmla="*/ 93590 w 99980"/>
                      <a:gd name="connsiteY1" fmla="*/ 91586 h 91585"/>
                      <a:gd name="connsiteX2" fmla="*/ 376 w 99980"/>
                      <a:gd name="connsiteY2" fmla="*/ 7392 h 91585"/>
                      <a:gd name="connsiteX3" fmla="*/ 3383 w 99980"/>
                      <a:gd name="connsiteY3" fmla="*/ 376 h 91585"/>
                      <a:gd name="connsiteX4" fmla="*/ 10399 w 99980"/>
                      <a:gd name="connsiteY4" fmla="*/ 3383 h 91585"/>
                      <a:gd name="connsiteX5" fmla="*/ 96597 w 99980"/>
                      <a:gd name="connsiteY5" fmla="*/ 81563 h 91585"/>
                      <a:gd name="connsiteX6" fmla="*/ 99604 w 99980"/>
                      <a:gd name="connsiteY6" fmla="*/ 88579 h 91585"/>
                      <a:gd name="connsiteX7" fmla="*/ 95595 w 99980"/>
                      <a:gd name="connsiteY7" fmla="*/ 91586 h 91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980" h="91585">
                        <a:moveTo>
                          <a:pt x="95595" y="91586"/>
                        </a:moveTo>
                        <a:cubicBezTo>
                          <a:pt x="94593" y="91586"/>
                          <a:pt x="94593" y="91586"/>
                          <a:pt x="93590" y="91586"/>
                        </a:cubicBezTo>
                        <a:cubicBezTo>
                          <a:pt x="52496" y="77554"/>
                          <a:pt x="19420" y="46482"/>
                          <a:pt x="376" y="7392"/>
                        </a:cubicBezTo>
                        <a:cubicBezTo>
                          <a:pt x="-626" y="4385"/>
                          <a:pt x="376" y="1378"/>
                          <a:pt x="3383" y="376"/>
                        </a:cubicBezTo>
                        <a:cubicBezTo>
                          <a:pt x="6390" y="-626"/>
                          <a:pt x="9397" y="376"/>
                          <a:pt x="10399" y="3383"/>
                        </a:cubicBezTo>
                        <a:cubicBezTo>
                          <a:pt x="27438" y="39466"/>
                          <a:pt x="59512" y="68533"/>
                          <a:pt x="96597" y="81563"/>
                        </a:cubicBezTo>
                        <a:cubicBezTo>
                          <a:pt x="99604" y="82565"/>
                          <a:pt x="100607" y="85572"/>
                          <a:pt x="99604" y="88579"/>
                        </a:cubicBezTo>
                        <a:cubicBezTo>
                          <a:pt x="99604" y="89581"/>
                          <a:pt x="97600" y="91586"/>
                          <a:pt x="95595" y="91586"/>
                        </a:cubicBezTo>
                        <a:close/>
                      </a:path>
                    </a:pathLst>
                  </a:custGeom>
                  <a:solidFill>
                    <a:srgbClr val="006097"/>
                  </a:solidFill>
                  <a:ln w="9991" cap="flat">
                    <a:noFill/>
                    <a:prstDash val="solid"/>
                    <a:miter/>
                  </a:ln>
                </p:spPr>
                <p:txBody>
                  <a:bodyPr rtlCol="0" anchor="ctr"/>
                  <a:lstStyle/>
                  <a:p>
                    <a:endParaRPr lang="en-GB">
                      <a:latin typeface="+mj-lt"/>
                    </a:endParaRPr>
                  </a:p>
                </p:txBody>
              </p:sp>
            </p:grpSp>
            <p:grpSp>
              <p:nvGrpSpPr>
                <p:cNvPr id="45" name="Graphic 5">
                  <a:extLst>
                    <a:ext uri="{FF2B5EF4-FFF2-40B4-BE49-F238E27FC236}">
                      <a16:creationId xmlns:a16="http://schemas.microsoft.com/office/drawing/2014/main" id="{1FD94999-1825-4018-B173-1631FF3D9415}"/>
                    </a:ext>
                  </a:extLst>
                </p:cNvPr>
                <p:cNvGrpSpPr/>
                <p:nvPr/>
              </p:nvGrpSpPr>
              <p:grpSpPr>
                <a:xfrm>
                  <a:off x="1709335" y="1593935"/>
                  <a:ext cx="228720" cy="327007"/>
                  <a:chOff x="1709335" y="1593935"/>
                  <a:chExt cx="228720" cy="327007"/>
                </a:xfrm>
                <a:solidFill>
                  <a:srgbClr val="00AEEF"/>
                </a:solidFill>
              </p:grpSpPr>
              <p:sp>
                <p:nvSpPr>
                  <p:cNvPr id="47" name="Freeform: Shape 46">
                    <a:extLst>
                      <a:ext uri="{FF2B5EF4-FFF2-40B4-BE49-F238E27FC236}">
                        <a16:creationId xmlns:a16="http://schemas.microsoft.com/office/drawing/2014/main" id="{92EF06CF-FD76-4C94-946B-89F639789B64}"/>
                      </a:ext>
                    </a:extLst>
                  </p:cNvPr>
                  <p:cNvSpPr/>
                  <p:nvPr/>
                </p:nvSpPr>
                <p:spPr>
                  <a:xfrm>
                    <a:off x="1709335" y="1593935"/>
                    <a:ext cx="211995" cy="327007"/>
                  </a:xfrm>
                  <a:custGeom>
                    <a:avLst/>
                    <a:gdLst>
                      <a:gd name="connsiteX0" fmla="*/ 208674 w 211995"/>
                      <a:gd name="connsiteY0" fmla="*/ 168643 h 327007"/>
                      <a:gd name="connsiteX1" fmla="*/ 133501 w 211995"/>
                      <a:gd name="connsiteY1" fmla="*/ 110509 h 327007"/>
                      <a:gd name="connsiteX2" fmla="*/ 130494 w 211995"/>
                      <a:gd name="connsiteY2" fmla="*/ 111512 h 327007"/>
                      <a:gd name="connsiteX3" fmla="*/ 127487 w 211995"/>
                      <a:gd name="connsiteY3" fmla="*/ 103493 h 327007"/>
                      <a:gd name="connsiteX4" fmla="*/ 128490 w 211995"/>
                      <a:gd name="connsiteY4" fmla="*/ 102491 h 327007"/>
                      <a:gd name="connsiteX5" fmla="*/ 133501 w 211995"/>
                      <a:gd name="connsiteY5" fmla="*/ 95475 h 327007"/>
                      <a:gd name="connsiteX6" fmla="*/ 152545 w 211995"/>
                      <a:gd name="connsiteY6" fmla="*/ 10278 h 327007"/>
                      <a:gd name="connsiteX7" fmla="*/ 146531 w 211995"/>
                      <a:gd name="connsiteY7" fmla="*/ 255 h 327007"/>
                      <a:gd name="connsiteX8" fmla="*/ 136508 w 211995"/>
                      <a:gd name="connsiteY8" fmla="*/ 5267 h 327007"/>
                      <a:gd name="connsiteX9" fmla="*/ 109446 w 211995"/>
                      <a:gd name="connsiteY9" fmla="*/ 88459 h 327007"/>
                      <a:gd name="connsiteX10" fmla="*/ 110448 w 211995"/>
                      <a:gd name="connsiteY10" fmla="*/ 97479 h 327007"/>
                      <a:gd name="connsiteX11" fmla="*/ 111450 w 211995"/>
                      <a:gd name="connsiteY11" fmla="*/ 98482 h 327007"/>
                      <a:gd name="connsiteX12" fmla="*/ 106439 w 211995"/>
                      <a:gd name="connsiteY12" fmla="*/ 101489 h 327007"/>
                      <a:gd name="connsiteX13" fmla="*/ 101427 w 211995"/>
                      <a:gd name="connsiteY13" fmla="*/ 109507 h 327007"/>
                      <a:gd name="connsiteX14" fmla="*/ 100425 w 211995"/>
                      <a:gd name="connsiteY14" fmla="*/ 108505 h 327007"/>
                      <a:gd name="connsiteX15" fmla="*/ 91404 w 211995"/>
                      <a:gd name="connsiteY15" fmla="*/ 107502 h 327007"/>
                      <a:gd name="connsiteX16" fmla="*/ 6208 w 211995"/>
                      <a:gd name="connsiteY16" fmla="*/ 127549 h 327007"/>
                      <a:gd name="connsiteX17" fmla="*/ 194 w 211995"/>
                      <a:gd name="connsiteY17" fmla="*/ 137572 h 327007"/>
                      <a:gd name="connsiteX18" fmla="*/ 8213 w 211995"/>
                      <a:gd name="connsiteY18" fmla="*/ 144588 h 327007"/>
                      <a:gd name="connsiteX19" fmla="*/ 9215 w 211995"/>
                      <a:gd name="connsiteY19" fmla="*/ 144588 h 327007"/>
                      <a:gd name="connsiteX20" fmla="*/ 95413 w 211995"/>
                      <a:gd name="connsiteY20" fmla="*/ 132560 h 327007"/>
                      <a:gd name="connsiteX21" fmla="*/ 103432 w 211995"/>
                      <a:gd name="connsiteY21" fmla="*/ 128551 h 327007"/>
                      <a:gd name="connsiteX22" fmla="*/ 105437 w 211995"/>
                      <a:gd name="connsiteY22" fmla="*/ 124542 h 327007"/>
                      <a:gd name="connsiteX23" fmla="*/ 105437 w 211995"/>
                      <a:gd name="connsiteY23" fmla="*/ 124542 h 327007"/>
                      <a:gd name="connsiteX24" fmla="*/ 104434 w 211995"/>
                      <a:gd name="connsiteY24" fmla="*/ 126546 h 327007"/>
                      <a:gd name="connsiteX25" fmla="*/ 95413 w 211995"/>
                      <a:gd name="connsiteY25" fmla="*/ 313978 h 327007"/>
                      <a:gd name="connsiteX26" fmla="*/ 132499 w 211995"/>
                      <a:gd name="connsiteY26" fmla="*/ 327008 h 327007"/>
                      <a:gd name="connsiteX27" fmla="*/ 123478 w 211995"/>
                      <a:gd name="connsiteY27" fmla="*/ 129553 h 327007"/>
                      <a:gd name="connsiteX28" fmla="*/ 126485 w 211995"/>
                      <a:gd name="connsiteY28" fmla="*/ 132560 h 327007"/>
                      <a:gd name="connsiteX29" fmla="*/ 198651 w 211995"/>
                      <a:gd name="connsiteY29" fmla="*/ 182675 h 327007"/>
                      <a:gd name="connsiteX30" fmla="*/ 203663 w 211995"/>
                      <a:gd name="connsiteY30" fmla="*/ 183678 h 327007"/>
                      <a:gd name="connsiteX31" fmla="*/ 210679 w 211995"/>
                      <a:gd name="connsiteY31" fmla="*/ 180671 h 327007"/>
                      <a:gd name="connsiteX32" fmla="*/ 208674 w 211995"/>
                      <a:gd name="connsiteY32" fmla="*/ 168643 h 327007"/>
                      <a:gd name="connsiteX33" fmla="*/ 115460 w 211995"/>
                      <a:gd name="connsiteY33" fmla="*/ 120532 h 327007"/>
                      <a:gd name="connsiteX34" fmla="*/ 109446 w 211995"/>
                      <a:gd name="connsiteY34" fmla="*/ 117525 h 327007"/>
                      <a:gd name="connsiteX35" fmla="*/ 107441 w 211995"/>
                      <a:gd name="connsiteY35" fmla="*/ 111512 h 327007"/>
                      <a:gd name="connsiteX36" fmla="*/ 110448 w 211995"/>
                      <a:gd name="connsiteY36" fmla="*/ 105498 h 327007"/>
                      <a:gd name="connsiteX37" fmla="*/ 115460 w 211995"/>
                      <a:gd name="connsiteY37" fmla="*/ 103493 h 327007"/>
                      <a:gd name="connsiteX38" fmla="*/ 115460 w 211995"/>
                      <a:gd name="connsiteY38" fmla="*/ 103493 h 327007"/>
                      <a:gd name="connsiteX39" fmla="*/ 123478 w 211995"/>
                      <a:gd name="connsiteY39" fmla="*/ 111512 h 327007"/>
                      <a:gd name="connsiteX40" fmla="*/ 115460 w 211995"/>
                      <a:gd name="connsiteY40" fmla="*/ 120532 h 32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11995" h="327007">
                        <a:moveTo>
                          <a:pt x="208674" y="168643"/>
                        </a:moveTo>
                        <a:lnTo>
                          <a:pt x="133501" y="110509"/>
                        </a:lnTo>
                        <a:cubicBezTo>
                          <a:pt x="132499" y="110509"/>
                          <a:pt x="131496" y="110509"/>
                          <a:pt x="130494" y="111512"/>
                        </a:cubicBezTo>
                        <a:cubicBezTo>
                          <a:pt x="130494" y="108505"/>
                          <a:pt x="128490" y="105498"/>
                          <a:pt x="127487" y="103493"/>
                        </a:cubicBezTo>
                        <a:cubicBezTo>
                          <a:pt x="127487" y="103493"/>
                          <a:pt x="128490" y="103493"/>
                          <a:pt x="128490" y="102491"/>
                        </a:cubicBezTo>
                        <a:cubicBezTo>
                          <a:pt x="130494" y="100486"/>
                          <a:pt x="132499" y="98482"/>
                          <a:pt x="133501" y="95475"/>
                        </a:cubicBezTo>
                        <a:lnTo>
                          <a:pt x="152545" y="10278"/>
                        </a:lnTo>
                        <a:cubicBezTo>
                          <a:pt x="153547" y="6269"/>
                          <a:pt x="150540" y="1258"/>
                          <a:pt x="146531" y="255"/>
                        </a:cubicBezTo>
                        <a:cubicBezTo>
                          <a:pt x="142522" y="-747"/>
                          <a:pt x="137510" y="1258"/>
                          <a:pt x="136508" y="5267"/>
                        </a:cubicBezTo>
                        <a:lnTo>
                          <a:pt x="109446" y="88459"/>
                        </a:lnTo>
                        <a:cubicBezTo>
                          <a:pt x="108443" y="91465"/>
                          <a:pt x="108443" y="94472"/>
                          <a:pt x="110448" y="97479"/>
                        </a:cubicBezTo>
                        <a:cubicBezTo>
                          <a:pt x="110448" y="97479"/>
                          <a:pt x="110448" y="98482"/>
                          <a:pt x="111450" y="98482"/>
                        </a:cubicBezTo>
                        <a:cubicBezTo>
                          <a:pt x="109446" y="99484"/>
                          <a:pt x="107441" y="100486"/>
                          <a:pt x="106439" y="101489"/>
                        </a:cubicBezTo>
                        <a:cubicBezTo>
                          <a:pt x="104434" y="103493"/>
                          <a:pt x="102430" y="106500"/>
                          <a:pt x="101427" y="109507"/>
                        </a:cubicBezTo>
                        <a:cubicBezTo>
                          <a:pt x="101427" y="109507"/>
                          <a:pt x="101427" y="109507"/>
                          <a:pt x="100425" y="108505"/>
                        </a:cubicBezTo>
                        <a:cubicBezTo>
                          <a:pt x="97418" y="107502"/>
                          <a:pt x="94411" y="106500"/>
                          <a:pt x="91404" y="107502"/>
                        </a:cubicBezTo>
                        <a:lnTo>
                          <a:pt x="6208" y="127549"/>
                        </a:lnTo>
                        <a:cubicBezTo>
                          <a:pt x="2199" y="128551"/>
                          <a:pt x="-808" y="132560"/>
                          <a:pt x="194" y="137572"/>
                        </a:cubicBezTo>
                        <a:cubicBezTo>
                          <a:pt x="1197" y="141581"/>
                          <a:pt x="4203" y="144588"/>
                          <a:pt x="8213" y="144588"/>
                        </a:cubicBezTo>
                        <a:cubicBezTo>
                          <a:pt x="8213" y="144588"/>
                          <a:pt x="9215" y="144588"/>
                          <a:pt x="9215" y="144588"/>
                        </a:cubicBezTo>
                        <a:lnTo>
                          <a:pt x="95413" y="132560"/>
                        </a:lnTo>
                        <a:cubicBezTo>
                          <a:pt x="98420" y="132560"/>
                          <a:pt x="101427" y="130555"/>
                          <a:pt x="103432" y="128551"/>
                        </a:cubicBezTo>
                        <a:cubicBezTo>
                          <a:pt x="104434" y="127549"/>
                          <a:pt x="105437" y="125544"/>
                          <a:pt x="105437" y="124542"/>
                        </a:cubicBezTo>
                        <a:cubicBezTo>
                          <a:pt x="105437" y="124542"/>
                          <a:pt x="105437" y="124542"/>
                          <a:pt x="105437" y="124542"/>
                        </a:cubicBezTo>
                        <a:cubicBezTo>
                          <a:pt x="105437" y="125544"/>
                          <a:pt x="104434" y="125544"/>
                          <a:pt x="104434" y="126546"/>
                        </a:cubicBezTo>
                        <a:cubicBezTo>
                          <a:pt x="104434" y="126546"/>
                          <a:pt x="96416" y="303955"/>
                          <a:pt x="95413" y="313978"/>
                        </a:cubicBezTo>
                        <a:cubicBezTo>
                          <a:pt x="116462" y="324001"/>
                          <a:pt x="132499" y="327008"/>
                          <a:pt x="132499" y="327008"/>
                        </a:cubicBezTo>
                        <a:lnTo>
                          <a:pt x="123478" y="129553"/>
                        </a:lnTo>
                        <a:cubicBezTo>
                          <a:pt x="124480" y="130555"/>
                          <a:pt x="125483" y="132560"/>
                          <a:pt x="126485" y="132560"/>
                        </a:cubicBezTo>
                        <a:lnTo>
                          <a:pt x="198651" y="182675"/>
                        </a:lnTo>
                        <a:cubicBezTo>
                          <a:pt x="199653" y="183678"/>
                          <a:pt x="201658" y="183678"/>
                          <a:pt x="203663" y="183678"/>
                        </a:cubicBezTo>
                        <a:cubicBezTo>
                          <a:pt x="206669" y="183678"/>
                          <a:pt x="208674" y="182675"/>
                          <a:pt x="210679" y="180671"/>
                        </a:cubicBezTo>
                        <a:cubicBezTo>
                          <a:pt x="212683" y="176662"/>
                          <a:pt x="212683" y="171650"/>
                          <a:pt x="208674" y="168643"/>
                        </a:cubicBezTo>
                        <a:close/>
                        <a:moveTo>
                          <a:pt x="115460" y="120532"/>
                        </a:moveTo>
                        <a:cubicBezTo>
                          <a:pt x="113455" y="120532"/>
                          <a:pt x="111450" y="119530"/>
                          <a:pt x="109446" y="117525"/>
                        </a:cubicBezTo>
                        <a:cubicBezTo>
                          <a:pt x="108443" y="115521"/>
                          <a:pt x="107441" y="113516"/>
                          <a:pt x="107441" y="111512"/>
                        </a:cubicBezTo>
                        <a:cubicBezTo>
                          <a:pt x="107441" y="109507"/>
                          <a:pt x="108443" y="107502"/>
                          <a:pt x="110448" y="105498"/>
                        </a:cubicBezTo>
                        <a:cubicBezTo>
                          <a:pt x="111450" y="104495"/>
                          <a:pt x="113455" y="103493"/>
                          <a:pt x="115460" y="103493"/>
                        </a:cubicBezTo>
                        <a:cubicBezTo>
                          <a:pt x="115460" y="103493"/>
                          <a:pt x="115460" y="103493"/>
                          <a:pt x="115460" y="103493"/>
                        </a:cubicBezTo>
                        <a:cubicBezTo>
                          <a:pt x="119469" y="103493"/>
                          <a:pt x="123478" y="107502"/>
                          <a:pt x="123478" y="111512"/>
                        </a:cubicBezTo>
                        <a:cubicBezTo>
                          <a:pt x="123478" y="117525"/>
                          <a:pt x="120471" y="121535"/>
                          <a:pt x="115460" y="120532"/>
                        </a:cubicBezTo>
                        <a:close/>
                      </a:path>
                    </a:pathLst>
                  </a:custGeom>
                  <a:solidFill>
                    <a:srgbClr val="006097"/>
                  </a:solidFill>
                  <a:ln w="9991" cap="flat">
                    <a:noFill/>
                    <a:prstDash val="solid"/>
                    <a:miter/>
                  </a:ln>
                </p:spPr>
                <p:txBody>
                  <a:bodyPr rtlCol="0" anchor="ctr"/>
                  <a:lstStyle/>
                  <a:p>
                    <a:endParaRPr lang="en-GB">
                      <a:latin typeface="+mj-lt"/>
                    </a:endParaRPr>
                  </a:p>
                </p:txBody>
              </p:sp>
              <p:sp>
                <p:nvSpPr>
                  <p:cNvPr id="48" name="Freeform: Shape 47">
                    <a:extLst>
                      <a:ext uri="{FF2B5EF4-FFF2-40B4-BE49-F238E27FC236}">
                        <a16:creationId xmlns:a16="http://schemas.microsoft.com/office/drawing/2014/main" id="{17253A26-FB3F-4699-A8C1-8EB4342E0046}"/>
                      </a:ext>
                    </a:extLst>
                  </p:cNvPr>
                  <p:cNvSpPr/>
                  <p:nvPr/>
                </p:nvSpPr>
                <p:spPr>
                  <a:xfrm>
                    <a:off x="1731580" y="1613234"/>
                    <a:ext cx="94483" cy="89205"/>
                  </a:xfrm>
                  <a:custGeom>
                    <a:avLst/>
                    <a:gdLst>
                      <a:gd name="connsiteX0" fmla="*/ 91210 w 94483"/>
                      <a:gd name="connsiteY0" fmla="*/ 0 h 89205"/>
                      <a:gd name="connsiteX1" fmla="*/ 91210 w 94483"/>
                      <a:gd name="connsiteY1" fmla="*/ 0 h 89205"/>
                      <a:gd name="connsiteX2" fmla="*/ 0 w 94483"/>
                      <a:gd name="connsiteY2" fmla="*/ 85196 h 89205"/>
                      <a:gd name="connsiteX3" fmla="*/ 3007 w 94483"/>
                      <a:gd name="connsiteY3" fmla="*/ 89205 h 89205"/>
                      <a:gd name="connsiteX4" fmla="*/ 3007 w 94483"/>
                      <a:gd name="connsiteY4" fmla="*/ 89205 h 89205"/>
                      <a:gd name="connsiteX5" fmla="*/ 7016 w 94483"/>
                      <a:gd name="connsiteY5" fmla="*/ 86198 h 89205"/>
                      <a:gd name="connsiteX6" fmla="*/ 91210 w 94483"/>
                      <a:gd name="connsiteY6" fmla="*/ 8018 h 89205"/>
                      <a:gd name="connsiteX7" fmla="*/ 94217 w 94483"/>
                      <a:gd name="connsiteY7" fmla="*/ 4009 h 89205"/>
                      <a:gd name="connsiteX8" fmla="*/ 91210 w 94483"/>
                      <a:gd name="connsiteY8" fmla="*/ 0 h 8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83" h="89205">
                        <a:moveTo>
                          <a:pt x="91210" y="0"/>
                        </a:moveTo>
                        <a:lnTo>
                          <a:pt x="91210" y="0"/>
                        </a:lnTo>
                        <a:cubicBezTo>
                          <a:pt x="44102" y="2005"/>
                          <a:pt x="5012" y="38088"/>
                          <a:pt x="0" y="85196"/>
                        </a:cubicBezTo>
                        <a:cubicBezTo>
                          <a:pt x="0" y="87201"/>
                          <a:pt x="1002" y="89205"/>
                          <a:pt x="3007" y="89205"/>
                        </a:cubicBezTo>
                        <a:cubicBezTo>
                          <a:pt x="3007" y="89205"/>
                          <a:pt x="3007" y="89205"/>
                          <a:pt x="3007" y="89205"/>
                        </a:cubicBezTo>
                        <a:cubicBezTo>
                          <a:pt x="5012" y="89205"/>
                          <a:pt x="6014" y="88203"/>
                          <a:pt x="7016" y="86198"/>
                        </a:cubicBezTo>
                        <a:cubicBezTo>
                          <a:pt x="11025" y="43099"/>
                          <a:pt x="48111" y="9021"/>
                          <a:pt x="91210" y="8018"/>
                        </a:cubicBezTo>
                        <a:cubicBezTo>
                          <a:pt x="93215" y="8018"/>
                          <a:pt x="95219" y="6014"/>
                          <a:pt x="94217" y="4009"/>
                        </a:cubicBezTo>
                        <a:cubicBezTo>
                          <a:pt x="94217" y="1002"/>
                          <a:pt x="93215" y="0"/>
                          <a:pt x="91210" y="0"/>
                        </a:cubicBezTo>
                      </a:path>
                    </a:pathLst>
                  </a:custGeom>
                  <a:solidFill>
                    <a:srgbClr val="006097"/>
                  </a:solidFill>
                  <a:ln w="9991" cap="flat">
                    <a:noFill/>
                    <a:prstDash val="solid"/>
                    <a:miter/>
                  </a:ln>
                </p:spPr>
                <p:txBody>
                  <a:bodyPr rtlCol="0" anchor="ctr"/>
                  <a:lstStyle/>
                  <a:p>
                    <a:endParaRPr lang="en-GB">
                      <a:latin typeface="+mj-lt"/>
                    </a:endParaRPr>
                  </a:p>
                </p:txBody>
              </p:sp>
              <p:sp>
                <p:nvSpPr>
                  <p:cNvPr id="49" name="Freeform: Shape 48">
                    <a:extLst>
                      <a:ext uri="{FF2B5EF4-FFF2-40B4-BE49-F238E27FC236}">
                        <a16:creationId xmlns:a16="http://schemas.microsoft.com/office/drawing/2014/main" id="{59272D24-C722-410E-B84B-9F5D2BA3EA7F}"/>
                      </a:ext>
                    </a:extLst>
                  </p:cNvPr>
                  <p:cNvSpPr/>
                  <p:nvPr/>
                </p:nvSpPr>
                <p:spPr>
                  <a:xfrm>
                    <a:off x="1728917" y="1594039"/>
                    <a:ext cx="99886" cy="54275"/>
                  </a:xfrm>
                  <a:custGeom>
                    <a:avLst/>
                    <a:gdLst>
                      <a:gd name="connsiteX0" fmla="*/ 2663 w 99886"/>
                      <a:gd name="connsiteY0" fmla="*/ 54276 h 54275"/>
                      <a:gd name="connsiteX1" fmla="*/ 5670 w 99886"/>
                      <a:gd name="connsiteY1" fmla="*/ 52271 h 54275"/>
                      <a:gd name="connsiteX2" fmla="*/ 95878 w 99886"/>
                      <a:gd name="connsiteY2" fmla="*/ 7167 h 54275"/>
                      <a:gd name="connsiteX3" fmla="*/ 99887 w 99886"/>
                      <a:gd name="connsiteY3" fmla="*/ 4160 h 54275"/>
                      <a:gd name="connsiteX4" fmla="*/ 96880 w 99886"/>
                      <a:gd name="connsiteY4" fmla="*/ 151 h 54275"/>
                      <a:gd name="connsiteX5" fmla="*/ 658 w 99886"/>
                      <a:gd name="connsiteY5" fmla="*/ 48262 h 54275"/>
                      <a:gd name="connsiteX6" fmla="*/ 1661 w 99886"/>
                      <a:gd name="connsiteY6" fmla="*/ 53273 h 54275"/>
                      <a:gd name="connsiteX7" fmla="*/ 2663 w 99886"/>
                      <a:gd name="connsiteY7" fmla="*/ 54276 h 5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886" h="54275">
                        <a:moveTo>
                          <a:pt x="2663" y="54276"/>
                        </a:moveTo>
                        <a:cubicBezTo>
                          <a:pt x="3665" y="54276"/>
                          <a:pt x="4668" y="53273"/>
                          <a:pt x="5670" y="52271"/>
                        </a:cubicBezTo>
                        <a:cubicBezTo>
                          <a:pt x="25716" y="22202"/>
                          <a:pt x="59794" y="5163"/>
                          <a:pt x="95878" y="7167"/>
                        </a:cubicBezTo>
                        <a:cubicBezTo>
                          <a:pt x="97882" y="7167"/>
                          <a:pt x="99887" y="6165"/>
                          <a:pt x="99887" y="4160"/>
                        </a:cubicBezTo>
                        <a:cubicBezTo>
                          <a:pt x="99887" y="2156"/>
                          <a:pt x="98884" y="151"/>
                          <a:pt x="96880" y="151"/>
                        </a:cubicBezTo>
                        <a:cubicBezTo>
                          <a:pt x="57790" y="-1853"/>
                          <a:pt x="21707" y="16188"/>
                          <a:pt x="658" y="48262"/>
                        </a:cubicBezTo>
                        <a:cubicBezTo>
                          <a:pt x="-344" y="50266"/>
                          <a:pt x="-344" y="52271"/>
                          <a:pt x="1661" y="53273"/>
                        </a:cubicBezTo>
                        <a:cubicBezTo>
                          <a:pt x="1661" y="54276"/>
                          <a:pt x="1661" y="54276"/>
                          <a:pt x="2663" y="54276"/>
                        </a:cubicBezTo>
                      </a:path>
                    </a:pathLst>
                  </a:custGeom>
                  <a:solidFill>
                    <a:srgbClr val="006097"/>
                  </a:solidFill>
                  <a:ln w="9991" cap="flat">
                    <a:noFill/>
                    <a:prstDash val="solid"/>
                    <a:miter/>
                  </a:ln>
                </p:spPr>
                <p:txBody>
                  <a:bodyPr rtlCol="0" anchor="ctr"/>
                  <a:lstStyle/>
                  <a:p>
                    <a:endParaRPr lang="en-GB">
                      <a:latin typeface="+mj-lt"/>
                    </a:endParaRPr>
                  </a:p>
                </p:txBody>
              </p:sp>
              <p:sp>
                <p:nvSpPr>
                  <p:cNvPr id="50" name="Freeform: Shape 49">
                    <a:extLst>
                      <a:ext uri="{FF2B5EF4-FFF2-40B4-BE49-F238E27FC236}">
                        <a16:creationId xmlns:a16="http://schemas.microsoft.com/office/drawing/2014/main" id="{004ECD1C-C03B-406F-93B0-89649B5E3777}"/>
                      </a:ext>
                    </a:extLst>
                  </p:cNvPr>
                  <p:cNvSpPr/>
                  <p:nvPr/>
                </p:nvSpPr>
                <p:spPr>
                  <a:xfrm>
                    <a:off x="1709529" y="1658947"/>
                    <a:ext cx="16430" cy="47501"/>
                  </a:xfrm>
                  <a:custGeom>
                    <a:avLst/>
                    <a:gdLst>
                      <a:gd name="connsiteX0" fmla="*/ 4009 w 16430"/>
                      <a:gd name="connsiteY0" fmla="*/ 47502 h 47501"/>
                      <a:gd name="connsiteX1" fmla="*/ 4009 w 16430"/>
                      <a:gd name="connsiteY1" fmla="*/ 47502 h 47501"/>
                      <a:gd name="connsiteX2" fmla="*/ 8018 w 16430"/>
                      <a:gd name="connsiteY2" fmla="*/ 44495 h 47501"/>
                      <a:gd name="connsiteX3" fmla="*/ 16037 w 16430"/>
                      <a:gd name="connsiteY3" fmla="*/ 5405 h 47501"/>
                      <a:gd name="connsiteX4" fmla="*/ 14032 w 16430"/>
                      <a:gd name="connsiteY4" fmla="*/ 393 h 47501"/>
                      <a:gd name="connsiteX5" fmla="*/ 9021 w 16430"/>
                      <a:gd name="connsiteY5" fmla="*/ 2398 h 47501"/>
                      <a:gd name="connsiteX6" fmla="*/ 0 w 16430"/>
                      <a:gd name="connsiteY6" fmla="*/ 44495 h 47501"/>
                      <a:gd name="connsiteX7" fmla="*/ 4009 w 16430"/>
                      <a:gd name="connsiteY7" fmla="*/ 47502 h 4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30" h="47501">
                        <a:moveTo>
                          <a:pt x="4009" y="47502"/>
                        </a:moveTo>
                        <a:cubicBezTo>
                          <a:pt x="4009" y="47502"/>
                          <a:pt x="4009" y="47502"/>
                          <a:pt x="4009" y="47502"/>
                        </a:cubicBezTo>
                        <a:cubicBezTo>
                          <a:pt x="6014" y="47502"/>
                          <a:pt x="8018" y="46499"/>
                          <a:pt x="8018" y="44495"/>
                        </a:cubicBezTo>
                        <a:cubicBezTo>
                          <a:pt x="9021" y="30462"/>
                          <a:pt x="12028" y="15428"/>
                          <a:pt x="16037" y="5405"/>
                        </a:cubicBezTo>
                        <a:cubicBezTo>
                          <a:pt x="17039" y="3400"/>
                          <a:pt x="16037" y="1396"/>
                          <a:pt x="14032" y="393"/>
                        </a:cubicBezTo>
                        <a:cubicBezTo>
                          <a:pt x="12028" y="-609"/>
                          <a:pt x="10023" y="393"/>
                          <a:pt x="9021" y="2398"/>
                        </a:cubicBezTo>
                        <a:cubicBezTo>
                          <a:pt x="4009" y="13423"/>
                          <a:pt x="1002" y="29460"/>
                          <a:pt x="0" y="44495"/>
                        </a:cubicBezTo>
                        <a:cubicBezTo>
                          <a:pt x="0" y="45497"/>
                          <a:pt x="2005" y="47502"/>
                          <a:pt x="4009" y="47502"/>
                        </a:cubicBezTo>
                      </a:path>
                    </a:pathLst>
                  </a:custGeom>
                  <a:solidFill>
                    <a:srgbClr val="006097"/>
                  </a:solidFill>
                  <a:ln w="9991" cap="flat">
                    <a:noFill/>
                    <a:prstDash val="solid"/>
                    <a:miter/>
                  </a:ln>
                </p:spPr>
                <p:txBody>
                  <a:bodyPr rtlCol="0" anchor="ctr"/>
                  <a:lstStyle/>
                  <a:p>
                    <a:endParaRPr lang="en-GB">
                      <a:latin typeface="+mj-lt"/>
                    </a:endParaRPr>
                  </a:p>
                </p:txBody>
              </p:sp>
              <p:sp>
                <p:nvSpPr>
                  <p:cNvPr id="51" name="Freeform: Shape 50">
                    <a:extLst>
                      <a:ext uri="{FF2B5EF4-FFF2-40B4-BE49-F238E27FC236}">
                        <a16:creationId xmlns:a16="http://schemas.microsoft.com/office/drawing/2014/main" id="{F808B637-3602-4F0D-B06A-8D2946BF3062}"/>
                      </a:ext>
                    </a:extLst>
                  </p:cNvPr>
                  <p:cNvSpPr/>
                  <p:nvPr/>
                </p:nvSpPr>
                <p:spPr>
                  <a:xfrm>
                    <a:off x="1867236" y="1769938"/>
                    <a:ext cx="16351" cy="11683"/>
                  </a:xfrm>
                  <a:custGeom>
                    <a:avLst/>
                    <a:gdLst>
                      <a:gd name="connsiteX0" fmla="*/ 4668 w 16351"/>
                      <a:gd name="connsiteY0" fmla="*/ 11684 h 11683"/>
                      <a:gd name="connsiteX1" fmla="*/ 6672 w 16351"/>
                      <a:gd name="connsiteY1" fmla="*/ 11684 h 11683"/>
                      <a:gd name="connsiteX2" fmla="*/ 13688 w 16351"/>
                      <a:gd name="connsiteY2" fmla="*/ 7675 h 11683"/>
                      <a:gd name="connsiteX3" fmla="*/ 14691 w 16351"/>
                      <a:gd name="connsiteY3" fmla="*/ 6672 h 11683"/>
                      <a:gd name="connsiteX4" fmla="*/ 15693 w 16351"/>
                      <a:gd name="connsiteY4" fmla="*/ 1661 h 11683"/>
                      <a:gd name="connsiteX5" fmla="*/ 10681 w 16351"/>
                      <a:gd name="connsiteY5" fmla="*/ 658 h 11683"/>
                      <a:gd name="connsiteX6" fmla="*/ 7675 w 16351"/>
                      <a:gd name="connsiteY6" fmla="*/ 658 h 11683"/>
                      <a:gd name="connsiteX7" fmla="*/ 1661 w 16351"/>
                      <a:gd name="connsiteY7" fmla="*/ 4668 h 11683"/>
                      <a:gd name="connsiteX8" fmla="*/ 658 w 16351"/>
                      <a:gd name="connsiteY8" fmla="*/ 9679 h 11683"/>
                      <a:gd name="connsiteX9" fmla="*/ 4668 w 16351"/>
                      <a:gd name="connsiteY9" fmla="*/ 11684 h 1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51" h="11683">
                        <a:moveTo>
                          <a:pt x="4668" y="11684"/>
                        </a:moveTo>
                        <a:cubicBezTo>
                          <a:pt x="5670" y="11684"/>
                          <a:pt x="5670" y="11684"/>
                          <a:pt x="6672" y="11684"/>
                        </a:cubicBezTo>
                        <a:cubicBezTo>
                          <a:pt x="9679" y="9679"/>
                          <a:pt x="10681" y="8677"/>
                          <a:pt x="13688" y="7675"/>
                        </a:cubicBezTo>
                        <a:lnTo>
                          <a:pt x="14691" y="6672"/>
                        </a:lnTo>
                        <a:cubicBezTo>
                          <a:pt x="16695" y="5670"/>
                          <a:pt x="16695" y="3665"/>
                          <a:pt x="15693" y="1661"/>
                        </a:cubicBezTo>
                        <a:cubicBezTo>
                          <a:pt x="14691" y="-344"/>
                          <a:pt x="12686" y="-344"/>
                          <a:pt x="10681" y="658"/>
                        </a:cubicBezTo>
                        <a:lnTo>
                          <a:pt x="7675" y="658"/>
                        </a:lnTo>
                        <a:cubicBezTo>
                          <a:pt x="5670" y="2663"/>
                          <a:pt x="4668" y="2663"/>
                          <a:pt x="1661" y="4668"/>
                        </a:cubicBezTo>
                        <a:cubicBezTo>
                          <a:pt x="-344" y="5670"/>
                          <a:pt x="-344" y="7675"/>
                          <a:pt x="658" y="9679"/>
                        </a:cubicBezTo>
                        <a:cubicBezTo>
                          <a:pt x="1661" y="10681"/>
                          <a:pt x="2663" y="11684"/>
                          <a:pt x="4668" y="11684"/>
                        </a:cubicBezTo>
                      </a:path>
                    </a:pathLst>
                  </a:custGeom>
                  <a:solidFill>
                    <a:srgbClr val="006097"/>
                  </a:solidFill>
                  <a:ln w="9991" cap="flat">
                    <a:noFill/>
                    <a:prstDash val="solid"/>
                    <a:miter/>
                  </a:ln>
                </p:spPr>
                <p:txBody>
                  <a:bodyPr rtlCol="0" anchor="ctr"/>
                  <a:lstStyle/>
                  <a:p>
                    <a:endParaRPr lang="en-GB">
                      <a:latin typeface="+mj-lt"/>
                    </a:endParaRPr>
                  </a:p>
                </p:txBody>
              </p:sp>
              <p:sp>
                <p:nvSpPr>
                  <p:cNvPr id="52" name="Freeform: Shape 51">
                    <a:extLst>
                      <a:ext uri="{FF2B5EF4-FFF2-40B4-BE49-F238E27FC236}">
                        <a16:creationId xmlns:a16="http://schemas.microsoft.com/office/drawing/2014/main" id="{7C3EF5D7-7157-485B-9E0A-C555903C6C91}"/>
                      </a:ext>
                    </a:extLst>
                  </p:cNvPr>
                  <p:cNvSpPr/>
                  <p:nvPr/>
                </p:nvSpPr>
                <p:spPr>
                  <a:xfrm>
                    <a:off x="1859430" y="1781467"/>
                    <a:ext cx="39690" cy="27217"/>
                  </a:xfrm>
                  <a:custGeom>
                    <a:avLst/>
                    <a:gdLst>
                      <a:gd name="connsiteX0" fmla="*/ 445 w 39690"/>
                      <a:gd name="connsiteY0" fmla="*/ 25213 h 27217"/>
                      <a:gd name="connsiteX1" fmla="*/ 3452 w 39690"/>
                      <a:gd name="connsiteY1" fmla="*/ 27217 h 27217"/>
                      <a:gd name="connsiteX2" fmla="*/ 4455 w 39690"/>
                      <a:gd name="connsiteY2" fmla="*/ 27217 h 27217"/>
                      <a:gd name="connsiteX3" fmla="*/ 18487 w 39690"/>
                      <a:gd name="connsiteY3" fmla="*/ 20201 h 27217"/>
                      <a:gd name="connsiteX4" fmla="*/ 29512 w 39690"/>
                      <a:gd name="connsiteY4" fmla="*/ 13185 h 27217"/>
                      <a:gd name="connsiteX5" fmla="*/ 38533 w 39690"/>
                      <a:gd name="connsiteY5" fmla="*/ 6169 h 27217"/>
                      <a:gd name="connsiteX6" fmla="*/ 38533 w 39690"/>
                      <a:gd name="connsiteY6" fmla="*/ 1157 h 27217"/>
                      <a:gd name="connsiteX7" fmla="*/ 33522 w 39690"/>
                      <a:gd name="connsiteY7" fmla="*/ 1157 h 27217"/>
                      <a:gd name="connsiteX8" fmla="*/ 24501 w 39690"/>
                      <a:gd name="connsiteY8" fmla="*/ 8173 h 27217"/>
                      <a:gd name="connsiteX9" fmla="*/ 13475 w 39690"/>
                      <a:gd name="connsiteY9" fmla="*/ 15190 h 27217"/>
                      <a:gd name="connsiteX10" fmla="*/ 445 w 39690"/>
                      <a:gd name="connsiteY10" fmla="*/ 21204 h 27217"/>
                      <a:gd name="connsiteX11" fmla="*/ 445 w 39690"/>
                      <a:gd name="connsiteY11" fmla="*/ 25213 h 2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690" h="27217">
                        <a:moveTo>
                          <a:pt x="445" y="25213"/>
                        </a:moveTo>
                        <a:cubicBezTo>
                          <a:pt x="1448" y="26215"/>
                          <a:pt x="2450" y="27217"/>
                          <a:pt x="3452" y="27217"/>
                        </a:cubicBezTo>
                        <a:cubicBezTo>
                          <a:pt x="3452" y="27217"/>
                          <a:pt x="4455" y="27217"/>
                          <a:pt x="4455" y="27217"/>
                        </a:cubicBezTo>
                        <a:cubicBezTo>
                          <a:pt x="8464" y="25213"/>
                          <a:pt x="13475" y="23208"/>
                          <a:pt x="18487" y="20201"/>
                        </a:cubicBezTo>
                        <a:cubicBezTo>
                          <a:pt x="22496" y="18197"/>
                          <a:pt x="26505" y="15190"/>
                          <a:pt x="29512" y="13185"/>
                        </a:cubicBezTo>
                        <a:cubicBezTo>
                          <a:pt x="32519" y="11180"/>
                          <a:pt x="35526" y="8173"/>
                          <a:pt x="38533" y="6169"/>
                        </a:cubicBezTo>
                        <a:cubicBezTo>
                          <a:pt x="39535" y="5167"/>
                          <a:pt x="40538" y="2160"/>
                          <a:pt x="38533" y="1157"/>
                        </a:cubicBezTo>
                        <a:cubicBezTo>
                          <a:pt x="37531" y="155"/>
                          <a:pt x="34524" y="-847"/>
                          <a:pt x="33522" y="1157"/>
                        </a:cubicBezTo>
                        <a:cubicBezTo>
                          <a:pt x="30515" y="3162"/>
                          <a:pt x="27508" y="6169"/>
                          <a:pt x="24501" y="8173"/>
                        </a:cubicBezTo>
                        <a:cubicBezTo>
                          <a:pt x="21494" y="11180"/>
                          <a:pt x="17485" y="13185"/>
                          <a:pt x="13475" y="15190"/>
                        </a:cubicBezTo>
                        <a:cubicBezTo>
                          <a:pt x="8464" y="18197"/>
                          <a:pt x="4455" y="20201"/>
                          <a:pt x="445" y="21204"/>
                        </a:cubicBezTo>
                        <a:cubicBezTo>
                          <a:pt x="445" y="21204"/>
                          <a:pt x="-557" y="23208"/>
                          <a:pt x="445" y="25213"/>
                        </a:cubicBezTo>
                      </a:path>
                    </a:pathLst>
                  </a:custGeom>
                  <a:solidFill>
                    <a:srgbClr val="006097"/>
                  </a:solidFill>
                  <a:ln w="9991" cap="flat">
                    <a:noFill/>
                    <a:prstDash val="solid"/>
                    <a:miter/>
                  </a:ln>
                </p:spPr>
                <p:txBody>
                  <a:bodyPr rtlCol="0" anchor="ctr"/>
                  <a:lstStyle/>
                  <a:p>
                    <a:endParaRPr lang="en-GB">
                      <a:latin typeface="+mj-lt"/>
                    </a:endParaRPr>
                  </a:p>
                </p:txBody>
              </p:sp>
              <p:sp>
                <p:nvSpPr>
                  <p:cNvPr id="53" name="Freeform: Shape 52">
                    <a:extLst>
                      <a:ext uri="{FF2B5EF4-FFF2-40B4-BE49-F238E27FC236}">
                        <a16:creationId xmlns:a16="http://schemas.microsoft.com/office/drawing/2014/main" id="{F29F82B0-794A-4951-A01D-B19F0FD00250}"/>
                      </a:ext>
                    </a:extLst>
                  </p:cNvPr>
                  <p:cNvSpPr/>
                  <p:nvPr/>
                </p:nvSpPr>
                <p:spPr>
                  <a:xfrm>
                    <a:off x="1750968" y="1755906"/>
                    <a:ext cx="38136" cy="32732"/>
                  </a:xfrm>
                  <a:custGeom>
                    <a:avLst/>
                    <a:gdLst>
                      <a:gd name="connsiteX0" fmla="*/ 34737 w 38136"/>
                      <a:gd name="connsiteY0" fmla="*/ 32732 h 32732"/>
                      <a:gd name="connsiteX1" fmla="*/ 32732 w 38136"/>
                      <a:gd name="connsiteY1" fmla="*/ 32732 h 32732"/>
                      <a:gd name="connsiteX2" fmla="*/ 658 w 38136"/>
                      <a:gd name="connsiteY2" fmla="*/ 5670 h 32732"/>
                      <a:gd name="connsiteX3" fmla="*/ 1661 w 38136"/>
                      <a:gd name="connsiteY3" fmla="*/ 658 h 32732"/>
                      <a:gd name="connsiteX4" fmla="*/ 6672 w 38136"/>
                      <a:gd name="connsiteY4" fmla="*/ 1661 h 32732"/>
                      <a:gd name="connsiteX5" fmla="*/ 35739 w 38136"/>
                      <a:gd name="connsiteY5" fmla="*/ 26718 h 32732"/>
                      <a:gd name="connsiteX6" fmla="*/ 37744 w 38136"/>
                      <a:gd name="connsiteY6" fmla="*/ 31730 h 32732"/>
                      <a:gd name="connsiteX7" fmla="*/ 34737 w 38136"/>
                      <a:gd name="connsiteY7" fmla="*/ 32732 h 3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36" h="32732">
                        <a:moveTo>
                          <a:pt x="34737" y="32732"/>
                        </a:moveTo>
                        <a:cubicBezTo>
                          <a:pt x="33734" y="32732"/>
                          <a:pt x="33734" y="32732"/>
                          <a:pt x="32732" y="32732"/>
                        </a:cubicBezTo>
                        <a:cubicBezTo>
                          <a:pt x="19702" y="25716"/>
                          <a:pt x="8677" y="16695"/>
                          <a:pt x="658" y="5670"/>
                        </a:cubicBezTo>
                        <a:cubicBezTo>
                          <a:pt x="-344" y="3665"/>
                          <a:pt x="-344" y="1661"/>
                          <a:pt x="1661" y="658"/>
                        </a:cubicBezTo>
                        <a:cubicBezTo>
                          <a:pt x="3665" y="-344"/>
                          <a:pt x="5670" y="-344"/>
                          <a:pt x="6672" y="1661"/>
                        </a:cubicBezTo>
                        <a:cubicBezTo>
                          <a:pt x="14691" y="11684"/>
                          <a:pt x="24714" y="20705"/>
                          <a:pt x="35739" y="26718"/>
                        </a:cubicBezTo>
                        <a:cubicBezTo>
                          <a:pt x="37744" y="27721"/>
                          <a:pt x="38746" y="29725"/>
                          <a:pt x="37744" y="31730"/>
                        </a:cubicBezTo>
                        <a:cubicBezTo>
                          <a:pt x="37744" y="31730"/>
                          <a:pt x="35739" y="32732"/>
                          <a:pt x="34737" y="32732"/>
                        </a:cubicBezTo>
                        <a:close/>
                      </a:path>
                    </a:pathLst>
                  </a:custGeom>
                  <a:solidFill>
                    <a:srgbClr val="006097"/>
                  </a:solidFill>
                  <a:ln w="9991" cap="flat">
                    <a:noFill/>
                    <a:prstDash val="solid"/>
                    <a:miter/>
                  </a:ln>
                </p:spPr>
                <p:txBody>
                  <a:bodyPr rtlCol="0" anchor="ctr"/>
                  <a:lstStyle/>
                  <a:p>
                    <a:endParaRPr lang="en-GB">
                      <a:latin typeface="+mj-lt"/>
                    </a:endParaRPr>
                  </a:p>
                </p:txBody>
              </p:sp>
              <p:sp>
                <p:nvSpPr>
                  <p:cNvPr id="54" name="Freeform: Shape 53">
                    <a:extLst>
                      <a:ext uri="{FF2B5EF4-FFF2-40B4-BE49-F238E27FC236}">
                        <a16:creationId xmlns:a16="http://schemas.microsoft.com/office/drawing/2014/main" id="{09D5F10C-C0FA-4777-812A-A304195AC94F}"/>
                      </a:ext>
                    </a:extLst>
                  </p:cNvPr>
                  <p:cNvSpPr/>
                  <p:nvPr/>
                </p:nvSpPr>
                <p:spPr>
                  <a:xfrm>
                    <a:off x="1872247" y="1629615"/>
                    <a:ext cx="46764" cy="109909"/>
                  </a:xfrm>
                  <a:custGeom>
                    <a:avLst/>
                    <a:gdLst>
                      <a:gd name="connsiteX0" fmla="*/ 36741 w 46764"/>
                      <a:gd name="connsiteY0" fmla="*/ 109910 h 109909"/>
                      <a:gd name="connsiteX1" fmla="*/ 35739 w 46764"/>
                      <a:gd name="connsiteY1" fmla="*/ 109910 h 109909"/>
                      <a:gd name="connsiteX2" fmla="*/ 33734 w 46764"/>
                      <a:gd name="connsiteY2" fmla="*/ 104898 h 109909"/>
                      <a:gd name="connsiteX3" fmla="*/ 38746 w 46764"/>
                      <a:gd name="connsiteY3" fmla="*/ 76834 h 109909"/>
                      <a:gd name="connsiteX4" fmla="*/ 1661 w 46764"/>
                      <a:gd name="connsiteY4" fmla="*/ 6672 h 109909"/>
                      <a:gd name="connsiteX5" fmla="*/ 658 w 46764"/>
                      <a:gd name="connsiteY5" fmla="*/ 1661 h 109909"/>
                      <a:gd name="connsiteX6" fmla="*/ 5670 w 46764"/>
                      <a:gd name="connsiteY6" fmla="*/ 658 h 109909"/>
                      <a:gd name="connsiteX7" fmla="*/ 46765 w 46764"/>
                      <a:gd name="connsiteY7" fmla="*/ 76834 h 109909"/>
                      <a:gd name="connsiteX8" fmla="*/ 41753 w 46764"/>
                      <a:gd name="connsiteY8" fmla="*/ 107905 h 109909"/>
                      <a:gd name="connsiteX9" fmla="*/ 36741 w 46764"/>
                      <a:gd name="connsiteY9" fmla="*/ 109910 h 10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64" h="109909">
                        <a:moveTo>
                          <a:pt x="36741" y="109910"/>
                        </a:moveTo>
                        <a:cubicBezTo>
                          <a:pt x="36741" y="109910"/>
                          <a:pt x="35739" y="109910"/>
                          <a:pt x="35739" y="109910"/>
                        </a:cubicBezTo>
                        <a:cubicBezTo>
                          <a:pt x="33734" y="108908"/>
                          <a:pt x="32732" y="106903"/>
                          <a:pt x="33734" y="104898"/>
                        </a:cubicBezTo>
                        <a:cubicBezTo>
                          <a:pt x="36741" y="95878"/>
                          <a:pt x="38746" y="86857"/>
                          <a:pt x="38746" y="76834"/>
                        </a:cubicBezTo>
                        <a:cubicBezTo>
                          <a:pt x="38746" y="48769"/>
                          <a:pt x="24714" y="22709"/>
                          <a:pt x="1661" y="6672"/>
                        </a:cubicBezTo>
                        <a:cubicBezTo>
                          <a:pt x="-344" y="5670"/>
                          <a:pt x="-344" y="2663"/>
                          <a:pt x="658" y="1661"/>
                        </a:cubicBezTo>
                        <a:cubicBezTo>
                          <a:pt x="1661" y="-344"/>
                          <a:pt x="4668" y="-344"/>
                          <a:pt x="5670" y="658"/>
                        </a:cubicBezTo>
                        <a:cubicBezTo>
                          <a:pt x="30728" y="17698"/>
                          <a:pt x="46765" y="46765"/>
                          <a:pt x="46765" y="76834"/>
                        </a:cubicBezTo>
                        <a:cubicBezTo>
                          <a:pt x="46765" y="87859"/>
                          <a:pt x="44760" y="97882"/>
                          <a:pt x="41753" y="107905"/>
                        </a:cubicBezTo>
                        <a:cubicBezTo>
                          <a:pt x="40751" y="108908"/>
                          <a:pt x="38746" y="109910"/>
                          <a:pt x="36741" y="109910"/>
                        </a:cubicBezTo>
                        <a:close/>
                      </a:path>
                    </a:pathLst>
                  </a:custGeom>
                  <a:solidFill>
                    <a:srgbClr val="006097"/>
                  </a:solidFill>
                  <a:ln w="9991" cap="flat">
                    <a:noFill/>
                    <a:prstDash val="solid"/>
                    <a:miter/>
                  </a:ln>
                </p:spPr>
                <p:txBody>
                  <a:bodyPr rtlCol="0" anchor="ctr"/>
                  <a:lstStyle/>
                  <a:p>
                    <a:endParaRPr lang="en-GB">
                      <a:latin typeface="+mj-lt"/>
                    </a:endParaRPr>
                  </a:p>
                </p:txBody>
              </p:sp>
              <p:sp>
                <p:nvSpPr>
                  <p:cNvPr id="55" name="Freeform: Shape 54">
                    <a:extLst>
                      <a:ext uri="{FF2B5EF4-FFF2-40B4-BE49-F238E27FC236}">
                        <a16:creationId xmlns:a16="http://schemas.microsoft.com/office/drawing/2014/main" id="{78958145-0E4D-40C5-A22B-1719E7FB6DF5}"/>
                      </a:ext>
                    </a:extLst>
                  </p:cNvPr>
                  <p:cNvSpPr/>
                  <p:nvPr/>
                </p:nvSpPr>
                <p:spPr>
                  <a:xfrm>
                    <a:off x="1874820" y="1609134"/>
                    <a:ext cx="63235" cy="147429"/>
                  </a:xfrm>
                  <a:custGeom>
                    <a:avLst/>
                    <a:gdLst>
                      <a:gd name="connsiteX0" fmla="*/ 49203 w 63235"/>
                      <a:gd name="connsiteY0" fmla="*/ 147430 h 147429"/>
                      <a:gd name="connsiteX1" fmla="*/ 47199 w 63235"/>
                      <a:gd name="connsiteY1" fmla="*/ 147430 h 147429"/>
                      <a:gd name="connsiteX2" fmla="*/ 45194 w 63235"/>
                      <a:gd name="connsiteY2" fmla="*/ 142418 h 147429"/>
                      <a:gd name="connsiteX3" fmla="*/ 55217 w 63235"/>
                      <a:gd name="connsiteY3" fmla="*/ 98317 h 147429"/>
                      <a:gd name="connsiteX4" fmla="*/ 2095 w 63235"/>
                      <a:gd name="connsiteY4" fmla="*/ 7107 h 147429"/>
                      <a:gd name="connsiteX5" fmla="*/ 1093 w 63235"/>
                      <a:gd name="connsiteY5" fmla="*/ 2095 h 147429"/>
                      <a:gd name="connsiteX6" fmla="*/ 6104 w 63235"/>
                      <a:gd name="connsiteY6" fmla="*/ 1093 h 147429"/>
                      <a:gd name="connsiteX7" fmla="*/ 63236 w 63235"/>
                      <a:gd name="connsiteY7" fmla="*/ 98317 h 147429"/>
                      <a:gd name="connsiteX8" fmla="*/ 52210 w 63235"/>
                      <a:gd name="connsiteY8" fmla="*/ 146427 h 147429"/>
                      <a:gd name="connsiteX9" fmla="*/ 49203 w 63235"/>
                      <a:gd name="connsiteY9" fmla="*/ 147430 h 147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235" h="147429">
                        <a:moveTo>
                          <a:pt x="49203" y="147430"/>
                        </a:moveTo>
                        <a:cubicBezTo>
                          <a:pt x="48201" y="147430"/>
                          <a:pt x="48201" y="147430"/>
                          <a:pt x="47199" y="147430"/>
                        </a:cubicBezTo>
                        <a:cubicBezTo>
                          <a:pt x="45194" y="146427"/>
                          <a:pt x="44192" y="144423"/>
                          <a:pt x="45194" y="142418"/>
                        </a:cubicBezTo>
                        <a:cubicBezTo>
                          <a:pt x="52210" y="128386"/>
                          <a:pt x="55217" y="113351"/>
                          <a:pt x="55217" y="98317"/>
                        </a:cubicBezTo>
                        <a:cubicBezTo>
                          <a:pt x="55217" y="61231"/>
                          <a:pt x="35171" y="26150"/>
                          <a:pt x="2095" y="7107"/>
                        </a:cubicBezTo>
                        <a:cubicBezTo>
                          <a:pt x="90" y="6104"/>
                          <a:pt x="-912" y="4100"/>
                          <a:pt x="1093" y="2095"/>
                        </a:cubicBezTo>
                        <a:cubicBezTo>
                          <a:pt x="2095" y="90"/>
                          <a:pt x="4100" y="-912"/>
                          <a:pt x="6104" y="1093"/>
                        </a:cubicBezTo>
                        <a:cubicBezTo>
                          <a:pt x="41185" y="21139"/>
                          <a:pt x="63236" y="58224"/>
                          <a:pt x="63236" y="98317"/>
                        </a:cubicBezTo>
                        <a:cubicBezTo>
                          <a:pt x="63236" y="115356"/>
                          <a:pt x="59227" y="131393"/>
                          <a:pt x="52210" y="146427"/>
                        </a:cubicBezTo>
                        <a:cubicBezTo>
                          <a:pt x="52210" y="146427"/>
                          <a:pt x="51208" y="147430"/>
                          <a:pt x="49203" y="147430"/>
                        </a:cubicBezTo>
                        <a:close/>
                      </a:path>
                    </a:pathLst>
                  </a:custGeom>
                  <a:solidFill>
                    <a:srgbClr val="006097"/>
                  </a:solidFill>
                  <a:ln w="9991" cap="flat">
                    <a:noFill/>
                    <a:prstDash val="solid"/>
                    <a:miter/>
                  </a:ln>
                </p:spPr>
                <p:txBody>
                  <a:bodyPr rtlCol="0" anchor="ctr"/>
                  <a:lstStyle/>
                  <a:p>
                    <a:endParaRPr lang="en-GB">
                      <a:latin typeface="+mj-lt"/>
                    </a:endParaRPr>
                  </a:p>
                </p:txBody>
              </p:sp>
              <p:sp>
                <p:nvSpPr>
                  <p:cNvPr id="56" name="Freeform: Shape 55">
                    <a:extLst>
                      <a:ext uri="{FF2B5EF4-FFF2-40B4-BE49-F238E27FC236}">
                        <a16:creationId xmlns:a16="http://schemas.microsoft.com/office/drawing/2014/main" id="{237A60B8-5292-4D05-A9FA-CA15C475FD30}"/>
                      </a:ext>
                    </a:extLst>
                  </p:cNvPr>
                  <p:cNvSpPr/>
                  <p:nvPr/>
                </p:nvSpPr>
                <p:spPr>
                  <a:xfrm>
                    <a:off x="1724171" y="1749155"/>
                    <a:ext cx="69945" cy="63538"/>
                  </a:xfrm>
                  <a:custGeom>
                    <a:avLst/>
                    <a:gdLst>
                      <a:gd name="connsiteX0" fmla="*/ 65543 w 69945"/>
                      <a:gd name="connsiteY0" fmla="*/ 63539 h 63538"/>
                      <a:gd name="connsiteX1" fmla="*/ 64541 w 69945"/>
                      <a:gd name="connsiteY1" fmla="*/ 63539 h 63538"/>
                      <a:gd name="connsiteX2" fmla="*/ 393 w 69945"/>
                      <a:gd name="connsiteY2" fmla="*/ 5405 h 63538"/>
                      <a:gd name="connsiteX3" fmla="*/ 2398 w 69945"/>
                      <a:gd name="connsiteY3" fmla="*/ 393 h 63538"/>
                      <a:gd name="connsiteX4" fmla="*/ 7409 w 69945"/>
                      <a:gd name="connsiteY4" fmla="*/ 2398 h 63538"/>
                      <a:gd name="connsiteX5" fmla="*/ 67548 w 69945"/>
                      <a:gd name="connsiteY5" fmla="*/ 56522 h 63538"/>
                      <a:gd name="connsiteX6" fmla="*/ 69552 w 69945"/>
                      <a:gd name="connsiteY6" fmla="*/ 61534 h 63538"/>
                      <a:gd name="connsiteX7" fmla="*/ 65543 w 69945"/>
                      <a:gd name="connsiteY7" fmla="*/ 63539 h 63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945" h="63538">
                        <a:moveTo>
                          <a:pt x="65543" y="63539"/>
                        </a:moveTo>
                        <a:cubicBezTo>
                          <a:pt x="65543" y="63539"/>
                          <a:pt x="64541" y="63539"/>
                          <a:pt x="64541" y="63539"/>
                        </a:cubicBezTo>
                        <a:cubicBezTo>
                          <a:pt x="36476" y="53516"/>
                          <a:pt x="12421" y="32467"/>
                          <a:pt x="393" y="5405"/>
                        </a:cubicBezTo>
                        <a:cubicBezTo>
                          <a:pt x="-609" y="3400"/>
                          <a:pt x="393" y="1396"/>
                          <a:pt x="2398" y="393"/>
                        </a:cubicBezTo>
                        <a:cubicBezTo>
                          <a:pt x="4402" y="-609"/>
                          <a:pt x="6407" y="393"/>
                          <a:pt x="7409" y="2398"/>
                        </a:cubicBezTo>
                        <a:cubicBezTo>
                          <a:pt x="19437" y="27456"/>
                          <a:pt x="41488" y="47502"/>
                          <a:pt x="67548" y="56522"/>
                        </a:cubicBezTo>
                        <a:cubicBezTo>
                          <a:pt x="69552" y="57525"/>
                          <a:pt x="70555" y="59529"/>
                          <a:pt x="69552" y="61534"/>
                        </a:cubicBezTo>
                        <a:cubicBezTo>
                          <a:pt x="69552" y="62536"/>
                          <a:pt x="67548" y="63539"/>
                          <a:pt x="65543" y="63539"/>
                        </a:cubicBezTo>
                        <a:close/>
                      </a:path>
                    </a:pathLst>
                  </a:custGeom>
                  <a:solidFill>
                    <a:srgbClr val="006097"/>
                  </a:solidFill>
                  <a:ln w="9991" cap="flat">
                    <a:noFill/>
                    <a:prstDash val="solid"/>
                    <a:miter/>
                  </a:ln>
                </p:spPr>
                <p:txBody>
                  <a:bodyPr rtlCol="0" anchor="ctr"/>
                  <a:lstStyle/>
                  <a:p>
                    <a:endParaRPr lang="en-GB">
                      <a:latin typeface="+mj-lt"/>
                    </a:endParaRPr>
                  </a:p>
                </p:txBody>
              </p:sp>
            </p:grpSp>
            <p:sp>
              <p:nvSpPr>
                <p:cNvPr id="46" name="Freeform: Shape 45">
                  <a:extLst>
                    <a:ext uri="{FF2B5EF4-FFF2-40B4-BE49-F238E27FC236}">
                      <a16:creationId xmlns:a16="http://schemas.microsoft.com/office/drawing/2014/main" id="{344DE642-4B90-4F81-8A20-F5FF6AE8BBCF}"/>
                    </a:ext>
                  </a:extLst>
                </p:cNvPr>
                <p:cNvSpPr/>
                <p:nvPr/>
              </p:nvSpPr>
              <p:spPr>
                <a:xfrm>
                  <a:off x="1511073" y="1922947"/>
                  <a:ext cx="1433298" cy="62143"/>
                </a:xfrm>
                <a:custGeom>
                  <a:avLst/>
                  <a:gdLst>
                    <a:gd name="connsiteX0" fmla="*/ 1285960 w 1433298"/>
                    <a:gd name="connsiteY0" fmla="*/ 62143 h 62143"/>
                    <a:gd name="connsiteX1" fmla="*/ 1143632 w 1433298"/>
                    <a:gd name="connsiteY1" fmla="*/ 23053 h 62143"/>
                    <a:gd name="connsiteX2" fmla="*/ 1001305 w 1433298"/>
                    <a:gd name="connsiteY2" fmla="*/ 62143 h 62143"/>
                    <a:gd name="connsiteX3" fmla="*/ 858977 w 1433298"/>
                    <a:gd name="connsiteY3" fmla="*/ 23053 h 62143"/>
                    <a:gd name="connsiteX4" fmla="*/ 716650 w 1433298"/>
                    <a:gd name="connsiteY4" fmla="*/ 62143 h 62143"/>
                    <a:gd name="connsiteX5" fmla="*/ 574322 w 1433298"/>
                    <a:gd name="connsiteY5" fmla="*/ 23053 h 62143"/>
                    <a:gd name="connsiteX6" fmla="*/ 431994 w 1433298"/>
                    <a:gd name="connsiteY6" fmla="*/ 62143 h 62143"/>
                    <a:gd name="connsiteX7" fmla="*/ 289667 w 1433298"/>
                    <a:gd name="connsiteY7" fmla="*/ 23053 h 62143"/>
                    <a:gd name="connsiteX8" fmla="*/ 147339 w 1433298"/>
                    <a:gd name="connsiteY8" fmla="*/ 62143 h 62143"/>
                    <a:gd name="connsiteX9" fmla="*/ 0 w 1433298"/>
                    <a:gd name="connsiteY9" fmla="*/ 20046 h 62143"/>
                    <a:gd name="connsiteX10" fmla="*/ 10023 w 1433298"/>
                    <a:gd name="connsiteY10" fmla="*/ 3007 h 62143"/>
                    <a:gd name="connsiteX11" fmla="*/ 147339 w 1433298"/>
                    <a:gd name="connsiteY11" fmla="*/ 42097 h 62143"/>
                    <a:gd name="connsiteX12" fmla="*/ 284655 w 1433298"/>
                    <a:gd name="connsiteY12" fmla="*/ 3007 h 62143"/>
                    <a:gd name="connsiteX13" fmla="*/ 289667 w 1433298"/>
                    <a:gd name="connsiteY13" fmla="*/ 0 h 62143"/>
                    <a:gd name="connsiteX14" fmla="*/ 294678 w 1433298"/>
                    <a:gd name="connsiteY14" fmla="*/ 3007 h 62143"/>
                    <a:gd name="connsiteX15" fmla="*/ 431994 w 1433298"/>
                    <a:gd name="connsiteY15" fmla="*/ 42097 h 62143"/>
                    <a:gd name="connsiteX16" fmla="*/ 569310 w 1433298"/>
                    <a:gd name="connsiteY16" fmla="*/ 3007 h 62143"/>
                    <a:gd name="connsiteX17" fmla="*/ 574322 w 1433298"/>
                    <a:gd name="connsiteY17" fmla="*/ 0 h 62143"/>
                    <a:gd name="connsiteX18" fmla="*/ 579333 w 1433298"/>
                    <a:gd name="connsiteY18" fmla="*/ 3007 h 62143"/>
                    <a:gd name="connsiteX19" fmla="*/ 716650 w 1433298"/>
                    <a:gd name="connsiteY19" fmla="*/ 42097 h 62143"/>
                    <a:gd name="connsiteX20" fmla="*/ 853966 w 1433298"/>
                    <a:gd name="connsiteY20" fmla="*/ 3007 h 62143"/>
                    <a:gd name="connsiteX21" fmla="*/ 858977 w 1433298"/>
                    <a:gd name="connsiteY21" fmla="*/ 0 h 62143"/>
                    <a:gd name="connsiteX22" fmla="*/ 863989 w 1433298"/>
                    <a:gd name="connsiteY22" fmla="*/ 3007 h 62143"/>
                    <a:gd name="connsiteX23" fmla="*/ 1001305 w 1433298"/>
                    <a:gd name="connsiteY23" fmla="*/ 42097 h 62143"/>
                    <a:gd name="connsiteX24" fmla="*/ 1138621 w 1433298"/>
                    <a:gd name="connsiteY24" fmla="*/ 3007 h 62143"/>
                    <a:gd name="connsiteX25" fmla="*/ 1143632 w 1433298"/>
                    <a:gd name="connsiteY25" fmla="*/ 0 h 62143"/>
                    <a:gd name="connsiteX26" fmla="*/ 1148644 w 1433298"/>
                    <a:gd name="connsiteY26" fmla="*/ 3007 h 62143"/>
                    <a:gd name="connsiteX27" fmla="*/ 1285960 w 1433298"/>
                    <a:gd name="connsiteY27" fmla="*/ 42097 h 62143"/>
                    <a:gd name="connsiteX28" fmla="*/ 1423276 w 1433298"/>
                    <a:gd name="connsiteY28" fmla="*/ 3007 h 62143"/>
                    <a:gd name="connsiteX29" fmla="*/ 1433299 w 1433298"/>
                    <a:gd name="connsiteY29" fmla="*/ 20046 h 62143"/>
                    <a:gd name="connsiteX30" fmla="*/ 1285960 w 1433298"/>
                    <a:gd name="connsiteY30" fmla="*/ 62143 h 62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33298" h="62143">
                      <a:moveTo>
                        <a:pt x="1285960" y="62143"/>
                      </a:moveTo>
                      <a:cubicBezTo>
                        <a:pt x="1222815" y="62143"/>
                        <a:pt x="1161674" y="32074"/>
                        <a:pt x="1143632" y="23053"/>
                      </a:cubicBezTo>
                      <a:cubicBezTo>
                        <a:pt x="1125591" y="32074"/>
                        <a:pt x="1064450" y="62143"/>
                        <a:pt x="1001305" y="62143"/>
                      </a:cubicBezTo>
                      <a:cubicBezTo>
                        <a:pt x="938159" y="62143"/>
                        <a:pt x="877019" y="32074"/>
                        <a:pt x="858977" y="23053"/>
                      </a:cubicBezTo>
                      <a:cubicBezTo>
                        <a:pt x="840936" y="32074"/>
                        <a:pt x="779795" y="62143"/>
                        <a:pt x="716650" y="62143"/>
                      </a:cubicBezTo>
                      <a:cubicBezTo>
                        <a:pt x="653504" y="62143"/>
                        <a:pt x="592363" y="32074"/>
                        <a:pt x="574322" y="23053"/>
                      </a:cubicBezTo>
                      <a:cubicBezTo>
                        <a:pt x="556280" y="32074"/>
                        <a:pt x="495140" y="62143"/>
                        <a:pt x="431994" y="62143"/>
                      </a:cubicBezTo>
                      <a:cubicBezTo>
                        <a:pt x="368849" y="62143"/>
                        <a:pt x="307708" y="32074"/>
                        <a:pt x="289667" y="23053"/>
                      </a:cubicBezTo>
                      <a:cubicBezTo>
                        <a:pt x="271625" y="32074"/>
                        <a:pt x="210484" y="62143"/>
                        <a:pt x="147339" y="62143"/>
                      </a:cubicBezTo>
                      <a:cubicBezTo>
                        <a:pt x="74171" y="62143"/>
                        <a:pt x="3007" y="22051"/>
                        <a:pt x="0" y="20046"/>
                      </a:cubicBezTo>
                      <a:lnTo>
                        <a:pt x="10023" y="3007"/>
                      </a:lnTo>
                      <a:cubicBezTo>
                        <a:pt x="11025" y="3007"/>
                        <a:pt x="80185" y="42097"/>
                        <a:pt x="147339" y="42097"/>
                      </a:cubicBezTo>
                      <a:cubicBezTo>
                        <a:pt x="214494" y="42097"/>
                        <a:pt x="283653" y="3007"/>
                        <a:pt x="284655" y="3007"/>
                      </a:cubicBezTo>
                      <a:lnTo>
                        <a:pt x="289667" y="0"/>
                      </a:lnTo>
                      <a:lnTo>
                        <a:pt x="294678" y="3007"/>
                      </a:lnTo>
                      <a:cubicBezTo>
                        <a:pt x="295681" y="3007"/>
                        <a:pt x="364840" y="42097"/>
                        <a:pt x="431994" y="42097"/>
                      </a:cubicBezTo>
                      <a:cubicBezTo>
                        <a:pt x="499149" y="42097"/>
                        <a:pt x="568308" y="3007"/>
                        <a:pt x="569310" y="3007"/>
                      </a:cubicBezTo>
                      <a:lnTo>
                        <a:pt x="574322" y="0"/>
                      </a:lnTo>
                      <a:lnTo>
                        <a:pt x="579333" y="3007"/>
                      </a:lnTo>
                      <a:cubicBezTo>
                        <a:pt x="580336" y="3007"/>
                        <a:pt x="649495" y="42097"/>
                        <a:pt x="716650" y="42097"/>
                      </a:cubicBezTo>
                      <a:cubicBezTo>
                        <a:pt x="783804" y="42097"/>
                        <a:pt x="852963" y="3007"/>
                        <a:pt x="853966" y="3007"/>
                      </a:cubicBezTo>
                      <a:lnTo>
                        <a:pt x="858977" y="0"/>
                      </a:lnTo>
                      <a:lnTo>
                        <a:pt x="863989" y="3007"/>
                      </a:lnTo>
                      <a:cubicBezTo>
                        <a:pt x="864991" y="3007"/>
                        <a:pt x="934150" y="42097"/>
                        <a:pt x="1001305" y="42097"/>
                      </a:cubicBezTo>
                      <a:cubicBezTo>
                        <a:pt x="1068459" y="42097"/>
                        <a:pt x="1137618" y="3007"/>
                        <a:pt x="1138621" y="3007"/>
                      </a:cubicBezTo>
                      <a:lnTo>
                        <a:pt x="1143632" y="0"/>
                      </a:lnTo>
                      <a:lnTo>
                        <a:pt x="1148644" y="3007"/>
                      </a:lnTo>
                      <a:cubicBezTo>
                        <a:pt x="1149646" y="3007"/>
                        <a:pt x="1218805" y="42097"/>
                        <a:pt x="1285960" y="42097"/>
                      </a:cubicBezTo>
                      <a:cubicBezTo>
                        <a:pt x="1353114" y="42097"/>
                        <a:pt x="1422274" y="3007"/>
                        <a:pt x="1423276" y="3007"/>
                      </a:cubicBezTo>
                      <a:lnTo>
                        <a:pt x="1433299" y="20046"/>
                      </a:lnTo>
                      <a:cubicBezTo>
                        <a:pt x="1430292" y="22051"/>
                        <a:pt x="1359128" y="62143"/>
                        <a:pt x="1285960" y="62143"/>
                      </a:cubicBezTo>
                      <a:close/>
                    </a:path>
                  </a:pathLst>
                </a:custGeom>
                <a:solidFill>
                  <a:srgbClr val="006097"/>
                </a:solidFill>
                <a:ln w="9991" cap="flat">
                  <a:noFill/>
                  <a:prstDash val="solid"/>
                  <a:miter/>
                </a:ln>
              </p:spPr>
              <p:txBody>
                <a:bodyPr rtlCol="0" anchor="ctr"/>
                <a:lstStyle/>
                <a:p>
                  <a:endParaRPr lang="en-GB">
                    <a:latin typeface="+mj-lt"/>
                  </a:endParaRPr>
                </a:p>
              </p:txBody>
            </p:sp>
          </p:grpSp>
        </p:grpSp>
        <p:grpSp>
          <p:nvGrpSpPr>
            <p:cNvPr id="73" name="Group 72">
              <a:extLst>
                <a:ext uri="{FF2B5EF4-FFF2-40B4-BE49-F238E27FC236}">
                  <a16:creationId xmlns:a16="http://schemas.microsoft.com/office/drawing/2014/main" id="{2B787C69-A291-4C44-8A51-78C7F6B3622D}"/>
                </a:ext>
                <a:ext uri="{C183D7F6-B498-43B3-948B-1728B52AA6E4}">
                  <adec:decorative xmlns:adec="http://schemas.microsoft.com/office/drawing/2017/decorative" val="1"/>
                </a:ext>
              </a:extLst>
            </p:cNvPr>
            <p:cNvGrpSpPr/>
            <p:nvPr/>
          </p:nvGrpSpPr>
          <p:grpSpPr>
            <a:xfrm>
              <a:off x="1008201" y="1432086"/>
              <a:ext cx="774579" cy="774579"/>
              <a:chOff x="913748" y="976684"/>
              <a:chExt cx="774579" cy="774579"/>
            </a:xfrm>
          </p:grpSpPr>
          <p:pic>
            <p:nvPicPr>
              <p:cNvPr id="70" name="Graphic 69" descr="Winter hat">
                <a:extLst>
                  <a:ext uri="{FF2B5EF4-FFF2-40B4-BE49-F238E27FC236}">
                    <a16:creationId xmlns:a16="http://schemas.microsoft.com/office/drawing/2014/main" id="{0A8ED2C5-63E4-4FA2-B0AB-298C915BD37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13748" y="976684"/>
                <a:ext cx="774579" cy="774579"/>
              </a:xfrm>
              <a:prstGeom prst="rect">
                <a:avLst/>
              </a:prstGeom>
            </p:spPr>
          </p:pic>
          <p:cxnSp>
            <p:nvCxnSpPr>
              <p:cNvPr id="72" name="Straight Connector 71">
                <a:extLst>
                  <a:ext uri="{FF2B5EF4-FFF2-40B4-BE49-F238E27FC236}">
                    <a16:creationId xmlns:a16="http://schemas.microsoft.com/office/drawing/2014/main" id="{EEC1F2F5-3C19-4007-9979-3D7D0C606C0E}"/>
                  </a:ext>
                </a:extLst>
              </p:cNvPr>
              <p:cNvCxnSpPr/>
              <p:nvPr/>
            </p:nvCxnSpPr>
            <p:spPr>
              <a:xfrm flipH="1">
                <a:off x="1044732" y="1158181"/>
                <a:ext cx="495300" cy="503328"/>
              </a:xfrm>
              <a:prstGeom prst="line">
                <a:avLst/>
              </a:prstGeom>
              <a:ln w="57150">
                <a:solidFill>
                  <a:srgbClr val="008624"/>
                </a:solidFill>
              </a:ln>
            </p:spPr>
            <p:style>
              <a:lnRef idx="1">
                <a:schemeClr val="accent1"/>
              </a:lnRef>
              <a:fillRef idx="0">
                <a:schemeClr val="accent1"/>
              </a:fillRef>
              <a:effectRef idx="0">
                <a:schemeClr val="accent1"/>
              </a:effectRef>
              <a:fontRef idx="minor">
                <a:schemeClr val="tx1"/>
              </a:fontRef>
            </p:style>
          </p:cxnSp>
        </p:grpSp>
        <p:pic>
          <p:nvPicPr>
            <p:cNvPr id="80" name="Graphic 79">
              <a:extLst>
                <a:ext uri="{FF2B5EF4-FFF2-40B4-BE49-F238E27FC236}">
                  <a16:creationId xmlns:a16="http://schemas.microsoft.com/office/drawing/2014/main" id="{FB0BE9C8-9399-4DFE-93C9-BB5535953FFB}"/>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99937" y="3469544"/>
              <a:ext cx="640603" cy="533089"/>
            </a:xfrm>
            <a:prstGeom prst="rect">
              <a:avLst/>
            </a:prstGeom>
          </p:spPr>
        </p:pic>
        <p:grpSp>
          <p:nvGrpSpPr>
            <p:cNvPr id="84" name="Graphic 67">
              <a:extLst>
                <a:ext uri="{FF2B5EF4-FFF2-40B4-BE49-F238E27FC236}">
                  <a16:creationId xmlns:a16="http://schemas.microsoft.com/office/drawing/2014/main" id="{1A72C4BD-6A9E-4DD7-9107-7FA12E937E3A}"/>
                </a:ext>
                <a:ext uri="{C183D7F6-B498-43B3-948B-1728B52AA6E4}">
                  <adec:decorative xmlns:adec="http://schemas.microsoft.com/office/drawing/2017/decorative" val="1"/>
                </a:ext>
              </a:extLst>
            </p:cNvPr>
            <p:cNvGrpSpPr/>
            <p:nvPr/>
          </p:nvGrpSpPr>
          <p:grpSpPr>
            <a:xfrm>
              <a:off x="892274" y="6119392"/>
              <a:ext cx="1114540" cy="497396"/>
              <a:chOff x="844270" y="4108661"/>
              <a:chExt cx="1114540" cy="497396"/>
            </a:xfrm>
            <a:solidFill>
              <a:srgbClr val="009FE3"/>
            </a:solidFill>
          </p:grpSpPr>
          <p:sp>
            <p:nvSpPr>
              <p:cNvPr id="85" name="Freeform: Shape 84">
                <a:extLst>
                  <a:ext uri="{FF2B5EF4-FFF2-40B4-BE49-F238E27FC236}">
                    <a16:creationId xmlns:a16="http://schemas.microsoft.com/office/drawing/2014/main" id="{ACE370B0-0BDE-439B-AF30-782F44A41741}"/>
                  </a:ext>
                </a:extLst>
              </p:cNvPr>
              <p:cNvSpPr/>
              <p:nvPr/>
            </p:nvSpPr>
            <p:spPr>
              <a:xfrm>
                <a:off x="1342494" y="4108661"/>
                <a:ext cx="112130" cy="99192"/>
              </a:xfrm>
              <a:custGeom>
                <a:avLst/>
                <a:gdLst>
                  <a:gd name="connsiteX0" fmla="*/ 112130 w 112130"/>
                  <a:gd name="connsiteY0" fmla="*/ 0 h 99192"/>
                  <a:gd name="connsiteX1" fmla="*/ 0 w 112130"/>
                  <a:gd name="connsiteY1" fmla="*/ 0 h 99192"/>
                  <a:gd name="connsiteX2" fmla="*/ 56065 w 112130"/>
                  <a:gd name="connsiteY2" fmla="*/ 99192 h 99192"/>
                </a:gdLst>
                <a:ahLst/>
                <a:cxnLst>
                  <a:cxn ang="0">
                    <a:pos x="connsiteX0" y="connsiteY0"/>
                  </a:cxn>
                  <a:cxn ang="0">
                    <a:pos x="connsiteX1" y="connsiteY1"/>
                  </a:cxn>
                  <a:cxn ang="0">
                    <a:pos x="connsiteX2" y="connsiteY2"/>
                  </a:cxn>
                </a:cxnLst>
                <a:rect l="l" t="t" r="r" b="b"/>
                <a:pathLst>
                  <a:path w="112130" h="99192">
                    <a:moveTo>
                      <a:pt x="112130" y="0"/>
                    </a:moveTo>
                    <a:lnTo>
                      <a:pt x="0" y="0"/>
                    </a:lnTo>
                    <a:lnTo>
                      <a:pt x="56065" y="99192"/>
                    </a:lnTo>
                    <a:close/>
                  </a:path>
                </a:pathLst>
              </a:custGeom>
              <a:solidFill>
                <a:srgbClr val="006097"/>
              </a:solidFill>
              <a:ln w="7128" cap="flat">
                <a:noFill/>
                <a:prstDash val="solid"/>
                <a:miter/>
              </a:ln>
            </p:spPr>
            <p:txBody>
              <a:bodyPr rtlCol="0" anchor="ctr"/>
              <a:lstStyle/>
              <a:p>
                <a:endParaRPr lang="en-GB">
                  <a:latin typeface="+mj-lt"/>
                </a:endParaRPr>
              </a:p>
            </p:txBody>
          </p:sp>
          <p:sp>
            <p:nvSpPr>
              <p:cNvPr id="86" name="Freeform: Shape 85">
                <a:extLst>
                  <a:ext uri="{FF2B5EF4-FFF2-40B4-BE49-F238E27FC236}">
                    <a16:creationId xmlns:a16="http://schemas.microsoft.com/office/drawing/2014/main" id="{C898416B-4E98-4E6F-942F-F7FB2F94F32C}"/>
                  </a:ext>
                </a:extLst>
              </p:cNvPr>
              <p:cNvSpPr/>
              <p:nvPr/>
            </p:nvSpPr>
            <p:spPr>
              <a:xfrm>
                <a:off x="844270" y="4158118"/>
                <a:ext cx="1114540" cy="447939"/>
              </a:xfrm>
              <a:custGeom>
                <a:avLst/>
                <a:gdLst>
                  <a:gd name="connsiteX0" fmla="*/ 1104157 w 1114540"/>
                  <a:gd name="connsiteY0" fmla="*/ 14514 h 447939"/>
                  <a:gd name="connsiteX1" fmla="*/ 1058874 w 1114540"/>
                  <a:gd name="connsiteY1" fmla="*/ 15951 h 447939"/>
                  <a:gd name="connsiteX2" fmla="*/ 908648 w 1114540"/>
                  <a:gd name="connsiteY2" fmla="*/ 81360 h 447939"/>
                  <a:gd name="connsiteX3" fmla="*/ 758423 w 1114540"/>
                  <a:gd name="connsiteY3" fmla="*/ 14514 h 447939"/>
                  <a:gd name="connsiteX4" fmla="*/ 755548 w 1114540"/>
                  <a:gd name="connsiteY4" fmla="*/ 11639 h 447939"/>
                  <a:gd name="connsiteX5" fmla="*/ 752673 w 1114540"/>
                  <a:gd name="connsiteY5" fmla="*/ 8045 h 447939"/>
                  <a:gd name="connsiteX6" fmla="*/ 707389 w 1114540"/>
                  <a:gd name="connsiteY6" fmla="*/ 10920 h 447939"/>
                  <a:gd name="connsiteX7" fmla="*/ 557164 w 1114540"/>
                  <a:gd name="connsiteY7" fmla="*/ 77767 h 447939"/>
                  <a:gd name="connsiteX8" fmla="*/ 406938 w 1114540"/>
                  <a:gd name="connsiteY8" fmla="*/ 12357 h 447939"/>
                  <a:gd name="connsiteX9" fmla="*/ 365249 w 1114540"/>
                  <a:gd name="connsiteY9" fmla="*/ 8045 h 447939"/>
                  <a:gd name="connsiteX10" fmla="*/ 355905 w 1114540"/>
                  <a:gd name="connsiteY10" fmla="*/ 15232 h 447939"/>
                  <a:gd name="connsiteX11" fmla="*/ 205679 w 1114540"/>
                  <a:gd name="connsiteY11" fmla="*/ 82079 h 447939"/>
                  <a:gd name="connsiteX12" fmla="*/ 55453 w 1114540"/>
                  <a:gd name="connsiteY12" fmla="*/ 16670 h 447939"/>
                  <a:gd name="connsiteX13" fmla="*/ 10170 w 1114540"/>
                  <a:gd name="connsiteY13" fmla="*/ 15232 h 447939"/>
                  <a:gd name="connsiteX14" fmla="*/ 8733 w 1114540"/>
                  <a:gd name="connsiteY14" fmla="*/ 60516 h 447939"/>
                  <a:gd name="connsiteX15" fmla="*/ 122300 w 1114540"/>
                  <a:gd name="connsiteY15" fmla="*/ 132394 h 447939"/>
                  <a:gd name="connsiteX16" fmla="*/ 122300 w 1114540"/>
                  <a:gd name="connsiteY16" fmla="*/ 415594 h 447939"/>
                  <a:gd name="connsiteX17" fmla="*/ 154645 w 1114540"/>
                  <a:gd name="connsiteY17" fmla="*/ 447940 h 447939"/>
                  <a:gd name="connsiteX18" fmla="*/ 186991 w 1114540"/>
                  <a:gd name="connsiteY18" fmla="*/ 415594 h 447939"/>
                  <a:gd name="connsiteX19" fmla="*/ 186991 w 1114540"/>
                  <a:gd name="connsiteY19" fmla="*/ 279026 h 447939"/>
                  <a:gd name="connsiteX20" fmla="*/ 218617 w 1114540"/>
                  <a:gd name="connsiteY20" fmla="*/ 279026 h 447939"/>
                  <a:gd name="connsiteX21" fmla="*/ 218617 w 1114540"/>
                  <a:gd name="connsiteY21" fmla="*/ 415594 h 447939"/>
                  <a:gd name="connsiteX22" fmla="*/ 250962 w 1114540"/>
                  <a:gd name="connsiteY22" fmla="*/ 447940 h 447939"/>
                  <a:gd name="connsiteX23" fmla="*/ 283308 w 1114540"/>
                  <a:gd name="connsiteY23" fmla="*/ 415594 h 447939"/>
                  <a:gd name="connsiteX24" fmla="*/ 283308 w 1114540"/>
                  <a:gd name="connsiteY24" fmla="*/ 135269 h 447939"/>
                  <a:gd name="connsiteX25" fmla="*/ 383937 w 1114540"/>
                  <a:gd name="connsiteY25" fmla="*/ 79204 h 447939"/>
                  <a:gd name="connsiteX26" fmla="*/ 473785 w 1114540"/>
                  <a:gd name="connsiteY26" fmla="*/ 128800 h 447939"/>
                  <a:gd name="connsiteX27" fmla="*/ 473785 w 1114540"/>
                  <a:gd name="connsiteY27" fmla="*/ 412000 h 447939"/>
                  <a:gd name="connsiteX28" fmla="*/ 506130 w 1114540"/>
                  <a:gd name="connsiteY28" fmla="*/ 444346 h 447939"/>
                  <a:gd name="connsiteX29" fmla="*/ 538475 w 1114540"/>
                  <a:gd name="connsiteY29" fmla="*/ 412000 h 447939"/>
                  <a:gd name="connsiteX30" fmla="*/ 538475 w 1114540"/>
                  <a:gd name="connsiteY30" fmla="*/ 275432 h 447939"/>
                  <a:gd name="connsiteX31" fmla="*/ 570102 w 1114540"/>
                  <a:gd name="connsiteY31" fmla="*/ 275432 h 447939"/>
                  <a:gd name="connsiteX32" fmla="*/ 570102 w 1114540"/>
                  <a:gd name="connsiteY32" fmla="*/ 412000 h 447939"/>
                  <a:gd name="connsiteX33" fmla="*/ 602447 w 1114540"/>
                  <a:gd name="connsiteY33" fmla="*/ 444346 h 447939"/>
                  <a:gd name="connsiteX34" fmla="*/ 634792 w 1114540"/>
                  <a:gd name="connsiteY34" fmla="*/ 412000 h 447939"/>
                  <a:gd name="connsiteX35" fmla="*/ 634792 w 1114540"/>
                  <a:gd name="connsiteY35" fmla="*/ 131675 h 447939"/>
                  <a:gd name="connsiteX36" fmla="*/ 731828 w 1114540"/>
                  <a:gd name="connsiteY36" fmla="*/ 78485 h 447939"/>
                  <a:gd name="connsiteX37" fmla="*/ 832457 w 1114540"/>
                  <a:gd name="connsiteY37" fmla="*/ 135269 h 447939"/>
                  <a:gd name="connsiteX38" fmla="*/ 832457 w 1114540"/>
                  <a:gd name="connsiteY38" fmla="*/ 415594 h 447939"/>
                  <a:gd name="connsiteX39" fmla="*/ 864803 w 1114540"/>
                  <a:gd name="connsiteY39" fmla="*/ 447940 h 447939"/>
                  <a:gd name="connsiteX40" fmla="*/ 897148 w 1114540"/>
                  <a:gd name="connsiteY40" fmla="*/ 415594 h 447939"/>
                  <a:gd name="connsiteX41" fmla="*/ 897148 w 1114540"/>
                  <a:gd name="connsiteY41" fmla="*/ 279026 h 447939"/>
                  <a:gd name="connsiteX42" fmla="*/ 928774 w 1114540"/>
                  <a:gd name="connsiteY42" fmla="*/ 279026 h 447939"/>
                  <a:gd name="connsiteX43" fmla="*/ 928774 w 1114540"/>
                  <a:gd name="connsiteY43" fmla="*/ 415594 h 447939"/>
                  <a:gd name="connsiteX44" fmla="*/ 961119 w 1114540"/>
                  <a:gd name="connsiteY44" fmla="*/ 447940 h 447939"/>
                  <a:gd name="connsiteX45" fmla="*/ 993465 w 1114540"/>
                  <a:gd name="connsiteY45" fmla="*/ 415594 h 447939"/>
                  <a:gd name="connsiteX46" fmla="*/ 993465 w 1114540"/>
                  <a:gd name="connsiteY46" fmla="*/ 131675 h 447939"/>
                  <a:gd name="connsiteX47" fmla="*/ 1107032 w 1114540"/>
                  <a:gd name="connsiteY47" fmla="*/ 59797 h 447939"/>
                  <a:gd name="connsiteX48" fmla="*/ 1104157 w 1114540"/>
                  <a:gd name="connsiteY48" fmla="*/ 14514 h 44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14540" h="447939">
                    <a:moveTo>
                      <a:pt x="1104157" y="14514"/>
                    </a:moveTo>
                    <a:cubicBezTo>
                      <a:pt x="1091219" y="2294"/>
                      <a:pt x="1071093" y="3013"/>
                      <a:pt x="1058874" y="15951"/>
                    </a:cubicBezTo>
                    <a:cubicBezTo>
                      <a:pt x="1020060" y="56922"/>
                      <a:pt x="963995" y="81360"/>
                      <a:pt x="908648" y="81360"/>
                    </a:cubicBezTo>
                    <a:cubicBezTo>
                      <a:pt x="849708" y="81360"/>
                      <a:pt x="796518" y="57641"/>
                      <a:pt x="758423" y="14514"/>
                    </a:cubicBezTo>
                    <a:cubicBezTo>
                      <a:pt x="757704" y="13795"/>
                      <a:pt x="756266" y="13076"/>
                      <a:pt x="755548" y="11639"/>
                    </a:cubicBezTo>
                    <a:cubicBezTo>
                      <a:pt x="754829" y="10201"/>
                      <a:pt x="753391" y="9482"/>
                      <a:pt x="752673" y="8045"/>
                    </a:cubicBezTo>
                    <a:cubicBezTo>
                      <a:pt x="739734" y="-3456"/>
                      <a:pt x="718890" y="-2737"/>
                      <a:pt x="707389" y="10920"/>
                    </a:cubicBezTo>
                    <a:cubicBezTo>
                      <a:pt x="669294" y="54047"/>
                      <a:pt x="615385" y="77767"/>
                      <a:pt x="557164" y="77767"/>
                    </a:cubicBezTo>
                    <a:cubicBezTo>
                      <a:pt x="501817" y="77767"/>
                      <a:pt x="445752" y="53328"/>
                      <a:pt x="406938" y="12357"/>
                    </a:cubicBezTo>
                    <a:cubicBezTo>
                      <a:pt x="395438" y="857"/>
                      <a:pt x="378187" y="-581"/>
                      <a:pt x="365249" y="8045"/>
                    </a:cubicBezTo>
                    <a:cubicBezTo>
                      <a:pt x="361655" y="9482"/>
                      <a:pt x="358780" y="12357"/>
                      <a:pt x="355905" y="15232"/>
                    </a:cubicBezTo>
                    <a:cubicBezTo>
                      <a:pt x="317809" y="58359"/>
                      <a:pt x="263900" y="82079"/>
                      <a:pt x="205679" y="82079"/>
                    </a:cubicBezTo>
                    <a:cubicBezTo>
                      <a:pt x="150333" y="82079"/>
                      <a:pt x="94268" y="57641"/>
                      <a:pt x="55453" y="16670"/>
                    </a:cubicBezTo>
                    <a:cubicBezTo>
                      <a:pt x="43234" y="3732"/>
                      <a:pt x="23108" y="3013"/>
                      <a:pt x="10170" y="15232"/>
                    </a:cubicBezTo>
                    <a:cubicBezTo>
                      <a:pt x="-2768" y="27452"/>
                      <a:pt x="-3487" y="47578"/>
                      <a:pt x="8733" y="60516"/>
                    </a:cubicBezTo>
                    <a:cubicBezTo>
                      <a:pt x="39640" y="93580"/>
                      <a:pt x="79173" y="118018"/>
                      <a:pt x="122300" y="132394"/>
                    </a:cubicBezTo>
                    <a:lnTo>
                      <a:pt x="122300" y="415594"/>
                    </a:lnTo>
                    <a:cubicBezTo>
                      <a:pt x="122300" y="433564"/>
                      <a:pt x="136676" y="447940"/>
                      <a:pt x="154645" y="447940"/>
                    </a:cubicBezTo>
                    <a:cubicBezTo>
                      <a:pt x="172615" y="447940"/>
                      <a:pt x="186991" y="433564"/>
                      <a:pt x="186991" y="415594"/>
                    </a:cubicBezTo>
                    <a:lnTo>
                      <a:pt x="186991" y="279026"/>
                    </a:lnTo>
                    <a:lnTo>
                      <a:pt x="218617" y="279026"/>
                    </a:lnTo>
                    <a:lnTo>
                      <a:pt x="218617" y="415594"/>
                    </a:lnTo>
                    <a:cubicBezTo>
                      <a:pt x="218617" y="433564"/>
                      <a:pt x="232993" y="447940"/>
                      <a:pt x="250962" y="447940"/>
                    </a:cubicBezTo>
                    <a:cubicBezTo>
                      <a:pt x="268932" y="447940"/>
                      <a:pt x="283308" y="433564"/>
                      <a:pt x="283308" y="415594"/>
                    </a:cubicBezTo>
                    <a:lnTo>
                      <a:pt x="283308" y="135269"/>
                    </a:lnTo>
                    <a:cubicBezTo>
                      <a:pt x="320684" y="124487"/>
                      <a:pt x="354467" y="105080"/>
                      <a:pt x="383937" y="79204"/>
                    </a:cubicBezTo>
                    <a:cubicBezTo>
                      <a:pt x="410532" y="101486"/>
                      <a:pt x="441440" y="118018"/>
                      <a:pt x="473785" y="128800"/>
                    </a:cubicBezTo>
                    <a:lnTo>
                      <a:pt x="473785" y="412000"/>
                    </a:lnTo>
                    <a:cubicBezTo>
                      <a:pt x="473785" y="429970"/>
                      <a:pt x="488161" y="444346"/>
                      <a:pt x="506130" y="444346"/>
                    </a:cubicBezTo>
                    <a:cubicBezTo>
                      <a:pt x="524100" y="444346"/>
                      <a:pt x="538475" y="429970"/>
                      <a:pt x="538475" y="412000"/>
                    </a:cubicBezTo>
                    <a:lnTo>
                      <a:pt x="538475" y="275432"/>
                    </a:lnTo>
                    <a:lnTo>
                      <a:pt x="570102" y="275432"/>
                    </a:lnTo>
                    <a:lnTo>
                      <a:pt x="570102" y="412000"/>
                    </a:lnTo>
                    <a:cubicBezTo>
                      <a:pt x="570102" y="429970"/>
                      <a:pt x="584477" y="444346"/>
                      <a:pt x="602447" y="444346"/>
                    </a:cubicBezTo>
                    <a:cubicBezTo>
                      <a:pt x="620417" y="444346"/>
                      <a:pt x="634792" y="429970"/>
                      <a:pt x="634792" y="412000"/>
                    </a:cubicBezTo>
                    <a:lnTo>
                      <a:pt x="634792" y="131675"/>
                    </a:lnTo>
                    <a:cubicBezTo>
                      <a:pt x="670731" y="120894"/>
                      <a:pt x="703077" y="102924"/>
                      <a:pt x="731828" y="78485"/>
                    </a:cubicBezTo>
                    <a:cubicBezTo>
                      <a:pt x="761298" y="105080"/>
                      <a:pt x="795081" y="123769"/>
                      <a:pt x="832457" y="135269"/>
                    </a:cubicBezTo>
                    <a:lnTo>
                      <a:pt x="832457" y="415594"/>
                    </a:lnTo>
                    <a:cubicBezTo>
                      <a:pt x="832457" y="433564"/>
                      <a:pt x="846833" y="447940"/>
                      <a:pt x="864803" y="447940"/>
                    </a:cubicBezTo>
                    <a:cubicBezTo>
                      <a:pt x="882772" y="447940"/>
                      <a:pt x="897148" y="433564"/>
                      <a:pt x="897148" y="415594"/>
                    </a:cubicBezTo>
                    <a:lnTo>
                      <a:pt x="897148" y="279026"/>
                    </a:lnTo>
                    <a:lnTo>
                      <a:pt x="928774" y="279026"/>
                    </a:lnTo>
                    <a:lnTo>
                      <a:pt x="928774" y="415594"/>
                    </a:lnTo>
                    <a:cubicBezTo>
                      <a:pt x="928774" y="433564"/>
                      <a:pt x="943150" y="447940"/>
                      <a:pt x="961119" y="447940"/>
                    </a:cubicBezTo>
                    <a:cubicBezTo>
                      <a:pt x="979089" y="447940"/>
                      <a:pt x="993465" y="433564"/>
                      <a:pt x="993465" y="415594"/>
                    </a:cubicBezTo>
                    <a:lnTo>
                      <a:pt x="993465" y="131675"/>
                    </a:lnTo>
                    <a:cubicBezTo>
                      <a:pt x="1036592" y="117300"/>
                      <a:pt x="1076125" y="92861"/>
                      <a:pt x="1107032" y="59797"/>
                    </a:cubicBezTo>
                    <a:cubicBezTo>
                      <a:pt x="1117814" y="47578"/>
                      <a:pt x="1117095" y="26733"/>
                      <a:pt x="1104157" y="14514"/>
                    </a:cubicBezTo>
                    <a:close/>
                  </a:path>
                </a:pathLst>
              </a:custGeom>
              <a:solidFill>
                <a:srgbClr val="006097"/>
              </a:solidFill>
              <a:ln w="7128" cap="flat">
                <a:noFill/>
                <a:prstDash val="solid"/>
                <a:miter/>
              </a:ln>
            </p:spPr>
            <p:txBody>
              <a:bodyPr rtlCol="0" anchor="ctr"/>
              <a:lstStyle/>
              <a:p>
                <a:endParaRPr lang="en-GB">
                  <a:latin typeface="+mj-lt"/>
                </a:endParaRPr>
              </a:p>
            </p:txBody>
          </p:sp>
          <p:sp>
            <p:nvSpPr>
              <p:cNvPr id="87" name="Freeform: Shape 86">
                <a:extLst>
                  <a:ext uri="{FF2B5EF4-FFF2-40B4-BE49-F238E27FC236}">
                    <a16:creationId xmlns:a16="http://schemas.microsoft.com/office/drawing/2014/main" id="{ACFA9611-D9E0-4E7F-B545-21BEB8260C29}"/>
                  </a:ext>
                </a:extLst>
              </p:cNvPr>
              <p:cNvSpPr/>
              <p:nvPr/>
            </p:nvSpPr>
            <p:spPr>
              <a:xfrm>
                <a:off x="992447" y="4108661"/>
                <a:ext cx="105661" cy="104223"/>
              </a:xfrm>
              <a:custGeom>
                <a:avLst/>
                <a:gdLst>
                  <a:gd name="connsiteX0" fmla="*/ 24439 w 105661"/>
                  <a:gd name="connsiteY0" fmla="*/ 66847 h 104223"/>
                  <a:gd name="connsiteX1" fmla="*/ 24439 w 105661"/>
                  <a:gd name="connsiteY1" fmla="*/ 69003 h 104223"/>
                  <a:gd name="connsiteX2" fmla="*/ 19407 w 105661"/>
                  <a:gd name="connsiteY2" fmla="*/ 104223 h 104223"/>
                  <a:gd name="connsiteX3" fmla="*/ 51034 w 105661"/>
                  <a:gd name="connsiteY3" fmla="*/ 89129 h 104223"/>
                  <a:gd name="connsiteX4" fmla="*/ 52471 w 105661"/>
                  <a:gd name="connsiteY4" fmla="*/ 88410 h 104223"/>
                  <a:gd name="connsiteX5" fmla="*/ 53909 w 105661"/>
                  <a:gd name="connsiteY5" fmla="*/ 89129 h 104223"/>
                  <a:gd name="connsiteX6" fmla="*/ 85535 w 105661"/>
                  <a:gd name="connsiteY6" fmla="*/ 104223 h 104223"/>
                  <a:gd name="connsiteX7" fmla="*/ 80504 w 105661"/>
                  <a:gd name="connsiteY7" fmla="*/ 69003 h 104223"/>
                  <a:gd name="connsiteX8" fmla="*/ 80504 w 105661"/>
                  <a:gd name="connsiteY8" fmla="*/ 66847 h 104223"/>
                  <a:gd name="connsiteX9" fmla="*/ 81222 w 105661"/>
                  <a:gd name="connsiteY9" fmla="*/ 65409 h 104223"/>
                  <a:gd name="connsiteX10" fmla="*/ 105661 w 105661"/>
                  <a:gd name="connsiteY10" fmla="*/ 39533 h 104223"/>
                  <a:gd name="connsiteX11" fmla="*/ 71159 w 105661"/>
                  <a:gd name="connsiteY11" fmla="*/ 33064 h 104223"/>
                  <a:gd name="connsiteX12" fmla="*/ 69722 w 105661"/>
                  <a:gd name="connsiteY12" fmla="*/ 32345 h 104223"/>
                  <a:gd name="connsiteX13" fmla="*/ 68284 w 105661"/>
                  <a:gd name="connsiteY13" fmla="*/ 30908 h 104223"/>
                  <a:gd name="connsiteX14" fmla="*/ 53909 w 105661"/>
                  <a:gd name="connsiteY14" fmla="*/ 0 h 104223"/>
                  <a:gd name="connsiteX15" fmla="*/ 37377 w 105661"/>
                  <a:gd name="connsiteY15" fmla="*/ 30908 h 104223"/>
                  <a:gd name="connsiteX16" fmla="*/ 35939 w 105661"/>
                  <a:gd name="connsiteY16" fmla="*/ 32345 h 104223"/>
                  <a:gd name="connsiteX17" fmla="*/ 34502 w 105661"/>
                  <a:gd name="connsiteY17" fmla="*/ 33064 h 104223"/>
                  <a:gd name="connsiteX18" fmla="*/ 0 w 105661"/>
                  <a:gd name="connsiteY18" fmla="*/ 39533 h 104223"/>
                  <a:gd name="connsiteX19" fmla="*/ 24439 w 105661"/>
                  <a:gd name="connsiteY19" fmla="*/ 65409 h 104223"/>
                  <a:gd name="connsiteX20" fmla="*/ 24439 w 105661"/>
                  <a:gd name="connsiteY20" fmla="*/ 66847 h 104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661" h="104223">
                    <a:moveTo>
                      <a:pt x="24439" y="66847"/>
                    </a:moveTo>
                    <a:cubicBezTo>
                      <a:pt x="24439" y="67566"/>
                      <a:pt x="24439" y="68284"/>
                      <a:pt x="24439" y="69003"/>
                    </a:cubicBezTo>
                    <a:lnTo>
                      <a:pt x="19407" y="104223"/>
                    </a:lnTo>
                    <a:lnTo>
                      <a:pt x="51034" y="89129"/>
                    </a:lnTo>
                    <a:cubicBezTo>
                      <a:pt x="51752" y="89129"/>
                      <a:pt x="52471" y="88410"/>
                      <a:pt x="52471" y="88410"/>
                    </a:cubicBezTo>
                    <a:cubicBezTo>
                      <a:pt x="53190" y="88410"/>
                      <a:pt x="53909" y="88410"/>
                      <a:pt x="53909" y="89129"/>
                    </a:cubicBezTo>
                    <a:lnTo>
                      <a:pt x="85535" y="104223"/>
                    </a:lnTo>
                    <a:lnTo>
                      <a:pt x="80504" y="69003"/>
                    </a:lnTo>
                    <a:cubicBezTo>
                      <a:pt x="80504" y="68284"/>
                      <a:pt x="80504" y="67566"/>
                      <a:pt x="80504" y="66847"/>
                    </a:cubicBezTo>
                    <a:cubicBezTo>
                      <a:pt x="80504" y="66128"/>
                      <a:pt x="81222" y="65409"/>
                      <a:pt x="81222" y="65409"/>
                    </a:cubicBezTo>
                    <a:lnTo>
                      <a:pt x="105661" y="39533"/>
                    </a:lnTo>
                    <a:lnTo>
                      <a:pt x="71159" y="33064"/>
                    </a:lnTo>
                    <a:cubicBezTo>
                      <a:pt x="70441" y="33064"/>
                      <a:pt x="69722" y="33064"/>
                      <a:pt x="69722" y="32345"/>
                    </a:cubicBezTo>
                    <a:cubicBezTo>
                      <a:pt x="69003" y="31626"/>
                      <a:pt x="69003" y="31626"/>
                      <a:pt x="68284" y="30908"/>
                    </a:cubicBezTo>
                    <a:lnTo>
                      <a:pt x="53909" y="0"/>
                    </a:lnTo>
                    <a:lnTo>
                      <a:pt x="37377" y="30908"/>
                    </a:lnTo>
                    <a:cubicBezTo>
                      <a:pt x="37377" y="31626"/>
                      <a:pt x="36658" y="31626"/>
                      <a:pt x="35939" y="32345"/>
                    </a:cubicBezTo>
                    <a:cubicBezTo>
                      <a:pt x="35220" y="33064"/>
                      <a:pt x="35220" y="33064"/>
                      <a:pt x="34502" y="33064"/>
                    </a:cubicBezTo>
                    <a:lnTo>
                      <a:pt x="0" y="39533"/>
                    </a:lnTo>
                    <a:lnTo>
                      <a:pt x="24439" y="65409"/>
                    </a:lnTo>
                    <a:cubicBezTo>
                      <a:pt x="24439" y="65409"/>
                      <a:pt x="24439" y="66128"/>
                      <a:pt x="24439" y="66847"/>
                    </a:cubicBezTo>
                    <a:close/>
                  </a:path>
                </a:pathLst>
              </a:custGeom>
              <a:solidFill>
                <a:srgbClr val="008624"/>
              </a:solidFill>
              <a:ln w="7128" cap="flat">
                <a:noFill/>
                <a:prstDash val="solid"/>
                <a:miter/>
              </a:ln>
            </p:spPr>
            <p:txBody>
              <a:bodyPr rtlCol="0" anchor="ctr"/>
              <a:lstStyle/>
              <a:p>
                <a:endParaRPr lang="en-GB">
                  <a:latin typeface="+mj-lt"/>
                </a:endParaRPr>
              </a:p>
            </p:txBody>
          </p:sp>
          <p:sp>
            <p:nvSpPr>
              <p:cNvPr id="88" name="Freeform: Shape 87">
                <a:extLst>
                  <a:ext uri="{FF2B5EF4-FFF2-40B4-BE49-F238E27FC236}">
                    <a16:creationId xmlns:a16="http://schemas.microsoft.com/office/drawing/2014/main" id="{65F4959C-258F-4FC8-A055-900915635224}"/>
                  </a:ext>
                </a:extLst>
              </p:cNvPr>
              <p:cNvSpPr/>
              <p:nvPr/>
            </p:nvSpPr>
            <p:spPr>
              <a:xfrm>
                <a:off x="1706198" y="4108661"/>
                <a:ext cx="99191" cy="99192"/>
              </a:xfrm>
              <a:custGeom>
                <a:avLst/>
                <a:gdLst>
                  <a:gd name="connsiteX0" fmla="*/ 99192 w 99191"/>
                  <a:gd name="connsiteY0" fmla="*/ 49596 h 99192"/>
                  <a:gd name="connsiteX1" fmla="*/ 49596 w 99191"/>
                  <a:gd name="connsiteY1" fmla="*/ 99192 h 99192"/>
                  <a:gd name="connsiteX2" fmla="*/ 0 w 99191"/>
                  <a:gd name="connsiteY2" fmla="*/ 49596 h 99192"/>
                  <a:gd name="connsiteX3" fmla="*/ 49596 w 99191"/>
                  <a:gd name="connsiteY3" fmla="*/ 0 h 99192"/>
                  <a:gd name="connsiteX4" fmla="*/ 99192 w 99191"/>
                  <a:gd name="connsiteY4" fmla="*/ 49596 h 99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91" h="99192">
                    <a:moveTo>
                      <a:pt x="99192" y="49596"/>
                    </a:moveTo>
                    <a:cubicBezTo>
                      <a:pt x="99192" y="76987"/>
                      <a:pt x="76987" y="99192"/>
                      <a:pt x="49596" y="99192"/>
                    </a:cubicBezTo>
                    <a:cubicBezTo>
                      <a:pt x="22205" y="99192"/>
                      <a:pt x="0" y="76987"/>
                      <a:pt x="0" y="49596"/>
                    </a:cubicBezTo>
                    <a:cubicBezTo>
                      <a:pt x="0" y="22205"/>
                      <a:pt x="22205" y="0"/>
                      <a:pt x="49596" y="0"/>
                    </a:cubicBezTo>
                    <a:cubicBezTo>
                      <a:pt x="76987" y="0"/>
                      <a:pt x="99192" y="22205"/>
                      <a:pt x="99192" y="49596"/>
                    </a:cubicBezTo>
                    <a:close/>
                  </a:path>
                </a:pathLst>
              </a:custGeom>
              <a:solidFill>
                <a:srgbClr val="FF0000"/>
              </a:solidFill>
              <a:ln w="7128" cap="flat">
                <a:noFill/>
                <a:prstDash val="solid"/>
                <a:miter/>
              </a:ln>
            </p:spPr>
            <p:txBody>
              <a:bodyPr rtlCol="0" anchor="ctr"/>
              <a:lstStyle/>
              <a:p>
                <a:endParaRPr lang="en-GB">
                  <a:latin typeface="+mj-lt"/>
                </a:endParaRPr>
              </a:p>
            </p:txBody>
          </p:sp>
        </p:grpSp>
        <p:grpSp>
          <p:nvGrpSpPr>
            <p:cNvPr id="89" name="Graphic 81">
              <a:extLst>
                <a:ext uri="{FF2B5EF4-FFF2-40B4-BE49-F238E27FC236}">
                  <a16:creationId xmlns:a16="http://schemas.microsoft.com/office/drawing/2014/main" id="{4868E0FD-84CE-4CC3-B975-03364D82222D}"/>
                </a:ext>
                <a:ext uri="{C183D7F6-B498-43B3-948B-1728B52AA6E4}">
                  <adec:decorative xmlns:adec="http://schemas.microsoft.com/office/drawing/2017/decorative" val="1"/>
                </a:ext>
              </a:extLst>
            </p:cNvPr>
            <p:cNvGrpSpPr/>
            <p:nvPr/>
          </p:nvGrpSpPr>
          <p:grpSpPr>
            <a:xfrm>
              <a:off x="1001841" y="4340313"/>
              <a:ext cx="956704" cy="628408"/>
              <a:chOff x="899499" y="6056610"/>
              <a:chExt cx="956704" cy="628408"/>
            </a:xfrm>
            <a:solidFill>
              <a:srgbClr val="00AEEF"/>
            </a:solidFill>
          </p:grpSpPr>
          <p:sp>
            <p:nvSpPr>
              <p:cNvPr id="90" name="Freeform: Shape 89">
                <a:extLst>
                  <a:ext uri="{FF2B5EF4-FFF2-40B4-BE49-F238E27FC236}">
                    <a16:creationId xmlns:a16="http://schemas.microsoft.com/office/drawing/2014/main" id="{F32D9052-BE7F-441B-B627-327005F880CA}"/>
                  </a:ext>
                </a:extLst>
              </p:cNvPr>
              <p:cNvSpPr/>
              <p:nvPr/>
            </p:nvSpPr>
            <p:spPr>
              <a:xfrm>
                <a:off x="1496461" y="6082190"/>
                <a:ext cx="144027" cy="109486"/>
              </a:xfrm>
              <a:custGeom>
                <a:avLst/>
                <a:gdLst>
                  <a:gd name="connsiteX0" fmla="*/ 144027 w 144027"/>
                  <a:gd name="connsiteY0" fmla="*/ 4562 h 109486"/>
                  <a:gd name="connsiteX1" fmla="*/ 112745 w 144027"/>
                  <a:gd name="connsiteY1" fmla="*/ 0 h 109486"/>
                  <a:gd name="connsiteX2" fmla="*/ 0 w 144027"/>
                  <a:gd name="connsiteY2" fmla="*/ 109487 h 109486"/>
                  <a:gd name="connsiteX3" fmla="*/ 144027 w 144027"/>
                  <a:gd name="connsiteY3" fmla="*/ 4562 h 109486"/>
                </a:gdLst>
                <a:ahLst/>
                <a:cxnLst>
                  <a:cxn ang="0">
                    <a:pos x="connsiteX0" y="connsiteY0"/>
                  </a:cxn>
                  <a:cxn ang="0">
                    <a:pos x="connsiteX1" y="connsiteY1"/>
                  </a:cxn>
                  <a:cxn ang="0">
                    <a:pos x="connsiteX2" y="connsiteY2"/>
                  </a:cxn>
                  <a:cxn ang="0">
                    <a:pos x="connsiteX3" y="connsiteY3"/>
                  </a:cxn>
                </a:cxnLst>
                <a:rect l="l" t="t" r="r" b="b"/>
                <a:pathLst>
                  <a:path w="144027" h="109486">
                    <a:moveTo>
                      <a:pt x="144027" y="4562"/>
                    </a:moveTo>
                    <a:cubicBezTo>
                      <a:pt x="134251" y="1955"/>
                      <a:pt x="123824" y="0"/>
                      <a:pt x="112745" y="0"/>
                    </a:cubicBezTo>
                    <a:cubicBezTo>
                      <a:pt x="51485" y="0"/>
                      <a:pt x="1955" y="48878"/>
                      <a:pt x="0" y="109487"/>
                    </a:cubicBezTo>
                    <a:cubicBezTo>
                      <a:pt x="26720" y="103621"/>
                      <a:pt x="101666" y="81463"/>
                      <a:pt x="144027" y="4562"/>
                    </a:cubicBezTo>
                    <a:close/>
                  </a:path>
                </a:pathLst>
              </a:custGeom>
              <a:solidFill>
                <a:srgbClr val="006097"/>
              </a:solidFill>
              <a:ln w="6480" cap="flat">
                <a:noFill/>
                <a:prstDash val="solid"/>
                <a:miter/>
              </a:ln>
            </p:spPr>
            <p:txBody>
              <a:bodyPr rtlCol="0" anchor="ctr"/>
              <a:lstStyle/>
              <a:p>
                <a:endParaRPr lang="en-GB">
                  <a:latin typeface="+mj-lt"/>
                </a:endParaRPr>
              </a:p>
            </p:txBody>
          </p:sp>
          <p:sp>
            <p:nvSpPr>
              <p:cNvPr id="91" name="Freeform: Shape 90">
                <a:extLst>
                  <a:ext uri="{FF2B5EF4-FFF2-40B4-BE49-F238E27FC236}">
                    <a16:creationId xmlns:a16="http://schemas.microsoft.com/office/drawing/2014/main" id="{A9386F43-D85F-49C9-B5BD-491FBEA74DC5}"/>
                  </a:ext>
                </a:extLst>
              </p:cNvPr>
              <p:cNvSpPr/>
              <p:nvPr/>
            </p:nvSpPr>
            <p:spPr>
              <a:xfrm>
                <a:off x="1492551" y="6135630"/>
                <a:ext cx="233962" cy="217669"/>
              </a:xfrm>
              <a:custGeom>
                <a:avLst/>
                <a:gdLst>
                  <a:gd name="connsiteX0" fmla="*/ 116655 w 233962"/>
                  <a:gd name="connsiteY0" fmla="*/ 217670 h 217669"/>
                  <a:gd name="connsiteX1" fmla="*/ 233963 w 233962"/>
                  <a:gd name="connsiteY1" fmla="*/ 59305 h 217669"/>
                  <a:gd name="connsiteX2" fmla="*/ 233963 w 233962"/>
                  <a:gd name="connsiteY2" fmla="*/ 58002 h 217669"/>
                  <a:gd name="connsiteX3" fmla="*/ 233963 w 233962"/>
                  <a:gd name="connsiteY3" fmla="*/ 55395 h 217669"/>
                  <a:gd name="connsiteX4" fmla="*/ 231356 w 233962"/>
                  <a:gd name="connsiteY4" fmla="*/ 54743 h 217669"/>
                  <a:gd name="connsiteX5" fmla="*/ 132296 w 233962"/>
                  <a:gd name="connsiteY5" fmla="*/ 2607 h 217669"/>
                  <a:gd name="connsiteX6" fmla="*/ 129690 w 233962"/>
                  <a:gd name="connsiteY6" fmla="*/ 0 h 217669"/>
                  <a:gd name="connsiteX7" fmla="*/ 127083 w 233962"/>
                  <a:gd name="connsiteY7" fmla="*/ 2607 h 217669"/>
                  <a:gd name="connsiteX8" fmla="*/ 3910 w 233962"/>
                  <a:gd name="connsiteY8" fmla="*/ 69081 h 217669"/>
                  <a:gd name="connsiteX9" fmla="*/ 0 w 233962"/>
                  <a:gd name="connsiteY9" fmla="*/ 70384 h 217669"/>
                  <a:gd name="connsiteX10" fmla="*/ 652 w 233962"/>
                  <a:gd name="connsiteY10" fmla="*/ 74295 h 217669"/>
                  <a:gd name="connsiteX11" fmla="*/ 116655 w 233962"/>
                  <a:gd name="connsiteY11" fmla="*/ 217670 h 217669"/>
                  <a:gd name="connsiteX12" fmla="*/ 130993 w 233962"/>
                  <a:gd name="connsiteY12" fmla="*/ 33237 h 217669"/>
                  <a:gd name="connsiteX13" fmla="*/ 207894 w 233962"/>
                  <a:gd name="connsiteY13" fmla="*/ 72991 h 217669"/>
                  <a:gd name="connsiteX14" fmla="*/ 116655 w 233962"/>
                  <a:gd name="connsiteY14" fmla="*/ 192905 h 217669"/>
                  <a:gd name="connsiteX15" fmla="*/ 28675 w 233962"/>
                  <a:gd name="connsiteY15" fmla="*/ 89284 h 217669"/>
                  <a:gd name="connsiteX16" fmla="*/ 130993 w 233962"/>
                  <a:gd name="connsiteY16" fmla="*/ 33237 h 21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962" h="217669">
                    <a:moveTo>
                      <a:pt x="116655" y="217670"/>
                    </a:moveTo>
                    <a:cubicBezTo>
                      <a:pt x="181174" y="217670"/>
                      <a:pt x="233963" y="121869"/>
                      <a:pt x="233963" y="59305"/>
                    </a:cubicBezTo>
                    <a:cubicBezTo>
                      <a:pt x="233963" y="59305"/>
                      <a:pt x="233963" y="58654"/>
                      <a:pt x="233963" y="58002"/>
                    </a:cubicBezTo>
                    <a:lnTo>
                      <a:pt x="233963" y="55395"/>
                    </a:lnTo>
                    <a:lnTo>
                      <a:pt x="231356" y="54743"/>
                    </a:lnTo>
                    <a:cubicBezTo>
                      <a:pt x="191602" y="42361"/>
                      <a:pt x="158365" y="25417"/>
                      <a:pt x="132296" y="2607"/>
                    </a:cubicBezTo>
                    <a:lnTo>
                      <a:pt x="129690" y="0"/>
                    </a:lnTo>
                    <a:lnTo>
                      <a:pt x="127083" y="2607"/>
                    </a:lnTo>
                    <a:cubicBezTo>
                      <a:pt x="81463" y="50833"/>
                      <a:pt x="26068" y="65171"/>
                      <a:pt x="3910" y="69081"/>
                    </a:cubicBezTo>
                    <a:lnTo>
                      <a:pt x="0" y="70384"/>
                    </a:lnTo>
                    <a:lnTo>
                      <a:pt x="652" y="74295"/>
                    </a:lnTo>
                    <a:cubicBezTo>
                      <a:pt x="7169" y="133600"/>
                      <a:pt x="54743" y="217670"/>
                      <a:pt x="116655" y="217670"/>
                    </a:cubicBezTo>
                    <a:close/>
                    <a:moveTo>
                      <a:pt x="130993" y="33237"/>
                    </a:moveTo>
                    <a:cubicBezTo>
                      <a:pt x="153151" y="49530"/>
                      <a:pt x="178567" y="62564"/>
                      <a:pt x="207894" y="72991"/>
                    </a:cubicBezTo>
                    <a:cubicBezTo>
                      <a:pt x="201377" y="122521"/>
                      <a:pt x="160971" y="192905"/>
                      <a:pt x="116655" y="192905"/>
                    </a:cubicBezTo>
                    <a:cubicBezTo>
                      <a:pt x="78856" y="192905"/>
                      <a:pt x="40406" y="138813"/>
                      <a:pt x="28675" y="89284"/>
                    </a:cubicBezTo>
                    <a:cubicBezTo>
                      <a:pt x="56047" y="81463"/>
                      <a:pt x="95149" y="65822"/>
                      <a:pt x="130993" y="33237"/>
                    </a:cubicBezTo>
                    <a:close/>
                  </a:path>
                </a:pathLst>
              </a:custGeom>
              <a:solidFill>
                <a:srgbClr val="006097"/>
              </a:solidFill>
              <a:ln w="6480" cap="flat">
                <a:noFill/>
                <a:prstDash val="solid"/>
                <a:miter/>
              </a:ln>
            </p:spPr>
            <p:txBody>
              <a:bodyPr rtlCol="0" anchor="ctr"/>
              <a:lstStyle/>
              <a:p>
                <a:endParaRPr lang="en-GB">
                  <a:latin typeface="+mj-lt"/>
                </a:endParaRPr>
              </a:p>
            </p:txBody>
          </p:sp>
          <p:sp>
            <p:nvSpPr>
              <p:cNvPr id="92" name="Freeform: Shape 91">
                <a:extLst>
                  <a:ext uri="{FF2B5EF4-FFF2-40B4-BE49-F238E27FC236}">
                    <a16:creationId xmlns:a16="http://schemas.microsoft.com/office/drawing/2014/main" id="{119BF522-7313-4C6F-9457-F2089D6C6B54}"/>
                  </a:ext>
                </a:extLst>
              </p:cNvPr>
              <p:cNvSpPr/>
              <p:nvPr/>
            </p:nvSpPr>
            <p:spPr>
              <a:xfrm>
                <a:off x="1633320" y="6093269"/>
                <a:ext cx="86676" cy="82114"/>
              </a:xfrm>
              <a:custGeom>
                <a:avLst/>
                <a:gdLst>
                  <a:gd name="connsiteX0" fmla="*/ 86677 w 86676"/>
                  <a:gd name="connsiteY0" fmla="*/ 82115 h 82114"/>
                  <a:gd name="connsiteX1" fmla="*/ 23461 w 86676"/>
                  <a:gd name="connsiteY1" fmla="*/ 0 h 82114"/>
                  <a:gd name="connsiteX2" fmla="*/ 0 w 86676"/>
                  <a:gd name="connsiteY2" fmla="*/ 35192 h 82114"/>
                  <a:gd name="connsiteX3" fmla="*/ 86677 w 86676"/>
                  <a:gd name="connsiteY3" fmla="*/ 82115 h 82114"/>
                </a:gdLst>
                <a:ahLst/>
                <a:cxnLst>
                  <a:cxn ang="0">
                    <a:pos x="connsiteX0" y="connsiteY0"/>
                  </a:cxn>
                  <a:cxn ang="0">
                    <a:pos x="connsiteX1" y="connsiteY1"/>
                  </a:cxn>
                  <a:cxn ang="0">
                    <a:pos x="connsiteX2" y="connsiteY2"/>
                  </a:cxn>
                  <a:cxn ang="0">
                    <a:pos x="connsiteX3" y="connsiteY3"/>
                  </a:cxn>
                </a:cxnLst>
                <a:rect l="l" t="t" r="r" b="b"/>
                <a:pathLst>
                  <a:path w="86676" h="82114">
                    <a:moveTo>
                      <a:pt x="86677" y="82115"/>
                    </a:moveTo>
                    <a:cubicBezTo>
                      <a:pt x="80160" y="45619"/>
                      <a:pt x="56047" y="14989"/>
                      <a:pt x="23461" y="0"/>
                    </a:cubicBezTo>
                    <a:cubicBezTo>
                      <a:pt x="16293" y="13034"/>
                      <a:pt x="8472" y="24765"/>
                      <a:pt x="0" y="35192"/>
                    </a:cubicBezTo>
                    <a:cubicBezTo>
                      <a:pt x="22810" y="54743"/>
                      <a:pt x="52136" y="70384"/>
                      <a:pt x="86677" y="82115"/>
                    </a:cubicBezTo>
                    <a:close/>
                  </a:path>
                </a:pathLst>
              </a:custGeom>
              <a:solidFill>
                <a:srgbClr val="006097"/>
              </a:solidFill>
              <a:ln w="6480" cap="flat">
                <a:noFill/>
                <a:prstDash val="solid"/>
                <a:miter/>
              </a:ln>
            </p:spPr>
            <p:txBody>
              <a:bodyPr rtlCol="0" anchor="ctr"/>
              <a:lstStyle/>
              <a:p>
                <a:endParaRPr lang="en-GB">
                  <a:latin typeface="+mj-lt"/>
                </a:endParaRPr>
              </a:p>
            </p:txBody>
          </p:sp>
          <p:sp>
            <p:nvSpPr>
              <p:cNvPr id="93" name="Freeform: Shape 92">
                <a:extLst>
                  <a:ext uri="{FF2B5EF4-FFF2-40B4-BE49-F238E27FC236}">
                    <a16:creationId xmlns:a16="http://schemas.microsoft.com/office/drawing/2014/main" id="{920565AF-A57F-43A0-87A4-1C0834251D17}"/>
                  </a:ext>
                </a:extLst>
              </p:cNvPr>
              <p:cNvSpPr/>
              <p:nvPr/>
            </p:nvSpPr>
            <p:spPr>
              <a:xfrm>
                <a:off x="1573363" y="6445190"/>
                <a:ext cx="71687" cy="208545"/>
              </a:xfrm>
              <a:custGeom>
                <a:avLst/>
                <a:gdLst>
                  <a:gd name="connsiteX0" fmla="*/ 0 w 71687"/>
                  <a:gd name="connsiteY0" fmla="*/ 175309 h 208545"/>
                  <a:gd name="connsiteX1" fmla="*/ 35844 w 71687"/>
                  <a:gd name="connsiteY1" fmla="*/ 208546 h 208545"/>
                  <a:gd name="connsiteX2" fmla="*/ 71688 w 71687"/>
                  <a:gd name="connsiteY2" fmla="*/ 175309 h 208545"/>
                  <a:gd name="connsiteX3" fmla="*/ 46923 w 71687"/>
                  <a:gd name="connsiteY3" fmla="*/ 0 h 208545"/>
                  <a:gd name="connsiteX4" fmla="*/ 24765 w 71687"/>
                  <a:gd name="connsiteY4" fmla="*/ 0 h 208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87" h="208545">
                    <a:moveTo>
                      <a:pt x="0" y="175309"/>
                    </a:moveTo>
                    <a:lnTo>
                      <a:pt x="35844" y="208546"/>
                    </a:lnTo>
                    <a:lnTo>
                      <a:pt x="71688" y="175309"/>
                    </a:lnTo>
                    <a:lnTo>
                      <a:pt x="46923" y="0"/>
                    </a:lnTo>
                    <a:lnTo>
                      <a:pt x="24765" y="0"/>
                    </a:lnTo>
                    <a:close/>
                  </a:path>
                </a:pathLst>
              </a:custGeom>
              <a:solidFill>
                <a:srgbClr val="008624"/>
              </a:solidFill>
              <a:ln w="6480" cap="flat">
                <a:noFill/>
                <a:prstDash val="solid"/>
                <a:miter/>
              </a:ln>
            </p:spPr>
            <p:txBody>
              <a:bodyPr rtlCol="0" anchor="ctr"/>
              <a:lstStyle/>
              <a:p>
                <a:endParaRPr lang="en-GB">
                  <a:latin typeface="+mj-lt"/>
                </a:endParaRPr>
              </a:p>
            </p:txBody>
          </p:sp>
          <p:sp>
            <p:nvSpPr>
              <p:cNvPr id="94" name="Freeform: Shape 93">
                <a:extLst>
                  <a:ext uri="{FF2B5EF4-FFF2-40B4-BE49-F238E27FC236}">
                    <a16:creationId xmlns:a16="http://schemas.microsoft.com/office/drawing/2014/main" id="{6F71A04F-35F9-43E1-9E03-AC42F4993640}"/>
                  </a:ext>
                </a:extLst>
              </p:cNvPr>
              <p:cNvSpPr/>
              <p:nvPr/>
            </p:nvSpPr>
            <p:spPr>
              <a:xfrm>
                <a:off x="1583721" y="6399571"/>
                <a:ext cx="50673" cy="27371"/>
              </a:xfrm>
              <a:custGeom>
                <a:avLst/>
                <a:gdLst>
                  <a:gd name="connsiteX0" fmla="*/ 49598 w 50673"/>
                  <a:gd name="connsiteY0" fmla="*/ 652 h 27371"/>
                  <a:gd name="connsiteX1" fmla="*/ 25485 w 50673"/>
                  <a:gd name="connsiteY1" fmla="*/ 4562 h 27371"/>
                  <a:gd name="connsiteX2" fmla="*/ 25485 w 50673"/>
                  <a:gd name="connsiteY2" fmla="*/ 4562 h 27371"/>
                  <a:gd name="connsiteX3" fmla="*/ 1372 w 50673"/>
                  <a:gd name="connsiteY3" fmla="*/ 0 h 27371"/>
                  <a:gd name="connsiteX4" fmla="*/ 8541 w 50673"/>
                  <a:gd name="connsiteY4" fmla="*/ 27372 h 27371"/>
                  <a:gd name="connsiteX5" fmla="*/ 41778 w 50673"/>
                  <a:gd name="connsiteY5" fmla="*/ 27372 h 27371"/>
                  <a:gd name="connsiteX6" fmla="*/ 49598 w 50673"/>
                  <a:gd name="connsiteY6" fmla="*/ 652 h 27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73" h="27371">
                    <a:moveTo>
                      <a:pt x="49598" y="652"/>
                    </a:moveTo>
                    <a:cubicBezTo>
                      <a:pt x="41778" y="3259"/>
                      <a:pt x="33306" y="4562"/>
                      <a:pt x="25485" y="4562"/>
                    </a:cubicBezTo>
                    <a:cubicBezTo>
                      <a:pt x="25485" y="4562"/>
                      <a:pt x="25485" y="4562"/>
                      <a:pt x="25485" y="4562"/>
                    </a:cubicBezTo>
                    <a:cubicBezTo>
                      <a:pt x="17665" y="4562"/>
                      <a:pt x="9193" y="3259"/>
                      <a:pt x="1372" y="0"/>
                    </a:cubicBezTo>
                    <a:cubicBezTo>
                      <a:pt x="-1887" y="13686"/>
                      <a:pt x="720" y="22810"/>
                      <a:pt x="8541" y="27372"/>
                    </a:cubicBezTo>
                    <a:lnTo>
                      <a:pt x="41778" y="27372"/>
                    </a:lnTo>
                    <a:cubicBezTo>
                      <a:pt x="50250" y="23461"/>
                      <a:pt x="52205" y="14338"/>
                      <a:pt x="49598" y="652"/>
                    </a:cubicBezTo>
                    <a:close/>
                  </a:path>
                </a:pathLst>
              </a:custGeom>
              <a:solidFill>
                <a:srgbClr val="008624"/>
              </a:solidFill>
              <a:ln w="6480" cap="flat">
                <a:noFill/>
                <a:prstDash val="solid"/>
                <a:miter/>
              </a:ln>
            </p:spPr>
            <p:txBody>
              <a:bodyPr rtlCol="0" anchor="ctr"/>
              <a:lstStyle/>
              <a:p>
                <a:endParaRPr lang="en-GB">
                  <a:latin typeface="+mj-lt"/>
                </a:endParaRPr>
              </a:p>
            </p:txBody>
          </p:sp>
          <p:sp>
            <p:nvSpPr>
              <p:cNvPr id="95" name="Freeform: Shape 94">
                <a:extLst>
                  <a:ext uri="{FF2B5EF4-FFF2-40B4-BE49-F238E27FC236}">
                    <a16:creationId xmlns:a16="http://schemas.microsoft.com/office/drawing/2014/main" id="{9685BBFB-BCDA-41FF-84C0-6337E8EB4E8D}"/>
                  </a:ext>
                </a:extLst>
              </p:cNvPr>
              <p:cNvSpPr/>
              <p:nvPr/>
            </p:nvSpPr>
            <p:spPr>
              <a:xfrm>
                <a:off x="1362210" y="6341569"/>
                <a:ext cx="493993" cy="343449"/>
              </a:xfrm>
              <a:custGeom>
                <a:avLst/>
                <a:gdLst>
                  <a:gd name="connsiteX0" fmla="*/ 385158 w 493993"/>
                  <a:gd name="connsiteY0" fmla="*/ 0 h 343449"/>
                  <a:gd name="connsiteX1" fmla="*/ 327156 w 493993"/>
                  <a:gd name="connsiteY1" fmla="*/ 0 h 343449"/>
                  <a:gd name="connsiteX2" fmla="*/ 323898 w 493993"/>
                  <a:gd name="connsiteY2" fmla="*/ 4562 h 343449"/>
                  <a:gd name="connsiteX3" fmla="*/ 282840 w 493993"/>
                  <a:gd name="connsiteY3" fmla="*/ 41709 h 343449"/>
                  <a:gd name="connsiteX4" fmla="*/ 275020 w 493993"/>
                  <a:gd name="connsiteY4" fmla="*/ 46271 h 343449"/>
                  <a:gd name="connsiteX5" fmla="*/ 277627 w 493993"/>
                  <a:gd name="connsiteY5" fmla="*/ 54743 h 343449"/>
                  <a:gd name="connsiteX6" fmla="*/ 270458 w 493993"/>
                  <a:gd name="connsiteY6" fmla="*/ 89935 h 343449"/>
                  <a:gd name="connsiteX7" fmla="*/ 264593 w 493993"/>
                  <a:gd name="connsiteY7" fmla="*/ 93846 h 343449"/>
                  <a:gd name="connsiteX8" fmla="*/ 291313 w 493993"/>
                  <a:gd name="connsiteY8" fmla="*/ 280885 h 343449"/>
                  <a:gd name="connsiteX9" fmla="*/ 247648 w 493993"/>
                  <a:gd name="connsiteY9" fmla="*/ 319988 h 343449"/>
                  <a:gd name="connsiteX10" fmla="*/ 203984 w 493993"/>
                  <a:gd name="connsiteY10" fmla="*/ 280885 h 343449"/>
                  <a:gd name="connsiteX11" fmla="*/ 230704 w 493993"/>
                  <a:gd name="connsiteY11" fmla="*/ 93846 h 343449"/>
                  <a:gd name="connsiteX12" fmla="*/ 224839 w 493993"/>
                  <a:gd name="connsiteY12" fmla="*/ 89935 h 343449"/>
                  <a:gd name="connsiteX13" fmla="*/ 217670 w 493993"/>
                  <a:gd name="connsiteY13" fmla="*/ 54743 h 343449"/>
                  <a:gd name="connsiteX14" fmla="*/ 220277 w 493993"/>
                  <a:gd name="connsiteY14" fmla="*/ 46271 h 343449"/>
                  <a:gd name="connsiteX15" fmla="*/ 212456 w 493993"/>
                  <a:gd name="connsiteY15" fmla="*/ 41709 h 343449"/>
                  <a:gd name="connsiteX16" fmla="*/ 171399 w 493993"/>
                  <a:gd name="connsiteY16" fmla="*/ 4562 h 343449"/>
                  <a:gd name="connsiteX17" fmla="*/ 168140 w 493993"/>
                  <a:gd name="connsiteY17" fmla="*/ 0 h 343449"/>
                  <a:gd name="connsiteX18" fmla="*/ 110138 w 493993"/>
                  <a:gd name="connsiteY18" fmla="*/ 0 h 343449"/>
                  <a:gd name="connsiteX19" fmla="*/ 0 w 493993"/>
                  <a:gd name="connsiteY19" fmla="*/ 172050 h 343449"/>
                  <a:gd name="connsiteX20" fmla="*/ 23461 w 493993"/>
                  <a:gd name="connsiteY20" fmla="*/ 177916 h 343449"/>
                  <a:gd name="connsiteX21" fmla="*/ 108183 w 493993"/>
                  <a:gd name="connsiteY21" fmla="*/ 22810 h 343449"/>
                  <a:gd name="connsiteX22" fmla="*/ 155106 w 493993"/>
                  <a:gd name="connsiteY22" fmla="*/ 22810 h 343449"/>
                  <a:gd name="connsiteX23" fmla="*/ 192253 w 493993"/>
                  <a:gd name="connsiteY23" fmla="*/ 56698 h 343449"/>
                  <a:gd name="connsiteX24" fmla="*/ 204636 w 493993"/>
                  <a:gd name="connsiteY24" fmla="*/ 103621 h 343449"/>
                  <a:gd name="connsiteX25" fmla="*/ 179871 w 493993"/>
                  <a:gd name="connsiteY25" fmla="*/ 278930 h 343449"/>
                  <a:gd name="connsiteX26" fmla="*/ 186388 w 493993"/>
                  <a:gd name="connsiteY26" fmla="*/ 296526 h 343449"/>
                  <a:gd name="connsiteX27" fmla="*/ 231356 w 493993"/>
                  <a:gd name="connsiteY27" fmla="*/ 338236 h 343449"/>
                  <a:gd name="connsiteX28" fmla="*/ 246997 w 493993"/>
                  <a:gd name="connsiteY28" fmla="*/ 343449 h 343449"/>
                  <a:gd name="connsiteX29" fmla="*/ 262638 w 493993"/>
                  <a:gd name="connsiteY29" fmla="*/ 338236 h 343449"/>
                  <a:gd name="connsiteX30" fmla="*/ 307605 w 493993"/>
                  <a:gd name="connsiteY30" fmla="*/ 296526 h 343449"/>
                  <a:gd name="connsiteX31" fmla="*/ 314122 w 493993"/>
                  <a:gd name="connsiteY31" fmla="*/ 278930 h 343449"/>
                  <a:gd name="connsiteX32" fmla="*/ 289358 w 493993"/>
                  <a:gd name="connsiteY32" fmla="*/ 103621 h 343449"/>
                  <a:gd name="connsiteX33" fmla="*/ 301740 w 493993"/>
                  <a:gd name="connsiteY33" fmla="*/ 56698 h 343449"/>
                  <a:gd name="connsiteX34" fmla="*/ 338887 w 493993"/>
                  <a:gd name="connsiteY34" fmla="*/ 22810 h 343449"/>
                  <a:gd name="connsiteX35" fmla="*/ 385810 w 493993"/>
                  <a:gd name="connsiteY35" fmla="*/ 22810 h 343449"/>
                  <a:gd name="connsiteX36" fmla="*/ 470532 w 493993"/>
                  <a:gd name="connsiteY36" fmla="*/ 177916 h 343449"/>
                  <a:gd name="connsiteX37" fmla="*/ 493993 w 493993"/>
                  <a:gd name="connsiteY37" fmla="*/ 172050 h 343449"/>
                  <a:gd name="connsiteX38" fmla="*/ 385158 w 493993"/>
                  <a:gd name="connsiteY38" fmla="*/ 0 h 343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93993" h="343449">
                    <a:moveTo>
                      <a:pt x="385158" y="0"/>
                    </a:moveTo>
                    <a:lnTo>
                      <a:pt x="327156" y="0"/>
                    </a:lnTo>
                    <a:lnTo>
                      <a:pt x="323898" y="4562"/>
                    </a:lnTo>
                    <a:cubicBezTo>
                      <a:pt x="310212" y="21506"/>
                      <a:pt x="296526" y="33889"/>
                      <a:pt x="282840" y="41709"/>
                    </a:cubicBezTo>
                    <a:lnTo>
                      <a:pt x="275020" y="46271"/>
                    </a:lnTo>
                    <a:lnTo>
                      <a:pt x="277627" y="54743"/>
                    </a:lnTo>
                    <a:cubicBezTo>
                      <a:pt x="280885" y="66474"/>
                      <a:pt x="282189" y="82115"/>
                      <a:pt x="270458" y="89935"/>
                    </a:cubicBezTo>
                    <a:lnTo>
                      <a:pt x="264593" y="93846"/>
                    </a:lnTo>
                    <a:lnTo>
                      <a:pt x="291313" y="280885"/>
                    </a:lnTo>
                    <a:lnTo>
                      <a:pt x="247648" y="319988"/>
                    </a:lnTo>
                    <a:lnTo>
                      <a:pt x="203984" y="280885"/>
                    </a:lnTo>
                    <a:lnTo>
                      <a:pt x="230704" y="93846"/>
                    </a:lnTo>
                    <a:lnTo>
                      <a:pt x="224839" y="89935"/>
                    </a:lnTo>
                    <a:cubicBezTo>
                      <a:pt x="213108" y="81463"/>
                      <a:pt x="214411" y="66474"/>
                      <a:pt x="217670" y="54743"/>
                    </a:cubicBezTo>
                    <a:lnTo>
                      <a:pt x="220277" y="46271"/>
                    </a:lnTo>
                    <a:lnTo>
                      <a:pt x="212456" y="41709"/>
                    </a:lnTo>
                    <a:cubicBezTo>
                      <a:pt x="198770" y="33889"/>
                      <a:pt x="184433" y="21506"/>
                      <a:pt x="171399" y="4562"/>
                    </a:cubicBezTo>
                    <a:lnTo>
                      <a:pt x="168140" y="0"/>
                    </a:lnTo>
                    <a:lnTo>
                      <a:pt x="110138" y="0"/>
                    </a:lnTo>
                    <a:cubicBezTo>
                      <a:pt x="25417" y="0"/>
                      <a:pt x="0" y="172050"/>
                      <a:pt x="0" y="172050"/>
                    </a:cubicBezTo>
                    <a:lnTo>
                      <a:pt x="23461" y="177916"/>
                    </a:lnTo>
                    <a:cubicBezTo>
                      <a:pt x="23461" y="177916"/>
                      <a:pt x="57350" y="22810"/>
                      <a:pt x="108183" y="22810"/>
                    </a:cubicBezTo>
                    <a:lnTo>
                      <a:pt x="155106" y="22810"/>
                    </a:lnTo>
                    <a:cubicBezTo>
                      <a:pt x="166837" y="37147"/>
                      <a:pt x="179219" y="48226"/>
                      <a:pt x="192253" y="56698"/>
                    </a:cubicBezTo>
                    <a:cubicBezTo>
                      <a:pt x="188995" y="76250"/>
                      <a:pt x="193557" y="92542"/>
                      <a:pt x="204636" y="103621"/>
                    </a:cubicBezTo>
                    <a:lnTo>
                      <a:pt x="179871" y="278930"/>
                    </a:lnTo>
                    <a:cubicBezTo>
                      <a:pt x="179219" y="285447"/>
                      <a:pt x="181174" y="291964"/>
                      <a:pt x="186388" y="296526"/>
                    </a:cubicBezTo>
                    <a:lnTo>
                      <a:pt x="231356" y="338236"/>
                    </a:lnTo>
                    <a:cubicBezTo>
                      <a:pt x="235266" y="341494"/>
                      <a:pt x="241783" y="343449"/>
                      <a:pt x="246997" y="343449"/>
                    </a:cubicBezTo>
                    <a:cubicBezTo>
                      <a:pt x="252210" y="343449"/>
                      <a:pt x="258727" y="341494"/>
                      <a:pt x="262638" y="338236"/>
                    </a:cubicBezTo>
                    <a:lnTo>
                      <a:pt x="307605" y="296526"/>
                    </a:lnTo>
                    <a:cubicBezTo>
                      <a:pt x="312167" y="291964"/>
                      <a:pt x="314774" y="285447"/>
                      <a:pt x="314122" y="278930"/>
                    </a:cubicBezTo>
                    <a:lnTo>
                      <a:pt x="289358" y="103621"/>
                    </a:lnTo>
                    <a:cubicBezTo>
                      <a:pt x="301088" y="92542"/>
                      <a:pt x="305650" y="76250"/>
                      <a:pt x="301740" y="56698"/>
                    </a:cubicBezTo>
                    <a:cubicBezTo>
                      <a:pt x="314122" y="48226"/>
                      <a:pt x="326505" y="37147"/>
                      <a:pt x="338887" y="22810"/>
                    </a:cubicBezTo>
                    <a:lnTo>
                      <a:pt x="385810" y="22810"/>
                    </a:lnTo>
                    <a:cubicBezTo>
                      <a:pt x="436643" y="22810"/>
                      <a:pt x="470532" y="177916"/>
                      <a:pt x="470532" y="177916"/>
                    </a:cubicBezTo>
                    <a:lnTo>
                      <a:pt x="493993" y="172050"/>
                    </a:lnTo>
                    <a:cubicBezTo>
                      <a:pt x="492690" y="172050"/>
                      <a:pt x="467273" y="0"/>
                      <a:pt x="385158" y="0"/>
                    </a:cubicBezTo>
                    <a:close/>
                  </a:path>
                </a:pathLst>
              </a:custGeom>
              <a:solidFill>
                <a:srgbClr val="006097"/>
              </a:solidFill>
              <a:ln w="6480" cap="flat">
                <a:noFill/>
                <a:prstDash val="solid"/>
                <a:miter/>
              </a:ln>
            </p:spPr>
            <p:txBody>
              <a:bodyPr rtlCol="0" anchor="ctr"/>
              <a:lstStyle/>
              <a:p>
                <a:endParaRPr lang="en-GB">
                  <a:latin typeface="+mj-lt"/>
                </a:endParaRPr>
              </a:p>
            </p:txBody>
          </p:sp>
          <p:sp>
            <p:nvSpPr>
              <p:cNvPr id="96" name="Freeform: Shape 95">
                <a:extLst>
                  <a:ext uri="{FF2B5EF4-FFF2-40B4-BE49-F238E27FC236}">
                    <a16:creationId xmlns:a16="http://schemas.microsoft.com/office/drawing/2014/main" id="{A41CFB7F-C5D2-41A4-92D2-14949605312A}"/>
                  </a:ext>
                </a:extLst>
              </p:cNvPr>
              <p:cNvSpPr/>
              <p:nvPr/>
            </p:nvSpPr>
            <p:spPr>
              <a:xfrm>
                <a:off x="1023684" y="6056610"/>
                <a:ext cx="233988" cy="147448"/>
              </a:xfrm>
              <a:custGeom>
                <a:avLst/>
                <a:gdLst>
                  <a:gd name="connsiteX0" fmla="*/ 17235 w 233988"/>
                  <a:gd name="connsiteY0" fmla="*/ 147449 h 147448"/>
                  <a:gd name="connsiteX1" fmla="*/ 216657 w 233988"/>
                  <a:gd name="connsiteY1" fmla="*/ 147449 h 147448"/>
                  <a:gd name="connsiteX2" fmla="*/ 219915 w 233988"/>
                  <a:gd name="connsiteY2" fmla="*/ 113560 h 147448"/>
                  <a:gd name="connsiteX3" fmla="*/ 163869 w 233988"/>
                  <a:gd name="connsiteY3" fmla="*/ 21018 h 147448"/>
                  <a:gd name="connsiteX4" fmla="*/ 154745 w 233988"/>
                  <a:gd name="connsiteY4" fmla="*/ 81626 h 147448"/>
                  <a:gd name="connsiteX5" fmla="*/ 139104 w 233988"/>
                  <a:gd name="connsiteY5" fmla="*/ 78368 h 147448"/>
                  <a:gd name="connsiteX6" fmla="*/ 150183 w 233988"/>
                  <a:gd name="connsiteY6" fmla="*/ 15152 h 147448"/>
                  <a:gd name="connsiteX7" fmla="*/ 83709 w 233988"/>
                  <a:gd name="connsiteY7" fmla="*/ 15152 h 147448"/>
                  <a:gd name="connsiteX8" fmla="*/ 94788 w 233988"/>
                  <a:gd name="connsiteY8" fmla="*/ 78368 h 147448"/>
                  <a:gd name="connsiteX9" fmla="*/ 81102 w 233988"/>
                  <a:gd name="connsiteY9" fmla="*/ 81626 h 147448"/>
                  <a:gd name="connsiteX10" fmla="*/ 70023 w 233988"/>
                  <a:gd name="connsiteY10" fmla="*/ 21018 h 147448"/>
                  <a:gd name="connsiteX11" fmla="*/ 14628 w 233988"/>
                  <a:gd name="connsiteY11" fmla="*/ 113560 h 147448"/>
                  <a:gd name="connsiteX12" fmla="*/ 17235 w 233988"/>
                  <a:gd name="connsiteY12" fmla="*/ 147449 h 147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988" h="147448">
                    <a:moveTo>
                      <a:pt x="17235" y="147449"/>
                    </a:moveTo>
                    <a:lnTo>
                      <a:pt x="216657" y="147449"/>
                    </a:lnTo>
                    <a:cubicBezTo>
                      <a:pt x="238163" y="147449"/>
                      <a:pt x="240118" y="116818"/>
                      <a:pt x="219915" y="113560"/>
                    </a:cubicBezTo>
                    <a:cubicBezTo>
                      <a:pt x="218612" y="67289"/>
                      <a:pt x="195151" y="36007"/>
                      <a:pt x="163869" y="21018"/>
                    </a:cubicBezTo>
                    <a:lnTo>
                      <a:pt x="154745" y="81626"/>
                    </a:lnTo>
                    <a:cubicBezTo>
                      <a:pt x="151486" y="90750"/>
                      <a:pt x="137800" y="88143"/>
                      <a:pt x="139104" y="78368"/>
                    </a:cubicBezTo>
                    <a:lnTo>
                      <a:pt x="150183" y="15152"/>
                    </a:lnTo>
                    <a:cubicBezTo>
                      <a:pt x="150183" y="-5051"/>
                      <a:pt x="83709" y="-5051"/>
                      <a:pt x="83709" y="15152"/>
                    </a:cubicBezTo>
                    <a:lnTo>
                      <a:pt x="94788" y="78368"/>
                    </a:lnTo>
                    <a:cubicBezTo>
                      <a:pt x="96091" y="87492"/>
                      <a:pt x="82405" y="90750"/>
                      <a:pt x="81102" y="81626"/>
                    </a:cubicBezTo>
                    <a:lnTo>
                      <a:pt x="70023" y="21018"/>
                    </a:lnTo>
                    <a:cubicBezTo>
                      <a:pt x="39393" y="36658"/>
                      <a:pt x="15931" y="67289"/>
                      <a:pt x="14628" y="113560"/>
                    </a:cubicBezTo>
                    <a:cubicBezTo>
                      <a:pt x="-6227" y="116818"/>
                      <a:pt x="-4272" y="147449"/>
                      <a:pt x="17235" y="147449"/>
                    </a:cubicBezTo>
                    <a:close/>
                  </a:path>
                </a:pathLst>
              </a:custGeom>
              <a:solidFill>
                <a:srgbClr val="006097"/>
              </a:solidFill>
              <a:ln w="6480" cap="flat">
                <a:noFill/>
                <a:prstDash val="solid"/>
                <a:miter/>
              </a:ln>
            </p:spPr>
            <p:txBody>
              <a:bodyPr rtlCol="0" anchor="ctr"/>
              <a:lstStyle/>
              <a:p>
                <a:endParaRPr lang="en-GB">
                  <a:latin typeface="+mj-lt"/>
                </a:endParaRPr>
              </a:p>
            </p:txBody>
          </p:sp>
          <p:sp>
            <p:nvSpPr>
              <p:cNvPr id="97" name="Freeform: Shape 96">
                <a:extLst>
                  <a:ext uri="{FF2B5EF4-FFF2-40B4-BE49-F238E27FC236}">
                    <a16:creationId xmlns:a16="http://schemas.microsoft.com/office/drawing/2014/main" id="{E5815441-66A2-4BB4-8111-301C637186F0}"/>
                  </a:ext>
                </a:extLst>
              </p:cNvPr>
              <p:cNvSpPr/>
              <p:nvPr/>
            </p:nvSpPr>
            <p:spPr>
              <a:xfrm>
                <a:off x="899499" y="6217745"/>
                <a:ext cx="447722" cy="308257"/>
              </a:xfrm>
              <a:custGeom>
                <a:avLst/>
                <a:gdLst>
                  <a:gd name="connsiteX0" fmla="*/ 428823 w 447722"/>
                  <a:gd name="connsiteY0" fmla="*/ 177916 h 308257"/>
                  <a:gd name="connsiteX1" fmla="*/ 297830 w 447722"/>
                  <a:gd name="connsiteY1" fmla="*/ 131645 h 308257"/>
                  <a:gd name="connsiteX2" fmla="*/ 297830 w 447722"/>
                  <a:gd name="connsiteY2" fmla="*/ 110138 h 308257"/>
                  <a:gd name="connsiteX3" fmla="*/ 336280 w 447722"/>
                  <a:gd name="connsiteY3" fmla="*/ 40406 h 308257"/>
                  <a:gd name="connsiteX4" fmla="*/ 349966 w 447722"/>
                  <a:gd name="connsiteY4" fmla="*/ 0 h 308257"/>
                  <a:gd name="connsiteX5" fmla="*/ 132296 w 447722"/>
                  <a:gd name="connsiteY5" fmla="*/ 0 h 308257"/>
                  <a:gd name="connsiteX6" fmla="*/ 147937 w 447722"/>
                  <a:gd name="connsiteY6" fmla="*/ 40406 h 308257"/>
                  <a:gd name="connsiteX7" fmla="*/ 185085 w 447722"/>
                  <a:gd name="connsiteY7" fmla="*/ 110138 h 308257"/>
                  <a:gd name="connsiteX8" fmla="*/ 185085 w 447722"/>
                  <a:gd name="connsiteY8" fmla="*/ 131645 h 308257"/>
                  <a:gd name="connsiteX9" fmla="*/ 53440 w 447722"/>
                  <a:gd name="connsiteY9" fmla="*/ 177916 h 308257"/>
                  <a:gd name="connsiteX10" fmla="*/ 0 w 447722"/>
                  <a:gd name="connsiteY10" fmla="*/ 298481 h 308257"/>
                  <a:gd name="connsiteX11" fmla="*/ 28675 w 447722"/>
                  <a:gd name="connsiteY11" fmla="*/ 308257 h 308257"/>
                  <a:gd name="connsiteX12" fmla="*/ 69081 w 447722"/>
                  <a:gd name="connsiteY12" fmla="*/ 198119 h 308257"/>
                  <a:gd name="connsiteX13" fmla="*/ 413833 w 447722"/>
                  <a:gd name="connsiteY13" fmla="*/ 199422 h 308257"/>
                  <a:gd name="connsiteX14" fmla="*/ 426868 w 447722"/>
                  <a:gd name="connsiteY14" fmla="*/ 223535 h 308257"/>
                  <a:gd name="connsiteX15" fmla="*/ 447722 w 447722"/>
                  <a:gd name="connsiteY15" fmla="*/ 204636 h 308257"/>
                  <a:gd name="connsiteX16" fmla="*/ 428823 w 447722"/>
                  <a:gd name="connsiteY16" fmla="*/ 177916 h 308257"/>
                  <a:gd name="connsiteX17" fmla="*/ 164882 w 447722"/>
                  <a:gd name="connsiteY17" fmla="*/ 23461 h 308257"/>
                  <a:gd name="connsiteX18" fmla="*/ 318033 w 447722"/>
                  <a:gd name="connsiteY18" fmla="*/ 23461 h 308257"/>
                  <a:gd name="connsiteX19" fmla="*/ 164882 w 447722"/>
                  <a:gd name="connsiteY19" fmla="*/ 23461 h 308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7722" h="308257">
                    <a:moveTo>
                      <a:pt x="428823" y="177916"/>
                    </a:moveTo>
                    <a:cubicBezTo>
                      <a:pt x="393631" y="153151"/>
                      <a:pt x="347359" y="138162"/>
                      <a:pt x="297830" y="131645"/>
                    </a:cubicBezTo>
                    <a:lnTo>
                      <a:pt x="297830" y="110138"/>
                    </a:lnTo>
                    <a:cubicBezTo>
                      <a:pt x="314774" y="94497"/>
                      <a:pt x="327156" y="71688"/>
                      <a:pt x="336280" y="40406"/>
                    </a:cubicBezTo>
                    <a:cubicBezTo>
                      <a:pt x="345404" y="37147"/>
                      <a:pt x="349966" y="18899"/>
                      <a:pt x="349966" y="0"/>
                    </a:cubicBezTo>
                    <a:lnTo>
                      <a:pt x="132296" y="0"/>
                    </a:lnTo>
                    <a:cubicBezTo>
                      <a:pt x="132296" y="18248"/>
                      <a:pt x="136858" y="37147"/>
                      <a:pt x="147937" y="40406"/>
                    </a:cubicBezTo>
                    <a:cubicBezTo>
                      <a:pt x="155758" y="71036"/>
                      <a:pt x="169444" y="93194"/>
                      <a:pt x="185085" y="110138"/>
                    </a:cubicBezTo>
                    <a:lnTo>
                      <a:pt x="185085" y="131645"/>
                    </a:lnTo>
                    <a:cubicBezTo>
                      <a:pt x="135555" y="138162"/>
                      <a:pt x="89284" y="153151"/>
                      <a:pt x="53440" y="177916"/>
                    </a:cubicBezTo>
                    <a:cubicBezTo>
                      <a:pt x="44968" y="183781"/>
                      <a:pt x="13686" y="261334"/>
                      <a:pt x="0" y="298481"/>
                    </a:cubicBezTo>
                    <a:cubicBezTo>
                      <a:pt x="9124" y="302392"/>
                      <a:pt x="18899" y="305650"/>
                      <a:pt x="28675" y="308257"/>
                    </a:cubicBezTo>
                    <a:cubicBezTo>
                      <a:pt x="39754" y="274368"/>
                      <a:pt x="63867" y="203332"/>
                      <a:pt x="69081" y="198119"/>
                    </a:cubicBezTo>
                    <a:cubicBezTo>
                      <a:pt x="157061" y="139465"/>
                      <a:pt x="325853" y="139465"/>
                      <a:pt x="413833" y="199422"/>
                    </a:cubicBezTo>
                    <a:cubicBezTo>
                      <a:pt x="417744" y="202681"/>
                      <a:pt x="422306" y="211805"/>
                      <a:pt x="426868" y="223535"/>
                    </a:cubicBezTo>
                    <a:cubicBezTo>
                      <a:pt x="434036" y="217670"/>
                      <a:pt x="441205" y="211153"/>
                      <a:pt x="447722" y="204636"/>
                    </a:cubicBezTo>
                    <a:cubicBezTo>
                      <a:pt x="441857" y="192905"/>
                      <a:pt x="435991" y="182478"/>
                      <a:pt x="428823" y="177916"/>
                    </a:cubicBezTo>
                    <a:close/>
                    <a:moveTo>
                      <a:pt x="164882" y="23461"/>
                    </a:moveTo>
                    <a:lnTo>
                      <a:pt x="318033" y="23461"/>
                    </a:lnTo>
                    <a:cubicBezTo>
                      <a:pt x="283492" y="148589"/>
                      <a:pt x="198770" y="139465"/>
                      <a:pt x="164882" y="23461"/>
                    </a:cubicBezTo>
                    <a:close/>
                  </a:path>
                </a:pathLst>
              </a:custGeom>
              <a:solidFill>
                <a:srgbClr val="006097"/>
              </a:solidFill>
              <a:ln w="6480" cap="flat">
                <a:noFill/>
                <a:prstDash val="solid"/>
                <a:miter/>
              </a:ln>
            </p:spPr>
            <p:txBody>
              <a:bodyPr rtlCol="0" anchor="ctr"/>
              <a:lstStyle/>
              <a:p>
                <a:endParaRPr lang="en-GB">
                  <a:latin typeface="+mj-lt"/>
                </a:endParaRPr>
              </a:p>
            </p:txBody>
          </p:sp>
        </p:grpSp>
      </p:grpSp>
      <p:cxnSp>
        <p:nvCxnSpPr>
          <p:cNvPr id="6" name="Straight Connector 5">
            <a:extLst>
              <a:ext uri="{FF2B5EF4-FFF2-40B4-BE49-F238E27FC236}">
                <a16:creationId xmlns:a16="http://schemas.microsoft.com/office/drawing/2014/main" id="{E1913D66-2662-4D4B-9D04-CF113A94574C}"/>
              </a:ext>
              <a:ext uri="{C183D7F6-B498-43B3-948B-1728B52AA6E4}">
                <adec:decorative xmlns:adec="http://schemas.microsoft.com/office/drawing/2017/decorative" val="1"/>
              </a:ext>
            </a:extLst>
          </p:cNvPr>
          <p:cNvCxnSpPr>
            <a:cxnSpLocks/>
          </p:cNvCxnSpPr>
          <p:nvPr/>
        </p:nvCxnSpPr>
        <p:spPr>
          <a:xfrm>
            <a:off x="753913" y="2170770"/>
            <a:ext cx="1124287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AFB16875-CB88-4D11-B580-E297EE233CBA}"/>
              </a:ext>
              <a:ext uri="{C183D7F6-B498-43B3-948B-1728B52AA6E4}">
                <adec:decorative xmlns:adec="http://schemas.microsoft.com/office/drawing/2017/decorative" val="1"/>
              </a:ext>
            </a:extLst>
          </p:cNvPr>
          <p:cNvCxnSpPr>
            <a:cxnSpLocks/>
          </p:cNvCxnSpPr>
          <p:nvPr/>
        </p:nvCxnSpPr>
        <p:spPr>
          <a:xfrm>
            <a:off x="585041" y="3228867"/>
            <a:ext cx="1124287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15FFEFD2-7A87-49E5-9198-5C6B32C6D2BB}"/>
              </a:ext>
              <a:ext uri="{C183D7F6-B498-43B3-948B-1728B52AA6E4}">
                <adec:decorative xmlns:adec="http://schemas.microsoft.com/office/drawing/2017/decorative" val="1"/>
              </a:ext>
            </a:extLst>
          </p:cNvPr>
          <p:cNvCxnSpPr>
            <a:cxnSpLocks/>
          </p:cNvCxnSpPr>
          <p:nvPr/>
        </p:nvCxnSpPr>
        <p:spPr>
          <a:xfrm>
            <a:off x="585041" y="4259721"/>
            <a:ext cx="1124287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D1D0285D-F734-4170-B2D0-8B9C468059F4}"/>
              </a:ext>
              <a:ext uri="{C183D7F6-B498-43B3-948B-1728B52AA6E4}">
                <adec:decorative xmlns:adec="http://schemas.microsoft.com/office/drawing/2017/decorative" val="1"/>
              </a:ext>
            </a:extLst>
          </p:cNvPr>
          <p:cNvCxnSpPr>
            <a:cxnSpLocks/>
          </p:cNvCxnSpPr>
          <p:nvPr/>
        </p:nvCxnSpPr>
        <p:spPr>
          <a:xfrm>
            <a:off x="585041" y="5139995"/>
            <a:ext cx="1124287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AB21B7C2-09D8-4440-83FB-9882042EE032}"/>
              </a:ext>
              <a:ext uri="{C183D7F6-B498-43B3-948B-1728B52AA6E4}">
                <adec:decorative xmlns:adec="http://schemas.microsoft.com/office/drawing/2017/decorative" val="1"/>
              </a:ext>
            </a:extLst>
          </p:cNvPr>
          <p:cNvCxnSpPr>
            <a:cxnSpLocks/>
          </p:cNvCxnSpPr>
          <p:nvPr/>
        </p:nvCxnSpPr>
        <p:spPr>
          <a:xfrm>
            <a:off x="654599" y="6001311"/>
            <a:ext cx="1124287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44865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9AB74C6-8332-47B5-AEA4-B7DDE61D4ED8}"/>
              </a:ext>
            </a:extLst>
          </p:cNvPr>
          <p:cNvSpPr>
            <a:spLocks noGrp="1"/>
          </p:cNvSpPr>
          <p:nvPr>
            <p:ph type="title"/>
          </p:nvPr>
        </p:nvSpPr>
        <p:spPr>
          <a:xfrm>
            <a:off x="648641" y="227390"/>
            <a:ext cx="8770286" cy="518967"/>
          </a:xfrm>
        </p:spPr>
        <p:txBody>
          <a:bodyPr lIns="0" tIns="0" rIns="91440" bIns="45720" anchor="t"/>
          <a:lstStyle/>
          <a:p>
            <a:r>
              <a:rPr lang="en-GB">
                <a:solidFill>
                  <a:srgbClr val="006097"/>
                </a:solidFill>
                <a:latin typeface="+mn-lt"/>
              </a:rPr>
              <a:t>Understanding Shallow Migration Pathways</a:t>
            </a:r>
          </a:p>
        </p:txBody>
      </p:sp>
      <p:sp>
        <p:nvSpPr>
          <p:cNvPr id="6" name="TextBox 5">
            <a:extLst>
              <a:ext uri="{FF2B5EF4-FFF2-40B4-BE49-F238E27FC236}">
                <a16:creationId xmlns:a16="http://schemas.microsoft.com/office/drawing/2014/main" id="{296B5D58-43C2-4EA9-A9F5-4C511426AF53}"/>
              </a:ext>
            </a:extLst>
          </p:cNvPr>
          <p:cNvSpPr txBox="1"/>
          <p:nvPr/>
        </p:nvSpPr>
        <p:spPr>
          <a:xfrm>
            <a:off x="480554" y="820010"/>
            <a:ext cx="11454080" cy="538609"/>
          </a:xfrm>
          <a:prstGeom prst="rect">
            <a:avLst/>
          </a:prstGeom>
          <a:solidFill>
            <a:srgbClr val="FFFFFF"/>
          </a:solidFill>
        </p:spPr>
        <p:txBody>
          <a:bodyPr wrap="square" lIns="91440" tIns="45720" rIns="91440" bIns="45720" rtlCol="0" anchor="t">
            <a:spAutoFit/>
          </a:bodyPr>
          <a:lstStyle/>
          <a:p>
            <a:pPr marL="285750" indent="-285750">
              <a:buFont typeface="Arial" panose="020B0604020202020204" pitchFamily="34" charset="0"/>
              <a:buChar char="•"/>
            </a:pPr>
            <a:r>
              <a:rPr lang="en-GB" sz="1450"/>
              <a:t>Multi-beam &amp; High resolution seismic can be used to identify pockmarks/ natural methane gas escape features on the seabed.</a:t>
            </a:r>
          </a:p>
          <a:p>
            <a:pPr marL="285750" indent="-285750">
              <a:buFont typeface="Arial" panose="020B0604020202020204" pitchFamily="34" charset="0"/>
              <a:buChar char="•"/>
            </a:pPr>
            <a:r>
              <a:rPr lang="en-GB" sz="1450"/>
              <a:t>Baseline surveys required to understand the pre-existing pathways, prior to potential CO</a:t>
            </a:r>
            <a:r>
              <a:rPr lang="en-GB" sz="1450" baseline="-25000"/>
              <a:t>2</a:t>
            </a:r>
            <a:r>
              <a:rPr lang="en-GB" sz="1450"/>
              <a:t> disruption</a:t>
            </a:r>
          </a:p>
        </p:txBody>
      </p:sp>
      <p:grpSp>
        <p:nvGrpSpPr>
          <p:cNvPr id="2" name="Group 1" descr="Multi-beam seismic">
            <a:extLst>
              <a:ext uri="{FF2B5EF4-FFF2-40B4-BE49-F238E27FC236}">
                <a16:creationId xmlns:a16="http://schemas.microsoft.com/office/drawing/2014/main" id="{36BB3262-227C-40C4-8197-A0DF54DA8FBF}"/>
              </a:ext>
            </a:extLst>
          </p:cNvPr>
          <p:cNvGrpSpPr/>
          <p:nvPr/>
        </p:nvGrpSpPr>
        <p:grpSpPr>
          <a:xfrm>
            <a:off x="282691" y="1588773"/>
            <a:ext cx="4149236" cy="4644045"/>
            <a:chOff x="282691" y="1588773"/>
            <a:chExt cx="4149236" cy="4644045"/>
          </a:xfrm>
        </p:grpSpPr>
        <p:pic>
          <p:nvPicPr>
            <p:cNvPr id="8" name="Picture 7">
              <a:extLst>
                <a:ext uri="{FF2B5EF4-FFF2-40B4-BE49-F238E27FC236}">
                  <a16:creationId xmlns:a16="http://schemas.microsoft.com/office/drawing/2014/main" id="{EAD9C3DF-AEE5-4D63-BDB9-C13627002F74}"/>
                </a:ext>
              </a:extLst>
            </p:cNvPr>
            <p:cNvPicPr>
              <a:picLocks noChangeAspect="1"/>
            </p:cNvPicPr>
            <p:nvPr/>
          </p:nvPicPr>
          <p:blipFill rotWithShape="1">
            <a:blip r:embed="rId2"/>
            <a:srcRect b="8075"/>
            <a:stretch/>
          </p:blipFill>
          <p:spPr>
            <a:xfrm>
              <a:off x="282691" y="1814379"/>
              <a:ext cx="4149236" cy="4223611"/>
            </a:xfrm>
            <a:prstGeom prst="rect">
              <a:avLst/>
            </a:prstGeom>
          </p:spPr>
        </p:pic>
        <p:pic>
          <p:nvPicPr>
            <p:cNvPr id="12" name="Picture 11">
              <a:extLst>
                <a:ext uri="{FF2B5EF4-FFF2-40B4-BE49-F238E27FC236}">
                  <a16:creationId xmlns:a16="http://schemas.microsoft.com/office/drawing/2014/main" id="{0FFC96AD-B5FE-415A-80E0-66AB9C82738B}"/>
                </a:ext>
              </a:extLst>
            </p:cNvPr>
            <p:cNvPicPr>
              <a:picLocks noChangeAspect="1"/>
            </p:cNvPicPr>
            <p:nvPr/>
          </p:nvPicPr>
          <p:blipFill>
            <a:blip r:embed="rId3"/>
            <a:stretch>
              <a:fillRect/>
            </a:stretch>
          </p:blipFill>
          <p:spPr>
            <a:xfrm>
              <a:off x="1553148" y="2000162"/>
              <a:ext cx="753576" cy="282896"/>
            </a:xfrm>
            <a:prstGeom prst="rect">
              <a:avLst/>
            </a:prstGeom>
          </p:spPr>
        </p:pic>
        <p:sp>
          <p:nvSpPr>
            <p:cNvPr id="15" name="TextBox 14">
              <a:extLst>
                <a:ext uri="{FF2B5EF4-FFF2-40B4-BE49-F238E27FC236}">
                  <a16:creationId xmlns:a16="http://schemas.microsoft.com/office/drawing/2014/main" id="{34E19BAA-A21A-4D33-BF50-13AAA1375907}"/>
                </a:ext>
              </a:extLst>
            </p:cNvPr>
            <p:cNvSpPr txBox="1"/>
            <p:nvPr/>
          </p:nvSpPr>
          <p:spPr>
            <a:xfrm>
              <a:off x="1397989" y="1588773"/>
              <a:ext cx="2375971" cy="338554"/>
            </a:xfrm>
            <a:prstGeom prst="rect">
              <a:avLst/>
            </a:prstGeom>
            <a:noFill/>
          </p:spPr>
          <p:txBody>
            <a:bodyPr wrap="none" rtlCol="0">
              <a:spAutoFit/>
            </a:bodyPr>
            <a:lstStyle/>
            <a:p>
              <a:r>
                <a:rPr lang="en-GB" sz="1600" b="1"/>
                <a:t>Multi-beam Depth Map</a:t>
              </a:r>
            </a:p>
          </p:txBody>
        </p:sp>
        <p:sp>
          <p:nvSpPr>
            <p:cNvPr id="16" name="TextBox 15">
              <a:extLst>
                <a:ext uri="{FF2B5EF4-FFF2-40B4-BE49-F238E27FC236}">
                  <a16:creationId xmlns:a16="http://schemas.microsoft.com/office/drawing/2014/main" id="{FD417989-5608-433F-BE88-A70DBAEC6EB3}"/>
                </a:ext>
              </a:extLst>
            </p:cNvPr>
            <p:cNvSpPr txBox="1"/>
            <p:nvPr/>
          </p:nvSpPr>
          <p:spPr>
            <a:xfrm>
              <a:off x="1913238" y="5986597"/>
              <a:ext cx="1345472" cy="246221"/>
            </a:xfrm>
            <a:prstGeom prst="rect">
              <a:avLst/>
            </a:prstGeom>
            <a:noFill/>
          </p:spPr>
          <p:txBody>
            <a:bodyPr wrap="square">
              <a:spAutoFit/>
            </a:bodyPr>
            <a:lstStyle/>
            <a:p>
              <a:r>
                <a:rPr lang="en-GB" sz="1000" b="1"/>
                <a:t>Reference 34</a:t>
              </a:r>
              <a:endParaRPr lang="en-GB" sz="1000"/>
            </a:p>
          </p:txBody>
        </p:sp>
      </p:grpSp>
      <p:grpSp>
        <p:nvGrpSpPr>
          <p:cNvPr id="4" name="Group 3" descr="Ultra HR seismic">
            <a:extLst>
              <a:ext uri="{FF2B5EF4-FFF2-40B4-BE49-F238E27FC236}">
                <a16:creationId xmlns:a16="http://schemas.microsoft.com/office/drawing/2014/main" id="{150289AC-0C9E-4E88-8244-EA4666773F68}"/>
              </a:ext>
            </a:extLst>
          </p:cNvPr>
          <p:cNvGrpSpPr/>
          <p:nvPr/>
        </p:nvGrpSpPr>
        <p:grpSpPr>
          <a:xfrm>
            <a:off x="4330757" y="1663357"/>
            <a:ext cx="7519206" cy="4620854"/>
            <a:chOff x="4330757" y="1663357"/>
            <a:chExt cx="7519206" cy="4620854"/>
          </a:xfrm>
        </p:grpSpPr>
        <p:pic>
          <p:nvPicPr>
            <p:cNvPr id="14" name="Picture 13">
              <a:extLst>
                <a:ext uri="{FF2B5EF4-FFF2-40B4-BE49-F238E27FC236}">
                  <a16:creationId xmlns:a16="http://schemas.microsoft.com/office/drawing/2014/main" id="{23F79C9C-34B3-470B-808A-351793D41387}"/>
                </a:ext>
              </a:extLst>
            </p:cNvPr>
            <p:cNvPicPr>
              <a:picLocks noChangeAspect="1"/>
            </p:cNvPicPr>
            <p:nvPr/>
          </p:nvPicPr>
          <p:blipFill rotWithShape="1">
            <a:blip r:embed="rId4"/>
            <a:srcRect t="3303"/>
            <a:stretch/>
          </p:blipFill>
          <p:spPr>
            <a:xfrm>
              <a:off x="4330757" y="2349757"/>
              <a:ext cx="6698839" cy="3812214"/>
            </a:xfrm>
            <a:prstGeom prst="rect">
              <a:avLst/>
            </a:prstGeom>
          </p:spPr>
        </p:pic>
        <p:sp>
          <p:nvSpPr>
            <p:cNvPr id="23" name="TextBox 22">
              <a:extLst>
                <a:ext uri="{FF2B5EF4-FFF2-40B4-BE49-F238E27FC236}">
                  <a16:creationId xmlns:a16="http://schemas.microsoft.com/office/drawing/2014/main" id="{4EDA376A-38B7-466E-9897-36137CFD367D}"/>
                </a:ext>
              </a:extLst>
            </p:cNvPr>
            <p:cNvSpPr txBox="1"/>
            <p:nvPr/>
          </p:nvSpPr>
          <p:spPr>
            <a:xfrm>
              <a:off x="5044417" y="1663357"/>
              <a:ext cx="2375971" cy="584775"/>
            </a:xfrm>
            <a:prstGeom prst="rect">
              <a:avLst/>
            </a:prstGeom>
            <a:noFill/>
          </p:spPr>
          <p:txBody>
            <a:bodyPr wrap="square">
              <a:spAutoFit/>
            </a:bodyPr>
            <a:lstStyle/>
            <a:p>
              <a:pPr algn="ctr"/>
              <a:r>
                <a:rPr lang="en-GB" sz="1600" b="1"/>
                <a:t>Slices through a 3D coherency cube </a:t>
              </a:r>
            </a:p>
          </p:txBody>
        </p:sp>
        <p:sp>
          <p:nvSpPr>
            <p:cNvPr id="25" name="TextBox 24">
              <a:extLst>
                <a:ext uri="{FF2B5EF4-FFF2-40B4-BE49-F238E27FC236}">
                  <a16:creationId xmlns:a16="http://schemas.microsoft.com/office/drawing/2014/main" id="{4EFF61A0-51D5-48EF-BCA7-D761A5F43DC1}"/>
                </a:ext>
              </a:extLst>
            </p:cNvPr>
            <p:cNvSpPr txBox="1"/>
            <p:nvPr/>
          </p:nvSpPr>
          <p:spPr>
            <a:xfrm>
              <a:off x="7807183" y="1667932"/>
              <a:ext cx="4042780" cy="584775"/>
            </a:xfrm>
            <a:prstGeom prst="rect">
              <a:avLst/>
            </a:prstGeom>
            <a:noFill/>
          </p:spPr>
          <p:txBody>
            <a:bodyPr wrap="square">
              <a:spAutoFit/>
            </a:bodyPr>
            <a:lstStyle/>
            <a:p>
              <a:pPr algn="ctr"/>
              <a:r>
                <a:rPr lang="en-GB" sz="1600" b="1"/>
                <a:t>3D seismic image of the pipe structure </a:t>
              </a:r>
            </a:p>
            <a:p>
              <a:pPr algn="ctr"/>
              <a:r>
                <a:rPr lang="en-GB" sz="1600" b="1"/>
                <a:t>underneath the Scanner pockmark </a:t>
              </a:r>
            </a:p>
          </p:txBody>
        </p:sp>
        <p:pic>
          <p:nvPicPr>
            <p:cNvPr id="3" name="Picture 2">
              <a:extLst>
                <a:ext uri="{FF2B5EF4-FFF2-40B4-BE49-F238E27FC236}">
                  <a16:creationId xmlns:a16="http://schemas.microsoft.com/office/drawing/2014/main" id="{9C9702C2-E189-47DC-9DCA-A6C423617EDA}"/>
                </a:ext>
              </a:extLst>
            </p:cNvPr>
            <p:cNvPicPr>
              <a:picLocks noChangeAspect="1"/>
            </p:cNvPicPr>
            <p:nvPr/>
          </p:nvPicPr>
          <p:blipFill>
            <a:blip r:embed="rId5"/>
            <a:stretch>
              <a:fillRect/>
            </a:stretch>
          </p:blipFill>
          <p:spPr>
            <a:xfrm>
              <a:off x="4330757" y="2202452"/>
              <a:ext cx="758433" cy="601361"/>
            </a:xfrm>
            <a:prstGeom prst="rect">
              <a:avLst/>
            </a:prstGeom>
          </p:spPr>
        </p:pic>
        <p:sp>
          <p:nvSpPr>
            <p:cNvPr id="7" name="Rectangle 6">
              <a:extLst>
                <a:ext uri="{FF2B5EF4-FFF2-40B4-BE49-F238E27FC236}">
                  <a16:creationId xmlns:a16="http://schemas.microsoft.com/office/drawing/2014/main" id="{313B1B12-6D3E-4B48-931A-13D1B106D092}"/>
                </a:ext>
              </a:extLst>
            </p:cNvPr>
            <p:cNvSpPr/>
            <p:nvPr/>
          </p:nvSpPr>
          <p:spPr>
            <a:xfrm>
              <a:off x="8143918" y="2233928"/>
              <a:ext cx="350874" cy="23165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001B8598-F335-4649-834A-537F87775194}"/>
                </a:ext>
              </a:extLst>
            </p:cNvPr>
            <p:cNvSpPr txBox="1"/>
            <p:nvPr/>
          </p:nvSpPr>
          <p:spPr>
            <a:xfrm>
              <a:off x="6634040" y="6037990"/>
              <a:ext cx="1345472" cy="246221"/>
            </a:xfrm>
            <a:prstGeom prst="rect">
              <a:avLst/>
            </a:prstGeom>
            <a:noFill/>
          </p:spPr>
          <p:txBody>
            <a:bodyPr wrap="square">
              <a:spAutoFit/>
            </a:bodyPr>
            <a:lstStyle/>
            <a:p>
              <a:r>
                <a:rPr lang="en-GB" sz="1000" b="1"/>
                <a:t>Reference 35</a:t>
              </a:r>
            </a:p>
          </p:txBody>
        </p:sp>
      </p:grpSp>
    </p:spTree>
    <p:extLst>
      <p:ext uri="{BB962C8B-B14F-4D97-AF65-F5344CB8AC3E}">
        <p14:creationId xmlns:p14="http://schemas.microsoft.com/office/powerpoint/2010/main" val="22207371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DF8E782-9809-46E2-9EF6-DEA674607B5E}"/>
              </a:ext>
            </a:extLst>
          </p:cNvPr>
          <p:cNvSpPr>
            <a:spLocks noGrp="1"/>
          </p:cNvSpPr>
          <p:nvPr>
            <p:ph type="title"/>
          </p:nvPr>
        </p:nvSpPr>
        <p:spPr>
          <a:xfrm>
            <a:off x="647718" y="240575"/>
            <a:ext cx="7095435" cy="501649"/>
          </a:xfrm>
        </p:spPr>
        <p:txBody>
          <a:bodyPr/>
          <a:lstStyle/>
          <a:p>
            <a:r>
              <a:rPr lang="en-GB">
                <a:solidFill>
                  <a:srgbClr val="006097"/>
                </a:solidFill>
                <a:latin typeface="+mn-lt"/>
              </a:rPr>
              <a:t>Water Column Monitoring Technologies</a:t>
            </a:r>
          </a:p>
        </p:txBody>
      </p:sp>
      <p:sp>
        <p:nvSpPr>
          <p:cNvPr id="8" name="TextBox 7">
            <a:extLst>
              <a:ext uri="{FF2B5EF4-FFF2-40B4-BE49-F238E27FC236}">
                <a16:creationId xmlns:a16="http://schemas.microsoft.com/office/drawing/2014/main" id="{374CAFEF-43A4-4F0B-AA2E-3BC8BEC6B7C7}"/>
              </a:ext>
            </a:extLst>
          </p:cNvPr>
          <p:cNvSpPr txBox="1"/>
          <p:nvPr/>
        </p:nvSpPr>
        <p:spPr>
          <a:xfrm>
            <a:off x="548566" y="878249"/>
            <a:ext cx="4270570" cy="4108817"/>
          </a:xfrm>
          <a:prstGeom prst="rect">
            <a:avLst/>
          </a:prstGeom>
          <a:noFill/>
        </p:spPr>
        <p:txBody>
          <a:bodyPr wrap="square" lIns="91440" tIns="45720" rIns="91440" bIns="45720" anchor="t">
            <a:spAutoFit/>
          </a:bodyPr>
          <a:lstStyle/>
          <a:p>
            <a:pPr marL="342900" indent="-342900">
              <a:buFont typeface="Arial" panose="020B0604020202020204" pitchFamily="34" charset="0"/>
              <a:buChar char="•"/>
            </a:pPr>
            <a:r>
              <a:rPr lang="en-GB" sz="1400"/>
              <a:t>Geochemical sampling (laser) of water column to identify monitor leaks and seeps</a:t>
            </a:r>
          </a:p>
          <a:p>
            <a:pPr marL="342900" indent="-342900">
              <a:buFont typeface="Arial" panose="020B0604020202020204" pitchFamily="34" charset="0"/>
              <a:buChar char="•"/>
            </a:pPr>
            <a:endParaRPr lang="en-GB" sz="1400"/>
          </a:p>
          <a:p>
            <a:pPr marL="342900" indent="-342900">
              <a:buFont typeface="Arial" panose="020B0604020202020204" pitchFamily="34" charset="0"/>
              <a:buChar char="•"/>
            </a:pPr>
            <a:r>
              <a:rPr lang="en-GB" sz="1400"/>
              <a:t>Photographs of bubble stream</a:t>
            </a:r>
          </a:p>
          <a:p>
            <a:pPr marL="342900" indent="-342900">
              <a:buFont typeface="Arial" panose="020B0604020202020204" pitchFamily="34" charset="0"/>
              <a:buChar char="•"/>
            </a:pPr>
            <a:endParaRPr lang="en-GB" sz="1400"/>
          </a:p>
          <a:p>
            <a:pPr marL="342900" indent="-342900">
              <a:buFont typeface="Arial" panose="020B0604020202020204" pitchFamily="34" charset="0"/>
              <a:buChar char="•"/>
            </a:pPr>
            <a:r>
              <a:rPr lang="en-GB" sz="1400"/>
              <a:t>Shallow Chirp profiler acquisition</a:t>
            </a:r>
          </a:p>
          <a:p>
            <a:pPr marL="342900" indent="-342900">
              <a:buFont typeface="Arial" panose="020B0604020202020204" pitchFamily="34" charset="0"/>
              <a:buChar char="•"/>
            </a:pPr>
            <a:endParaRPr lang="en-GB" sz="1400"/>
          </a:p>
          <a:p>
            <a:pPr marL="342900" indent="-342900">
              <a:buFont typeface="Arial" panose="020B0604020202020204" pitchFamily="34" charset="0"/>
              <a:buChar char="•"/>
            </a:pPr>
            <a:r>
              <a:rPr lang="en-GB" sz="1400"/>
              <a:t>Laser measurements via AUV paired with surface USV</a:t>
            </a:r>
          </a:p>
          <a:p>
            <a:pPr marL="342900" indent="-342900">
              <a:buFont typeface="Arial" panose="020B0604020202020204" pitchFamily="34" charset="0"/>
              <a:buChar char="•"/>
            </a:pPr>
            <a:endParaRPr lang="en-GB" sz="1400"/>
          </a:p>
          <a:p>
            <a:endParaRPr lang="en-GB" sz="1400"/>
          </a:p>
          <a:p>
            <a:pPr marL="342900" indent="-342900">
              <a:buFont typeface="Arial" panose="020B0604020202020204" pitchFamily="34" charset="0"/>
              <a:buChar char="•"/>
            </a:pPr>
            <a:r>
              <a:rPr lang="en-GB" sz="1400"/>
              <a:t>Optodes measuring  pH or pCO</a:t>
            </a:r>
            <a:r>
              <a:rPr lang="en-GB" sz="1400" baseline="-25000"/>
              <a:t>2</a:t>
            </a:r>
            <a:r>
              <a:rPr lang="en-GB" sz="1400"/>
              <a:t> (the partial pressure of CO</a:t>
            </a:r>
            <a:r>
              <a:rPr lang="en-GB" sz="1400" baseline="-25000"/>
              <a:t>2</a:t>
            </a:r>
            <a:r>
              <a:rPr lang="en-GB" sz="1400"/>
              <a:t>) as indicators of CO</a:t>
            </a:r>
            <a:r>
              <a:rPr lang="en-GB" sz="1400" baseline="-25000"/>
              <a:t>2</a:t>
            </a:r>
            <a:r>
              <a:rPr lang="en-GB" sz="1400"/>
              <a:t> in both the water column and seafloor sediment.</a:t>
            </a:r>
          </a:p>
          <a:p>
            <a:endParaRPr lang="en-GB" sz="1400"/>
          </a:p>
          <a:p>
            <a:endParaRPr lang="en-GB" sz="1400"/>
          </a:p>
          <a:p>
            <a:pPr marL="342900" indent="-342900">
              <a:buFont typeface="Arial" panose="020B0604020202020204" pitchFamily="34" charset="0"/>
              <a:buChar char="•"/>
            </a:pPr>
            <a:r>
              <a:rPr lang="en-GB" sz="1400"/>
              <a:t> Goldeneye trial: CO</a:t>
            </a:r>
            <a:r>
              <a:rPr lang="en-GB" sz="1400" baseline="-25000"/>
              <a:t>2</a:t>
            </a:r>
            <a:r>
              <a:rPr lang="en-GB" sz="1400"/>
              <a:t> concentration greater than baseline and seasonal variation</a:t>
            </a:r>
          </a:p>
          <a:p>
            <a:pPr marL="895320" lvl="1" indent="-285750">
              <a:buFont typeface="Arial" panose="020B0604020202020204" pitchFamily="34" charset="0"/>
              <a:buChar char="•"/>
            </a:pPr>
            <a:endParaRPr lang="en-GB" sz="900"/>
          </a:p>
        </p:txBody>
      </p:sp>
      <p:sp>
        <p:nvSpPr>
          <p:cNvPr id="11" name="TextBox 10">
            <a:extLst>
              <a:ext uri="{FF2B5EF4-FFF2-40B4-BE49-F238E27FC236}">
                <a16:creationId xmlns:a16="http://schemas.microsoft.com/office/drawing/2014/main" id="{AFCD79C2-7A29-423B-997C-F7DF0E753DD0}"/>
              </a:ext>
            </a:extLst>
          </p:cNvPr>
          <p:cNvSpPr txBox="1"/>
          <p:nvPr/>
        </p:nvSpPr>
        <p:spPr>
          <a:xfrm>
            <a:off x="3786274" y="1094717"/>
            <a:ext cx="1345472" cy="246221"/>
          </a:xfrm>
          <a:prstGeom prst="rect">
            <a:avLst/>
          </a:prstGeom>
          <a:noFill/>
        </p:spPr>
        <p:txBody>
          <a:bodyPr wrap="square">
            <a:spAutoFit/>
          </a:bodyPr>
          <a:lstStyle/>
          <a:p>
            <a:r>
              <a:rPr lang="en-GB" sz="1000" b="1"/>
              <a:t>Reference 36</a:t>
            </a:r>
            <a:endParaRPr lang="en-GB" sz="1000"/>
          </a:p>
        </p:txBody>
      </p:sp>
      <p:sp>
        <p:nvSpPr>
          <p:cNvPr id="13" name="TextBox 12">
            <a:extLst>
              <a:ext uri="{FF2B5EF4-FFF2-40B4-BE49-F238E27FC236}">
                <a16:creationId xmlns:a16="http://schemas.microsoft.com/office/drawing/2014/main" id="{A602E2B2-6CA9-4CF9-A2F7-93203EEE03AA}"/>
              </a:ext>
            </a:extLst>
          </p:cNvPr>
          <p:cNvSpPr txBox="1"/>
          <p:nvPr/>
        </p:nvSpPr>
        <p:spPr>
          <a:xfrm>
            <a:off x="3966207" y="4526495"/>
            <a:ext cx="2379163" cy="246221"/>
          </a:xfrm>
          <a:prstGeom prst="rect">
            <a:avLst/>
          </a:prstGeom>
          <a:noFill/>
        </p:spPr>
        <p:txBody>
          <a:bodyPr wrap="square">
            <a:spAutoFit/>
          </a:bodyPr>
          <a:lstStyle/>
          <a:p>
            <a:r>
              <a:rPr lang="en-GB" sz="1000" b="1"/>
              <a:t>Reference 37-42 </a:t>
            </a:r>
            <a:endParaRPr lang="en-GB" sz="1000"/>
          </a:p>
        </p:txBody>
      </p:sp>
      <p:grpSp>
        <p:nvGrpSpPr>
          <p:cNvPr id="5" name="Group 4" descr="STEMM CCS trial goldeneye">
            <a:extLst>
              <a:ext uri="{FF2B5EF4-FFF2-40B4-BE49-F238E27FC236}">
                <a16:creationId xmlns:a16="http://schemas.microsoft.com/office/drawing/2014/main" id="{0155786F-614F-48B9-8E3B-55BB4923741C}"/>
              </a:ext>
            </a:extLst>
          </p:cNvPr>
          <p:cNvGrpSpPr/>
          <p:nvPr/>
        </p:nvGrpSpPr>
        <p:grpSpPr>
          <a:xfrm>
            <a:off x="5444354" y="714063"/>
            <a:ext cx="5777631" cy="6056603"/>
            <a:chOff x="5444354" y="714063"/>
            <a:chExt cx="5777631" cy="6056603"/>
          </a:xfrm>
        </p:grpSpPr>
        <p:pic>
          <p:nvPicPr>
            <p:cNvPr id="7" name="Picture 6">
              <a:extLst>
                <a:ext uri="{FF2B5EF4-FFF2-40B4-BE49-F238E27FC236}">
                  <a16:creationId xmlns:a16="http://schemas.microsoft.com/office/drawing/2014/main" id="{369A0FE2-1D08-4E15-849C-E7AF4B97A8C5}"/>
                </a:ext>
              </a:extLst>
            </p:cNvPr>
            <p:cNvPicPr>
              <a:picLocks noChangeAspect="1"/>
            </p:cNvPicPr>
            <p:nvPr/>
          </p:nvPicPr>
          <p:blipFill rotWithShape="1">
            <a:blip r:embed="rId3"/>
            <a:srcRect b="4687"/>
            <a:stretch/>
          </p:blipFill>
          <p:spPr>
            <a:xfrm>
              <a:off x="5444354" y="714063"/>
              <a:ext cx="5330988" cy="3473878"/>
            </a:xfrm>
            <a:prstGeom prst="rect">
              <a:avLst/>
            </a:prstGeom>
          </p:spPr>
        </p:pic>
        <p:pic>
          <p:nvPicPr>
            <p:cNvPr id="10" name="Picture 9">
              <a:extLst>
                <a:ext uri="{FF2B5EF4-FFF2-40B4-BE49-F238E27FC236}">
                  <a16:creationId xmlns:a16="http://schemas.microsoft.com/office/drawing/2014/main" id="{DE11629F-449E-40AD-9C98-797D7F23873D}"/>
                </a:ext>
              </a:extLst>
            </p:cNvPr>
            <p:cNvPicPr>
              <a:picLocks noChangeAspect="1"/>
            </p:cNvPicPr>
            <p:nvPr/>
          </p:nvPicPr>
          <p:blipFill>
            <a:blip r:embed="rId4"/>
            <a:stretch>
              <a:fillRect/>
            </a:stretch>
          </p:blipFill>
          <p:spPr>
            <a:xfrm>
              <a:off x="5628964" y="1094717"/>
              <a:ext cx="934072" cy="693760"/>
            </a:xfrm>
            <a:prstGeom prst="rect">
              <a:avLst/>
            </a:prstGeom>
          </p:spPr>
        </p:pic>
        <p:sp>
          <p:nvSpPr>
            <p:cNvPr id="9" name="TextBox 8">
              <a:extLst>
                <a:ext uri="{FF2B5EF4-FFF2-40B4-BE49-F238E27FC236}">
                  <a16:creationId xmlns:a16="http://schemas.microsoft.com/office/drawing/2014/main" id="{FEA42275-15D0-42AE-8E1F-B633AFF77D0A}"/>
                </a:ext>
              </a:extLst>
            </p:cNvPr>
            <p:cNvSpPr txBox="1"/>
            <p:nvPr/>
          </p:nvSpPr>
          <p:spPr>
            <a:xfrm>
              <a:off x="6345370" y="749323"/>
              <a:ext cx="4122463" cy="777136"/>
            </a:xfrm>
            <a:prstGeom prst="rect">
              <a:avLst/>
            </a:prstGeom>
            <a:noFill/>
          </p:spPr>
          <p:txBody>
            <a:bodyPr wrap="square" lIns="91440" tIns="45720" rIns="91440" bIns="45720" anchor="t">
              <a:spAutoFit/>
            </a:bodyPr>
            <a:lstStyle/>
            <a:p>
              <a:r>
                <a:rPr lang="en-GB" sz="1400" b="1"/>
                <a:t>STEMM CCS</a:t>
              </a:r>
            </a:p>
            <a:p>
              <a:r>
                <a:rPr lang="en-GB" sz="1400" b="1"/>
                <a:t> Goldeneye trial</a:t>
              </a:r>
            </a:p>
            <a:p>
              <a:pPr lvl="2"/>
              <a:endParaRPr lang="en-GB" sz="600"/>
            </a:p>
            <a:p>
              <a:pPr marL="342900" indent="-342900">
                <a:buFont typeface="Arial" panose="020B0604020202020204" pitchFamily="34" charset="0"/>
                <a:buChar char="•"/>
              </a:pPr>
              <a:endParaRPr lang="en-GB" sz="1050">
                <a:hlinkClick r:id="rId5">
                  <a:extLst>
                    <a:ext uri="{A12FA001-AC4F-418D-AE19-62706E023703}">
                      <ahyp:hlinkClr xmlns:ahyp="http://schemas.microsoft.com/office/drawing/2018/hyperlinkcolor" val="tx"/>
                    </a:ext>
                  </a:extLst>
                </a:hlinkClick>
              </a:endParaRPr>
            </a:p>
          </p:txBody>
        </p:sp>
        <p:pic>
          <p:nvPicPr>
            <p:cNvPr id="4" name="Picture 3">
              <a:extLst>
                <a:ext uri="{FF2B5EF4-FFF2-40B4-BE49-F238E27FC236}">
                  <a16:creationId xmlns:a16="http://schemas.microsoft.com/office/drawing/2014/main" id="{1D33DC5C-3711-4E9C-B620-D2B90B27CAAF}"/>
                </a:ext>
              </a:extLst>
            </p:cNvPr>
            <p:cNvPicPr>
              <a:picLocks noChangeAspect="1"/>
            </p:cNvPicPr>
            <p:nvPr/>
          </p:nvPicPr>
          <p:blipFill rotWithShape="1">
            <a:blip r:embed="rId6"/>
            <a:srcRect b="17226"/>
            <a:stretch/>
          </p:blipFill>
          <p:spPr>
            <a:xfrm>
              <a:off x="5774747" y="3904647"/>
              <a:ext cx="5447238" cy="2527465"/>
            </a:xfrm>
            <a:prstGeom prst="rect">
              <a:avLst/>
            </a:prstGeom>
          </p:spPr>
        </p:pic>
        <p:sp>
          <p:nvSpPr>
            <p:cNvPr id="14" name="TextBox 13">
              <a:extLst>
                <a:ext uri="{FF2B5EF4-FFF2-40B4-BE49-F238E27FC236}">
                  <a16:creationId xmlns:a16="http://schemas.microsoft.com/office/drawing/2014/main" id="{C6E2B897-0E2F-4A49-97D9-A527C1C3B1ED}"/>
                </a:ext>
              </a:extLst>
            </p:cNvPr>
            <p:cNvSpPr txBox="1"/>
            <p:nvPr/>
          </p:nvSpPr>
          <p:spPr>
            <a:xfrm>
              <a:off x="6384856" y="3904647"/>
              <a:ext cx="3449983" cy="338554"/>
            </a:xfrm>
            <a:prstGeom prst="rect">
              <a:avLst/>
            </a:prstGeom>
            <a:noFill/>
          </p:spPr>
          <p:txBody>
            <a:bodyPr wrap="none" rtlCol="0">
              <a:spAutoFit/>
            </a:bodyPr>
            <a:lstStyle/>
            <a:p>
              <a:r>
                <a:rPr lang="en-GB" sz="1600" b="1"/>
                <a:t>2D seismic reflection (Chirp) data</a:t>
              </a:r>
            </a:p>
          </p:txBody>
        </p:sp>
        <p:sp>
          <p:nvSpPr>
            <p:cNvPr id="15" name="TextBox 14">
              <a:extLst>
                <a:ext uri="{FF2B5EF4-FFF2-40B4-BE49-F238E27FC236}">
                  <a16:creationId xmlns:a16="http://schemas.microsoft.com/office/drawing/2014/main" id="{22E64F66-8071-4FA5-BF2D-9BDD764052CF}"/>
                </a:ext>
              </a:extLst>
            </p:cNvPr>
            <p:cNvSpPr txBox="1"/>
            <p:nvPr/>
          </p:nvSpPr>
          <p:spPr>
            <a:xfrm>
              <a:off x="6596453" y="6432112"/>
              <a:ext cx="3026791" cy="338554"/>
            </a:xfrm>
            <a:prstGeom prst="rect">
              <a:avLst/>
            </a:prstGeom>
            <a:noFill/>
          </p:spPr>
          <p:txBody>
            <a:bodyPr wrap="none" rtlCol="0">
              <a:spAutoFit/>
            </a:bodyPr>
            <a:lstStyle/>
            <a:p>
              <a:r>
                <a:rPr lang="en-GB" sz="1600" b="1"/>
                <a:t>CO</a:t>
              </a:r>
              <a:r>
                <a:rPr lang="en-GB" sz="1600" b="1" baseline="30000"/>
                <a:t>2</a:t>
              </a:r>
              <a:r>
                <a:rPr lang="en-GB" sz="1600" b="1"/>
                <a:t> outflow pipe experiment</a:t>
              </a:r>
            </a:p>
          </p:txBody>
        </p:sp>
      </p:grpSp>
    </p:spTree>
    <p:extLst>
      <p:ext uri="{BB962C8B-B14F-4D97-AF65-F5344CB8AC3E}">
        <p14:creationId xmlns:p14="http://schemas.microsoft.com/office/powerpoint/2010/main" val="10096118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78396D-B982-44C1-A2E1-68FBC3300635}"/>
              </a:ext>
            </a:extLst>
          </p:cNvPr>
          <p:cNvSpPr>
            <a:spLocks noGrp="1"/>
          </p:cNvSpPr>
          <p:nvPr>
            <p:ph type="title"/>
          </p:nvPr>
        </p:nvSpPr>
        <p:spPr>
          <a:xfrm>
            <a:off x="576263" y="260350"/>
            <a:ext cx="7094537" cy="501650"/>
          </a:xfrm>
        </p:spPr>
        <p:txBody>
          <a:bodyPr/>
          <a:lstStyle/>
          <a:p>
            <a:r>
              <a:rPr lang="en-GB">
                <a:solidFill>
                  <a:srgbClr val="006097"/>
                </a:solidFill>
                <a:latin typeface="+mn-lt"/>
              </a:rPr>
              <a:t>Geochemistry/ Geochemical Analysis</a:t>
            </a:r>
          </a:p>
        </p:txBody>
      </p:sp>
      <p:sp>
        <p:nvSpPr>
          <p:cNvPr id="4" name="TextBox 3">
            <a:extLst>
              <a:ext uri="{FF2B5EF4-FFF2-40B4-BE49-F238E27FC236}">
                <a16:creationId xmlns:a16="http://schemas.microsoft.com/office/drawing/2014/main" id="{BB648806-6D0E-44B0-9684-3D95361A60C6}"/>
              </a:ext>
            </a:extLst>
          </p:cNvPr>
          <p:cNvSpPr txBox="1"/>
          <p:nvPr/>
        </p:nvSpPr>
        <p:spPr>
          <a:xfrm>
            <a:off x="576263" y="852053"/>
            <a:ext cx="7987356" cy="3293209"/>
          </a:xfrm>
          <a:prstGeom prst="rect">
            <a:avLst/>
          </a:prstGeom>
          <a:noFill/>
        </p:spPr>
        <p:txBody>
          <a:bodyPr wrap="square" lIns="91440" tIns="45720" rIns="91440" bIns="45720" anchor="t">
            <a:spAutoFit/>
          </a:bodyPr>
          <a:lstStyle/>
          <a:p>
            <a:pPr marL="342900" indent="-342900">
              <a:buFont typeface="Arial" panose="020B0604020202020204" pitchFamily="34" charset="0"/>
              <a:buChar char="•"/>
            </a:pPr>
            <a:r>
              <a:rPr lang="en-GB" sz="1600"/>
              <a:t>CO</a:t>
            </a:r>
            <a:r>
              <a:rPr lang="en-GB" sz="1600" baseline="-25000"/>
              <a:t>2</a:t>
            </a:r>
            <a:r>
              <a:rPr lang="en-GB" sz="1600"/>
              <a:t> interacts with the rock and existing pore fluid</a:t>
            </a:r>
          </a:p>
          <a:p>
            <a:pPr marL="951865" lvl="1" indent="-342900">
              <a:buFont typeface="Arial" panose="020B0604020202020204" pitchFamily="34" charset="0"/>
              <a:buChar char="•"/>
            </a:pPr>
            <a:r>
              <a:rPr lang="en-GB" sz="1600"/>
              <a:t>Dissolution and precipitation of minerals in the reservoir and seal rocks</a:t>
            </a:r>
            <a:endParaRPr lang="en-GB" sz="1600">
              <a:cs typeface="Arial"/>
            </a:endParaRPr>
          </a:p>
          <a:p>
            <a:pPr marL="951865" lvl="1" indent="-342900">
              <a:buFont typeface="Arial" panose="020B0604020202020204" pitchFamily="34" charset="0"/>
              <a:buChar char="•"/>
            </a:pPr>
            <a:r>
              <a:rPr lang="en-GB" sz="1600"/>
              <a:t>Modification of the properties of mineral surfaces occurs</a:t>
            </a:r>
            <a:endParaRPr lang="en-GB" sz="1600">
              <a:cs typeface="Arial"/>
            </a:endParaRPr>
          </a:p>
          <a:p>
            <a:pPr marL="951865" lvl="1" indent="-342900">
              <a:buFont typeface="Arial" panose="020B0604020202020204" pitchFamily="34" charset="0"/>
              <a:buChar char="•"/>
            </a:pPr>
            <a:r>
              <a:rPr lang="en-GB" sz="1600"/>
              <a:t>Effects occur on fluid flow and capillary trapping</a:t>
            </a:r>
            <a:endParaRPr lang="en-GB" sz="1600">
              <a:cs typeface="Arial"/>
            </a:endParaRPr>
          </a:p>
          <a:p>
            <a:endParaRPr lang="en-GB" sz="1600"/>
          </a:p>
          <a:p>
            <a:pPr marL="342900" indent="-342900">
              <a:buFont typeface="Arial" panose="020B0604020202020204" pitchFamily="34" charset="0"/>
              <a:buChar char="•"/>
            </a:pPr>
            <a:r>
              <a:rPr lang="en-GB" sz="1600"/>
              <a:t>Geochemistry traces fluid-fluid interactions and fluid-rock processes</a:t>
            </a:r>
          </a:p>
          <a:p>
            <a:endParaRPr lang="en-GB" sz="1600"/>
          </a:p>
          <a:p>
            <a:pPr marL="342900" indent="-342900">
              <a:buFont typeface="Arial" panose="020B0604020202020204" pitchFamily="34" charset="0"/>
              <a:buChar char="•"/>
            </a:pPr>
            <a:r>
              <a:rPr lang="en-GB" sz="1600"/>
              <a:t>Analysis includes:</a:t>
            </a:r>
          </a:p>
          <a:p>
            <a:pPr marL="951865" lvl="1" indent="-342900">
              <a:buFont typeface="Arial" panose="020B0604020202020204" pitchFamily="34" charset="0"/>
              <a:buChar char="•"/>
            </a:pPr>
            <a:r>
              <a:rPr lang="en-GB" sz="1600"/>
              <a:t>Gas Ratio data</a:t>
            </a:r>
            <a:endParaRPr lang="en-GB" sz="1600">
              <a:cs typeface="Arial" panose="020B0604020202020204"/>
            </a:endParaRPr>
          </a:p>
          <a:p>
            <a:pPr marL="951865" lvl="1" indent="-342900">
              <a:buFont typeface="Arial" panose="020B0604020202020204" pitchFamily="34" charset="0"/>
              <a:buChar char="•"/>
            </a:pPr>
            <a:r>
              <a:rPr lang="en-GB" sz="1600"/>
              <a:t>Carbon and Oxygen isotopes</a:t>
            </a:r>
            <a:endParaRPr lang="en-GB" sz="1600">
              <a:cs typeface="Arial" panose="020B0604020202020204"/>
            </a:endParaRPr>
          </a:p>
          <a:p>
            <a:pPr marL="951865" lvl="1" indent="-342900">
              <a:buFont typeface="Arial" panose="020B0604020202020204" pitchFamily="34" charset="0"/>
              <a:buChar char="•"/>
            </a:pPr>
            <a:r>
              <a:rPr lang="en-GB" sz="1600"/>
              <a:t>Isotopic changes in Calcium and Magnesium in the rock </a:t>
            </a:r>
            <a:endParaRPr lang="en-GB" sz="1600">
              <a:cs typeface="Arial" panose="020B0604020202020204"/>
            </a:endParaRPr>
          </a:p>
          <a:p>
            <a:pPr marL="951865" lvl="1" indent="-342900">
              <a:buFont typeface="Arial" panose="020B0604020202020204" pitchFamily="34" charset="0"/>
              <a:buChar char="•"/>
            </a:pPr>
            <a:r>
              <a:rPr lang="en-GB" sz="1600"/>
              <a:t>Trace metals in overlying aquifer waters </a:t>
            </a:r>
            <a:endParaRPr lang="en-GB" sz="1600">
              <a:cs typeface="Arial" panose="020B0604020202020204"/>
            </a:endParaRPr>
          </a:p>
          <a:p>
            <a:pPr marL="1561465" lvl="2" indent="-342900">
              <a:buFont typeface="Arial" panose="020B0604020202020204" pitchFamily="34" charset="0"/>
              <a:buChar char="•"/>
            </a:pPr>
            <a:r>
              <a:rPr lang="en-GB" sz="1600"/>
              <a:t>upward migration &amp; acidification of CO</a:t>
            </a:r>
            <a:r>
              <a:rPr lang="en-GB" sz="1600" baseline="-25000"/>
              <a:t>2</a:t>
            </a:r>
            <a:r>
              <a:rPr lang="en-GB" sz="1600"/>
              <a:t> from storage formations</a:t>
            </a:r>
          </a:p>
        </p:txBody>
      </p:sp>
      <p:pic>
        <p:nvPicPr>
          <p:cNvPr id="3" name="Picture 2" descr="Geochemistry/ Geochemical Analysis tube">
            <a:extLst>
              <a:ext uri="{FF2B5EF4-FFF2-40B4-BE49-F238E27FC236}">
                <a16:creationId xmlns:a16="http://schemas.microsoft.com/office/drawing/2014/main" id="{B7C81A30-A488-4EE6-83B1-43C4C73C0AE9}"/>
              </a:ext>
            </a:extLst>
          </p:cNvPr>
          <p:cNvPicPr>
            <a:picLocks noChangeAspect="1"/>
          </p:cNvPicPr>
          <p:nvPr/>
        </p:nvPicPr>
        <p:blipFill>
          <a:blip r:embed="rId2"/>
          <a:stretch>
            <a:fillRect/>
          </a:stretch>
        </p:blipFill>
        <p:spPr>
          <a:xfrm>
            <a:off x="9837150" y="1275354"/>
            <a:ext cx="546970" cy="1940034"/>
          </a:xfrm>
          <a:prstGeom prst="rect">
            <a:avLst/>
          </a:prstGeom>
        </p:spPr>
      </p:pic>
      <p:pic>
        <p:nvPicPr>
          <p:cNvPr id="11" name="Picture 10" descr="Geochemistry/ Geochemical Analysis table">
            <a:extLst>
              <a:ext uri="{FF2B5EF4-FFF2-40B4-BE49-F238E27FC236}">
                <a16:creationId xmlns:a16="http://schemas.microsoft.com/office/drawing/2014/main" id="{A4172A85-9B01-460F-A36B-A66674CBE1D3}"/>
              </a:ext>
            </a:extLst>
          </p:cNvPr>
          <p:cNvPicPr>
            <a:picLocks noChangeAspect="1"/>
          </p:cNvPicPr>
          <p:nvPr/>
        </p:nvPicPr>
        <p:blipFill>
          <a:blip r:embed="rId3"/>
          <a:stretch>
            <a:fillRect/>
          </a:stretch>
        </p:blipFill>
        <p:spPr>
          <a:xfrm>
            <a:off x="1308999" y="4342547"/>
            <a:ext cx="5525262" cy="1751649"/>
          </a:xfrm>
          <a:prstGeom prst="rect">
            <a:avLst/>
          </a:prstGeom>
        </p:spPr>
      </p:pic>
      <p:grpSp>
        <p:nvGrpSpPr>
          <p:cNvPr id="6" name="Group 5" descr="Reference 43">
            <a:extLst>
              <a:ext uri="{FF2B5EF4-FFF2-40B4-BE49-F238E27FC236}">
                <a16:creationId xmlns:a16="http://schemas.microsoft.com/office/drawing/2014/main" id="{210F72B9-9E68-4093-BB1E-6BA36B8BD96C}"/>
              </a:ext>
            </a:extLst>
          </p:cNvPr>
          <p:cNvGrpSpPr/>
          <p:nvPr/>
        </p:nvGrpSpPr>
        <p:grpSpPr>
          <a:xfrm>
            <a:off x="7352270" y="3429000"/>
            <a:ext cx="4695567" cy="3084646"/>
            <a:chOff x="7352270" y="3429000"/>
            <a:chExt cx="4695567" cy="3084646"/>
          </a:xfrm>
        </p:grpSpPr>
        <p:grpSp>
          <p:nvGrpSpPr>
            <p:cNvPr id="2" name="Group 1" descr="Geochemistry/ Geochemical Analysis table">
              <a:extLst>
                <a:ext uri="{FF2B5EF4-FFF2-40B4-BE49-F238E27FC236}">
                  <a16:creationId xmlns:a16="http://schemas.microsoft.com/office/drawing/2014/main" id="{5F48C5EE-AD0D-402A-813B-41839DB70D69}"/>
                </a:ext>
              </a:extLst>
            </p:cNvPr>
            <p:cNvGrpSpPr/>
            <p:nvPr/>
          </p:nvGrpSpPr>
          <p:grpSpPr>
            <a:xfrm>
              <a:off x="7352270" y="3429000"/>
              <a:ext cx="4695567" cy="2996514"/>
              <a:chOff x="8847438" y="3343591"/>
              <a:chExt cx="2359758" cy="1555160"/>
            </a:xfrm>
          </p:grpSpPr>
          <p:pic>
            <p:nvPicPr>
              <p:cNvPr id="8" name="Picture 7">
                <a:extLst>
                  <a:ext uri="{FF2B5EF4-FFF2-40B4-BE49-F238E27FC236}">
                    <a16:creationId xmlns:a16="http://schemas.microsoft.com/office/drawing/2014/main" id="{A41D0305-967D-4C70-A6F0-C639CEA78B64}"/>
                  </a:ext>
                </a:extLst>
              </p:cNvPr>
              <p:cNvPicPr>
                <a:picLocks noChangeAspect="1"/>
              </p:cNvPicPr>
              <p:nvPr/>
            </p:nvPicPr>
            <p:blipFill>
              <a:blip r:embed="rId4"/>
              <a:stretch>
                <a:fillRect/>
              </a:stretch>
            </p:blipFill>
            <p:spPr>
              <a:xfrm>
                <a:off x="8956509" y="3405304"/>
                <a:ext cx="2250687" cy="1493447"/>
              </a:xfrm>
              <a:prstGeom prst="rect">
                <a:avLst/>
              </a:prstGeom>
            </p:spPr>
          </p:pic>
          <p:sp>
            <p:nvSpPr>
              <p:cNvPr id="9" name="Rectangle 8">
                <a:extLst>
                  <a:ext uri="{FF2B5EF4-FFF2-40B4-BE49-F238E27FC236}">
                    <a16:creationId xmlns:a16="http://schemas.microsoft.com/office/drawing/2014/main" id="{5C53B735-3115-411F-8467-7A00AC64C90D}"/>
                  </a:ext>
                </a:extLst>
              </p:cNvPr>
              <p:cNvSpPr/>
              <p:nvPr/>
            </p:nvSpPr>
            <p:spPr>
              <a:xfrm>
                <a:off x="8847438" y="3343591"/>
                <a:ext cx="1013989" cy="5069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a:extLst>
                <a:ext uri="{FF2B5EF4-FFF2-40B4-BE49-F238E27FC236}">
                  <a16:creationId xmlns:a16="http://schemas.microsoft.com/office/drawing/2014/main" id="{B91CFF40-000E-4224-BA9F-749A453E9D6F}"/>
                </a:ext>
              </a:extLst>
            </p:cNvPr>
            <p:cNvSpPr txBox="1"/>
            <p:nvPr/>
          </p:nvSpPr>
          <p:spPr>
            <a:xfrm>
              <a:off x="8006751" y="6267425"/>
              <a:ext cx="1801820" cy="246221"/>
            </a:xfrm>
            <a:prstGeom prst="rect">
              <a:avLst/>
            </a:prstGeom>
            <a:noFill/>
          </p:spPr>
          <p:txBody>
            <a:bodyPr wrap="square">
              <a:spAutoFit/>
            </a:bodyPr>
            <a:lstStyle/>
            <a:p>
              <a:r>
                <a:rPr lang="en-GB" sz="1000" b="1"/>
                <a:t>Reference 43</a:t>
              </a:r>
              <a:endParaRPr lang="en-GB" sz="1000"/>
            </a:p>
          </p:txBody>
        </p:sp>
      </p:grpSp>
    </p:spTree>
    <p:extLst>
      <p:ext uri="{BB962C8B-B14F-4D97-AF65-F5344CB8AC3E}">
        <p14:creationId xmlns:p14="http://schemas.microsoft.com/office/powerpoint/2010/main" val="38891262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6CA92E5-F928-4B54-B2CE-53D1915DD71B}"/>
              </a:ext>
            </a:extLst>
          </p:cNvPr>
          <p:cNvSpPr>
            <a:spLocks noGrp="1"/>
          </p:cNvSpPr>
          <p:nvPr>
            <p:ph type="title"/>
          </p:nvPr>
        </p:nvSpPr>
        <p:spPr>
          <a:xfrm>
            <a:off x="564069" y="245078"/>
            <a:ext cx="8447951" cy="501649"/>
          </a:xfrm>
        </p:spPr>
        <p:txBody>
          <a:bodyPr/>
          <a:lstStyle/>
          <a:p>
            <a:r>
              <a:rPr lang="en-GB">
                <a:solidFill>
                  <a:srgbClr val="006097"/>
                </a:solidFill>
                <a:latin typeface="+mn-lt"/>
              </a:rPr>
              <a:t>Downhole Well Monitoring Technologies</a:t>
            </a:r>
          </a:p>
        </p:txBody>
      </p:sp>
      <p:sp>
        <p:nvSpPr>
          <p:cNvPr id="7" name="TextBox 6">
            <a:extLst>
              <a:ext uri="{FF2B5EF4-FFF2-40B4-BE49-F238E27FC236}">
                <a16:creationId xmlns:a16="http://schemas.microsoft.com/office/drawing/2014/main" id="{EA78F2F5-70D9-44E0-AEEB-FBEACF687EC4}"/>
              </a:ext>
            </a:extLst>
          </p:cNvPr>
          <p:cNvSpPr txBox="1"/>
          <p:nvPr/>
        </p:nvSpPr>
        <p:spPr>
          <a:xfrm>
            <a:off x="405160" y="911402"/>
            <a:ext cx="7323991" cy="4678204"/>
          </a:xfrm>
          <a:prstGeom prst="rect">
            <a:avLst/>
          </a:prstGeom>
          <a:noFill/>
        </p:spPr>
        <p:txBody>
          <a:bodyPr wrap="square" rtlCol="0">
            <a:spAutoFit/>
          </a:bodyPr>
          <a:lstStyle/>
          <a:p>
            <a:pPr marL="285750" indent="-285750">
              <a:buFont typeface="Arial" panose="020B0604020202020204" pitchFamily="34" charset="0"/>
              <a:buChar char="•"/>
            </a:pPr>
            <a:r>
              <a:rPr lang="en-GB" sz="1600"/>
              <a:t>Baseline rock and fluid formation data is collected during and immediately after a well is drilled</a:t>
            </a:r>
          </a:p>
          <a:p>
            <a:pPr marL="895320" lvl="1" indent="-285750">
              <a:buFont typeface="Arial" panose="020B0604020202020204" pitchFamily="34" charset="0"/>
              <a:buChar char="•"/>
            </a:pPr>
            <a:r>
              <a:rPr lang="en-GB" sz="1400"/>
              <a:t>Gives very high resolution, but only </a:t>
            </a:r>
            <a:r>
              <a:rPr lang="en-GB" sz="1400">
                <a:solidFill>
                  <a:schemeClr val="accent2"/>
                </a:solidFill>
              </a:rPr>
              <a:t>very close to well bore (&lt;~5m</a:t>
            </a:r>
            <a:r>
              <a:rPr lang="en-GB" sz="1400"/>
              <a:t>)</a:t>
            </a:r>
          </a:p>
          <a:p>
            <a:pPr marL="895320" lvl="1" indent="-285750">
              <a:buFont typeface="Arial" panose="020B0604020202020204" pitchFamily="34" charset="0"/>
              <a:buChar char="•"/>
            </a:pPr>
            <a:r>
              <a:rPr lang="en-GB" sz="1400"/>
              <a:t>Routinely collected “open-hole” prior to running production steel casing</a:t>
            </a:r>
          </a:p>
          <a:p>
            <a:pPr lvl="1"/>
            <a:endParaRPr lang="en-GB" sz="1600"/>
          </a:p>
          <a:p>
            <a:pPr marL="285750" indent="-285750">
              <a:buFont typeface="Arial" panose="020B0604020202020204" pitchFamily="34" charset="0"/>
              <a:buChar char="•"/>
            </a:pPr>
            <a:r>
              <a:rPr lang="en-GB" sz="1600"/>
              <a:t>Injection/production well access can provide time lapse reservoir fluid saturation or production logging </a:t>
            </a:r>
          </a:p>
          <a:p>
            <a:pPr marL="895320" lvl="1" indent="-285750">
              <a:buFont typeface="Arial" panose="020B0604020202020204" pitchFamily="34" charset="0"/>
              <a:buChar char="•"/>
            </a:pPr>
            <a:r>
              <a:rPr lang="en-GB" sz="1400" b="1">
                <a:solidFill>
                  <a:srgbClr val="FF0000"/>
                </a:solidFill>
              </a:rPr>
              <a:t>Restricted to very occasional access to offshore wells</a:t>
            </a:r>
            <a:r>
              <a:rPr lang="en-GB" sz="1400" b="1"/>
              <a:t> </a:t>
            </a:r>
            <a:r>
              <a:rPr lang="en-GB" sz="1400"/>
              <a:t>(cost and risk) </a:t>
            </a:r>
          </a:p>
          <a:p>
            <a:pPr marL="895320" lvl="1" indent="-285750">
              <a:buFont typeface="Arial" panose="020B0604020202020204" pitchFamily="34" charset="0"/>
              <a:buChar char="•"/>
            </a:pPr>
            <a:r>
              <a:rPr lang="en-GB" sz="1400"/>
              <a:t>Virtually no access to subsea wells</a:t>
            </a:r>
          </a:p>
          <a:p>
            <a:pPr lvl="1"/>
            <a:endParaRPr lang="en-GB" sz="1600" b="1" u="sng"/>
          </a:p>
          <a:p>
            <a:pPr lvl="1"/>
            <a:endParaRPr lang="en-GB" sz="1600" b="1" u="sng"/>
          </a:p>
          <a:p>
            <a:pPr marL="285750" indent="-285750">
              <a:buFont typeface="Arial" panose="020B0604020202020204" pitchFamily="34" charset="0"/>
              <a:buChar char="•"/>
            </a:pPr>
            <a:r>
              <a:rPr lang="en-GB" sz="1600"/>
              <a:t>CO</a:t>
            </a:r>
            <a:r>
              <a:rPr lang="en-GB" sz="1600" baseline="-25000"/>
              <a:t>2</a:t>
            </a:r>
            <a:r>
              <a:rPr lang="en-GB" sz="1600"/>
              <a:t> wellbore measurements have included:</a:t>
            </a:r>
          </a:p>
          <a:p>
            <a:pPr marL="895320" lvl="1" indent="-285750">
              <a:buFont typeface="Arial" panose="020B0604020202020204" pitchFamily="34" charset="0"/>
              <a:buChar char="•"/>
            </a:pPr>
            <a:r>
              <a:rPr lang="en-GB" sz="1400"/>
              <a:t>CO</a:t>
            </a:r>
            <a:r>
              <a:rPr lang="en-GB" sz="1400" baseline="-25000"/>
              <a:t>2</a:t>
            </a:r>
            <a:r>
              <a:rPr lang="en-GB" sz="1400"/>
              <a:t> saturation in brine reservoirs estimated  from decrease in sonic (P-wave) velocity &amp; increase in resistivity (induction tool)</a:t>
            </a:r>
          </a:p>
          <a:p>
            <a:pPr marL="895320" lvl="1" indent="-285750">
              <a:buFont typeface="Arial" panose="020B0604020202020204" pitchFamily="34" charset="0"/>
              <a:buChar char="•"/>
            </a:pPr>
            <a:r>
              <a:rPr lang="en-GB" sz="1400"/>
              <a:t>Repeat Reservoir Saturation Tool (RST) using pulsed neutron capture to determine changing brine saturation</a:t>
            </a:r>
          </a:p>
          <a:p>
            <a:pPr marL="895320" lvl="1" indent="-285750">
              <a:buFont typeface="Arial" panose="020B0604020202020204" pitchFamily="34" charset="0"/>
              <a:buChar char="•"/>
            </a:pPr>
            <a:endParaRPr lang="en-GB" sz="1400"/>
          </a:p>
          <a:p>
            <a:pPr lvl="1"/>
            <a:endParaRPr lang="en-GB" sz="1400"/>
          </a:p>
          <a:p>
            <a:pPr marL="285750" indent="-285750">
              <a:buFont typeface="Arial" panose="020B0604020202020204" pitchFamily="34" charset="0"/>
              <a:buChar char="•"/>
            </a:pPr>
            <a:r>
              <a:rPr lang="en-GB" sz="1600"/>
              <a:t>Future downhole gravity may sense density changes further into reservoir</a:t>
            </a:r>
          </a:p>
          <a:p>
            <a:pPr lvl="1"/>
            <a:endParaRPr lang="en-GB" sz="1600"/>
          </a:p>
        </p:txBody>
      </p:sp>
      <p:grpSp>
        <p:nvGrpSpPr>
          <p:cNvPr id="2" name="Group 1" descr="Downhole logging schematic">
            <a:extLst>
              <a:ext uri="{FF2B5EF4-FFF2-40B4-BE49-F238E27FC236}">
                <a16:creationId xmlns:a16="http://schemas.microsoft.com/office/drawing/2014/main" id="{CDBFAA38-CCDD-43A5-9902-EBE75F0A04DF}"/>
              </a:ext>
            </a:extLst>
          </p:cNvPr>
          <p:cNvGrpSpPr/>
          <p:nvPr/>
        </p:nvGrpSpPr>
        <p:grpSpPr>
          <a:xfrm>
            <a:off x="8001569" y="526779"/>
            <a:ext cx="1664547" cy="2263771"/>
            <a:chOff x="8261432" y="663852"/>
            <a:chExt cx="1664547" cy="2263771"/>
          </a:xfrm>
        </p:grpSpPr>
        <p:pic>
          <p:nvPicPr>
            <p:cNvPr id="10" name="Picture 9">
              <a:extLst>
                <a:ext uri="{FF2B5EF4-FFF2-40B4-BE49-F238E27FC236}">
                  <a16:creationId xmlns:a16="http://schemas.microsoft.com/office/drawing/2014/main" id="{7B2C21C2-B962-47EC-8CD7-E3733D8D3ECC}"/>
                </a:ext>
              </a:extLst>
            </p:cNvPr>
            <p:cNvPicPr>
              <a:picLocks noChangeAspect="1"/>
            </p:cNvPicPr>
            <p:nvPr/>
          </p:nvPicPr>
          <p:blipFill>
            <a:blip r:embed="rId3"/>
            <a:stretch>
              <a:fillRect/>
            </a:stretch>
          </p:blipFill>
          <p:spPr>
            <a:xfrm>
              <a:off x="8261432" y="1048475"/>
              <a:ext cx="1641815" cy="1879148"/>
            </a:xfrm>
            <a:prstGeom prst="rect">
              <a:avLst/>
            </a:prstGeom>
          </p:spPr>
        </p:pic>
        <p:sp>
          <p:nvSpPr>
            <p:cNvPr id="11" name="Rectangle 10">
              <a:extLst>
                <a:ext uri="{FF2B5EF4-FFF2-40B4-BE49-F238E27FC236}">
                  <a16:creationId xmlns:a16="http://schemas.microsoft.com/office/drawing/2014/main" id="{06047039-BEF4-4D70-A517-318FF01FC7E0}"/>
                </a:ext>
              </a:extLst>
            </p:cNvPr>
            <p:cNvSpPr/>
            <p:nvPr/>
          </p:nvSpPr>
          <p:spPr>
            <a:xfrm>
              <a:off x="8300424" y="663852"/>
              <a:ext cx="1625555" cy="461665"/>
            </a:xfrm>
            <a:prstGeom prst="rect">
              <a:avLst/>
            </a:prstGeom>
          </p:spPr>
          <p:txBody>
            <a:bodyPr wrap="square">
              <a:spAutoFit/>
            </a:bodyPr>
            <a:lstStyle/>
            <a:p>
              <a:pPr algn="ctr"/>
              <a:r>
                <a:rPr lang="en-GB" sz="1200" b="1">
                  <a:solidFill>
                    <a:srgbClr val="222222"/>
                  </a:solidFill>
                </a:rPr>
                <a:t>Downhole logging schematic</a:t>
              </a:r>
              <a:endParaRPr lang="en-GB" sz="1200" b="1"/>
            </a:p>
          </p:txBody>
        </p:sp>
      </p:grpSp>
      <p:grpSp>
        <p:nvGrpSpPr>
          <p:cNvPr id="3" name="Group 2" descr="Silicon Microgravity &#10;">
            <a:extLst>
              <a:ext uri="{FF2B5EF4-FFF2-40B4-BE49-F238E27FC236}">
                <a16:creationId xmlns:a16="http://schemas.microsoft.com/office/drawing/2014/main" id="{52EB385F-AF8E-4081-BFA6-59E6D2E288FF}"/>
              </a:ext>
            </a:extLst>
          </p:cNvPr>
          <p:cNvGrpSpPr/>
          <p:nvPr/>
        </p:nvGrpSpPr>
        <p:grpSpPr>
          <a:xfrm>
            <a:off x="9915802" y="857768"/>
            <a:ext cx="2174096" cy="2279852"/>
            <a:chOff x="10017904" y="945164"/>
            <a:chExt cx="2174096" cy="2279852"/>
          </a:xfrm>
        </p:grpSpPr>
        <p:sp>
          <p:nvSpPr>
            <p:cNvPr id="8" name="Rectangle 7">
              <a:extLst>
                <a:ext uri="{FF2B5EF4-FFF2-40B4-BE49-F238E27FC236}">
                  <a16:creationId xmlns:a16="http://schemas.microsoft.com/office/drawing/2014/main" id="{0BA3C351-4E4A-4746-8857-F7983D0D9BE9}"/>
                </a:ext>
              </a:extLst>
            </p:cNvPr>
            <p:cNvSpPr/>
            <p:nvPr/>
          </p:nvSpPr>
          <p:spPr>
            <a:xfrm>
              <a:off x="10017904" y="2948017"/>
              <a:ext cx="2174096" cy="276999"/>
            </a:xfrm>
            <a:prstGeom prst="rect">
              <a:avLst/>
            </a:prstGeom>
          </p:spPr>
          <p:txBody>
            <a:bodyPr wrap="square">
              <a:spAutoFit/>
            </a:bodyPr>
            <a:lstStyle/>
            <a:p>
              <a:endParaRPr lang="en-GB" sz="1200"/>
            </a:p>
          </p:txBody>
        </p:sp>
        <p:pic>
          <p:nvPicPr>
            <p:cNvPr id="9" name="Picture 8">
              <a:extLst>
                <a:ext uri="{FF2B5EF4-FFF2-40B4-BE49-F238E27FC236}">
                  <a16:creationId xmlns:a16="http://schemas.microsoft.com/office/drawing/2014/main" id="{D43DEA9B-0B84-4CF6-B00C-5F8A7F094E7D}"/>
                </a:ext>
              </a:extLst>
            </p:cNvPr>
            <p:cNvPicPr>
              <a:picLocks noChangeAspect="1"/>
            </p:cNvPicPr>
            <p:nvPr/>
          </p:nvPicPr>
          <p:blipFill>
            <a:blip r:embed="rId4"/>
            <a:stretch>
              <a:fillRect/>
            </a:stretch>
          </p:blipFill>
          <p:spPr>
            <a:xfrm>
              <a:off x="10079629" y="945164"/>
              <a:ext cx="1558764" cy="2064166"/>
            </a:xfrm>
            <a:prstGeom prst="rect">
              <a:avLst/>
            </a:prstGeom>
          </p:spPr>
        </p:pic>
      </p:grpSp>
      <p:sp>
        <p:nvSpPr>
          <p:cNvPr id="14" name="TextBox 13">
            <a:extLst>
              <a:ext uri="{FF2B5EF4-FFF2-40B4-BE49-F238E27FC236}">
                <a16:creationId xmlns:a16="http://schemas.microsoft.com/office/drawing/2014/main" id="{2F4CBE39-0A7C-400F-AFBA-AF1D77076407}"/>
              </a:ext>
            </a:extLst>
          </p:cNvPr>
          <p:cNvSpPr txBox="1"/>
          <p:nvPr/>
        </p:nvSpPr>
        <p:spPr>
          <a:xfrm>
            <a:off x="5205732" y="5242017"/>
            <a:ext cx="1801820" cy="246221"/>
          </a:xfrm>
          <a:prstGeom prst="rect">
            <a:avLst/>
          </a:prstGeom>
          <a:noFill/>
        </p:spPr>
        <p:txBody>
          <a:bodyPr wrap="square">
            <a:spAutoFit/>
          </a:bodyPr>
          <a:lstStyle/>
          <a:p>
            <a:r>
              <a:rPr lang="en-GB" sz="1000" b="1"/>
              <a:t>Reference 44</a:t>
            </a:r>
            <a:endParaRPr lang="en-GB" sz="1000"/>
          </a:p>
        </p:txBody>
      </p:sp>
      <p:sp>
        <p:nvSpPr>
          <p:cNvPr id="16" name="TextBox 15">
            <a:extLst>
              <a:ext uri="{FF2B5EF4-FFF2-40B4-BE49-F238E27FC236}">
                <a16:creationId xmlns:a16="http://schemas.microsoft.com/office/drawing/2014/main" id="{BCF81E8F-3505-4FDA-AD54-CE98EE24692A}"/>
              </a:ext>
            </a:extLst>
          </p:cNvPr>
          <p:cNvSpPr txBox="1"/>
          <p:nvPr/>
        </p:nvSpPr>
        <p:spPr>
          <a:xfrm>
            <a:off x="7158683" y="674242"/>
            <a:ext cx="7453422" cy="276999"/>
          </a:xfrm>
          <a:prstGeom prst="rect">
            <a:avLst/>
          </a:prstGeom>
          <a:noFill/>
        </p:spPr>
        <p:txBody>
          <a:bodyPr wrap="square">
            <a:spAutoFit/>
          </a:bodyPr>
          <a:lstStyle/>
          <a:p>
            <a:pPr algn="ctr"/>
            <a:r>
              <a:rPr lang="en-GB" sz="1200" b="1">
                <a:solidFill>
                  <a:srgbClr val="222222"/>
                </a:solidFill>
              </a:rPr>
              <a:t>Downhole gravity tool</a:t>
            </a:r>
            <a:endParaRPr lang="en-GB" sz="1200" b="1"/>
          </a:p>
        </p:txBody>
      </p:sp>
      <p:grpSp>
        <p:nvGrpSpPr>
          <p:cNvPr id="4" name="Group 3" descr="time lapse saturation logging">
            <a:extLst>
              <a:ext uri="{FF2B5EF4-FFF2-40B4-BE49-F238E27FC236}">
                <a16:creationId xmlns:a16="http://schemas.microsoft.com/office/drawing/2014/main" id="{7CE08288-F9FB-4086-84C4-8DD8FFD8AF62}"/>
              </a:ext>
            </a:extLst>
          </p:cNvPr>
          <p:cNvGrpSpPr/>
          <p:nvPr/>
        </p:nvGrpSpPr>
        <p:grpSpPr>
          <a:xfrm>
            <a:off x="7824513" y="3242219"/>
            <a:ext cx="4265386" cy="3395400"/>
            <a:chOff x="7824513" y="3242219"/>
            <a:chExt cx="4265386" cy="3395400"/>
          </a:xfrm>
        </p:grpSpPr>
        <p:pic>
          <p:nvPicPr>
            <p:cNvPr id="13" name="Picture 12">
              <a:extLst>
                <a:ext uri="{FF2B5EF4-FFF2-40B4-BE49-F238E27FC236}">
                  <a16:creationId xmlns:a16="http://schemas.microsoft.com/office/drawing/2014/main" id="{1DBECF22-3B48-4BF3-8A80-31B53D8D4E04}"/>
                </a:ext>
              </a:extLst>
            </p:cNvPr>
            <p:cNvPicPr>
              <a:picLocks noChangeAspect="1"/>
            </p:cNvPicPr>
            <p:nvPr/>
          </p:nvPicPr>
          <p:blipFill rotWithShape="1">
            <a:blip r:embed="rId5"/>
            <a:srcRect t="5269" r="1890"/>
            <a:stretch/>
          </p:blipFill>
          <p:spPr>
            <a:xfrm>
              <a:off x="7885190" y="3452661"/>
              <a:ext cx="3922934" cy="3076897"/>
            </a:xfrm>
            <a:prstGeom prst="rect">
              <a:avLst/>
            </a:prstGeom>
          </p:spPr>
        </p:pic>
        <p:sp>
          <p:nvSpPr>
            <p:cNvPr id="18" name="TextBox 17">
              <a:extLst>
                <a:ext uri="{FF2B5EF4-FFF2-40B4-BE49-F238E27FC236}">
                  <a16:creationId xmlns:a16="http://schemas.microsoft.com/office/drawing/2014/main" id="{9CA75EEA-5D64-4CDD-B409-D6822C80780F}"/>
                </a:ext>
              </a:extLst>
            </p:cNvPr>
            <p:cNvSpPr txBox="1"/>
            <p:nvPr/>
          </p:nvSpPr>
          <p:spPr>
            <a:xfrm>
              <a:off x="7824513" y="3242219"/>
              <a:ext cx="4044287" cy="276999"/>
            </a:xfrm>
            <a:prstGeom prst="rect">
              <a:avLst/>
            </a:prstGeom>
            <a:noFill/>
          </p:spPr>
          <p:txBody>
            <a:bodyPr wrap="square">
              <a:spAutoFit/>
            </a:bodyPr>
            <a:lstStyle/>
            <a:p>
              <a:pPr algn="ctr"/>
              <a:r>
                <a:rPr lang="en-GB" sz="1200" b="1">
                  <a:solidFill>
                    <a:srgbClr val="222222"/>
                  </a:solidFill>
                </a:rPr>
                <a:t>Time Lapse Saturation logging</a:t>
              </a:r>
              <a:endParaRPr lang="en-GB" sz="1200" b="1"/>
            </a:p>
          </p:txBody>
        </p:sp>
        <p:sp>
          <p:nvSpPr>
            <p:cNvPr id="19" name="TextBox 18">
              <a:extLst>
                <a:ext uri="{FF2B5EF4-FFF2-40B4-BE49-F238E27FC236}">
                  <a16:creationId xmlns:a16="http://schemas.microsoft.com/office/drawing/2014/main" id="{3EE558A3-DB62-4AAA-9DEB-FAA06D6AEFF8}"/>
                </a:ext>
              </a:extLst>
            </p:cNvPr>
            <p:cNvSpPr txBox="1"/>
            <p:nvPr/>
          </p:nvSpPr>
          <p:spPr>
            <a:xfrm>
              <a:off x="7885190" y="6360620"/>
              <a:ext cx="1801820" cy="246221"/>
            </a:xfrm>
            <a:prstGeom prst="rect">
              <a:avLst/>
            </a:prstGeom>
            <a:noFill/>
          </p:spPr>
          <p:txBody>
            <a:bodyPr wrap="square">
              <a:spAutoFit/>
            </a:bodyPr>
            <a:lstStyle/>
            <a:p>
              <a:r>
                <a:rPr lang="en-GB" sz="1000" b="1"/>
                <a:t>Reference 45</a:t>
              </a:r>
              <a:endParaRPr lang="en-GB" sz="1000"/>
            </a:p>
          </p:txBody>
        </p:sp>
        <p:sp>
          <p:nvSpPr>
            <p:cNvPr id="20" name="TextBox 19">
              <a:extLst>
                <a:ext uri="{FF2B5EF4-FFF2-40B4-BE49-F238E27FC236}">
                  <a16:creationId xmlns:a16="http://schemas.microsoft.com/office/drawing/2014/main" id="{082A9A5C-805E-4DFC-A3A0-069A2027AF12}"/>
                </a:ext>
              </a:extLst>
            </p:cNvPr>
            <p:cNvSpPr txBox="1"/>
            <p:nvPr/>
          </p:nvSpPr>
          <p:spPr>
            <a:xfrm>
              <a:off x="8181975" y="6360620"/>
              <a:ext cx="3907924" cy="276999"/>
            </a:xfrm>
            <a:prstGeom prst="rect">
              <a:avLst/>
            </a:prstGeom>
            <a:noFill/>
          </p:spPr>
          <p:txBody>
            <a:bodyPr wrap="square">
              <a:spAutoFit/>
            </a:bodyPr>
            <a:lstStyle/>
            <a:p>
              <a:pPr algn="ctr"/>
              <a:r>
                <a:rPr lang="en-GB" sz="1200">
                  <a:solidFill>
                    <a:srgbClr val="222222"/>
                  </a:solidFill>
                </a:rPr>
                <a:t>Saturation increasing with time</a:t>
              </a:r>
              <a:endParaRPr lang="en-GB" sz="1200"/>
            </a:p>
          </p:txBody>
        </p:sp>
      </p:grpSp>
    </p:spTree>
    <p:extLst>
      <p:ext uri="{BB962C8B-B14F-4D97-AF65-F5344CB8AC3E}">
        <p14:creationId xmlns:p14="http://schemas.microsoft.com/office/powerpoint/2010/main" val="26672459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B8ABA8E-DD44-478E-97EC-50A9C40E0F2A}"/>
              </a:ext>
            </a:extLst>
          </p:cNvPr>
          <p:cNvSpPr>
            <a:spLocks noGrp="1"/>
          </p:cNvSpPr>
          <p:nvPr>
            <p:ph type="title"/>
          </p:nvPr>
        </p:nvSpPr>
        <p:spPr>
          <a:xfrm>
            <a:off x="599842" y="275618"/>
            <a:ext cx="7744308" cy="501649"/>
          </a:xfrm>
        </p:spPr>
        <p:txBody>
          <a:bodyPr/>
          <a:lstStyle/>
          <a:p>
            <a:r>
              <a:rPr lang="en-GB">
                <a:solidFill>
                  <a:srgbClr val="006097"/>
                </a:solidFill>
                <a:latin typeface="+mn-lt"/>
              </a:rPr>
              <a:t>Realtime Wellbore Monitoring Technologies</a:t>
            </a:r>
          </a:p>
        </p:txBody>
      </p:sp>
      <p:sp>
        <p:nvSpPr>
          <p:cNvPr id="7" name="TextBox 6">
            <a:extLst>
              <a:ext uri="{FF2B5EF4-FFF2-40B4-BE49-F238E27FC236}">
                <a16:creationId xmlns:a16="http://schemas.microsoft.com/office/drawing/2014/main" id="{1BDE997F-BF7D-437D-814A-240D8D79D9CB}"/>
              </a:ext>
            </a:extLst>
          </p:cNvPr>
          <p:cNvSpPr txBox="1"/>
          <p:nvPr/>
        </p:nvSpPr>
        <p:spPr>
          <a:xfrm>
            <a:off x="538057" y="856357"/>
            <a:ext cx="7516649" cy="5316840"/>
          </a:xfrm>
          <a:prstGeom prst="rect">
            <a:avLst/>
          </a:prstGeom>
          <a:noFill/>
        </p:spPr>
        <p:txBody>
          <a:bodyPr wrap="square" rtlCol="0">
            <a:spAutoFit/>
          </a:bodyPr>
          <a:lstStyle/>
          <a:p>
            <a:pPr marL="285750" indent="-285750">
              <a:buFont typeface="Arial" panose="020B0604020202020204" pitchFamily="34" charset="0"/>
              <a:buChar char="•"/>
            </a:pPr>
            <a:r>
              <a:rPr lang="en-GB" sz="1600"/>
              <a:t>Wellhead measurements routinely provide pressure and CO</a:t>
            </a:r>
            <a:r>
              <a:rPr lang="en-GB" sz="1600" baseline="-25000"/>
              <a:t>2</a:t>
            </a:r>
            <a:r>
              <a:rPr lang="en-GB" sz="1600"/>
              <a:t> injection rates </a:t>
            </a:r>
          </a:p>
          <a:p>
            <a:endParaRPr lang="en-GB" sz="1600"/>
          </a:p>
          <a:p>
            <a:pPr marL="285750" indent="-285750">
              <a:buFont typeface="Arial" panose="020B0604020202020204" pitchFamily="34" charset="0"/>
              <a:buChar char="•"/>
            </a:pPr>
            <a:r>
              <a:rPr lang="en-GB" sz="1600"/>
              <a:t>Downhole gauges located near casing perforations </a:t>
            </a:r>
            <a:r>
              <a:rPr lang="en-GB" sz="1200"/>
              <a:t>(open sections to reservoir) </a:t>
            </a:r>
          </a:p>
          <a:p>
            <a:pPr marL="895320" lvl="1" indent="-285750">
              <a:buFont typeface="Arial" panose="020B0604020202020204" pitchFamily="34" charset="0"/>
              <a:buChar char="•"/>
            </a:pPr>
            <a:r>
              <a:rPr lang="en-GB" sz="1450"/>
              <a:t>Usually provide continuous downhole pressure and temperature</a:t>
            </a:r>
          </a:p>
          <a:p>
            <a:pPr marL="895320" lvl="1" indent="-285750">
              <a:buFont typeface="Arial" panose="020B0604020202020204" pitchFamily="34" charset="0"/>
              <a:buChar char="•"/>
            </a:pPr>
            <a:r>
              <a:rPr lang="en-GB" sz="1450"/>
              <a:t>Well pressure correlates between the injection rate vs. the reservoir pressure.</a:t>
            </a:r>
          </a:p>
          <a:p>
            <a:pPr marL="1504890" lvl="2" indent="-285750">
              <a:buFont typeface="Arial" panose="020B0604020202020204" pitchFamily="34" charset="0"/>
              <a:buChar char="•"/>
            </a:pPr>
            <a:r>
              <a:rPr lang="en-GB" sz="1450"/>
              <a:t>Ensures  overall dynamic equilibrium within the reservoir</a:t>
            </a:r>
            <a:r>
              <a:rPr lang="en-GB" sz="1400"/>
              <a:t>.</a:t>
            </a:r>
          </a:p>
          <a:p>
            <a:pPr marL="895320" lvl="1" indent="-285750">
              <a:buFont typeface="Arial" panose="020B0604020202020204" pitchFamily="34" charset="0"/>
              <a:buChar char="•"/>
            </a:pPr>
            <a:endParaRPr lang="en-GB" sz="1600"/>
          </a:p>
          <a:p>
            <a:pPr marL="285750" indent="-285750">
              <a:buFont typeface="Arial" panose="020B0604020202020204" pitchFamily="34" charset="0"/>
              <a:buChar char="•"/>
            </a:pPr>
            <a:r>
              <a:rPr lang="en-GB" sz="1600"/>
              <a:t>Distributed sensors continuously measure physical properties along an entire fibre optic cable.</a:t>
            </a:r>
          </a:p>
          <a:p>
            <a:pPr marL="895320" lvl="1" indent="-285750">
              <a:buFont typeface="Arial" panose="020B0604020202020204" pitchFamily="34" charset="0"/>
              <a:buChar char="•"/>
            </a:pPr>
            <a:r>
              <a:rPr lang="en-GB" sz="1400"/>
              <a:t>Vibrations from the surrounding environment, disturb the light in the fibre and observed (Distributed Acoustic Sensing or DAS)</a:t>
            </a:r>
          </a:p>
          <a:p>
            <a:pPr marL="1504890" lvl="2" indent="-285750">
              <a:buFont typeface="Arial" panose="020B0604020202020204" pitchFamily="34" charset="0"/>
              <a:buChar char="•"/>
            </a:pPr>
            <a:r>
              <a:rPr lang="en-GB" sz="1200"/>
              <a:t>Permanent installation with well completion</a:t>
            </a:r>
          </a:p>
          <a:p>
            <a:pPr marL="1504890" lvl="2" indent="-285750">
              <a:buFont typeface="Arial" panose="020B0604020202020204" pitchFamily="34" charset="0"/>
              <a:buChar char="•"/>
            </a:pPr>
            <a:r>
              <a:rPr lang="en-GB" sz="1200"/>
              <a:t>Mitigate tube ringing noise: preferable deployed behind casing rather than via tubing</a:t>
            </a:r>
            <a:endParaRPr lang="en-GB" sz="1600"/>
          </a:p>
          <a:p>
            <a:pPr marL="895320" lvl="1" indent="-285750">
              <a:buFont typeface="Arial" panose="020B0604020202020204" pitchFamily="34" charset="0"/>
              <a:buChar char="•"/>
            </a:pPr>
            <a:r>
              <a:rPr lang="en-GB" sz="1400"/>
              <a:t>Detection of leaks/seeps in and near wellbore</a:t>
            </a:r>
          </a:p>
          <a:p>
            <a:pPr marL="895320" lvl="1" indent="-285750">
              <a:buFont typeface="Arial" panose="020B0604020202020204" pitchFamily="34" charset="0"/>
              <a:buChar char="•"/>
            </a:pPr>
            <a:r>
              <a:rPr lang="en-GB" sz="1400"/>
              <a:t>Temperature (Distributed Temperature Sensing/ DTS) and </a:t>
            </a:r>
          </a:p>
          <a:p>
            <a:pPr marL="895320" lvl="1" indent="-285750">
              <a:buFont typeface="Arial" panose="020B0604020202020204" pitchFamily="34" charset="0"/>
              <a:buChar char="•"/>
            </a:pPr>
            <a:r>
              <a:rPr lang="en-GB" sz="1400"/>
              <a:t>Strain (via Distributed Strain Sensing or DSS)</a:t>
            </a:r>
          </a:p>
          <a:p>
            <a:pPr marL="895320" lvl="1" indent="-285750">
              <a:buFont typeface="Arial" panose="020B0604020202020204" pitchFamily="34" charset="0"/>
              <a:buChar char="•"/>
            </a:pPr>
            <a:r>
              <a:rPr lang="en-GB" sz="1400"/>
              <a:t>DAS – Vertical Seismic Profile (VSP) can provide early indications of CO2 plume development</a:t>
            </a:r>
          </a:p>
          <a:p>
            <a:pPr lvl="1"/>
            <a:endParaRPr lang="en-GB" sz="1400"/>
          </a:p>
          <a:p>
            <a:pPr marL="285750" indent="-285750">
              <a:buFont typeface="Arial" panose="020B0604020202020204" pitchFamily="34" charset="0"/>
              <a:buChar char="•"/>
            </a:pPr>
            <a:r>
              <a:rPr lang="en-GB" sz="1600"/>
              <a:t>Risk of near wellbore leakage means that DAS could play a significant low cost monitoring role.</a:t>
            </a:r>
          </a:p>
          <a:p>
            <a:pPr marL="895320" lvl="1" indent="-285750">
              <a:buFont typeface="Arial" panose="020B0604020202020204" pitchFamily="34" charset="0"/>
              <a:buChar char="•"/>
            </a:pPr>
            <a:endParaRPr lang="en-GB" sz="1600"/>
          </a:p>
          <a:p>
            <a:pPr marL="895320" lvl="1" indent="-285750">
              <a:buFont typeface="Arial" panose="020B0604020202020204" pitchFamily="34" charset="0"/>
              <a:buChar char="•"/>
            </a:pPr>
            <a:endParaRPr lang="en-GB" sz="1600"/>
          </a:p>
        </p:txBody>
      </p:sp>
      <p:sp>
        <p:nvSpPr>
          <p:cNvPr id="17" name="TextBox 16">
            <a:extLst>
              <a:ext uri="{FF2B5EF4-FFF2-40B4-BE49-F238E27FC236}">
                <a16:creationId xmlns:a16="http://schemas.microsoft.com/office/drawing/2014/main" id="{B1067532-7611-4811-B7F6-D9FFB8DCF142}"/>
              </a:ext>
            </a:extLst>
          </p:cNvPr>
          <p:cNvSpPr txBox="1"/>
          <p:nvPr/>
        </p:nvSpPr>
        <p:spPr>
          <a:xfrm>
            <a:off x="2781640" y="5343535"/>
            <a:ext cx="1801820" cy="246221"/>
          </a:xfrm>
          <a:prstGeom prst="rect">
            <a:avLst/>
          </a:prstGeom>
          <a:noFill/>
        </p:spPr>
        <p:txBody>
          <a:bodyPr wrap="square">
            <a:spAutoFit/>
          </a:bodyPr>
          <a:lstStyle/>
          <a:p>
            <a:r>
              <a:rPr lang="en-GB" sz="1000" b="1"/>
              <a:t>Reference 46</a:t>
            </a:r>
            <a:endParaRPr lang="en-GB" sz="1000"/>
          </a:p>
        </p:txBody>
      </p:sp>
      <p:grpSp>
        <p:nvGrpSpPr>
          <p:cNvPr id="2" name="Group 1" descr="pressure guage">
            <a:extLst>
              <a:ext uri="{FF2B5EF4-FFF2-40B4-BE49-F238E27FC236}">
                <a16:creationId xmlns:a16="http://schemas.microsoft.com/office/drawing/2014/main" id="{288914B7-0FD3-4369-A427-F156BFC6FAAE}"/>
              </a:ext>
            </a:extLst>
          </p:cNvPr>
          <p:cNvGrpSpPr/>
          <p:nvPr/>
        </p:nvGrpSpPr>
        <p:grpSpPr>
          <a:xfrm>
            <a:off x="8716483" y="905467"/>
            <a:ext cx="3227010" cy="2017649"/>
            <a:chOff x="8576783" y="638767"/>
            <a:chExt cx="3227010" cy="2017649"/>
          </a:xfrm>
        </p:grpSpPr>
        <p:pic>
          <p:nvPicPr>
            <p:cNvPr id="4" name="Picture 3">
              <a:extLst>
                <a:ext uri="{FF2B5EF4-FFF2-40B4-BE49-F238E27FC236}">
                  <a16:creationId xmlns:a16="http://schemas.microsoft.com/office/drawing/2014/main" id="{F292423D-1A0E-49E1-BD4F-430C39749AC9}"/>
                </a:ext>
              </a:extLst>
            </p:cNvPr>
            <p:cNvPicPr>
              <a:picLocks noChangeAspect="1"/>
            </p:cNvPicPr>
            <p:nvPr/>
          </p:nvPicPr>
          <p:blipFill rotWithShape="1">
            <a:blip r:embed="rId2"/>
            <a:srcRect r="2633" b="27124"/>
            <a:stretch/>
          </p:blipFill>
          <p:spPr>
            <a:xfrm>
              <a:off x="8699175" y="777266"/>
              <a:ext cx="2398296" cy="1613717"/>
            </a:xfrm>
            <a:prstGeom prst="rect">
              <a:avLst/>
            </a:prstGeom>
          </p:spPr>
        </p:pic>
        <p:sp>
          <p:nvSpPr>
            <p:cNvPr id="20" name="TextBox 19">
              <a:extLst>
                <a:ext uri="{FF2B5EF4-FFF2-40B4-BE49-F238E27FC236}">
                  <a16:creationId xmlns:a16="http://schemas.microsoft.com/office/drawing/2014/main" id="{C5BE8A56-ACC2-4B2E-AF53-1EBD0D1566E7}"/>
                </a:ext>
              </a:extLst>
            </p:cNvPr>
            <p:cNvSpPr txBox="1"/>
            <p:nvPr/>
          </p:nvSpPr>
          <p:spPr>
            <a:xfrm>
              <a:off x="10308335" y="749300"/>
              <a:ext cx="1495458" cy="276999"/>
            </a:xfrm>
            <a:prstGeom prst="rect">
              <a:avLst/>
            </a:prstGeom>
            <a:noFill/>
          </p:spPr>
          <p:txBody>
            <a:bodyPr wrap="square">
              <a:spAutoFit/>
            </a:bodyPr>
            <a:lstStyle/>
            <a:p>
              <a:endParaRPr lang="en-GB" sz="1200"/>
            </a:p>
          </p:txBody>
        </p:sp>
        <p:sp>
          <p:nvSpPr>
            <p:cNvPr id="19" name="TextBox 18">
              <a:extLst>
                <a:ext uri="{FF2B5EF4-FFF2-40B4-BE49-F238E27FC236}">
                  <a16:creationId xmlns:a16="http://schemas.microsoft.com/office/drawing/2014/main" id="{2CABBC24-66D9-4F45-BA50-DFD9390E2B9A}"/>
                </a:ext>
              </a:extLst>
            </p:cNvPr>
            <p:cNvSpPr txBox="1"/>
            <p:nvPr/>
          </p:nvSpPr>
          <p:spPr>
            <a:xfrm>
              <a:off x="9254244" y="2410195"/>
              <a:ext cx="1801820" cy="246221"/>
            </a:xfrm>
            <a:prstGeom prst="rect">
              <a:avLst/>
            </a:prstGeom>
            <a:noFill/>
          </p:spPr>
          <p:txBody>
            <a:bodyPr wrap="square">
              <a:spAutoFit/>
            </a:bodyPr>
            <a:lstStyle/>
            <a:p>
              <a:r>
                <a:rPr lang="en-GB" sz="1000" b="1"/>
                <a:t>Reference 47</a:t>
              </a:r>
              <a:endParaRPr lang="en-GB" sz="1000"/>
            </a:p>
          </p:txBody>
        </p:sp>
        <p:sp>
          <p:nvSpPr>
            <p:cNvPr id="23" name="TextBox 22">
              <a:extLst>
                <a:ext uri="{FF2B5EF4-FFF2-40B4-BE49-F238E27FC236}">
                  <a16:creationId xmlns:a16="http://schemas.microsoft.com/office/drawing/2014/main" id="{5ACEA8F3-737D-4F96-A12C-E14A75CD7D11}"/>
                </a:ext>
              </a:extLst>
            </p:cNvPr>
            <p:cNvSpPr txBox="1"/>
            <p:nvPr/>
          </p:nvSpPr>
          <p:spPr>
            <a:xfrm>
              <a:off x="8576783" y="638767"/>
              <a:ext cx="2581398" cy="276999"/>
            </a:xfrm>
            <a:prstGeom prst="rect">
              <a:avLst/>
            </a:prstGeom>
            <a:noFill/>
          </p:spPr>
          <p:txBody>
            <a:bodyPr wrap="square">
              <a:spAutoFit/>
            </a:bodyPr>
            <a:lstStyle/>
            <a:p>
              <a:pPr algn="ctr"/>
              <a:r>
                <a:rPr lang="en-GB" sz="1200">
                  <a:solidFill>
                    <a:srgbClr val="222222"/>
                  </a:solidFill>
                </a:rPr>
                <a:t>Quartz Crystal Pressure gauge</a:t>
              </a:r>
              <a:endParaRPr lang="en-GB" sz="1200"/>
            </a:p>
          </p:txBody>
        </p:sp>
      </p:grpSp>
      <p:grpSp>
        <p:nvGrpSpPr>
          <p:cNvPr id="3" name="Group 2" descr="Rig up for DAS installation">
            <a:extLst>
              <a:ext uri="{FF2B5EF4-FFF2-40B4-BE49-F238E27FC236}">
                <a16:creationId xmlns:a16="http://schemas.microsoft.com/office/drawing/2014/main" id="{1840FDC9-B887-4E8A-830E-8516440D5F16}"/>
              </a:ext>
              <a:ext uri="{C183D7F6-B498-43B3-948B-1728B52AA6E4}">
                <adec:decorative xmlns:adec="http://schemas.microsoft.com/office/drawing/2017/decorative" val="0"/>
              </a:ext>
            </a:extLst>
          </p:cNvPr>
          <p:cNvGrpSpPr/>
          <p:nvPr/>
        </p:nvGrpSpPr>
        <p:grpSpPr>
          <a:xfrm>
            <a:off x="8741883" y="3170278"/>
            <a:ext cx="2964805" cy="3865906"/>
            <a:chOff x="8716483" y="2954378"/>
            <a:chExt cx="2964805" cy="3865906"/>
          </a:xfrm>
        </p:grpSpPr>
        <p:grpSp>
          <p:nvGrpSpPr>
            <p:cNvPr id="5" name="Group 4" descr="Operational Demonstration of Distributed Pressure Sensing&#10;">
              <a:extLst>
                <a:ext uri="{FF2B5EF4-FFF2-40B4-BE49-F238E27FC236}">
                  <a16:creationId xmlns:a16="http://schemas.microsoft.com/office/drawing/2014/main" id="{0464178B-98CE-40C9-84ED-40FCBE03F49C}"/>
                </a:ext>
              </a:extLst>
            </p:cNvPr>
            <p:cNvGrpSpPr/>
            <p:nvPr/>
          </p:nvGrpSpPr>
          <p:grpSpPr>
            <a:xfrm>
              <a:off x="8908782" y="3224152"/>
              <a:ext cx="2772506" cy="3596132"/>
              <a:chOff x="7947715" y="3145720"/>
              <a:chExt cx="2428184" cy="3149523"/>
            </a:xfrm>
          </p:grpSpPr>
          <p:pic>
            <p:nvPicPr>
              <p:cNvPr id="13" name="Picture 12">
                <a:extLst>
                  <a:ext uri="{FF2B5EF4-FFF2-40B4-BE49-F238E27FC236}">
                    <a16:creationId xmlns:a16="http://schemas.microsoft.com/office/drawing/2014/main" id="{38DF7629-A2B6-4B4A-A0C5-C154A70D935E}"/>
                  </a:ext>
                </a:extLst>
              </p:cNvPr>
              <p:cNvPicPr>
                <a:picLocks noChangeAspect="1"/>
              </p:cNvPicPr>
              <p:nvPr/>
            </p:nvPicPr>
            <p:blipFill>
              <a:blip r:embed="rId3"/>
              <a:stretch>
                <a:fillRect/>
              </a:stretch>
            </p:blipFill>
            <p:spPr>
              <a:xfrm>
                <a:off x="8069028" y="3145720"/>
                <a:ext cx="1735372" cy="2652697"/>
              </a:xfrm>
              <a:prstGeom prst="rect">
                <a:avLst/>
              </a:prstGeom>
            </p:spPr>
          </p:pic>
          <p:sp>
            <p:nvSpPr>
              <p:cNvPr id="14" name="Rectangle 13">
                <a:extLst>
                  <a:ext uri="{FF2B5EF4-FFF2-40B4-BE49-F238E27FC236}">
                    <a16:creationId xmlns:a16="http://schemas.microsoft.com/office/drawing/2014/main" id="{874BF797-CA0C-4BF1-A447-DB91603B230F}"/>
                  </a:ext>
                </a:extLst>
              </p:cNvPr>
              <p:cNvSpPr/>
              <p:nvPr/>
            </p:nvSpPr>
            <p:spPr>
              <a:xfrm>
                <a:off x="7947715" y="5811106"/>
                <a:ext cx="1856685" cy="215444"/>
              </a:xfrm>
              <a:prstGeom prst="rect">
                <a:avLst/>
              </a:prstGeom>
            </p:spPr>
            <p:txBody>
              <a:bodyPr wrap="square">
                <a:spAutoFit/>
              </a:bodyPr>
              <a:lstStyle/>
              <a:p>
                <a:endParaRPr lang="en-GB" sz="800"/>
              </a:p>
            </p:txBody>
          </p:sp>
          <p:sp>
            <p:nvSpPr>
              <p:cNvPr id="16" name="Rectangle 15">
                <a:extLst>
                  <a:ext uri="{FF2B5EF4-FFF2-40B4-BE49-F238E27FC236}">
                    <a16:creationId xmlns:a16="http://schemas.microsoft.com/office/drawing/2014/main" id="{CC0EE8A9-DEB5-4CEB-B2FF-2EF53907A3BA}"/>
                  </a:ext>
                </a:extLst>
              </p:cNvPr>
              <p:cNvSpPr/>
              <p:nvPr/>
            </p:nvSpPr>
            <p:spPr>
              <a:xfrm>
                <a:off x="7958318" y="6079799"/>
                <a:ext cx="2417581" cy="215444"/>
              </a:xfrm>
              <a:prstGeom prst="rect">
                <a:avLst/>
              </a:prstGeom>
            </p:spPr>
            <p:txBody>
              <a:bodyPr wrap="square">
                <a:spAutoFit/>
              </a:bodyPr>
              <a:lstStyle/>
              <a:p>
                <a:endParaRPr lang="en-GB" sz="800"/>
              </a:p>
            </p:txBody>
          </p:sp>
        </p:grpSp>
        <p:sp>
          <p:nvSpPr>
            <p:cNvPr id="21" name="TextBox 20">
              <a:extLst>
                <a:ext uri="{FF2B5EF4-FFF2-40B4-BE49-F238E27FC236}">
                  <a16:creationId xmlns:a16="http://schemas.microsoft.com/office/drawing/2014/main" id="{AA03942A-89D2-4D73-9FDE-E6459CB1CFF6}"/>
                </a:ext>
              </a:extLst>
            </p:cNvPr>
            <p:cNvSpPr txBox="1"/>
            <p:nvPr/>
          </p:nvSpPr>
          <p:spPr>
            <a:xfrm>
              <a:off x="9047297" y="6324600"/>
              <a:ext cx="1981452" cy="246221"/>
            </a:xfrm>
            <a:prstGeom prst="rect">
              <a:avLst/>
            </a:prstGeom>
            <a:noFill/>
          </p:spPr>
          <p:txBody>
            <a:bodyPr wrap="square">
              <a:spAutoFit/>
            </a:bodyPr>
            <a:lstStyle/>
            <a:p>
              <a:pPr algn="ctr"/>
              <a:r>
                <a:rPr lang="en-GB" sz="1000" b="1"/>
                <a:t>Reference 48</a:t>
              </a:r>
              <a:endParaRPr lang="en-GB" sz="1000"/>
            </a:p>
          </p:txBody>
        </p:sp>
        <p:sp>
          <p:nvSpPr>
            <p:cNvPr id="24" name="TextBox 23">
              <a:extLst>
                <a:ext uri="{FF2B5EF4-FFF2-40B4-BE49-F238E27FC236}">
                  <a16:creationId xmlns:a16="http://schemas.microsoft.com/office/drawing/2014/main" id="{119ED55C-95B0-4934-A157-3704C7A30FF1}"/>
                </a:ext>
              </a:extLst>
            </p:cNvPr>
            <p:cNvSpPr txBox="1"/>
            <p:nvPr/>
          </p:nvSpPr>
          <p:spPr>
            <a:xfrm>
              <a:off x="8716483" y="2954378"/>
              <a:ext cx="2581398" cy="276999"/>
            </a:xfrm>
            <a:prstGeom prst="rect">
              <a:avLst/>
            </a:prstGeom>
            <a:noFill/>
          </p:spPr>
          <p:txBody>
            <a:bodyPr wrap="square">
              <a:spAutoFit/>
            </a:bodyPr>
            <a:lstStyle/>
            <a:p>
              <a:pPr algn="ctr"/>
              <a:r>
                <a:rPr lang="en-GB" sz="1200">
                  <a:solidFill>
                    <a:srgbClr val="222222"/>
                  </a:solidFill>
                </a:rPr>
                <a:t>Rig up for DAS installation</a:t>
              </a:r>
              <a:endParaRPr lang="en-GB" sz="1200"/>
            </a:p>
          </p:txBody>
        </p:sp>
      </p:grpSp>
    </p:spTree>
    <p:extLst>
      <p:ext uri="{BB962C8B-B14F-4D97-AF65-F5344CB8AC3E}">
        <p14:creationId xmlns:p14="http://schemas.microsoft.com/office/powerpoint/2010/main" val="35829384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BFB5BE5-86CB-4DFB-8650-D1FB16AD0A66}"/>
              </a:ext>
            </a:extLst>
          </p:cNvPr>
          <p:cNvSpPr>
            <a:spLocks noGrp="1"/>
          </p:cNvSpPr>
          <p:nvPr>
            <p:ph type="title"/>
          </p:nvPr>
        </p:nvSpPr>
        <p:spPr>
          <a:xfrm>
            <a:off x="599842" y="275618"/>
            <a:ext cx="7744308" cy="501649"/>
          </a:xfrm>
        </p:spPr>
        <p:txBody>
          <a:bodyPr/>
          <a:lstStyle/>
          <a:p>
            <a:r>
              <a:rPr lang="en-GB">
                <a:solidFill>
                  <a:srgbClr val="006097"/>
                </a:solidFill>
                <a:latin typeface="+mn-lt"/>
              </a:rPr>
              <a:t>DAS- Vertical Seismic Profile</a:t>
            </a:r>
          </a:p>
        </p:txBody>
      </p:sp>
      <p:sp>
        <p:nvSpPr>
          <p:cNvPr id="6" name="TextBox 5">
            <a:extLst>
              <a:ext uri="{FF2B5EF4-FFF2-40B4-BE49-F238E27FC236}">
                <a16:creationId xmlns:a16="http://schemas.microsoft.com/office/drawing/2014/main" id="{C2E77887-FC94-4CAD-A955-8C3BD2BB0074}"/>
              </a:ext>
            </a:extLst>
          </p:cNvPr>
          <p:cNvSpPr txBox="1"/>
          <p:nvPr/>
        </p:nvSpPr>
        <p:spPr>
          <a:xfrm>
            <a:off x="-148156" y="583551"/>
            <a:ext cx="11525250" cy="338554"/>
          </a:xfrm>
          <a:prstGeom prst="rect">
            <a:avLst/>
          </a:prstGeom>
          <a:noFill/>
        </p:spPr>
        <p:txBody>
          <a:bodyPr wrap="square" rtlCol="0">
            <a:spAutoFit/>
          </a:bodyPr>
          <a:lstStyle/>
          <a:p>
            <a:pPr lvl="1"/>
            <a:r>
              <a:rPr lang="en-GB" sz="1600"/>
              <a:t>DAS – Vertical Seismic Profile (VSP) can provide early indications near wellbore  CO</a:t>
            </a:r>
            <a:r>
              <a:rPr lang="en-GB" sz="1600" baseline="-25000"/>
              <a:t>2</a:t>
            </a:r>
            <a:r>
              <a:rPr lang="en-GB" sz="1600"/>
              <a:t> plume development</a:t>
            </a:r>
          </a:p>
        </p:txBody>
      </p:sp>
      <p:grpSp>
        <p:nvGrpSpPr>
          <p:cNvPr id="17" name="Group 16" descr="Seismic Cross section&#10;DAS-VSP Time lapse difference&#10;">
            <a:extLst>
              <a:ext uri="{FF2B5EF4-FFF2-40B4-BE49-F238E27FC236}">
                <a16:creationId xmlns:a16="http://schemas.microsoft.com/office/drawing/2014/main" id="{5D9DBFEB-5CCC-4174-B3BA-E9ACD59967C6}"/>
              </a:ext>
            </a:extLst>
          </p:cNvPr>
          <p:cNvGrpSpPr/>
          <p:nvPr/>
        </p:nvGrpSpPr>
        <p:grpSpPr>
          <a:xfrm>
            <a:off x="320006" y="1011005"/>
            <a:ext cx="3629224" cy="5640985"/>
            <a:chOff x="-137194" y="922105"/>
            <a:chExt cx="3629224" cy="5640985"/>
          </a:xfrm>
        </p:grpSpPr>
        <p:sp>
          <p:nvSpPr>
            <p:cNvPr id="11" name="TextBox 10">
              <a:extLst>
                <a:ext uri="{FF2B5EF4-FFF2-40B4-BE49-F238E27FC236}">
                  <a16:creationId xmlns:a16="http://schemas.microsoft.com/office/drawing/2014/main" id="{842B67BE-4253-4D1D-972C-DEC64FA2EAFA}"/>
                </a:ext>
              </a:extLst>
            </p:cNvPr>
            <p:cNvSpPr txBox="1"/>
            <p:nvPr/>
          </p:nvSpPr>
          <p:spPr>
            <a:xfrm>
              <a:off x="-137194" y="922105"/>
              <a:ext cx="3371189" cy="276999"/>
            </a:xfrm>
            <a:prstGeom prst="rect">
              <a:avLst/>
            </a:prstGeom>
            <a:noFill/>
          </p:spPr>
          <p:txBody>
            <a:bodyPr wrap="square">
              <a:spAutoFit/>
            </a:bodyPr>
            <a:lstStyle/>
            <a:p>
              <a:pPr lvl="1" algn="ctr"/>
              <a:r>
                <a:rPr lang="en-GB" sz="1200"/>
                <a:t>Lower cost 2D “walkway” </a:t>
              </a:r>
              <a:r>
                <a:rPr lang="en-GB" sz="1000"/>
                <a:t>(from wellbore)</a:t>
              </a:r>
              <a:endParaRPr lang="en-GB" sz="1200"/>
            </a:p>
          </p:txBody>
        </p:sp>
        <p:pic>
          <p:nvPicPr>
            <p:cNvPr id="4" name="Picture 3" descr="Seismic Cross section">
              <a:extLst>
                <a:ext uri="{FF2B5EF4-FFF2-40B4-BE49-F238E27FC236}">
                  <a16:creationId xmlns:a16="http://schemas.microsoft.com/office/drawing/2014/main" id="{C1778D1C-DD3C-4DC2-9C35-DFB0840D88FE}"/>
                </a:ext>
              </a:extLst>
            </p:cNvPr>
            <p:cNvPicPr>
              <a:picLocks noChangeAspect="1"/>
            </p:cNvPicPr>
            <p:nvPr/>
          </p:nvPicPr>
          <p:blipFill>
            <a:blip r:embed="rId3"/>
            <a:stretch>
              <a:fillRect/>
            </a:stretch>
          </p:blipFill>
          <p:spPr>
            <a:xfrm>
              <a:off x="509884" y="1393407"/>
              <a:ext cx="2664344" cy="2394998"/>
            </a:xfrm>
            <a:prstGeom prst="rect">
              <a:avLst/>
            </a:prstGeom>
          </p:spPr>
        </p:pic>
        <p:sp>
          <p:nvSpPr>
            <p:cNvPr id="10" name="TextBox 9">
              <a:extLst>
                <a:ext uri="{FF2B5EF4-FFF2-40B4-BE49-F238E27FC236}">
                  <a16:creationId xmlns:a16="http://schemas.microsoft.com/office/drawing/2014/main" id="{EDB4DDB1-53C3-4A64-88EB-9A53AC512627}"/>
                </a:ext>
              </a:extLst>
            </p:cNvPr>
            <p:cNvSpPr txBox="1"/>
            <p:nvPr/>
          </p:nvSpPr>
          <p:spPr>
            <a:xfrm>
              <a:off x="370564" y="1128498"/>
              <a:ext cx="3083602" cy="430887"/>
            </a:xfrm>
            <a:prstGeom prst="rect">
              <a:avLst/>
            </a:prstGeom>
            <a:noFill/>
          </p:spPr>
          <p:txBody>
            <a:bodyPr wrap="square" rtlCol="0">
              <a:spAutoFit/>
            </a:bodyPr>
            <a:lstStyle/>
            <a:p>
              <a:pPr algn="ctr"/>
              <a:r>
                <a:rPr lang="en-GB" sz="1050" b="1"/>
                <a:t>Seismic Cross section</a:t>
              </a:r>
            </a:p>
            <a:p>
              <a:pPr algn="ctr"/>
              <a:r>
                <a:rPr lang="en-GB" sz="1050" b="1"/>
                <a:t>DAS-VSP Time lapse difference</a:t>
              </a:r>
            </a:p>
          </p:txBody>
        </p:sp>
        <p:pic>
          <p:nvPicPr>
            <p:cNvPr id="8" name="Picture 7" descr="Map CO2 Plume development from&#10;Sparse 2D walkaway VSP">
              <a:extLst>
                <a:ext uri="{FF2B5EF4-FFF2-40B4-BE49-F238E27FC236}">
                  <a16:creationId xmlns:a16="http://schemas.microsoft.com/office/drawing/2014/main" id="{C67F1609-C69F-48C6-81ED-EF81BCFF42BA}"/>
                </a:ext>
              </a:extLst>
            </p:cNvPr>
            <p:cNvPicPr>
              <a:picLocks noChangeAspect="1"/>
            </p:cNvPicPr>
            <p:nvPr/>
          </p:nvPicPr>
          <p:blipFill>
            <a:blip r:embed="rId4"/>
            <a:stretch>
              <a:fillRect/>
            </a:stretch>
          </p:blipFill>
          <p:spPr>
            <a:xfrm>
              <a:off x="499297" y="4210942"/>
              <a:ext cx="2591239" cy="2352148"/>
            </a:xfrm>
            <a:prstGeom prst="rect">
              <a:avLst/>
            </a:prstGeom>
          </p:spPr>
        </p:pic>
        <p:sp>
          <p:nvSpPr>
            <p:cNvPr id="9" name="TextBox 8">
              <a:extLst>
                <a:ext uri="{FF2B5EF4-FFF2-40B4-BE49-F238E27FC236}">
                  <a16:creationId xmlns:a16="http://schemas.microsoft.com/office/drawing/2014/main" id="{7184E371-324B-4239-A46F-534CCD7E99BB}"/>
                </a:ext>
              </a:extLst>
            </p:cNvPr>
            <p:cNvSpPr txBox="1"/>
            <p:nvPr/>
          </p:nvSpPr>
          <p:spPr>
            <a:xfrm>
              <a:off x="305228" y="3849225"/>
              <a:ext cx="3186802" cy="415498"/>
            </a:xfrm>
            <a:prstGeom prst="rect">
              <a:avLst/>
            </a:prstGeom>
            <a:noFill/>
          </p:spPr>
          <p:txBody>
            <a:bodyPr wrap="square" rtlCol="0">
              <a:spAutoFit/>
            </a:bodyPr>
            <a:lstStyle/>
            <a:p>
              <a:pPr algn="ctr"/>
              <a:r>
                <a:rPr lang="en-GB" sz="1050" b="1"/>
                <a:t>Map CO</a:t>
              </a:r>
              <a:r>
                <a:rPr lang="en-GB" sz="1050" b="1" baseline="30000"/>
                <a:t>2</a:t>
              </a:r>
              <a:r>
                <a:rPr lang="en-GB" sz="1050" b="1"/>
                <a:t> Plume development from</a:t>
              </a:r>
            </a:p>
            <a:p>
              <a:pPr algn="ctr"/>
              <a:r>
                <a:rPr lang="en-GB" sz="1050" b="1"/>
                <a:t>Sparse 2D walkaway VSP</a:t>
              </a:r>
            </a:p>
          </p:txBody>
        </p:sp>
        <p:sp>
          <p:nvSpPr>
            <p:cNvPr id="13" name="TextBox 12">
              <a:extLst>
                <a:ext uri="{FF2B5EF4-FFF2-40B4-BE49-F238E27FC236}">
                  <a16:creationId xmlns:a16="http://schemas.microsoft.com/office/drawing/2014/main" id="{A2A21B8D-B709-41A5-88FA-41089DC49AAB}"/>
                </a:ext>
              </a:extLst>
            </p:cNvPr>
            <p:cNvSpPr txBox="1"/>
            <p:nvPr/>
          </p:nvSpPr>
          <p:spPr>
            <a:xfrm>
              <a:off x="852943" y="5661491"/>
              <a:ext cx="2002339" cy="611924"/>
            </a:xfrm>
            <a:prstGeom prst="rect">
              <a:avLst/>
            </a:prstGeom>
            <a:noFill/>
          </p:spPr>
          <p:txBody>
            <a:bodyPr wrap="square" rtlCol="0">
              <a:spAutoFit/>
            </a:bodyPr>
            <a:lstStyle/>
            <a:p>
              <a:pPr algn="ctr"/>
              <a:r>
                <a:rPr lang="en-GB" sz="800"/>
                <a:t>Extent of Plume ~150m</a:t>
              </a:r>
            </a:p>
            <a:p>
              <a:pPr algn="ctr"/>
              <a:r>
                <a:rPr lang="en-GB" sz="800"/>
                <a:t>Lateral uncertainty +/-70m</a:t>
              </a:r>
            </a:p>
            <a:p>
              <a:pPr algn="ctr"/>
              <a:r>
                <a:rPr lang="en-GB" sz="800"/>
                <a:t>Min CO</a:t>
              </a:r>
              <a:r>
                <a:rPr lang="en-GB" sz="800" baseline="-25000"/>
                <a:t>2</a:t>
              </a:r>
              <a:r>
                <a:rPr lang="en-GB" sz="800"/>
                <a:t> concentration 5%</a:t>
              </a:r>
            </a:p>
            <a:p>
              <a:pPr algn="ctr"/>
              <a:r>
                <a:rPr lang="en-GB" sz="800"/>
                <a:t>Vertical resolution 20m</a:t>
              </a:r>
            </a:p>
          </p:txBody>
        </p:sp>
        <p:sp>
          <p:nvSpPr>
            <p:cNvPr id="3" name="TextBox 2">
              <a:extLst>
                <a:ext uri="{FF2B5EF4-FFF2-40B4-BE49-F238E27FC236}">
                  <a16:creationId xmlns:a16="http://schemas.microsoft.com/office/drawing/2014/main" id="{7E8DFD7B-B674-4118-BFD7-DAD63894F012}"/>
                </a:ext>
              </a:extLst>
            </p:cNvPr>
            <p:cNvSpPr txBox="1"/>
            <p:nvPr/>
          </p:nvSpPr>
          <p:spPr>
            <a:xfrm>
              <a:off x="852943" y="4813144"/>
              <a:ext cx="779381" cy="400110"/>
            </a:xfrm>
            <a:prstGeom prst="rect">
              <a:avLst/>
            </a:prstGeom>
            <a:noFill/>
          </p:spPr>
          <p:txBody>
            <a:bodyPr wrap="none" rtlCol="0">
              <a:spAutoFit/>
            </a:bodyPr>
            <a:lstStyle/>
            <a:p>
              <a:pPr algn="ctr"/>
              <a:r>
                <a:rPr lang="en-GB" sz="1000"/>
                <a:t>Reservoir</a:t>
              </a:r>
            </a:p>
            <a:p>
              <a:pPr algn="ctr"/>
              <a:r>
                <a:rPr lang="en-GB" sz="1000"/>
                <a:t> difference</a:t>
              </a:r>
            </a:p>
          </p:txBody>
        </p:sp>
        <p:sp>
          <p:nvSpPr>
            <p:cNvPr id="18" name="TextBox 17">
              <a:extLst>
                <a:ext uri="{FF2B5EF4-FFF2-40B4-BE49-F238E27FC236}">
                  <a16:creationId xmlns:a16="http://schemas.microsoft.com/office/drawing/2014/main" id="{861917F6-01A9-45FA-928E-2725041735A5}"/>
                </a:ext>
              </a:extLst>
            </p:cNvPr>
            <p:cNvSpPr txBox="1"/>
            <p:nvPr/>
          </p:nvSpPr>
          <p:spPr>
            <a:xfrm rot="16200000">
              <a:off x="-1153307" y="2638771"/>
              <a:ext cx="3083602" cy="276999"/>
            </a:xfrm>
            <a:prstGeom prst="rect">
              <a:avLst/>
            </a:prstGeom>
            <a:noFill/>
          </p:spPr>
          <p:txBody>
            <a:bodyPr wrap="square" rtlCol="0">
              <a:spAutoFit/>
            </a:bodyPr>
            <a:lstStyle/>
            <a:p>
              <a:pPr algn="ctr"/>
              <a:r>
                <a:rPr lang="en-GB" sz="1200">
                  <a:solidFill>
                    <a:srgbClr val="222222"/>
                  </a:solidFill>
                </a:rPr>
                <a:t>TWT ~ Depth</a:t>
              </a:r>
            </a:p>
          </p:txBody>
        </p:sp>
        <p:sp>
          <p:nvSpPr>
            <p:cNvPr id="19" name="TextBox 18">
              <a:extLst>
                <a:ext uri="{FF2B5EF4-FFF2-40B4-BE49-F238E27FC236}">
                  <a16:creationId xmlns:a16="http://schemas.microsoft.com/office/drawing/2014/main" id="{D4CE11E7-AF30-4514-9C0A-3D8AD04A4D40}"/>
                </a:ext>
              </a:extLst>
            </p:cNvPr>
            <p:cNvSpPr txBox="1"/>
            <p:nvPr/>
          </p:nvSpPr>
          <p:spPr>
            <a:xfrm>
              <a:off x="101213" y="1107763"/>
              <a:ext cx="1801820" cy="246221"/>
            </a:xfrm>
            <a:prstGeom prst="rect">
              <a:avLst/>
            </a:prstGeom>
            <a:noFill/>
          </p:spPr>
          <p:txBody>
            <a:bodyPr wrap="square">
              <a:spAutoFit/>
            </a:bodyPr>
            <a:lstStyle/>
            <a:p>
              <a:r>
                <a:rPr lang="en-GB" sz="1000" b="1"/>
                <a:t>Reference 49</a:t>
              </a:r>
              <a:endParaRPr lang="en-GB" sz="1000"/>
            </a:p>
          </p:txBody>
        </p:sp>
      </p:grpSp>
      <p:grpSp>
        <p:nvGrpSpPr>
          <p:cNvPr id="7" name="Group 6" descr="Seismic Cross section&#10;DAS-VSP Time lapse difference&#10;">
            <a:extLst>
              <a:ext uri="{FF2B5EF4-FFF2-40B4-BE49-F238E27FC236}">
                <a16:creationId xmlns:a16="http://schemas.microsoft.com/office/drawing/2014/main" id="{489E73F6-B5C5-42DE-B807-C90EAFEFB150}"/>
              </a:ext>
            </a:extLst>
          </p:cNvPr>
          <p:cNvGrpSpPr/>
          <p:nvPr/>
        </p:nvGrpSpPr>
        <p:grpSpPr>
          <a:xfrm>
            <a:off x="4323302" y="1130179"/>
            <a:ext cx="3460180" cy="5613978"/>
            <a:chOff x="3472402" y="1130179"/>
            <a:chExt cx="3460180" cy="5613978"/>
          </a:xfrm>
        </p:grpSpPr>
        <p:pic>
          <p:nvPicPr>
            <p:cNvPr id="21" name="Picture 20" descr="Seismic Cross section">
              <a:extLst>
                <a:ext uri="{FF2B5EF4-FFF2-40B4-BE49-F238E27FC236}">
                  <a16:creationId xmlns:a16="http://schemas.microsoft.com/office/drawing/2014/main" id="{0B67813E-7B61-415B-813B-C50B7387B368}"/>
                </a:ext>
              </a:extLst>
            </p:cNvPr>
            <p:cNvPicPr>
              <a:picLocks noChangeAspect="1"/>
            </p:cNvPicPr>
            <p:nvPr/>
          </p:nvPicPr>
          <p:blipFill rotWithShape="1">
            <a:blip r:embed="rId5"/>
            <a:srcRect t="11140" r="3238"/>
            <a:stretch/>
          </p:blipFill>
          <p:spPr>
            <a:xfrm>
              <a:off x="3574736" y="1546188"/>
              <a:ext cx="3357846" cy="4727227"/>
            </a:xfrm>
            <a:prstGeom prst="rect">
              <a:avLst/>
            </a:prstGeom>
          </p:spPr>
        </p:pic>
        <p:sp>
          <p:nvSpPr>
            <p:cNvPr id="22" name="TextBox 21">
              <a:extLst>
                <a:ext uri="{FF2B5EF4-FFF2-40B4-BE49-F238E27FC236}">
                  <a16:creationId xmlns:a16="http://schemas.microsoft.com/office/drawing/2014/main" id="{6DD6E81A-A605-495E-9EF9-0DB22963A5A9}"/>
                </a:ext>
              </a:extLst>
            </p:cNvPr>
            <p:cNvSpPr txBox="1"/>
            <p:nvPr/>
          </p:nvSpPr>
          <p:spPr>
            <a:xfrm>
              <a:off x="3732421" y="1138606"/>
              <a:ext cx="3083602" cy="430887"/>
            </a:xfrm>
            <a:prstGeom prst="rect">
              <a:avLst/>
            </a:prstGeom>
            <a:noFill/>
          </p:spPr>
          <p:txBody>
            <a:bodyPr wrap="square" rtlCol="0">
              <a:spAutoFit/>
            </a:bodyPr>
            <a:lstStyle/>
            <a:p>
              <a:pPr algn="ctr"/>
              <a:r>
                <a:rPr lang="en-GB" sz="1050" b="1"/>
                <a:t>Seismic Cross section</a:t>
              </a:r>
            </a:p>
            <a:p>
              <a:pPr algn="ctr"/>
              <a:r>
                <a:rPr lang="en-GB" sz="1050" b="1"/>
                <a:t>DAS-VSP Time lapse difference</a:t>
              </a:r>
            </a:p>
          </p:txBody>
        </p:sp>
        <p:sp>
          <p:nvSpPr>
            <p:cNvPr id="23" name="TextBox 22">
              <a:extLst>
                <a:ext uri="{FF2B5EF4-FFF2-40B4-BE49-F238E27FC236}">
                  <a16:creationId xmlns:a16="http://schemas.microsoft.com/office/drawing/2014/main" id="{3CE69953-E034-4D79-933A-3349B09121DF}"/>
                </a:ext>
              </a:extLst>
            </p:cNvPr>
            <p:cNvSpPr txBox="1"/>
            <p:nvPr/>
          </p:nvSpPr>
          <p:spPr>
            <a:xfrm>
              <a:off x="3472402" y="1130179"/>
              <a:ext cx="1801820" cy="246221"/>
            </a:xfrm>
            <a:prstGeom prst="rect">
              <a:avLst/>
            </a:prstGeom>
            <a:noFill/>
          </p:spPr>
          <p:txBody>
            <a:bodyPr wrap="square">
              <a:spAutoFit/>
            </a:bodyPr>
            <a:lstStyle/>
            <a:p>
              <a:r>
                <a:rPr lang="en-GB" sz="1000" b="1"/>
                <a:t>Reference 50</a:t>
              </a:r>
              <a:endParaRPr lang="en-GB" sz="1000"/>
            </a:p>
          </p:txBody>
        </p:sp>
        <p:sp>
          <p:nvSpPr>
            <p:cNvPr id="24" name="TextBox 23">
              <a:extLst>
                <a:ext uri="{FF2B5EF4-FFF2-40B4-BE49-F238E27FC236}">
                  <a16:creationId xmlns:a16="http://schemas.microsoft.com/office/drawing/2014/main" id="{703D2E00-E0BA-47C6-B93F-4D4AFCB1EF5A}"/>
                </a:ext>
              </a:extLst>
            </p:cNvPr>
            <p:cNvSpPr txBox="1"/>
            <p:nvPr/>
          </p:nvSpPr>
          <p:spPr>
            <a:xfrm>
              <a:off x="3732421" y="6328659"/>
              <a:ext cx="3186802" cy="415498"/>
            </a:xfrm>
            <a:prstGeom prst="rect">
              <a:avLst/>
            </a:prstGeom>
            <a:noFill/>
          </p:spPr>
          <p:txBody>
            <a:bodyPr wrap="square" rtlCol="0">
              <a:spAutoFit/>
            </a:bodyPr>
            <a:lstStyle/>
            <a:p>
              <a:pPr algn="ctr"/>
              <a:r>
                <a:rPr lang="en-GB" sz="1050" b="1"/>
                <a:t>As volume of injected CO</a:t>
              </a:r>
              <a:r>
                <a:rPr lang="en-GB" sz="1050" b="1" baseline="30000"/>
                <a:t>2</a:t>
              </a:r>
              <a:r>
                <a:rPr lang="en-GB" sz="1050" b="1"/>
                <a:t> increase the amplitude relative to baseline increases</a:t>
              </a:r>
            </a:p>
          </p:txBody>
        </p:sp>
      </p:grpSp>
      <p:grpSp>
        <p:nvGrpSpPr>
          <p:cNvPr id="2" name="Group 1" descr="Permanent In-well &#10;Seismic concept&#10;">
            <a:extLst>
              <a:ext uri="{FF2B5EF4-FFF2-40B4-BE49-F238E27FC236}">
                <a16:creationId xmlns:a16="http://schemas.microsoft.com/office/drawing/2014/main" id="{6BDC4172-7392-4949-A7CB-F0F14BC75EFA}"/>
              </a:ext>
            </a:extLst>
          </p:cNvPr>
          <p:cNvGrpSpPr/>
          <p:nvPr/>
        </p:nvGrpSpPr>
        <p:grpSpPr>
          <a:xfrm>
            <a:off x="8581829" y="1276407"/>
            <a:ext cx="3162365" cy="5683194"/>
            <a:chOff x="7578529" y="1276407"/>
            <a:chExt cx="3162365" cy="5683194"/>
          </a:xfrm>
        </p:grpSpPr>
        <p:grpSp>
          <p:nvGrpSpPr>
            <p:cNvPr id="12" name="Group 11" descr="Carina Subsea 4D - ultra HD subsea in-well seismic data acquisition ">
              <a:extLst>
                <a:ext uri="{FF2B5EF4-FFF2-40B4-BE49-F238E27FC236}">
                  <a16:creationId xmlns:a16="http://schemas.microsoft.com/office/drawing/2014/main" id="{6E6F18BC-8447-4994-84D1-5A122F6FE40B}"/>
                </a:ext>
              </a:extLst>
            </p:cNvPr>
            <p:cNvGrpSpPr/>
            <p:nvPr/>
          </p:nvGrpSpPr>
          <p:grpSpPr>
            <a:xfrm>
              <a:off x="7797192" y="1794421"/>
              <a:ext cx="2725040" cy="5165180"/>
              <a:chOff x="10461789" y="3156614"/>
              <a:chExt cx="1495459" cy="2834570"/>
            </a:xfrm>
          </p:grpSpPr>
          <p:pic>
            <p:nvPicPr>
              <p:cNvPr id="14" name="Picture 13">
                <a:extLst>
                  <a:ext uri="{FF2B5EF4-FFF2-40B4-BE49-F238E27FC236}">
                    <a16:creationId xmlns:a16="http://schemas.microsoft.com/office/drawing/2014/main" id="{93C5E848-0EC7-44BA-87CB-B3BDF7402D0D}"/>
                  </a:ext>
                </a:extLst>
              </p:cNvPr>
              <p:cNvPicPr>
                <a:picLocks noChangeAspect="1"/>
              </p:cNvPicPr>
              <p:nvPr/>
            </p:nvPicPr>
            <p:blipFill rotWithShape="1">
              <a:blip r:embed="rId6"/>
              <a:srcRect t="6195"/>
              <a:stretch/>
            </p:blipFill>
            <p:spPr>
              <a:xfrm>
                <a:off x="10461789" y="3156614"/>
                <a:ext cx="1495459" cy="2654492"/>
              </a:xfrm>
              <a:prstGeom prst="rect">
                <a:avLst/>
              </a:prstGeom>
            </p:spPr>
          </p:pic>
          <p:sp>
            <p:nvSpPr>
              <p:cNvPr id="15" name="TextBox 14">
                <a:extLst>
                  <a:ext uri="{FF2B5EF4-FFF2-40B4-BE49-F238E27FC236}">
                    <a16:creationId xmlns:a16="http://schemas.microsoft.com/office/drawing/2014/main" id="{537FAE1B-085B-4B8A-A80B-EB3650146978}"/>
                  </a:ext>
                </a:extLst>
              </p:cNvPr>
              <p:cNvSpPr txBox="1"/>
              <p:nvPr/>
            </p:nvSpPr>
            <p:spPr>
              <a:xfrm>
                <a:off x="10461790" y="5872952"/>
                <a:ext cx="1495458" cy="118232"/>
              </a:xfrm>
              <a:prstGeom prst="rect">
                <a:avLst/>
              </a:prstGeom>
              <a:noFill/>
            </p:spPr>
            <p:txBody>
              <a:bodyPr wrap="square">
                <a:spAutoFit/>
              </a:bodyPr>
              <a:lstStyle/>
              <a:p>
                <a:pPr algn="ctr"/>
                <a:endParaRPr lang="en-GB" sz="800"/>
              </a:p>
            </p:txBody>
          </p:sp>
        </p:grpSp>
        <p:sp>
          <p:nvSpPr>
            <p:cNvPr id="16" name="TextBox 15">
              <a:extLst>
                <a:ext uri="{FF2B5EF4-FFF2-40B4-BE49-F238E27FC236}">
                  <a16:creationId xmlns:a16="http://schemas.microsoft.com/office/drawing/2014/main" id="{434E699F-01C3-4688-B8DF-3E7F70B74011}"/>
                </a:ext>
              </a:extLst>
            </p:cNvPr>
            <p:cNvSpPr txBox="1"/>
            <p:nvPr/>
          </p:nvSpPr>
          <p:spPr>
            <a:xfrm>
              <a:off x="8720412" y="6621047"/>
              <a:ext cx="1801820" cy="246221"/>
            </a:xfrm>
            <a:prstGeom prst="rect">
              <a:avLst/>
            </a:prstGeom>
            <a:noFill/>
          </p:spPr>
          <p:txBody>
            <a:bodyPr wrap="square">
              <a:spAutoFit/>
            </a:bodyPr>
            <a:lstStyle/>
            <a:p>
              <a:pPr algn="r"/>
              <a:r>
                <a:rPr lang="en-GB" sz="1000" b="1"/>
                <a:t>Reference 51</a:t>
              </a:r>
              <a:endParaRPr lang="en-GB" sz="1000"/>
            </a:p>
          </p:txBody>
        </p:sp>
        <p:sp>
          <p:nvSpPr>
            <p:cNvPr id="20" name="TextBox 19">
              <a:extLst>
                <a:ext uri="{FF2B5EF4-FFF2-40B4-BE49-F238E27FC236}">
                  <a16:creationId xmlns:a16="http://schemas.microsoft.com/office/drawing/2014/main" id="{06A0539E-ABD6-4E7D-913E-B8FD643D0634}"/>
                </a:ext>
              </a:extLst>
            </p:cNvPr>
            <p:cNvSpPr txBox="1"/>
            <p:nvPr/>
          </p:nvSpPr>
          <p:spPr>
            <a:xfrm>
              <a:off x="7578529" y="1276407"/>
              <a:ext cx="3162365" cy="461665"/>
            </a:xfrm>
            <a:prstGeom prst="rect">
              <a:avLst/>
            </a:prstGeom>
            <a:noFill/>
          </p:spPr>
          <p:txBody>
            <a:bodyPr wrap="square" rtlCol="0">
              <a:spAutoFit/>
            </a:bodyPr>
            <a:lstStyle/>
            <a:p>
              <a:pPr algn="ctr"/>
              <a:r>
                <a:rPr lang="en-GB" sz="1200" b="1"/>
                <a:t>Permanent In-well </a:t>
              </a:r>
            </a:p>
            <a:p>
              <a:pPr algn="ctr"/>
              <a:r>
                <a:rPr lang="en-GB" sz="1200" b="1"/>
                <a:t>Seismic concept</a:t>
              </a:r>
            </a:p>
          </p:txBody>
        </p:sp>
      </p:grpSp>
    </p:spTree>
    <p:extLst>
      <p:ext uri="{BB962C8B-B14F-4D97-AF65-F5344CB8AC3E}">
        <p14:creationId xmlns:p14="http://schemas.microsoft.com/office/powerpoint/2010/main" val="2410724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A1EBEDF6-6E24-4EC1-86E9-42D35C77B835}"/>
              </a:ext>
            </a:extLst>
          </p:cNvPr>
          <p:cNvSpPr>
            <a:spLocks noGrp="1"/>
          </p:cNvSpPr>
          <p:nvPr>
            <p:ph type="title"/>
          </p:nvPr>
        </p:nvSpPr>
        <p:spPr>
          <a:xfrm>
            <a:off x="575733" y="260353"/>
            <a:ext cx="8119534" cy="501649"/>
          </a:xfrm>
        </p:spPr>
        <p:txBody>
          <a:bodyPr/>
          <a:lstStyle/>
          <a:p>
            <a:r>
              <a:rPr lang="en-GB">
                <a:solidFill>
                  <a:srgbClr val="006097"/>
                </a:solidFill>
                <a:latin typeface="+mn-lt"/>
              </a:rPr>
              <a:t>Seafloor Deformation Monitoring</a:t>
            </a:r>
          </a:p>
        </p:txBody>
      </p:sp>
      <p:sp>
        <p:nvSpPr>
          <p:cNvPr id="11" name="TextBox 10">
            <a:extLst>
              <a:ext uri="{FF2B5EF4-FFF2-40B4-BE49-F238E27FC236}">
                <a16:creationId xmlns:a16="http://schemas.microsoft.com/office/drawing/2014/main" id="{338CFE93-D149-49B5-AD00-1B4F114B40B8}"/>
              </a:ext>
            </a:extLst>
          </p:cNvPr>
          <p:cNvSpPr txBox="1"/>
          <p:nvPr/>
        </p:nvSpPr>
        <p:spPr>
          <a:xfrm>
            <a:off x="227771" y="737485"/>
            <a:ext cx="7331874" cy="2585323"/>
          </a:xfrm>
          <a:prstGeom prst="rect">
            <a:avLst/>
          </a:prstGeom>
          <a:noFill/>
        </p:spPr>
        <p:txBody>
          <a:bodyPr wrap="square" lIns="91440" tIns="45720" rIns="91440" bIns="45720" rtlCol="0" anchor="t">
            <a:spAutoFit/>
          </a:bodyPr>
          <a:lstStyle/>
          <a:p>
            <a:r>
              <a:rPr lang="en-GB" sz="1600"/>
              <a:t>Hydrocarbon extraction occasionally generates minor subsidence, expected</a:t>
            </a:r>
          </a:p>
          <a:p>
            <a:r>
              <a:rPr lang="en-GB" sz="1600"/>
              <a:t> that  CO</a:t>
            </a:r>
            <a:r>
              <a:rPr lang="en-GB" sz="1600" baseline="-25000"/>
              <a:t>2</a:t>
            </a:r>
            <a:r>
              <a:rPr lang="en-GB" sz="1600"/>
              <a:t> injection/ sequestration may create seafloor </a:t>
            </a:r>
            <a:r>
              <a:rPr lang="en-GB" sz="1600" i="1" u="sng"/>
              <a:t>inflation.</a:t>
            </a:r>
          </a:p>
          <a:p>
            <a:pPr marL="895320" lvl="1" indent="-285750">
              <a:buFont typeface="Arial" panose="020B0604020202020204" pitchFamily="34" charset="0"/>
              <a:buChar char="•"/>
            </a:pPr>
            <a:r>
              <a:rPr lang="en-GB" sz="1200"/>
              <a:t>Average</a:t>
            </a:r>
            <a:r>
              <a:rPr lang="en-GB" sz="1200" b="1" u="sng"/>
              <a:t> subsidence </a:t>
            </a:r>
            <a:r>
              <a:rPr lang="en-GB" sz="1200"/>
              <a:t>Ekofisk 10-15cm/year,   Deep water US/Brazil fields ~ 2-5cm/year</a:t>
            </a:r>
          </a:p>
          <a:p>
            <a:pPr marL="895320" lvl="1" indent="-285750">
              <a:buFont typeface="Arial" panose="020B0604020202020204" pitchFamily="34" charset="0"/>
              <a:buChar char="•"/>
            </a:pPr>
            <a:r>
              <a:rPr lang="en-GB" sz="1200"/>
              <a:t>CCS related predicted inflation has not been studied, but likely small</a:t>
            </a:r>
          </a:p>
          <a:p>
            <a:pPr marL="1218596" lvl="2"/>
            <a:endParaRPr lang="en-GB" sz="1400">
              <a:cs typeface="Arial"/>
            </a:endParaRPr>
          </a:p>
          <a:p>
            <a:pPr marL="285206" indent="-285750">
              <a:buFont typeface="Arial" panose="020B0604020202020204" pitchFamily="34" charset="0"/>
              <a:buChar char="•"/>
            </a:pPr>
            <a:r>
              <a:rPr lang="en-GB" sz="1600"/>
              <a:t>Long term subsea seafloor deformation monitoring</a:t>
            </a:r>
          </a:p>
          <a:p>
            <a:pPr marL="894776" lvl="1" indent="-285750">
              <a:buFont typeface="Arial" panose="020B0604020202020204" pitchFamily="34" charset="0"/>
              <a:buChar char="•"/>
            </a:pPr>
            <a:r>
              <a:rPr lang="en-GB" sz="1400"/>
              <a:t>Vertical displacement by Pressure Monitoring Transponder (PMT)</a:t>
            </a:r>
          </a:p>
          <a:p>
            <a:pPr marL="1504346" lvl="2" indent="-285750">
              <a:buFont typeface="Arial" panose="020B0604020202020204" pitchFamily="34" charset="0"/>
              <a:buChar char="•"/>
            </a:pPr>
            <a:r>
              <a:rPr lang="en-GB" sz="1200"/>
              <a:t>Self calibrating/ Currently being trialled on Ormen Lange</a:t>
            </a:r>
          </a:p>
          <a:p>
            <a:pPr marL="894776" lvl="1" indent="-285750">
              <a:buFont typeface="Arial" panose="020B0604020202020204" pitchFamily="34" charset="0"/>
              <a:buChar char="•"/>
            </a:pPr>
            <a:r>
              <a:rPr lang="en-GB" sz="1400"/>
              <a:t>Autonomous Monitoring Transponder (AMT)</a:t>
            </a:r>
          </a:p>
          <a:p>
            <a:pPr marL="1504346" lvl="2" indent="-285750">
              <a:buFont typeface="Arial" panose="020B0604020202020204" pitchFamily="34" charset="0"/>
              <a:buChar char="•"/>
            </a:pPr>
            <a:r>
              <a:rPr lang="en-GB" sz="1200"/>
              <a:t>Pressure, Temperature, sound velocity and dual-axis inclinometer</a:t>
            </a:r>
          </a:p>
          <a:p>
            <a:pPr marL="1504346" lvl="2" indent="-285750">
              <a:buFont typeface="Arial" panose="020B0604020202020204" pitchFamily="34" charset="0"/>
              <a:buChar char="•"/>
            </a:pPr>
            <a:r>
              <a:rPr lang="en-GB" sz="1200"/>
              <a:t>Horizontal accuracy of &lt;15mm </a:t>
            </a:r>
            <a:r>
              <a:rPr lang="en-GB" sz="1050" b="0" i="0">
                <a:solidFill>
                  <a:srgbClr val="333333"/>
                </a:solidFill>
                <a:effectLst/>
                <a:latin typeface="Arial" panose="020B0604020202020204" pitchFamily="34" charset="0"/>
              </a:rPr>
              <a:t> </a:t>
            </a:r>
            <a:endParaRPr lang="en-GB" sz="1200"/>
          </a:p>
          <a:p>
            <a:pPr marL="1504346" lvl="2" indent="-285750">
              <a:buFont typeface="Arial" panose="020B0604020202020204" pitchFamily="34" charset="0"/>
              <a:buChar char="•"/>
            </a:pPr>
            <a:r>
              <a:rPr lang="en-GB" sz="1200"/>
              <a:t>Long endurance:  &lt; three years deployment</a:t>
            </a:r>
          </a:p>
        </p:txBody>
      </p:sp>
      <p:grpSp>
        <p:nvGrpSpPr>
          <p:cNvPr id="5" name="Group 4" descr="Marine Geodesy&#10;">
            <a:extLst>
              <a:ext uri="{FF2B5EF4-FFF2-40B4-BE49-F238E27FC236}">
                <a16:creationId xmlns:a16="http://schemas.microsoft.com/office/drawing/2014/main" id="{FDCF5B1F-A24E-4456-9362-0B79095EB3D5}"/>
              </a:ext>
              <a:ext uri="{C183D7F6-B498-43B3-948B-1728B52AA6E4}">
                <adec:decorative xmlns:adec="http://schemas.microsoft.com/office/drawing/2017/decorative" val="0"/>
              </a:ext>
            </a:extLst>
          </p:cNvPr>
          <p:cNvGrpSpPr/>
          <p:nvPr/>
        </p:nvGrpSpPr>
        <p:grpSpPr>
          <a:xfrm>
            <a:off x="7559645" y="823017"/>
            <a:ext cx="4225182" cy="3272027"/>
            <a:chOff x="7373150" y="618061"/>
            <a:chExt cx="4225182" cy="3272027"/>
          </a:xfrm>
        </p:grpSpPr>
        <p:grpSp>
          <p:nvGrpSpPr>
            <p:cNvPr id="29" name="Group 28" descr="marine deformation monitoring">
              <a:extLst>
                <a:ext uri="{FF2B5EF4-FFF2-40B4-BE49-F238E27FC236}">
                  <a16:creationId xmlns:a16="http://schemas.microsoft.com/office/drawing/2014/main" id="{E9744B27-A2CF-4330-8C0E-41E9B6B6D418}"/>
                </a:ext>
              </a:extLst>
            </p:cNvPr>
            <p:cNvGrpSpPr/>
            <p:nvPr/>
          </p:nvGrpSpPr>
          <p:grpSpPr>
            <a:xfrm>
              <a:off x="7373150" y="902654"/>
              <a:ext cx="3824202" cy="2987434"/>
              <a:chOff x="7487851" y="702064"/>
              <a:chExt cx="4062845" cy="3173860"/>
            </a:xfrm>
          </p:grpSpPr>
          <p:pic>
            <p:nvPicPr>
              <p:cNvPr id="7" name="Picture 6">
                <a:extLst>
                  <a:ext uri="{FF2B5EF4-FFF2-40B4-BE49-F238E27FC236}">
                    <a16:creationId xmlns:a16="http://schemas.microsoft.com/office/drawing/2014/main" id="{79C8828F-2B24-476A-93AB-B4D934BF6B15}"/>
                  </a:ext>
                </a:extLst>
              </p:cNvPr>
              <p:cNvPicPr>
                <a:picLocks noChangeAspect="1"/>
              </p:cNvPicPr>
              <p:nvPr/>
            </p:nvPicPr>
            <p:blipFill>
              <a:blip r:embed="rId3"/>
              <a:stretch>
                <a:fillRect/>
              </a:stretch>
            </p:blipFill>
            <p:spPr>
              <a:xfrm>
                <a:off x="7487851" y="702064"/>
                <a:ext cx="4062845" cy="1915219"/>
              </a:xfrm>
              <a:prstGeom prst="rect">
                <a:avLst/>
              </a:prstGeom>
            </p:spPr>
          </p:pic>
          <p:pic>
            <p:nvPicPr>
              <p:cNvPr id="13" name="Picture 12">
                <a:extLst>
                  <a:ext uri="{FF2B5EF4-FFF2-40B4-BE49-F238E27FC236}">
                    <a16:creationId xmlns:a16="http://schemas.microsoft.com/office/drawing/2014/main" id="{52E21CF8-8EB6-4CB7-8D5E-A0A19BC92B97}"/>
                  </a:ext>
                </a:extLst>
              </p:cNvPr>
              <p:cNvPicPr>
                <a:picLocks noChangeAspect="1"/>
              </p:cNvPicPr>
              <p:nvPr/>
            </p:nvPicPr>
            <p:blipFill rotWithShape="1">
              <a:blip r:embed="rId4"/>
              <a:srcRect t="33405" r="1344"/>
              <a:stretch/>
            </p:blipFill>
            <p:spPr>
              <a:xfrm>
                <a:off x="7487851" y="2557832"/>
                <a:ext cx="4041157" cy="1318092"/>
              </a:xfrm>
              <a:prstGeom prst="rect">
                <a:avLst/>
              </a:prstGeom>
            </p:spPr>
          </p:pic>
        </p:grpSp>
        <p:sp>
          <p:nvSpPr>
            <p:cNvPr id="30" name="TextBox 29">
              <a:extLst>
                <a:ext uri="{FF2B5EF4-FFF2-40B4-BE49-F238E27FC236}">
                  <a16:creationId xmlns:a16="http://schemas.microsoft.com/office/drawing/2014/main" id="{A13AA1BB-5F82-419D-A4D7-679D2EE1B4A7}"/>
                </a:ext>
              </a:extLst>
            </p:cNvPr>
            <p:cNvSpPr txBox="1"/>
            <p:nvPr/>
          </p:nvSpPr>
          <p:spPr>
            <a:xfrm>
              <a:off x="8215330" y="618061"/>
              <a:ext cx="3162365" cy="307777"/>
            </a:xfrm>
            <a:prstGeom prst="rect">
              <a:avLst/>
            </a:prstGeom>
            <a:noFill/>
          </p:spPr>
          <p:txBody>
            <a:bodyPr wrap="square" rtlCol="0">
              <a:spAutoFit/>
            </a:bodyPr>
            <a:lstStyle/>
            <a:p>
              <a:r>
                <a:rPr lang="en-GB" sz="1400" b="1"/>
                <a:t>Marine Geodesy</a:t>
              </a:r>
            </a:p>
          </p:txBody>
        </p:sp>
        <p:sp>
          <p:nvSpPr>
            <p:cNvPr id="21" name="TextBox 20">
              <a:extLst>
                <a:ext uri="{FF2B5EF4-FFF2-40B4-BE49-F238E27FC236}">
                  <a16:creationId xmlns:a16="http://schemas.microsoft.com/office/drawing/2014/main" id="{CB0B309C-0D90-40BC-8B4B-19947E2E9259}"/>
                </a:ext>
              </a:extLst>
            </p:cNvPr>
            <p:cNvSpPr txBox="1"/>
            <p:nvPr/>
          </p:nvSpPr>
          <p:spPr>
            <a:xfrm>
              <a:off x="9796512" y="664865"/>
              <a:ext cx="1801820" cy="246221"/>
            </a:xfrm>
            <a:prstGeom prst="rect">
              <a:avLst/>
            </a:prstGeom>
            <a:noFill/>
          </p:spPr>
          <p:txBody>
            <a:bodyPr wrap="square">
              <a:spAutoFit/>
            </a:bodyPr>
            <a:lstStyle/>
            <a:p>
              <a:r>
                <a:rPr lang="en-GB" sz="1000" b="1"/>
                <a:t>Reference 52</a:t>
              </a:r>
              <a:endParaRPr lang="en-GB" sz="1000"/>
            </a:p>
          </p:txBody>
        </p:sp>
      </p:grpSp>
      <p:sp>
        <p:nvSpPr>
          <p:cNvPr id="20" name="TextBox 19">
            <a:extLst>
              <a:ext uri="{FF2B5EF4-FFF2-40B4-BE49-F238E27FC236}">
                <a16:creationId xmlns:a16="http://schemas.microsoft.com/office/drawing/2014/main" id="{F7237006-F864-4FF3-BA65-ED69B81F2347}"/>
              </a:ext>
              <a:ext uri="{C183D7F6-B498-43B3-948B-1728B52AA6E4}">
                <adec:decorative xmlns:adec="http://schemas.microsoft.com/office/drawing/2017/decorative" val="0"/>
              </a:ext>
            </a:extLst>
          </p:cNvPr>
          <p:cNvSpPr txBox="1"/>
          <p:nvPr/>
        </p:nvSpPr>
        <p:spPr>
          <a:xfrm>
            <a:off x="227771" y="5061568"/>
            <a:ext cx="7331874" cy="1631216"/>
          </a:xfrm>
          <a:prstGeom prst="rect">
            <a:avLst/>
          </a:prstGeom>
          <a:noFill/>
        </p:spPr>
        <p:txBody>
          <a:bodyPr wrap="square" lIns="91440" tIns="45720" rIns="91440" bIns="45720" rtlCol="0" anchor="t">
            <a:spAutoFit/>
          </a:bodyPr>
          <a:lstStyle/>
          <a:p>
            <a:pPr marL="1218596" lvl="2"/>
            <a:endParaRPr lang="en-GB" sz="1200"/>
          </a:p>
          <a:p>
            <a:pPr marL="285145" indent="-285750">
              <a:buFont typeface="Arial" panose="020B0604020202020204" pitchFamily="34" charset="0"/>
              <a:buChar char="•"/>
            </a:pPr>
            <a:r>
              <a:rPr lang="en-GB" sz="1600"/>
              <a:t>Continuous satellite GPS on fixed platforms detect mm scale changes</a:t>
            </a:r>
            <a:endParaRPr lang="en-GB" sz="1400">
              <a:cs typeface="Arial"/>
            </a:endParaRPr>
          </a:p>
          <a:p>
            <a:pPr marL="894715" lvl="1" indent="-285750">
              <a:buFont typeface="Arial" panose="020B0604020202020204" pitchFamily="34" charset="0"/>
              <a:buChar char="•"/>
            </a:pPr>
            <a:r>
              <a:rPr lang="en-GB" sz="1200"/>
              <a:t>Onshore: Humbly Grove </a:t>
            </a:r>
            <a:r>
              <a:rPr lang="en-GB" sz="1200" b="1"/>
              <a:t>(Reference 54)</a:t>
            </a:r>
          </a:p>
          <a:p>
            <a:pPr marL="894715" lvl="1" indent="-285750">
              <a:buFont typeface="Arial" panose="020B0604020202020204" pitchFamily="34" charset="0"/>
              <a:buChar char="•"/>
            </a:pPr>
            <a:r>
              <a:rPr lang="en-GB" sz="1200"/>
              <a:t>Onshore </a:t>
            </a:r>
            <a:r>
              <a:rPr lang="en-GB" sz="1200" err="1"/>
              <a:t>InSar</a:t>
            </a:r>
            <a:r>
              <a:rPr lang="en-GB" sz="1200"/>
              <a:t> (Interferometric Synthetic Aperture Radar) measures ground deformation</a:t>
            </a:r>
            <a:r>
              <a:rPr lang="en-GB" sz="1200">
                <a:cs typeface="Arial"/>
              </a:rPr>
              <a:t> / </a:t>
            </a:r>
            <a:r>
              <a:rPr lang="en-GB" sz="1200"/>
              <a:t>In Salah CO</a:t>
            </a:r>
            <a:r>
              <a:rPr lang="en-GB" sz="1200" baseline="-25000"/>
              <a:t>2</a:t>
            </a:r>
            <a:r>
              <a:rPr lang="en-GB" sz="1200"/>
              <a:t> sequestration demonstration </a:t>
            </a:r>
            <a:r>
              <a:rPr lang="en-GB" sz="1200" b="1"/>
              <a:t>(Reference 55) </a:t>
            </a:r>
            <a:endParaRPr lang="en-GB" sz="1400" b="1"/>
          </a:p>
          <a:p>
            <a:pPr marL="895320" lvl="1" indent="-285750">
              <a:buFont typeface="Arial" panose="020B0604020202020204" pitchFamily="34" charset="0"/>
              <a:buChar char="•"/>
            </a:pPr>
            <a:r>
              <a:rPr lang="en-GB" sz="1200"/>
              <a:t>Offshore </a:t>
            </a:r>
            <a:r>
              <a:rPr lang="en-GB" sz="1200" err="1"/>
              <a:t>InSar</a:t>
            </a:r>
            <a:r>
              <a:rPr lang="en-GB" sz="1200"/>
              <a:t> provide low-resolution seabed topography data </a:t>
            </a:r>
            <a:r>
              <a:rPr lang="en-GB" sz="1200" b="1"/>
              <a:t>(Reference 56) </a:t>
            </a:r>
            <a:endParaRPr lang="en-GB" sz="1200" b="1" i="0">
              <a:effectLst/>
            </a:endParaRPr>
          </a:p>
          <a:p>
            <a:pPr marL="1504346" lvl="2" indent="-285750">
              <a:buFont typeface="Arial" panose="020B0604020202020204" pitchFamily="34" charset="0"/>
              <a:buChar char="•"/>
            </a:pPr>
            <a:r>
              <a:rPr lang="en-GB" sz="1200"/>
              <a:t>Probably insufficient definition for CCS monitoring</a:t>
            </a:r>
          </a:p>
          <a:p>
            <a:pPr marL="1504346" lvl="2" indent="-285750">
              <a:buFont typeface="Arial" panose="020B0604020202020204" pitchFamily="34" charset="0"/>
              <a:buChar char="•"/>
            </a:pPr>
            <a:endParaRPr lang="en-GB" sz="1200"/>
          </a:p>
        </p:txBody>
      </p:sp>
      <p:grpSp>
        <p:nvGrpSpPr>
          <p:cNvPr id="3" name="Group 2" descr="Time series geodesy data (Mt Etna)&#10;">
            <a:extLst>
              <a:ext uri="{FF2B5EF4-FFF2-40B4-BE49-F238E27FC236}">
                <a16:creationId xmlns:a16="http://schemas.microsoft.com/office/drawing/2014/main" id="{8868B57E-5EC7-4C3F-84A2-AEB18F008719}"/>
              </a:ext>
              <a:ext uri="{C183D7F6-B498-43B3-948B-1728B52AA6E4}">
                <adec:decorative xmlns:adec="http://schemas.microsoft.com/office/drawing/2017/decorative" val="0"/>
              </a:ext>
            </a:extLst>
          </p:cNvPr>
          <p:cNvGrpSpPr/>
          <p:nvPr/>
        </p:nvGrpSpPr>
        <p:grpSpPr>
          <a:xfrm>
            <a:off x="1770145" y="3411473"/>
            <a:ext cx="5072236" cy="1624695"/>
            <a:chOff x="1779510" y="3322621"/>
            <a:chExt cx="5072236" cy="1624695"/>
          </a:xfrm>
        </p:grpSpPr>
        <p:pic>
          <p:nvPicPr>
            <p:cNvPr id="28" name="Picture 27" descr="Time series geodesy data (Mt Etna)">
              <a:extLst>
                <a:ext uri="{FF2B5EF4-FFF2-40B4-BE49-F238E27FC236}">
                  <a16:creationId xmlns:a16="http://schemas.microsoft.com/office/drawing/2014/main" id="{99DA9DCB-CF41-4505-A22F-DC6ADDBE67A9}"/>
                </a:ext>
              </a:extLst>
            </p:cNvPr>
            <p:cNvPicPr>
              <a:picLocks noChangeAspect="1"/>
            </p:cNvPicPr>
            <p:nvPr/>
          </p:nvPicPr>
          <p:blipFill>
            <a:blip r:embed="rId5"/>
            <a:stretch>
              <a:fillRect/>
            </a:stretch>
          </p:blipFill>
          <p:spPr>
            <a:xfrm>
              <a:off x="1779510" y="3630398"/>
              <a:ext cx="3162365" cy="1316918"/>
            </a:xfrm>
            <a:prstGeom prst="rect">
              <a:avLst/>
            </a:prstGeom>
          </p:spPr>
        </p:pic>
        <p:sp>
          <p:nvSpPr>
            <p:cNvPr id="31" name="TextBox 30">
              <a:extLst>
                <a:ext uri="{FF2B5EF4-FFF2-40B4-BE49-F238E27FC236}">
                  <a16:creationId xmlns:a16="http://schemas.microsoft.com/office/drawing/2014/main" id="{B0131F74-92E5-41BE-B765-AB6C0E959E59}"/>
                </a:ext>
              </a:extLst>
            </p:cNvPr>
            <p:cNvSpPr txBox="1"/>
            <p:nvPr/>
          </p:nvSpPr>
          <p:spPr>
            <a:xfrm>
              <a:off x="1887561" y="3322621"/>
              <a:ext cx="3162365" cy="307777"/>
            </a:xfrm>
            <a:prstGeom prst="rect">
              <a:avLst/>
            </a:prstGeom>
            <a:noFill/>
          </p:spPr>
          <p:txBody>
            <a:bodyPr wrap="square" rtlCol="0">
              <a:spAutoFit/>
            </a:bodyPr>
            <a:lstStyle/>
            <a:p>
              <a:r>
                <a:rPr lang="en-GB" sz="1400" b="1"/>
                <a:t>Time series geodesy data (Mt Etna)</a:t>
              </a:r>
            </a:p>
          </p:txBody>
        </p:sp>
        <p:sp>
          <p:nvSpPr>
            <p:cNvPr id="32" name="TextBox 31">
              <a:extLst>
                <a:ext uri="{FF2B5EF4-FFF2-40B4-BE49-F238E27FC236}">
                  <a16:creationId xmlns:a16="http://schemas.microsoft.com/office/drawing/2014/main" id="{A3471F19-3DC6-47B9-B772-A15231F95ED2}"/>
                </a:ext>
              </a:extLst>
            </p:cNvPr>
            <p:cNvSpPr txBox="1"/>
            <p:nvPr/>
          </p:nvSpPr>
          <p:spPr>
            <a:xfrm>
              <a:off x="5002349" y="3630398"/>
              <a:ext cx="1288237" cy="415498"/>
            </a:xfrm>
            <a:prstGeom prst="rect">
              <a:avLst/>
            </a:prstGeom>
            <a:noFill/>
          </p:spPr>
          <p:txBody>
            <a:bodyPr wrap="square" rtlCol="0">
              <a:spAutoFit/>
            </a:bodyPr>
            <a:lstStyle/>
            <a:p>
              <a:r>
                <a:rPr lang="en-GB" sz="1050"/>
                <a:t>Volcano 4cm slip</a:t>
              </a:r>
            </a:p>
            <a:p>
              <a:r>
                <a:rPr lang="en-GB" sz="1050"/>
                <a:t> May  2017</a:t>
              </a:r>
            </a:p>
          </p:txBody>
        </p:sp>
        <p:sp>
          <p:nvSpPr>
            <p:cNvPr id="33" name="TextBox 32">
              <a:extLst>
                <a:ext uri="{FF2B5EF4-FFF2-40B4-BE49-F238E27FC236}">
                  <a16:creationId xmlns:a16="http://schemas.microsoft.com/office/drawing/2014/main" id="{79E16FB5-7BF6-4C5C-A7A6-FD7541EE5858}"/>
                </a:ext>
              </a:extLst>
            </p:cNvPr>
            <p:cNvSpPr txBox="1"/>
            <p:nvPr/>
          </p:nvSpPr>
          <p:spPr>
            <a:xfrm>
              <a:off x="5049926" y="4042636"/>
              <a:ext cx="1801820" cy="246221"/>
            </a:xfrm>
            <a:prstGeom prst="rect">
              <a:avLst/>
            </a:prstGeom>
            <a:noFill/>
          </p:spPr>
          <p:txBody>
            <a:bodyPr wrap="square">
              <a:spAutoFit/>
            </a:bodyPr>
            <a:lstStyle/>
            <a:p>
              <a:r>
                <a:rPr lang="en-GB" sz="1000" b="1"/>
                <a:t>Reference 53</a:t>
              </a:r>
              <a:endParaRPr lang="en-GB" sz="1000"/>
            </a:p>
          </p:txBody>
        </p:sp>
      </p:grpSp>
      <p:grpSp>
        <p:nvGrpSpPr>
          <p:cNvPr id="4" name="Group 3" descr="Repeated Satellite GPS Positioning&#10;">
            <a:extLst>
              <a:ext uri="{FF2B5EF4-FFF2-40B4-BE49-F238E27FC236}">
                <a16:creationId xmlns:a16="http://schemas.microsoft.com/office/drawing/2014/main" id="{49529E33-3FF5-4F18-9494-E7606E7A7361}"/>
              </a:ext>
              <a:ext uri="{C183D7F6-B498-43B3-948B-1728B52AA6E4}">
                <adec:decorative xmlns:adec="http://schemas.microsoft.com/office/drawing/2017/decorative" val="0"/>
              </a:ext>
            </a:extLst>
          </p:cNvPr>
          <p:cNvGrpSpPr/>
          <p:nvPr/>
        </p:nvGrpSpPr>
        <p:grpSpPr>
          <a:xfrm>
            <a:off x="7890226" y="4249221"/>
            <a:ext cx="3186214" cy="2380724"/>
            <a:chOff x="7890226" y="4249221"/>
            <a:chExt cx="3186214" cy="2380724"/>
          </a:xfrm>
        </p:grpSpPr>
        <p:pic>
          <p:nvPicPr>
            <p:cNvPr id="18" name="Picture 17" descr="Repeated Satellite GPS Positioning">
              <a:hlinkClick r:id="rId6"/>
              <a:extLst>
                <a:ext uri="{FF2B5EF4-FFF2-40B4-BE49-F238E27FC236}">
                  <a16:creationId xmlns:a16="http://schemas.microsoft.com/office/drawing/2014/main" id="{B646DA28-C121-4A46-AE14-6AF28582C3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90226" y="4597391"/>
              <a:ext cx="3097568" cy="2032554"/>
            </a:xfrm>
            <a:prstGeom prst="rect">
              <a:avLst/>
            </a:prstGeom>
          </p:spPr>
        </p:pic>
        <p:sp>
          <p:nvSpPr>
            <p:cNvPr id="6" name="TextBox 5">
              <a:extLst>
                <a:ext uri="{FF2B5EF4-FFF2-40B4-BE49-F238E27FC236}">
                  <a16:creationId xmlns:a16="http://schemas.microsoft.com/office/drawing/2014/main" id="{CE49BB11-3463-46BE-9734-3B30AB1BCA37}"/>
                </a:ext>
              </a:extLst>
            </p:cNvPr>
            <p:cNvSpPr txBox="1"/>
            <p:nvPr/>
          </p:nvSpPr>
          <p:spPr>
            <a:xfrm>
              <a:off x="7914075" y="4249221"/>
              <a:ext cx="3162365" cy="307777"/>
            </a:xfrm>
            <a:prstGeom prst="rect">
              <a:avLst/>
            </a:prstGeom>
            <a:noFill/>
          </p:spPr>
          <p:txBody>
            <a:bodyPr wrap="square" rtlCol="0">
              <a:spAutoFit/>
            </a:bodyPr>
            <a:lstStyle/>
            <a:p>
              <a:r>
                <a:rPr lang="en-GB" sz="1400" b="1"/>
                <a:t>Repeated Satellite GPS Positioning</a:t>
              </a:r>
            </a:p>
          </p:txBody>
        </p:sp>
      </p:grpSp>
    </p:spTree>
    <p:extLst>
      <p:ext uri="{BB962C8B-B14F-4D97-AF65-F5344CB8AC3E}">
        <p14:creationId xmlns:p14="http://schemas.microsoft.com/office/powerpoint/2010/main" val="13255357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A1EBEDF6-6E24-4EC1-86E9-42D35C77B835}"/>
              </a:ext>
            </a:extLst>
          </p:cNvPr>
          <p:cNvSpPr>
            <a:spLocks noGrp="1"/>
          </p:cNvSpPr>
          <p:nvPr>
            <p:ph type="title"/>
          </p:nvPr>
        </p:nvSpPr>
        <p:spPr>
          <a:xfrm>
            <a:off x="575733" y="260353"/>
            <a:ext cx="8119534" cy="501649"/>
          </a:xfrm>
        </p:spPr>
        <p:txBody>
          <a:bodyPr/>
          <a:lstStyle/>
          <a:p>
            <a:r>
              <a:rPr lang="en-GB">
                <a:solidFill>
                  <a:srgbClr val="006097"/>
                </a:solidFill>
                <a:latin typeface="+mn-lt"/>
              </a:rPr>
              <a:t>Seafloor Gravity Monitoring</a:t>
            </a:r>
          </a:p>
        </p:txBody>
      </p:sp>
      <p:sp>
        <p:nvSpPr>
          <p:cNvPr id="11" name="TextBox 10">
            <a:extLst>
              <a:ext uri="{FF2B5EF4-FFF2-40B4-BE49-F238E27FC236}">
                <a16:creationId xmlns:a16="http://schemas.microsoft.com/office/drawing/2014/main" id="{338CFE93-D149-49B5-AD00-1B4F114B40B8}"/>
              </a:ext>
            </a:extLst>
          </p:cNvPr>
          <p:cNvSpPr txBox="1"/>
          <p:nvPr/>
        </p:nvSpPr>
        <p:spPr>
          <a:xfrm>
            <a:off x="515423" y="838359"/>
            <a:ext cx="6940841" cy="3016210"/>
          </a:xfrm>
          <a:prstGeom prst="rect">
            <a:avLst/>
          </a:prstGeom>
          <a:noFill/>
        </p:spPr>
        <p:txBody>
          <a:bodyPr wrap="square" lIns="91440" tIns="45720" rIns="91440" bIns="45720" rtlCol="0" anchor="t">
            <a:spAutoFit/>
          </a:bodyPr>
          <a:lstStyle/>
          <a:p>
            <a:endParaRPr lang="en-GB" sz="1600"/>
          </a:p>
          <a:p>
            <a:pPr marL="285750" indent="-285750">
              <a:buFont typeface="Arial" panose="020B0604020202020204" pitchFamily="34" charset="0"/>
              <a:buChar char="•"/>
            </a:pPr>
            <a:r>
              <a:rPr lang="en-GB" sz="1600"/>
              <a:t>Periodic measurements of strength of the earth’s gravitational field </a:t>
            </a:r>
            <a:endParaRPr lang="en-GB" sz="1600">
              <a:cs typeface="Arial"/>
            </a:endParaRPr>
          </a:p>
          <a:p>
            <a:pPr marL="894745" lvl="1" indent="-285750">
              <a:buFont typeface="Arial" panose="020B0604020202020204" pitchFamily="34" charset="0"/>
              <a:buChar char="•"/>
            </a:pPr>
            <a:r>
              <a:rPr lang="en-GB" sz="1600" spc="-50"/>
              <a:t>Gravimeter deployment on concrete plinth to ensure repeatability. </a:t>
            </a:r>
          </a:p>
          <a:p>
            <a:pPr marL="1504315" lvl="2" indent="-285750">
              <a:buFont typeface="Arial" panose="020B0604020202020204" pitchFamily="34" charset="0"/>
              <a:buChar char="•"/>
            </a:pPr>
            <a:r>
              <a:rPr lang="en-GB" sz="1600" spc="-50"/>
              <a:t>May not be practical for very long term stability/ mobile seabed</a:t>
            </a:r>
          </a:p>
          <a:p>
            <a:pPr marL="894745" lvl="1" indent="-285750">
              <a:buFont typeface="Arial" panose="020B0604020202020204" pitchFamily="34" charset="0"/>
              <a:buChar char="•"/>
            </a:pPr>
            <a:r>
              <a:rPr lang="en-GB" sz="1600" spc="-50"/>
              <a:t>Gross changes may be detectable/ subject to modelling</a:t>
            </a:r>
          </a:p>
          <a:p>
            <a:pPr marL="894745" lvl="1" indent="-285750">
              <a:buFont typeface="Arial" panose="020B0604020202020204" pitchFamily="34" charset="0"/>
              <a:buChar char="•"/>
            </a:pPr>
            <a:endParaRPr lang="en-GB" sz="1600" spc="-50"/>
          </a:p>
          <a:p>
            <a:pPr marL="894745" lvl="1" indent="-285750">
              <a:buFont typeface="Arial" panose="020B0604020202020204" pitchFamily="34" charset="0"/>
              <a:buChar char="•"/>
            </a:pPr>
            <a:endParaRPr lang="en-GB" sz="1600" spc="-50"/>
          </a:p>
          <a:p>
            <a:pPr marL="285175" indent="-285750">
              <a:buFont typeface="Arial" panose="020B0604020202020204" pitchFamily="34" charset="0"/>
              <a:buChar char="•"/>
            </a:pPr>
            <a:r>
              <a:rPr lang="en-GB" sz="1600" spc="-50"/>
              <a:t>Ormen Lange undertaken 7</a:t>
            </a:r>
            <a:r>
              <a:rPr lang="en-GB" sz="1600" spc="-50" baseline="30000"/>
              <a:t>th</a:t>
            </a:r>
            <a:r>
              <a:rPr lang="en-GB" sz="1600" spc="-50"/>
              <a:t> G-watch survey</a:t>
            </a:r>
          </a:p>
          <a:p>
            <a:pPr marL="894745" lvl="1" indent="-285750">
              <a:buFont typeface="Arial" panose="020B0604020202020204" pitchFamily="34" charset="0"/>
              <a:buChar char="•"/>
            </a:pPr>
            <a:r>
              <a:rPr lang="en-GB" sz="1600" spc="-50"/>
              <a:t>Claim 1/10 of the price of a 4D seismic survey and 1/3 of the delivery time.</a:t>
            </a:r>
          </a:p>
          <a:p>
            <a:pPr marL="608995" lvl="1"/>
            <a:endParaRPr lang="en-GB" sz="1600" spc="-50"/>
          </a:p>
          <a:p>
            <a:pPr marL="608995" lvl="1"/>
            <a:endParaRPr lang="en-GB" sz="1400" spc="-50">
              <a:cs typeface="Arial"/>
            </a:endParaRPr>
          </a:p>
        </p:txBody>
      </p:sp>
      <p:grpSp>
        <p:nvGrpSpPr>
          <p:cNvPr id="15" name="Group 14" descr="seabed gravity">
            <a:extLst>
              <a:ext uri="{FF2B5EF4-FFF2-40B4-BE49-F238E27FC236}">
                <a16:creationId xmlns:a16="http://schemas.microsoft.com/office/drawing/2014/main" id="{09E2AE44-F70F-415D-85F2-A16F5B7EE590}"/>
              </a:ext>
            </a:extLst>
          </p:cNvPr>
          <p:cNvGrpSpPr/>
          <p:nvPr/>
        </p:nvGrpSpPr>
        <p:grpSpPr>
          <a:xfrm>
            <a:off x="7459396" y="546980"/>
            <a:ext cx="4217181" cy="2626360"/>
            <a:chOff x="1370817" y="3475554"/>
            <a:chExt cx="4514711" cy="2840790"/>
          </a:xfrm>
        </p:grpSpPr>
        <p:sp>
          <p:nvSpPr>
            <p:cNvPr id="9" name="TextBox 8">
              <a:extLst>
                <a:ext uri="{FF2B5EF4-FFF2-40B4-BE49-F238E27FC236}">
                  <a16:creationId xmlns:a16="http://schemas.microsoft.com/office/drawing/2014/main" id="{30F6D8C6-3255-43C0-A55C-EFFB29FDA217}"/>
                </a:ext>
              </a:extLst>
            </p:cNvPr>
            <p:cNvSpPr txBox="1"/>
            <p:nvPr/>
          </p:nvSpPr>
          <p:spPr>
            <a:xfrm>
              <a:off x="1454657" y="3475554"/>
              <a:ext cx="4206239" cy="332906"/>
            </a:xfrm>
            <a:prstGeom prst="rect">
              <a:avLst/>
            </a:prstGeom>
            <a:noFill/>
          </p:spPr>
          <p:txBody>
            <a:bodyPr wrap="square" rtlCol="0">
              <a:spAutoFit/>
            </a:bodyPr>
            <a:lstStyle/>
            <a:p>
              <a:pPr algn="ctr"/>
              <a:r>
                <a:rPr lang="en-GB" sz="1400" b="1"/>
                <a:t>Seabed Gravimetry</a:t>
              </a:r>
            </a:p>
          </p:txBody>
        </p:sp>
        <p:grpSp>
          <p:nvGrpSpPr>
            <p:cNvPr id="4" name="Group 3">
              <a:extLst>
                <a:ext uri="{FF2B5EF4-FFF2-40B4-BE49-F238E27FC236}">
                  <a16:creationId xmlns:a16="http://schemas.microsoft.com/office/drawing/2014/main" id="{205E6382-1816-4826-9904-05C1A4EFE1FD}"/>
                </a:ext>
              </a:extLst>
            </p:cNvPr>
            <p:cNvGrpSpPr/>
            <p:nvPr/>
          </p:nvGrpSpPr>
          <p:grpSpPr>
            <a:xfrm>
              <a:off x="1370817" y="3805090"/>
              <a:ext cx="2346344" cy="2316597"/>
              <a:chOff x="1370817" y="3805090"/>
              <a:chExt cx="2346344" cy="2316597"/>
            </a:xfrm>
          </p:grpSpPr>
          <p:pic>
            <p:nvPicPr>
              <p:cNvPr id="10" name="Picture 9">
                <a:extLst>
                  <a:ext uri="{FF2B5EF4-FFF2-40B4-BE49-F238E27FC236}">
                    <a16:creationId xmlns:a16="http://schemas.microsoft.com/office/drawing/2014/main" id="{02B216F4-36DE-4585-988C-F9746AC9C74D}"/>
                  </a:ext>
                </a:extLst>
              </p:cNvPr>
              <p:cNvPicPr>
                <a:picLocks noChangeAspect="1"/>
              </p:cNvPicPr>
              <p:nvPr/>
            </p:nvPicPr>
            <p:blipFill>
              <a:blip r:embed="rId2"/>
              <a:stretch>
                <a:fillRect/>
              </a:stretch>
            </p:blipFill>
            <p:spPr>
              <a:xfrm>
                <a:off x="1454657" y="3805090"/>
                <a:ext cx="2022655" cy="2011896"/>
              </a:xfrm>
              <a:prstGeom prst="rect">
                <a:avLst/>
              </a:prstGeom>
            </p:spPr>
          </p:pic>
          <p:sp>
            <p:nvSpPr>
              <p:cNvPr id="19" name="TextBox 18">
                <a:extLst>
                  <a:ext uri="{FF2B5EF4-FFF2-40B4-BE49-F238E27FC236}">
                    <a16:creationId xmlns:a16="http://schemas.microsoft.com/office/drawing/2014/main" id="{D9F26A3D-95B5-4F40-B97F-D21A1167C1C0}"/>
                  </a:ext>
                </a:extLst>
              </p:cNvPr>
              <p:cNvSpPr txBox="1"/>
              <p:nvPr/>
            </p:nvSpPr>
            <p:spPr>
              <a:xfrm>
                <a:off x="1370817" y="5822072"/>
                <a:ext cx="2346344" cy="299615"/>
              </a:xfrm>
              <a:prstGeom prst="rect">
                <a:avLst/>
              </a:prstGeom>
              <a:noFill/>
            </p:spPr>
            <p:txBody>
              <a:bodyPr wrap="square">
                <a:spAutoFit/>
              </a:bodyPr>
              <a:lstStyle/>
              <a:p>
                <a:r>
                  <a:rPr lang="en-GB" sz="1200" i="0">
                    <a:effectLst/>
                  </a:rPr>
                  <a:t>OCTIO Gravitude</a:t>
                </a:r>
                <a:endParaRPr lang="en-GB" sz="1200"/>
              </a:p>
            </p:txBody>
          </p:sp>
        </p:grpSp>
        <p:grpSp>
          <p:nvGrpSpPr>
            <p:cNvPr id="8" name="Group 7">
              <a:extLst>
                <a:ext uri="{FF2B5EF4-FFF2-40B4-BE49-F238E27FC236}">
                  <a16:creationId xmlns:a16="http://schemas.microsoft.com/office/drawing/2014/main" id="{7921DE6F-51FF-497D-A437-1B98A47B13B4}"/>
                </a:ext>
              </a:extLst>
            </p:cNvPr>
            <p:cNvGrpSpPr/>
            <p:nvPr/>
          </p:nvGrpSpPr>
          <p:grpSpPr>
            <a:xfrm>
              <a:off x="3717161" y="3808367"/>
              <a:ext cx="2168367" cy="2507977"/>
              <a:chOff x="3717161" y="3808367"/>
              <a:chExt cx="2168367" cy="2507977"/>
            </a:xfrm>
          </p:grpSpPr>
          <p:pic>
            <p:nvPicPr>
              <p:cNvPr id="17" name="Picture 16">
                <a:extLst>
                  <a:ext uri="{FF2B5EF4-FFF2-40B4-BE49-F238E27FC236}">
                    <a16:creationId xmlns:a16="http://schemas.microsoft.com/office/drawing/2014/main" id="{00643EDC-B5CD-48F2-A64A-F958DF2CC4DC}"/>
                  </a:ext>
                </a:extLst>
              </p:cNvPr>
              <p:cNvPicPr>
                <a:picLocks noChangeAspect="1"/>
              </p:cNvPicPr>
              <p:nvPr/>
            </p:nvPicPr>
            <p:blipFill>
              <a:blip r:embed="rId3"/>
              <a:stretch>
                <a:fillRect/>
              </a:stretch>
            </p:blipFill>
            <p:spPr>
              <a:xfrm>
                <a:off x="3747720" y="3808367"/>
                <a:ext cx="1700136" cy="1999871"/>
              </a:xfrm>
              <a:prstGeom prst="rect">
                <a:avLst/>
              </a:prstGeom>
            </p:spPr>
          </p:pic>
          <p:sp>
            <p:nvSpPr>
              <p:cNvPr id="20" name="TextBox 19">
                <a:extLst>
                  <a:ext uri="{FF2B5EF4-FFF2-40B4-BE49-F238E27FC236}">
                    <a16:creationId xmlns:a16="http://schemas.microsoft.com/office/drawing/2014/main" id="{A012AB5F-B4BB-4D34-A444-6BC46DC7D1E0}"/>
                  </a:ext>
                </a:extLst>
              </p:cNvPr>
              <p:cNvSpPr txBox="1"/>
              <p:nvPr/>
            </p:nvSpPr>
            <p:spPr>
              <a:xfrm>
                <a:off x="3717161" y="5816986"/>
                <a:ext cx="2168367" cy="499358"/>
              </a:xfrm>
              <a:prstGeom prst="rect">
                <a:avLst/>
              </a:prstGeom>
              <a:noFill/>
            </p:spPr>
            <p:txBody>
              <a:bodyPr wrap="square" rtlCol="0">
                <a:spAutoFit/>
              </a:bodyPr>
              <a:lstStyle/>
              <a:p>
                <a:r>
                  <a:rPr lang="en-GB" sz="1200"/>
                  <a:t>ROV holding gravity meter ready for deployment</a:t>
                </a:r>
              </a:p>
            </p:txBody>
          </p:sp>
        </p:grpSp>
      </p:grpSp>
      <p:sp>
        <p:nvSpPr>
          <p:cNvPr id="24" name="TextBox 23">
            <a:extLst>
              <a:ext uri="{FF2B5EF4-FFF2-40B4-BE49-F238E27FC236}">
                <a16:creationId xmlns:a16="http://schemas.microsoft.com/office/drawing/2014/main" id="{4EADB6BE-0A1C-4728-98D2-A993936C621C}"/>
              </a:ext>
            </a:extLst>
          </p:cNvPr>
          <p:cNvSpPr txBox="1"/>
          <p:nvPr/>
        </p:nvSpPr>
        <p:spPr>
          <a:xfrm>
            <a:off x="7961113" y="2904429"/>
            <a:ext cx="1801820" cy="246221"/>
          </a:xfrm>
          <a:prstGeom prst="rect">
            <a:avLst/>
          </a:prstGeom>
          <a:noFill/>
        </p:spPr>
        <p:txBody>
          <a:bodyPr wrap="square">
            <a:spAutoFit/>
          </a:bodyPr>
          <a:lstStyle/>
          <a:p>
            <a:r>
              <a:rPr lang="en-GB" sz="1000" b="1"/>
              <a:t>Reference 57-59</a:t>
            </a:r>
            <a:endParaRPr lang="en-GB" sz="1000"/>
          </a:p>
        </p:txBody>
      </p:sp>
    </p:spTree>
    <p:extLst>
      <p:ext uri="{BB962C8B-B14F-4D97-AF65-F5344CB8AC3E}">
        <p14:creationId xmlns:p14="http://schemas.microsoft.com/office/powerpoint/2010/main" val="10646658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B8ABA8E-DD44-478E-97EC-50A9C40E0F2A}"/>
              </a:ext>
            </a:extLst>
          </p:cNvPr>
          <p:cNvSpPr>
            <a:spLocks noGrp="1"/>
          </p:cNvSpPr>
          <p:nvPr>
            <p:ph type="title"/>
          </p:nvPr>
        </p:nvSpPr>
        <p:spPr>
          <a:xfrm>
            <a:off x="575733" y="260353"/>
            <a:ext cx="7095435" cy="501649"/>
          </a:xfrm>
        </p:spPr>
        <p:txBody>
          <a:bodyPr/>
          <a:lstStyle/>
          <a:p>
            <a:r>
              <a:rPr lang="en-GB">
                <a:solidFill>
                  <a:srgbClr val="006097"/>
                </a:solidFill>
                <a:latin typeface="+mn-lt"/>
              </a:rPr>
              <a:t>Electromagnetic / CSEM </a:t>
            </a:r>
          </a:p>
        </p:txBody>
      </p:sp>
      <p:sp>
        <p:nvSpPr>
          <p:cNvPr id="7" name="TextBox 6">
            <a:extLst>
              <a:ext uri="{FF2B5EF4-FFF2-40B4-BE49-F238E27FC236}">
                <a16:creationId xmlns:a16="http://schemas.microsoft.com/office/drawing/2014/main" id="{1BDE997F-BF7D-437D-814A-240D8D79D9CB}"/>
              </a:ext>
            </a:extLst>
          </p:cNvPr>
          <p:cNvSpPr txBox="1"/>
          <p:nvPr/>
        </p:nvSpPr>
        <p:spPr>
          <a:xfrm>
            <a:off x="450974" y="758460"/>
            <a:ext cx="8921626" cy="4355038"/>
          </a:xfrm>
          <a:prstGeom prst="rect">
            <a:avLst/>
          </a:prstGeom>
          <a:noFill/>
        </p:spPr>
        <p:txBody>
          <a:bodyPr wrap="square" rtlCol="0">
            <a:spAutoFit/>
          </a:bodyPr>
          <a:lstStyle/>
          <a:p>
            <a:pPr>
              <a:spcAft>
                <a:spcPts val="600"/>
              </a:spcAft>
            </a:pPr>
            <a:r>
              <a:rPr lang="en-GB" sz="1600"/>
              <a:t>Electromagnetic measurements are routinely used in wellbore data acquisitions </a:t>
            </a:r>
            <a:br>
              <a:rPr lang="en-GB" sz="1600"/>
            </a:br>
            <a:r>
              <a:rPr lang="en-GB" sz="1600"/>
              <a:t>to determine the electrical resistance (resistivity) of the rock/fluid mixture. </a:t>
            </a:r>
          </a:p>
          <a:p>
            <a:pPr marL="895320" lvl="1" indent="-285750">
              <a:buFont typeface="Arial" panose="020B0604020202020204" pitchFamily="34" charset="0"/>
              <a:buChar char="•"/>
            </a:pPr>
            <a:r>
              <a:rPr lang="en-GB" sz="1400"/>
              <a:t>Function of gas saturation, amongst other parameters.</a:t>
            </a:r>
          </a:p>
          <a:p>
            <a:pPr marL="895320" lvl="1" indent="-285750">
              <a:buFont typeface="Arial" panose="020B0604020202020204" pitchFamily="34" charset="0"/>
              <a:buChar char="•"/>
            </a:pPr>
            <a:r>
              <a:rPr lang="en-GB" sz="1400"/>
              <a:t>Rock physics models predict resistivity changes by several orders of magnitude </a:t>
            </a:r>
            <a:br>
              <a:rPr lang="en-GB" sz="1400"/>
            </a:br>
            <a:r>
              <a:rPr lang="en-GB" sz="1400"/>
              <a:t>with changing CO</a:t>
            </a:r>
            <a:r>
              <a:rPr lang="en-GB" sz="1400" baseline="-25000"/>
              <a:t>2</a:t>
            </a:r>
            <a:r>
              <a:rPr lang="en-GB" sz="1400"/>
              <a:t> saturation.</a:t>
            </a:r>
          </a:p>
          <a:p>
            <a:pPr>
              <a:spcAft>
                <a:spcPts val="600"/>
              </a:spcAft>
            </a:pPr>
            <a:r>
              <a:rPr lang="en-GB" sz="1600"/>
              <a:t>Controlled Source Electromagnetics (CSEM) used to measure large resistivity </a:t>
            </a:r>
            <a:br>
              <a:rPr lang="en-GB" sz="1600"/>
            </a:br>
            <a:r>
              <a:rPr lang="en-GB" sz="1600"/>
              <a:t>variations below the seabed</a:t>
            </a:r>
          </a:p>
          <a:p>
            <a:pPr marL="895320" lvl="1" indent="-285750">
              <a:buFont typeface="Arial" panose="020B0604020202020204" pitchFamily="34" charset="0"/>
              <a:buChar char="•"/>
            </a:pPr>
            <a:r>
              <a:rPr lang="en-GB" sz="1600"/>
              <a:t> Used on the onshore </a:t>
            </a:r>
            <a:r>
              <a:rPr lang="en-GB" sz="1600" err="1"/>
              <a:t>Ketzin</a:t>
            </a:r>
            <a:r>
              <a:rPr lang="en-GB" sz="1600"/>
              <a:t> CO2 storage site</a:t>
            </a:r>
          </a:p>
          <a:p>
            <a:pPr marL="895320" lvl="1" indent="-285750">
              <a:buFont typeface="Arial" panose="020B0604020202020204" pitchFamily="34" charset="0"/>
              <a:buChar char="•"/>
            </a:pPr>
            <a:r>
              <a:rPr lang="en-GB" sz="1600"/>
              <a:t>Very limited testing use offshore CCS (</a:t>
            </a:r>
            <a:r>
              <a:rPr lang="en-GB" sz="1600" err="1"/>
              <a:t>Sleipner</a:t>
            </a:r>
            <a:r>
              <a:rPr lang="en-GB" sz="1600"/>
              <a:t>)</a:t>
            </a:r>
          </a:p>
          <a:p>
            <a:pPr marL="895320" lvl="1" indent="-285750">
              <a:buFont typeface="Arial" panose="020B0604020202020204" pitchFamily="34" charset="0"/>
              <a:buChar char="•"/>
            </a:pPr>
            <a:r>
              <a:rPr lang="en-GB" sz="1600"/>
              <a:t>Tested on pockmark for shallow gas detection</a:t>
            </a:r>
            <a:endParaRPr lang="en-GB" sz="1800"/>
          </a:p>
          <a:p>
            <a:pPr>
              <a:spcAft>
                <a:spcPts val="600"/>
              </a:spcAft>
            </a:pPr>
            <a:endParaRPr lang="en-GB" sz="1800"/>
          </a:p>
          <a:p>
            <a:pPr>
              <a:spcAft>
                <a:spcPts val="600"/>
              </a:spcAft>
            </a:pPr>
            <a:r>
              <a:rPr lang="en-GB" sz="1800" b="1"/>
              <a:t>Usually employed as complementary technique to seismic  </a:t>
            </a:r>
          </a:p>
          <a:p>
            <a:pPr>
              <a:spcAft>
                <a:spcPts val="600"/>
              </a:spcAft>
            </a:pPr>
            <a:r>
              <a:rPr lang="en-GB" sz="1800" b="1"/>
              <a:t>CSEM still requires towing significant source may be an operational problem in a constrained environment.</a:t>
            </a:r>
          </a:p>
          <a:p>
            <a:pPr marL="895320" lvl="1" indent="-285750">
              <a:buFont typeface="Arial" panose="020B0604020202020204" pitchFamily="34" charset="0"/>
              <a:buChar char="•"/>
            </a:pPr>
            <a:endParaRPr lang="en-GB" sz="800"/>
          </a:p>
          <a:p>
            <a:pPr marL="895320" lvl="1" indent="-285750">
              <a:buFont typeface="Arial" panose="020B0604020202020204" pitchFamily="34" charset="0"/>
              <a:buChar char="•"/>
            </a:pPr>
            <a:endParaRPr lang="en-GB" sz="800">
              <a:solidFill>
                <a:srgbClr val="006097"/>
              </a:solidFill>
            </a:endParaRPr>
          </a:p>
        </p:txBody>
      </p:sp>
      <p:sp>
        <p:nvSpPr>
          <p:cNvPr id="15" name="TextBox 14">
            <a:extLst>
              <a:ext uri="{FF2B5EF4-FFF2-40B4-BE49-F238E27FC236}">
                <a16:creationId xmlns:a16="http://schemas.microsoft.com/office/drawing/2014/main" id="{17A5D705-70AE-4923-A4DC-24B65C1C4096}"/>
              </a:ext>
              <a:ext uri="{C183D7F6-B498-43B3-948B-1728B52AA6E4}">
                <adec:decorative xmlns:adec="http://schemas.microsoft.com/office/drawing/2017/decorative" val="1"/>
              </a:ext>
            </a:extLst>
          </p:cNvPr>
          <p:cNvSpPr txBox="1"/>
          <p:nvPr/>
        </p:nvSpPr>
        <p:spPr>
          <a:xfrm>
            <a:off x="5606038" y="3052375"/>
            <a:ext cx="1801820" cy="246221"/>
          </a:xfrm>
          <a:prstGeom prst="rect">
            <a:avLst/>
          </a:prstGeom>
          <a:noFill/>
        </p:spPr>
        <p:txBody>
          <a:bodyPr wrap="square">
            <a:spAutoFit/>
          </a:bodyPr>
          <a:lstStyle/>
          <a:p>
            <a:r>
              <a:rPr lang="en-GB" sz="1000" b="1"/>
              <a:t>Reference 62</a:t>
            </a:r>
            <a:endParaRPr lang="en-GB" sz="1000"/>
          </a:p>
        </p:txBody>
      </p:sp>
      <p:grpSp>
        <p:nvGrpSpPr>
          <p:cNvPr id="8" name="Group 7" descr="Impact of changing CO2 saturation&#10;on seismic and EM properties&#10;">
            <a:extLst>
              <a:ext uri="{FF2B5EF4-FFF2-40B4-BE49-F238E27FC236}">
                <a16:creationId xmlns:a16="http://schemas.microsoft.com/office/drawing/2014/main" id="{45022DDA-C93B-4CC0-BD94-E66773369DA9}"/>
              </a:ext>
            </a:extLst>
          </p:cNvPr>
          <p:cNvGrpSpPr/>
          <p:nvPr/>
        </p:nvGrpSpPr>
        <p:grpSpPr>
          <a:xfrm>
            <a:off x="8343022" y="887657"/>
            <a:ext cx="3759702" cy="3302873"/>
            <a:chOff x="8343022" y="697157"/>
            <a:chExt cx="3759702" cy="3302873"/>
          </a:xfrm>
        </p:grpSpPr>
        <p:grpSp>
          <p:nvGrpSpPr>
            <p:cNvPr id="6" name="Group 5">
              <a:extLst>
                <a:ext uri="{FF2B5EF4-FFF2-40B4-BE49-F238E27FC236}">
                  <a16:creationId xmlns:a16="http://schemas.microsoft.com/office/drawing/2014/main" id="{4E7795C6-C177-41BE-989D-5C51EA45CEAF}"/>
                </a:ext>
              </a:extLst>
            </p:cNvPr>
            <p:cNvGrpSpPr/>
            <p:nvPr/>
          </p:nvGrpSpPr>
          <p:grpSpPr>
            <a:xfrm>
              <a:off x="8343022" y="697157"/>
              <a:ext cx="3759702" cy="3100547"/>
              <a:chOff x="8343022" y="697157"/>
              <a:chExt cx="3759702" cy="3100547"/>
            </a:xfrm>
          </p:grpSpPr>
          <p:sp>
            <p:nvSpPr>
              <p:cNvPr id="12" name="TextBox 11">
                <a:extLst>
                  <a:ext uri="{FF2B5EF4-FFF2-40B4-BE49-F238E27FC236}">
                    <a16:creationId xmlns:a16="http://schemas.microsoft.com/office/drawing/2014/main" id="{69F18787-86CE-4BA3-89AB-CC9777678EBD}"/>
                  </a:ext>
                </a:extLst>
              </p:cNvPr>
              <p:cNvSpPr txBox="1"/>
              <p:nvPr/>
            </p:nvSpPr>
            <p:spPr>
              <a:xfrm>
                <a:off x="8940359" y="697157"/>
                <a:ext cx="3162365" cy="523220"/>
              </a:xfrm>
              <a:prstGeom prst="rect">
                <a:avLst/>
              </a:prstGeom>
              <a:noFill/>
            </p:spPr>
            <p:txBody>
              <a:bodyPr wrap="square" rtlCol="0">
                <a:spAutoFit/>
              </a:bodyPr>
              <a:lstStyle/>
              <a:p>
                <a:pPr algn="ctr"/>
                <a:r>
                  <a:rPr lang="en-GB" sz="1400" b="1"/>
                  <a:t>Impact of changing CO2 saturation</a:t>
                </a:r>
              </a:p>
              <a:p>
                <a:pPr algn="ctr"/>
                <a:r>
                  <a:rPr lang="en-GB" sz="1400" b="1"/>
                  <a:t>on seismic and EM properties</a:t>
                </a:r>
              </a:p>
            </p:txBody>
          </p:sp>
          <p:sp>
            <p:nvSpPr>
              <p:cNvPr id="25" name="TextBox 24">
                <a:extLst>
                  <a:ext uri="{FF2B5EF4-FFF2-40B4-BE49-F238E27FC236}">
                    <a16:creationId xmlns:a16="http://schemas.microsoft.com/office/drawing/2014/main" id="{B167FC48-B5C5-4629-A2FF-A52D63A224D0}"/>
                  </a:ext>
                </a:extLst>
              </p:cNvPr>
              <p:cNvSpPr txBox="1"/>
              <p:nvPr/>
            </p:nvSpPr>
            <p:spPr>
              <a:xfrm>
                <a:off x="8343022" y="1970722"/>
                <a:ext cx="1410355" cy="1031051"/>
              </a:xfrm>
              <a:prstGeom prst="rect">
                <a:avLst/>
              </a:prstGeom>
              <a:noFill/>
            </p:spPr>
            <p:txBody>
              <a:bodyPr wrap="square" rtlCol="0">
                <a:spAutoFit/>
              </a:bodyPr>
              <a:lstStyle/>
              <a:p>
                <a:pPr algn="ctr"/>
                <a:r>
                  <a:rPr lang="en-GB" sz="1200" b="1"/>
                  <a:t>High CO</a:t>
                </a:r>
                <a:r>
                  <a:rPr lang="en-GB" sz="1200" b="1" baseline="-25000"/>
                  <a:t>2</a:t>
                </a:r>
                <a:r>
                  <a:rPr lang="en-GB" sz="1200" b="1"/>
                  <a:t> gives High resistivity in good quality </a:t>
                </a:r>
                <a:r>
                  <a:rPr lang="en-GB" sz="1050" b="1"/>
                  <a:t>(high porosity)</a:t>
                </a:r>
              </a:p>
              <a:p>
                <a:pPr algn="ctr"/>
                <a:r>
                  <a:rPr lang="en-GB" sz="1200" b="1"/>
                  <a:t>reservoirs</a:t>
                </a:r>
              </a:p>
            </p:txBody>
          </p:sp>
          <p:pic>
            <p:nvPicPr>
              <p:cNvPr id="22" name="Picture 21" descr="Introduction to CSEM PDF">
                <a:extLst>
                  <a:ext uri="{FF2B5EF4-FFF2-40B4-BE49-F238E27FC236}">
                    <a16:creationId xmlns:a16="http://schemas.microsoft.com/office/drawing/2014/main" id="{6BFAB964-511A-451C-852C-C1D39FEA3C3E}"/>
                  </a:ext>
                </a:extLst>
              </p:cNvPr>
              <p:cNvPicPr>
                <a:picLocks noChangeAspect="1"/>
              </p:cNvPicPr>
              <p:nvPr/>
            </p:nvPicPr>
            <p:blipFill rotWithShape="1">
              <a:blip r:embed="rId3"/>
              <a:srcRect l="4800" b="3504"/>
              <a:stretch/>
            </p:blipFill>
            <p:spPr>
              <a:xfrm>
                <a:off x="9738132" y="1174789"/>
                <a:ext cx="1999059" cy="2622915"/>
              </a:xfrm>
              <a:prstGeom prst="rect">
                <a:avLst/>
              </a:prstGeom>
            </p:spPr>
          </p:pic>
        </p:grpSp>
        <p:sp>
          <p:nvSpPr>
            <p:cNvPr id="14" name="TextBox 13">
              <a:extLst>
                <a:ext uri="{FF2B5EF4-FFF2-40B4-BE49-F238E27FC236}">
                  <a16:creationId xmlns:a16="http://schemas.microsoft.com/office/drawing/2014/main" id="{0E7B6D5E-A55B-4E28-BF26-A77DE6B20A9F}"/>
                </a:ext>
              </a:extLst>
            </p:cNvPr>
            <p:cNvSpPr txBox="1"/>
            <p:nvPr/>
          </p:nvSpPr>
          <p:spPr>
            <a:xfrm>
              <a:off x="10118138" y="3753809"/>
              <a:ext cx="1801820" cy="246221"/>
            </a:xfrm>
            <a:prstGeom prst="rect">
              <a:avLst/>
            </a:prstGeom>
            <a:noFill/>
          </p:spPr>
          <p:txBody>
            <a:bodyPr wrap="square">
              <a:spAutoFit/>
            </a:bodyPr>
            <a:lstStyle/>
            <a:p>
              <a:r>
                <a:rPr lang="en-GB" sz="1000" b="1"/>
                <a:t>Reference 61</a:t>
              </a:r>
              <a:endParaRPr lang="en-GB" sz="1000"/>
            </a:p>
          </p:txBody>
        </p:sp>
      </p:grpSp>
      <p:grpSp>
        <p:nvGrpSpPr>
          <p:cNvPr id="4" name="Group 3" descr="Controlled source EM">
            <a:extLst>
              <a:ext uri="{FF2B5EF4-FFF2-40B4-BE49-F238E27FC236}">
                <a16:creationId xmlns:a16="http://schemas.microsoft.com/office/drawing/2014/main" id="{D0B4756A-C2CC-4CC0-AB8D-D000B26B81EB}"/>
              </a:ext>
            </a:extLst>
          </p:cNvPr>
          <p:cNvGrpSpPr/>
          <p:nvPr/>
        </p:nvGrpSpPr>
        <p:grpSpPr>
          <a:xfrm>
            <a:off x="243181" y="4699781"/>
            <a:ext cx="11870506" cy="2161565"/>
            <a:chOff x="243181" y="4509281"/>
            <a:chExt cx="11870506" cy="2161565"/>
          </a:xfrm>
        </p:grpSpPr>
        <p:pic>
          <p:nvPicPr>
            <p:cNvPr id="13" name="Picture 12" descr="Multiphysics Towed CSEM Streamer Data with Seafloor CSEM/MT Nodes - Ocean Floor Geophysics&#10;">
              <a:extLst>
                <a:ext uri="{FF2B5EF4-FFF2-40B4-BE49-F238E27FC236}">
                  <a16:creationId xmlns:a16="http://schemas.microsoft.com/office/drawing/2014/main" id="{A391E57B-ECFE-4EE4-96BF-985CD7C64C04}"/>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4728499" y="4796162"/>
              <a:ext cx="7385188" cy="1543351"/>
            </a:xfrm>
            <a:prstGeom prst="rect">
              <a:avLst/>
            </a:prstGeom>
          </p:spPr>
        </p:pic>
        <p:pic>
          <p:nvPicPr>
            <p:cNvPr id="3" name="Picture 2">
              <a:extLst>
                <a:ext uri="{FF2B5EF4-FFF2-40B4-BE49-F238E27FC236}">
                  <a16:creationId xmlns:a16="http://schemas.microsoft.com/office/drawing/2014/main" id="{5C0BADDE-96B3-4021-96F7-3D3E02A635AF}"/>
                </a:ext>
              </a:extLst>
            </p:cNvPr>
            <p:cNvPicPr>
              <a:picLocks noChangeAspect="1"/>
            </p:cNvPicPr>
            <p:nvPr/>
          </p:nvPicPr>
          <p:blipFill>
            <a:blip r:embed="rId5"/>
            <a:stretch>
              <a:fillRect/>
            </a:stretch>
          </p:blipFill>
          <p:spPr>
            <a:xfrm>
              <a:off x="5606038" y="5032859"/>
              <a:ext cx="489962" cy="215444"/>
            </a:xfrm>
            <a:prstGeom prst="rect">
              <a:avLst/>
            </a:prstGeom>
          </p:spPr>
        </p:pic>
        <p:grpSp>
          <p:nvGrpSpPr>
            <p:cNvPr id="2" name="Group 1">
              <a:extLst>
                <a:ext uri="{FF2B5EF4-FFF2-40B4-BE49-F238E27FC236}">
                  <a16:creationId xmlns:a16="http://schemas.microsoft.com/office/drawing/2014/main" id="{06A02360-C0D8-4977-B512-2ED83C7EE94D}"/>
                </a:ext>
              </a:extLst>
            </p:cNvPr>
            <p:cNvGrpSpPr/>
            <p:nvPr/>
          </p:nvGrpSpPr>
          <p:grpSpPr>
            <a:xfrm>
              <a:off x="243181" y="4663024"/>
              <a:ext cx="4485318" cy="1852075"/>
              <a:chOff x="391890" y="4621286"/>
              <a:chExt cx="3831047" cy="1478254"/>
            </a:xfrm>
          </p:grpSpPr>
          <p:pic>
            <p:nvPicPr>
              <p:cNvPr id="18" name="Picture 17" descr="Introduction to CSEM First Break pdf &#10;">
                <a:extLst>
                  <a:ext uri="{FF2B5EF4-FFF2-40B4-BE49-F238E27FC236}">
                    <a16:creationId xmlns:a16="http://schemas.microsoft.com/office/drawing/2014/main" id="{0E03CA4E-AFF0-4158-BA60-F3216CF13E03}"/>
                  </a:ext>
                </a:extLst>
              </p:cNvPr>
              <p:cNvPicPr>
                <a:picLocks noChangeAspect="1"/>
              </p:cNvPicPr>
              <p:nvPr/>
            </p:nvPicPr>
            <p:blipFill>
              <a:blip r:embed="rId6"/>
              <a:stretch>
                <a:fillRect/>
              </a:stretch>
            </p:blipFill>
            <p:spPr>
              <a:xfrm>
                <a:off x="391890" y="4621286"/>
                <a:ext cx="3831047" cy="1478254"/>
              </a:xfrm>
              <a:prstGeom prst="rect">
                <a:avLst/>
              </a:prstGeom>
            </p:spPr>
          </p:pic>
          <p:pic>
            <p:nvPicPr>
              <p:cNvPr id="5" name="Picture 4">
                <a:extLst>
                  <a:ext uri="{FF2B5EF4-FFF2-40B4-BE49-F238E27FC236}">
                    <a16:creationId xmlns:a16="http://schemas.microsoft.com/office/drawing/2014/main" id="{C59E61AF-1088-4B2B-BFE3-D31E27863919}"/>
                  </a:ext>
                </a:extLst>
              </p:cNvPr>
              <p:cNvPicPr>
                <a:picLocks noChangeAspect="1"/>
              </p:cNvPicPr>
              <p:nvPr/>
            </p:nvPicPr>
            <p:blipFill>
              <a:blip r:embed="rId7"/>
              <a:stretch>
                <a:fillRect/>
              </a:stretch>
            </p:blipFill>
            <p:spPr>
              <a:xfrm>
                <a:off x="522568" y="4728860"/>
                <a:ext cx="492762" cy="167296"/>
              </a:xfrm>
              <a:prstGeom prst="rect">
                <a:avLst/>
              </a:prstGeom>
            </p:spPr>
          </p:pic>
        </p:grpSp>
        <p:sp>
          <p:nvSpPr>
            <p:cNvPr id="17" name="TextBox 16">
              <a:extLst>
                <a:ext uri="{FF2B5EF4-FFF2-40B4-BE49-F238E27FC236}">
                  <a16:creationId xmlns:a16="http://schemas.microsoft.com/office/drawing/2014/main" id="{54D978A4-043B-4B19-874D-29FBB1D4EFF2}"/>
                </a:ext>
              </a:extLst>
            </p:cNvPr>
            <p:cNvSpPr txBox="1"/>
            <p:nvPr/>
          </p:nvSpPr>
          <p:spPr>
            <a:xfrm>
              <a:off x="329501" y="6424625"/>
              <a:ext cx="1801820" cy="246221"/>
            </a:xfrm>
            <a:prstGeom prst="rect">
              <a:avLst/>
            </a:prstGeom>
            <a:noFill/>
          </p:spPr>
          <p:txBody>
            <a:bodyPr wrap="square">
              <a:spAutoFit/>
            </a:bodyPr>
            <a:lstStyle/>
            <a:p>
              <a:r>
                <a:rPr lang="en-GB" sz="1000" b="1"/>
                <a:t>Reference 63</a:t>
              </a:r>
              <a:endParaRPr lang="en-GB" sz="1000"/>
            </a:p>
          </p:txBody>
        </p:sp>
        <p:sp>
          <p:nvSpPr>
            <p:cNvPr id="19" name="TextBox 18">
              <a:extLst>
                <a:ext uri="{FF2B5EF4-FFF2-40B4-BE49-F238E27FC236}">
                  <a16:creationId xmlns:a16="http://schemas.microsoft.com/office/drawing/2014/main" id="{AF104BB2-973D-4F22-9B2E-31C8A76BF654}"/>
                </a:ext>
              </a:extLst>
            </p:cNvPr>
            <p:cNvSpPr txBox="1"/>
            <p:nvPr/>
          </p:nvSpPr>
          <p:spPr>
            <a:xfrm>
              <a:off x="1095756" y="4515627"/>
              <a:ext cx="3162365" cy="307777"/>
            </a:xfrm>
            <a:prstGeom prst="rect">
              <a:avLst/>
            </a:prstGeom>
            <a:noFill/>
          </p:spPr>
          <p:txBody>
            <a:bodyPr wrap="square" rtlCol="0">
              <a:spAutoFit/>
            </a:bodyPr>
            <a:lstStyle/>
            <a:p>
              <a:pPr algn="ctr"/>
              <a:r>
                <a:rPr lang="en-GB" sz="1400" b="1"/>
                <a:t>CSEM acquisition configurations</a:t>
              </a:r>
            </a:p>
          </p:txBody>
        </p:sp>
        <p:sp>
          <p:nvSpPr>
            <p:cNvPr id="20" name="TextBox 19">
              <a:extLst>
                <a:ext uri="{FF2B5EF4-FFF2-40B4-BE49-F238E27FC236}">
                  <a16:creationId xmlns:a16="http://schemas.microsoft.com/office/drawing/2014/main" id="{CAB73759-8666-478D-8B93-D70B194FE6E6}"/>
                </a:ext>
              </a:extLst>
            </p:cNvPr>
            <p:cNvSpPr txBox="1"/>
            <p:nvPr/>
          </p:nvSpPr>
          <p:spPr>
            <a:xfrm>
              <a:off x="6100363" y="4509281"/>
              <a:ext cx="4485318" cy="307777"/>
            </a:xfrm>
            <a:prstGeom prst="rect">
              <a:avLst/>
            </a:prstGeom>
            <a:noFill/>
          </p:spPr>
          <p:txBody>
            <a:bodyPr wrap="square" rtlCol="0">
              <a:spAutoFit/>
            </a:bodyPr>
            <a:lstStyle/>
            <a:p>
              <a:pPr algn="ctr"/>
              <a:r>
                <a:rPr lang="en-GB" sz="1400" b="1"/>
                <a:t>CSEM Resistivity results overlain on seismic</a:t>
              </a:r>
            </a:p>
          </p:txBody>
        </p:sp>
        <p:sp>
          <p:nvSpPr>
            <p:cNvPr id="21" name="TextBox 20">
              <a:extLst>
                <a:ext uri="{FF2B5EF4-FFF2-40B4-BE49-F238E27FC236}">
                  <a16:creationId xmlns:a16="http://schemas.microsoft.com/office/drawing/2014/main" id="{0481B535-0B30-4CA1-B386-9E19636929A8}"/>
                </a:ext>
              </a:extLst>
            </p:cNvPr>
            <p:cNvSpPr txBox="1"/>
            <p:nvPr/>
          </p:nvSpPr>
          <p:spPr>
            <a:xfrm>
              <a:off x="4728499" y="6334150"/>
              <a:ext cx="1801820" cy="246221"/>
            </a:xfrm>
            <a:prstGeom prst="rect">
              <a:avLst/>
            </a:prstGeom>
            <a:noFill/>
          </p:spPr>
          <p:txBody>
            <a:bodyPr wrap="square">
              <a:spAutoFit/>
            </a:bodyPr>
            <a:lstStyle/>
            <a:p>
              <a:r>
                <a:rPr lang="en-GB" sz="1000" b="1"/>
                <a:t>Reference 64</a:t>
              </a:r>
              <a:endParaRPr lang="en-GB" sz="1000"/>
            </a:p>
          </p:txBody>
        </p:sp>
        <p:sp>
          <p:nvSpPr>
            <p:cNvPr id="24" name="TextBox 23">
              <a:extLst>
                <a:ext uri="{FF2B5EF4-FFF2-40B4-BE49-F238E27FC236}">
                  <a16:creationId xmlns:a16="http://schemas.microsoft.com/office/drawing/2014/main" id="{C620E7DC-8DAF-4107-BD0A-4A78BBC166CD}"/>
                </a:ext>
              </a:extLst>
            </p:cNvPr>
            <p:cNvSpPr txBox="1"/>
            <p:nvPr/>
          </p:nvSpPr>
          <p:spPr>
            <a:xfrm>
              <a:off x="6036391" y="5879319"/>
              <a:ext cx="5543061" cy="307777"/>
            </a:xfrm>
            <a:prstGeom prst="rect">
              <a:avLst/>
            </a:prstGeom>
            <a:noFill/>
          </p:spPr>
          <p:txBody>
            <a:bodyPr wrap="square" rtlCol="0">
              <a:spAutoFit/>
            </a:bodyPr>
            <a:lstStyle/>
            <a:p>
              <a:pPr algn="ctr"/>
              <a:r>
                <a:rPr lang="en-GB" sz="1400" b="1"/>
                <a:t>High resistivity hydrocarbon reservoirs picked out in red</a:t>
              </a:r>
            </a:p>
          </p:txBody>
        </p:sp>
      </p:grpSp>
    </p:spTree>
    <p:extLst>
      <p:ext uri="{BB962C8B-B14F-4D97-AF65-F5344CB8AC3E}">
        <p14:creationId xmlns:p14="http://schemas.microsoft.com/office/powerpoint/2010/main" val="21442806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C5761AD7-D338-4717-8D34-E18934C2E48C}"/>
              </a:ext>
            </a:extLst>
          </p:cNvPr>
          <p:cNvSpPr>
            <a:spLocks noGrp="1"/>
          </p:cNvSpPr>
          <p:nvPr>
            <p:ph type="title" idx="4294967295"/>
          </p:nvPr>
        </p:nvSpPr>
        <p:spPr>
          <a:xfrm>
            <a:off x="575733" y="2813052"/>
            <a:ext cx="11184467" cy="11798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219140" rtl="0" eaLnBrk="1" fontAlgn="auto" latinLnBrk="0" hangingPunct="1">
              <a:lnSpc>
                <a:spcPct val="90000"/>
              </a:lnSpc>
              <a:spcBef>
                <a:spcPts val="1333"/>
              </a:spcBef>
              <a:spcAft>
                <a:spcPts val="0"/>
              </a:spcAft>
              <a:buClrTx/>
              <a:buSzTx/>
              <a:buFont typeface="Arial" panose="020B0604020202020204" pitchFamily="34" charset="0"/>
              <a:buNone/>
              <a:tabLst/>
              <a:defRPr/>
            </a:pPr>
            <a:r>
              <a:rPr kumimoji="0" lang="en-GB" sz="6600" b="0" i="0" u="none" strike="noStrike" kern="1200" cap="none" spc="-267" normalizeH="0" baseline="0" noProof="0">
                <a:ln>
                  <a:noFill/>
                </a:ln>
                <a:solidFill>
                  <a:srgbClr val="FFFFFF"/>
                </a:solidFill>
                <a:effectLst/>
                <a:uLnTx/>
                <a:uFillTx/>
                <a:latin typeface="Arial" panose="020B0604020202020204" pitchFamily="34" charset="0"/>
                <a:ea typeface="+mn-ea"/>
                <a:cs typeface="Arial" panose="020B0604020202020204" pitchFamily="34" charset="0"/>
              </a:rPr>
              <a:t>9. Conclusions and Next Steps</a:t>
            </a:r>
            <a:endParaRPr kumimoji="0" lang="en-GB" sz="6600" b="0" i="0" u="none" strike="noStrike" kern="1200" cap="none" spc="-267" normalizeH="0" baseline="0" noProof="0">
              <a:ln>
                <a:noFill/>
              </a:ln>
              <a:solidFill>
                <a:srgbClr val="FFFFFF"/>
              </a:solidFill>
              <a:effectLst/>
              <a:uLnTx/>
              <a:uFillTx/>
              <a:latin typeface="+mn-lt"/>
              <a:ea typeface="+mn-ea"/>
              <a:cs typeface="+mn-cs"/>
            </a:endParaRPr>
          </a:p>
        </p:txBody>
      </p:sp>
      <p:sp>
        <p:nvSpPr>
          <p:cNvPr id="8" name="Slide Number Placeholder 7">
            <a:extLst>
              <a:ext uri="{FF2B5EF4-FFF2-40B4-BE49-F238E27FC236}">
                <a16:creationId xmlns:a16="http://schemas.microsoft.com/office/drawing/2014/main" id="{0ECDD7DA-97D9-4AFC-88A2-6DF4FFBC9F57}"/>
              </a:ext>
            </a:extLst>
          </p:cNvPr>
          <p:cNvSpPr>
            <a:spLocks noGrp="1"/>
          </p:cNvSpPr>
          <p:nvPr>
            <p:ph type="sldNum" sz="quarter" idx="4294967295"/>
          </p:nvPr>
        </p:nvSpPr>
        <p:spPr>
          <a:xfrm>
            <a:off x="11345862" y="6423025"/>
            <a:ext cx="828675" cy="434975"/>
          </a:xfrm>
          <a:prstGeom prst="rect">
            <a:avLst/>
          </a:prstGeom>
        </p:spPr>
        <p:txBody>
          <a:bodyPr/>
          <a:lstStyle/>
          <a:p>
            <a:fld id="{DD0590FE-9BA6-45CB-BC76-38BB9AEE2E90}" type="slidenum">
              <a:rPr lang="en-GB" smtClean="0"/>
              <a:t>49</a:t>
            </a:fld>
            <a:endParaRPr lang="en-GB"/>
          </a:p>
        </p:txBody>
      </p:sp>
    </p:spTree>
    <p:extLst>
      <p:ext uri="{BB962C8B-B14F-4D97-AF65-F5344CB8AC3E}">
        <p14:creationId xmlns:p14="http://schemas.microsoft.com/office/powerpoint/2010/main" val="16989154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descr="2. Project Scope&#10;">
            <a:extLst>
              <a:ext uri="{FF2B5EF4-FFF2-40B4-BE49-F238E27FC236}">
                <a16:creationId xmlns:a16="http://schemas.microsoft.com/office/drawing/2014/main" id="{C5761AD7-D338-4717-8D34-E18934C2E48C}"/>
              </a:ext>
              <a:ext uri="{C183D7F6-B498-43B3-948B-1728B52AA6E4}">
                <adec:decorative xmlns:adec="http://schemas.microsoft.com/office/drawing/2017/decorative" val="0"/>
              </a:ext>
            </a:extLst>
          </p:cNvPr>
          <p:cNvSpPr>
            <a:spLocks noGrp="1"/>
          </p:cNvSpPr>
          <p:nvPr>
            <p:ph type="title" idx="4294967295"/>
          </p:nvPr>
        </p:nvSpPr>
        <p:spPr>
          <a:xfrm>
            <a:off x="575733" y="2813052"/>
            <a:ext cx="11184467" cy="11798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219140" rtl="0" eaLnBrk="1" fontAlgn="auto" latinLnBrk="0" hangingPunct="1">
              <a:lnSpc>
                <a:spcPct val="90000"/>
              </a:lnSpc>
              <a:spcBef>
                <a:spcPts val="1333"/>
              </a:spcBef>
              <a:spcAft>
                <a:spcPts val="0"/>
              </a:spcAft>
              <a:buClrTx/>
              <a:buSzTx/>
              <a:buFont typeface="Arial" panose="020B0604020202020204" pitchFamily="34" charset="0"/>
              <a:buNone/>
              <a:tabLst/>
              <a:defRPr/>
            </a:pPr>
            <a:r>
              <a:rPr kumimoji="0" lang="en-GB" sz="6600" b="0" i="0" u="none" strike="noStrike" kern="1200" cap="none" spc="-267" normalizeH="0" baseline="0" noProof="0">
                <a:ln>
                  <a:noFill/>
                </a:ln>
                <a:solidFill>
                  <a:srgbClr val="FFFFFF"/>
                </a:solidFill>
                <a:effectLst/>
                <a:uLnTx/>
                <a:uFillTx/>
                <a:latin typeface="+mn-lt"/>
                <a:ea typeface="+mn-ea"/>
                <a:cs typeface="+mn-cs"/>
              </a:rPr>
              <a:t>2. Project Scope</a:t>
            </a:r>
          </a:p>
        </p:txBody>
      </p:sp>
      <p:sp>
        <p:nvSpPr>
          <p:cNvPr id="8" name="Slide Number Placeholder 7">
            <a:extLst>
              <a:ext uri="{FF2B5EF4-FFF2-40B4-BE49-F238E27FC236}">
                <a16:creationId xmlns:a16="http://schemas.microsoft.com/office/drawing/2014/main" id="{0ECDD7DA-97D9-4AFC-88A2-6DF4FFBC9F57}"/>
              </a:ext>
            </a:extLst>
          </p:cNvPr>
          <p:cNvSpPr>
            <a:spLocks noGrp="1"/>
          </p:cNvSpPr>
          <p:nvPr>
            <p:ph type="sldNum" sz="quarter" idx="4294967295"/>
          </p:nvPr>
        </p:nvSpPr>
        <p:spPr>
          <a:xfrm>
            <a:off x="11345862" y="6423025"/>
            <a:ext cx="828675" cy="434975"/>
          </a:xfrm>
          <a:prstGeom prst="rect">
            <a:avLst/>
          </a:prstGeom>
        </p:spPr>
        <p:txBody>
          <a:bodyPr/>
          <a:lstStyle/>
          <a:p>
            <a:fld id="{DD0590FE-9BA6-45CB-BC76-38BB9AEE2E90}" type="slidenum">
              <a:rPr lang="en-GB" smtClean="0"/>
              <a:t>5</a:t>
            </a:fld>
            <a:endParaRPr lang="en-GB"/>
          </a:p>
        </p:txBody>
      </p:sp>
    </p:spTree>
    <p:extLst>
      <p:ext uri="{BB962C8B-B14F-4D97-AF65-F5344CB8AC3E}">
        <p14:creationId xmlns:p14="http://schemas.microsoft.com/office/powerpoint/2010/main" val="38878437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F3B63-689D-4707-8D8C-7FD345A54457}"/>
              </a:ext>
            </a:extLst>
          </p:cNvPr>
          <p:cNvSpPr>
            <a:spLocks noGrp="1"/>
          </p:cNvSpPr>
          <p:nvPr>
            <p:ph type="title"/>
          </p:nvPr>
        </p:nvSpPr>
        <p:spPr/>
        <p:txBody>
          <a:bodyPr/>
          <a:lstStyle/>
          <a:p>
            <a:r>
              <a:rPr lang="en-GB">
                <a:solidFill>
                  <a:srgbClr val="006097"/>
                </a:solidFill>
                <a:latin typeface="+mn-lt"/>
              </a:rPr>
              <a:t>Conclusions &amp; Recommendations</a:t>
            </a:r>
          </a:p>
        </p:txBody>
      </p:sp>
      <p:sp>
        <p:nvSpPr>
          <p:cNvPr id="74" name="TextBox 73">
            <a:extLst>
              <a:ext uri="{FF2B5EF4-FFF2-40B4-BE49-F238E27FC236}">
                <a16:creationId xmlns:a16="http://schemas.microsoft.com/office/drawing/2014/main" id="{9A2DF6F9-14B9-4A0C-BEF4-9957B656FAD4}"/>
              </a:ext>
            </a:extLst>
          </p:cNvPr>
          <p:cNvSpPr txBox="1"/>
          <p:nvPr/>
        </p:nvSpPr>
        <p:spPr>
          <a:xfrm>
            <a:off x="2031700" y="890348"/>
            <a:ext cx="9671203" cy="5909310"/>
          </a:xfrm>
          <a:prstGeom prst="rect">
            <a:avLst/>
          </a:prstGeom>
          <a:noFill/>
        </p:spPr>
        <p:txBody>
          <a:bodyPr wrap="square" lIns="91440" tIns="45720" rIns="91440" bIns="45720" rtlCol="0" anchor="t">
            <a:spAutoFit/>
          </a:bodyPr>
          <a:lstStyle/>
          <a:p>
            <a:r>
              <a:rPr lang="en-GB" sz="1800" b="1"/>
              <a:t>Each </a:t>
            </a:r>
            <a:r>
              <a:rPr lang="en-GB" sz="1800" b="1">
                <a:solidFill>
                  <a:srgbClr val="FF0000"/>
                </a:solidFill>
              </a:rPr>
              <a:t>carbon storage </a:t>
            </a:r>
            <a:r>
              <a:rPr lang="en-GB" sz="1800" b="1"/>
              <a:t>project has a different risk priority/ranking</a:t>
            </a:r>
          </a:p>
          <a:p>
            <a:pPr marL="285750" indent="-285750">
              <a:buFont typeface="Arial" panose="020B0604020202020204" pitchFamily="34" charset="0"/>
              <a:buChar char="•"/>
            </a:pPr>
            <a:r>
              <a:rPr lang="en-GB" sz="1800"/>
              <a:t>Carbon Storage Project Monitoring objectives will have a slightly different emphasis depending on subsurface and surface factors, and their relative risk. </a:t>
            </a:r>
          </a:p>
          <a:p>
            <a:pPr marL="285750" indent="-285750">
              <a:buFont typeface="Arial" panose="020B0604020202020204" pitchFamily="34" charset="0"/>
              <a:buChar char="•"/>
            </a:pPr>
            <a:r>
              <a:rPr lang="en-GB" sz="1800"/>
              <a:t>A consolidated list of monitoring objectives is recommended, cross-referenced to</a:t>
            </a:r>
          </a:p>
          <a:p>
            <a:pPr marL="895320" lvl="1" indent="-285750">
              <a:buFont typeface="Arial" panose="020B0604020202020204" pitchFamily="34" charset="0"/>
              <a:buChar char="•"/>
            </a:pPr>
            <a:r>
              <a:rPr lang="en-GB" sz="1800"/>
              <a:t>subsurface risks and other project risks </a:t>
            </a:r>
          </a:p>
          <a:p>
            <a:pPr marL="895320" lvl="1" indent="-285750">
              <a:buFont typeface="Arial" panose="020B0604020202020204" pitchFamily="34" charset="0"/>
              <a:buChar char="•"/>
            </a:pPr>
            <a:r>
              <a:rPr lang="en-GB" sz="1800"/>
              <a:t>monitoring technologies/techniques/tools and</a:t>
            </a:r>
          </a:p>
          <a:p>
            <a:pPr marL="895320" lvl="1" indent="-285750">
              <a:buFont typeface="Arial" panose="020B0604020202020204" pitchFamily="34" charset="0"/>
              <a:buChar char="•"/>
            </a:pPr>
            <a:r>
              <a:rPr lang="en-GB" sz="1800"/>
              <a:t>their technology readiness levels (including availability and cost).</a:t>
            </a:r>
          </a:p>
          <a:p>
            <a:pPr marL="285750" indent="-285750">
              <a:buFont typeface="Arial" panose="020B0604020202020204" pitchFamily="34" charset="0"/>
              <a:buChar char="•"/>
            </a:pPr>
            <a:r>
              <a:rPr lang="en-GB" sz="1800"/>
              <a:t>Monitoring strategies will evolve over a project’s lifetime</a:t>
            </a:r>
          </a:p>
          <a:p>
            <a:pPr marL="895320" lvl="1" indent="-285750">
              <a:buFont typeface="Arial" panose="020B0604020202020204" pitchFamily="34" charset="0"/>
              <a:buChar char="•"/>
            </a:pPr>
            <a:r>
              <a:rPr lang="en-GB" sz="1800"/>
              <a:t>More frequent seismic monitoring will likely be required during early storage development, with learning and adaptation through the operational phase.</a:t>
            </a:r>
            <a:endParaRPr lang="en-GB" sz="1800" b="1"/>
          </a:p>
          <a:p>
            <a:endParaRPr lang="en-GB" sz="1800" b="1"/>
          </a:p>
          <a:p>
            <a:r>
              <a:rPr lang="en-GB" sz="1800" b="1"/>
              <a:t>NSTA/TCE/CES to establish and publish ‘Greater Working Areas’ </a:t>
            </a:r>
            <a:r>
              <a:rPr lang="en-GB" sz="1800"/>
              <a:t>for Carbon Storage sites and complexes to</a:t>
            </a:r>
          </a:p>
          <a:p>
            <a:pPr marL="285750" indent="-285750">
              <a:buFont typeface="Arial" panose="020B0604020202020204" pitchFamily="34" charset="0"/>
              <a:buChar char="•"/>
            </a:pPr>
            <a:r>
              <a:rPr lang="en-GB" sz="1800"/>
              <a:t>Demarcate areas where surveying activities (especially using seismic streamers) can be expected. </a:t>
            </a:r>
          </a:p>
          <a:p>
            <a:pPr marL="285750" indent="-285750">
              <a:buFont typeface="Arial" panose="020B0604020202020204" pitchFamily="34" charset="0"/>
              <a:buChar char="•"/>
            </a:pPr>
            <a:r>
              <a:rPr lang="en-GB" sz="1800"/>
              <a:t>Areas should be established on a site by site basis in collaboration with the licence/lease holder.</a:t>
            </a:r>
          </a:p>
          <a:p>
            <a:endParaRPr lang="en-GB" sz="1800"/>
          </a:p>
          <a:p>
            <a:r>
              <a:rPr lang="en-GB" sz="1800"/>
              <a:t>Expansion of Project Vulcan co-location </a:t>
            </a:r>
            <a:r>
              <a:rPr lang="en-GB" sz="1800" b="1"/>
              <a:t>risk assessments to include more operational disciplines </a:t>
            </a:r>
            <a:r>
              <a:rPr lang="en-GB" sz="1800"/>
              <a:t>(e.g. operations geophysicists, marine &amp; aviation experts, drillers, rig tow masters, hydrographic surveyors, fishing bodies, Nature Conservation bodies, etc).</a:t>
            </a:r>
          </a:p>
        </p:txBody>
      </p:sp>
      <p:grpSp>
        <p:nvGrpSpPr>
          <p:cNvPr id="18" name="Group 17">
            <a:extLst>
              <a:ext uri="{FF2B5EF4-FFF2-40B4-BE49-F238E27FC236}">
                <a16:creationId xmlns:a16="http://schemas.microsoft.com/office/drawing/2014/main" id="{4C683A89-904B-4736-AB68-E720C93946EF}"/>
              </a:ext>
              <a:ext uri="{C183D7F6-B498-43B3-948B-1728B52AA6E4}">
                <adec:decorative xmlns:adec="http://schemas.microsoft.com/office/drawing/2017/decorative" val="1"/>
              </a:ext>
            </a:extLst>
          </p:cNvPr>
          <p:cNvGrpSpPr/>
          <p:nvPr/>
        </p:nvGrpSpPr>
        <p:grpSpPr>
          <a:xfrm>
            <a:off x="345530" y="976267"/>
            <a:ext cx="1222744" cy="5568187"/>
            <a:chOff x="345530" y="976267"/>
            <a:chExt cx="1222744" cy="5568187"/>
          </a:xfrm>
        </p:grpSpPr>
        <p:pic>
          <p:nvPicPr>
            <p:cNvPr id="8" name="Graphic 7">
              <a:extLst>
                <a:ext uri="{FF2B5EF4-FFF2-40B4-BE49-F238E27FC236}">
                  <a16:creationId xmlns:a16="http://schemas.microsoft.com/office/drawing/2014/main" id="{42000CEB-FAD1-4ACF-83AA-D9DB940D9E59}"/>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8868" y="4022236"/>
              <a:ext cx="744305" cy="744305"/>
            </a:xfrm>
            <a:prstGeom prst="rect">
              <a:avLst/>
            </a:prstGeom>
          </p:spPr>
        </p:pic>
        <p:grpSp>
          <p:nvGrpSpPr>
            <p:cNvPr id="9" name="Graphic 67">
              <a:extLst>
                <a:ext uri="{FF2B5EF4-FFF2-40B4-BE49-F238E27FC236}">
                  <a16:creationId xmlns:a16="http://schemas.microsoft.com/office/drawing/2014/main" id="{40E43364-11B5-40EF-8E97-65228E2FBD55}"/>
                </a:ext>
                <a:ext uri="{C183D7F6-B498-43B3-948B-1728B52AA6E4}">
                  <adec:decorative xmlns:adec="http://schemas.microsoft.com/office/drawing/2017/decorative" val="1"/>
                </a:ext>
              </a:extLst>
            </p:cNvPr>
            <p:cNvGrpSpPr/>
            <p:nvPr/>
          </p:nvGrpSpPr>
          <p:grpSpPr>
            <a:xfrm>
              <a:off x="345530" y="5950093"/>
              <a:ext cx="1222744" cy="594361"/>
              <a:chOff x="844270" y="4108661"/>
              <a:chExt cx="1114540" cy="497396"/>
            </a:xfrm>
            <a:solidFill>
              <a:srgbClr val="009FE3"/>
            </a:solidFill>
          </p:grpSpPr>
          <p:sp>
            <p:nvSpPr>
              <p:cNvPr id="10" name="Freeform: Shape 9">
                <a:extLst>
                  <a:ext uri="{FF2B5EF4-FFF2-40B4-BE49-F238E27FC236}">
                    <a16:creationId xmlns:a16="http://schemas.microsoft.com/office/drawing/2014/main" id="{F7A61B4F-88ED-498A-A61F-9F02A43C32E5}"/>
                  </a:ext>
                </a:extLst>
              </p:cNvPr>
              <p:cNvSpPr/>
              <p:nvPr/>
            </p:nvSpPr>
            <p:spPr>
              <a:xfrm>
                <a:off x="1342494" y="4108661"/>
                <a:ext cx="112130" cy="99192"/>
              </a:xfrm>
              <a:custGeom>
                <a:avLst/>
                <a:gdLst>
                  <a:gd name="connsiteX0" fmla="*/ 112130 w 112130"/>
                  <a:gd name="connsiteY0" fmla="*/ 0 h 99192"/>
                  <a:gd name="connsiteX1" fmla="*/ 0 w 112130"/>
                  <a:gd name="connsiteY1" fmla="*/ 0 h 99192"/>
                  <a:gd name="connsiteX2" fmla="*/ 56065 w 112130"/>
                  <a:gd name="connsiteY2" fmla="*/ 99192 h 99192"/>
                </a:gdLst>
                <a:ahLst/>
                <a:cxnLst>
                  <a:cxn ang="0">
                    <a:pos x="connsiteX0" y="connsiteY0"/>
                  </a:cxn>
                  <a:cxn ang="0">
                    <a:pos x="connsiteX1" y="connsiteY1"/>
                  </a:cxn>
                  <a:cxn ang="0">
                    <a:pos x="connsiteX2" y="connsiteY2"/>
                  </a:cxn>
                </a:cxnLst>
                <a:rect l="l" t="t" r="r" b="b"/>
                <a:pathLst>
                  <a:path w="112130" h="99192">
                    <a:moveTo>
                      <a:pt x="112130" y="0"/>
                    </a:moveTo>
                    <a:lnTo>
                      <a:pt x="0" y="0"/>
                    </a:lnTo>
                    <a:lnTo>
                      <a:pt x="56065" y="99192"/>
                    </a:lnTo>
                    <a:close/>
                  </a:path>
                </a:pathLst>
              </a:custGeom>
              <a:solidFill>
                <a:srgbClr val="009FE3"/>
              </a:solidFill>
              <a:ln w="7128"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8EDCD6B-BB00-4A97-83C6-35D24B750DB2}"/>
                  </a:ext>
                </a:extLst>
              </p:cNvPr>
              <p:cNvSpPr/>
              <p:nvPr/>
            </p:nvSpPr>
            <p:spPr>
              <a:xfrm>
                <a:off x="844270" y="4158118"/>
                <a:ext cx="1114540" cy="447939"/>
              </a:xfrm>
              <a:custGeom>
                <a:avLst/>
                <a:gdLst>
                  <a:gd name="connsiteX0" fmla="*/ 1104157 w 1114540"/>
                  <a:gd name="connsiteY0" fmla="*/ 14514 h 447939"/>
                  <a:gd name="connsiteX1" fmla="*/ 1058874 w 1114540"/>
                  <a:gd name="connsiteY1" fmla="*/ 15951 h 447939"/>
                  <a:gd name="connsiteX2" fmla="*/ 908648 w 1114540"/>
                  <a:gd name="connsiteY2" fmla="*/ 81360 h 447939"/>
                  <a:gd name="connsiteX3" fmla="*/ 758423 w 1114540"/>
                  <a:gd name="connsiteY3" fmla="*/ 14514 h 447939"/>
                  <a:gd name="connsiteX4" fmla="*/ 755548 w 1114540"/>
                  <a:gd name="connsiteY4" fmla="*/ 11639 h 447939"/>
                  <a:gd name="connsiteX5" fmla="*/ 752673 w 1114540"/>
                  <a:gd name="connsiteY5" fmla="*/ 8045 h 447939"/>
                  <a:gd name="connsiteX6" fmla="*/ 707389 w 1114540"/>
                  <a:gd name="connsiteY6" fmla="*/ 10920 h 447939"/>
                  <a:gd name="connsiteX7" fmla="*/ 557164 w 1114540"/>
                  <a:gd name="connsiteY7" fmla="*/ 77767 h 447939"/>
                  <a:gd name="connsiteX8" fmla="*/ 406938 w 1114540"/>
                  <a:gd name="connsiteY8" fmla="*/ 12357 h 447939"/>
                  <a:gd name="connsiteX9" fmla="*/ 365249 w 1114540"/>
                  <a:gd name="connsiteY9" fmla="*/ 8045 h 447939"/>
                  <a:gd name="connsiteX10" fmla="*/ 355905 w 1114540"/>
                  <a:gd name="connsiteY10" fmla="*/ 15232 h 447939"/>
                  <a:gd name="connsiteX11" fmla="*/ 205679 w 1114540"/>
                  <a:gd name="connsiteY11" fmla="*/ 82079 h 447939"/>
                  <a:gd name="connsiteX12" fmla="*/ 55453 w 1114540"/>
                  <a:gd name="connsiteY12" fmla="*/ 16670 h 447939"/>
                  <a:gd name="connsiteX13" fmla="*/ 10170 w 1114540"/>
                  <a:gd name="connsiteY13" fmla="*/ 15232 h 447939"/>
                  <a:gd name="connsiteX14" fmla="*/ 8733 w 1114540"/>
                  <a:gd name="connsiteY14" fmla="*/ 60516 h 447939"/>
                  <a:gd name="connsiteX15" fmla="*/ 122300 w 1114540"/>
                  <a:gd name="connsiteY15" fmla="*/ 132394 h 447939"/>
                  <a:gd name="connsiteX16" fmla="*/ 122300 w 1114540"/>
                  <a:gd name="connsiteY16" fmla="*/ 415594 h 447939"/>
                  <a:gd name="connsiteX17" fmla="*/ 154645 w 1114540"/>
                  <a:gd name="connsiteY17" fmla="*/ 447940 h 447939"/>
                  <a:gd name="connsiteX18" fmla="*/ 186991 w 1114540"/>
                  <a:gd name="connsiteY18" fmla="*/ 415594 h 447939"/>
                  <a:gd name="connsiteX19" fmla="*/ 186991 w 1114540"/>
                  <a:gd name="connsiteY19" fmla="*/ 279026 h 447939"/>
                  <a:gd name="connsiteX20" fmla="*/ 218617 w 1114540"/>
                  <a:gd name="connsiteY20" fmla="*/ 279026 h 447939"/>
                  <a:gd name="connsiteX21" fmla="*/ 218617 w 1114540"/>
                  <a:gd name="connsiteY21" fmla="*/ 415594 h 447939"/>
                  <a:gd name="connsiteX22" fmla="*/ 250962 w 1114540"/>
                  <a:gd name="connsiteY22" fmla="*/ 447940 h 447939"/>
                  <a:gd name="connsiteX23" fmla="*/ 283308 w 1114540"/>
                  <a:gd name="connsiteY23" fmla="*/ 415594 h 447939"/>
                  <a:gd name="connsiteX24" fmla="*/ 283308 w 1114540"/>
                  <a:gd name="connsiteY24" fmla="*/ 135269 h 447939"/>
                  <a:gd name="connsiteX25" fmla="*/ 383937 w 1114540"/>
                  <a:gd name="connsiteY25" fmla="*/ 79204 h 447939"/>
                  <a:gd name="connsiteX26" fmla="*/ 473785 w 1114540"/>
                  <a:gd name="connsiteY26" fmla="*/ 128800 h 447939"/>
                  <a:gd name="connsiteX27" fmla="*/ 473785 w 1114540"/>
                  <a:gd name="connsiteY27" fmla="*/ 412000 h 447939"/>
                  <a:gd name="connsiteX28" fmla="*/ 506130 w 1114540"/>
                  <a:gd name="connsiteY28" fmla="*/ 444346 h 447939"/>
                  <a:gd name="connsiteX29" fmla="*/ 538475 w 1114540"/>
                  <a:gd name="connsiteY29" fmla="*/ 412000 h 447939"/>
                  <a:gd name="connsiteX30" fmla="*/ 538475 w 1114540"/>
                  <a:gd name="connsiteY30" fmla="*/ 275432 h 447939"/>
                  <a:gd name="connsiteX31" fmla="*/ 570102 w 1114540"/>
                  <a:gd name="connsiteY31" fmla="*/ 275432 h 447939"/>
                  <a:gd name="connsiteX32" fmla="*/ 570102 w 1114540"/>
                  <a:gd name="connsiteY32" fmla="*/ 412000 h 447939"/>
                  <a:gd name="connsiteX33" fmla="*/ 602447 w 1114540"/>
                  <a:gd name="connsiteY33" fmla="*/ 444346 h 447939"/>
                  <a:gd name="connsiteX34" fmla="*/ 634792 w 1114540"/>
                  <a:gd name="connsiteY34" fmla="*/ 412000 h 447939"/>
                  <a:gd name="connsiteX35" fmla="*/ 634792 w 1114540"/>
                  <a:gd name="connsiteY35" fmla="*/ 131675 h 447939"/>
                  <a:gd name="connsiteX36" fmla="*/ 731828 w 1114540"/>
                  <a:gd name="connsiteY36" fmla="*/ 78485 h 447939"/>
                  <a:gd name="connsiteX37" fmla="*/ 832457 w 1114540"/>
                  <a:gd name="connsiteY37" fmla="*/ 135269 h 447939"/>
                  <a:gd name="connsiteX38" fmla="*/ 832457 w 1114540"/>
                  <a:gd name="connsiteY38" fmla="*/ 415594 h 447939"/>
                  <a:gd name="connsiteX39" fmla="*/ 864803 w 1114540"/>
                  <a:gd name="connsiteY39" fmla="*/ 447940 h 447939"/>
                  <a:gd name="connsiteX40" fmla="*/ 897148 w 1114540"/>
                  <a:gd name="connsiteY40" fmla="*/ 415594 h 447939"/>
                  <a:gd name="connsiteX41" fmla="*/ 897148 w 1114540"/>
                  <a:gd name="connsiteY41" fmla="*/ 279026 h 447939"/>
                  <a:gd name="connsiteX42" fmla="*/ 928774 w 1114540"/>
                  <a:gd name="connsiteY42" fmla="*/ 279026 h 447939"/>
                  <a:gd name="connsiteX43" fmla="*/ 928774 w 1114540"/>
                  <a:gd name="connsiteY43" fmla="*/ 415594 h 447939"/>
                  <a:gd name="connsiteX44" fmla="*/ 961119 w 1114540"/>
                  <a:gd name="connsiteY44" fmla="*/ 447940 h 447939"/>
                  <a:gd name="connsiteX45" fmla="*/ 993465 w 1114540"/>
                  <a:gd name="connsiteY45" fmla="*/ 415594 h 447939"/>
                  <a:gd name="connsiteX46" fmla="*/ 993465 w 1114540"/>
                  <a:gd name="connsiteY46" fmla="*/ 131675 h 447939"/>
                  <a:gd name="connsiteX47" fmla="*/ 1107032 w 1114540"/>
                  <a:gd name="connsiteY47" fmla="*/ 59797 h 447939"/>
                  <a:gd name="connsiteX48" fmla="*/ 1104157 w 1114540"/>
                  <a:gd name="connsiteY48" fmla="*/ 14514 h 44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14540" h="447939">
                    <a:moveTo>
                      <a:pt x="1104157" y="14514"/>
                    </a:moveTo>
                    <a:cubicBezTo>
                      <a:pt x="1091219" y="2294"/>
                      <a:pt x="1071093" y="3013"/>
                      <a:pt x="1058874" y="15951"/>
                    </a:cubicBezTo>
                    <a:cubicBezTo>
                      <a:pt x="1020060" y="56922"/>
                      <a:pt x="963995" y="81360"/>
                      <a:pt x="908648" y="81360"/>
                    </a:cubicBezTo>
                    <a:cubicBezTo>
                      <a:pt x="849708" y="81360"/>
                      <a:pt x="796518" y="57641"/>
                      <a:pt x="758423" y="14514"/>
                    </a:cubicBezTo>
                    <a:cubicBezTo>
                      <a:pt x="757704" y="13795"/>
                      <a:pt x="756266" y="13076"/>
                      <a:pt x="755548" y="11639"/>
                    </a:cubicBezTo>
                    <a:cubicBezTo>
                      <a:pt x="754829" y="10201"/>
                      <a:pt x="753391" y="9482"/>
                      <a:pt x="752673" y="8045"/>
                    </a:cubicBezTo>
                    <a:cubicBezTo>
                      <a:pt x="739734" y="-3456"/>
                      <a:pt x="718890" y="-2737"/>
                      <a:pt x="707389" y="10920"/>
                    </a:cubicBezTo>
                    <a:cubicBezTo>
                      <a:pt x="669294" y="54047"/>
                      <a:pt x="615385" y="77767"/>
                      <a:pt x="557164" y="77767"/>
                    </a:cubicBezTo>
                    <a:cubicBezTo>
                      <a:pt x="501817" y="77767"/>
                      <a:pt x="445752" y="53328"/>
                      <a:pt x="406938" y="12357"/>
                    </a:cubicBezTo>
                    <a:cubicBezTo>
                      <a:pt x="395438" y="857"/>
                      <a:pt x="378187" y="-581"/>
                      <a:pt x="365249" y="8045"/>
                    </a:cubicBezTo>
                    <a:cubicBezTo>
                      <a:pt x="361655" y="9482"/>
                      <a:pt x="358780" y="12357"/>
                      <a:pt x="355905" y="15232"/>
                    </a:cubicBezTo>
                    <a:cubicBezTo>
                      <a:pt x="317809" y="58359"/>
                      <a:pt x="263900" y="82079"/>
                      <a:pt x="205679" y="82079"/>
                    </a:cubicBezTo>
                    <a:cubicBezTo>
                      <a:pt x="150333" y="82079"/>
                      <a:pt x="94268" y="57641"/>
                      <a:pt x="55453" y="16670"/>
                    </a:cubicBezTo>
                    <a:cubicBezTo>
                      <a:pt x="43234" y="3732"/>
                      <a:pt x="23108" y="3013"/>
                      <a:pt x="10170" y="15232"/>
                    </a:cubicBezTo>
                    <a:cubicBezTo>
                      <a:pt x="-2768" y="27452"/>
                      <a:pt x="-3487" y="47578"/>
                      <a:pt x="8733" y="60516"/>
                    </a:cubicBezTo>
                    <a:cubicBezTo>
                      <a:pt x="39640" y="93580"/>
                      <a:pt x="79173" y="118018"/>
                      <a:pt x="122300" y="132394"/>
                    </a:cubicBezTo>
                    <a:lnTo>
                      <a:pt x="122300" y="415594"/>
                    </a:lnTo>
                    <a:cubicBezTo>
                      <a:pt x="122300" y="433564"/>
                      <a:pt x="136676" y="447940"/>
                      <a:pt x="154645" y="447940"/>
                    </a:cubicBezTo>
                    <a:cubicBezTo>
                      <a:pt x="172615" y="447940"/>
                      <a:pt x="186991" y="433564"/>
                      <a:pt x="186991" y="415594"/>
                    </a:cubicBezTo>
                    <a:lnTo>
                      <a:pt x="186991" y="279026"/>
                    </a:lnTo>
                    <a:lnTo>
                      <a:pt x="218617" y="279026"/>
                    </a:lnTo>
                    <a:lnTo>
                      <a:pt x="218617" y="415594"/>
                    </a:lnTo>
                    <a:cubicBezTo>
                      <a:pt x="218617" y="433564"/>
                      <a:pt x="232993" y="447940"/>
                      <a:pt x="250962" y="447940"/>
                    </a:cubicBezTo>
                    <a:cubicBezTo>
                      <a:pt x="268932" y="447940"/>
                      <a:pt x="283308" y="433564"/>
                      <a:pt x="283308" y="415594"/>
                    </a:cubicBezTo>
                    <a:lnTo>
                      <a:pt x="283308" y="135269"/>
                    </a:lnTo>
                    <a:cubicBezTo>
                      <a:pt x="320684" y="124487"/>
                      <a:pt x="354467" y="105080"/>
                      <a:pt x="383937" y="79204"/>
                    </a:cubicBezTo>
                    <a:cubicBezTo>
                      <a:pt x="410532" y="101486"/>
                      <a:pt x="441440" y="118018"/>
                      <a:pt x="473785" y="128800"/>
                    </a:cubicBezTo>
                    <a:lnTo>
                      <a:pt x="473785" y="412000"/>
                    </a:lnTo>
                    <a:cubicBezTo>
                      <a:pt x="473785" y="429970"/>
                      <a:pt x="488161" y="444346"/>
                      <a:pt x="506130" y="444346"/>
                    </a:cubicBezTo>
                    <a:cubicBezTo>
                      <a:pt x="524100" y="444346"/>
                      <a:pt x="538475" y="429970"/>
                      <a:pt x="538475" y="412000"/>
                    </a:cubicBezTo>
                    <a:lnTo>
                      <a:pt x="538475" y="275432"/>
                    </a:lnTo>
                    <a:lnTo>
                      <a:pt x="570102" y="275432"/>
                    </a:lnTo>
                    <a:lnTo>
                      <a:pt x="570102" y="412000"/>
                    </a:lnTo>
                    <a:cubicBezTo>
                      <a:pt x="570102" y="429970"/>
                      <a:pt x="584477" y="444346"/>
                      <a:pt x="602447" y="444346"/>
                    </a:cubicBezTo>
                    <a:cubicBezTo>
                      <a:pt x="620417" y="444346"/>
                      <a:pt x="634792" y="429970"/>
                      <a:pt x="634792" y="412000"/>
                    </a:cubicBezTo>
                    <a:lnTo>
                      <a:pt x="634792" y="131675"/>
                    </a:lnTo>
                    <a:cubicBezTo>
                      <a:pt x="670731" y="120894"/>
                      <a:pt x="703077" y="102924"/>
                      <a:pt x="731828" y="78485"/>
                    </a:cubicBezTo>
                    <a:cubicBezTo>
                      <a:pt x="761298" y="105080"/>
                      <a:pt x="795081" y="123769"/>
                      <a:pt x="832457" y="135269"/>
                    </a:cubicBezTo>
                    <a:lnTo>
                      <a:pt x="832457" y="415594"/>
                    </a:lnTo>
                    <a:cubicBezTo>
                      <a:pt x="832457" y="433564"/>
                      <a:pt x="846833" y="447940"/>
                      <a:pt x="864803" y="447940"/>
                    </a:cubicBezTo>
                    <a:cubicBezTo>
                      <a:pt x="882772" y="447940"/>
                      <a:pt x="897148" y="433564"/>
                      <a:pt x="897148" y="415594"/>
                    </a:cubicBezTo>
                    <a:lnTo>
                      <a:pt x="897148" y="279026"/>
                    </a:lnTo>
                    <a:lnTo>
                      <a:pt x="928774" y="279026"/>
                    </a:lnTo>
                    <a:lnTo>
                      <a:pt x="928774" y="415594"/>
                    </a:lnTo>
                    <a:cubicBezTo>
                      <a:pt x="928774" y="433564"/>
                      <a:pt x="943150" y="447940"/>
                      <a:pt x="961119" y="447940"/>
                    </a:cubicBezTo>
                    <a:cubicBezTo>
                      <a:pt x="979089" y="447940"/>
                      <a:pt x="993465" y="433564"/>
                      <a:pt x="993465" y="415594"/>
                    </a:cubicBezTo>
                    <a:lnTo>
                      <a:pt x="993465" y="131675"/>
                    </a:lnTo>
                    <a:cubicBezTo>
                      <a:pt x="1036592" y="117300"/>
                      <a:pt x="1076125" y="92861"/>
                      <a:pt x="1107032" y="59797"/>
                    </a:cubicBezTo>
                    <a:cubicBezTo>
                      <a:pt x="1117814" y="47578"/>
                      <a:pt x="1117095" y="26733"/>
                      <a:pt x="1104157" y="14514"/>
                    </a:cubicBezTo>
                    <a:close/>
                  </a:path>
                </a:pathLst>
              </a:custGeom>
              <a:solidFill>
                <a:srgbClr val="006097"/>
              </a:solidFill>
              <a:ln w="7128"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2D6639B-F99F-40D4-BD35-CF71375438B1}"/>
                  </a:ext>
                </a:extLst>
              </p:cNvPr>
              <p:cNvSpPr/>
              <p:nvPr/>
            </p:nvSpPr>
            <p:spPr>
              <a:xfrm>
                <a:off x="992447" y="4108661"/>
                <a:ext cx="105661" cy="104223"/>
              </a:xfrm>
              <a:custGeom>
                <a:avLst/>
                <a:gdLst>
                  <a:gd name="connsiteX0" fmla="*/ 24439 w 105661"/>
                  <a:gd name="connsiteY0" fmla="*/ 66847 h 104223"/>
                  <a:gd name="connsiteX1" fmla="*/ 24439 w 105661"/>
                  <a:gd name="connsiteY1" fmla="*/ 69003 h 104223"/>
                  <a:gd name="connsiteX2" fmla="*/ 19407 w 105661"/>
                  <a:gd name="connsiteY2" fmla="*/ 104223 h 104223"/>
                  <a:gd name="connsiteX3" fmla="*/ 51034 w 105661"/>
                  <a:gd name="connsiteY3" fmla="*/ 89129 h 104223"/>
                  <a:gd name="connsiteX4" fmla="*/ 52471 w 105661"/>
                  <a:gd name="connsiteY4" fmla="*/ 88410 h 104223"/>
                  <a:gd name="connsiteX5" fmla="*/ 53909 w 105661"/>
                  <a:gd name="connsiteY5" fmla="*/ 89129 h 104223"/>
                  <a:gd name="connsiteX6" fmla="*/ 85535 w 105661"/>
                  <a:gd name="connsiteY6" fmla="*/ 104223 h 104223"/>
                  <a:gd name="connsiteX7" fmla="*/ 80504 w 105661"/>
                  <a:gd name="connsiteY7" fmla="*/ 69003 h 104223"/>
                  <a:gd name="connsiteX8" fmla="*/ 80504 w 105661"/>
                  <a:gd name="connsiteY8" fmla="*/ 66847 h 104223"/>
                  <a:gd name="connsiteX9" fmla="*/ 81222 w 105661"/>
                  <a:gd name="connsiteY9" fmla="*/ 65409 h 104223"/>
                  <a:gd name="connsiteX10" fmla="*/ 105661 w 105661"/>
                  <a:gd name="connsiteY10" fmla="*/ 39533 h 104223"/>
                  <a:gd name="connsiteX11" fmla="*/ 71159 w 105661"/>
                  <a:gd name="connsiteY11" fmla="*/ 33064 h 104223"/>
                  <a:gd name="connsiteX12" fmla="*/ 69722 w 105661"/>
                  <a:gd name="connsiteY12" fmla="*/ 32345 h 104223"/>
                  <a:gd name="connsiteX13" fmla="*/ 68284 w 105661"/>
                  <a:gd name="connsiteY13" fmla="*/ 30908 h 104223"/>
                  <a:gd name="connsiteX14" fmla="*/ 53909 w 105661"/>
                  <a:gd name="connsiteY14" fmla="*/ 0 h 104223"/>
                  <a:gd name="connsiteX15" fmla="*/ 37377 w 105661"/>
                  <a:gd name="connsiteY15" fmla="*/ 30908 h 104223"/>
                  <a:gd name="connsiteX16" fmla="*/ 35939 w 105661"/>
                  <a:gd name="connsiteY16" fmla="*/ 32345 h 104223"/>
                  <a:gd name="connsiteX17" fmla="*/ 34502 w 105661"/>
                  <a:gd name="connsiteY17" fmla="*/ 33064 h 104223"/>
                  <a:gd name="connsiteX18" fmla="*/ 0 w 105661"/>
                  <a:gd name="connsiteY18" fmla="*/ 39533 h 104223"/>
                  <a:gd name="connsiteX19" fmla="*/ 24439 w 105661"/>
                  <a:gd name="connsiteY19" fmla="*/ 65409 h 104223"/>
                  <a:gd name="connsiteX20" fmla="*/ 24439 w 105661"/>
                  <a:gd name="connsiteY20" fmla="*/ 66847 h 104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661" h="104223">
                    <a:moveTo>
                      <a:pt x="24439" y="66847"/>
                    </a:moveTo>
                    <a:cubicBezTo>
                      <a:pt x="24439" y="67566"/>
                      <a:pt x="24439" y="68284"/>
                      <a:pt x="24439" y="69003"/>
                    </a:cubicBezTo>
                    <a:lnTo>
                      <a:pt x="19407" y="104223"/>
                    </a:lnTo>
                    <a:lnTo>
                      <a:pt x="51034" y="89129"/>
                    </a:lnTo>
                    <a:cubicBezTo>
                      <a:pt x="51752" y="89129"/>
                      <a:pt x="52471" y="88410"/>
                      <a:pt x="52471" y="88410"/>
                    </a:cubicBezTo>
                    <a:cubicBezTo>
                      <a:pt x="53190" y="88410"/>
                      <a:pt x="53909" y="88410"/>
                      <a:pt x="53909" y="89129"/>
                    </a:cubicBezTo>
                    <a:lnTo>
                      <a:pt x="85535" y="104223"/>
                    </a:lnTo>
                    <a:lnTo>
                      <a:pt x="80504" y="69003"/>
                    </a:lnTo>
                    <a:cubicBezTo>
                      <a:pt x="80504" y="68284"/>
                      <a:pt x="80504" y="67566"/>
                      <a:pt x="80504" y="66847"/>
                    </a:cubicBezTo>
                    <a:cubicBezTo>
                      <a:pt x="80504" y="66128"/>
                      <a:pt x="81222" y="65409"/>
                      <a:pt x="81222" y="65409"/>
                    </a:cubicBezTo>
                    <a:lnTo>
                      <a:pt x="105661" y="39533"/>
                    </a:lnTo>
                    <a:lnTo>
                      <a:pt x="71159" y="33064"/>
                    </a:lnTo>
                    <a:cubicBezTo>
                      <a:pt x="70441" y="33064"/>
                      <a:pt x="69722" y="33064"/>
                      <a:pt x="69722" y="32345"/>
                    </a:cubicBezTo>
                    <a:cubicBezTo>
                      <a:pt x="69003" y="31626"/>
                      <a:pt x="69003" y="31626"/>
                      <a:pt x="68284" y="30908"/>
                    </a:cubicBezTo>
                    <a:lnTo>
                      <a:pt x="53909" y="0"/>
                    </a:lnTo>
                    <a:lnTo>
                      <a:pt x="37377" y="30908"/>
                    </a:lnTo>
                    <a:cubicBezTo>
                      <a:pt x="37377" y="31626"/>
                      <a:pt x="36658" y="31626"/>
                      <a:pt x="35939" y="32345"/>
                    </a:cubicBezTo>
                    <a:cubicBezTo>
                      <a:pt x="35220" y="33064"/>
                      <a:pt x="35220" y="33064"/>
                      <a:pt x="34502" y="33064"/>
                    </a:cubicBezTo>
                    <a:lnTo>
                      <a:pt x="0" y="39533"/>
                    </a:lnTo>
                    <a:lnTo>
                      <a:pt x="24439" y="65409"/>
                    </a:lnTo>
                    <a:cubicBezTo>
                      <a:pt x="24439" y="65409"/>
                      <a:pt x="24439" y="66128"/>
                      <a:pt x="24439" y="66847"/>
                    </a:cubicBezTo>
                    <a:close/>
                  </a:path>
                </a:pathLst>
              </a:custGeom>
              <a:solidFill>
                <a:srgbClr val="008624"/>
              </a:solidFill>
              <a:ln w="7128"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88A88F8-25BC-4E41-915F-C8359BA33B76}"/>
                  </a:ext>
                </a:extLst>
              </p:cNvPr>
              <p:cNvSpPr/>
              <p:nvPr/>
            </p:nvSpPr>
            <p:spPr>
              <a:xfrm>
                <a:off x="1706198" y="4108661"/>
                <a:ext cx="99191" cy="99192"/>
              </a:xfrm>
              <a:custGeom>
                <a:avLst/>
                <a:gdLst>
                  <a:gd name="connsiteX0" fmla="*/ 99192 w 99191"/>
                  <a:gd name="connsiteY0" fmla="*/ 49596 h 99192"/>
                  <a:gd name="connsiteX1" fmla="*/ 49596 w 99191"/>
                  <a:gd name="connsiteY1" fmla="*/ 99192 h 99192"/>
                  <a:gd name="connsiteX2" fmla="*/ 0 w 99191"/>
                  <a:gd name="connsiteY2" fmla="*/ 49596 h 99192"/>
                  <a:gd name="connsiteX3" fmla="*/ 49596 w 99191"/>
                  <a:gd name="connsiteY3" fmla="*/ 0 h 99192"/>
                  <a:gd name="connsiteX4" fmla="*/ 99192 w 99191"/>
                  <a:gd name="connsiteY4" fmla="*/ 49596 h 99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91" h="99192">
                    <a:moveTo>
                      <a:pt x="99192" y="49596"/>
                    </a:moveTo>
                    <a:cubicBezTo>
                      <a:pt x="99192" y="76987"/>
                      <a:pt x="76987" y="99192"/>
                      <a:pt x="49596" y="99192"/>
                    </a:cubicBezTo>
                    <a:cubicBezTo>
                      <a:pt x="22205" y="99192"/>
                      <a:pt x="0" y="76987"/>
                      <a:pt x="0" y="49596"/>
                    </a:cubicBezTo>
                    <a:cubicBezTo>
                      <a:pt x="0" y="22205"/>
                      <a:pt x="22205" y="0"/>
                      <a:pt x="49596" y="0"/>
                    </a:cubicBezTo>
                    <a:cubicBezTo>
                      <a:pt x="76987" y="0"/>
                      <a:pt x="99192" y="22205"/>
                      <a:pt x="99192" y="49596"/>
                    </a:cubicBezTo>
                    <a:close/>
                  </a:path>
                </a:pathLst>
              </a:custGeom>
              <a:solidFill>
                <a:srgbClr val="FF0000"/>
              </a:solidFill>
              <a:ln w="7128" cap="flat">
                <a:noFill/>
                <a:prstDash val="solid"/>
                <a:miter/>
              </a:ln>
            </p:spPr>
            <p:txBody>
              <a:bodyPr rtlCol="0" anchor="ctr"/>
              <a:lstStyle/>
              <a:p>
                <a:endParaRPr lang="en-GB"/>
              </a:p>
            </p:txBody>
          </p:sp>
        </p:grpSp>
        <p:pic>
          <p:nvPicPr>
            <p:cNvPr id="25" name="Graphic 24">
              <a:extLst>
                <a:ext uri="{FF2B5EF4-FFF2-40B4-BE49-F238E27FC236}">
                  <a16:creationId xmlns:a16="http://schemas.microsoft.com/office/drawing/2014/main" id="{FFA01267-EAB3-443A-B9AD-8A9CE2F9B2C6}"/>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7419" y="976267"/>
              <a:ext cx="645320" cy="886308"/>
            </a:xfrm>
            <a:prstGeom prst="rect">
              <a:avLst/>
            </a:prstGeom>
          </p:spPr>
        </p:pic>
      </p:grpSp>
    </p:spTree>
    <p:extLst>
      <p:ext uri="{BB962C8B-B14F-4D97-AF65-F5344CB8AC3E}">
        <p14:creationId xmlns:p14="http://schemas.microsoft.com/office/powerpoint/2010/main" val="37732349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F3B63-689D-4707-8D8C-7FD345A54457}"/>
              </a:ext>
            </a:extLst>
          </p:cNvPr>
          <p:cNvSpPr>
            <a:spLocks noGrp="1"/>
          </p:cNvSpPr>
          <p:nvPr>
            <p:ph type="title"/>
          </p:nvPr>
        </p:nvSpPr>
        <p:spPr/>
        <p:txBody>
          <a:bodyPr/>
          <a:lstStyle/>
          <a:p>
            <a:r>
              <a:rPr lang="en-GB">
                <a:solidFill>
                  <a:srgbClr val="006097"/>
                </a:solidFill>
                <a:latin typeface="+mn-lt"/>
              </a:rPr>
              <a:t>Ongoing &amp; Next Steps</a:t>
            </a:r>
          </a:p>
        </p:txBody>
      </p:sp>
      <p:sp>
        <p:nvSpPr>
          <p:cNvPr id="74" name="TextBox 73">
            <a:extLst>
              <a:ext uri="{FF2B5EF4-FFF2-40B4-BE49-F238E27FC236}">
                <a16:creationId xmlns:a16="http://schemas.microsoft.com/office/drawing/2014/main" id="{9A2DF6F9-14B9-4A0C-BEF4-9957B656FAD4}"/>
              </a:ext>
            </a:extLst>
          </p:cNvPr>
          <p:cNvSpPr txBox="1"/>
          <p:nvPr/>
        </p:nvSpPr>
        <p:spPr>
          <a:xfrm>
            <a:off x="1737532" y="901422"/>
            <a:ext cx="10424444" cy="4678204"/>
          </a:xfrm>
          <a:prstGeom prst="rect">
            <a:avLst/>
          </a:prstGeom>
          <a:noFill/>
        </p:spPr>
        <p:txBody>
          <a:bodyPr wrap="square" lIns="91440" tIns="45720" rIns="91440" bIns="45720" rtlCol="0" anchor="t">
            <a:spAutoFit/>
          </a:bodyPr>
          <a:lstStyle/>
          <a:p>
            <a:r>
              <a:rPr lang="en-GB" sz="2000" b="1"/>
              <a:t>Current 2022 studies</a:t>
            </a:r>
          </a:p>
          <a:p>
            <a:endParaRPr lang="en-GB" sz="800" b="1"/>
          </a:p>
          <a:p>
            <a:pPr marL="342900" indent="-342900">
              <a:buFont typeface="Arial" panose="020B0604020202020204" pitchFamily="34" charset="0"/>
              <a:buChar char="•"/>
            </a:pPr>
            <a:r>
              <a:rPr lang="en-GB" sz="1800"/>
              <a:t>Ocean bottom seismic, technology assessment for the use for CO</a:t>
            </a:r>
            <a:r>
              <a:rPr lang="en-GB" sz="1800" baseline="-25000"/>
              <a:t>2</a:t>
            </a:r>
            <a:r>
              <a:rPr lang="en-GB" sz="1800"/>
              <a:t> storage monitoring</a:t>
            </a:r>
          </a:p>
          <a:p>
            <a:pPr marL="952470" lvl="1" indent="-342900">
              <a:buFont typeface="Arial" panose="020B0604020202020204" pitchFamily="34" charset="0"/>
              <a:buChar char="•"/>
            </a:pPr>
            <a:r>
              <a:rPr lang="en-GB" sz="1800"/>
              <a:t>Operability, costs and ability to mitigate colocation issues with windfarms</a:t>
            </a:r>
          </a:p>
          <a:p>
            <a:pPr marL="342900" indent="-342900">
              <a:buFont typeface="Arial" panose="020B0604020202020204" pitchFamily="34" charset="0"/>
              <a:buChar char="•"/>
            </a:pPr>
            <a:r>
              <a:rPr lang="en-GB" sz="1800"/>
              <a:t> Rock Physics Fluid Substitution study, </a:t>
            </a:r>
          </a:p>
          <a:p>
            <a:pPr marL="952470" lvl="1" indent="-342900">
              <a:buFont typeface="Arial" panose="020B0604020202020204" pitchFamily="34" charset="0"/>
              <a:buChar char="•"/>
            </a:pPr>
            <a:r>
              <a:rPr lang="en-GB" sz="1800"/>
              <a:t>Ability of seismic to detect CO</a:t>
            </a:r>
            <a:r>
              <a:rPr lang="en-GB" sz="1800" baseline="-25000"/>
              <a:t>2</a:t>
            </a:r>
            <a:r>
              <a:rPr lang="en-GB" sz="1800"/>
              <a:t> plume migration within CCS target intervals of interest</a:t>
            </a:r>
          </a:p>
          <a:p>
            <a:pPr marL="952470" lvl="1" indent="-342900">
              <a:buFont typeface="Arial" panose="020B0604020202020204" pitchFamily="34" charset="0"/>
              <a:buChar char="•"/>
            </a:pPr>
            <a:r>
              <a:rPr lang="en-GB" sz="1800"/>
              <a:t>Across range of potential storage sites</a:t>
            </a:r>
          </a:p>
          <a:p>
            <a:pPr marL="190530" lvl="1" indent="-342900">
              <a:buFont typeface="Arial" panose="020B0604020202020204" pitchFamily="34" charset="0"/>
              <a:buChar char="•"/>
            </a:pPr>
            <a:r>
              <a:rPr lang="en-GB" sz="1800"/>
              <a:t>Review of literature and on the effect of windfarm noise on seismic acquisition</a:t>
            </a:r>
          </a:p>
          <a:p>
            <a:r>
              <a:rPr lang="en-GB" sz="1800">
                <a:effectLst/>
                <a:ea typeface="Calibri" panose="020F0502020204030204" pitchFamily="34" charset="0"/>
              </a:rPr>
              <a:t> </a:t>
            </a:r>
            <a:endParaRPr lang="en-GB" sz="1800"/>
          </a:p>
          <a:p>
            <a:endParaRPr lang="en-GB" sz="1800"/>
          </a:p>
          <a:p>
            <a:r>
              <a:rPr lang="en-GB" sz="1800" b="1"/>
              <a:t>2023+ Potential studies</a:t>
            </a:r>
          </a:p>
          <a:p>
            <a:endParaRPr lang="en-GB" sz="1800"/>
          </a:p>
          <a:p>
            <a:pPr marL="285750" indent="-285750">
              <a:buFont typeface="Arial" panose="020B0604020202020204" pitchFamily="34" charset="0"/>
              <a:buChar char="•"/>
            </a:pPr>
            <a:r>
              <a:rPr lang="en-GB" sz="1800"/>
              <a:t>Deploy </a:t>
            </a:r>
            <a:r>
              <a:rPr lang="en-GB" sz="1800" i="1"/>
              <a:t>Field Trial </a:t>
            </a:r>
            <a:r>
              <a:rPr lang="en-GB" sz="1800"/>
              <a:t>measuring equipment to measure </a:t>
            </a:r>
            <a:r>
              <a:rPr lang="en-GB" sz="1800" i="1"/>
              <a:t>windfarm noise signature</a:t>
            </a:r>
            <a:r>
              <a:rPr lang="en-GB" sz="1800"/>
              <a:t>. </a:t>
            </a:r>
          </a:p>
          <a:p>
            <a:pPr marL="781020" lvl="1" indent="-171450">
              <a:buFont typeface="Arial" panose="020B0604020202020204" pitchFamily="34" charset="0"/>
              <a:buChar char="•"/>
            </a:pPr>
            <a:r>
              <a:rPr lang="en-GB" sz="1800"/>
              <a:t>Test a range of scenarios to assess impacts and potential uses for seismic acquisition </a:t>
            </a:r>
          </a:p>
          <a:p>
            <a:pPr marL="781020" lvl="1" indent="-171450">
              <a:buFont typeface="Arial" panose="020B0604020202020204" pitchFamily="34" charset="0"/>
              <a:buChar char="•"/>
            </a:pPr>
            <a:endParaRPr lang="en-GB" sz="1800"/>
          </a:p>
          <a:p>
            <a:pPr marL="285750" indent="-285750">
              <a:buFont typeface="Arial" panose="020B0604020202020204" pitchFamily="34" charset="0"/>
              <a:buChar char="•"/>
            </a:pPr>
            <a:r>
              <a:rPr lang="en-GB" sz="1800"/>
              <a:t>Carry out a </a:t>
            </a:r>
            <a:r>
              <a:rPr lang="en-GB" sz="1800" i="1"/>
              <a:t>4D Seismic Repeatability Field Trial </a:t>
            </a:r>
            <a:r>
              <a:rPr lang="en-GB" sz="1800"/>
              <a:t>(HR 3D vs 2.5D) to evaluate if data acquisition approaches/methods can be scaled back to greater enable wind turbine placement. </a:t>
            </a:r>
          </a:p>
        </p:txBody>
      </p:sp>
      <p:grpSp>
        <p:nvGrpSpPr>
          <p:cNvPr id="3" name="Group 2">
            <a:extLst>
              <a:ext uri="{FF2B5EF4-FFF2-40B4-BE49-F238E27FC236}">
                <a16:creationId xmlns:a16="http://schemas.microsoft.com/office/drawing/2014/main" id="{C3DBB629-70D4-4CF9-A76D-B36B6D610CFF}"/>
              </a:ext>
              <a:ext uri="{C183D7F6-B498-43B3-948B-1728B52AA6E4}">
                <adec:decorative xmlns:adec="http://schemas.microsoft.com/office/drawing/2017/decorative" val="1"/>
              </a:ext>
            </a:extLst>
          </p:cNvPr>
          <p:cNvGrpSpPr/>
          <p:nvPr/>
        </p:nvGrpSpPr>
        <p:grpSpPr>
          <a:xfrm>
            <a:off x="338857" y="1130673"/>
            <a:ext cx="1159163" cy="4940591"/>
            <a:chOff x="338857" y="1130673"/>
            <a:chExt cx="1159163" cy="4940591"/>
          </a:xfrm>
        </p:grpSpPr>
        <p:pic>
          <p:nvPicPr>
            <p:cNvPr id="14" name="Graphic 13">
              <a:extLst>
                <a:ext uri="{FF2B5EF4-FFF2-40B4-BE49-F238E27FC236}">
                  <a16:creationId xmlns:a16="http://schemas.microsoft.com/office/drawing/2014/main" id="{13BE0353-A46C-4818-BEB3-90753B5691FF}"/>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591223" y="1833555"/>
              <a:ext cx="654430" cy="685366"/>
            </a:xfrm>
            <a:prstGeom prst="rect">
              <a:avLst/>
            </a:prstGeom>
          </p:spPr>
        </p:pic>
        <p:pic>
          <p:nvPicPr>
            <p:cNvPr id="15" name="Graphic 14">
              <a:extLst>
                <a:ext uri="{FF2B5EF4-FFF2-40B4-BE49-F238E27FC236}">
                  <a16:creationId xmlns:a16="http://schemas.microsoft.com/office/drawing/2014/main" id="{18D647AA-B40C-41D2-B795-AAC5B29C28A6}"/>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9081" y="3008466"/>
              <a:ext cx="798714" cy="782176"/>
            </a:xfrm>
            <a:prstGeom prst="rect">
              <a:avLst/>
            </a:prstGeom>
          </p:spPr>
        </p:pic>
        <p:grpSp>
          <p:nvGrpSpPr>
            <p:cNvPr id="16" name="Graphic 47">
              <a:extLst>
                <a:ext uri="{FF2B5EF4-FFF2-40B4-BE49-F238E27FC236}">
                  <a16:creationId xmlns:a16="http://schemas.microsoft.com/office/drawing/2014/main" id="{C5F7520D-9BD4-4731-8175-96695E9B43E9}"/>
                </a:ext>
                <a:ext uri="{C183D7F6-B498-43B3-948B-1728B52AA6E4}">
                  <adec:decorative xmlns:adec="http://schemas.microsoft.com/office/drawing/2017/decorative" val="1"/>
                </a:ext>
              </a:extLst>
            </p:cNvPr>
            <p:cNvGrpSpPr/>
            <p:nvPr/>
          </p:nvGrpSpPr>
          <p:grpSpPr>
            <a:xfrm flipH="1">
              <a:off x="338857" y="5440688"/>
              <a:ext cx="1159163" cy="630576"/>
              <a:chOff x="9547069" y="4346051"/>
              <a:chExt cx="880454" cy="359706"/>
            </a:xfrm>
            <a:solidFill>
              <a:srgbClr val="006097"/>
            </a:solidFill>
          </p:grpSpPr>
          <p:sp>
            <p:nvSpPr>
              <p:cNvPr id="17" name="Freeform: Shape 16">
                <a:extLst>
                  <a:ext uri="{FF2B5EF4-FFF2-40B4-BE49-F238E27FC236}">
                    <a16:creationId xmlns:a16="http://schemas.microsoft.com/office/drawing/2014/main" id="{BDEB71EB-BFDB-4365-8979-C6132F5A83BF}"/>
                  </a:ext>
                </a:extLst>
              </p:cNvPr>
              <p:cNvSpPr/>
              <p:nvPr/>
            </p:nvSpPr>
            <p:spPr>
              <a:xfrm>
                <a:off x="9547069" y="4656759"/>
                <a:ext cx="876209" cy="48998"/>
              </a:xfrm>
              <a:custGeom>
                <a:avLst/>
                <a:gdLst>
                  <a:gd name="connsiteX0" fmla="*/ 44387 w 876209"/>
                  <a:gd name="connsiteY0" fmla="*/ 48999 h 48998"/>
                  <a:gd name="connsiteX1" fmla="*/ 876209 w 876209"/>
                  <a:gd name="connsiteY1" fmla="*/ 48999 h 48998"/>
                  <a:gd name="connsiteX2" fmla="*/ 876209 w 876209"/>
                  <a:gd name="connsiteY2" fmla="*/ 0 h 48998"/>
                  <a:gd name="connsiteX3" fmla="*/ 0 w 876209"/>
                  <a:gd name="connsiteY3" fmla="*/ 0 h 48998"/>
                  <a:gd name="connsiteX4" fmla="*/ 0 w 876209"/>
                  <a:gd name="connsiteY4" fmla="*/ 8647 h 48998"/>
                  <a:gd name="connsiteX5" fmla="*/ 44387 w 876209"/>
                  <a:gd name="connsiteY5" fmla="*/ 25940 h 4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6209" h="48998">
                    <a:moveTo>
                      <a:pt x="44387" y="48999"/>
                    </a:moveTo>
                    <a:lnTo>
                      <a:pt x="876209" y="48999"/>
                    </a:lnTo>
                    <a:lnTo>
                      <a:pt x="876209" y="0"/>
                    </a:lnTo>
                    <a:lnTo>
                      <a:pt x="0" y="0"/>
                    </a:lnTo>
                    <a:lnTo>
                      <a:pt x="0" y="8647"/>
                    </a:lnTo>
                    <a:lnTo>
                      <a:pt x="44387" y="25940"/>
                    </a:lnTo>
                    <a:close/>
                  </a:path>
                </a:pathLst>
              </a:custGeom>
              <a:grpFill/>
              <a:ln w="5739" cap="flat">
                <a:solidFill>
                  <a:srgbClr val="006097"/>
                </a:solid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BF81022-F865-4990-A788-3EAD235BF3B0}"/>
                  </a:ext>
                </a:extLst>
              </p:cNvPr>
              <p:cNvSpPr/>
              <p:nvPr/>
            </p:nvSpPr>
            <p:spPr>
              <a:xfrm>
                <a:off x="9548798" y="4482094"/>
                <a:ext cx="878725" cy="163712"/>
              </a:xfrm>
              <a:custGeom>
                <a:avLst/>
                <a:gdLst>
                  <a:gd name="connsiteX0" fmla="*/ 878515 w 878725"/>
                  <a:gd name="connsiteY0" fmla="*/ 52457 h 163712"/>
                  <a:gd name="connsiteX1" fmla="*/ 865833 w 878725"/>
                  <a:gd name="connsiteY1" fmla="*/ 36893 h 163712"/>
                  <a:gd name="connsiteX2" fmla="*/ 678486 w 878725"/>
                  <a:gd name="connsiteY2" fmla="*/ 0 h 163712"/>
                  <a:gd name="connsiteX3" fmla="*/ 668686 w 878725"/>
                  <a:gd name="connsiteY3" fmla="*/ 16717 h 163712"/>
                  <a:gd name="connsiteX4" fmla="*/ 567807 w 878725"/>
                  <a:gd name="connsiteY4" fmla="*/ 16717 h 163712"/>
                  <a:gd name="connsiteX5" fmla="*/ 581065 w 878725"/>
                  <a:gd name="connsiteY5" fmla="*/ 78974 h 163712"/>
                  <a:gd name="connsiteX6" fmla="*/ 417352 w 878725"/>
                  <a:gd name="connsiteY6" fmla="*/ 78974 h 163712"/>
                  <a:gd name="connsiteX7" fmla="*/ 428881 w 878725"/>
                  <a:gd name="connsiteY7" fmla="*/ 119326 h 163712"/>
                  <a:gd name="connsiteX8" fmla="*/ 29976 w 878725"/>
                  <a:gd name="connsiteY8" fmla="*/ 119326 h 163712"/>
                  <a:gd name="connsiteX9" fmla="*/ 35740 w 878725"/>
                  <a:gd name="connsiteY9" fmla="*/ 129702 h 163712"/>
                  <a:gd name="connsiteX10" fmla="*/ 20176 w 878725"/>
                  <a:gd name="connsiteY10" fmla="*/ 142384 h 163712"/>
                  <a:gd name="connsiteX11" fmla="*/ 0 w 878725"/>
                  <a:gd name="connsiteY11" fmla="*/ 163713 h 163712"/>
                  <a:gd name="connsiteX12" fmla="*/ 873327 w 878725"/>
                  <a:gd name="connsiteY12" fmla="*/ 163713 h 163712"/>
                  <a:gd name="connsiteX13" fmla="*/ 878515 w 878725"/>
                  <a:gd name="connsiteY13" fmla="*/ 52457 h 163712"/>
                  <a:gd name="connsiteX14" fmla="*/ 501515 w 878725"/>
                  <a:gd name="connsiteY14" fmla="*/ 123938 h 163712"/>
                  <a:gd name="connsiteX15" fmla="*/ 457128 w 878725"/>
                  <a:gd name="connsiteY15" fmla="*/ 123938 h 163712"/>
                  <a:gd name="connsiteX16" fmla="*/ 457128 w 878725"/>
                  <a:gd name="connsiteY16" fmla="*/ 91080 h 163712"/>
                  <a:gd name="connsiteX17" fmla="*/ 501515 w 878725"/>
                  <a:gd name="connsiteY17" fmla="*/ 91080 h 163712"/>
                  <a:gd name="connsiteX18" fmla="*/ 501515 w 878725"/>
                  <a:gd name="connsiteY18" fmla="*/ 123938 h 163712"/>
                  <a:gd name="connsiteX19" fmla="*/ 652545 w 878725"/>
                  <a:gd name="connsiteY19" fmla="*/ 79551 h 163712"/>
                  <a:gd name="connsiteX20" fmla="*/ 602394 w 878725"/>
                  <a:gd name="connsiteY20" fmla="*/ 79551 h 163712"/>
                  <a:gd name="connsiteX21" fmla="*/ 602394 w 878725"/>
                  <a:gd name="connsiteY21" fmla="*/ 60528 h 163712"/>
                  <a:gd name="connsiteX22" fmla="*/ 652545 w 878725"/>
                  <a:gd name="connsiteY22" fmla="*/ 60528 h 163712"/>
                  <a:gd name="connsiteX23" fmla="*/ 652545 w 878725"/>
                  <a:gd name="connsiteY23" fmla="*/ 79551 h 163712"/>
                  <a:gd name="connsiteX24" fmla="*/ 711920 w 878725"/>
                  <a:gd name="connsiteY24" fmla="*/ 79551 h 163712"/>
                  <a:gd name="connsiteX25" fmla="*/ 661769 w 878725"/>
                  <a:gd name="connsiteY25" fmla="*/ 79551 h 163712"/>
                  <a:gd name="connsiteX26" fmla="*/ 661769 w 878725"/>
                  <a:gd name="connsiteY26" fmla="*/ 60528 h 163712"/>
                  <a:gd name="connsiteX27" fmla="*/ 711920 w 878725"/>
                  <a:gd name="connsiteY27" fmla="*/ 60528 h 163712"/>
                  <a:gd name="connsiteX28" fmla="*/ 711920 w 878725"/>
                  <a:gd name="connsiteY28" fmla="*/ 79551 h 163712"/>
                  <a:gd name="connsiteX29" fmla="*/ 771871 w 878725"/>
                  <a:gd name="connsiteY29" fmla="*/ 79551 h 163712"/>
                  <a:gd name="connsiteX30" fmla="*/ 721720 w 878725"/>
                  <a:gd name="connsiteY30" fmla="*/ 79551 h 163712"/>
                  <a:gd name="connsiteX31" fmla="*/ 721720 w 878725"/>
                  <a:gd name="connsiteY31" fmla="*/ 60528 h 163712"/>
                  <a:gd name="connsiteX32" fmla="*/ 771871 w 878725"/>
                  <a:gd name="connsiteY32" fmla="*/ 60528 h 163712"/>
                  <a:gd name="connsiteX33" fmla="*/ 771871 w 878725"/>
                  <a:gd name="connsiteY33" fmla="*/ 79551 h 16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78725" h="163712">
                    <a:moveTo>
                      <a:pt x="878515" y="52457"/>
                    </a:moveTo>
                    <a:cubicBezTo>
                      <a:pt x="878515" y="52457"/>
                      <a:pt x="881397" y="40928"/>
                      <a:pt x="865833" y="36893"/>
                    </a:cubicBezTo>
                    <a:cubicBezTo>
                      <a:pt x="850269" y="32858"/>
                      <a:pt x="678486" y="0"/>
                      <a:pt x="678486" y="0"/>
                    </a:cubicBezTo>
                    <a:lnTo>
                      <a:pt x="668686" y="16717"/>
                    </a:lnTo>
                    <a:lnTo>
                      <a:pt x="567807" y="16717"/>
                    </a:lnTo>
                    <a:lnTo>
                      <a:pt x="581065" y="78974"/>
                    </a:lnTo>
                    <a:lnTo>
                      <a:pt x="417352" y="78974"/>
                    </a:lnTo>
                    <a:lnTo>
                      <a:pt x="428881" y="119326"/>
                    </a:lnTo>
                    <a:lnTo>
                      <a:pt x="29976" y="119326"/>
                    </a:lnTo>
                    <a:lnTo>
                      <a:pt x="35740" y="129702"/>
                    </a:lnTo>
                    <a:lnTo>
                      <a:pt x="20176" y="142384"/>
                    </a:lnTo>
                    <a:cubicBezTo>
                      <a:pt x="20176" y="142384"/>
                      <a:pt x="0" y="142384"/>
                      <a:pt x="0" y="163713"/>
                    </a:cubicBezTo>
                    <a:lnTo>
                      <a:pt x="873327" y="163713"/>
                    </a:lnTo>
                    <a:lnTo>
                      <a:pt x="878515" y="52457"/>
                    </a:lnTo>
                    <a:close/>
                    <a:moveTo>
                      <a:pt x="501515" y="123938"/>
                    </a:moveTo>
                    <a:lnTo>
                      <a:pt x="457128" y="123938"/>
                    </a:lnTo>
                    <a:lnTo>
                      <a:pt x="457128" y="91080"/>
                    </a:lnTo>
                    <a:lnTo>
                      <a:pt x="501515" y="91080"/>
                    </a:lnTo>
                    <a:lnTo>
                      <a:pt x="501515" y="123938"/>
                    </a:lnTo>
                    <a:close/>
                    <a:moveTo>
                      <a:pt x="652545" y="79551"/>
                    </a:moveTo>
                    <a:lnTo>
                      <a:pt x="602394" y="79551"/>
                    </a:lnTo>
                    <a:lnTo>
                      <a:pt x="602394" y="60528"/>
                    </a:lnTo>
                    <a:lnTo>
                      <a:pt x="652545" y="60528"/>
                    </a:lnTo>
                    <a:lnTo>
                      <a:pt x="652545" y="79551"/>
                    </a:lnTo>
                    <a:close/>
                    <a:moveTo>
                      <a:pt x="711920" y="79551"/>
                    </a:moveTo>
                    <a:lnTo>
                      <a:pt x="661769" y="79551"/>
                    </a:lnTo>
                    <a:lnTo>
                      <a:pt x="661769" y="60528"/>
                    </a:lnTo>
                    <a:lnTo>
                      <a:pt x="711920" y="60528"/>
                    </a:lnTo>
                    <a:lnTo>
                      <a:pt x="711920" y="79551"/>
                    </a:lnTo>
                    <a:close/>
                    <a:moveTo>
                      <a:pt x="771871" y="79551"/>
                    </a:moveTo>
                    <a:lnTo>
                      <a:pt x="721720" y="79551"/>
                    </a:lnTo>
                    <a:lnTo>
                      <a:pt x="721720" y="60528"/>
                    </a:lnTo>
                    <a:lnTo>
                      <a:pt x="771871" y="60528"/>
                    </a:lnTo>
                    <a:lnTo>
                      <a:pt x="771871" y="79551"/>
                    </a:lnTo>
                    <a:close/>
                  </a:path>
                </a:pathLst>
              </a:custGeom>
              <a:grpFill/>
              <a:ln w="5739" cap="flat">
                <a:solidFill>
                  <a:srgbClr val="006097"/>
                </a:solid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CA0611AE-C5AD-4F00-89DF-DA2F63D4CB54}"/>
                  </a:ext>
                </a:extLst>
              </p:cNvPr>
              <p:cNvSpPr/>
              <p:nvPr/>
            </p:nvSpPr>
            <p:spPr>
              <a:xfrm>
                <a:off x="10105652" y="4410613"/>
                <a:ext cx="177547" cy="77821"/>
              </a:xfrm>
              <a:custGeom>
                <a:avLst/>
                <a:gdLst>
                  <a:gd name="connsiteX0" fmla="*/ 102609 w 177547"/>
                  <a:gd name="connsiteY0" fmla="*/ 77821 h 77821"/>
                  <a:gd name="connsiteX1" fmla="*/ 115867 w 177547"/>
                  <a:gd name="connsiteY1" fmla="*/ 57645 h 77821"/>
                  <a:gd name="connsiteX2" fmla="*/ 164866 w 177547"/>
                  <a:gd name="connsiteY2" fmla="*/ 67445 h 77821"/>
                  <a:gd name="connsiteX3" fmla="*/ 177548 w 177547"/>
                  <a:gd name="connsiteY3" fmla="*/ 42658 h 77821"/>
                  <a:gd name="connsiteX4" fmla="*/ 92233 w 177547"/>
                  <a:gd name="connsiteY4" fmla="*/ 23058 h 77821"/>
                  <a:gd name="connsiteX5" fmla="*/ 89927 w 177547"/>
                  <a:gd name="connsiteY5" fmla="*/ 23058 h 77821"/>
                  <a:gd name="connsiteX6" fmla="*/ 80127 w 177547"/>
                  <a:gd name="connsiteY6" fmla="*/ 0 h 77821"/>
                  <a:gd name="connsiteX7" fmla="*/ 47269 w 177547"/>
                  <a:gd name="connsiteY7" fmla="*/ 0 h 77821"/>
                  <a:gd name="connsiteX8" fmla="*/ 47269 w 177547"/>
                  <a:gd name="connsiteY8" fmla="*/ 23058 h 77821"/>
                  <a:gd name="connsiteX9" fmla="*/ 45540 w 177547"/>
                  <a:gd name="connsiteY9" fmla="*/ 23058 h 77821"/>
                  <a:gd name="connsiteX10" fmla="*/ 0 w 177547"/>
                  <a:gd name="connsiteY10" fmla="*/ 45540 h 77821"/>
                  <a:gd name="connsiteX11" fmla="*/ 9223 w 177547"/>
                  <a:gd name="connsiteY11" fmla="*/ 77821 h 7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7547" h="77821">
                    <a:moveTo>
                      <a:pt x="102609" y="77821"/>
                    </a:moveTo>
                    <a:lnTo>
                      <a:pt x="115867" y="57645"/>
                    </a:lnTo>
                    <a:lnTo>
                      <a:pt x="164866" y="67445"/>
                    </a:lnTo>
                    <a:lnTo>
                      <a:pt x="177548" y="42658"/>
                    </a:lnTo>
                    <a:lnTo>
                      <a:pt x="92233" y="23058"/>
                    </a:lnTo>
                    <a:lnTo>
                      <a:pt x="89927" y="23058"/>
                    </a:lnTo>
                    <a:lnTo>
                      <a:pt x="80127" y="0"/>
                    </a:lnTo>
                    <a:lnTo>
                      <a:pt x="47269" y="0"/>
                    </a:lnTo>
                    <a:lnTo>
                      <a:pt x="47269" y="23058"/>
                    </a:lnTo>
                    <a:lnTo>
                      <a:pt x="45540" y="23058"/>
                    </a:lnTo>
                    <a:lnTo>
                      <a:pt x="0" y="45540"/>
                    </a:lnTo>
                    <a:lnTo>
                      <a:pt x="9223" y="77821"/>
                    </a:lnTo>
                    <a:close/>
                  </a:path>
                </a:pathLst>
              </a:custGeom>
              <a:grpFill/>
              <a:ln w="5739" cap="flat">
                <a:solidFill>
                  <a:srgbClr val="006097"/>
                </a:solid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D5F8F67-C609-45AC-B389-42AF65BB0589}"/>
                  </a:ext>
                </a:extLst>
              </p:cNvPr>
              <p:cNvSpPr/>
              <p:nvPr/>
            </p:nvSpPr>
            <p:spPr>
              <a:xfrm>
                <a:off x="9914269" y="4493767"/>
                <a:ext cx="122208" cy="89206"/>
              </a:xfrm>
              <a:custGeom>
                <a:avLst/>
                <a:gdLst>
                  <a:gd name="connsiteX0" fmla="*/ 32858 w 122208"/>
                  <a:gd name="connsiteY0" fmla="*/ 75371 h 89206"/>
                  <a:gd name="connsiteX1" fmla="*/ 32858 w 122208"/>
                  <a:gd name="connsiteY1" fmla="*/ 74218 h 89206"/>
                  <a:gd name="connsiteX2" fmla="*/ 36317 w 122208"/>
                  <a:gd name="connsiteY2" fmla="*/ 74218 h 89206"/>
                  <a:gd name="connsiteX3" fmla="*/ 36317 w 122208"/>
                  <a:gd name="connsiteY3" fmla="*/ 63266 h 89206"/>
                  <a:gd name="connsiteX4" fmla="*/ 28823 w 122208"/>
                  <a:gd name="connsiteY4" fmla="*/ 63266 h 89206"/>
                  <a:gd name="connsiteX5" fmla="*/ 18447 w 122208"/>
                  <a:gd name="connsiteY5" fmla="*/ 58654 h 89206"/>
                  <a:gd name="connsiteX6" fmla="*/ 15564 w 122208"/>
                  <a:gd name="connsiteY6" fmla="*/ 58654 h 89206"/>
                  <a:gd name="connsiteX7" fmla="*/ 38046 w 122208"/>
                  <a:gd name="connsiteY7" fmla="*/ 20032 h 89206"/>
                  <a:gd name="connsiteX8" fmla="*/ 76668 w 122208"/>
                  <a:gd name="connsiteY8" fmla="*/ 58654 h 89206"/>
                  <a:gd name="connsiteX9" fmla="*/ 122208 w 122208"/>
                  <a:gd name="connsiteY9" fmla="*/ 58654 h 89206"/>
                  <a:gd name="connsiteX10" fmla="*/ 122208 w 122208"/>
                  <a:gd name="connsiteY10" fmla="*/ 6773 h 89206"/>
                  <a:gd name="connsiteX11" fmla="*/ 93962 w 122208"/>
                  <a:gd name="connsiteY11" fmla="*/ 6773 h 89206"/>
                  <a:gd name="connsiteX12" fmla="*/ 92809 w 122208"/>
                  <a:gd name="connsiteY12" fmla="*/ 13691 h 89206"/>
                  <a:gd name="connsiteX13" fmla="*/ 46116 w 122208"/>
                  <a:gd name="connsiteY13" fmla="*/ 8503 h 89206"/>
                  <a:gd name="connsiteX14" fmla="*/ 39199 w 122208"/>
                  <a:gd name="connsiteY14" fmla="*/ 2162 h 89206"/>
                  <a:gd name="connsiteX15" fmla="*/ 29399 w 122208"/>
                  <a:gd name="connsiteY15" fmla="*/ 2162 h 89206"/>
                  <a:gd name="connsiteX16" fmla="*/ 29399 w 122208"/>
                  <a:gd name="connsiteY16" fmla="*/ 11961 h 89206"/>
                  <a:gd name="connsiteX17" fmla="*/ 30552 w 122208"/>
                  <a:gd name="connsiteY17" fmla="*/ 13114 h 89206"/>
                  <a:gd name="connsiteX18" fmla="*/ 5188 w 122208"/>
                  <a:gd name="connsiteY18" fmla="*/ 58654 h 89206"/>
                  <a:gd name="connsiteX19" fmla="*/ 0 w 122208"/>
                  <a:gd name="connsiteY19" fmla="*/ 58654 h 89206"/>
                  <a:gd name="connsiteX20" fmla="*/ 0 w 122208"/>
                  <a:gd name="connsiteY20" fmla="*/ 89206 h 89206"/>
                  <a:gd name="connsiteX21" fmla="*/ 17870 w 122208"/>
                  <a:gd name="connsiteY21" fmla="*/ 89206 h 89206"/>
                  <a:gd name="connsiteX22" fmla="*/ 32858 w 122208"/>
                  <a:gd name="connsiteY22" fmla="*/ 75371 h 89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2208" h="89206">
                    <a:moveTo>
                      <a:pt x="32858" y="75371"/>
                    </a:moveTo>
                    <a:lnTo>
                      <a:pt x="32858" y="74218"/>
                    </a:lnTo>
                    <a:lnTo>
                      <a:pt x="36317" y="74218"/>
                    </a:lnTo>
                    <a:lnTo>
                      <a:pt x="36317" y="63266"/>
                    </a:lnTo>
                    <a:lnTo>
                      <a:pt x="28823" y="63266"/>
                    </a:lnTo>
                    <a:cubicBezTo>
                      <a:pt x="26517" y="60384"/>
                      <a:pt x="22482" y="58654"/>
                      <a:pt x="18447" y="58654"/>
                    </a:cubicBezTo>
                    <a:lnTo>
                      <a:pt x="15564" y="58654"/>
                    </a:lnTo>
                    <a:lnTo>
                      <a:pt x="38046" y="20032"/>
                    </a:lnTo>
                    <a:lnTo>
                      <a:pt x="76668" y="58654"/>
                    </a:lnTo>
                    <a:lnTo>
                      <a:pt x="122208" y="58654"/>
                    </a:lnTo>
                    <a:lnTo>
                      <a:pt x="122208" y="6773"/>
                    </a:lnTo>
                    <a:lnTo>
                      <a:pt x="93962" y="6773"/>
                    </a:lnTo>
                    <a:lnTo>
                      <a:pt x="92809" y="13691"/>
                    </a:lnTo>
                    <a:lnTo>
                      <a:pt x="46116" y="8503"/>
                    </a:lnTo>
                    <a:lnTo>
                      <a:pt x="39199" y="2162"/>
                    </a:lnTo>
                    <a:cubicBezTo>
                      <a:pt x="36317" y="-721"/>
                      <a:pt x="32281" y="-721"/>
                      <a:pt x="29399" y="2162"/>
                    </a:cubicBezTo>
                    <a:cubicBezTo>
                      <a:pt x="26517" y="5044"/>
                      <a:pt x="26517" y="9079"/>
                      <a:pt x="29399" y="11961"/>
                    </a:cubicBezTo>
                    <a:lnTo>
                      <a:pt x="30552" y="13114"/>
                    </a:lnTo>
                    <a:lnTo>
                      <a:pt x="5188" y="58654"/>
                    </a:lnTo>
                    <a:lnTo>
                      <a:pt x="0" y="58654"/>
                    </a:lnTo>
                    <a:lnTo>
                      <a:pt x="0" y="89206"/>
                    </a:lnTo>
                    <a:lnTo>
                      <a:pt x="17870" y="89206"/>
                    </a:lnTo>
                    <a:cubicBezTo>
                      <a:pt x="26517" y="89206"/>
                      <a:pt x="32858" y="82865"/>
                      <a:pt x="32858" y="75371"/>
                    </a:cubicBezTo>
                    <a:close/>
                  </a:path>
                </a:pathLst>
              </a:custGeom>
              <a:grpFill/>
              <a:ln w="5739" cap="flat">
                <a:solidFill>
                  <a:srgbClr val="006097"/>
                </a:solid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B3CAB442-274C-4063-BDE4-F9F737FC17AB}"/>
                  </a:ext>
                </a:extLst>
              </p:cNvPr>
              <p:cNvSpPr/>
              <p:nvPr/>
            </p:nvSpPr>
            <p:spPr>
              <a:xfrm>
                <a:off x="10152921" y="4378332"/>
                <a:ext cx="29975" cy="25940"/>
              </a:xfrm>
              <a:custGeom>
                <a:avLst/>
                <a:gdLst>
                  <a:gd name="connsiteX0" fmla="*/ 20176 w 29975"/>
                  <a:gd name="connsiteY0" fmla="*/ 0 h 25940"/>
                  <a:gd name="connsiteX1" fmla="*/ 0 w 29975"/>
                  <a:gd name="connsiteY1" fmla="*/ 0 h 25940"/>
                  <a:gd name="connsiteX2" fmla="*/ 0 w 29975"/>
                  <a:gd name="connsiteY2" fmla="*/ 25940 h 25940"/>
                  <a:gd name="connsiteX3" fmla="*/ 29976 w 29975"/>
                  <a:gd name="connsiteY3" fmla="*/ 25940 h 25940"/>
                </a:gdLst>
                <a:ahLst/>
                <a:cxnLst>
                  <a:cxn ang="0">
                    <a:pos x="connsiteX0" y="connsiteY0"/>
                  </a:cxn>
                  <a:cxn ang="0">
                    <a:pos x="connsiteX1" y="connsiteY1"/>
                  </a:cxn>
                  <a:cxn ang="0">
                    <a:pos x="connsiteX2" y="connsiteY2"/>
                  </a:cxn>
                  <a:cxn ang="0">
                    <a:pos x="connsiteX3" y="connsiteY3"/>
                  </a:cxn>
                </a:cxnLst>
                <a:rect l="l" t="t" r="r" b="b"/>
                <a:pathLst>
                  <a:path w="29975" h="25940">
                    <a:moveTo>
                      <a:pt x="20176" y="0"/>
                    </a:moveTo>
                    <a:lnTo>
                      <a:pt x="0" y="0"/>
                    </a:lnTo>
                    <a:lnTo>
                      <a:pt x="0" y="25940"/>
                    </a:lnTo>
                    <a:lnTo>
                      <a:pt x="29976" y="25940"/>
                    </a:lnTo>
                    <a:close/>
                  </a:path>
                </a:pathLst>
              </a:custGeom>
              <a:grpFill/>
              <a:ln w="5739" cap="flat">
                <a:solidFill>
                  <a:srgbClr val="006097"/>
                </a:solid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620105B-7EC9-48EB-8880-D608822D0820}"/>
                  </a:ext>
                </a:extLst>
              </p:cNvPr>
              <p:cNvSpPr/>
              <p:nvPr/>
            </p:nvSpPr>
            <p:spPr>
              <a:xfrm>
                <a:off x="10152921" y="4346051"/>
                <a:ext cx="18446" cy="25940"/>
              </a:xfrm>
              <a:custGeom>
                <a:avLst/>
                <a:gdLst>
                  <a:gd name="connsiteX0" fmla="*/ 9223 w 18446"/>
                  <a:gd name="connsiteY0" fmla="*/ 0 h 25940"/>
                  <a:gd name="connsiteX1" fmla="*/ 0 w 18446"/>
                  <a:gd name="connsiteY1" fmla="*/ 0 h 25940"/>
                  <a:gd name="connsiteX2" fmla="*/ 0 w 18446"/>
                  <a:gd name="connsiteY2" fmla="*/ 25940 h 25940"/>
                  <a:gd name="connsiteX3" fmla="*/ 18447 w 18446"/>
                  <a:gd name="connsiteY3" fmla="*/ 25940 h 25940"/>
                </a:gdLst>
                <a:ahLst/>
                <a:cxnLst>
                  <a:cxn ang="0">
                    <a:pos x="connsiteX0" y="connsiteY0"/>
                  </a:cxn>
                  <a:cxn ang="0">
                    <a:pos x="connsiteX1" y="connsiteY1"/>
                  </a:cxn>
                  <a:cxn ang="0">
                    <a:pos x="connsiteX2" y="connsiteY2"/>
                  </a:cxn>
                  <a:cxn ang="0">
                    <a:pos x="connsiteX3" y="connsiteY3"/>
                  </a:cxn>
                </a:cxnLst>
                <a:rect l="l" t="t" r="r" b="b"/>
                <a:pathLst>
                  <a:path w="18446" h="25940">
                    <a:moveTo>
                      <a:pt x="9223" y="0"/>
                    </a:moveTo>
                    <a:lnTo>
                      <a:pt x="0" y="0"/>
                    </a:lnTo>
                    <a:lnTo>
                      <a:pt x="0" y="25940"/>
                    </a:lnTo>
                    <a:lnTo>
                      <a:pt x="18447" y="25940"/>
                    </a:lnTo>
                    <a:close/>
                  </a:path>
                </a:pathLst>
              </a:custGeom>
              <a:grpFill/>
              <a:ln w="5739" cap="flat">
                <a:solidFill>
                  <a:srgbClr val="006097"/>
                </a:solid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6D30D43-0A22-40C0-A9C0-5B902F8D18FB}"/>
                  </a:ext>
                </a:extLst>
              </p:cNvPr>
              <p:cNvSpPr/>
              <p:nvPr/>
            </p:nvSpPr>
            <p:spPr>
              <a:xfrm>
                <a:off x="10176556" y="4371991"/>
                <a:ext cx="21905" cy="5764"/>
              </a:xfrm>
              <a:custGeom>
                <a:avLst/>
                <a:gdLst>
                  <a:gd name="connsiteX0" fmla="*/ 21905 w 21905"/>
                  <a:gd name="connsiteY0" fmla="*/ 5765 h 5764"/>
                  <a:gd name="connsiteX1" fmla="*/ 21905 w 21905"/>
                  <a:gd name="connsiteY1" fmla="*/ 0 h 5764"/>
                  <a:gd name="connsiteX2" fmla="*/ 0 w 21905"/>
                  <a:gd name="connsiteY2" fmla="*/ 0 h 5764"/>
                  <a:gd name="connsiteX3" fmla="*/ 1729 w 21905"/>
                  <a:gd name="connsiteY3" fmla="*/ 5765 h 5764"/>
                </a:gdLst>
                <a:ahLst/>
                <a:cxnLst>
                  <a:cxn ang="0">
                    <a:pos x="connsiteX0" y="connsiteY0"/>
                  </a:cxn>
                  <a:cxn ang="0">
                    <a:pos x="connsiteX1" y="connsiteY1"/>
                  </a:cxn>
                  <a:cxn ang="0">
                    <a:pos x="connsiteX2" y="connsiteY2"/>
                  </a:cxn>
                  <a:cxn ang="0">
                    <a:pos x="connsiteX3" y="connsiteY3"/>
                  </a:cxn>
                </a:cxnLst>
                <a:rect l="l" t="t" r="r" b="b"/>
                <a:pathLst>
                  <a:path w="21905" h="5764">
                    <a:moveTo>
                      <a:pt x="21905" y="5765"/>
                    </a:moveTo>
                    <a:lnTo>
                      <a:pt x="21905" y="0"/>
                    </a:lnTo>
                    <a:lnTo>
                      <a:pt x="0" y="0"/>
                    </a:lnTo>
                    <a:lnTo>
                      <a:pt x="1729" y="5765"/>
                    </a:lnTo>
                    <a:close/>
                  </a:path>
                </a:pathLst>
              </a:custGeom>
              <a:grpFill/>
              <a:ln w="5739" cap="flat">
                <a:solidFill>
                  <a:srgbClr val="006097"/>
                </a:solid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9E47E5D-8F01-4FD1-8B3D-A9D44F4219E2}"/>
                  </a:ext>
                </a:extLst>
              </p:cNvPr>
              <p:cNvSpPr/>
              <p:nvPr/>
            </p:nvSpPr>
            <p:spPr>
              <a:xfrm>
                <a:off x="10188085" y="4404272"/>
                <a:ext cx="21905" cy="5764"/>
              </a:xfrm>
              <a:custGeom>
                <a:avLst/>
                <a:gdLst>
                  <a:gd name="connsiteX0" fmla="*/ 1729 w 21905"/>
                  <a:gd name="connsiteY0" fmla="*/ 5765 h 5764"/>
                  <a:gd name="connsiteX1" fmla="*/ 21905 w 21905"/>
                  <a:gd name="connsiteY1" fmla="*/ 5765 h 5764"/>
                  <a:gd name="connsiteX2" fmla="*/ 21905 w 21905"/>
                  <a:gd name="connsiteY2" fmla="*/ 0 h 5764"/>
                  <a:gd name="connsiteX3" fmla="*/ 0 w 21905"/>
                  <a:gd name="connsiteY3" fmla="*/ 0 h 5764"/>
                </a:gdLst>
                <a:ahLst/>
                <a:cxnLst>
                  <a:cxn ang="0">
                    <a:pos x="connsiteX0" y="connsiteY0"/>
                  </a:cxn>
                  <a:cxn ang="0">
                    <a:pos x="connsiteX1" y="connsiteY1"/>
                  </a:cxn>
                  <a:cxn ang="0">
                    <a:pos x="connsiteX2" y="connsiteY2"/>
                  </a:cxn>
                  <a:cxn ang="0">
                    <a:pos x="connsiteX3" y="connsiteY3"/>
                  </a:cxn>
                </a:cxnLst>
                <a:rect l="l" t="t" r="r" b="b"/>
                <a:pathLst>
                  <a:path w="21905" h="5764">
                    <a:moveTo>
                      <a:pt x="1729" y="5765"/>
                    </a:moveTo>
                    <a:lnTo>
                      <a:pt x="21905" y="5765"/>
                    </a:lnTo>
                    <a:lnTo>
                      <a:pt x="21905" y="0"/>
                    </a:lnTo>
                    <a:lnTo>
                      <a:pt x="0" y="0"/>
                    </a:lnTo>
                    <a:close/>
                  </a:path>
                </a:pathLst>
              </a:custGeom>
              <a:grpFill/>
              <a:ln w="5739" cap="flat">
                <a:solidFill>
                  <a:srgbClr val="006097"/>
                </a:solidFill>
                <a:prstDash val="solid"/>
                <a:miter/>
              </a:ln>
            </p:spPr>
            <p:txBody>
              <a:bodyPr rtlCol="0" anchor="ctr"/>
              <a:lstStyle/>
              <a:p>
                <a:endParaRPr lang="en-GB"/>
              </a:p>
            </p:txBody>
          </p:sp>
        </p:grpSp>
        <p:grpSp>
          <p:nvGrpSpPr>
            <p:cNvPr id="25" name="Graphic 67">
              <a:extLst>
                <a:ext uri="{FF2B5EF4-FFF2-40B4-BE49-F238E27FC236}">
                  <a16:creationId xmlns:a16="http://schemas.microsoft.com/office/drawing/2014/main" id="{AD3DC22D-5B9D-4A43-93BA-4CFA45565BCA}"/>
                </a:ext>
                <a:ext uri="{C183D7F6-B498-43B3-948B-1728B52AA6E4}">
                  <adec:decorative xmlns:adec="http://schemas.microsoft.com/office/drawing/2017/decorative" val="1"/>
                </a:ext>
              </a:extLst>
            </p:cNvPr>
            <p:cNvGrpSpPr/>
            <p:nvPr/>
          </p:nvGrpSpPr>
          <p:grpSpPr>
            <a:xfrm>
              <a:off x="670996" y="1130673"/>
              <a:ext cx="494885" cy="329432"/>
              <a:chOff x="9071027" y="4818786"/>
              <a:chExt cx="366972" cy="244284"/>
            </a:xfrm>
            <a:solidFill>
              <a:srgbClr val="006097"/>
            </a:solidFill>
          </p:grpSpPr>
          <p:sp>
            <p:nvSpPr>
              <p:cNvPr id="26" name="Freeform: Shape 25">
                <a:extLst>
                  <a:ext uri="{FF2B5EF4-FFF2-40B4-BE49-F238E27FC236}">
                    <a16:creationId xmlns:a16="http://schemas.microsoft.com/office/drawing/2014/main" id="{34C9EEF5-79B8-485D-AD14-F6080E9F26DD}"/>
                  </a:ext>
                </a:extLst>
              </p:cNvPr>
              <p:cNvSpPr/>
              <p:nvPr/>
            </p:nvSpPr>
            <p:spPr>
              <a:xfrm>
                <a:off x="9071027" y="4989562"/>
                <a:ext cx="366402" cy="73508"/>
              </a:xfrm>
              <a:custGeom>
                <a:avLst/>
                <a:gdLst>
                  <a:gd name="connsiteX0" fmla="*/ 64391 w 366402"/>
                  <a:gd name="connsiteY0" fmla="*/ 73508 h 73508"/>
                  <a:gd name="connsiteX1" fmla="*/ 302011 w 366402"/>
                  <a:gd name="connsiteY1" fmla="*/ 73508 h 73508"/>
                  <a:gd name="connsiteX2" fmla="*/ 366402 w 366402"/>
                  <a:gd name="connsiteY2" fmla="*/ 9117 h 73508"/>
                  <a:gd name="connsiteX3" fmla="*/ 366402 w 366402"/>
                  <a:gd name="connsiteY3" fmla="*/ 0 h 73508"/>
                  <a:gd name="connsiteX4" fmla="*/ 0 w 366402"/>
                  <a:gd name="connsiteY4" fmla="*/ 0 h 73508"/>
                  <a:gd name="connsiteX5" fmla="*/ 0 w 366402"/>
                  <a:gd name="connsiteY5" fmla="*/ 9117 h 73508"/>
                  <a:gd name="connsiteX6" fmla="*/ 64391 w 366402"/>
                  <a:gd name="connsiteY6" fmla="*/ 73508 h 7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402" h="73508">
                    <a:moveTo>
                      <a:pt x="64391" y="73508"/>
                    </a:moveTo>
                    <a:lnTo>
                      <a:pt x="302011" y="73508"/>
                    </a:lnTo>
                    <a:cubicBezTo>
                      <a:pt x="337911" y="73508"/>
                      <a:pt x="366402" y="44447"/>
                      <a:pt x="366402" y="9117"/>
                    </a:cubicBezTo>
                    <a:lnTo>
                      <a:pt x="366402" y="0"/>
                    </a:lnTo>
                    <a:lnTo>
                      <a:pt x="0" y="0"/>
                    </a:lnTo>
                    <a:lnTo>
                      <a:pt x="0" y="9117"/>
                    </a:lnTo>
                    <a:cubicBezTo>
                      <a:pt x="0" y="45017"/>
                      <a:pt x="29061" y="73508"/>
                      <a:pt x="64391" y="73508"/>
                    </a:cubicBezTo>
                    <a:close/>
                  </a:path>
                </a:pathLst>
              </a:custGeom>
              <a:grpFill/>
              <a:ln w="5568"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0A3E45F-5FC4-4EE6-8546-8FEB0F54F807}"/>
                  </a:ext>
                </a:extLst>
              </p:cNvPr>
              <p:cNvSpPr/>
              <p:nvPr/>
            </p:nvSpPr>
            <p:spPr>
              <a:xfrm>
                <a:off x="9071027" y="4818786"/>
                <a:ext cx="366972" cy="141888"/>
              </a:xfrm>
              <a:custGeom>
                <a:avLst/>
                <a:gdLst>
                  <a:gd name="connsiteX0" fmla="*/ 366972 w 366972"/>
                  <a:gd name="connsiteY0" fmla="*/ 132771 h 141888"/>
                  <a:gd name="connsiteX1" fmla="*/ 312268 w 366972"/>
                  <a:gd name="connsiteY1" fmla="*/ 68950 h 141888"/>
                  <a:gd name="connsiteX2" fmla="*/ 312268 w 366972"/>
                  <a:gd name="connsiteY2" fmla="*/ 49575 h 141888"/>
                  <a:gd name="connsiteX3" fmla="*/ 262693 w 366972"/>
                  <a:gd name="connsiteY3" fmla="*/ 0 h 141888"/>
                  <a:gd name="connsiteX4" fmla="*/ 104849 w 366972"/>
                  <a:gd name="connsiteY4" fmla="*/ 0 h 141888"/>
                  <a:gd name="connsiteX5" fmla="*/ 55274 w 366972"/>
                  <a:gd name="connsiteY5" fmla="*/ 49575 h 141888"/>
                  <a:gd name="connsiteX6" fmla="*/ 55274 w 366972"/>
                  <a:gd name="connsiteY6" fmla="*/ 68950 h 141888"/>
                  <a:gd name="connsiteX7" fmla="*/ 0 w 366972"/>
                  <a:gd name="connsiteY7" fmla="*/ 132771 h 141888"/>
                  <a:gd name="connsiteX8" fmla="*/ 0 w 366972"/>
                  <a:gd name="connsiteY8" fmla="*/ 141888 h 141888"/>
                  <a:gd name="connsiteX9" fmla="*/ 366972 w 366972"/>
                  <a:gd name="connsiteY9" fmla="*/ 141888 h 141888"/>
                  <a:gd name="connsiteX10" fmla="*/ 366972 w 366972"/>
                  <a:gd name="connsiteY10" fmla="*/ 132771 h 141888"/>
                  <a:gd name="connsiteX11" fmla="*/ 280358 w 366972"/>
                  <a:gd name="connsiteY11" fmla="*/ 67810 h 141888"/>
                  <a:gd name="connsiteX12" fmla="*/ 87184 w 366972"/>
                  <a:gd name="connsiteY12" fmla="*/ 67810 h 141888"/>
                  <a:gd name="connsiteX13" fmla="*/ 87184 w 366972"/>
                  <a:gd name="connsiteY13" fmla="*/ 49575 h 141888"/>
                  <a:gd name="connsiteX14" fmla="*/ 104279 w 366972"/>
                  <a:gd name="connsiteY14" fmla="*/ 32480 h 141888"/>
                  <a:gd name="connsiteX15" fmla="*/ 262693 w 366972"/>
                  <a:gd name="connsiteY15" fmla="*/ 32480 h 141888"/>
                  <a:gd name="connsiteX16" fmla="*/ 279788 w 366972"/>
                  <a:gd name="connsiteY16" fmla="*/ 49575 h 141888"/>
                  <a:gd name="connsiteX17" fmla="*/ 279788 w 366972"/>
                  <a:gd name="connsiteY17" fmla="*/ 67810 h 14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6972" h="141888">
                    <a:moveTo>
                      <a:pt x="366972" y="132771"/>
                    </a:moveTo>
                    <a:cubicBezTo>
                      <a:pt x="366972" y="100290"/>
                      <a:pt x="343609" y="74078"/>
                      <a:pt x="312268" y="68950"/>
                    </a:cubicBezTo>
                    <a:lnTo>
                      <a:pt x="312268" y="49575"/>
                    </a:lnTo>
                    <a:cubicBezTo>
                      <a:pt x="312268" y="22223"/>
                      <a:pt x="290045" y="0"/>
                      <a:pt x="262693" y="0"/>
                    </a:cubicBezTo>
                    <a:lnTo>
                      <a:pt x="104849" y="0"/>
                    </a:lnTo>
                    <a:cubicBezTo>
                      <a:pt x="77497" y="0"/>
                      <a:pt x="55274" y="22223"/>
                      <a:pt x="55274" y="49575"/>
                    </a:cubicBezTo>
                    <a:lnTo>
                      <a:pt x="55274" y="68950"/>
                    </a:lnTo>
                    <a:cubicBezTo>
                      <a:pt x="23933" y="73508"/>
                      <a:pt x="0" y="100290"/>
                      <a:pt x="0" y="132771"/>
                    </a:cubicBezTo>
                    <a:lnTo>
                      <a:pt x="0" y="141888"/>
                    </a:lnTo>
                    <a:lnTo>
                      <a:pt x="366972" y="141888"/>
                    </a:lnTo>
                    <a:lnTo>
                      <a:pt x="366972" y="132771"/>
                    </a:lnTo>
                    <a:close/>
                    <a:moveTo>
                      <a:pt x="280358" y="67810"/>
                    </a:moveTo>
                    <a:lnTo>
                      <a:pt x="87184" y="67810"/>
                    </a:lnTo>
                    <a:lnTo>
                      <a:pt x="87184" y="49575"/>
                    </a:lnTo>
                    <a:cubicBezTo>
                      <a:pt x="87184" y="39888"/>
                      <a:pt x="95162" y="32480"/>
                      <a:pt x="104279" y="32480"/>
                    </a:cubicBezTo>
                    <a:lnTo>
                      <a:pt x="262693" y="32480"/>
                    </a:lnTo>
                    <a:cubicBezTo>
                      <a:pt x="272380" y="32480"/>
                      <a:pt x="279788" y="40458"/>
                      <a:pt x="279788" y="49575"/>
                    </a:cubicBezTo>
                    <a:lnTo>
                      <a:pt x="279788" y="67810"/>
                    </a:lnTo>
                    <a:close/>
                  </a:path>
                </a:pathLst>
              </a:custGeom>
              <a:grpFill/>
              <a:ln w="5568" cap="flat">
                <a:noFill/>
                <a:prstDash val="solid"/>
                <a:miter/>
              </a:ln>
            </p:spPr>
            <p:txBody>
              <a:bodyPr rtlCol="0" anchor="ctr"/>
              <a:lstStyle/>
              <a:p>
                <a:endParaRPr lang="en-GB"/>
              </a:p>
            </p:txBody>
          </p:sp>
        </p:grpSp>
        <p:grpSp>
          <p:nvGrpSpPr>
            <p:cNvPr id="6" name="Group 5">
              <a:extLst>
                <a:ext uri="{FF2B5EF4-FFF2-40B4-BE49-F238E27FC236}">
                  <a16:creationId xmlns:a16="http://schemas.microsoft.com/office/drawing/2014/main" id="{F3FE44CF-1B18-4404-999C-30005C648ED9}"/>
                </a:ext>
              </a:extLst>
            </p:cNvPr>
            <p:cNvGrpSpPr/>
            <p:nvPr/>
          </p:nvGrpSpPr>
          <p:grpSpPr>
            <a:xfrm>
              <a:off x="647088" y="4307373"/>
              <a:ext cx="542700" cy="782177"/>
              <a:chOff x="4720667" y="1617128"/>
              <a:chExt cx="591506" cy="845692"/>
            </a:xfrm>
          </p:grpSpPr>
          <p:sp>
            <p:nvSpPr>
              <p:cNvPr id="34" name="Freeform: Shape 33">
                <a:extLst>
                  <a:ext uri="{FF2B5EF4-FFF2-40B4-BE49-F238E27FC236}">
                    <a16:creationId xmlns:a16="http://schemas.microsoft.com/office/drawing/2014/main" id="{7DAE0586-1A38-490D-97F4-A2A6AEF60DCD}"/>
                  </a:ext>
                </a:extLst>
              </p:cNvPr>
              <p:cNvSpPr/>
              <p:nvPr/>
            </p:nvSpPr>
            <p:spPr>
              <a:xfrm>
                <a:off x="4720667" y="1617128"/>
                <a:ext cx="548254" cy="845692"/>
              </a:xfrm>
              <a:custGeom>
                <a:avLst/>
                <a:gdLst>
                  <a:gd name="connsiteX0" fmla="*/ 208674 w 211995"/>
                  <a:gd name="connsiteY0" fmla="*/ 168643 h 327007"/>
                  <a:gd name="connsiteX1" fmla="*/ 133501 w 211995"/>
                  <a:gd name="connsiteY1" fmla="*/ 110509 h 327007"/>
                  <a:gd name="connsiteX2" fmla="*/ 130494 w 211995"/>
                  <a:gd name="connsiteY2" fmla="*/ 111512 h 327007"/>
                  <a:gd name="connsiteX3" fmla="*/ 127487 w 211995"/>
                  <a:gd name="connsiteY3" fmla="*/ 103493 h 327007"/>
                  <a:gd name="connsiteX4" fmla="*/ 128490 w 211995"/>
                  <a:gd name="connsiteY4" fmla="*/ 102491 h 327007"/>
                  <a:gd name="connsiteX5" fmla="*/ 133501 w 211995"/>
                  <a:gd name="connsiteY5" fmla="*/ 95475 h 327007"/>
                  <a:gd name="connsiteX6" fmla="*/ 152545 w 211995"/>
                  <a:gd name="connsiteY6" fmla="*/ 10278 h 327007"/>
                  <a:gd name="connsiteX7" fmla="*/ 146531 w 211995"/>
                  <a:gd name="connsiteY7" fmla="*/ 255 h 327007"/>
                  <a:gd name="connsiteX8" fmla="*/ 136508 w 211995"/>
                  <a:gd name="connsiteY8" fmla="*/ 5267 h 327007"/>
                  <a:gd name="connsiteX9" fmla="*/ 109446 w 211995"/>
                  <a:gd name="connsiteY9" fmla="*/ 88459 h 327007"/>
                  <a:gd name="connsiteX10" fmla="*/ 110448 w 211995"/>
                  <a:gd name="connsiteY10" fmla="*/ 97479 h 327007"/>
                  <a:gd name="connsiteX11" fmla="*/ 111450 w 211995"/>
                  <a:gd name="connsiteY11" fmla="*/ 98482 h 327007"/>
                  <a:gd name="connsiteX12" fmla="*/ 106439 w 211995"/>
                  <a:gd name="connsiteY12" fmla="*/ 101489 h 327007"/>
                  <a:gd name="connsiteX13" fmla="*/ 101427 w 211995"/>
                  <a:gd name="connsiteY13" fmla="*/ 109507 h 327007"/>
                  <a:gd name="connsiteX14" fmla="*/ 100425 w 211995"/>
                  <a:gd name="connsiteY14" fmla="*/ 108505 h 327007"/>
                  <a:gd name="connsiteX15" fmla="*/ 91404 w 211995"/>
                  <a:gd name="connsiteY15" fmla="*/ 107502 h 327007"/>
                  <a:gd name="connsiteX16" fmla="*/ 6208 w 211995"/>
                  <a:gd name="connsiteY16" fmla="*/ 127549 h 327007"/>
                  <a:gd name="connsiteX17" fmla="*/ 194 w 211995"/>
                  <a:gd name="connsiteY17" fmla="*/ 137572 h 327007"/>
                  <a:gd name="connsiteX18" fmla="*/ 8213 w 211995"/>
                  <a:gd name="connsiteY18" fmla="*/ 144588 h 327007"/>
                  <a:gd name="connsiteX19" fmla="*/ 9215 w 211995"/>
                  <a:gd name="connsiteY19" fmla="*/ 144588 h 327007"/>
                  <a:gd name="connsiteX20" fmla="*/ 95413 w 211995"/>
                  <a:gd name="connsiteY20" fmla="*/ 132560 h 327007"/>
                  <a:gd name="connsiteX21" fmla="*/ 103432 w 211995"/>
                  <a:gd name="connsiteY21" fmla="*/ 128551 h 327007"/>
                  <a:gd name="connsiteX22" fmla="*/ 105437 w 211995"/>
                  <a:gd name="connsiteY22" fmla="*/ 124542 h 327007"/>
                  <a:gd name="connsiteX23" fmla="*/ 105437 w 211995"/>
                  <a:gd name="connsiteY23" fmla="*/ 124542 h 327007"/>
                  <a:gd name="connsiteX24" fmla="*/ 104434 w 211995"/>
                  <a:gd name="connsiteY24" fmla="*/ 126546 h 327007"/>
                  <a:gd name="connsiteX25" fmla="*/ 95413 w 211995"/>
                  <a:gd name="connsiteY25" fmla="*/ 313978 h 327007"/>
                  <a:gd name="connsiteX26" fmla="*/ 132499 w 211995"/>
                  <a:gd name="connsiteY26" fmla="*/ 327008 h 327007"/>
                  <a:gd name="connsiteX27" fmla="*/ 123478 w 211995"/>
                  <a:gd name="connsiteY27" fmla="*/ 129553 h 327007"/>
                  <a:gd name="connsiteX28" fmla="*/ 126485 w 211995"/>
                  <a:gd name="connsiteY28" fmla="*/ 132560 h 327007"/>
                  <a:gd name="connsiteX29" fmla="*/ 198651 w 211995"/>
                  <a:gd name="connsiteY29" fmla="*/ 182675 h 327007"/>
                  <a:gd name="connsiteX30" fmla="*/ 203663 w 211995"/>
                  <a:gd name="connsiteY30" fmla="*/ 183678 h 327007"/>
                  <a:gd name="connsiteX31" fmla="*/ 210679 w 211995"/>
                  <a:gd name="connsiteY31" fmla="*/ 180671 h 327007"/>
                  <a:gd name="connsiteX32" fmla="*/ 208674 w 211995"/>
                  <a:gd name="connsiteY32" fmla="*/ 168643 h 327007"/>
                  <a:gd name="connsiteX33" fmla="*/ 115460 w 211995"/>
                  <a:gd name="connsiteY33" fmla="*/ 120532 h 327007"/>
                  <a:gd name="connsiteX34" fmla="*/ 109446 w 211995"/>
                  <a:gd name="connsiteY34" fmla="*/ 117525 h 327007"/>
                  <a:gd name="connsiteX35" fmla="*/ 107441 w 211995"/>
                  <a:gd name="connsiteY35" fmla="*/ 111512 h 327007"/>
                  <a:gd name="connsiteX36" fmla="*/ 110448 w 211995"/>
                  <a:gd name="connsiteY36" fmla="*/ 105498 h 327007"/>
                  <a:gd name="connsiteX37" fmla="*/ 115460 w 211995"/>
                  <a:gd name="connsiteY37" fmla="*/ 103493 h 327007"/>
                  <a:gd name="connsiteX38" fmla="*/ 115460 w 211995"/>
                  <a:gd name="connsiteY38" fmla="*/ 103493 h 327007"/>
                  <a:gd name="connsiteX39" fmla="*/ 123478 w 211995"/>
                  <a:gd name="connsiteY39" fmla="*/ 111512 h 327007"/>
                  <a:gd name="connsiteX40" fmla="*/ 115460 w 211995"/>
                  <a:gd name="connsiteY40" fmla="*/ 120532 h 32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11995" h="327007">
                    <a:moveTo>
                      <a:pt x="208674" y="168643"/>
                    </a:moveTo>
                    <a:lnTo>
                      <a:pt x="133501" y="110509"/>
                    </a:lnTo>
                    <a:cubicBezTo>
                      <a:pt x="132499" y="110509"/>
                      <a:pt x="131496" y="110509"/>
                      <a:pt x="130494" y="111512"/>
                    </a:cubicBezTo>
                    <a:cubicBezTo>
                      <a:pt x="130494" y="108505"/>
                      <a:pt x="128490" y="105498"/>
                      <a:pt x="127487" y="103493"/>
                    </a:cubicBezTo>
                    <a:cubicBezTo>
                      <a:pt x="127487" y="103493"/>
                      <a:pt x="128490" y="103493"/>
                      <a:pt x="128490" y="102491"/>
                    </a:cubicBezTo>
                    <a:cubicBezTo>
                      <a:pt x="130494" y="100486"/>
                      <a:pt x="132499" y="98482"/>
                      <a:pt x="133501" y="95475"/>
                    </a:cubicBezTo>
                    <a:lnTo>
                      <a:pt x="152545" y="10278"/>
                    </a:lnTo>
                    <a:cubicBezTo>
                      <a:pt x="153547" y="6269"/>
                      <a:pt x="150540" y="1258"/>
                      <a:pt x="146531" y="255"/>
                    </a:cubicBezTo>
                    <a:cubicBezTo>
                      <a:pt x="142522" y="-747"/>
                      <a:pt x="137510" y="1258"/>
                      <a:pt x="136508" y="5267"/>
                    </a:cubicBezTo>
                    <a:lnTo>
                      <a:pt x="109446" y="88459"/>
                    </a:lnTo>
                    <a:cubicBezTo>
                      <a:pt x="108443" y="91465"/>
                      <a:pt x="108443" y="94472"/>
                      <a:pt x="110448" y="97479"/>
                    </a:cubicBezTo>
                    <a:cubicBezTo>
                      <a:pt x="110448" y="97479"/>
                      <a:pt x="110448" y="98482"/>
                      <a:pt x="111450" y="98482"/>
                    </a:cubicBezTo>
                    <a:cubicBezTo>
                      <a:pt x="109446" y="99484"/>
                      <a:pt x="107441" y="100486"/>
                      <a:pt x="106439" y="101489"/>
                    </a:cubicBezTo>
                    <a:cubicBezTo>
                      <a:pt x="104434" y="103493"/>
                      <a:pt x="102430" y="106500"/>
                      <a:pt x="101427" y="109507"/>
                    </a:cubicBezTo>
                    <a:cubicBezTo>
                      <a:pt x="101427" y="109507"/>
                      <a:pt x="101427" y="109507"/>
                      <a:pt x="100425" y="108505"/>
                    </a:cubicBezTo>
                    <a:cubicBezTo>
                      <a:pt x="97418" y="107502"/>
                      <a:pt x="94411" y="106500"/>
                      <a:pt x="91404" y="107502"/>
                    </a:cubicBezTo>
                    <a:lnTo>
                      <a:pt x="6208" y="127549"/>
                    </a:lnTo>
                    <a:cubicBezTo>
                      <a:pt x="2199" y="128551"/>
                      <a:pt x="-808" y="132560"/>
                      <a:pt x="194" y="137572"/>
                    </a:cubicBezTo>
                    <a:cubicBezTo>
                      <a:pt x="1197" y="141581"/>
                      <a:pt x="4203" y="144588"/>
                      <a:pt x="8213" y="144588"/>
                    </a:cubicBezTo>
                    <a:cubicBezTo>
                      <a:pt x="8213" y="144588"/>
                      <a:pt x="9215" y="144588"/>
                      <a:pt x="9215" y="144588"/>
                    </a:cubicBezTo>
                    <a:lnTo>
                      <a:pt x="95413" y="132560"/>
                    </a:lnTo>
                    <a:cubicBezTo>
                      <a:pt x="98420" y="132560"/>
                      <a:pt x="101427" y="130555"/>
                      <a:pt x="103432" y="128551"/>
                    </a:cubicBezTo>
                    <a:cubicBezTo>
                      <a:pt x="104434" y="127549"/>
                      <a:pt x="105437" y="125544"/>
                      <a:pt x="105437" y="124542"/>
                    </a:cubicBezTo>
                    <a:cubicBezTo>
                      <a:pt x="105437" y="124542"/>
                      <a:pt x="105437" y="124542"/>
                      <a:pt x="105437" y="124542"/>
                    </a:cubicBezTo>
                    <a:cubicBezTo>
                      <a:pt x="105437" y="125544"/>
                      <a:pt x="104434" y="125544"/>
                      <a:pt x="104434" y="126546"/>
                    </a:cubicBezTo>
                    <a:cubicBezTo>
                      <a:pt x="104434" y="126546"/>
                      <a:pt x="96416" y="303955"/>
                      <a:pt x="95413" y="313978"/>
                    </a:cubicBezTo>
                    <a:cubicBezTo>
                      <a:pt x="116462" y="324001"/>
                      <a:pt x="132499" y="327008"/>
                      <a:pt x="132499" y="327008"/>
                    </a:cubicBezTo>
                    <a:lnTo>
                      <a:pt x="123478" y="129553"/>
                    </a:lnTo>
                    <a:cubicBezTo>
                      <a:pt x="124480" y="130555"/>
                      <a:pt x="125483" y="132560"/>
                      <a:pt x="126485" y="132560"/>
                    </a:cubicBezTo>
                    <a:lnTo>
                      <a:pt x="198651" y="182675"/>
                    </a:lnTo>
                    <a:cubicBezTo>
                      <a:pt x="199653" y="183678"/>
                      <a:pt x="201658" y="183678"/>
                      <a:pt x="203663" y="183678"/>
                    </a:cubicBezTo>
                    <a:cubicBezTo>
                      <a:pt x="206669" y="183678"/>
                      <a:pt x="208674" y="182675"/>
                      <a:pt x="210679" y="180671"/>
                    </a:cubicBezTo>
                    <a:cubicBezTo>
                      <a:pt x="212683" y="176662"/>
                      <a:pt x="212683" y="171650"/>
                      <a:pt x="208674" y="168643"/>
                    </a:cubicBezTo>
                    <a:close/>
                    <a:moveTo>
                      <a:pt x="115460" y="120532"/>
                    </a:moveTo>
                    <a:cubicBezTo>
                      <a:pt x="113455" y="120532"/>
                      <a:pt x="111450" y="119530"/>
                      <a:pt x="109446" y="117525"/>
                    </a:cubicBezTo>
                    <a:cubicBezTo>
                      <a:pt x="108443" y="115521"/>
                      <a:pt x="107441" y="113516"/>
                      <a:pt x="107441" y="111512"/>
                    </a:cubicBezTo>
                    <a:cubicBezTo>
                      <a:pt x="107441" y="109507"/>
                      <a:pt x="108443" y="107502"/>
                      <a:pt x="110448" y="105498"/>
                    </a:cubicBezTo>
                    <a:cubicBezTo>
                      <a:pt x="111450" y="104495"/>
                      <a:pt x="113455" y="103493"/>
                      <a:pt x="115460" y="103493"/>
                    </a:cubicBezTo>
                    <a:cubicBezTo>
                      <a:pt x="115460" y="103493"/>
                      <a:pt x="115460" y="103493"/>
                      <a:pt x="115460" y="103493"/>
                    </a:cubicBezTo>
                    <a:cubicBezTo>
                      <a:pt x="119469" y="103493"/>
                      <a:pt x="123478" y="107502"/>
                      <a:pt x="123478" y="111512"/>
                    </a:cubicBezTo>
                    <a:cubicBezTo>
                      <a:pt x="123478" y="117525"/>
                      <a:pt x="120471" y="121535"/>
                      <a:pt x="115460" y="120532"/>
                    </a:cubicBezTo>
                    <a:close/>
                  </a:path>
                </a:pathLst>
              </a:custGeom>
              <a:solidFill>
                <a:srgbClr val="006097"/>
              </a:solidFill>
              <a:ln w="9991"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0CFCB7F-4EAB-43A0-BD58-1B144CCED81E}"/>
                  </a:ext>
                </a:extLst>
              </p:cNvPr>
              <p:cNvSpPr/>
              <p:nvPr/>
            </p:nvSpPr>
            <p:spPr>
              <a:xfrm>
                <a:off x="4778196" y="1667038"/>
                <a:ext cx="244348" cy="230698"/>
              </a:xfrm>
              <a:custGeom>
                <a:avLst/>
                <a:gdLst>
                  <a:gd name="connsiteX0" fmla="*/ 91210 w 94483"/>
                  <a:gd name="connsiteY0" fmla="*/ 0 h 89205"/>
                  <a:gd name="connsiteX1" fmla="*/ 91210 w 94483"/>
                  <a:gd name="connsiteY1" fmla="*/ 0 h 89205"/>
                  <a:gd name="connsiteX2" fmla="*/ 0 w 94483"/>
                  <a:gd name="connsiteY2" fmla="*/ 85196 h 89205"/>
                  <a:gd name="connsiteX3" fmla="*/ 3007 w 94483"/>
                  <a:gd name="connsiteY3" fmla="*/ 89205 h 89205"/>
                  <a:gd name="connsiteX4" fmla="*/ 3007 w 94483"/>
                  <a:gd name="connsiteY4" fmla="*/ 89205 h 89205"/>
                  <a:gd name="connsiteX5" fmla="*/ 7016 w 94483"/>
                  <a:gd name="connsiteY5" fmla="*/ 86198 h 89205"/>
                  <a:gd name="connsiteX6" fmla="*/ 91210 w 94483"/>
                  <a:gd name="connsiteY6" fmla="*/ 8018 h 89205"/>
                  <a:gd name="connsiteX7" fmla="*/ 94217 w 94483"/>
                  <a:gd name="connsiteY7" fmla="*/ 4009 h 89205"/>
                  <a:gd name="connsiteX8" fmla="*/ 91210 w 94483"/>
                  <a:gd name="connsiteY8" fmla="*/ 0 h 8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83" h="89205">
                    <a:moveTo>
                      <a:pt x="91210" y="0"/>
                    </a:moveTo>
                    <a:lnTo>
                      <a:pt x="91210" y="0"/>
                    </a:lnTo>
                    <a:cubicBezTo>
                      <a:pt x="44102" y="2005"/>
                      <a:pt x="5012" y="38088"/>
                      <a:pt x="0" y="85196"/>
                    </a:cubicBezTo>
                    <a:cubicBezTo>
                      <a:pt x="0" y="87201"/>
                      <a:pt x="1002" y="89205"/>
                      <a:pt x="3007" y="89205"/>
                    </a:cubicBezTo>
                    <a:cubicBezTo>
                      <a:pt x="3007" y="89205"/>
                      <a:pt x="3007" y="89205"/>
                      <a:pt x="3007" y="89205"/>
                    </a:cubicBezTo>
                    <a:cubicBezTo>
                      <a:pt x="5012" y="89205"/>
                      <a:pt x="6014" y="88203"/>
                      <a:pt x="7016" y="86198"/>
                    </a:cubicBezTo>
                    <a:cubicBezTo>
                      <a:pt x="11025" y="43099"/>
                      <a:pt x="48111" y="9021"/>
                      <a:pt x="91210" y="8018"/>
                    </a:cubicBezTo>
                    <a:cubicBezTo>
                      <a:pt x="93215" y="8018"/>
                      <a:pt x="95219" y="6014"/>
                      <a:pt x="94217" y="4009"/>
                    </a:cubicBezTo>
                    <a:cubicBezTo>
                      <a:pt x="94217" y="1002"/>
                      <a:pt x="93215" y="0"/>
                      <a:pt x="91210" y="0"/>
                    </a:cubicBezTo>
                  </a:path>
                </a:pathLst>
              </a:custGeom>
              <a:solidFill>
                <a:srgbClr val="006097"/>
              </a:solidFill>
              <a:ln w="9991"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C6F20A1-D4A7-46DD-A6EA-3F2DF5A19BF4}"/>
                  </a:ext>
                </a:extLst>
              </p:cNvPr>
              <p:cNvSpPr/>
              <p:nvPr/>
            </p:nvSpPr>
            <p:spPr>
              <a:xfrm>
                <a:off x="4771309" y="1617397"/>
                <a:ext cx="258321" cy="140364"/>
              </a:xfrm>
              <a:custGeom>
                <a:avLst/>
                <a:gdLst>
                  <a:gd name="connsiteX0" fmla="*/ 2663 w 99886"/>
                  <a:gd name="connsiteY0" fmla="*/ 54276 h 54275"/>
                  <a:gd name="connsiteX1" fmla="*/ 5670 w 99886"/>
                  <a:gd name="connsiteY1" fmla="*/ 52271 h 54275"/>
                  <a:gd name="connsiteX2" fmla="*/ 95878 w 99886"/>
                  <a:gd name="connsiteY2" fmla="*/ 7167 h 54275"/>
                  <a:gd name="connsiteX3" fmla="*/ 99887 w 99886"/>
                  <a:gd name="connsiteY3" fmla="*/ 4160 h 54275"/>
                  <a:gd name="connsiteX4" fmla="*/ 96880 w 99886"/>
                  <a:gd name="connsiteY4" fmla="*/ 151 h 54275"/>
                  <a:gd name="connsiteX5" fmla="*/ 658 w 99886"/>
                  <a:gd name="connsiteY5" fmla="*/ 48262 h 54275"/>
                  <a:gd name="connsiteX6" fmla="*/ 1661 w 99886"/>
                  <a:gd name="connsiteY6" fmla="*/ 53273 h 54275"/>
                  <a:gd name="connsiteX7" fmla="*/ 2663 w 99886"/>
                  <a:gd name="connsiteY7" fmla="*/ 54276 h 5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886" h="54275">
                    <a:moveTo>
                      <a:pt x="2663" y="54276"/>
                    </a:moveTo>
                    <a:cubicBezTo>
                      <a:pt x="3665" y="54276"/>
                      <a:pt x="4668" y="53273"/>
                      <a:pt x="5670" y="52271"/>
                    </a:cubicBezTo>
                    <a:cubicBezTo>
                      <a:pt x="25716" y="22202"/>
                      <a:pt x="59794" y="5163"/>
                      <a:pt x="95878" y="7167"/>
                    </a:cubicBezTo>
                    <a:cubicBezTo>
                      <a:pt x="97882" y="7167"/>
                      <a:pt x="99887" y="6165"/>
                      <a:pt x="99887" y="4160"/>
                    </a:cubicBezTo>
                    <a:cubicBezTo>
                      <a:pt x="99887" y="2156"/>
                      <a:pt x="98884" y="151"/>
                      <a:pt x="96880" y="151"/>
                    </a:cubicBezTo>
                    <a:cubicBezTo>
                      <a:pt x="57790" y="-1853"/>
                      <a:pt x="21707" y="16188"/>
                      <a:pt x="658" y="48262"/>
                    </a:cubicBezTo>
                    <a:cubicBezTo>
                      <a:pt x="-344" y="50266"/>
                      <a:pt x="-344" y="52271"/>
                      <a:pt x="1661" y="53273"/>
                    </a:cubicBezTo>
                    <a:cubicBezTo>
                      <a:pt x="1661" y="54276"/>
                      <a:pt x="1661" y="54276"/>
                      <a:pt x="2663" y="54276"/>
                    </a:cubicBezTo>
                  </a:path>
                </a:pathLst>
              </a:custGeom>
              <a:solidFill>
                <a:srgbClr val="006097"/>
              </a:solidFill>
              <a:ln w="9991"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FCF1C38-F61F-47C2-8D15-E35EB01F7329}"/>
                  </a:ext>
                </a:extLst>
              </p:cNvPr>
              <p:cNvSpPr/>
              <p:nvPr/>
            </p:nvSpPr>
            <p:spPr>
              <a:xfrm>
                <a:off x="5129024" y="2072299"/>
                <a:ext cx="42286" cy="30214"/>
              </a:xfrm>
              <a:custGeom>
                <a:avLst/>
                <a:gdLst>
                  <a:gd name="connsiteX0" fmla="*/ 4668 w 16351"/>
                  <a:gd name="connsiteY0" fmla="*/ 11684 h 11683"/>
                  <a:gd name="connsiteX1" fmla="*/ 6672 w 16351"/>
                  <a:gd name="connsiteY1" fmla="*/ 11684 h 11683"/>
                  <a:gd name="connsiteX2" fmla="*/ 13688 w 16351"/>
                  <a:gd name="connsiteY2" fmla="*/ 7675 h 11683"/>
                  <a:gd name="connsiteX3" fmla="*/ 14691 w 16351"/>
                  <a:gd name="connsiteY3" fmla="*/ 6672 h 11683"/>
                  <a:gd name="connsiteX4" fmla="*/ 15693 w 16351"/>
                  <a:gd name="connsiteY4" fmla="*/ 1661 h 11683"/>
                  <a:gd name="connsiteX5" fmla="*/ 10681 w 16351"/>
                  <a:gd name="connsiteY5" fmla="*/ 658 h 11683"/>
                  <a:gd name="connsiteX6" fmla="*/ 7675 w 16351"/>
                  <a:gd name="connsiteY6" fmla="*/ 658 h 11683"/>
                  <a:gd name="connsiteX7" fmla="*/ 1661 w 16351"/>
                  <a:gd name="connsiteY7" fmla="*/ 4668 h 11683"/>
                  <a:gd name="connsiteX8" fmla="*/ 658 w 16351"/>
                  <a:gd name="connsiteY8" fmla="*/ 9679 h 11683"/>
                  <a:gd name="connsiteX9" fmla="*/ 4668 w 16351"/>
                  <a:gd name="connsiteY9" fmla="*/ 11684 h 1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51" h="11683">
                    <a:moveTo>
                      <a:pt x="4668" y="11684"/>
                    </a:moveTo>
                    <a:cubicBezTo>
                      <a:pt x="5670" y="11684"/>
                      <a:pt x="5670" y="11684"/>
                      <a:pt x="6672" y="11684"/>
                    </a:cubicBezTo>
                    <a:cubicBezTo>
                      <a:pt x="9679" y="9679"/>
                      <a:pt x="10681" y="8677"/>
                      <a:pt x="13688" y="7675"/>
                    </a:cubicBezTo>
                    <a:lnTo>
                      <a:pt x="14691" y="6672"/>
                    </a:lnTo>
                    <a:cubicBezTo>
                      <a:pt x="16695" y="5670"/>
                      <a:pt x="16695" y="3665"/>
                      <a:pt x="15693" y="1661"/>
                    </a:cubicBezTo>
                    <a:cubicBezTo>
                      <a:pt x="14691" y="-344"/>
                      <a:pt x="12686" y="-344"/>
                      <a:pt x="10681" y="658"/>
                    </a:cubicBezTo>
                    <a:lnTo>
                      <a:pt x="7675" y="658"/>
                    </a:lnTo>
                    <a:cubicBezTo>
                      <a:pt x="5670" y="2663"/>
                      <a:pt x="4668" y="2663"/>
                      <a:pt x="1661" y="4668"/>
                    </a:cubicBezTo>
                    <a:cubicBezTo>
                      <a:pt x="-344" y="5670"/>
                      <a:pt x="-344" y="7675"/>
                      <a:pt x="658" y="9679"/>
                    </a:cubicBezTo>
                    <a:cubicBezTo>
                      <a:pt x="1661" y="10681"/>
                      <a:pt x="2663" y="11684"/>
                      <a:pt x="4668" y="11684"/>
                    </a:cubicBezTo>
                  </a:path>
                </a:pathLst>
              </a:custGeom>
              <a:solidFill>
                <a:srgbClr val="006097"/>
              </a:solidFill>
              <a:ln w="9991"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4C44B7A-70DB-452B-A38F-419986FBF110}"/>
                  </a:ext>
                </a:extLst>
              </p:cNvPr>
              <p:cNvSpPr/>
              <p:nvPr/>
            </p:nvSpPr>
            <p:spPr>
              <a:xfrm>
                <a:off x="5108836" y="2102115"/>
                <a:ext cx="102645" cy="70387"/>
              </a:xfrm>
              <a:custGeom>
                <a:avLst/>
                <a:gdLst>
                  <a:gd name="connsiteX0" fmla="*/ 445 w 39690"/>
                  <a:gd name="connsiteY0" fmla="*/ 25213 h 27217"/>
                  <a:gd name="connsiteX1" fmla="*/ 3452 w 39690"/>
                  <a:gd name="connsiteY1" fmla="*/ 27217 h 27217"/>
                  <a:gd name="connsiteX2" fmla="*/ 4455 w 39690"/>
                  <a:gd name="connsiteY2" fmla="*/ 27217 h 27217"/>
                  <a:gd name="connsiteX3" fmla="*/ 18487 w 39690"/>
                  <a:gd name="connsiteY3" fmla="*/ 20201 h 27217"/>
                  <a:gd name="connsiteX4" fmla="*/ 29512 w 39690"/>
                  <a:gd name="connsiteY4" fmla="*/ 13185 h 27217"/>
                  <a:gd name="connsiteX5" fmla="*/ 38533 w 39690"/>
                  <a:gd name="connsiteY5" fmla="*/ 6169 h 27217"/>
                  <a:gd name="connsiteX6" fmla="*/ 38533 w 39690"/>
                  <a:gd name="connsiteY6" fmla="*/ 1157 h 27217"/>
                  <a:gd name="connsiteX7" fmla="*/ 33522 w 39690"/>
                  <a:gd name="connsiteY7" fmla="*/ 1157 h 27217"/>
                  <a:gd name="connsiteX8" fmla="*/ 24501 w 39690"/>
                  <a:gd name="connsiteY8" fmla="*/ 8173 h 27217"/>
                  <a:gd name="connsiteX9" fmla="*/ 13475 w 39690"/>
                  <a:gd name="connsiteY9" fmla="*/ 15190 h 27217"/>
                  <a:gd name="connsiteX10" fmla="*/ 445 w 39690"/>
                  <a:gd name="connsiteY10" fmla="*/ 21204 h 27217"/>
                  <a:gd name="connsiteX11" fmla="*/ 445 w 39690"/>
                  <a:gd name="connsiteY11" fmla="*/ 25213 h 2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690" h="27217">
                    <a:moveTo>
                      <a:pt x="445" y="25213"/>
                    </a:moveTo>
                    <a:cubicBezTo>
                      <a:pt x="1448" y="26215"/>
                      <a:pt x="2450" y="27217"/>
                      <a:pt x="3452" y="27217"/>
                    </a:cubicBezTo>
                    <a:cubicBezTo>
                      <a:pt x="3452" y="27217"/>
                      <a:pt x="4455" y="27217"/>
                      <a:pt x="4455" y="27217"/>
                    </a:cubicBezTo>
                    <a:cubicBezTo>
                      <a:pt x="8464" y="25213"/>
                      <a:pt x="13475" y="23208"/>
                      <a:pt x="18487" y="20201"/>
                    </a:cubicBezTo>
                    <a:cubicBezTo>
                      <a:pt x="22496" y="18197"/>
                      <a:pt x="26505" y="15190"/>
                      <a:pt x="29512" y="13185"/>
                    </a:cubicBezTo>
                    <a:cubicBezTo>
                      <a:pt x="32519" y="11180"/>
                      <a:pt x="35526" y="8173"/>
                      <a:pt x="38533" y="6169"/>
                    </a:cubicBezTo>
                    <a:cubicBezTo>
                      <a:pt x="39535" y="5167"/>
                      <a:pt x="40538" y="2160"/>
                      <a:pt x="38533" y="1157"/>
                    </a:cubicBezTo>
                    <a:cubicBezTo>
                      <a:pt x="37531" y="155"/>
                      <a:pt x="34524" y="-847"/>
                      <a:pt x="33522" y="1157"/>
                    </a:cubicBezTo>
                    <a:cubicBezTo>
                      <a:pt x="30515" y="3162"/>
                      <a:pt x="27508" y="6169"/>
                      <a:pt x="24501" y="8173"/>
                    </a:cubicBezTo>
                    <a:cubicBezTo>
                      <a:pt x="21494" y="11180"/>
                      <a:pt x="17485" y="13185"/>
                      <a:pt x="13475" y="15190"/>
                    </a:cubicBezTo>
                    <a:cubicBezTo>
                      <a:pt x="8464" y="18197"/>
                      <a:pt x="4455" y="20201"/>
                      <a:pt x="445" y="21204"/>
                    </a:cubicBezTo>
                    <a:cubicBezTo>
                      <a:pt x="445" y="21204"/>
                      <a:pt x="-557" y="23208"/>
                      <a:pt x="445" y="25213"/>
                    </a:cubicBezTo>
                  </a:path>
                </a:pathLst>
              </a:custGeom>
              <a:solidFill>
                <a:srgbClr val="006097"/>
              </a:solidFill>
              <a:ln w="9991"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DFC1159-6D21-4A29-9881-0CFC768CA94C}"/>
                  </a:ext>
                </a:extLst>
              </p:cNvPr>
              <p:cNvSpPr/>
              <p:nvPr/>
            </p:nvSpPr>
            <p:spPr>
              <a:xfrm>
                <a:off x="4828337" y="2036010"/>
                <a:ext cx="98626" cy="84650"/>
              </a:xfrm>
              <a:custGeom>
                <a:avLst/>
                <a:gdLst>
                  <a:gd name="connsiteX0" fmla="*/ 34737 w 38136"/>
                  <a:gd name="connsiteY0" fmla="*/ 32732 h 32732"/>
                  <a:gd name="connsiteX1" fmla="*/ 32732 w 38136"/>
                  <a:gd name="connsiteY1" fmla="*/ 32732 h 32732"/>
                  <a:gd name="connsiteX2" fmla="*/ 658 w 38136"/>
                  <a:gd name="connsiteY2" fmla="*/ 5670 h 32732"/>
                  <a:gd name="connsiteX3" fmla="*/ 1661 w 38136"/>
                  <a:gd name="connsiteY3" fmla="*/ 658 h 32732"/>
                  <a:gd name="connsiteX4" fmla="*/ 6672 w 38136"/>
                  <a:gd name="connsiteY4" fmla="*/ 1661 h 32732"/>
                  <a:gd name="connsiteX5" fmla="*/ 35739 w 38136"/>
                  <a:gd name="connsiteY5" fmla="*/ 26718 h 32732"/>
                  <a:gd name="connsiteX6" fmla="*/ 37744 w 38136"/>
                  <a:gd name="connsiteY6" fmla="*/ 31730 h 32732"/>
                  <a:gd name="connsiteX7" fmla="*/ 34737 w 38136"/>
                  <a:gd name="connsiteY7" fmla="*/ 32732 h 3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36" h="32732">
                    <a:moveTo>
                      <a:pt x="34737" y="32732"/>
                    </a:moveTo>
                    <a:cubicBezTo>
                      <a:pt x="33734" y="32732"/>
                      <a:pt x="33734" y="32732"/>
                      <a:pt x="32732" y="32732"/>
                    </a:cubicBezTo>
                    <a:cubicBezTo>
                      <a:pt x="19702" y="25716"/>
                      <a:pt x="8677" y="16695"/>
                      <a:pt x="658" y="5670"/>
                    </a:cubicBezTo>
                    <a:cubicBezTo>
                      <a:pt x="-344" y="3665"/>
                      <a:pt x="-344" y="1661"/>
                      <a:pt x="1661" y="658"/>
                    </a:cubicBezTo>
                    <a:cubicBezTo>
                      <a:pt x="3665" y="-344"/>
                      <a:pt x="5670" y="-344"/>
                      <a:pt x="6672" y="1661"/>
                    </a:cubicBezTo>
                    <a:cubicBezTo>
                      <a:pt x="14691" y="11684"/>
                      <a:pt x="24714" y="20705"/>
                      <a:pt x="35739" y="26718"/>
                    </a:cubicBezTo>
                    <a:cubicBezTo>
                      <a:pt x="37744" y="27721"/>
                      <a:pt x="38746" y="29725"/>
                      <a:pt x="37744" y="31730"/>
                    </a:cubicBezTo>
                    <a:cubicBezTo>
                      <a:pt x="37744" y="31730"/>
                      <a:pt x="35739" y="32732"/>
                      <a:pt x="34737" y="32732"/>
                    </a:cubicBezTo>
                    <a:close/>
                  </a:path>
                </a:pathLst>
              </a:custGeom>
              <a:solidFill>
                <a:srgbClr val="006097"/>
              </a:solidFill>
              <a:ln w="9991"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1E59950-3EA6-4E70-B28C-8038516586F8}"/>
                  </a:ext>
                </a:extLst>
              </p:cNvPr>
              <p:cNvSpPr/>
              <p:nvPr/>
            </p:nvSpPr>
            <p:spPr>
              <a:xfrm>
                <a:off x="5141983" y="1709402"/>
                <a:ext cx="120939" cy="284242"/>
              </a:xfrm>
              <a:custGeom>
                <a:avLst/>
                <a:gdLst>
                  <a:gd name="connsiteX0" fmla="*/ 36741 w 46764"/>
                  <a:gd name="connsiteY0" fmla="*/ 109910 h 109909"/>
                  <a:gd name="connsiteX1" fmla="*/ 35739 w 46764"/>
                  <a:gd name="connsiteY1" fmla="*/ 109910 h 109909"/>
                  <a:gd name="connsiteX2" fmla="*/ 33734 w 46764"/>
                  <a:gd name="connsiteY2" fmla="*/ 104898 h 109909"/>
                  <a:gd name="connsiteX3" fmla="*/ 38746 w 46764"/>
                  <a:gd name="connsiteY3" fmla="*/ 76834 h 109909"/>
                  <a:gd name="connsiteX4" fmla="*/ 1661 w 46764"/>
                  <a:gd name="connsiteY4" fmla="*/ 6672 h 109909"/>
                  <a:gd name="connsiteX5" fmla="*/ 658 w 46764"/>
                  <a:gd name="connsiteY5" fmla="*/ 1661 h 109909"/>
                  <a:gd name="connsiteX6" fmla="*/ 5670 w 46764"/>
                  <a:gd name="connsiteY6" fmla="*/ 658 h 109909"/>
                  <a:gd name="connsiteX7" fmla="*/ 46765 w 46764"/>
                  <a:gd name="connsiteY7" fmla="*/ 76834 h 109909"/>
                  <a:gd name="connsiteX8" fmla="*/ 41753 w 46764"/>
                  <a:gd name="connsiteY8" fmla="*/ 107905 h 109909"/>
                  <a:gd name="connsiteX9" fmla="*/ 36741 w 46764"/>
                  <a:gd name="connsiteY9" fmla="*/ 109910 h 10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64" h="109909">
                    <a:moveTo>
                      <a:pt x="36741" y="109910"/>
                    </a:moveTo>
                    <a:cubicBezTo>
                      <a:pt x="36741" y="109910"/>
                      <a:pt x="35739" y="109910"/>
                      <a:pt x="35739" y="109910"/>
                    </a:cubicBezTo>
                    <a:cubicBezTo>
                      <a:pt x="33734" y="108908"/>
                      <a:pt x="32732" y="106903"/>
                      <a:pt x="33734" y="104898"/>
                    </a:cubicBezTo>
                    <a:cubicBezTo>
                      <a:pt x="36741" y="95878"/>
                      <a:pt x="38746" y="86857"/>
                      <a:pt x="38746" y="76834"/>
                    </a:cubicBezTo>
                    <a:cubicBezTo>
                      <a:pt x="38746" y="48769"/>
                      <a:pt x="24714" y="22709"/>
                      <a:pt x="1661" y="6672"/>
                    </a:cubicBezTo>
                    <a:cubicBezTo>
                      <a:pt x="-344" y="5670"/>
                      <a:pt x="-344" y="2663"/>
                      <a:pt x="658" y="1661"/>
                    </a:cubicBezTo>
                    <a:cubicBezTo>
                      <a:pt x="1661" y="-344"/>
                      <a:pt x="4668" y="-344"/>
                      <a:pt x="5670" y="658"/>
                    </a:cubicBezTo>
                    <a:cubicBezTo>
                      <a:pt x="30728" y="17698"/>
                      <a:pt x="46765" y="46765"/>
                      <a:pt x="46765" y="76834"/>
                    </a:cubicBezTo>
                    <a:cubicBezTo>
                      <a:pt x="46765" y="87859"/>
                      <a:pt x="44760" y="97882"/>
                      <a:pt x="41753" y="107905"/>
                    </a:cubicBezTo>
                    <a:cubicBezTo>
                      <a:pt x="40751" y="108908"/>
                      <a:pt x="38746" y="109910"/>
                      <a:pt x="36741" y="109910"/>
                    </a:cubicBezTo>
                    <a:close/>
                  </a:path>
                </a:pathLst>
              </a:custGeom>
              <a:solidFill>
                <a:srgbClr val="006097"/>
              </a:solidFill>
              <a:ln w="9991"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21FC659-7784-40F4-BB00-60C58F588457}"/>
                  </a:ext>
                </a:extLst>
              </p:cNvPr>
              <p:cNvSpPr/>
              <p:nvPr/>
            </p:nvSpPr>
            <p:spPr>
              <a:xfrm>
                <a:off x="5148637" y="1656435"/>
                <a:ext cx="163536" cy="381274"/>
              </a:xfrm>
              <a:custGeom>
                <a:avLst/>
                <a:gdLst>
                  <a:gd name="connsiteX0" fmla="*/ 49203 w 63235"/>
                  <a:gd name="connsiteY0" fmla="*/ 147430 h 147429"/>
                  <a:gd name="connsiteX1" fmla="*/ 47199 w 63235"/>
                  <a:gd name="connsiteY1" fmla="*/ 147430 h 147429"/>
                  <a:gd name="connsiteX2" fmla="*/ 45194 w 63235"/>
                  <a:gd name="connsiteY2" fmla="*/ 142418 h 147429"/>
                  <a:gd name="connsiteX3" fmla="*/ 55217 w 63235"/>
                  <a:gd name="connsiteY3" fmla="*/ 98317 h 147429"/>
                  <a:gd name="connsiteX4" fmla="*/ 2095 w 63235"/>
                  <a:gd name="connsiteY4" fmla="*/ 7107 h 147429"/>
                  <a:gd name="connsiteX5" fmla="*/ 1093 w 63235"/>
                  <a:gd name="connsiteY5" fmla="*/ 2095 h 147429"/>
                  <a:gd name="connsiteX6" fmla="*/ 6104 w 63235"/>
                  <a:gd name="connsiteY6" fmla="*/ 1093 h 147429"/>
                  <a:gd name="connsiteX7" fmla="*/ 63236 w 63235"/>
                  <a:gd name="connsiteY7" fmla="*/ 98317 h 147429"/>
                  <a:gd name="connsiteX8" fmla="*/ 52210 w 63235"/>
                  <a:gd name="connsiteY8" fmla="*/ 146427 h 147429"/>
                  <a:gd name="connsiteX9" fmla="*/ 49203 w 63235"/>
                  <a:gd name="connsiteY9" fmla="*/ 147430 h 147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235" h="147429">
                    <a:moveTo>
                      <a:pt x="49203" y="147430"/>
                    </a:moveTo>
                    <a:cubicBezTo>
                      <a:pt x="48201" y="147430"/>
                      <a:pt x="48201" y="147430"/>
                      <a:pt x="47199" y="147430"/>
                    </a:cubicBezTo>
                    <a:cubicBezTo>
                      <a:pt x="45194" y="146427"/>
                      <a:pt x="44192" y="144423"/>
                      <a:pt x="45194" y="142418"/>
                    </a:cubicBezTo>
                    <a:cubicBezTo>
                      <a:pt x="52210" y="128386"/>
                      <a:pt x="55217" y="113351"/>
                      <a:pt x="55217" y="98317"/>
                    </a:cubicBezTo>
                    <a:cubicBezTo>
                      <a:pt x="55217" y="61231"/>
                      <a:pt x="35171" y="26150"/>
                      <a:pt x="2095" y="7107"/>
                    </a:cubicBezTo>
                    <a:cubicBezTo>
                      <a:pt x="90" y="6104"/>
                      <a:pt x="-912" y="4100"/>
                      <a:pt x="1093" y="2095"/>
                    </a:cubicBezTo>
                    <a:cubicBezTo>
                      <a:pt x="2095" y="90"/>
                      <a:pt x="4100" y="-912"/>
                      <a:pt x="6104" y="1093"/>
                    </a:cubicBezTo>
                    <a:cubicBezTo>
                      <a:pt x="41185" y="21139"/>
                      <a:pt x="63236" y="58224"/>
                      <a:pt x="63236" y="98317"/>
                    </a:cubicBezTo>
                    <a:cubicBezTo>
                      <a:pt x="63236" y="115356"/>
                      <a:pt x="59227" y="131393"/>
                      <a:pt x="52210" y="146427"/>
                    </a:cubicBezTo>
                    <a:cubicBezTo>
                      <a:pt x="52210" y="146427"/>
                      <a:pt x="51208" y="147430"/>
                      <a:pt x="49203" y="147430"/>
                    </a:cubicBezTo>
                    <a:close/>
                  </a:path>
                </a:pathLst>
              </a:custGeom>
              <a:solidFill>
                <a:srgbClr val="006097"/>
              </a:solidFill>
              <a:ln w="9991"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CBB11BA-4E72-4E16-A2B6-88E381E2241C}"/>
                  </a:ext>
                </a:extLst>
              </p:cNvPr>
              <p:cNvSpPr/>
              <p:nvPr/>
            </p:nvSpPr>
            <p:spPr>
              <a:xfrm>
                <a:off x="4759035" y="2018551"/>
                <a:ext cx="180889" cy="164319"/>
              </a:xfrm>
              <a:custGeom>
                <a:avLst/>
                <a:gdLst>
                  <a:gd name="connsiteX0" fmla="*/ 65543 w 69945"/>
                  <a:gd name="connsiteY0" fmla="*/ 63539 h 63538"/>
                  <a:gd name="connsiteX1" fmla="*/ 64541 w 69945"/>
                  <a:gd name="connsiteY1" fmla="*/ 63539 h 63538"/>
                  <a:gd name="connsiteX2" fmla="*/ 393 w 69945"/>
                  <a:gd name="connsiteY2" fmla="*/ 5405 h 63538"/>
                  <a:gd name="connsiteX3" fmla="*/ 2398 w 69945"/>
                  <a:gd name="connsiteY3" fmla="*/ 393 h 63538"/>
                  <a:gd name="connsiteX4" fmla="*/ 7409 w 69945"/>
                  <a:gd name="connsiteY4" fmla="*/ 2398 h 63538"/>
                  <a:gd name="connsiteX5" fmla="*/ 67548 w 69945"/>
                  <a:gd name="connsiteY5" fmla="*/ 56522 h 63538"/>
                  <a:gd name="connsiteX6" fmla="*/ 69552 w 69945"/>
                  <a:gd name="connsiteY6" fmla="*/ 61534 h 63538"/>
                  <a:gd name="connsiteX7" fmla="*/ 65543 w 69945"/>
                  <a:gd name="connsiteY7" fmla="*/ 63539 h 63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945" h="63538">
                    <a:moveTo>
                      <a:pt x="65543" y="63539"/>
                    </a:moveTo>
                    <a:cubicBezTo>
                      <a:pt x="65543" y="63539"/>
                      <a:pt x="64541" y="63539"/>
                      <a:pt x="64541" y="63539"/>
                    </a:cubicBezTo>
                    <a:cubicBezTo>
                      <a:pt x="36476" y="53516"/>
                      <a:pt x="12421" y="32467"/>
                      <a:pt x="393" y="5405"/>
                    </a:cubicBezTo>
                    <a:cubicBezTo>
                      <a:pt x="-609" y="3400"/>
                      <a:pt x="393" y="1396"/>
                      <a:pt x="2398" y="393"/>
                    </a:cubicBezTo>
                    <a:cubicBezTo>
                      <a:pt x="4402" y="-609"/>
                      <a:pt x="6407" y="393"/>
                      <a:pt x="7409" y="2398"/>
                    </a:cubicBezTo>
                    <a:cubicBezTo>
                      <a:pt x="19437" y="27456"/>
                      <a:pt x="41488" y="47502"/>
                      <a:pt x="67548" y="56522"/>
                    </a:cubicBezTo>
                    <a:cubicBezTo>
                      <a:pt x="69552" y="57525"/>
                      <a:pt x="70555" y="59529"/>
                      <a:pt x="69552" y="61534"/>
                    </a:cubicBezTo>
                    <a:cubicBezTo>
                      <a:pt x="69552" y="62536"/>
                      <a:pt x="67548" y="63539"/>
                      <a:pt x="65543" y="63539"/>
                    </a:cubicBezTo>
                    <a:close/>
                  </a:path>
                </a:pathLst>
              </a:custGeom>
              <a:solidFill>
                <a:srgbClr val="006097"/>
              </a:solidFill>
              <a:ln w="9991"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24382698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C5761AD7-D338-4717-8D34-E18934C2E48C}"/>
              </a:ext>
            </a:extLst>
          </p:cNvPr>
          <p:cNvSpPr>
            <a:spLocks noGrp="1"/>
          </p:cNvSpPr>
          <p:nvPr>
            <p:ph type="title" idx="4294967295"/>
          </p:nvPr>
        </p:nvSpPr>
        <p:spPr>
          <a:xfrm>
            <a:off x="575733" y="2813052"/>
            <a:ext cx="11184467" cy="11798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219140" rtl="0" eaLnBrk="1" fontAlgn="auto" latinLnBrk="0" hangingPunct="1">
              <a:lnSpc>
                <a:spcPct val="90000"/>
              </a:lnSpc>
              <a:spcBef>
                <a:spcPts val="1333"/>
              </a:spcBef>
              <a:spcAft>
                <a:spcPts val="0"/>
              </a:spcAft>
              <a:buClrTx/>
              <a:buSzTx/>
              <a:buFont typeface="Arial" panose="020B0604020202020204" pitchFamily="34" charset="0"/>
              <a:buNone/>
              <a:tabLst/>
              <a:defRPr/>
            </a:pPr>
            <a:r>
              <a:rPr kumimoji="0" lang="en-GB" sz="6600" b="0" i="0" u="none" strike="noStrike" kern="1200" cap="none" spc="-267" normalizeH="0" baseline="0" noProof="0">
                <a:ln>
                  <a:noFill/>
                </a:ln>
                <a:solidFill>
                  <a:srgbClr val="FFFFFF"/>
                </a:solidFill>
                <a:effectLst/>
                <a:uLnTx/>
                <a:uFillTx/>
                <a:latin typeface="Arial" panose="020B0604020202020204" pitchFamily="34" charset="0"/>
                <a:ea typeface="+mn-ea"/>
                <a:cs typeface="Arial" panose="020B0604020202020204" pitchFamily="34" charset="0"/>
              </a:rPr>
              <a:t>10. References</a:t>
            </a:r>
            <a:endParaRPr kumimoji="0" lang="en-GB" sz="6600" b="0" i="0" u="none" strike="noStrike" kern="1200" cap="none" spc="-267" normalizeH="0" baseline="0" noProof="0">
              <a:ln>
                <a:noFill/>
              </a:ln>
              <a:solidFill>
                <a:srgbClr val="FFFFFF"/>
              </a:solidFill>
              <a:effectLst/>
              <a:uLnTx/>
              <a:uFillTx/>
              <a:latin typeface="+mn-lt"/>
              <a:ea typeface="+mn-ea"/>
              <a:cs typeface="+mn-cs"/>
            </a:endParaRPr>
          </a:p>
        </p:txBody>
      </p:sp>
      <p:sp>
        <p:nvSpPr>
          <p:cNvPr id="8" name="Slide Number Placeholder 7">
            <a:extLst>
              <a:ext uri="{FF2B5EF4-FFF2-40B4-BE49-F238E27FC236}">
                <a16:creationId xmlns:a16="http://schemas.microsoft.com/office/drawing/2014/main" id="{0ECDD7DA-97D9-4AFC-88A2-6DF4FFBC9F57}"/>
              </a:ext>
            </a:extLst>
          </p:cNvPr>
          <p:cNvSpPr>
            <a:spLocks noGrp="1"/>
          </p:cNvSpPr>
          <p:nvPr>
            <p:ph type="sldNum" sz="quarter" idx="4294967295"/>
          </p:nvPr>
        </p:nvSpPr>
        <p:spPr>
          <a:xfrm>
            <a:off x="11345862" y="6423025"/>
            <a:ext cx="828675" cy="434975"/>
          </a:xfrm>
          <a:prstGeom prst="rect">
            <a:avLst/>
          </a:prstGeom>
        </p:spPr>
        <p:txBody>
          <a:bodyPr/>
          <a:lstStyle/>
          <a:p>
            <a:fld id="{DD0590FE-9BA6-45CB-BC76-38BB9AEE2E90}" type="slidenum">
              <a:rPr lang="en-GB" smtClean="0"/>
              <a:t>52</a:t>
            </a:fld>
            <a:endParaRPr lang="en-GB"/>
          </a:p>
        </p:txBody>
      </p:sp>
    </p:spTree>
    <p:extLst>
      <p:ext uri="{BB962C8B-B14F-4D97-AF65-F5344CB8AC3E}">
        <p14:creationId xmlns:p14="http://schemas.microsoft.com/office/powerpoint/2010/main" val="3301495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F3B63-689D-4707-8D8C-7FD345A54457}"/>
              </a:ext>
            </a:extLst>
          </p:cNvPr>
          <p:cNvSpPr>
            <a:spLocks noGrp="1"/>
          </p:cNvSpPr>
          <p:nvPr>
            <p:ph type="title"/>
          </p:nvPr>
        </p:nvSpPr>
        <p:spPr>
          <a:xfrm>
            <a:off x="506081" y="140037"/>
            <a:ext cx="7909048" cy="501649"/>
          </a:xfrm>
        </p:spPr>
        <p:txBody>
          <a:bodyPr>
            <a:normAutofit fontScale="90000"/>
          </a:bodyPr>
          <a:lstStyle/>
          <a:p>
            <a:r>
              <a:rPr lang="en-GB">
                <a:solidFill>
                  <a:srgbClr val="006097"/>
                </a:solidFill>
                <a:latin typeface="+mn-lt"/>
              </a:rPr>
              <a:t>References</a:t>
            </a:r>
            <a:br>
              <a:rPr lang="en-GB">
                <a:solidFill>
                  <a:srgbClr val="006097"/>
                </a:solidFill>
                <a:latin typeface="+mn-lt"/>
              </a:rPr>
            </a:br>
            <a:endParaRPr lang="en-GB">
              <a:solidFill>
                <a:srgbClr val="006097"/>
              </a:solidFill>
              <a:latin typeface="+mn-lt"/>
            </a:endParaRPr>
          </a:p>
        </p:txBody>
      </p:sp>
      <p:sp>
        <p:nvSpPr>
          <p:cNvPr id="6" name="TextBox 5">
            <a:extLst>
              <a:ext uri="{FF2B5EF4-FFF2-40B4-BE49-F238E27FC236}">
                <a16:creationId xmlns:a16="http://schemas.microsoft.com/office/drawing/2014/main" id="{E669DEA8-80C5-4C50-A012-3D046F24EF9A}"/>
              </a:ext>
            </a:extLst>
          </p:cNvPr>
          <p:cNvSpPr txBox="1"/>
          <p:nvPr/>
        </p:nvSpPr>
        <p:spPr>
          <a:xfrm>
            <a:off x="398505" y="641686"/>
            <a:ext cx="11058389" cy="9756517"/>
          </a:xfrm>
          <a:prstGeom prst="rect">
            <a:avLst/>
          </a:prstGeom>
          <a:noFill/>
        </p:spPr>
        <p:txBody>
          <a:bodyPr wrap="square">
            <a:spAutoFit/>
          </a:bodyPr>
          <a:lstStyle/>
          <a:p>
            <a:pPr>
              <a:spcAft>
                <a:spcPts val="600"/>
              </a:spcAft>
            </a:pPr>
            <a:r>
              <a:rPr lang="en-GB" sz="1200">
                <a:latin typeface="Arial Nova" panose="020B0504020202020204" pitchFamily="34" charset="0"/>
              </a:rPr>
              <a:t>(1) ORE Catapult &amp; NZTC (2021) CCUS &amp; Offshore Wind Overlap Study Report </a:t>
            </a:r>
            <a:r>
              <a:rPr lang="en-GB" sz="1200" i="1">
                <a:latin typeface="Arial Nova" panose="020B0504020202020204" pitchFamily="34" charset="0"/>
              </a:rPr>
              <a:t>PN000452-LRT-002</a:t>
            </a:r>
            <a:r>
              <a:rPr lang="en-GB" sz="1200">
                <a:latin typeface="Arial Nova" panose="020B0504020202020204" pitchFamily="34" charset="0"/>
              </a:rPr>
              <a:t>. Energy Transition Alliance (ORE Catapult and OGTC/NZTC) report for The Crown Estate. </a:t>
            </a:r>
          </a:p>
          <a:p>
            <a:pPr>
              <a:spcAft>
                <a:spcPts val="600"/>
              </a:spcAft>
            </a:pPr>
            <a:r>
              <a:rPr lang="en-GB" sz="1200">
                <a:latin typeface="Arial Nova" panose="020B0504020202020204" pitchFamily="34" charset="0"/>
              </a:rPr>
              <a:t>(2) Quintessa (2021) </a:t>
            </a:r>
            <a:r>
              <a:rPr lang="en-GB" sz="1200" cap="all">
                <a:latin typeface="Arial Nova" panose="020B0504020202020204" pitchFamily="34" charset="0"/>
              </a:rPr>
              <a:t>UKCS Carbon Capture Risk Register and Global Lessons Learned </a:t>
            </a:r>
            <a:r>
              <a:rPr lang="en-GB" sz="1200">
                <a:latin typeface="Arial Nova" panose="020B0504020202020204" pitchFamily="34" charset="0"/>
              </a:rPr>
              <a:t>REPORT </a:t>
            </a:r>
            <a:r>
              <a:rPr lang="en-GB" sz="1200" i="1">
                <a:latin typeface="Arial Nova" panose="020B0504020202020204" pitchFamily="34" charset="0"/>
              </a:rPr>
              <a:t>QRS-10053A-Report</a:t>
            </a:r>
            <a:r>
              <a:rPr lang="en-GB" sz="1200">
                <a:latin typeface="Arial Nova" panose="020B0504020202020204" pitchFamily="34" charset="0"/>
              </a:rPr>
              <a:t>. Internal report for the Oil &amp; Gas Authority.</a:t>
            </a:r>
            <a:endParaRPr lang="en-GB" sz="1200">
              <a:latin typeface="Arial Nova" panose="020B0504020202020204" pitchFamily="34" charset="0"/>
              <a:hlinkClick r:id="" action="ppaction://noaction">
                <a:extLst>
                  <a:ext uri="{A12FA001-AC4F-418D-AE19-62706E023703}">
                    <ahyp:hlinkClr xmlns:ahyp="http://schemas.microsoft.com/office/drawing/2018/hyperlinkcolor" val="tx"/>
                  </a:ext>
                </a:extLst>
              </a:hlinkClick>
            </a:endParaRPr>
          </a:p>
          <a:p>
            <a:pPr>
              <a:spcAft>
                <a:spcPts val="600"/>
              </a:spcAft>
            </a:pPr>
            <a:r>
              <a:rPr lang="en-GB" sz="1200">
                <a:latin typeface="Arial Nova" panose="020B0504020202020204" pitchFamily="34" charset="0"/>
                <a:hlinkClick r:id="" action="ppaction://noaction">
                  <a:extLst>
                    <a:ext uri="{A12FA001-AC4F-418D-AE19-62706E023703}">
                      <ahyp:hlinkClr xmlns:ahyp="http://schemas.microsoft.com/office/drawing/2018/hyperlinkcolor" val="tx"/>
                    </a:ext>
                  </a:extLst>
                </a:hlinkClick>
              </a:rPr>
              <a:t>(3) Oil </a:t>
            </a:r>
            <a:r>
              <a:rPr lang="en-GB" sz="1200">
                <a:latin typeface="Arial Nova" panose="020B0504020202020204" pitchFamily="34" charset="0"/>
                <a:hlinkClick r:id="rId2">
                  <a:extLst>
                    <a:ext uri="{A12FA001-AC4F-418D-AE19-62706E023703}">
                      <ahyp:hlinkClr xmlns:ahyp="http://schemas.microsoft.com/office/drawing/2018/hyperlinkcolor" val="tx"/>
                    </a:ext>
                  </a:extLst>
                </a:hlinkClick>
              </a:rPr>
              <a:t>and Gas Authority: Interactive Energy Map for the UKCS - The move to &lt;</a:t>
            </a:r>
            <a:r>
              <a:rPr lang="en-GB" sz="1200" err="1">
                <a:latin typeface="Arial Nova" panose="020B0504020202020204" pitchFamily="34" charset="0"/>
                <a:hlinkClick r:id="rId2">
                  <a:extLst>
                    <a:ext uri="{A12FA001-AC4F-418D-AE19-62706E023703}">
                      <ahyp:hlinkClr xmlns:ahyp="http://schemas.microsoft.com/office/drawing/2018/hyperlinkcolor" val="tx"/>
                    </a:ext>
                  </a:extLst>
                </a:hlinkClick>
              </a:rPr>
              <a:t>br</a:t>
            </a:r>
            <a:r>
              <a:rPr lang="en-GB" sz="1200">
                <a:latin typeface="Arial Nova" panose="020B0504020202020204" pitchFamily="34" charset="0"/>
                <a:hlinkClick r:id="rId2">
                  <a:extLst>
                    <a:ext uri="{A12FA001-AC4F-418D-AE19-62706E023703}">
                      <ahyp:hlinkClr xmlns:ahyp="http://schemas.microsoft.com/office/drawing/2018/hyperlinkcolor" val="tx"/>
                    </a:ext>
                  </a:extLst>
                </a:hlinkClick>
              </a:rPr>
              <a:t>/&gt;net zero (ogauthority.co.uk)</a:t>
            </a:r>
            <a:endParaRPr lang="en-GB" sz="1200">
              <a:latin typeface="Arial Nova" panose="020B0504020202020204" pitchFamily="34" charset="0"/>
            </a:endParaRPr>
          </a:p>
          <a:p>
            <a:pPr>
              <a:spcAft>
                <a:spcPts val="600"/>
              </a:spcAft>
            </a:pPr>
            <a:r>
              <a:rPr lang="en-GB" sz="1200">
                <a:latin typeface="Arial Nova" panose="020B0504020202020204" pitchFamily="34" charset="0"/>
              </a:rPr>
              <a:t>(4) CAA Policy and Guidelines on Wind Turbines  (CAA 764) </a:t>
            </a:r>
            <a:r>
              <a:rPr lang="en-GB" sz="1200">
                <a:latin typeface="Arial Nova" panose="020B0504020202020204" pitchFamily="34" charset="0"/>
                <a:hlinkClick r:id="rId3">
                  <a:extLst>
                    <a:ext uri="{A12FA001-AC4F-418D-AE19-62706E023703}">
                      <ahyp:hlinkClr xmlns:ahyp="http://schemas.microsoft.com/office/drawing/2018/hyperlinkcolor" val="tx"/>
                    </a:ext>
                  </a:extLst>
                </a:hlinkClick>
              </a:rPr>
              <a:t>https://publicapps.caa.co.uk/docs/33/CAP764%20Issue6%20FINAL%20Feb.pdf</a:t>
            </a:r>
            <a:endParaRPr lang="en-GB" sz="1200">
              <a:latin typeface="Arial Nova" panose="020B0504020202020204" pitchFamily="34" charset="0"/>
            </a:endParaRPr>
          </a:p>
          <a:p>
            <a:pPr>
              <a:spcAft>
                <a:spcPts val="600"/>
              </a:spcAft>
            </a:pPr>
            <a:r>
              <a:rPr lang="en-GB" sz="1200">
                <a:latin typeface="Arial Nova" panose="020B0504020202020204" pitchFamily="34" charset="0"/>
              </a:rPr>
              <a:t>(5) Offshore Renewables Aviation Guidance (ORAG)  Good Practice Guidelines for Offshore Renewable Energy Developments </a:t>
            </a:r>
            <a:r>
              <a:rPr lang="en-GB" sz="1200">
                <a:latin typeface="Arial Nova" panose="020B0504020202020204" pitchFamily="34" charset="0"/>
                <a:hlinkClick r:id="rId4">
                  <a:extLst>
                    <a:ext uri="{A12FA001-AC4F-418D-AE19-62706E023703}">
                      <ahyp:hlinkClr xmlns:ahyp="http://schemas.microsoft.com/office/drawing/2018/hyperlinkcolor" val="tx"/>
                    </a:ext>
                  </a:extLst>
                </a:hlinkClick>
              </a:rPr>
              <a:t>https://events.renewableuk.com/images/documents/GOW/ORAG_Aviation_Guidance_FINAL.pdf</a:t>
            </a:r>
            <a:r>
              <a:rPr lang="en-GB" sz="1200">
                <a:latin typeface="Arial Nova" panose="020B0504020202020204" pitchFamily="34" charset="0"/>
              </a:rPr>
              <a:t> </a:t>
            </a:r>
          </a:p>
          <a:p>
            <a:pPr>
              <a:spcAft>
                <a:spcPts val="600"/>
              </a:spcAft>
            </a:pPr>
            <a:r>
              <a:rPr lang="en-GB" sz="1200">
                <a:latin typeface="Arial Nova" panose="020B0504020202020204" pitchFamily="34" charset="0"/>
              </a:rPr>
              <a:t>(6) </a:t>
            </a:r>
            <a:r>
              <a:rPr lang="en-GB" sz="1200">
                <a:latin typeface="Arial Nova" panose="020B0504020202020204" pitchFamily="34" charset="0"/>
                <a:hlinkClick r:id="rId5">
                  <a:extLst>
                    <a:ext uri="{A12FA001-AC4F-418D-AE19-62706E023703}">
                      <ahyp:hlinkClr xmlns:ahyp="http://schemas.microsoft.com/office/drawing/2018/hyperlinkcolor" val="tx"/>
                    </a:ext>
                  </a:extLst>
                </a:hlinkClick>
              </a:rPr>
              <a:t>Meet Ronnie Parr, BP’s geophysicist in the North Sea – YouTube</a:t>
            </a:r>
            <a:endParaRPr lang="en-GB" sz="1200">
              <a:latin typeface="Arial Nova" panose="020B0504020202020204" pitchFamily="34" charset="0"/>
            </a:endParaRPr>
          </a:p>
          <a:p>
            <a:pPr>
              <a:spcAft>
                <a:spcPts val="600"/>
              </a:spcAft>
            </a:pPr>
            <a:r>
              <a:rPr lang="en-GB" sz="1200">
                <a:latin typeface="Arial Nova" panose="020B0504020202020204" pitchFamily="34" charset="0"/>
              </a:rPr>
              <a:t>(7) </a:t>
            </a:r>
            <a:r>
              <a:rPr lang="en-GB" sz="1200">
                <a:latin typeface="Arial Nova" panose="020B0504020202020204" pitchFamily="34" charset="0"/>
                <a:hlinkClick r:id="rId6">
                  <a:extLst>
                    <a:ext uri="{A12FA001-AC4F-418D-AE19-62706E023703}">
                      <ahyp:hlinkClr xmlns:ahyp="http://schemas.microsoft.com/office/drawing/2018/hyperlinkcolor" val="tx"/>
                    </a:ext>
                  </a:extLst>
                </a:hlinkClick>
              </a:rPr>
              <a:t>Toward one-meter resolution in 3D seismic | The Leading Edge (seg.org)</a:t>
            </a:r>
            <a:r>
              <a:rPr lang="en-GB" sz="1200">
                <a:latin typeface="Arial Nova" panose="020B0504020202020204" pitchFamily="34" charset="0"/>
              </a:rPr>
              <a:t>, Nina </a:t>
            </a:r>
            <a:r>
              <a:rPr lang="en-GB" sz="1200" err="1">
                <a:latin typeface="Arial Nova" panose="020B0504020202020204" pitchFamily="34" charset="0"/>
              </a:rPr>
              <a:t>Lebedeva</a:t>
            </a:r>
            <a:r>
              <a:rPr lang="en-GB" sz="1200">
                <a:latin typeface="Arial Nova" panose="020B0504020202020204" pitchFamily="34" charset="0"/>
              </a:rPr>
              <a:t>-Ivanova et al 2018</a:t>
            </a:r>
          </a:p>
          <a:p>
            <a:pPr>
              <a:spcAft>
                <a:spcPts val="600"/>
              </a:spcAft>
            </a:pPr>
            <a:r>
              <a:rPr lang="en-GB" sz="1200">
                <a:latin typeface="Arial Nova" panose="020B0504020202020204" pitchFamily="34" charset="0"/>
                <a:hlinkClick r:id="rId7">
                  <a:extLst>
                    <a:ext uri="{A12FA001-AC4F-418D-AE19-62706E023703}">
                      <ahyp:hlinkClr xmlns:ahyp="http://schemas.microsoft.com/office/drawing/2018/hyperlinkcolor" val="tx"/>
                    </a:ext>
                  </a:extLst>
                </a:hlinkClick>
              </a:rPr>
              <a:t>(8) Underground CO2 storage: demonstrating regulatory conformance by convergence of history‐matched </a:t>
            </a:r>
            <a:r>
              <a:rPr lang="en-GB" sz="1200" err="1">
                <a:latin typeface="Arial Nova" panose="020B0504020202020204" pitchFamily="34" charset="0"/>
                <a:hlinkClick r:id="rId7">
                  <a:extLst>
                    <a:ext uri="{A12FA001-AC4F-418D-AE19-62706E023703}">
                      <ahyp:hlinkClr xmlns:ahyp="http://schemas.microsoft.com/office/drawing/2018/hyperlinkcolor" val="tx"/>
                    </a:ext>
                  </a:extLst>
                </a:hlinkClick>
              </a:rPr>
              <a:t>modeled</a:t>
            </a:r>
            <a:r>
              <a:rPr lang="en-GB" sz="1200">
                <a:latin typeface="Arial Nova" panose="020B0504020202020204" pitchFamily="34" charset="0"/>
                <a:hlinkClick r:id="rId7">
                  <a:extLst>
                    <a:ext uri="{A12FA001-AC4F-418D-AE19-62706E023703}">
                      <ahyp:hlinkClr xmlns:ahyp="http://schemas.microsoft.com/office/drawing/2018/hyperlinkcolor" val="tx"/>
                    </a:ext>
                  </a:extLst>
                </a:hlinkClick>
              </a:rPr>
              <a:t> and observed CO2 plume </a:t>
            </a:r>
            <a:r>
              <a:rPr lang="en-GB" sz="1200" err="1">
                <a:latin typeface="Arial Nova" panose="020B0504020202020204" pitchFamily="34" charset="0"/>
                <a:hlinkClick r:id="rId7">
                  <a:extLst>
                    <a:ext uri="{A12FA001-AC4F-418D-AE19-62706E023703}">
                      <ahyp:hlinkClr xmlns:ahyp="http://schemas.microsoft.com/office/drawing/2018/hyperlinkcolor" val="tx"/>
                    </a:ext>
                  </a:extLst>
                </a:hlinkClick>
              </a:rPr>
              <a:t>behavior</a:t>
            </a:r>
            <a:r>
              <a:rPr lang="en-GB" sz="1200">
                <a:latin typeface="Arial Nova" panose="020B0504020202020204" pitchFamily="34" charset="0"/>
                <a:hlinkClick r:id="rId7">
                  <a:extLst>
                    <a:ext uri="{A12FA001-AC4F-418D-AE19-62706E023703}">
                      <ahyp:hlinkClr xmlns:ahyp="http://schemas.microsoft.com/office/drawing/2018/hyperlinkcolor" val="tx"/>
                    </a:ext>
                  </a:extLst>
                </a:hlinkClick>
              </a:rPr>
              <a:t> using Sleipner time‐lapse seismics - Chadwick - 2015 - Greenhouse Gases: Science and Technology - Wiley Online Library </a:t>
            </a:r>
            <a:r>
              <a:rPr lang="en-US" sz="1200" spc="-1">
                <a:latin typeface="Arial Nova" panose="020B0504020202020204" pitchFamily="34" charset="0"/>
              </a:rPr>
              <a:t>Chadwick and Noy 2015. </a:t>
            </a:r>
          </a:p>
          <a:p>
            <a:pPr>
              <a:spcAft>
                <a:spcPts val="600"/>
              </a:spcAft>
            </a:pPr>
            <a:r>
              <a:rPr lang="en-US" sz="1200" strike="noStrike" spc="-1">
                <a:latin typeface="Arial Nova" panose="020B0504020202020204" pitchFamily="34" charset="0"/>
              </a:rPr>
              <a:t>(9) </a:t>
            </a:r>
            <a:r>
              <a:rPr lang="en-GB" sz="1200">
                <a:latin typeface="Arial Nova" panose="020B0504020202020204" pitchFamily="34" charset="0"/>
              </a:rPr>
              <a:t>4D seismic monitoring of CO2 storage during injection and post-closure at the Ketzin pilot site, Stefan </a:t>
            </a:r>
            <a:r>
              <a:rPr lang="en-GB" sz="1200" err="1">
                <a:latin typeface="Arial Nova" panose="020B0504020202020204" pitchFamily="34" charset="0"/>
              </a:rPr>
              <a:t>Lüth</a:t>
            </a:r>
            <a:r>
              <a:rPr lang="en-GB" sz="1200">
                <a:latin typeface="Arial Nova" panose="020B0504020202020204" pitchFamily="34" charset="0"/>
              </a:rPr>
              <a:t>, 2017</a:t>
            </a:r>
          </a:p>
          <a:p>
            <a:pPr>
              <a:spcAft>
                <a:spcPts val="600"/>
              </a:spcAft>
            </a:pPr>
            <a:r>
              <a:rPr lang="en-GB" sz="1200">
                <a:latin typeface="Arial Nova" panose="020B0504020202020204" pitchFamily="34" charset="0"/>
              </a:rPr>
              <a:t>(10) </a:t>
            </a:r>
            <a:r>
              <a:rPr lang="en-GB" sz="1200">
                <a:latin typeface="Arial Nova" panose="020B0504020202020204" pitchFamily="34" charset="0"/>
                <a:hlinkClick r:id="rId8">
                  <a:extLst>
                    <a:ext uri="{A12FA001-AC4F-418D-AE19-62706E023703}">
                      <ahyp:hlinkClr xmlns:ahyp="http://schemas.microsoft.com/office/drawing/2018/hyperlinkcolor" val="tx"/>
                    </a:ext>
                  </a:extLst>
                </a:hlinkClick>
              </a:rPr>
              <a:t>The quantification of pressure and saturation changes in clastic reservoirs using 4D seismic data (hw.ac.uk)</a:t>
            </a:r>
            <a:r>
              <a:rPr lang="en-GB" sz="1200">
                <a:latin typeface="Arial Nova" panose="020B0504020202020204" pitchFamily="34" charset="0"/>
              </a:rPr>
              <a:t>, </a:t>
            </a:r>
            <a:r>
              <a:rPr lang="en-GB" sz="1200" b="0" i="0" err="1">
                <a:effectLst/>
                <a:latin typeface="Arial Nova" panose="020B0504020202020204" pitchFamily="34" charset="0"/>
              </a:rPr>
              <a:t>Omofoma</a:t>
            </a:r>
            <a:endParaRPr lang="en-GB" sz="1200" b="0" i="0">
              <a:effectLst/>
              <a:latin typeface="Arial Nova" panose="020B0504020202020204" pitchFamily="34" charset="0"/>
            </a:endParaRPr>
          </a:p>
          <a:p>
            <a:pPr>
              <a:spcAft>
                <a:spcPts val="600"/>
              </a:spcAft>
            </a:pPr>
            <a:r>
              <a:rPr lang="en-GB" sz="1200" b="0" i="0">
                <a:effectLst/>
                <a:latin typeface="Arial Nova" panose="020B0504020202020204" pitchFamily="34" charset="0"/>
              </a:rPr>
              <a:t>(11) 4D Seismic in the Catcher Area – Shining a new light on reservoir management in complex injectite sands. Gary Marsden, Harbour Energy, </a:t>
            </a:r>
            <a:r>
              <a:rPr lang="en-GB" sz="1200">
                <a:latin typeface="Arial Nova" panose="020B0504020202020204" pitchFamily="34" charset="0"/>
                <a:hlinkClick r:id="rId9">
                  <a:extLst>
                    <a:ext uri="{A12FA001-AC4F-418D-AE19-62706E023703}">
                      <ahyp:hlinkClr xmlns:ahyp="http://schemas.microsoft.com/office/drawing/2018/hyperlinkcolor" val="tx"/>
                    </a:ext>
                  </a:extLst>
                </a:hlinkClick>
              </a:rPr>
              <a:t>Seismic 2022 - SPE Aberdeen (spe-aberdeen.org)</a:t>
            </a:r>
            <a:endParaRPr lang="en-GB" sz="1200">
              <a:latin typeface="Arial Nova" panose="020B0504020202020204" pitchFamily="34" charset="0"/>
            </a:endParaRPr>
          </a:p>
          <a:p>
            <a:pPr>
              <a:spcAft>
                <a:spcPts val="600"/>
              </a:spcAft>
            </a:pPr>
            <a:r>
              <a:rPr lang="en-GB" sz="1200">
                <a:latin typeface="Arial Nova" panose="020B0504020202020204" pitchFamily="34" charset="0"/>
              </a:rPr>
              <a:t>(12) P- Cable 3D Seismic/NCS Subsea </a:t>
            </a:r>
            <a:r>
              <a:rPr lang="en-GB" sz="1200">
                <a:latin typeface="Arial Nova" panose="020B0504020202020204" pitchFamily="34" charset="0"/>
                <a:hlinkClick r:id="rId10">
                  <a:extLst>
                    <a:ext uri="{A12FA001-AC4F-418D-AE19-62706E023703}">
                      <ahyp:hlinkClr xmlns:ahyp="http://schemas.microsoft.com/office/drawing/2018/hyperlinkcolor" val="tx"/>
                    </a:ext>
                  </a:extLst>
                </a:hlinkClick>
              </a:rPr>
              <a:t>NCS-</a:t>
            </a:r>
            <a:r>
              <a:rPr lang="en-GB" sz="1200" err="1">
                <a:latin typeface="Arial Nova" panose="020B0504020202020204" pitchFamily="34" charset="0"/>
                <a:hlinkClick r:id="rId10">
                  <a:extLst>
                    <a:ext uri="{A12FA001-AC4F-418D-AE19-62706E023703}">
                      <ahyp:hlinkClr xmlns:ahyp="http://schemas.microsoft.com/office/drawing/2018/hyperlinkcolor" val="tx"/>
                    </a:ext>
                  </a:extLst>
                </a:hlinkClick>
              </a:rPr>
              <a:t>SubSea</a:t>
            </a:r>
            <a:r>
              <a:rPr lang="en-GB" sz="1200">
                <a:latin typeface="Arial Nova" panose="020B0504020202020204" pitchFamily="34" charset="0"/>
                <a:hlinkClick r:id="rId10">
                  <a:extLst>
                    <a:ext uri="{A12FA001-AC4F-418D-AE19-62706E023703}">
                      <ahyp:hlinkClr xmlns:ahyp="http://schemas.microsoft.com/office/drawing/2018/hyperlinkcolor" val="tx"/>
                    </a:ext>
                  </a:extLst>
                </a:hlinkClick>
              </a:rPr>
              <a:t> - | P Cable 3D Seismic | Marine Seismic Imaging Technology</a:t>
            </a:r>
            <a:endParaRPr lang="en-GB" sz="1200" b="0" i="0">
              <a:effectLst/>
              <a:latin typeface="Arial Nova" panose="020B0504020202020204" pitchFamily="34" charset="0"/>
            </a:endParaRPr>
          </a:p>
          <a:p>
            <a:pPr>
              <a:spcAft>
                <a:spcPts val="600"/>
              </a:spcAft>
            </a:pPr>
            <a:r>
              <a:rPr lang="en-GB" sz="1200">
                <a:latin typeface="Arial Nova" panose="020B0504020202020204" pitchFamily="34" charset="0"/>
              </a:rPr>
              <a:t>(13)</a:t>
            </a:r>
            <a:r>
              <a:rPr lang="en-US" sz="1200">
                <a:latin typeface="Arial Nova" panose="020B0504020202020204" pitchFamily="34" charset="0"/>
                <a:cs typeface="Arial"/>
              </a:rPr>
              <a:t>“</a:t>
            </a:r>
            <a:r>
              <a:rPr lang="en-US" sz="1200">
                <a:latin typeface="Arial Nova" panose="020B0504020202020204" pitchFamily="34" charset="0"/>
                <a:ea typeface="+mn-lt"/>
                <a:cs typeface="+mn-lt"/>
              </a:rPr>
              <a:t>Ocean bottom cable acquisition - SEG Wiki” and </a:t>
            </a:r>
            <a:r>
              <a:rPr lang="en-US" sz="1200">
                <a:latin typeface="Arial Nova" panose="020B0504020202020204" pitchFamily="34" charset="0"/>
                <a:ea typeface="+mn-lt"/>
                <a:cs typeface="+mn-lt"/>
                <a:hlinkClick r:id="rId11">
                  <a:extLst>
                    <a:ext uri="{A12FA001-AC4F-418D-AE19-62706E023703}">
                      <ahyp:hlinkClr xmlns:ahyp="http://schemas.microsoft.com/office/drawing/2018/hyperlinkcolor" val="tx"/>
                    </a:ext>
                  </a:extLst>
                </a:hlinkClick>
              </a:rPr>
              <a:t>“Ocean-bottom node - SEG Wiki</a:t>
            </a:r>
            <a:r>
              <a:rPr lang="en-US" sz="1200">
                <a:latin typeface="Arial Nova" panose="020B0504020202020204" pitchFamily="34" charset="0"/>
                <a:ea typeface="+mn-lt"/>
                <a:cs typeface="+mn-lt"/>
              </a:rPr>
              <a:t>”;</a:t>
            </a:r>
          </a:p>
          <a:p>
            <a:pPr>
              <a:spcAft>
                <a:spcPts val="600"/>
              </a:spcAft>
            </a:pPr>
            <a:r>
              <a:rPr lang="en-GB" sz="1200">
                <a:latin typeface="Arial Nova" panose="020B0504020202020204" pitchFamily="34" charset="0"/>
                <a:hlinkClick r:id="rId12">
                  <a:extLst>
                    <a:ext uri="{A12FA001-AC4F-418D-AE19-62706E023703}">
                      <ahyp:hlinkClr xmlns:ahyp="http://schemas.microsoft.com/office/drawing/2018/hyperlinkcolor" val="tx"/>
                    </a:ext>
                  </a:extLst>
                </a:hlinkClick>
              </a:rPr>
              <a:t>(14)Ocean Bottom Nodes in Action – YouTube</a:t>
            </a:r>
            <a:endParaRPr lang="en-GB" sz="1200">
              <a:latin typeface="Arial Nova" panose="020B0504020202020204" pitchFamily="34" charset="0"/>
            </a:endParaRPr>
          </a:p>
          <a:p>
            <a:pPr>
              <a:spcAft>
                <a:spcPts val="600"/>
              </a:spcAft>
            </a:pPr>
            <a:r>
              <a:rPr lang="en-GB" sz="1200">
                <a:latin typeface="Arial Nova" panose="020B0504020202020204" pitchFamily="34" charset="0"/>
                <a:hlinkClick r:id="rId13">
                  <a:extLst>
                    <a:ext uri="{A12FA001-AC4F-418D-AE19-62706E023703}">
                      <ahyp:hlinkClr xmlns:ahyp="http://schemas.microsoft.com/office/drawing/2018/hyperlinkcolor" val="tx"/>
                    </a:ext>
                  </a:extLst>
                </a:hlinkClick>
              </a:rPr>
              <a:t>(15)  GEO </a:t>
            </a:r>
            <a:r>
              <a:rPr lang="en-GB" sz="1200" err="1">
                <a:latin typeface="Arial Nova" panose="020B0504020202020204" pitchFamily="34" charset="0"/>
                <a:hlinkClick r:id="rId13">
                  <a:extLst>
                    <a:ext uri="{A12FA001-AC4F-418D-AE19-62706E023703}">
                      <ahyp:hlinkClr xmlns:ahyp="http://schemas.microsoft.com/office/drawing/2018/hyperlinkcolor" val="tx"/>
                    </a:ext>
                  </a:extLst>
                </a:hlinkClick>
              </a:rPr>
              <a:t>ExPro</a:t>
            </a:r>
            <a:r>
              <a:rPr lang="en-GB" sz="1200">
                <a:latin typeface="Arial Nova" panose="020B0504020202020204" pitchFamily="34" charset="0"/>
                <a:hlinkClick r:id="rId13">
                  <a:extLst>
                    <a:ext uri="{A12FA001-AC4F-418D-AE19-62706E023703}">
                      <ahyp:hlinkClr xmlns:ahyp="http://schemas.microsoft.com/office/drawing/2018/hyperlinkcolor" val="tx"/>
                    </a:ext>
                  </a:extLst>
                </a:hlinkClick>
              </a:rPr>
              <a:t> - Ocean Bottom Seismic: Robots on the Seabed</a:t>
            </a:r>
            <a:endParaRPr lang="en-GB" sz="1200">
              <a:latin typeface="Arial Nova" panose="020B0504020202020204" pitchFamily="34" charset="0"/>
            </a:endParaRPr>
          </a:p>
          <a:p>
            <a:pPr>
              <a:spcAft>
                <a:spcPts val="600"/>
              </a:spcAft>
            </a:pPr>
            <a:r>
              <a:rPr lang="en-US" sz="1200">
                <a:latin typeface="Arial Nova" panose="020B0504020202020204" pitchFamily="34" charset="0"/>
                <a:hlinkClick r:id="rId14">
                  <a:extLst>
                    <a:ext uri="{A12FA001-AC4F-418D-AE19-62706E023703}">
                      <ahyp:hlinkClr xmlns:ahyp="http://schemas.microsoft.com/office/drawing/2018/hyperlinkcolor" val="tx"/>
                    </a:ext>
                  </a:extLst>
                </a:hlinkClick>
              </a:rPr>
              <a:t>(16) Autonomous Robotics | Autonomous underwater vehicle solution (autonomousroboticsltd.com)</a:t>
            </a:r>
            <a:endParaRPr lang="en-US" sz="1200">
              <a:latin typeface="Arial Nova" panose="020B0504020202020204" pitchFamily="34" charset="0"/>
            </a:endParaRPr>
          </a:p>
          <a:p>
            <a:pPr>
              <a:spcAft>
                <a:spcPts val="600"/>
              </a:spcAft>
            </a:pPr>
            <a:r>
              <a:rPr lang="en-US" sz="1200">
                <a:latin typeface="Arial Nova" panose="020B0504020202020204" pitchFamily="34" charset="0"/>
                <a:hlinkClick r:id="rId15">
                  <a:extLst>
                    <a:ext uri="{A12FA001-AC4F-418D-AE19-62706E023703}">
                      <ahyp:hlinkClr xmlns:ahyp="http://schemas.microsoft.com/office/drawing/2018/hyperlinkcolor" val="tx"/>
                    </a:ext>
                  </a:extLst>
                </a:hlinkClick>
              </a:rPr>
              <a:t>(17) </a:t>
            </a:r>
            <a:r>
              <a:rPr lang="en-GB" sz="1200">
                <a:latin typeface="Arial Nova" panose="020B0504020202020204" pitchFamily="34" charset="0"/>
                <a:hlinkClick r:id="rId15">
                  <a:extLst>
                    <a:ext uri="{A12FA001-AC4F-418D-AE19-62706E023703}">
                      <ahyp:hlinkClr xmlns:ahyp="http://schemas.microsoft.com/office/drawing/2018/hyperlinkcolor" val="tx"/>
                    </a:ext>
                  </a:extLst>
                </a:hlinkClick>
              </a:rPr>
              <a:t>GPR, a seabed nodal solution for seismic acquisition - </a:t>
            </a:r>
            <a:r>
              <a:rPr lang="en-GB" sz="1200" err="1">
                <a:latin typeface="Arial Nova" panose="020B0504020202020204" pitchFamily="34" charset="0"/>
                <a:hlinkClick r:id="rId15">
                  <a:extLst>
                    <a:ext uri="{A12FA001-AC4F-418D-AE19-62706E023703}">
                      <ahyp:hlinkClr xmlns:ahyp="http://schemas.microsoft.com/office/drawing/2018/hyperlinkcolor" val="tx"/>
                    </a:ext>
                  </a:extLst>
                </a:hlinkClick>
              </a:rPr>
              <a:t>Sercel</a:t>
            </a:r>
            <a:r>
              <a:rPr lang="en-GB" sz="1200">
                <a:latin typeface="Arial Nova" panose="020B0504020202020204" pitchFamily="34" charset="0"/>
                <a:hlinkClick r:id="rId15">
                  <a:extLst>
                    <a:ext uri="{A12FA001-AC4F-418D-AE19-62706E023703}">
                      <ahyp:hlinkClr xmlns:ahyp="http://schemas.microsoft.com/office/drawing/2018/hyperlinkcolor" val="tx"/>
                    </a:ext>
                  </a:extLst>
                </a:hlinkClick>
              </a:rPr>
              <a:t> – YouTube</a:t>
            </a:r>
            <a:endParaRPr lang="en-GB" sz="1200">
              <a:latin typeface="Arial Nova" panose="020B0504020202020204" pitchFamily="34" charset="0"/>
            </a:endParaRPr>
          </a:p>
          <a:p>
            <a:pPr>
              <a:spcAft>
                <a:spcPts val="600"/>
              </a:spcAft>
            </a:pPr>
            <a:r>
              <a:rPr lang="en-GB" sz="1200">
                <a:latin typeface="Arial Nova" panose="020B0504020202020204" pitchFamily="34" charset="0"/>
              </a:rPr>
              <a:t>(18) </a:t>
            </a:r>
            <a:r>
              <a:rPr lang="en-GB" sz="1200">
                <a:latin typeface="Arial Nova" panose="020B0504020202020204" pitchFamily="34" charset="0"/>
                <a:hlinkClick r:id="rId16">
                  <a:extLst>
                    <a:ext uri="{A12FA001-AC4F-418D-AE19-62706E023703}">
                      <ahyp:hlinkClr xmlns:ahyp="http://schemas.microsoft.com/office/drawing/2018/hyperlinkcolor" val="tx"/>
                    </a:ext>
                  </a:extLst>
                </a:hlinkClick>
              </a:rPr>
              <a:t>4D DAS VSP as a tool for frequent seismic monitoring in deep water | The Leading Edge (seg.org)</a:t>
            </a:r>
            <a:endParaRPr lang="en-GB" sz="1200">
              <a:latin typeface="Arial Nova" panose="020B0504020202020204" pitchFamily="34" charset="0"/>
            </a:endParaRPr>
          </a:p>
          <a:p>
            <a:pPr>
              <a:spcAft>
                <a:spcPts val="600"/>
              </a:spcAft>
            </a:pPr>
            <a:r>
              <a:rPr lang="en-GB" sz="1200" i="0">
                <a:effectLst/>
                <a:latin typeface="Arial Nova" panose="020B0504020202020204" pitchFamily="34" charset="0"/>
              </a:rPr>
              <a:t>(19) </a:t>
            </a:r>
            <a:r>
              <a:rPr lang="en-GB" sz="1200">
                <a:latin typeface="Arial Nova" panose="020B0504020202020204" pitchFamily="34" charset="0"/>
                <a:hlinkClick r:id="rId17">
                  <a:extLst>
                    <a:ext uri="{A12FA001-AC4F-418D-AE19-62706E023703}">
                      <ahyp:hlinkClr xmlns:ahyp="http://schemas.microsoft.com/office/drawing/2018/hyperlinkcolor" val="tx"/>
                    </a:ext>
                  </a:extLst>
                </a:hlinkClick>
              </a:rPr>
              <a:t>Soundsabre vertical array (20-30m) </a:t>
            </a:r>
            <a:r>
              <a:rPr lang="en-GB" sz="1200" err="1">
                <a:latin typeface="Arial Nova" panose="020B0504020202020204" pitchFamily="34" charset="0"/>
                <a:hlinkClick r:id="rId17">
                  <a:extLst>
                    <a:ext uri="{A12FA001-AC4F-418D-AE19-62706E023703}">
                      <ahyp:hlinkClr xmlns:ahyp="http://schemas.microsoft.com/office/drawing/2018/hyperlinkcolor" val="tx"/>
                    </a:ext>
                  </a:extLst>
                </a:hlinkClick>
              </a:rPr>
              <a:t>SoundSabre</a:t>
            </a:r>
            <a:r>
              <a:rPr lang="en-GB" sz="1200">
                <a:latin typeface="Arial Nova" panose="020B0504020202020204" pitchFamily="34" charset="0"/>
                <a:hlinkClick r:id="rId17">
                  <a:extLst>
                    <a:ext uri="{A12FA001-AC4F-418D-AE19-62706E023703}">
                      <ahyp:hlinkClr xmlns:ahyp="http://schemas.microsoft.com/office/drawing/2018/hyperlinkcolor" val="tx"/>
                    </a:ext>
                  </a:extLst>
                </a:hlinkClick>
              </a:rPr>
              <a:t> Technology – YouTube</a:t>
            </a:r>
            <a:r>
              <a:rPr lang="en-GB" sz="1200">
                <a:latin typeface="Arial Nova" panose="020B0504020202020204" pitchFamily="34" charset="0"/>
              </a:rPr>
              <a:t>   </a:t>
            </a:r>
            <a:r>
              <a:rPr lang="en-GB" sz="1200">
                <a:effectLst/>
                <a:latin typeface="Arial Nova" panose="020B0504020202020204" pitchFamily="34" charset="0"/>
                <a:ea typeface="Calibri" panose="020F0502020204030204" pitchFamily="34" charset="0"/>
                <a:hlinkClick r:id="rId18">
                  <a:extLst>
                    <a:ext uri="{A12FA001-AC4F-418D-AE19-62706E023703}">
                      <ahyp:hlinkClr xmlns:ahyp="http://schemas.microsoft.com/office/drawing/2018/hyperlinkcolor" val="tx"/>
                    </a:ext>
                  </a:extLst>
                </a:hlinkClick>
              </a:rPr>
              <a:t>https://www.newwave.energy</a:t>
            </a:r>
            <a:endParaRPr lang="en-GB" sz="1200">
              <a:effectLst/>
              <a:latin typeface="Arial Nova" panose="020B0504020202020204" pitchFamily="34" charset="0"/>
              <a:ea typeface="Calibri" panose="020F0502020204030204" pitchFamily="34" charset="0"/>
            </a:endParaRPr>
          </a:p>
          <a:p>
            <a:pPr>
              <a:spcAft>
                <a:spcPts val="600"/>
              </a:spcAft>
            </a:pPr>
            <a:endParaRPr lang="en-GB" sz="1200">
              <a:latin typeface="Arial Nova" panose="020B0504020202020204" pitchFamily="34" charset="0"/>
            </a:endParaRPr>
          </a:p>
          <a:p>
            <a:endParaRPr lang="en-GB" sz="1200">
              <a:latin typeface="Arial Nova" panose="020B0504020202020204" pitchFamily="34" charset="0"/>
            </a:endParaRPr>
          </a:p>
          <a:p>
            <a:endParaRPr lang="en-GB" sz="1200">
              <a:latin typeface="Arial Nova" panose="020B0504020202020204" pitchFamily="34" charset="0"/>
              <a:cs typeface="Arial"/>
            </a:endParaRPr>
          </a:p>
          <a:p>
            <a:endParaRPr lang="en-GB" sz="1200">
              <a:latin typeface="Arial Nova" panose="020B0504020202020204" pitchFamily="34" charset="0"/>
            </a:endParaRPr>
          </a:p>
          <a:p>
            <a:endParaRPr lang="en-GB" sz="1200">
              <a:latin typeface="Arial Nova" panose="020B0504020202020204" pitchFamily="34" charset="0"/>
            </a:endParaRPr>
          </a:p>
          <a:p>
            <a:endParaRPr lang="en-GB" sz="1200">
              <a:latin typeface="Arial Nova" panose="020B0504020202020204" pitchFamily="34" charset="0"/>
            </a:endParaRPr>
          </a:p>
          <a:p>
            <a:endParaRPr lang="en-GB" sz="1200">
              <a:latin typeface="Arial Nova" panose="020B0504020202020204" pitchFamily="34" charset="0"/>
            </a:endParaRPr>
          </a:p>
          <a:p>
            <a:endParaRPr lang="en-GB" sz="1200">
              <a:latin typeface="Arial Nova" panose="020B0504020202020204" pitchFamily="34" charset="0"/>
            </a:endParaRPr>
          </a:p>
          <a:p>
            <a:endParaRPr lang="en-GB" sz="1200">
              <a:latin typeface="Arial Nova" panose="020B0504020202020204" pitchFamily="34" charset="0"/>
            </a:endParaRPr>
          </a:p>
          <a:p>
            <a:endParaRPr lang="en-GB" sz="1200" i="0">
              <a:effectLst/>
              <a:latin typeface="Arial Nova" panose="020B0504020202020204" pitchFamily="34" charset="0"/>
            </a:endParaRPr>
          </a:p>
          <a:p>
            <a:endParaRPr lang="en-GB" sz="1200">
              <a:latin typeface="Arial Nova" panose="020B0504020202020204" pitchFamily="34" charset="0"/>
            </a:endParaRPr>
          </a:p>
          <a:p>
            <a:pPr marL="228600" indent="-228600">
              <a:buAutoNum type="arabicParenBoth" startAt="12"/>
            </a:pPr>
            <a:endParaRPr lang="en-GB" sz="1200">
              <a:latin typeface="Arial Nova" panose="020B0504020202020204" pitchFamily="34" charset="0"/>
            </a:endParaRPr>
          </a:p>
          <a:p>
            <a:endParaRPr lang="en-GB" sz="1200">
              <a:latin typeface="Arial Nova" panose="020B0504020202020204" pitchFamily="34" charset="0"/>
            </a:endParaRPr>
          </a:p>
          <a:p>
            <a:endParaRPr lang="en-GB" sz="1200">
              <a:latin typeface="Arial Nova" panose="020B0504020202020204" pitchFamily="34" charset="0"/>
            </a:endParaRPr>
          </a:p>
          <a:p>
            <a:endParaRPr lang="en-GB" sz="1200">
              <a:latin typeface="Arial Nova" panose="020B0504020202020204" pitchFamily="34" charset="0"/>
            </a:endParaRPr>
          </a:p>
          <a:p>
            <a:endParaRPr lang="en-US" sz="1200" b="0" strike="noStrike" spc="-1">
              <a:latin typeface="Arial Nova" panose="020B0504020202020204" pitchFamily="34" charset="0"/>
            </a:endParaRPr>
          </a:p>
          <a:p>
            <a:endParaRPr lang="en-GB" sz="1200">
              <a:latin typeface="Arial Nova" panose="020B0504020202020204" pitchFamily="34" charset="0"/>
            </a:endParaRPr>
          </a:p>
          <a:p>
            <a:endParaRPr lang="en-GB" sz="1200">
              <a:latin typeface="Arial Nova" panose="020B0504020202020204" pitchFamily="34" charset="0"/>
            </a:endParaRPr>
          </a:p>
          <a:p>
            <a:endParaRPr lang="en-GB" sz="1200">
              <a:latin typeface="Arial Nova" panose="020B0504020202020204" pitchFamily="34" charset="0"/>
            </a:endParaRPr>
          </a:p>
          <a:p>
            <a:pPr marL="342900" indent="-342900">
              <a:buAutoNum type="arabicParenBoth"/>
            </a:pPr>
            <a:endParaRPr lang="en-GB" sz="1200" b="1">
              <a:latin typeface="Arial Nova" panose="020B0504020202020204" pitchFamily="34" charset="0"/>
            </a:endParaRPr>
          </a:p>
        </p:txBody>
      </p:sp>
    </p:spTree>
    <p:extLst>
      <p:ext uri="{BB962C8B-B14F-4D97-AF65-F5344CB8AC3E}">
        <p14:creationId xmlns:p14="http://schemas.microsoft.com/office/powerpoint/2010/main" val="39818710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F3B63-689D-4707-8D8C-7FD345A54457}"/>
              </a:ext>
            </a:extLst>
          </p:cNvPr>
          <p:cNvSpPr>
            <a:spLocks noGrp="1"/>
          </p:cNvSpPr>
          <p:nvPr>
            <p:ph type="title"/>
          </p:nvPr>
        </p:nvSpPr>
        <p:spPr>
          <a:xfrm>
            <a:off x="623859" y="103943"/>
            <a:ext cx="7909048" cy="501649"/>
          </a:xfrm>
        </p:spPr>
        <p:txBody>
          <a:bodyPr>
            <a:normAutofit fontScale="90000"/>
          </a:bodyPr>
          <a:lstStyle/>
          <a:p>
            <a:r>
              <a:rPr lang="en-GB">
                <a:solidFill>
                  <a:srgbClr val="006097"/>
                </a:solidFill>
                <a:latin typeface="+mn-lt"/>
              </a:rPr>
              <a:t>References (cont. 1)</a:t>
            </a:r>
            <a:br>
              <a:rPr lang="en-GB">
                <a:solidFill>
                  <a:srgbClr val="006097"/>
                </a:solidFill>
                <a:latin typeface="+mn-lt"/>
              </a:rPr>
            </a:br>
            <a:endParaRPr lang="en-GB">
              <a:solidFill>
                <a:srgbClr val="006097"/>
              </a:solidFill>
              <a:latin typeface="+mn-lt"/>
            </a:endParaRPr>
          </a:p>
        </p:txBody>
      </p:sp>
      <p:sp>
        <p:nvSpPr>
          <p:cNvPr id="7" name="TextBox 6">
            <a:extLst>
              <a:ext uri="{FF2B5EF4-FFF2-40B4-BE49-F238E27FC236}">
                <a16:creationId xmlns:a16="http://schemas.microsoft.com/office/drawing/2014/main" id="{BC5BBB38-4A6B-4D4D-B5DA-3A23621CC152}"/>
              </a:ext>
            </a:extLst>
          </p:cNvPr>
          <p:cNvSpPr txBox="1"/>
          <p:nvPr/>
        </p:nvSpPr>
        <p:spPr>
          <a:xfrm>
            <a:off x="253040" y="605592"/>
            <a:ext cx="11685919" cy="6063198"/>
          </a:xfrm>
          <a:prstGeom prst="rect">
            <a:avLst/>
          </a:prstGeom>
          <a:noFill/>
        </p:spPr>
        <p:txBody>
          <a:bodyPr wrap="square">
            <a:spAutoFit/>
          </a:bodyPr>
          <a:lstStyle/>
          <a:p>
            <a:pPr>
              <a:spcAft>
                <a:spcPts val="600"/>
              </a:spcAft>
            </a:pPr>
            <a:r>
              <a:rPr lang="en-GB" sz="1200">
                <a:latin typeface="Arial Nova" panose="020B0504020202020204" pitchFamily="34" charset="0"/>
              </a:rPr>
              <a:t>(20) Focused and continuous ultra-light seismic monitoring: a gas storage example. Morgan et al. 2020. </a:t>
            </a:r>
            <a:r>
              <a:rPr lang="en-GB" sz="1200">
                <a:latin typeface="Arial Nova" panose="020B0504020202020204" pitchFamily="34" charset="0"/>
                <a:hlinkClick r:id="rId2">
                  <a:extLst>
                    <a:ext uri="{A12FA001-AC4F-418D-AE19-62706E023703}">
                      <ahyp:hlinkClr xmlns:ahyp="http://schemas.microsoft.com/office/drawing/2018/hyperlinkcolor" val="tx"/>
                    </a:ext>
                  </a:extLst>
                </a:hlinkClick>
              </a:rPr>
              <a:t>EAGE Conference &amp; Exhibition (spotlight-earth.com)</a:t>
            </a:r>
            <a:endParaRPr lang="en-GB" sz="1200">
              <a:latin typeface="Arial Nova" panose="020B0504020202020204" pitchFamily="34" charset="0"/>
            </a:endParaRPr>
          </a:p>
          <a:p>
            <a:pPr>
              <a:spcAft>
                <a:spcPts val="600"/>
              </a:spcAft>
            </a:pPr>
            <a:r>
              <a:rPr lang="en-GB" sz="1200">
                <a:latin typeface="Arial Nova" panose="020B0504020202020204" pitchFamily="34" charset="0"/>
              </a:rPr>
              <a:t>(21) </a:t>
            </a:r>
            <a:r>
              <a:rPr lang="en-GB" sz="1200">
                <a:latin typeface="Arial Nova" panose="020B0504020202020204" pitchFamily="34" charset="0"/>
                <a:hlinkClick r:id="rId3">
                  <a:extLst>
                    <a:ext uri="{A12FA001-AC4F-418D-AE19-62706E023703}">
                      <ahyp:hlinkClr xmlns:ahyp="http://schemas.microsoft.com/office/drawing/2018/hyperlinkcolor" val="tx"/>
                    </a:ext>
                  </a:extLst>
                </a:hlinkClick>
              </a:rPr>
              <a:t>Fugro launches its new generation of </a:t>
            </a:r>
            <a:r>
              <a:rPr lang="en-GB" sz="1200" err="1">
                <a:latin typeface="Arial Nova" panose="020B0504020202020204" pitchFamily="34" charset="0"/>
                <a:hlinkClick r:id="rId3">
                  <a:extLst>
                    <a:ext uri="{A12FA001-AC4F-418D-AE19-62706E023703}">
                      <ahyp:hlinkClr xmlns:ahyp="http://schemas.microsoft.com/office/drawing/2018/hyperlinkcolor" val="tx"/>
                    </a:ext>
                  </a:extLst>
                </a:hlinkClick>
              </a:rPr>
              <a:t>uncrewed</a:t>
            </a:r>
            <a:r>
              <a:rPr lang="en-GB" sz="1200">
                <a:latin typeface="Arial Nova" panose="020B0504020202020204" pitchFamily="34" charset="0"/>
                <a:hlinkClick r:id="rId3">
                  <a:extLst>
                    <a:ext uri="{A12FA001-AC4F-418D-AE19-62706E023703}">
                      <ahyp:hlinkClr xmlns:ahyp="http://schemas.microsoft.com/office/drawing/2018/hyperlinkcolor" val="tx"/>
                    </a:ext>
                  </a:extLst>
                </a:hlinkClick>
              </a:rPr>
              <a:t> surface vessels in the Netherlands – Energy Northern Perspective</a:t>
            </a:r>
            <a:r>
              <a:rPr lang="en-GB" sz="1200">
                <a:latin typeface="Arial Nova" panose="020B0504020202020204" pitchFamily="34" charset="0"/>
              </a:rPr>
              <a:t> </a:t>
            </a:r>
            <a:r>
              <a:rPr lang="en-GB" sz="1200">
                <a:latin typeface="Arial Nova" panose="020B0504020202020204" pitchFamily="34" charset="0"/>
                <a:hlinkClick r:id="rId4">
                  <a:extLst>
                    <a:ext uri="{A12FA001-AC4F-418D-AE19-62706E023703}">
                      <ahyp:hlinkClr xmlns:ahyp="http://schemas.microsoft.com/office/drawing/2018/hyperlinkcolor" val="tx"/>
                    </a:ext>
                  </a:extLst>
                </a:hlinkClick>
              </a:rPr>
              <a:t>Fugro Blue Essence – YouTube</a:t>
            </a:r>
            <a:endParaRPr lang="en-GB" sz="1200">
              <a:latin typeface="Arial Nova" panose="020B0504020202020204" pitchFamily="34" charset="0"/>
            </a:endParaRPr>
          </a:p>
          <a:p>
            <a:pPr>
              <a:spcAft>
                <a:spcPts val="600"/>
              </a:spcAft>
            </a:pPr>
            <a:r>
              <a:rPr lang="en-GB" sz="1200">
                <a:latin typeface="Arial Nova" panose="020B0504020202020204" pitchFamily="34" charset="0"/>
              </a:rPr>
              <a:t>(22) </a:t>
            </a:r>
            <a:r>
              <a:rPr lang="es-ES" sz="1200" err="1">
                <a:latin typeface="Arial Nova" panose="020B0504020202020204" pitchFamily="34" charset="0"/>
                <a:hlinkClick r:id="rId5">
                  <a:extLst>
                    <a:ext uri="{A12FA001-AC4F-418D-AE19-62706E023703}">
                      <ahyp:hlinkClr xmlns:ahyp="http://schemas.microsoft.com/office/drawing/2018/hyperlinkcolor" val="tx"/>
                    </a:ext>
                  </a:extLst>
                </a:hlinkClick>
              </a:rPr>
              <a:t>USVs</a:t>
            </a:r>
            <a:r>
              <a:rPr lang="es-ES" sz="1200">
                <a:latin typeface="Arial Nova" panose="020B0504020202020204" pitchFamily="34" charset="0"/>
                <a:hlinkClick r:id="rId5">
                  <a:extLst>
                    <a:ext uri="{A12FA001-AC4F-418D-AE19-62706E023703}">
                      <ahyp:hlinkClr xmlns:ahyp="http://schemas.microsoft.com/office/drawing/2018/hyperlinkcolor" val="tx"/>
                    </a:ext>
                  </a:extLst>
                </a:hlinkClick>
              </a:rPr>
              <a:t> </a:t>
            </a:r>
            <a:r>
              <a:rPr lang="es-ES" sz="1200" err="1">
                <a:latin typeface="Arial Nova" panose="020B0504020202020204" pitchFamily="34" charset="0"/>
                <a:hlinkClick r:id="rId5">
                  <a:extLst>
                    <a:ext uri="{A12FA001-AC4F-418D-AE19-62706E023703}">
                      <ahyp:hlinkClr xmlns:ahyp="http://schemas.microsoft.com/office/drawing/2018/hyperlinkcolor" val="tx"/>
                    </a:ext>
                  </a:extLst>
                </a:hlinkClick>
              </a:rPr>
              <a:t>for</a:t>
            </a:r>
            <a:r>
              <a:rPr lang="es-ES" sz="1200">
                <a:latin typeface="Arial Nova" panose="020B0504020202020204" pitchFamily="34" charset="0"/>
                <a:hlinkClick r:id="rId5">
                  <a:extLst>
                    <a:ext uri="{A12FA001-AC4F-418D-AE19-62706E023703}">
                      <ahyp:hlinkClr xmlns:ahyp="http://schemas.microsoft.com/office/drawing/2018/hyperlinkcolor" val="tx"/>
                    </a:ext>
                  </a:extLst>
                </a:hlinkClick>
              </a:rPr>
              <a:t> </a:t>
            </a:r>
            <a:r>
              <a:rPr lang="es-ES" sz="1200" err="1">
                <a:latin typeface="Arial Nova" panose="020B0504020202020204" pitchFamily="34" charset="0"/>
                <a:hlinkClick r:id="rId5">
                  <a:extLst>
                    <a:ext uri="{A12FA001-AC4F-418D-AE19-62706E023703}">
                      <ahyp:hlinkClr xmlns:ahyp="http://schemas.microsoft.com/office/drawing/2018/hyperlinkcolor" val="tx"/>
                    </a:ext>
                  </a:extLst>
                </a:hlinkClick>
              </a:rPr>
              <a:t>commercial</a:t>
            </a:r>
            <a:r>
              <a:rPr lang="es-ES" sz="1200">
                <a:latin typeface="Arial Nova" panose="020B0504020202020204" pitchFamily="34" charset="0"/>
                <a:hlinkClick r:id="rId5">
                  <a:extLst>
                    <a:ext uri="{A12FA001-AC4F-418D-AE19-62706E023703}">
                      <ahyp:hlinkClr xmlns:ahyp="http://schemas.microsoft.com/office/drawing/2018/hyperlinkcolor" val="tx"/>
                    </a:ext>
                  </a:extLst>
                </a:hlinkClick>
              </a:rPr>
              <a:t> sector | SEA-KIT</a:t>
            </a:r>
            <a:endParaRPr lang="es-ES" sz="1200">
              <a:latin typeface="Arial Nova" panose="020B0504020202020204" pitchFamily="34" charset="0"/>
            </a:endParaRPr>
          </a:p>
          <a:p>
            <a:pPr>
              <a:spcAft>
                <a:spcPts val="600"/>
              </a:spcAft>
            </a:pPr>
            <a:r>
              <a:rPr lang="es-ES" sz="1200">
                <a:latin typeface="Arial Nova" panose="020B0504020202020204" pitchFamily="34" charset="0"/>
              </a:rPr>
              <a:t>(23) </a:t>
            </a:r>
            <a:r>
              <a:rPr lang="en-GB" sz="1200">
                <a:latin typeface="Arial Nova" panose="020B0504020202020204" pitchFamily="34" charset="0"/>
                <a:hlinkClick r:id="rId6">
                  <a:extLst>
                    <a:ext uri="{A12FA001-AC4F-418D-AE19-62706E023703}">
                      <ahyp:hlinkClr xmlns:ahyp="http://schemas.microsoft.com/office/drawing/2018/hyperlinkcolor" val="tx"/>
                    </a:ext>
                  </a:extLst>
                </a:hlinkClick>
              </a:rPr>
              <a:t>L3Harris Technologies Awarded Medium Unmanned Surface Vehicle Program  from US Navy | L3Harris™ Fast. Forward.</a:t>
            </a:r>
            <a:endParaRPr lang="en-GB" sz="1200">
              <a:latin typeface="Arial Nova" panose="020B0504020202020204" pitchFamily="34" charset="0"/>
            </a:endParaRPr>
          </a:p>
          <a:p>
            <a:pPr>
              <a:spcAft>
                <a:spcPts val="600"/>
              </a:spcAft>
            </a:pPr>
            <a:r>
              <a:rPr lang="en-GB" sz="1200">
                <a:latin typeface="Arial Nova" panose="020B0504020202020204" pitchFamily="34" charset="0"/>
                <a:hlinkClick r:id="rId7">
                  <a:extLst>
                    <a:ext uri="{A12FA001-AC4F-418D-AE19-62706E023703}">
                      <ahyp:hlinkClr xmlns:ahyp="http://schemas.microsoft.com/office/drawing/2018/hyperlinkcolor" val="tx"/>
                    </a:ext>
                  </a:extLst>
                </a:hlinkClick>
              </a:rPr>
              <a:t>(24) ASV, Shell in unmanned seismic vessel project push - Offshore Energy (offshore-energy.biz)</a:t>
            </a:r>
            <a:r>
              <a:rPr lang="en-GB" sz="1200" i="0">
                <a:effectLst/>
                <a:latin typeface="Arial Nova" panose="020B0504020202020204" pitchFamily="34" charset="0"/>
              </a:rPr>
              <a:t>ASV, Shell in unmanned seismic vessel project pus</a:t>
            </a:r>
          </a:p>
          <a:p>
            <a:pPr>
              <a:spcAft>
                <a:spcPts val="600"/>
              </a:spcAft>
            </a:pPr>
            <a:r>
              <a:rPr lang="en-GB" sz="1200">
                <a:latin typeface="Arial Nova" panose="020B0504020202020204" pitchFamily="34" charset="0"/>
              </a:rPr>
              <a:t>(25) </a:t>
            </a:r>
            <a:r>
              <a:rPr lang="en-GB" sz="1200">
                <a:latin typeface="Arial Nova" panose="020B0504020202020204" pitchFamily="34" charset="0"/>
                <a:hlinkClick r:id="rId8">
                  <a:extLst>
                    <a:ext uri="{A12FA001-AC4F-418D-AE19-62706E023703}">
                      <ahyp:hlinkClr xmlns:ahyp="http://schemas.microsoft.com/office/drawing/2018/hyperlinkcolor" val="tx"/>
                    </a:ext>
                  </a:extLst>
                </a:hlinkClick>
              </a:rPr>
              <a:t>USV for seismic operations - </a:t>
            </a:r>
            <a:r>
              <a:rPr lang="en-GB" sz="1200" err="1">
                <a:latin typeface="Arial Nova" panose="020B0504020202020204" pitchFamily="34" charset="0"/>
                <a:hlinkClick r:id="rId8">
                  <a:extLst>
                    <a:ext uri="{A12FA001-AC4F-418D-AE19-62706E023703}">
                      <ahyp:hlinkClr xmlns:ahyp="http://schemas.microsoft.com/office/drawing/2018/hyperlinkcolor" val="tx"/>
                    </a:ext>
                  </a:extLst>
                </a:hlinkClick>
              </a:rPr>
              <a:t>Brattørkaia</a:t>
            </a:r>
            <a:r>
              <a:rPr lang="en-GB" sz="1200">
                <a:latin typeface="Arial Nova" panose="020B0504020202020204" pitchFamily="34" charset="0"/>
                <a:hlinkClick r:id="rId8">
                  <a:extLst>
                    <a:ext uri="{A12FA001-AC4F-418D-AE19-62706E023703}">
                      <ahyp:hlinkClr xmlns:ahyp="http://schemas.microsoft.com/office/drawing/2018/hyperlinkcolor" val="tx"/>
                    </a:ext>
                  </a:extLst>
                </a:hlinkClick>
              </a:rPr>
              <a:t> 11, 7010 Trondheim, Norway (nauticexpo.com)</a:t>
            </a:r>
            <a:endParaRPr lang="en-GB" sz="1200">
              <a:latin typeface="Arial Nova" panose="020B0504020202020204" pitchFamily="34" charset="0"/>
            </a:endParaRPr>
          </a:p>
          <a:p>
            <a:pPr>
              <a:spcAft>
                <a:spcPts val="600"/>
              </a:spcAft>
            </a:pPr>
            <a:r>
              <a:rPr lang="en-GB" sz="1200">
                <a:latin typeface="Arial Nova" panose="020B0504020202020204" pitchFamily="34" charset="0"/>
              </a:rPr>
              <a:t>(26) </a:t>
            </a:r>
            <a:r>
              <a:rPr lang="en-GB" sz="1200" i="0">
                <a:effectLst/>
                <a:latin typeface="Arial Nova" panose="020B0504020202020204" pitchFamily="34" charset="0"/>
              </a:rPr>
              <a:t>Ekofisk life-of-field seismic: Operations and 4D processing, Bertrand </a:t>
            </a:r>
            <a:r>
              <a:rPr lang="en-GB" sz="1200">
                <a:latin typeface="Arial Nova" panose="020B0504020202020204" pitchFamily="34" charset="0"/>
                <a:hlinkClick r:id="rId9">
                  <a:extLst>
                    <a:ext uri="{A12FA001-AC4F-418D-AE19-62706E023703}">
                      <ahyp:hlinkClr xmlns:ahyp="http://schemas.microsoft.com/office/drawing/2018/hyperlinkcolor" val="tx"/>
                    </a:ext>
                  </a:extLst>
                </a:hlinkClick>
              </a:rPr>
              <a:t>Ekofisk life-of-field seismic: Operations and 4D processing | The Leading Edge (seg.org)</a:t>
            </a:r>
            <a:endParaRPr lang="en-GB" sz="1200" i="0">
              <a:effectLst/>
              <a:latin typeface="Arial Nova" panose="020B0504020202020204" pitchFamily="34" charset="0"/>
            </a:endParaRPr>
          </a:p>
          <a:p>
            <a:pPr>
              <a:spcAft>
                <a:spcPts val="600"/>
              </a:spcAft>
            </a:pPr>
            <a:r>
              <a:rPr lang="en-GB" sz="1200">
                <a:latin typeface="Arial Nova" panose="020B0504020202020204" pitchFamily="34" charset="0"/>
              </a:rPr>
              <a:t>(27) British Geological Survey Seismology Monitoring Page  (</a:t>
            </a:r>
            <a:r>
              <a:rPr lang="en-GB" sz="1200">
                <a:latin typeface="Arial Nova" panose="020B0504020202020204" pitchFamily="34" charset="0"/>
                <a:hlinkClick r:id="rId10">
                  <a:extLst>
                    <a:ext uri="{A12FA001-AC4F-418D-AE19-62706E023703}">
                      <ahyp:hlinkClr xmlns:ahyp="http://schemas.microsoft.com/office/drawing/2018/hyperlinkcolor" val="tx"/>
                    </a:ext>
                  </a:extLst>
                </a:hlinkClick>
              </a:rPr>
              <a:t>https://earthquakes.bgs.ac.uk/monitoring/home.html</a:t>
            </a:r>
            <a:r>
              <a:rPr lang="en-GB" sz="1200">
                <a:latin typeface="Arial Nova" panose="020B0504020202020204" pitchFamily="34" charset="0"/>
              </a:rPr>
              <a:t>)</a:t>
            </a:r>
          </a:p>
          <a:p>
            <a:pPr>
              <a:spcAft>
                <a:spcPts val="600"/>
              </a:spcAft>
            </a:pPr>
            <a:r>
              <a:rPr lang="en-GB" sz="1200">
                <a:latin typeface="Arial Nova" panose="020B0504020202020204" pitchFamily="34" charset="0"/>
                <a:cs typeface="Arial"/>
              </a:rPr>
              <a:t>(28) </a:t>
            </a:r>
            <a:r>
              <a:rPr lang="en-GB" sz="1200">
                <a:latin typeface="Arial Nova" panose="020B0504020202020204" pitchFamily="34" charset="0"/>
              </a:rPr>
              <a:t>Real-time passive monitoring with a fibre-optic ocean bottom array </a:t>
            </a:r>
            <a:r>
              <a:rPr lang="en-GB" sz="1200">
                <a:latin typeface="Arial Nova" panose="020B0504020202020204" pitchFamily="34" charset="0"/>
                <a:hlinkClick r:id="rId11">
                  <a:extLst>
                    <a:ext uri="{A12FA001-AC4F-418D-AE19-62706E023703}">
                      <ahyp:hlinkClr xmlns:ahyp="http://schemas.microsoft.com/office/drawing/2018/hyperlinkcolor" val="tx"/>
                    </a:ext>
                  </a:extLst>
                </a:hlinkClick>
              </a:rPr>
              <a:t>fb_goertz_etal_april2018_prmfjordtest.pdf (pgs.com)</a:t>
            </a:r>
            <a:endParaRPr lang="en-GB" sz="1200">
              <a:latin typeface="Arial Nova" panose="020B0504020202020204" pitchFamily="34" charset="0"/>
            </a:endParaRPr>
          </a:p>
          <a:p>
            <a:pPr>
              <a:spcAft>
                <a:spcPts val="600"/>
              </a:spcAft>
            </a:pPr>
            <a:r>
              <a:rPr lang="en-GB" sz="1200">
                <a:latin typeface="Arial Nova" panose="020B0504020202020204" pitchFamily="34" charset="0"/>
              </a:rPr>
              <a:t>(29) British Antarctic Survey </a:t>
            </a:r>
            <a:r>
              <a:rPr lang="en-GB" sz="1200">
                <a:latin typeface="Arial Nova" panose="020B0504020202020204" pitchFamily="34" charset="0"/>
                <a:hlinkClick r:id="rId12">
                  <a:extLst>
                    <a:ext uri="{A12FA001-AC4F-418D-AE19-62706E023703}">
                      <ahyp:hlinkClr xmlns:ahyp="http://schemas.microsoft.com/office/drawing/2018/hyperlinkcolor" val="tx"/>
                    </a:ext>
                  </a:extLst>
                </a:hlinkClick>
              </a:rPr>
              <a:t>https://www.bas.ac.uk/polar-operations/sites-and-facilities/facility/rrs-james-clark-ross/multibeam-echosounder-2/</a:t>
            </a:r>
            <a:endParaRPr lang="en-GB" sz="1200">
              <a:latin typeface="Arial Nova" panose="020B0504020202020204" pitchFamily="34" charset="0"/>
            </a:endParaRPr>
          </a:p>
          <a:p>
            <a:pPr>
              <a:spcAft>
                <a:spcPts val="600"/>
              </a:spcAft>
            </a:pPr>
            <a:r>
              <a:rPr lang="en-GB" sz="1200">
                <a:latin typeface="Arial Nova" panose="020B0504020202020204" pitchFamily="34" charset="0"/>
              </a:rPr>
              <a:t>(30) Picard, Kim et. Al... (2014). Seabed environments and shallow geology of the Leveque Shelf, Browse Basin, Western Australia</a:t>
            </a:r>
          </a:p>
          <a:p>
            <a:pPr>
              <a:spcAft>
                <a:spcPts val="600"/>
              </a:spcAft>
            </a:pPr>
            <a:r>
              <a:rPr lang="en-GB" sz="1200">
                <a:latin typeface="Arial Nova" panose="020B0504020202020204" pitchFamily="34" charset="0"/>
              </a:rPr>
              <a:t>(31) </a:t>
            </a:r>
            <a:r>
              <a:rPr lang="en-GB" sz="1200">
                <a:latin typeface="Arial Nova" panose="020B0504020202020204" pitchFamily="34" charset="0"/>
                <a:hlinkClick r:id="rId13">
                  <a:extLst>
                    <a:ext uri="{A12FA001-AC4F-418D-AE19-62706E023703}">
                      <ahyp:hlinkClr xmlns:ahyp="http://schemas.microsoft.com/office/drawing/2018/hyperlinkcolor" val="tx"/>
                    </a:ext>
                  </a:extLst>
                </a:hlinkClick>
              </a:rPr>
              <a:t>Geological research methods | Explore the Seafloor (wessexarch.co.uk)</a:t>
            </a:r>
            <a:endParaRPr lang="en-GB" sz="1200">
              <a:latin typeface="Arial Nova" panose="020B0504020202020204" pitchFamily="34" charset="0"/>
            </a:endParaRPr>
          </a:p>
          <a:p>
            <a:pPr>
              <a:spcAft>
                <a:spcPts val="600"/>
              </a:spcAft>
            </a:pPr>
            <a:r>
              <a:rPr lang="en-GB" sz="1200">
                <a:latin typeface="Arial Nova" panose="020B0504020202020204" pitchFamily="34" charset="0"/>
              </a:rPr>
              <a:t>(32) Baseline issue 18 by Sonardyne International Ltd </a:t>
            </a:r>
          </a:p>
          <a:p>
            <a:pPr>
              <a:spcAft>
                <a:spcPts val="600"/>
              </a:spcAft>
            </a:pPr>
            <a:r>
              <a:rPr lang="en-GB" sz="1200">
                <a:latin typeface="Arial Nova" panose="020B0504020202020204" pitchFamily="34" charset="0"/>
              </a:rPr>
              <a:t>(33) </a:t>
            </a:r>
            <a:r>
              <a:rPr lang="en-GB" sz="1200" i="0">
                <a:effectLst/>
                <a:latin typeface="Arial Nova" panose="020B0504020202020204" pitchFamily="34" charset="0"/>
              </a:rPr>
              <a:t>Autonomous marine environmental monitoring: Application in decommissioned oil fields, Jones et al. 2019, Science of the Total Environment</a:t>
            </a:r>
            <a:r>
              <a:rPr lang="en-GB" sz="1200">
                <a:latin typeface="Arial Nova" panose="020B0504020202020204" pitchFamily="34" charset="0"/>
              </a:rPr>
              <a:t> </a:t>
            </a:r>
            <a:r>
              <a:rPr lang="en-GB" sz="1200">
                <a:latin typeface="Arial Nova" panose="020B0504020202020204" pitchFamily="34" charset="0"/>
                <a:hlinkClick r:id="rId14">
                  <a:extLst>
                    <a:ext uri="{A12FA001-AC4F-418D-AE19-62706E023703}">
                      <ahyp:hlinkClr xmlns:ahyp="http://schemas.microsoft.com/office/drawing/2018/hyperlinkcolor" val="tx"/>
                    </a:ext>
                  </a:extLst>
                </a:hlinkClick>
              </a:rPr>
              <a:t>ScienceDirect</a:t>
            </a:r>
            <a:endParaRPr lang="en-GB" sz="1200">
              <a:latin typeface="Arial Nova" panose="020B0504020202020204" pitchFamily="34" charset="0"/>
            </a:endParaRPr>
          </a:p>
          <a:p>
            <a:pPr>
              <a:spcAft>
                <a:spcPts val="600"/>
              </a:spcAft>
            </a:pPr>
            <a:r>
              <a:rPr lang="en-GB" sz="1200">
                <a:latin typeface="Arial Nova" panose="020B0504020202020204" pitchFamily="34" charset="0"/>
              </a:rPr>
              <a:t>(34) Geological investigation of pockmarks in the Scanner Pockmark SCI area, JNCC 2015  </a:t>
            </a:r>
            <a:r>
              <a:rPr lang="en-GB" sz="1200">
                <a:latin typeface="Arial Nova" panose="020B0504020202020204" pitchFamily="34" charset="0"/>
                <a:hlinkClick r:id="rId15">
                  <a:extLst>
                    <a:ext uri="{A12FA001-AC4F-418D-AE19-62706E023703}">
                      <ahyp:hlinkClr xmlns:ahyp="http://schemas.microsoft.com/office/drawing/2018/hyperlinkcolor" val="tx"/>
                    </a:ext>
                  </a:extLst>
                </a:hlinkClick>
              </a:rPr>
              <a:t>Scanner Pockmark MPA | JNCC - Adviser to Government on Nature Conservation</a:t>
            </a:r>
            <a:endParaRPr lang="en-GB" sz="1200">
              <a:latin typeface="Arial Nova" panose="020B0504020202020204" pitchFamily="34" charset="0"/>
            </a:endParaRPr>
          </a:p>
          <a:p>
            <a:pPr>
              <a:spcAft>
                <a:spcPts val="600"/>
              </a:spcAft>
            </a:pPr>
            <a:r>
              <a:rPr lang="en-GB" sz="1200">
                <a:latin typeface="Arial Nova" panose="020B0504020202020204" pitchFamily="34" charset="0"/>
              </a:rPr>
              <a:t>(35) </a:t>
            </a:r>
            <a:r>
              <a:rPr lang="en-GB" sz="1200" i="0">
                <a:effectLst/>
                <a:latin typeface="Arial Nova" panose="020B0504020202020204" pitchFamily="34" charset="0"/>
              </a:rPr>
              <a:t>Pockmarks in the Witch Ground Basin, Central North Sea; </a:t>
            </a:r>
            <a:r>
              <a:rPr lang="en-GB" sz="1200" i="0" strike="noStrike">
                <a:effectLst/>
                <a:latin typeface="Arial Nova" panose="020B0504020202020204" pitchFamily="34" charset="0"/>
                <a:hlinkClick r:id="rId16">
                  <a:extLst>
                    <a:ext uri="{A12FA001-AC4F-418D-AE19-62706E023703}">
                      <ahyp:hlinkClr xmlns:ahyp="http://schemas.microsoft.com/office/drawing/2018/hyperlinkcolor" val="tx"/>
                    </a:ext>
                  </a:extLst>
                </a:hlinkClick>
              </a:rPr>
              <a:t>Christoph </a:t>
            </a:r>
            <a:r>
              <a:rPr lang="en-GB" sz="1200" i="0" strike="noStrike" err="1">
                <a:effectLst/>
                <a:latin typeface="Arial Nova" panose="020B0504020202020204" pitchFamily="34" charset="0"/>
                <a:hlinkClick r:id="rId16">
                  <a:extLst>
                    <a:ext uri="{A12FA001-AC4F-418D-AE19-62706E023703}">
                      <ahyp:hlinkClr xmlns:ahyp="http://schemas.microsoft.com/office/drawing/2018/hyperlinkcolor" val="tx"/>
                    </a:ext>
                  </a:extLst>
                </a:hlinkClick>
              </a:rPr>
              <a:t>Böttner</a:t>
            </a:r>
            <a:r>
              <a:rPr lang="en-GB" sz="1200">
                <a:latin typeface="Arial Nova" panose="020B0504020202020204" pitchFamily="34" charset="0"/>
              </a:rPr>
              <a:t>. </a:t>
            </a:r>
            <a:r>
              <a:rPr lang="en-US" sz="1200" strike="noStrike" spc="-1">
                <a:latin typeface="Arial Nova" panose="020B0504020202020204" pitchFamily="34" charset="0"/>
              </a:rPr>
              <a:t>Geochem </a:t>
            </a:r>
            <a:r>
              <a:rPr lang="en-US" sz="1200" strike="noStrike" spc="-1" err="1">
                <a:latin typeface="Arial Nova" panose="020B0504020202020204" pitchFamily="34" charset="0"/>
              </a:rPr>
              <a:t>Geophys</a:t>
            </a:r>
            <a:r>
              <a:rPr lang="en-US" sz="1200" strike="noStrike" spc="-1">
                <a:latin typeface="Arial Nova" panose="020B0504020202020204" pitchFamily="34" charset="0"/>
              </a:rPr>
              <a:t> </a:t>
            </a:r>
            <a:r>
              <a:rPr lang="en-US" sz="1200" strike="noStrike" spc="-1" err="1">
                <a:latin typeface="Arial Nova" panose="020B0504020202020204" pitchFamily="34" charset="0"/>
              </a:rPr>
              <a:t>Geosyst</a:t>
            </a:r>
            <a:r>
              <a:rPr lang="en-US" sz="1200" strike="noStrike" spc="-1">
                <a:latin typeface="Arial Nova" panose="020B0504020202020204" pitchFamily="34" charset="0"/>
              </a:rPr>
              <a:t>, Volume: 20, Issue: 4, Pages: 1698-1719, First published: 14 March 2019, DOI: (10.1029/2018GC008068)  </a:t>
            </a:r>
            <a:r>
              <a:rPr lang="en-GB" sz="1200">
                <a:latin typeface="Arial Nova" panose="020B0504020202020204" pitchFamily="34" charset="0"/>
                <a:hlinkClick r:id="rId17">
                  <a:extLst>
                    <a:ext uri="{A12FA001-AC4F-418D-AE19-62706E023703}">
                      <ahyp:hlinkClr xmlns:ahyp="http://schemas.microsoft.com/office/drawing/2018/hyperlinkcolor" val="tx"/>
                    </a:ext>
                  </a:extLst>
                </a:hlinkClick>
              </a:rPr>
              <a:t>STEMM-CCS_research_highlights_r.pdf</a:t>
            </a:r>
            <a:endParaRPr lang="en-GB" sz="1200">
              <a:latin typeface="Arial Nova" panose="020B0504020202020204" pitchFamily="34" charset="0"/>
            </a:endParaRPr>
          </a:p>
          <a:p>
            <a:pPr>
              <a:spcAft>
                <a:spcPts val="600"/>
              </a:spcAft>
            </a:pPr>
            <a:r>
              <a:rPr lang="en-GB" sz="1200" strike="noStrike" spc="-1">
                <a:latin typeface="Arial Nova" panose="020B0504020202020204" pitchFamily="34" charset="0"/>
              </a:rPr>
              <a:t>(36) </a:t>
            </a:r>
            <a:r>
              <a:rPr lang="en-GB" sz="1200">
                <a:latin typeface="Arial Nova" panose="020B0504020202020204" pitchFamily="34" charset="0"/>
              </a:rPr>
              <a:t>Using autonomous underwater gliders for geochemical exploration surveys  Louise M. Russell-Cargill CSIRO PUBLISHING | The APPEA Journal</a:t>
            </a:r>
          </a:p>
          <a:p>
            <a:pPr>
              <a:spcAft>
                <a:spcPts val="600"/>
              </a:spcAft>
            </a:pPr>
            <a:r>
              <a:rPr lang="en-GB" sz="1200" kern="0">
                <a:effectLst/>
                <a:latin typeface="Arial Nova" panose="020B0504020202020204" pitchFamily="34" charset="0"/>
                <a:ea typeface="Arial" panose="020B0604020202020204" pitchFamily="34" charset="0"/>
              </a:rPr>
              <a:t>(37) Assuring the integrity of offshore carbon dioxide storage </a:t>
            </a:r>
            <a:r>
              <a:rPr lang="en-GB" sz="1200">
                <a:effectLst/>
                <a:latin typeface="Arial Nova" panose="020B0504020202020204" pitchFamily="34" charset="0"/>
                <a:ea typeface="Times New Roman" panose="02020603050405020304" pitchFamily="18" charset="0"/>
              </a:rPr>
              <a:t>Connelly, D.P in prep. </a:t>
            </a:r>
            <a:r>
              <a:rPr lang="en-GB" sz="1200">
                <a:effectLst/>
                <a:latin typeface="Arial Nova" panose="020B0504020202020204" pitchFamily="34" charset="0"/>
                <a:ea typeface="Calibri" panose="020F0502020204030204" pitchFamily="34" charset="0"/>
              </a:rPr>
              <a:t>Journal: Renewable and Sustainable Energy Reviews</a:t>
            </a:r>
            <a:endParaRPr lang="en-GB" sz="1200">
              <a:latin typeface="Arial Nova" panose="020B0504020202020204" pitchFamily="34" charset="0"/>
            </a:endParaRPr>
          </a:p>
          <a:p>
            <a:pPr>
              <a:spcAft>
                <a:spcPts val="600"/>
              </a:spcAft>
            </a:pPr>
            <a:r>
              <a:rPr lang="en-GB" sz="1200">
                <a:latin typeface="Arial Nova" panose="020B0504020202020204" pitchFamily="34" charset="0"/>
              </a:rPr>
              <a:t>(38) </a:t>
            </a:r>
            <a:r>
              <a:rPr lang="en-GB" sz="1200">
                <a:latin typeface="Arial Nova" panose="020B0504020202020204" pitchFamily="34" charset="0"/>
                <a:hlinkClick r:id="rId18">
                  <a:extLst>
                    <a:ext uri="{A12FA001-AC4F-418D-AE19-62706E023703}">
                      <ahyp:hlinkClr xmlns:ahyp="http://schemas.microsoft.com/office/drawing/2018/hyperlinkcolor" val="tx"/>
                    </a:ext>
                  </a:extLst>
                </a:hlinkClick>
              </a:rPr>
              <a:t>Sub-seabed carbon dioxide storage | STEMM-CCS</a:t>
            </a:r>
            <a:endParaRPr lang="en-GB" sz="1200">
              <a:latin typeface="Arial Nova" panose="020B0504020202020204" pitchFamily="34" charset="0"/>
            </a:endParaRPr>
          </a:p>
          <a:p>
            <a:pPr>
              <a:spcAft>
                <a:spcPts val="600"/>
              </a:spcAft>
            </a:pPr>
            <a:r>
              <a:rPr lang="en-GB" sz="1200">
                <a:latin typeface="Arial Nova" panose="020B0504020202020204" pitchFamily="34" charset="0"/>
              </a:rPr>
              <a:t>(39) Strategies for Environmental Monitoring of Marine Carbon Capture and Storage  </a:t>
            </a:r>
            <a:r>
              <a:rPr lang="en-GB" sz="1200">
                <a:latin typeface="Arial Nova" panose="020B0504020202020204" pitchFamily="34" charset="0"/>
                <a:hlinkClick r:id="rId17">
                  <a:extLst>
                    <a:ext uri="{A12FA001-AC4F-418D-AE19-62706E023703}">
                      <ahyp:hlinkClr xmlns:ahyp="http://schemas.microsoft.com/office/drawing/2018/hyperlinkcolor" val="tx"/>
                    </a:ext>
                  </a:extLst>
                </a:hlinkClick>
              </a:rPr>
              <a:t>STEMM-CCS_research_highlights_r.pdf</a:t>
            </a:r>
            <a:endParaRPr lang="en-GB" sz="1200">
              <a:latin typeface="Arial Nova" panose="020B0504020202020204" pitchFamily="34" charset="0"/>
            </a:endParaRPr>
          </a:p>
          <a:p>
            <a:endParaRPr lang="en-GB" sz="1200">
              <a:latin typeface="Arial Nova" panose="020B0504020202020204" pitchFamily="34" charset="0"/>
            </a:endParaRPr>
          </a:p>
        </p:txBody>
      </p:sp>
    </p:spTree>
    <p:extLst>
      <p:ext uri="{BB962C8B-B14F-4D97-AF65-F5344CB8AC3E}">
        <p14:creationId xmlns:p14="http://schemas.microsoft.com/office/powerpoint/2010/main" val="37458782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F3B63-689D-4707-8D8C-7FD345A54457}"/>
              </a:ext>
            </a:extLst>
          </p:cNvPr>
          <p:cNvSpPr>
            <a:spLocks noGrp="1"/>
          </p:cNvSpPr>
          <p:nvPr>
            <p:ph type="title"/>
          </p:nvPr>
        </p:nvSpPr>
        <p:spPr>
          <a:xfrm>
            <a:off x="623859" y="103943"/>
            <a:ext cx="7909048" cy="501649"/>
          </a:xfrm>
        </p:spPr>
        <p:txBody>
          <a:bodyPr>
            <a:normAutofit fontScale="90000"/>
          </a:bodyPr>
          <a:lstStyle/>
          <a:p>
            <a:r>
              <a:rPr lang="en-GB">
                <a:solidFill>
                  <a:srgbClr val="006097"/>
                </a:solidFill>
                <a:latin typeface="+mn-lt"/>
              </a:rPr>
              <a:t>References (cont. 2)</a:t>
            </a:r>
            <a:br>
              <a:rPr lang="en-GB">
                <a:solidFill>
                  <a:srgbClr val="006097"/>
                </a:solidFill>
                <a:latin typeface="+mn-lt"/>
              </a:rPr>
            </a:br>
            <a:endParaRPr lang="en-GB">
              <a:solidFill>
                <a:srgbClr val="006097"/>
              </a:solidFill>
              <a:latin typeface="+mn-lt"/>
            </a:endParaRPr>
          </a:p>
        </p:txBody>
      </p:sp>
      <p:sp>
        <p:nvSpPr>
          <p:cNvPr id="7" name="TextBox 6">
            <a:extLst>
              <a:ext uri="{FF2B5EF4-FFF2-40B4-BE49-F238E27FC236}">
                <a16:creationId xmlns:a16="http://schemas.microsoft.com/office/drawing/2014/main" id="{BC5BBB38-4A6B-4D4D-B5DA-3A23621CC152}"/>
              </a:ext>
            </a:extLst>
          </p:cNvPr>
          <p:cNvSpPr txBox="1"/>
          <p:nvPr/>
        </p:nvSpPr>
        <p:spPr>
          <a:xfrm>
            <a:off x="253040" y="605592"/>
            <a:ext cx="11685919" cy="5647700"/>
          </a:xfrm>
          <a:prstGeom prst="rect">
            <a:avLst/>
          </a:prstGeom>
          <a:noFill/>
        </p:spPr>
        <p:txBody>
          <a:bodyPr wrap="square">
            <a:spAutoFit/>
          </a:bodyPr>
          <a:lstStyle/>
          <a:p>
            <a:pPr>
              <a:spcAft>
                <a:spcPts val="600"/>
              </a:spcAft>
            </a:pPr>
            <a:r>
              <a:rPr lang="en-GB" sz="1200">
                <a:latin typeface="Arial Nova" panose="020B0504020202020204" pitchFamily="34" charset="0"/>
                <a:hlinkClick r:id="rId2">
                  <a:extLst>
                    <a:ext uri="{A12FA001-AC4F-418D-AE19-62706E023703}">
                      <ahyp:hlinkClr xmlns:ahyp="http://schemas.microsoft.com/office/drawing/2018/hyperlinkcolor" val="tx"/>
                    </a:ext>
                  </a:extLst>
                </a:hlinkClick>
              </a:rPr>
              <a:t>(40) Deviations from environmental baseline: Detection of subsea CO2 release in the water column from real-time measurements at a potential offshore Carbon Dioxide Storage site. - </a:t>
            </a:r>
            <a:r>
              <a:rPr lang="en-GB" sz="1200" err="1">
                <a:latin typeface="Arial Nova" panose="020B0504020202020204" pitchFamily="34" charset="0"/>
                <a:hlinkClick r:id="rId2">
                  <a:extLst>
                    <a:ext uri="{A12FA001-AC4F-418D-AE19-62706E023703}">
                      <ahyp:hlinkClr xmlns:ahyp="http://schemas.microsoft.com/office/drawing/2018/hyperlinkcolor" val="tx"/>
                    </a:ext>
                  </a:extLst>
                </a:hlinkClick>
              </a:rPr>
              <a:t>OceanRep</a:t>
            </a:r>
            <a:r>
              <a:rPr lang="en-GB" sz="1200">
                <a:latin typeface="Arial Nova" panose="020B0504020202020204" pitchFamily="34" charset="0"/>
                <a:hlinkClick r:id="rId2">
                  <a:extLst>
                    <a:ext uri="{A12FA001-AC4F-418D-AE19-62706E023703}">
                      <ahyp:hlinkClr xmlns:ahyp="http://schemas.microsoft.com/office/drawing/2018/hyperlinkcolor" val="tx"/>
                    </a:ext>
                  </a:extLst>
                </a:hlinkClick>
              </a:rPr>
              <a:t> (geomar.de)</a:t>
            </a:r>
            <a:endParaRPr lang="en-GB" sz="1200">
              <a:latin typeface="Arial Nova" panose="020B0504020202020204" pitchFamily="34" charset="0"/>
            </a:endParaRPr>
          </a:p>
          <a:p>
            <a:pPr>
              <a:spcAft>
                <a:spcPts val="600"/>
              </a:spcAft>
            </a:pPr>
            <a:r>
              <a:rPr lang="en-GB" sz="1200">
                <a:latin typeface="Arial Nova" panose="020B0504020202020204" pitchFamily="34" charset="0"/>
                <a:hlinkClick r:id="rId3">
                  <a:extLst>
                    <a:ext uri="{A12FA001-AC4F-418D-AE19-62706E023703}">
                      <ahyp:hlinkClr xmlns:ahyp="http://schemas.microsoft.com/office/drawing/2018/hyperlinkcolor" val="tx"/>
                    </a:ext>
                  </a:extLst>
                </a:hlinkClick>
              </a:rPr>
              <a:t>(41) Time-lapse imaging of CO2 migration within near-surface sediments during a controlled sub-seabed release experiment | Elsevier Enhanced Reader</a:t>
            </a:r>
            <a:r>
              <a:rPr lang="en-GB" sz="1200">
                <a:latin typeface="Arial Nova" panose="020B0504020202020204" pitchFamily="34" charset="0"/>
              </a:rPr>
              <a:t> Ben Roche et al. </a:t>
            </a:r>
            <a:r>
              <a:rPr lang="en-GB" sz="1200">
                <a:latin typeface="Arial Nova" panose="020B0504020202020204" pitchFamily="34" charset="0"/>
                <a:hlinkClick r:id="rId4">
                  <a:extLst>
                    <a:ext uri="{A12FA001-AC4F-418D-AE19-62706E023703}">
                      <ahyp:hlinkClr xmlns:ahyp="http://schemas.microsoft.com/office/drawing/2018/hyperlinkcolor" val="tx"/>
                    </a:ext>
                  </a:extLst>
                </a:hlinkClick>
              </a:rPr>
              <a:t>https://doi.org/10.1016/j.ijggc.2021.103363</a:t>
            </a:r>
            <a:r>
              <a:rPr lang="en-GB" sz="1200">
                <a:latin typeface="Arial Nova" panose="020B0504020202020204" pitchFamily="34" charset="0"/>
              </a:rPr>
              <a:t> International Journal of Greenhouse Gas Control 2021</a:t>
            </a:r>
          </a:p>
          <a:p>
            <a:pPr>
              <a:spcAft>
                <a:spcPts val="600"/>
              </a:spcAft>
            </a:pPr>
            <a:r>
              <a:rPr lang="en-GB" sz="1200">
                <a:latin typeface="Arial Nova" panose="020B0504020202020204" pitchFamily="34" charset="0"/>
              </a:rPr>
              <a:t>(42)  </a:t>
            </a:r>
            <a:r>
              <a:rPr lang="en-GB" sz="1200">
                <a:latin typeface="Arial Nova" panose="020B0504020202020204" pitchFamily="34" charset="0"/>
                <a:hlinkClick r:id="rId5">
                  <a:extLst>
                    <a:ext uri="{A12FA001-AC4F-418D-AE19-62706E023703}">
                      <ahyp:hlinkClr xmlns:ahyp="http://schemas.microsoft.com/office/drawing/2018/hyperlinkcolor" val="tx"/>
                    </a:ext>
                  </a:extLst>
                </a:hlinkClick>
              </a:rPr>
              <a:t>International Journal of Greenhouse Gas Control | Special Issue on Monitoring, Measurement and Verification for Offshore CCS: Outcomes of the STEMM-CCS project | ScienceDirect.com by Elsevier</a:t>
            </a:r>
            <a:endParaRPr lang="en-GB" sz="1200">
              <a:latin typeface="Arial Nova" panose="020B0504020202020204" pitchFamily="34" charset="0"/>
            </a:endParaRPr>
          </a:p>
          <a:p>
            <a:pPr>
              <a:spcAft>
                <a:spcPts val="600"/>
              </a:spcAft>
            </a:pPr>
            <a:r>
              <a:rPr lang="en-GB" sz="1200">
                <a:latin typeface="Arial Nova" panose="020B0504020202020204" pitchFamily="34" charset="0"/>
              </a:rPr>
              <a:t>(43) </a:t>
            </a:r>
            <a:r>
              <a:rPr lang="en-GB" sz="1200">
                <a:latin typeface="Arial Nova" panose="020B0504020202020204" pitchFamily="34" charset="0"/>
                <a:hlinkClick r:id="rId6">
                  <a:extLst>
                    <a:ext uri="{A12FA001-AC4F-418D-AE19-62706E023703}">
                      <ahyp:hlinkClr xmlns:ahyp="http://schemas.microsoft.com/office/drawing/2018/hyperlinkcolor" val="tx"/>
                    </a:ext>
                  </a:extLst>
                </a:hlinkClick>
              </a:rPr>
              <a:t>Geochemistry of Geologic CO</a:t>
            </a:r>
            <a:r>
              <a:rPr lang="en-GB" sz="1200" baseline="-25000">
                <a:latin typeface="Arial Nova" panose="020B0504020202020204" pitchFamily="34" charset="0"/>
                <a:hlinkClick r:id="rId6">
                  <a:extLst>
                    <a:ext uri="{A12FA001-AC4F-418D-AE19-62706E023703}">
                      <ahyp:hlinkClr xmlns:ahyp="http://schemas.microsoft.com/office/drawing/2018/hyperlinkcolor" val="tx"/>
                    </a:ext>
                  </a:extLst>
                </a:hlinkClick>
              </a:rPr>
              <a:t>2</a:t>
            </a:r>
            <a:r>
              <a:rPr lang="en-GB" sz="1200">
                <a:latin typeface="Arial Nova" panose="020B0504020202020204" pitchFamily="34" charset="0"/>
                <a:hlinkClick r:id="rId6">
                  <a:extLst>
                    <a:ext uri="{A12FA001-AC4F-418D-AE19-62706E023703}">
                      <ahyp:hlinkClr xmlns:ahyp="http://schemas.microsoft.com/office/drawing/2018/hyperlinkcolor" val="tx"/>
                    </a:ext>
                  </a:extLst>
                </a:hlinkClick>
              </a:rPr>
              <a:t> Sequestration, Ed. de Paolo.  Reviews in Mineralogy and Geochemistry Vol 77 </a:t>
            </a:r>
            <a:endParaRPr lang="en-GB" sz="1200">
              <a:latin typeface="Arial Nova" panose="020B0504020202020204" pitchFamily="34" charset="0"/>
            </a:endParaRPr>
          </a:p>
          <a:p>
            <a:pPr>
              <a:spcAft>
                <a:spcPts val="600"/>
              </a:spcAft>
            </a:pPr>
            <a:r>
              <a:rPr lang="en-GB" sz="1200">
                <a:latin typeface="Arial Nova" panose="020B0504020202020204" pitchFamily="34" charset="0"/>
              </a:rPr>
              <a:t>(40) </a:t>
            </a:r>
            <a:r>
              <a:rPr lang="en-GB" sz="1200">
                <a:latin typeface="Arial Nova" panose="020B0504020202020204" pitchFamily="34" charset="0"/>
                <a:hlinkClick r:id="rId7">
                  <a:extLst>
                    <a:ext uri="{A12FA001-AC4F-418D-AE19-62706E023703}">
                      <ahyp:hlinkClr xmlns:ahyp="http://schemas.microsoft.com/office/drawing/2018/hyperlinkcolor" val="tx"/>
                    </a:ext>
                  </a:extLst>
                </a:hlinkClick>
              </a:rPr>
              <a:t>Recent advances in well based monitoring of CO</a:t>
            </a:r>
            <a:r>
              <a:rPr lang="en-GB" sz="1200" baseline="-25000">
                <a:latin typeface="Arial Nova" panose="020B0504020202020204" pitchFamily="34" charset="0"/>
                <a:hlinkClick r:id="rId7">
                  <a:extLst>
                    <a:ext uri="{A12FA001-AC4F-418D-AE19-62706E023703}">
                      <ahyp:hlinkClr xmlns:ahyp="http://schemas.microsoft.com/office/drawing/2018/hyperlinkcolor" val="tx"/>
                    </a:ext>
                  </a:extLst>
                </a:hlinkClick>
              </a:rPr>
              <a:t>2</a:t>
            </a:r>
            <a:r>
              <a:rPr lang="en-GB" sz="1200">
                <a:latin typeface="Arial Nova" panose="020B0504020202020204" pitchFamily="34" charset="0"/>
                <a:hlinkClick r:id="rId7">
                  <a:extLst>
                    <a:ext uri="{A12FA001-AC4F-418D-AE19-62706E023703}">
                      <ahyp:hlinkClr xmlns:ahyp="http://schemas.microsoft.com/office/drawing/2018/hyperlinkcolor" val="tx"/>
                    </a:ext>
                  </a:extLst>
                </a:hlinkClick>
              </a:rPr>
              <a:t> sequestration, Friefeld et al. 2008 </a:t>
            </a:r>
            <a:endParaRPr lang="en-GB" sz="1200">
              <a:latin typeface="Arial Nova" panose="020B0504020202020204" pitchFamily="34" charset="0"/>
            </a:endParaRPr>
          </a:p>
          <a:p>
            <a:pPr>
              <a:spcAft>
                <a:spcPts val="600"/>
              </a:spcAft>
            </a:pPr>
            <a:r>
              <a:rPr lang="en-GB" sz="1200">
                <a:latin typeface="Arial Nova" panose="020B0504020202020204" pitchFamily="34" charset="0"/>
              </a:rPr>
              <a:t>(44) </a:t>
            </a:r>
            <a:r>
              <a:rPr lang="en-GB" sz="1200">
                <a:latin typeface="Arial Nova" panose="020B0504020202020204" pitchFamily="34" charset="0"/>
                <a:hlinkClick r:id="rId8">
                  <a:extLst>
                    <a:ext uri="{A12FA001-AC4F-418D-AE19-62706E023703}">
                      <ahyp:hlinkClr xmlns:ahyp="http://schemas.microsoft.com/office/drawing/2018/hyperlinkcolor" val="tx"/>
                    </a:ext>
                  </a:extLst>
                </a:hlinkClick>
              </a:rPr>
              <a:t>Silicon Microgravity | SMG | Reservoir (silicong.com)</a:t>
            </a:r>
            <a:endParaRPr lang="en-GB" sz="1200">
              <a:latin typeface="Arial Nova" panose="020B0504020202020204" pitchFamily="34" charset="0"/>
            </a:endParaRPr>
          </a:p>
          <a:p>
            <a:pPr>
              <a:spcAft>
                <a:spcPts val="600"/>
              </a:spcAft>
            </a:pPr>
            <a:r>
              <a:rPr lang="en-GB" sz="1200">
                <a:latin typeface="Arial Nova" panose="020B0504020202020204" pitchFamily="34" charset="0"/>
              </a:rPr>
              <a:t>(45) </a:t>
            </a:r>
            <a:r>
              <a:rPr lang="en-GB" sz="1200">
                <a:latin typeface="Arial Nova" panose="020B0504020202020204" pitchFamily="34" charset="0"/>
                <a:hlinkClick r:id="rId9">
                  <a:extLst>
                    <a:ext uri="{A12FA001-AC4F-418D-AE19-62706E023703}">
                      <ahyp:hlinkClr xmlns:ahyp="http://schemas.microsoft.com/office/drawing/2018/hyperlinkcolor" val="tx"/>
                    </a:ext>
                  </a:extLst>
                </a:hlinkClick>
              </a:rPr>
              <a:t>Monitoring CO</a:t>
            </a:r>
            <a:r>
              <a:rPr lang="en-GB" sz="1200" baseline="-25000">
                <a:latin typeface="Arial Nova" panose="020B0504020202020204" pitchFamily="34" charset="0"/>
                <a:hlinkClick r:id="rId9">
                  <a:extLst>
                    <a:ext uri="{A12FA001-AC4F-418D-AE19-62706E023703}">
                      <ahyp:hlinkClr xmlns:ahyp="http://schemas.microsoft.com/office/drawing/2018/hyperlinkcolor" val="tx"/>
                    </a:ext>
                  </a:extLst>
                </a:hlinkClick>
              </a:rPr>
              <a:t>2</a:t>
            </a:r>
            <a:r>
              <a:rPr lang="en-GB" sz="1200">
                <a:latin typeface="Arial Nova" panose="020B0504020202020204" pitchFamily="34" charset="0"/>
                <a:hlinkClick r:id="rId9">
                  <a:extLst>
                    <a:ext uri="{A12FA001-AC4F-418D-AE19-62706E023703}">
                      <ahyp:hlinkClr xmlns:ahyp="http://schemas.microsoft.com/office/drawing/2018/hyperlinkcolor" val="tx"/>
                    </a:ext>
                  </a:extLst>
                </a:hlinkClick>
              </a:rPr>
              <a:t> injection for carbon capture and storage  using time-lapse 3D VSPs | The Leading Edge (seg.org)</a:t>
            </a:r>
            <a:endParaRPr lang="en-GB" sz="1200">
              <a:latin typeface="Arial Nova" panose="020B0504020202020204" pitchFamily="34" charset="0"/>
            </a:endParaRPr>
          </a:p>
          <a:p>
            <a:pPr>
              <a:spcAft>
                <a:spcPts val="600"/>
              </a:spcAft>
            </a:pPr>
            <a:r>
              <a:rPr lang="en-GB" sz="1200">
                <a:latin typeface="Arial Nova" panose="020B0504020202020204" pitchFamily="34" charset="0"/>
              </a:rPr>
              <a:t>(46) Using a Walk-away DAS Time-lapse VSP for CO&lt;sub&gt;2&lt;/sub&gt; Plume Monitoring at the Quest CCS Project | Apr. 2017 | CSEG RECORDER</a:t>
            </a:r>
          </a:p>
          <a:p>
            <a:pPr>
              <a:spcAft>
                <a:spcPts val="600"/>
              </a:spcAft>
            </a:pPr>
            <a:r>
              <a:rPr lang="en-GB" sz="1200">
                <a:latin typeface="Arial Nova" panose="020B0504020202020204" pitchFamily="34" charset="0"/>
                <a:hlinkClick r:id="rId10">
                  <a:extLst>
                    <a:ext uri="{A12FA001-AC4F-418D-AE19-62706E023703}">
                      <ahyp:hlinkClr xmlns:ahyp="http://schemas.microsoft.com/office/drawing/2018/hyperlinkcolor" val="tx"/>
                    </a:ext>
                  </a:extLst>
                </a:hlinkClick>
              </a:rPr>
              <a:t>(47) Downhole Pressure Measurement Gauges - Reservoir Testing | Schlumberger (slb.com)</a:t>
            </a:r>
            <a:endParaRPr lang="en-GB" sz="1200">
              <a:latin typeface="Arial Nova" panose="020B0504020202020204" pitchFamily="34" charset="0"/>
            </a:endParaRPr>
          </a:p>
          <a:p>
            <a:pPr>
              <a:spcAft>
                <a:spcPts val="600"/>
              </a:spcAft>
            </a:pPr>
            <a:r>
              <a:rPr lang="en-GB" sz="1200">
                <a:latin typeface="Arial Nova" panose="020B0504020202020204" pitchFamily="34" charset="0"/>
                <a:hlinkClick r:id="rId11">
                  <a:extLst>
                    <a:ext uri="{A12FA001-AC4F-418D-AE19-62706E023703}">
                      <ahyp:hlinkClr xmlns:ahyp="http://schemas.microsoft.com/office/drawing/2018/hyperlinkcolor" val="tx"/>
                    </a:ext>
                  </a:extLst>
                </a:hlinkClick>
              </a:rPr>
              <a:t>(48) Operational Demonstration of Distributed Pressure Sensing</a:t>
            </a:r>
            <a:r>
              <a:rPr lang="en-GB" sz="1200">
                <a:latin typeface="Arial Nova" panose="020B0504020202020204" pitchFamily="34" charset="0"/>
              </a:rPr>
              <a:t> Ekechukwu, G.K., Sharma, J. Well-scale demonstration of distributed pressure sensing using </a:t>
            </a:r>
            <a:r>
              <a:rPr lang="en-GB" sz="1200" err="1">
                <a:latin typeface="Arial Nova" panose="020B0504020202020204" pitchFamily="34" charset="0"/>
              </a:rPr>
              <a:t>fiber</a:t>
            </a:r>
            <a:r>
              <a:rPr lang="en-GB" sz="1200">
                <a:latin typeface="Arial Nova" panose="020B0504020202020204" pitchFamily="34" charset="0"/>
              </a:rPr>
              <a:t>-optic DAS and DTS. </a:t>
            </a:r>
            <a:r>
              <a:rPr lang="en-GB" sz="1200" i="1">
                <a:latin typeface="Arial Nova" panose="020B0504020202020204" pitchFamily="34" charset="0"/>
              </a:rPr>
              <a:t>Sci Rep</a:t>
            </a:r>
            <a:r>
              <a:rPr lang="en-GB" sz="1200">
                <a:latin typeface="Arial Nova" panose="020B0504020202020204" pitchFamily="34" charset="0"/>
              </a:rPr>
              <a:t> 11, 12505 (2021). https://doi.org/10.1038/s41598-021-91916-</a:t>
            </a:r>
          </a:p>
          <a:p>
            <a:pPr marL="228600" indent="-228600">
              <a:spcAft>
                <a:spcPts val="600"/>
              </a:spcAft>
              <a:buAutoNum type="arabicParenBoth" startAt="49"/>
            </a:pPr>
            <a:r>
              <a:rPr lang="en-GB" sz="1200">
                <a:latin typeface="Arial Nova" panose="020B0504020202020204" pitchFamily="34" charset="0"/>
                <a:hlinkClick r:id="rId12">
                  <a:extLst>
                    <a:ext uri="{A12FA001-AC4F-418D-AE19-62706E023703}">
                      <ahyp:hlinkClr xmlns:ahyp="http://schemas.microsoft.com/office/drawing/2018/hyperlinkcolor" val="tx"/>
                    </a:ext>
                  </a:extLst>
                </a:hlinkClick>
              </a:rPr>
              <a:t>Using a Walk-away DAS Time-lapse VSP for CO&lt;sub&gt;2&lt;/sub&gt; Plume Monitoring at the Quest CCS Project | Apr. 2017 | CSEG RECORDER</a:t>
            </a:r>
            <a:endParaRPr lang="en-GB" sz="1200">
              <a:latin typeface="Arial Nova" panose="020B0504020202020204" pitchFamily="34" charset="0"/>
            </a:endParaRPr>
          </a:p>
          <a:p>
            <a:pPr marL="228600" indent="-228600">
              <a:spcAft>
                <a:spcPts val="600"/>
              </a:spcAft>
              <a:buAutoNum type="arabicParenBoth" startAt="49"/>
            </a:pPr>
            <a:r>
              <a:rPr lang="en-GB" sz="1200">
                <a:latin typeface="Arial Nova" panose="020B0504020202020204" pitchFamily="34" charset="0"/>
              </a:rPr>
              <a:t> While 2020 Expanded abstracts, reproduced in  Seismic applications of Downhole DAS, </a:t>
            </a:r>
            <a:r>
              <a:rPr lang="en-GB" sz="1200" err="1">
                <a:latin typeface="Arial Nova" panose="020B0504020202020204" pitchFamily="34" charset="0"/>
              </a:rPr>
              <a:t>Lellouch</a:t>
            </a:r>
            <a:r>
              <a:rPr lang="en-GB" sz="1200">
                <a:latin typeface="Arial Nova" panose="020B0504020202020204" pitchFamily="34" charset="0"/>
              </a:rPr>
              <a:t> et al. </a:t>
            </a:r>
            <a:r>
              <a:rPr lang="it-IT" sz="1050" b="0" i="1">
                <a:solidFill>
                  <a:srgbClr val="222222"/>
                </a:solidFill>
                <a:effectLst/>
                <a:latin typeface="Arial" panose="020B0604020202020204" pitchFamily="34" charset="0"/>
              </a:rPr>
              <a:t>Sensors</a:t>
            </a:r>
            <a:r>
              <a:rPr lang="it-IT" sz="1050" b="0" i="0">
                <a:solidFill>
                  <a:srgbClr val="222222"/>
                </a:solidFill>
                <a:effectLst/>
                <a:latin typeface="Arial" panose="020B0604020202020204" pitchFamily="34" charset="0"/>
              </a:rPr>
              <a:t> </a:t>
            </a:r>
            <a:r>
              <a:rPr lang="it-IT" sz="1050" b="1" i="0">
                <a:solidFill>
                  <a:srgbClr val="222222"/>
                </a:solidFill>
                <a:effectLst/>
                <a:latin typeface="Arial" panose="020B0604020202020204" pitchFamily="34" charset="0"/>
              </a:rPr>
              <a:t>2021</a:t>
            </a:r>
            <a:r>
              <a:rPr lang="it-IT" sz="1050" b="0" i="0">
                <a:solidFill>
                  <a:srgbClr val="222222"/>
                </a:solidFill>
                <a:effectLst/>
                <a:latin typeface="Arial" panose="020B0604020202020204" pitchFamily="34" charset="0"/>
              </a:rPr>
              <a:t>, </a:t>
            </a:r>
            <a:r>
              <a:rPr lang="it-IT" sz="1050" b="0" i="1">
                <a:solidFill>
                  <a:srgbClr val="222222"/>
                </a:solidFill>
                <a:effectLst/>
                <a:latin typeface="Arial" panose="020B0604020202020204" pitchFamily="34" charset="0"/>
              </a:rPr>
              <a:t>21</a:t>
            </a:r>
            <a:r>
              <a:rPr lang="it-IT" sz="1050" b="0" i="0">
                <a:solidFill>
                  <a:srgbClr val="222222"/>
                </a:solidFill>
                <a:effectLst/>
                <a:latin typeface="Arial" panose="020B0604020202020204" pitchFamily="34" charset="0"/>
              </a:rPr>
              <a:t>(9), 2897; </a:t>
            </a:r>
            <a:r>
              <a:rPr lang="it-IT" sz="1050" b="1" i="0" u="none" strike="noStrike">
                <a:solidFill>
                  <a:srgbClr val="4F5671"/>
                </a:solidFill>
                <a:effectLst/>
                <a:latin typeface="Arial" panose="020B0604020202020204" pitchFamily="34" charset="0"/>
                <a:hlinkClick r:id="rId13"/>
              </a:rPr>
              <a:t>https://doi.org/10.3390/s21092897</a:t>
            </a:r>
            <a:endParaRPr lang="en-GB" sz="1200">
              <a:latin typeface="Arial Nova" panose="020B0504020202020204" pitchFamily="34" charset="0"/>
            </a:endParaRPr>
          </a:p>
          <a:p>
            <a:pPr marL="228600" indent="-228600">
              <a:spcAft>
                <a:spcPts val="600"/>
              </a:spcAft>
              <a:buAutoNum type="arabicParenBoth" startAt="49"/>
            </a:pPr>
            <a:r>
              <a:rPr lang="en-GB" sz="1200">
                <a:latin typeface="Arial Nova" panose="020B0504020202020204" pitchFamily="34" charset="0"/>
              </a:rPr>
              <a:t> Carina Subsea 4D - ultra HD subsea in-well seismic data acquisition | Silixa Ltd</a:t>
            </a:r>
          </a:p>
          <a:p>
            <a:pPr>
              <a:spcAft>
                <a:spcPts val="600"/>
              </a:spcAft>
            </a:pPr>
            <a:r>
              <a:rPr lang="en-GB" sz="1200">
                <a:latin typeface="Arial Nova" panose="020B0504020202020204" pitchFamily="34" charset="0"/>
              </a:rPr>
              <a:t>(52) Marine Monitoring for CCS using Cost Effective Autonomy, Kim Swords, Sonardyne 2017</a:t>
            </a:r>
          </a:p>
          <a:p>
            <a:pPr>
              <a:spcAft>
                <a:spcPts val="600"/>
              </a:spcAft>
            </a:pPr>
            <a:r>
              <a:rPr lang="en-GB" sz="1200">
                <a:latin typeface="Arial Nova" panose="020B0504020202020204" pitchFamily="34" charset="0"/>
              </a:rPr>
              <a:t>(53) GEOSEA SEAFLOOR GEODESY NETWORK   Seafloor Geodesy - GEOMAR - Helmholtz-</a:t>
            </a:r>
            <a:r>
              <a:rPr lang="en-GB" sz="1200" err="1">
                <a:latin typeface="Arial Nova" panose="020B0504020202020204" pitchFamily="34" charset="0"/>
              </a:rPr>
              <a:t>Zentrum</a:t>
            </a:r>
            <a:r>
              <a:rPr lang="en-GB" sz="1200">
                <a:latin typeface="Arial Nova" panose="020B0504020202020204" pitchFamily="34" charset="0"/>
              </a:rPr>
              <a:t> </a:t>
            </a:r>
            <a:r>
              <a:rPr lang="en-GB" sz="1200" err="1">
                <a:latin typeface="Arial Nova" panose="020B0504020202020204" pitchFamily="34" charset="0"/>
              </a:rPr>
              <a:t>für</a:t>
            </a:r>
            <a:r>
              <a:rPr lang="en-GB" sz="1200">
                <a:latin typeface="Arial Nova" panose="020B0504020202020204" pitchFamily="34" charset="0"/>
              </a:rPr>
              <a:t> </a:t>
            </a:r>
            <a:r>
              <a:rPr lang="en-GB" sz="1200" err="1">
                <a:latin typeface="Arial Nova" panose="020B0504020202020204" pitchFamily="34" charset="0"/>
              </a:rPr>
              <a:t>Ozeanforschung</a:t>
            </a:r>
            <a:r>
              <a:rPr lang="en-GB" sz="1200">
                <a:latin typeface="Arial Nova" panose="020B0504020202020204" pitchFamily="34" charset="0"/>
              </a:rPr>
              <a:t> Kiel4</a:t>
            </a:r>
          </a:p>
          <a:p>
            <a:pPr>
              <a:spcAft>
                <a:spcPts val="600"/>
              </a:spcAft>
            </a:pPr>
            <a:r>
              <a:rPr lang="en-GB" sz="1200">
                <a:latin typeface="Arial Nova" panose="020B0504020202020204" pitchFamily="34" charset="0"/>
              </a:rPr>
              <a:t>(54) Enhanced Oil Recovery as secondary revenue stream in a gas storage facility: Understanding and monitoring the Humbly Grove Field, Hampshire, UK&lt; A Satterley et al. First Break, Vol 38, Sep 2020 DOI: 10.3997/1365-2397.fb2020069</a:t>
            </a:r>
          </a:p>
          <a:p>
            <a:pPr>
              <a:spcAft>
                <a:spcPts val="600"/>
              </a:spcAft>
            </a:pPr>
            <a:r>
              <a:rPr lang="en-GB" sz="1200">
                <a:latin typeface="Arial Nova" panose="020B0504020202020204" pitchFamily="34" charset="0"/>
              </a:rPr>
              <a:t>(55) </a:t>
            </a:r>
            <a:r>
              <a:rPr lang="en-GB" sz="1200">
                <a:latin typeface="Arial Nova" panose="020B0504020202020204" pitchFamily="34" charset="0"/>
                <a:hlinkClick r:id="rId14">
                  <a:extLst>
                    <a:ext uri="{A12FA001-AC4F-418D-AE19-62706E023703}">
                      <ahyp:hlinkClr xmlns:ahyp="http://schemas.microsoft.com/office/drawing/2018/hyperlinkcolor" val="tx"/>
                    </a:ext>
                  </a:extLst>
                </a:hlinkClick>
              </a:rPr>
              <a:t>Carbon capture and storage - CCS - at In-Salah - TRE ALTAMIRA (tre-altamira.com)</a:t>
            </a:r>
            <a:endParaRPr lang="en-GB" sz="1200">
              <a:latin typeface="Arial Nova" panose="020B0504020202020204" pitchFamily="34" charset="0"/>
              <a:cs typeface="Arial" panose="020B0604020202020204"/>
            </a:endParaRPr>
          </a:p>
          <a:p>
            <a:pPr>
              <a:spcAft>
                <a:spcPts val="600"/>
              </a:spcAft>
            </a:pPr>
            <a:r>
              <a:rPr lang="en-GB" sz="1200">
                <a:latin typeface="Arial Nova" panose="020B0504020202020204" pitchFamily="34" charset="0"/>
              </a:rPr>
              <a:t>(56) W</a:t>
            </a:r>
            <a:r>
              <a:rPr lang="en-GB" sz="1200" i="0">
                <a:effectLst/>
                <a:latin typeface="Arial Nova" panose="020B0504020202020204" pitchFamily="34" charset="0"/>
              </a:rPr>
              <a:t>iehle, 2019 </a:t>
            </a:r>
            <a:r>
              <a:rPr lang="en-GB" sz="1200">
                <a:latin typeface="Arial Nova" panose="020B0504020202020204" pitchFamily="34" charset="0"/>
                <a:hlinkClick r:id="rId15">
                  <a:extLst>
                    <a:ext uri="{A12FA001-AC4F-418D-AE19-62706E023703}">
                      <ahyp:hlinkClr xmlns:ahyp="http://schemas.microsoft.com/office/drawing/2018/hyperlinkcolor" val="tx"/>
                    </a:ext>
                  </a:extLst>
                </a:hlinkClick>
              </a:rPr>
              <a:t>Automatic bathymetry retrieval from SAR images | SpringerLink</a:t>
            </a:r>
            <a:r>
              <a:rPr lang="en-GB" sz="1200">
                <a:latin typeface="Arial Nova" panose="020B0504020202020204" pitchFamily="34" charset="0"/>
              </a:rPr>
              <a:t> </a:t>
            </a:r>
          </a:p>
        </p:txBody>
      </p:sp>
    </p:spTree>
    <p:extLst>
      <p:ext uri="{BB962C8B-B14F-4D97-AF65-F5344CB8AC3E}">
        <p14:creationId xmlns:p14="http://schemas.microsoft.com/office/powerpoint/2010/main" val="36139582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F3B63-689D-4707-8D8C-7FD345A54457}"/>
              </a:ext>
            </a:extLst>
          </p:cNvPr>
          <p:cNvSpPr>
            <a:spLocks noGrp="1"/>
          </p:cNvSpPr>
          <p:nvPr>
            <p:ph type="title"/>
          </p:nvPr>
        </p:nvSpPr>
        <p:spPr>
          <a:xfrm>
            <a:off x="623859" y="103943"/>
            <a:ext cx="7909048" cy="501649"/>
          </a:xfrm>
        </p:spPr>
        <p:txBody>
          <a:bodyPr>
            <a:normAutofit fontScale="90000"/>
          </a:bodyPr>
          <a:lstStyle/>
          <a:p>
            <a:r>
              <a:rPr lang="en-GB">
                <a:solidFill>
                  <a:srgbClr val="006097"/>
                </a:solidFill>
                <a:latin typeface="+mn-lt"/>
              </a:rPr>
              <a:t>References (cont. 3)</a:t>
            </a:r>
            <a:br>
              <a:rPr lang="en-GB">
                <a:solidFill>
                  <a:srgbClr val="006097"/>
                </a:solidFill>
                <a:latin typeface="+mn-lt"/>
              </a:rPr>
            </a:br>
            <a:endParaRPr lang="en-GB">
              <a:solidFill>
                <a:srgbClr val="006097"/>
              </a:solidFill>
              <a:latin typeface="+mn-lt"/>
            </a:endParaRPr>
          </a:p>
        </p:txBody>
      </p:sp>
      <p:sp>
        <p:nvSpPr>
          <p:cNvPr id="7" name="TextBox 6">
            <a:extLst>
              <a:ext uri="{FF2B5EF4-FFF2-40B4-BE49-F238E27FC236}">
                <a16:creationId xmlns:a16="http://schemas.microsoft.com/office/drawing/2014/main" id="{BC5BBB38-4A6B-4D4D-B5DA-3A23621CC152}"/>
              </a:ext>
            </a:extLst>
          </p:cNvPr>
          <p:cNvSpPr txBox="1"/>
          <p:nvPr/>
        </p:nvSpPr>
        <p:spPr>
          <a:xfrm>
            <a:off x="253040" y="605592"/>
            <a:ext cx="11685919" cy="7248138"/>
          </a:xfrm>
          <a:prstGeom prst="rect">
            <a:avLst/>
          </a:prstGeom>
          <a:noFill/>
        </p:spPr>
        <p:txBody>
          <a:bodyPr wrap="square">
            <a:spAutoFit/>
          </a:bodyPr>
          <a:lstStyle/>
          <a:p>
            <a:pPr>
              <a:spcAft>
                <a:spcPts val="600"/>
              </a:spcAft>
            </a:pPr>
            <a:r>
              <a:rPr lang="en-GB" sz="1200" cap="all">
                <a:latin typeface="Arial Nova" panose="020B0504020202020204" pitchFamily="34" charset="0"/>
              </a:rPr>
              <a:t>(57) GRAVIMETRY AND SEAFLOOR DEFORMATION SURVEY </a:t>
            </a:r>
            <a:r>
              <a:rPr lang="en-GB" sz="1200" cap="all">
                <a:latin typeface="Arial Nova" panose="020B0504020202020204" pitchFamily="34" charset="0"/>
                <a:hlinkClick r:id="rId2">
                  <a:extLst>
                    <a:ext uri="{A12FA001-AC4F-418D-AE19-62706E023703}">
                      <ahyp:hlinkClr xmlns:ahyp="http://schemas.microsoft.com/office/drawing/2018/hyperlinkcolor" val="tx"/>
                    </a:ext>
                  </a:extLst>
                </a:hlinkClick>
              </a:rPr>
              <a:t>Technology | </a:t>
            </a:r>
            <a:r>
              <a:rPr lang="en-GB" sz="1200" cap="all" err="1">
                <a:latin typeface="Arial Nova" panose="020B0504020202020204" pitchFamily="34" charset="0"/>
                <a:hlinkClick r:id="rId2">
                  <a:extLst>
                    <a:ext uri="{A12FA001-AC4F-418D-AE19-62706E023703}">
                      <ahyp:hlinkClr xmlns:ahyp="http://schemas.microsoft.com/office/drawing/2018/hyperlinkcolor" val="tx"/>
                    </a:ext>
                  </a:extLst>
                </a:hlinkClick>
              </a:rPr>
              <a:t>Monviro</a:t>
            </a:r>
            <a:r>
              <a:rPr lang="en-GB" sz="1200" cap="all">
                <a:latin typeface="Arial Nova" panose="020B0504020202020204" pitchFamily="34" charset="0"/>
              </a:rPr>
              <a:t>; ; </a:t>
            </a:r>
          </a:p>
          <a:p>
            <a:pPr>
              <a:spcAft>
                <a:spcPts val="600"/>
              </a:spcAft>
            </a:pPr>
            <a:r>
              <a:rPr lang="en-GB" sz="1200" cap="all">
                <a:latin typeface="Arial Nova" panose="020B0504020202020204" pitchFamily="34" charset="0"/>
                <a:hlinkClick r:id="rId3">
                  <a:extLst>
                    <a:ext uri="{A12FA001-AC4F-418D-AE19-62706E023703}">
                      <ahyp:hlinkClr xmlns:ahyp="http://schemas.microsoft.com/office/drawing/2018/hyperlinkcolor" val="tx"/>
                    </a:ext>
                  </a:extLst>
                </a:hlinkClick>
              </a:rPr>
              <a:t>OCTIO </a:t>
            </a:r>
            <a:r>
              <a:rPr lang="en-GB" sz="1200" cap="all" err="1">
                <a:latin typeface="Arial Nova" panose="020B0504020202020204" pitchFamily="34" charset="0"/>
                <a:hlinkClick r:id="rId3">
                  <a:extLst>
                    <a:ext uri="{A12FA001-AC4F-418D-AE19-62706E023703}">
                      <ahyp:hlinkClr xmlns:ahyp="http://schemas.microsoft.com/office/drawing/2018/hyperlinkcolor" val="tx"/>
                    </a:ext>
                  </a:extLst>
                </a:hlinkClick>
              </a:rPr>
              <a:t>Gravitude's</a:t>
            </a:r>
            <a:r>
              <a:rPr lang="en-GB" sz="1200" cap="all">
                <a:latin typeface="Arial Nova" panose="020B0504020202020204" pitchFamily="34" charset="0"/>
                <a:hlinkClick r:id="rId3">
                  <a:extLst>
                    <a:ext uri="{A12FA001-AC4F-418D-AE19-62706E023703}">
                      <ahyp:hlinkClr xmlns:ahyp="http://schemas.microsoft.com/office/drawing/2018/hyperlinkcolor" val="tx"/>
                    </a:ext>
                  </a:extLst>
                </a:hlinkClick>
              </a:rPr>
              <a:t> technology for gravimetry and seafloor subsidence monitoring - YouTube</a:t>
            </a:r>
            <a:endParaRPr lang="en-GB" sz="1200">
              <a:latin typeface="Arial Nova" panose="020B0504020202020204" pitchFamily="34" charset="0"/>
            </a:endParaRPr>
          </a:p>
          <a:p>
            <a:pPr>
              <a:spcAft>
                <a:spcPts val="600"/>
              </a:spcAft>
            </a:pPr>
            <a:r>
              <a:rPr lang="en-GB" sz="1200">
                <a:latin typeface="Arial Nova" panose="020B0504020202020204" pitchFamily="34" charset="0"/>
              </a:rPr>
              <a:t>(58) Ormen Lange Gravity survey </a:t>
            </a:r>
            <a:r>
              <a:rPr lang="en-GB" sz="1200">
                <a:latin typeface="Arial Nova" panose="020B0504020202020204" pitchFamily="34" charset="0"/>
                <a:hlinkClick r:id="rId4">
                  <a:extLst>
                    <a:ext uri="{A12FA001-AC4F-418D-AE19-62706E023703}">
                      <ahyp:hlinkClr xmlns:ahyp="http://schemas.microsoft.com/office/drawing/2018/hyperlinkcolor" val="tx"/>
                    </a:ext>
                  </a:extLst>
                </a:hlinkClick>
              </a:rPr>
              <a:t>https://www.offshore-mag.com/geosciences/article/14177648/norske-shell-approves-gwatch-for-deepwater-ormen-lange-gravimetry-survey</a:t>
            </a:r>
            <a:endParaRPr lang="en-GB" sz="1200">
              <a:latin typeface="Arial Nova" panose="020B0504020202020204" pitchFamily="34" charset="0"/>
            </a:endParaRPr>
          </a:p>
          <a:p>
            <a:pPr>
              <a:spcAft>
                <a:spcPts val="600"/>
              </a:spcAft>
            </a:pPr>
            <a:r>
              <a:rPr lang="en-GB" sz="1200">
                <a:latin typeface="Arial Nova" panose="020B0504020202020204" pitchFamily="34" charset="0"/>
              </a:rPr>
              <a:t>(59) Equinor/ </a:t>
            </a:r>
            <a:r>
              <a:rPr lang="en-GB" sz="1200" i="0" cap="all">
                <a:effectLst/>
                <a:latin typeface="Arial Nova" panose="020B0504020202020204" pitchFamily="34" charset="0"/>
              </a:rPr>
              <a:t>IEAGHG FUNDS RESEARCH INTO THE DEVELOPMENT AND DEPLOYMENT OF CARBON CAPTURE AND STORAGE (CCS) TECHNOLOGIES </a:t>
            </a:r>
            <a:r>
              <a:rPr lang="en-GB" sz="1200">
                <a:latin typeface="Arial Nova" panose="020B0504020202020204" pitchFamily="34" charset="0"/>
              </a:rPr>
              <a:t> </a:t>
            </a:r>
            <a:r>
              <a:rPr lang="en-GB" sz="1200">
                <a:latin typeface="Arial Nova" panose="020B0504020202020204" pitchFamily="34" charset="0"/>
                <a:hlinkClick r:id="rId5">
                  <a:extLst>
                    <a:ext uri="{A12FA001-AC4F-418D-AE19-62706E023703}">
                      <ahyp:hlinkClr xmlns:ahyp="http://schemas.microsoft.com/office/drawing/2018/hyperlinkcolor" val="tx"/>
                    </a:ext>
                  </a:extLst>
                </a:hlinkClick>
              </a:rPr>
              <a:t>IEAGHG</a:t>
            </a:r>
            <a:r>
              <a:rPr lang="en-GB" sz="1200">
                <a:latin typeface="Arial Nova" panose="020B0504020202020204" pitchFamily="34" charset="0"/>
              </a:rPr>
              <a:t>.org</a:t>
            </a:r>
          </a:p>
          <a:p>
            <a:pPr>
              <a:spcAft>
                <a:spcPts val="600"/>
              </a:spcAft>
            </a:pPr>
            <a:r>
              <a:rPr lang="en-GB" sz="1200">
                <a:latin typeface="Arial Nova" panose="020B0504020202020204" pitchFamily="34" charset="0"/>
              </a:rPr>
              <a:t>(60) </a:t>
            </a:r>
            <a:r>
              <a:rPr lang="en-GB" sz="1200" i="0">
                <a:effectLst/>
                <a:latin typeface="Arial Nova" panose="020B0504020202020204" pitchFamily="34" charset="0"/>
              </a:rPr>
              <a:t>The Use of GNSS GPS Technology for Offshore Oil and Gas Platform Subsidence Monitoring </a:t>
            </a:r>
            <a:r>
              <a:rPr lang="en-GB" sz="1200">
                <a:latin typeface="Arial Nova" panose="020B0504020202020204" pitchFamily="34" charset="0"/>
                <a:hlinkClick r:id="rId6">
                  <a:extLst>
                    <a:ext uri="{A12FA001-AC4F-418D-AE19-62706E023703}">
                      <ahyp:hlinkClr xmlns:ahyp="http://schemas.microsoft.com/office/drawing/2018/hyperlinkcolor" val="tx"/>
                    </a:ext>
                  </a:extLst>
                </a:hlinkClick>
              </a:rPr>
              <a:t>https://www.intechopen.com/chapters/59144</a:t>
            </a:r>
            <a:endParaRPr lang="en-GB" sz="1200">
              <a:latin typeface="Arial Nova" panose="020B0504020202020204" pitchFamily="34" charset="0"/>
            </a:endParaRPr>
          </a:p>
          <a:p>
            <a:pPr>
              <a:spcAft>
                <a:spcPts val="600"/>
              </a:spcAft>
            </a:pPr>
            <a:r>
              <a:rPr lang="en-GB" sz="1200">
                <a:latin typeface="Arial Nova" panose="020B0504020202020204" pitchFamily="34" charset="0"/>
                <a:hlinkClick r:id="rId7">
                  <a:extLst>
                    <a:ext uri="{A12FA001-AC4F-418D-AE19-62706E023703}">
                      <ahyp:hlinkClr xmlns:ahyp="http://schemas.microsoft.com/office/drawing/2018/hyperlinkcolor" val="tx"/>
                    </a:ext>
                  </a:extLst>
                </a:hlinkClick>
              </a:rPr>
              <a:t>(61) Introduction to CSEM | </a:t>
            </a:r>
            <a:r>
              <a:rPr lang="en-GB" sz="1200" err="1">
                <a:latin typeface="Arial Nova" panose="020B0504020202020204" pitchFamily="34" charset="0"/>
                <a:hlinkClick r:id="rId7">
                  <a:extLst>
                    <a:ext uri="{A12FA001-AC4F-418D-AE19-62706E023703}">
                      <ahyp:hlinkClr xmlns:ahyp="http://schemas.microsoft.com/office/drawing/2018/hyperlinkcolor" val="tx"/>
                    </a:ext>
                  </a:extLst>
                </a:hlinkClick>
              </a:rPr>
              <a:t>Earthdoc</a:t>
            </a:r>
            <a:endParaRPr lang="en-GB" sz="1200">
              <a:latin typeface="Arial Nova" panose="020B0504020202020204" pitchFamily="34" charset="0"/>
            </a:endParaRPr>
          </a:p>
          <a:p>
            <a:pPr>
              <a:spcAft>
                <a:spcPts val="600"/>
              </a:spcAft>
            </a:pPr>
            <a:r>
              <a:rPr lang="en-GB" sz="1200">
                <a:latin typeface="Arial Nova" panose="020B0504020202020204" pitchFamily="34" charset="0"/>
              </a:rPr>
              <a:t>(62) Strategies for Environmental Monitoring of Marine Carbon Capture and Storage </a:t>
            </a:r>
            <a:r>
              <a:rPr lang="en-GB" sz="1200">
                <a:latin typeface="Arial Nova" panose="020B0504020202020204" pitchFamily="34" charset="0"/>
                <a:hlinkClick r:id="rId8">
                  <a:extLst>
                    <a:ext uri="{A12FA001-AC4F-418D-AE19-62706E023703}">
                      <ahyp:hlinkClr xmlns:ahyp="http://schemas.microsoft.com/office/drawing/2018/hyperlinkcolor" val="tx"/>
                    </a:ext>
                  </a:extLst>
                </a:hlinkClick>
              </a:rPr>
              <a:t>STEMM-CCS_research_highlights_r.pdf</a:t>
            </a:r>
            <a:endParaRPr lang="en-GB" sz="1200">
              <a:latin typeface="Arial Nova" panose="020B0504020202020204" pitchFamily="34" charset="0"/>
            </a:endParaRPr>
          </a:p>
          <a:p>
            <a:pPr>
              <a:spcAft>
                <a:spcPts val="600"/>
              </a:spcAft>
            </a:pPr>
            <a:r>
              <a:rPr lang="en-GB" sz="1200">
                <a:latin typeface="Arial Nova" panose="020B0504020202020204" pitchFamily="34" charset="0"/>
                <a:hlinkClick r:id="rId9">
                  <a:extLst>
                    <a:ext uri="{A12FA001-AC4F-418D-AE19-62706E023703}">
                      <ahyp:hlinkClr xmlns:ahyp="http://schemas.microsoft.com/office/drawing/2018/hyperlinkcolor" val="tx"/>
                    </a:ext>
                  </a:extLst>
                </a:hlinkClick>
              </a:rPr>
              <a:t>(63) Introduction-to-CSEM_First-Break-November-2020.pdf (allton.no)</a:t>
            </a:r>
            <a:endParaRPr lang="en-GB" sz="1200">
              <a:latin typeface="Arial Nova" panose="020B0504020202020204" pitchFamily="34" charset="0"/>
            </a:endParaRPr>
          </a:p>
          <a:p>
            <a:pPr>
              <a:spcAft>
                <a:spcPts val="600"/>
              </a:spcAft>
            </a:pPr>
            <a:r>
              <a:rPr lang="en-GB" sz="1200">
                <a:latin typeface="Arial Nova" panose="020B0504020202020204" pitchFamily="34" charset="0"/>
                <a:hlinkClick r:id="rId10">
                  <a:extLst>
                    <a:ext uri="{A12FA001-AC4F-418D-AE19-62706E023703}">
                      <ahyp:hlinkClr xmlns:ahyp="http://schemas.microsoft.com/office/drawing/2018/hyperlinkcolor" val="tx"/>
                    </a:ext>
                  </a:extLst>
                </a:hlinkClick>
              </a:rPr>
              <a:t>(64) Multiphysics Towed CSEM Streamer Data with Seafloor CSEM/MT Nodes - Ocean Floor Geophysics</a:t>
            </a:r>
            <a:endParaRPr lang="en-GB" sz="1200">
              <a:latin typeface="Arial Nova" panose="020B0504020202020204" pitchFamily="34" charset="0"/>
            </a:endParaRPr>
          </a:p>
          <a:p>
            <a:endParaRPr lang="en-GB" sz="1200">
              <a:latin typeface="Arial Nova" panose="020B0504020202020204" pitchFamily="34" charset="0"/>
            </a:endParaRPr>
          </a:p>
          <a:p>
            <a:endParaRPr lang="en-GB" sz="1200" i="0">
              <a:effectLst/>
              <a:latin typeface="Arial Nova" panose="020B0504020202020204" pitchFamily="34" charset="0"/>
            </a:endParaRPr>
          </a:p>
          <a:p>
            <a:endParaRPr lang="en-GB" sz="1200">
              <a:latin typeface="Arial Nova" panose="020B0504020202020204" pitchFamily="34" charset="0"/>
            </a:endParaRPr>
          </a:p>
          <a:p>
            <a:endParaRPr lang="en-GB" sz="1200">
              <a:latin typeface="Arial Nova" panose="020B0504020202020204" pitchFamily="34" charset="0"/>
            </a:endParaRPr>
          </a:p>
          <a:p>
            <a:endParaRPr lang="en-GB" sz="1200">
              <a:latin typeface="Arial Nova" panose="020B0504020202020204" pitchFamily="34" charset="0"/>
            </a:endParaRPr>
          </a:p>
          <a:p>
            <a:endParaRPr lang="en-GB" sz="1200">
              <a:latin typeface="Arial Nova" panose="020B0504020202020204" pitchFamily="34" charset="0"/>
            </a:endParaRPr>
          </a:p>
          <a:p>
            <a:endParaRPr lang="en-GB" sz="1200">
              <a:latin typeface="Arial Nova" panose="020B0504020202020204" pitchFamily="34" charset="0"/>
            </a:endParaRPr>
          </a:p>
          <a:p>
            <a:endParaRPr lang="en-GB" sz="1200">
              <a:latin typeface="Arial Nova" panose="020B0504020202020204" pitchFamily="34" charset="0"/>
              <a:cs typeface="Arial"/>
            </a:endParaRPr>
          </a:p>
          <a:p>
            <a:endParaRPr lang="en-GB" sz="1200">
              <a:latin typeface="Arial Nova" panose="020B0504020202020204" pitchFamily="34" charset="0"/>
            </a:endParaRPr>
          </a:p>
          <a:p>
            <a:endParaRPr lang="en-GB" sz="1200">
              <a:latin typeface="Arial Nova" panose="020B0504020202020204" pitchFamily="34" charset="0"/>
            </a:endParaRPr>
          </a:p>
          <a:p>
            <a:endParaRPr lang="en-GB" sz="1200">
              <a:latin typeface="Arial Nova" panose="020B0504020202020204" pitchFamily="34" charset="0"/>
            </a:endParaRPr>
          </a:p>
          <a:p>
            <a:endParaRPr lang="en-GB" sz="1200">
              <a:latin typeface="Arial Nova" panose="020B0504020202020204" pitchFamily="34" charset="0"/>
            </a:endParaRPr>
          </a:p>
          <a:p>
            <a:endParaRPr lang="en-GB" sz="1200">
              <a:latin typeface="Arial Nova" panose="020B0504020202020204" pitchFamily="34" charset="0"/>
            </a:endParaRPr>
          </a:p>
          <a:p>
            <a:endParaRPr lang="en-GB" sz="1200">
              <a:latin typeface="Arial Nova" panose="020B0504020202020204" pitchFamily="34" charset="0"/>
            </a:endParaRPr>
          </a:p>
          <a:p>
            <a:endParaRPr lang="en-GB" sz="1200" i="0">
              <a:effectLst/>
              <a:latin typeface="Arial Nova" panose="020B0504020202020204" pitchFamily="34" charset="0"/>
            </a:endParaRPr>
          </a:p>
          <a:p>
            <a:endParaRPr lang="en-GB" sz="1200">
              <a:latin typeface="Arial Nova" panose="020B0504020202020204" pitchFamily="34" charset="0"/>
            </a:endParaRPr>
          </a:p>
          <a:p>
            <a:pPr marL="228600" indent="-228600">
              <a:buAutoNum type="arabicParenBoth" startAt="12"/>
            </a:pPr>
            <a:endParaRPr lang="en-GB" sz="1200">
              <a:latin typeface="Arial Nova" panose="020B0504020202020204" pitchFamily="34" charset="0"/>
            </a:endParaRPr>
          </a:p>
          <a:p>
            <a:endParaRPr lang="en-GB" sz="1200">
              <a:latin typeface="Arial Nova" panose="020B0504020202020204" pitchFamily="34" charset="0"/>
            </a:endParaRPr>
          </a:p>
          <a:p>
            <a:endParaRPr lang="en-GB" sz="1200">
              <a:latin typeface="Arial Nova" panose="020B0504020202020204" pitchFamily="34" charset="0"/>
            </a:endParaRPr>
          </a:p>
          <a:p>
            <a:endParaRPr lang="en-GB" sz="1200">
              <a:latin typeface="Arial Nova" panose="020B0504020202020204" pitchFamily="34" charset="0"/>
            </a:endParaRPr>
          </a:p>
          <a:p>
            <a:endParaRPr lang="en-US" sz="1200" strike="noStrike" spc="-1">
              <a:latin typeface="Arial Nova" panose="020B0504020202020204" pitchFamily="34" charset="0"/>
            </a:endParaRPr>
          </a:p>
          <a:p>
            <a:endParaRPr lang="en-GB" sz="1200">
              <a:latin typeface="Arial Nova" panose="020B0504020202020204" pitchFamily="34" charset="0"/>
            </a:endParaRPr>
          </a:p>
          <a:p>
            <a:endParaRPr lang="en-GB" sz="1200">
              <a:latin typeface="Arial Nova" panose="020B0504020202020204" pitchFamily="34" charset="0"/>
            </a:endParaRPr>
          </a:p>
          <a:p>
            <a:endParaRPr lang="en-GB" sz="1200">
              <a:latin typeface="Arial Nova" panose="020B0504020202020204" pitchFamily="34" charset="0"/>
            </a:endParaRPr>
          </a:p>
          <a:p>
            <a:pPr marL="342900" indent="-342900">
              <a:buAutoNum type="arabicParenBoth"/>
            </a:pPr>
            <a:endParaRPr lang="en-GB" sz="1200">
              <a:latin typeface="Arial Nova" panose="020B0504020202020204" pitchFamily="34" charset="0"/>
            </a:endParaRPr>
          </a:p>
        </p:txBody>
      </p:sp>
    </p:spTree>
    <p:extLst>
      <p:ext uri="{BB962C8B-B14F-4D97-AF65-F5344CB8AC3E}">
        <p14:creationId xmlns:p14="http://schemas.microsoft.com/office/powerpoint/2010/main" val="36102212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C5761AD7-D338-4717-8D34-E18934C2E48C}"/>
              </a:ext>
            </a:extLst>
          </p:cNvPr>
          <p:cNvSpPr>
            <a:spLocks noGrp="1"/>
          </p:cNvSpPr>
          <p:nvPr>
            <p:ph type="title" idx="4294967295"/>
          </p:nvPr>
        </p:nvSpPr>
        <p:spPr>
          <a:xfrm>
            <a:off x="575733" y="2813052"/>
            <a:ext cx="11184467" cy="11798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219140" rtl="0" eaLnBrk="1" fontAlgn="auto" latinLnBrk="0" hangingPunct="1">
              <a:lnSpc>
                <a:spcPct val="90000"/>
              </a:lnSpc>
              <a:spcBef>
                <a:spcPts val="1333"/>
              </a:spcBef>
              <a:spcAft>
                <a:spcPts val="0"/>
              </a:spcAft>
              <a:buClrTx/>
              <a:buSzTx/>
              <a:buFont typeface="Arial" panose="020B0604020202020204" pitchFamily="34" charset="0"/>
              <a:buNone/>
              <a:tabLst/>
              <a:defRPr/>
            </a:pPr>
            <a:r>
              <a:rPr kumimoji="0" lang="en-GB" sz="6600" b="0" i="0" u="none" strike="noStrike" kern="1200" cap="none" spc="-267" normalizeH="0" baseline="0" noProof="0">
                <a:ln>
                  <a:noFill/>
                </a:ln>
                <a:solidFill>
                  <a:srgbClr val="FFFFFF"/>
                </a:solidFill>
                <a:effectLst/>
                <a:uLnTx/>
                <a:uFillTx/>
                <a:latin typeface="Arial" panose="020B0604020202020204" pitchFamily="34" charset="0"/>
                <a:ea typeface="+mn-ea"/>
                <a:cs typeface="Arial" panose="020B0604020202020204" pitchFamily="34" charset="0"/>
              </a:rPr>
              <a:t>11. Appendix</a:t>
            </a:r>
            <a:endParaRPr kumimoji="0" lang="en-GB" sz="6600" b="0" i="0" u="none" strike="noStrike" kern="1200" cap="none" spc="-267" normalizeH="0" baseline="0" noProof="0">
              <a:ln>
                <a:noFill/>
              </a:ln>
              <a:solidFill>
                <a:srgbClr val="FFFFFF"/>
              </a:solidFill>
              <a:effectLst/>
              <a:uLnTx/>
              <a:uFillTx/>
              <a:latin typeface="+mn-lt"/>
              <a:ea typeface="+mn-ea"/>
              <a:cs typeface="+mn-cs"/>
            </a:endParaRPr>
          </a:p>
        </p:txBody>
      </p:sp>
      <p:sp>
        <p:nvSpPr>
          <p:cNvPr id="8" name="Slide Number Placeholder 7">
            <a:extLst>
              <a:ext uri="{FF2B5EF4-FFF2-40B4-BE49-F238E27FC236}">
                <a16:creationId xmlns:a16="http://schemas.microsoft.com/office/drawing/2014/main" id="{0ECDD7DA-97D9-4AFC-88A2-6DF4FFBC9F57}"/>
              </a:ext>
            </a:extLst>
          </p:cNvPr>
          <p:cNvSpPr>
            <a:spLocks noGrp="1"/>
          </p:cNvSpPr>
          <p:nvPr>
            <p:ph type="sldNum" sz="quarter" idx="4294967295"/>
          </p:nvPr>
        </p:nvSpPr>
        <p:spPr>
          <a:xfrm>
            <a:off x="11345862" y="6423025"/>
            <a:ext cx="828675" cy="434975"/>
          </a:xfrm>
          <a:prstGeom prst="rect">
            <a:avLst/>
          </a:prstGeom>
        </p:spPr>
        <p:txBody>
          <a:bodyPr/>
          <a:lstStyle/>
          <a:p>
            <a:fld id="{DD0590FE-9BA6-45CB-BC76-38BB9AEE2E90}" type="slidenum">
              <a:rPr lang="en-GB" smtClean="0"/>
              <a:t>57</a:t>
            </a:fld>
            <a:endParaRPr lang="en-GB"/>
          </a:p>
        </p:txBody>
      </p:sp>
    </p:spTree>
    <p:extLst>
      <p:ext uri="{BB962C8B-B14F-4D97-AF65-F5344CB8AC3E}">
        <p14:creationId xmlns:p14="http://schemas.microsoft.com/office/powerpoint/2010/main" val="21803143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F3B63-689D-4707-8D8C-7FD345A54457}"/>
              </a:ext>
            </a:extLst>
          </p:cNvPr>
          <p:cNvSpPr>
            <a:spLocks noGrp="1"/>
          </p:cNvSpPr>
          <p:nvPr>
            <p:ph type="title"/>
          </p:nvPr>
        </p:nvSpPr>
        <p:spPr>
          <a:xfrm>
            <a:off x="575733" y="260353"/>
            <a:ext cx="7909048" cy="501649"/>
          </a:xfrm>
        </p:spPr>
        <p:txBody>
          <a:bodyPr/>
          <a:lstStyle/>
          <a:p>
            <a:r>
              <a:rPr lang="en-GB">
                <a:solidFill>
                  <a:srgbClr val="006097"/>
                </a:solidFill>
                <a:latin typeface="+mn-lt"/>
              </a:rPr>
              <a:t>Acronyms Used in this Report  </a:t>
            </a:r>
            <a:br>
              <a:rPr lang="en-GB">
                <a:solidFill>
                  <a:srgbClr val="006097"/>
                </a:solidFill>
                <a:latin typeface="+mn-lt"/>
              </a:rPr>
            </a:br>
            <a:endParaRPr lang="en-GB">
              <a:solidFill>
                <a:srgbClr val="006097"/>
              </a:solidFill>
              <a:latin typeface="+mn-lt"/>
            </a:endParaRPr>
          </a:p>
        </p:txBody>
      </p:sp>
      <p:sp>
        <p:nvSpPr>
          <p:cNvPr id="4" name="Rectangle 3">
            <a:extLst>
              <a:ext uri="{FF2B5EF4-FFF2-40B4-BE49-F238E27FC236}">
                <a16:creationId xmlns:a16="http://schemas.microsoft.com/office/drawing/2014/main" id="{98132C19-0C60-4800-BD53-84CB1BE2B71B}"/>
              </a:ext>
            </a:extLst>
          </p:cNvPr>
          <p:cNvSpPr/>
          <p:nvPr/>
        </p:nvSpPr>
        <p:spPr>
          <a:xfrm>
            <a:off x="575733" y="824651"/>
            <a:ext cx="5520267" cy="5632311"/>
          </a:xfrm>
          <a:prstGeom prst="rect">
            <a:avLst/>
          </a:prstGeom>
        </p:spPr>
        <p:txBody>
          <a:bodyPr wrap="square" lIns="91440" tIns="45720" rIns="91440" bIns="45720" anchor="t">
            <a:spAutoFit/>
          </a:bodyPr>
          <a:lstStyle/>
          <a:p>
            <a:r>
              <a:rPr lang="en-GB" sz="1200"/>
              <a:t>AA- Appropriate Assessment</a:t>
            </a:r>
          </a:p>
          <a:p>
            <a:r>
              <a:rPr lang="en-GB" sz="1200"/>
              <a:t>AVO – Amplitude Versus Offset,  AI – Acoustic Impedance  </a:t>
            </a:r>
          </a:p>
          <a:p>
            <a:r>
              <a:rPr lang="en-GB" sz="1200"/>
              <a:t>AUV- Autonomous Underwater Vehicle</a:t>
            </a:r>
          </a:p>
          <a:p>
            <a:r>
              <a:rPr lang="en-GB" sz="1200"/>
              <a:t>BEIS – Department for Business, Energy and Industrial Strategy</a:t>
            </a:r>
          </a:p>
          <a:p>
            <a:r>
              <a:rPr lang="en-GB" sz="1200"/>
              <a:t>CCS – Carbon Capture and Storage</a:t>
            </a:r>
          </a:p>
          <a:p>
            <a:r>
              <a:rPr lang="en-GB" sz="1200"/>
              <a:t>CSEM - Controlled Source Electro-Magnetic</a:t>
            </a:r>
          </a:p>
          <a:p>
            <a:r>
              <a:rPr lang="en-GB" sz="1200"/>
              <a:t>CES – Crown Estate Scotland</a:t>
            </a:r>
          </a:p>
          <a:p>
            <a:r>
              <a:rPr lang="en-GB" sz="1200"/>
              <a:t>CO</a:t>
            </a:r>
            <a:r>
              <a:rPr lang="en-GB" sz="1200" baseline="-25000"/>
              <a:t>2</a:t>
            </a:r>
            <a:r>
              <a:rPr lang="en-GB" sz="1200"/>
              <a:t> – Carbon Dioxide</a:t>
            </a:r>
          </a:p>
          <a:p>
            <a:r>
              <a:rPr lang="en-GB" sz="1200"/>
              <a:t>CCUS – Carbon Capture Usage and Storage</a:t>
            </a:r>
          </a:p>
          <a:p>
            <a:r>
              <a:rPr lang="en-GB" sz="1200"/>
              <a:t>CSEM - Controlled source Electromagnetics</a:t>
            </a:r>
          </a:p>
          <a:p>
            <a:r>
              <a:rPr lang="en-GB" sz="1200"/>
              <a:t>DAS – Distributed Acoustic Sensing</a:t>
            </a:r>
          </a:p>
          <a:p>
            <a:r>
              <a:rPr lang="en-GB" sz="1200"/>
              <a:t>DTS/ DSS – Distributed Temperature/ Strain Sensing</a:t>
            </a:r>
          </a:p>
          <a:p>
            <a:r>
              <a:rPr lang="en-GB" sz="1200"/>
              <a:t>EM – Electro Magnetic</a:t>
            </a:r>
          </a:p>
          <a:p>
            <a:r>
              <a:rPr lang="en-GB" sz="1200"/>
              <a:t>EU - European Union</a:t>
            </a:r>
          </a:p>
          <a:p>
            <a:r>
              <a:rPr lang="en-GB" sz="1200"/>
              <a:t>FOAK – First of a kind</a:t>
            </a:r>
          </a:p>
          <a:p>
            <a:r>
              <a:rPr lang="en-GB" sz="1200"/>
              <a:t>GPS - Global Positioning system</a:t>
            </a:r>
          </a:p>
          <a:p>
            <a:r>
              <a:rPr lang="en-GB" sz="1200"/>
              <a:t>HR – High Resolution</a:t>
            </a:r>
          </a:p>
          <a:p>
            <a:r>
              <a:rPr lang="en-GB" sz="1200"/>
              <a:t>Hz – Hertz measure of frequency</a:t>
            </a:r>
          </a:p>
          <a:p>
            <a:r>
              <a:rPr lang="en-GB" sz="1200"/>
              <a:t>InSar - Interferometric Synthetic Aperture Radar</a:t>
            </a:r>
          </a:p>
          <a:p>
            <a:r>
              <a:rPr lang="en-GB" sz="1200"/>
              <a:t>JNCC – Joint Nature Conservation Committee</a:t>
            </a:r>
          </a:p>
          <a:p>
            <a:r>
              <a:rPr lang="en-GB" sz="1200"/>
              <a:t>MBES - Multi Beam Echo Sounder</a:t>
            </a:r>
          </a:p>
          <a:p>
            <a:r>
              <a:rPr lang="en-GB" sz="1200"/>
              <a:t>MMV – Measurement, Monitoring and Verification</a:t>
            </a:r>
          </a:p>
          <a:p>
            <a:r>
              <a:rPr lang="en-GB" sz="1200"/>
              <a:t>NM - Nautical Mile</a:t>
            </a:r>
          </a:p>
          <a:p>
            <a:r>
              <a:rPr lang="en-GB" sz="1200"/>
              <a:t>NSTA – North Sea Transition Authority </a:t>
            </a:r>
          </a:p>
          <a:p>
            <a:r>
              <a:rPr lang="en-GB" sz="1200"/>
              <a:t>OBC - Ocean Bottom Cable, </a:t>
            </a:r>
          </a:p>
          <a:p>
            <a:r>
              <a:rPr lang="en-GB" sz="1200"/>
              <a:t>OBN – Ocean Bottom Node</a:t>
            </a:r>
          </a:p>
          <a:p>
            <a:r>
              <a:rPr lang="en-GB" sz="1200"/>
              <a:t>O&amp;G - Oil and Gas</a:t>
            </a:r>
          </a:p>
          <a:p>
            <a:r>
              <a:rPr lang="en-GB" sz="1200"/>
              <a:t>OGA - Oil and Gas Authority – now known as the NSTA</a:t>
            </a:r>
          </a:p>
          <a:p>
            <a:r>
              <a:rPr lang="en-GB" sz="1200"/>
              <a:t>OPRED - Offshore Petroleum Regulator for Environment &amp; Decommissioning OGTC/NZTC- Oil and Gas/ Net Zero Technology Centre</a:t>
            </a:r>
          </a:p>
        </p:txBody>
      </p:sp>
      <p:sp>
        <p:nvSpPr>
          <p:cNvPr id="5" name="Rectangle 4">
            <a:extLst>
              <a:ext uri="{FF2B5EF4-FFF2-40B4-BE49-F238E27FC236}">
                <a16:creationId xmlns:a16="http://schemas.microsoft.com/office/drawing/2014/main" id="{918828D8-9582-413E-BA8A-73F3D95EC896}"/>
              </a:ext>
            </a:extLst>
          </p:cNvPr>
          <p:cNvSpPr/>
          <p:nvPr/>
        </p:nvSpPr>
        <p:spPr>
          <a:xfrm>
            <a:off x="6483104" y="889843"/>
            <a:ext cx="5366156" cy="3046988"/>
          </a:xfrm>
          <a:prstGeom prst="rect">
            <a:avLst/>
          </a:prstGeom>
        </p:spPr>
        <p:txBody>
          <a:bodyPr wrap="square">
            <a:spAutoFit/>
          </a:bodyPr>
          <a:lstStyle/>
          <a:p>
            <a:r>
              <a:rPr lang="en-GB" sz="1200"/>
              <a:t>OREC – Offshore Renewable Energy Catapult</a:t>
            </a:r>
          </a:p>
          <a:p>
            <a:r>
              <a:rPr lang="en-GB" sz="1200"/>
              <a:t>PRM- Permanent Reservoir Monitoring</a:t>
            </a:r>
          </a:p>
          <a:p>
            <a:r>
              <a:rPr lang="en-GB" sz="1200"/>
              <a:t>ROV – Remotely Operated Vehicle</a:t>
            </a:r>
          </a:p>
          <a:p>
            <a:r>
              <a:rPr lang="en-GB" sz="1200"/>
              <a:t>RST – Repeat Saturation tool</a:t>
            </a:r>
          </a:p>
          <a:p>
            <a:r>
              <a:rPr lang="en-GB" sz="1200"/>
              <a:t>SAC - Special Area of Conservation</a:t>
            </a:r>
          </a:p>
          <a:p>
            <a:r>
              <a:rPr lang="en-GB" sz="1200"/>
              <a:t>SIMOPS – Simultaneous Operations</a:t>
            </a:r>
          </a:p>
          <a:p>
            <a:r>
              <a:rPr lang="en-GB" sz="1200"/>
              <a:t>SNS – Southern North Sea  </a:t>
            </a:r>
          </a:p>
          <a:p>
            <a:r>
              <a:rPr lang="en-GB" sz="1200"/>
              <a:t>SSS – Side Scan Sonar</a:t>
            </a:r>
          </a:p>
          <a:p>
            <a:r>
              <a:rPr lang="en-GB" sz="1200"/>
              <a:t>SUV Surface Unmanned Vessel</a:t>
            </a:r>
          </a:p>
          <a:p>
            <a:r>
              <a:rPr lang="en-GB" sz="1200"/>
              <a:t>TCE – The Crown Estate</a:t>
            </a:r>
          </a:p>
          <a:p>
            <a:r>
              <a:rPr lang="en-GB" sz="1200"/>
              <a:t>UKCS – United Kingdom Continental Shelf</a:t>
            </a:r>
          </a:p>
          <a:p>
            <a:r>
              <a:rPr lang="en-GB" sz="1200"/>
              <a:t>VSP – Vertical Seismic Profile  </a:t>
            </a:r>
          </a:p>
          <a:p>
            <a:r>
              <a:rPr lang="en-GB" sz="1200"/>
              <a:t>2D/3D/4D – 2/3/4 Dimensional (aka time lapse 3D) Seismic</a:t>
            </a:r>
          </a:p>
          <a:p>
            <a:r>
              <a:rPr lang="en-GB" sz="1200"/>
              <a:t>2.5D – 2.5 Dimensional Seismic</a:t>
            </a:r>
          </a:p>
          <a:p>
            <a:r>
              <a:rPr lang="en-GB" sz="1200"/>
              <a:t>3C – 3 Components</a:t>
            </a:r>
          </a:p>
          <a:p>
            <a:r>
              <a:rPr lang="en-GB" sz="1200"/>
              <a:t>4C - 4 Components (3 geophones + hydrophone)</a:t>
            </a:r>
          </a:p>
        </p:txBody>
      </p:sp>
    </p:spTree>
    <p:extLst>
      <p:ext uri="{BB962C8B-B14F-4D97-AF65-F5344CB8AC3E}">
        <p14:creationId xmlns:p14="http://schemas.microsoft.com/office/powerpoint/2010/main" val="32057192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F3B63-689D-4707-8D8C-7FD345A54457}"/>
              </a:ext>
            </a:extLst>
          </p:cNvPr>
          <p:cNvSpPr>
            <a:spLocks noGrp="1"/>
          </p:cNvSpPr>
          <p:nvPr>
            <p:ph type="title"/>
          </p:nvPr>
        </p:nvSpPr>
        <p:spPr/>
        <p:txBody>
          <a:bodyPr/>
          <a:lstStyle/>
          <a:p>
            <a:r>
              <a:rPr lang="en-GB">
                <a:solidFill>
                  <a:srgbClr val="006097"/>
                </a:solidFill>
              </a:rPr>
              <a:t>Project scope</a:t>
            </a:r>
          </a:p>
        </p:txBody>
      </p:sp>
      <p:sp>
        <p:nvSpPr>
          <p:cNvPr id="74" name="TextBox 73">
            <a:extLst>
              <a:ext uri="{FF2B5EF4-FFF2-40B4-BE49-F238E27FC236}">
                <a16:creationId xmlns:a16="http://schemas.microsoft.com/office/drawing/2014/main" id="{9A2DF6F9-14B9-4A0C-BEF4-9957B656FAD4}"/>
              </a:ext>
            </a:extLst>
          </p:cNvPr>
          <p:cNvSpPr txBox="1"/>
          <p:nvPr/>
        </p:nvSpPr>
        <p:spPr>
          <a:xfrm>
            <a:off x="496418" y="637033"/>
            <a:ext cx="11355925" cy="5463034"/>
          </a:xfrm>
          <a:prstGeom prst="rect">
            <a:avLst/>
          </a:prstGeom>
          <a:noFill/>
        </p:spPr>
        <p:txBody>
          <a:bodyPr wrap="square" rtlCol="0">
            <a:spAutoFit/>
          </a:bodyPr>
          <a:lstStyle/>
          <a:p>
            <a:pPr>
              <a:spcAft>
                <a:spcPts val="600"/>
              </a:spcAft>
            </a:pPr>
            <a:r>
              <a:rPr lang="en-GB" sz="1600">
                <a:latin typeface="Arial Nova" panose="020B0504020202020204" pitchFamily="34" charset="0"/>
              </a:rPr>
              <a:t>The primary objective of this project was to identify and scope specific issues associated with offshore geological/geophysical surveying and monitoring activity. </a:t>
            </a:r>
          </a:p>
          <a:p>
            <a:pPr>
              <a:spcAft>
                <a:spcPts val="600"/>
              </a:spcAft>
            </a:pPr>
            <a:r>
              <a:rPr lang="en-GB" sz="1600" b="1" u="sng">
                <a:latin typeface="Arial Nova" panose="020B0504020202020204" pitchFamily="34" charset="0"/>
              </a:rPr>
              <a:t>Technical Study Aims </a:t>
            </a:r>
          </a:p>
          <a:p>
            <a:pPr>
              <a:spcAft>
                <a:spcPts val="600"/>
              </a:spcAft>
            </a:pPr>
            <a:r>
              <a:rPr lang="en-GB" sz="1600">
                <a:latin typeface="Arial Nova" panose="020B0504020202020204" pitchFamily="34" charset="0"/>
              </a:rPr>
              <a:t>Provide a general view of MMV activities for carbon storage sites in proximity to offshore wind farms. It is not specific to any particular carbon storage site, Offshore Windfarm, or Oil/Gas project, however, individual project developers have contributed key learnings and insights from existing and planned projects.</a:t>
            </a:r>
          </a:p>
          <a:p>
            <a:pPr marL="285750" indent="-285750">
              <a:spcAft>
                <a:spcPts val="600"/>
              </a:spcAft>
              <a:buFont typeface="Arial" panose="020B0604020202020204" pitchFamily="34" charset="0"/>
              <a:buChar char="•"/>
            </a:pPr>
            <a:r>
              <a:rPr lang="en-GB" sz="1600">
                <a:latin typeface="Arial Nova" panose="020B0504020202020204" pitchFamily="34" charset="0"/>
              </a:rPr>
              <a:t>Build on work undertaken by the OGA/NSTA-led Energy Integration Project and with The Crown Estate’s ‘Project Vulcan’, covering generic CCS vs Offshore Wind engineering interactions.</a:t>
            </a:r>
          </a:p>
          <a:p>
            <a:pPr marL="285750" indent="-285750">
              <a:spcAft>
                <a:spcPts val="600"/>
              </a:spcAft>
              <a:buFont typeface="Arial" panose="020B0604020202020204" pitchFamily="34" charset="0"/>
              <a:buChar char="•"/>
            </a:pPr>
            <a:r>
              <a:rPr lang="en-GB" sz="1600">
                <a:latin typeface="Arial Nova" panose="020B0504020202020204" pitchFamily="34" charset="0"/>
              </a:rPr>
              <a:t>While this project identified potential solutions, the intent was to identify further studies that could provide more detailed recommendations or actionable results in support of industry and regulatory activities.</a:t>
            </a:r>
          </a:p>
          <a:p>
            <a:pPr>
              <a:spcAft>
                <a:spcPts val="600"/>
              </a:spcAft>
            </a:pPr>
            <a:r>
              <a:rPr lang="en-GB" sz="1600" b="1" u="sng">
                <a:latin typeface="Arial Nova" panose="020B0504020202020204" pitchFamily="34" charset="0"/>
              </a:rPr>
              <a:t>Report Method</a:t>
            </a:r>
          </a:p>
          <a:p>
            <a:pPr>
              <a:spcAft>
                <a:spcPts val="600"/>
              </a:spcAft>
            </a:pPr>
            <a:r>
              <a:rPr lang="en-GB" sz="1600">
                <a:latin typeface="Arial Nova" panose="020B0504020202020204" pitchFamily="34" charset="0"/>
              </a:rPr>
              <a:t>This report is largely based upon insights gleaned and distilled from ~ 30 meetings with a selection of over 20 relevant and interested parties in early 2021 </a:t>
            </a:r>
          </a:p>
          <a:p>
            <a:pPr marL="285750" indent="-285750">
              <a:spcAft>
                <a:spcPts val="600"/>
              </a:spcAft>
              <a:buFont typeface="Arial" panose="020B0604020202020204" pitchFamily="34" charset="0"/>
              <a:buChar char="•"/>
            </a:pPr>
            <a:r>
              <a:rPr lang="en-GB" sz="1600">
                <a:latin typeface="Arial Nova" panose="020B0504020202020204" pitchFamily="34" charset="0"/>
              </a:rPr>
              <a:t>Parties ranged over oil and gas operators and others with CCS licences/leases (or an intent to enter this market), seismic/geophysical contactors, site survey contractors, academia, other regulators/government bodies, geophysical service analysis providers, wind farm operators, suppliers of novel geophysical acquisition and processing techniques. </a:t>
            </a:r>
          </a:p>
          <a:p>
            <a:pPr marL="285750" indent="-285750">
              <a:spcAft>
                <a:spcPts val="600"/>
              </a:spcAft>
              <a:buFont typeface="Arial" panose="020B0604020202020204" pitchFamily="34" charset="0"/>
              <a:buChar char="•"/>
            </a:pPr>
            <a:r>
              <a:rPr lang="en-GB" sz="1600">
                <a:latin typeface="Arial Nova" panose="020B0504020202020204" pitchFamily="34" charset="0"/>
              </a:rPr>
              <a:t>Whilst not every possible interested party was consulted, it is believed that a fair cross-section of views was likely sampled. </a:t>
            </a:r>
          </a:p>
          <a:p>
            <a:pPr marL="285750" indent="-285750">
              <a:spcAft>
                <a:spcPts val="600"/>
              </a:spcAft>
              <a:buFont typeface="Arial" panose="020B0604020202020204" pitchFamily="34" charset="0"/>
              <a:buChar char="•"/>
            </a:pPr>
            <a:r>
              <a:rPr lang="en-GB" sz="1600">
                <a:latin typeface="Arial Nova" panose="020B0504020202020204" pitchFamily="34" charset="0"/>
              </a:rPr>
              <a:t>This MMV report was revised, prior to public release, after a subsequent 2022 project considering OBN technology.</a:t>
            </a:r>
          </a:p>
        </p:txBody>
      </p:sp>
      <p:sp>
        <p:nvSpPr>
          <p:cNvPr id="4" name="Rectangle 3">
            <a:extLst>
              <a:ext uri="{FF2B5EF4-FFF2-40B4-BE49-F238E27FC236}">
                <a16:creationId xmlns:a16="http://schemas.microsoft.com/office/drawing/2014/main" id="{C7BA5520-D922-4939-9C7D-F40E69D850BB}"/>
              </a:ext>
            </a:extLst>
          </p:cNvPr>
          <p:cNvSpPr/>
          <p:nvPr/>
        </p:nvSpPr>
        <p:spPr>
          <a:xfrm>
            <a:off x="487892" y="6271780"/>
            <a:ext cx="11704108" cy="430887"/>
          </a:xfrm>
          <a:prstGeom prst="rect">
            <a:avLst/>
          </a:prstGeom>
        </p:spPr>
        <p:txBody>
          <a:bodyPr wrap="square">
            <a:spAutoFit/>
          </a:bodyPr>
          <a:lstStyle/>
          <a:p>
            <a:r>
              <a:rPr lang="en-GB" sz="1100">
                <a:solidFill>
                  <a:schemeClr val="bg2">
                    <a:lumMod val="75000"/>
                  </a:schemeClr>
                </a:solidFill>
                <a:latin typeface="Arial Nova" panose="020B0504020202020204" pitchFamily="34" charset="0"/>
              </a:rPr>
              <a:t>This document is for illustrative purposes only. The NSTA makes no representations or warranties, express or implied, regarding the quality, completeness or accuracy of the information contained herein. All and any such responsibility and liability is expressly disclaimed. The NSTA does not provide endorsements or investment recommendations.</a:t>
            </a:r>
          </a:p>
        </p:txBody>
      </p:sp>
      <p:sp>
        <p:nvSpPr>
          <p:cNvPr id="32" name="TextBox 31">
            <a:extLst>
              <a:ext uri="{FF2B5EF4-FFF2-40B4-BE49-F238E27FC236}">
                <a16:creationId xmlns:a16="http://schemas.microsoft.com/office/drawing/2014/main" id="{A6477621-AC00-4D98-8EF3-9A1E884EC4BA}"/>
              </a:ext>
              <a:ext uri="{C183D7F6-B498-43B3-948B-1728B52AA6E4}">
                <adec:decorative xmlns:adec="http://schemas.microsoft.com/office/drawing/2017/decorative" val="1"/>
              </a:ext>
            </a:extLst>
          </p:cNvPr>
          <p:cNvSpPr txBox="1"/>
          <p:nvPr/>
        </p:nvSpPr>
        <p:spPr>
          <a:xfrm>
            <a:off x="6693736" y="2576312"/>
            <a:ext cx="3656496" cy="307777"/>
          </a:xfrm>
          <a:prstGeom prst="rect">
            <a:avLst/>
          </a:prstGeom>
          <a:noFill/>
        </p:spPr>
        <p:txBody>
          <a:bodyPr wrap="square">
            <a:spAutoFit/>
          </a:bodyPr>
          <a:lstStyle/>
          <a:p>
            <a:r>
              <a:rPr lang="en-GB" sz="1400" b="1">
                <a:solidFill>
                  <a:schemeClr val="tx1">
                    <a:lumMod val="75000"/>
                    <a:lumOff val="25000"/>
                  </a:schemeClr>
                </a:solidFill>
                <a:latin typeface="Arial Nova" panose="020B0504020202020204" pitchFamily="34" charset="0"/>
              </a:rPr>
              <a:t>(</a:t>
            </a:r>
            <a:r>
              <a:rPr lang="en-GB" sz="1000" b="1">
                <a:solidFill>
                  <a:schemeClr val="tx1">
                    <a:lumMod val="75000"/>
                    <a:lumOff val="25000"/>
                  </a:schemeClr>
                </a:solidFill>
                <a:latin typeface="Arial Nova" panose="020B0504020202020204" pitchFamily="34" charset="0"/>
              </a:rPr>
              <a:t>Reference 1)</a:t>
            </a:r>
            <a:endParaRPr lang="en-GB" sz="1000">
              <a:solidFill>
                <a:schemeClr val="tx1">
                  <a:lumMod val="75000"/>
                  <a:lumOff val="25000"/>
                </a:schemeClr>
              </a:solidFill>
              <a:latin typeface="Arial Nova" panose="020B0504020202020204" pitchFamily="34" charset="0"/>
            </a:endParaRPr>
          </a:p>
        </p:txBody>
      </p:sp>
    </p:spTree>
    <p:extLst>
      <p:ext uri="{BB962C8B-B14F-4D97-AF65-F5344CB8AC3E}">
        <p14:creationId xmlns:p14="http://schemas.microsoft.com/office/powerpoint/2010/main" val="270681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descr="3. Background &amp; Acknowledgements&#10;">
            <a:extLst>
              <a:ext uri="{FF2B5EF4-FFF2-40B4-BE49-F238E27FC236}">
                <a16:creationId xmlns:a16="http://schemas.microsoft.com/office/drawing/2014/main" id="{C5761AD7-D338-4717-8D34-E18934C2E48C}"/>
              </a:ext>
            </a:extLst>
          </p:cNvPr>
          <p:cNvSpPr>
            <a:spLocks noGrp="1"/>
          </p:cNvSpPr>
          <p:nvPr>
            <p:ph type="title" idx="4294967295"/>
          </p:nvPr>
        </p:nvSpPr>
        <p:spPr>
          <a:xfrm>
            <a:off x="575733" y="2813052"/>
            <a:ext cx="11616267" cy="11798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219140" rtl="0" eaLnBrk="1" fontAlgn="auto" latinLnBrk="0" hangingPunct="1">
              <a:lnSpc>
                <a:spcPct val="90000"/>
              </a:lnSpc>
              <a:spcBef>
                <a:spcPts val="1333"/>
              </a:spcBef>
              <a:spcAft>
                <a:spcPts val="0"/>
              </a:spcAft>
              <a:buClrTx/>
              <a:buSzTx/>
              <a:buFont typeface="Arial" panose="020B0604020202020204" pitchFamily="34" charset="0"/>
              <a:buNone/>
              <a:tabLst/>
              <a:defRPr/>
            </a:pPr>
            <a:r>
              <a:rPr kumimoji="0" lang="en-GB" sz="6000" b="0" i="0" u="none" strike="noStrike" kern="1200" cap="none" spc="-267" normalizeH="0" baseline="0" noProof="0">
                <a:ln>
                  <a:noFill/>
                </a:ln>
                <a:solidFill>
                  <a:srgbClr val="FFFFFF"/>
                </a:solidFill>
                <a:effectLst/>
                <a:uLnTx/>
                <a:uFillTx/>
                <a:latin typeface="+mn-lt"/>
                <a:ea typeface="+mn-ea"/>
                <a:cs typeface="+mn-cs"/>
              </a:rPr>
              <a:t>3. Background &amp; Acknowledgements</a:t>
            </a:r>
          </a:p>
        </p:txBody>
      </p:sp>
      <p:sp>
        <p:nvSpPr>
          <p:cNvPr id="8" name="Slide Number Placeholder 7">
            <a:extLst>
              <a:ext uri="{FF2B5EF4-FFF2-40B4-BE49-F238E27FC236}">
                <a16:creationId xmlns:a16="http://schemas.microsoft.com/office/drawing/2014/main" id="{0ECDD7DA-97D9-4AFC-88A2-6DF4FFBC9F57}"/>
              </a:ext>
            </a:extLst>
          </p:cNvPr>
          <p:cNvSpPr>
            <a:spLocks noGrp="1"/>
          </p:cNvSpPr>
          <p:nvPr>
            <p:ph type="sldNum" sz="quarter" idx="4294967295"/>
          </p:nvPr>
        </p:nvSpPr>
        <p:spPr>
          <a:xfrm>
            <a:off x="11363325" y="6411010"/>
            <a:ext cx="828675" cy="434975"/>
          </a:xfrm>
          <a:prstGeom prst="rect">
            <a:avLst/>
          </a:prstGeom>
        </p:spPr>
        <p:txBody>
          <a:bodyPr/>
          <a:lstStyle/>
          <a:p>
            <a:fld id="{DD0590FE-9BA6-45CB-BC76-38BB9AEE2E90}" type="slidenum">
              <a:rPr lang="en-GB" smtClean="0"/>
              <a:t>7</a:t>
            </a:fld>
            <a:endParaRPr lang="en-GB"/>
          </a:p>
        </p:txBody>
      </p:sp>
    </p:spTree>
    <p:extLst>
      <p:ext uri="{BB962C8B-B14F-4D97-AF65-F5344CB8AC3E}">
        <p14:creationId xmlns:p14="http://schemas.microsoft.com/office/powerpoint/2010/main" val="1999292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F3B63-689D-4707-8D8C-7FD345A54457}"/>
              </a:ext>
            </a:extLst>
          </p:cNvPr>
          <p:cNvSpPr>
            <a:spLocks noGrp="1"/>
          </p:cNvSpPr>
          <p:nvPr>
            <p:ph type="title"/>
          </p:nvPr>
        </p:nvSpPr>
        <p:spPr/>
        <p:txBody>
          <a:bodyPr/>
          <a:lstStyle/>
          <a:p>
            <a:r>
              <a:rPr lang="en-GB">
                <a:solidFill>
                  <a:srgbClr val="006097"/>
                </a:solidFill>
                <a:latin typeface="+mj-lt"/>
              </a:rPr>
              <a:t>Background: CO</a:t>
            </a:r>
            <a:r>
              <a:rPr lang="en-GB" baseline="-25000">
                <a:solidFill>
                  <a:srgbClr val="006097"/>
                </a:solidFill>
                <a:latin typeface="+mj-lt"/>
              </a:rPr>
              <a:t>2</a:t>
            </a:r>
            <a:r>
              <a:rPr lang="en-GB">
                <a:solidFill>
                  <a:srgbClr val="006097"/>
                </a:solidFill>
                <a:latin typeface="+mj-lt"/>
              </a:rPr>
              <a:t> storage</a:t>
            </a:r>
          </a:p>
        </p:txBody>
      </p:sp>
      <p:sp>
        <p:nvSpPr>
          <p:cNvPr id="105" name="Rectangle 104">
            <a:extLst>
              <a:ext uri="{FF2B5EF4-FFF2-40B4-BE49-F238E27FC236}">
                <a16:creationId xmlns:a16="http://schemas.microsoft.com/office/drawing/2014/main" id="{2056E5CE-D543-4535-85BD-69FC1AEEA49B}"/>
              </a:ext>
            </a:extLst>
          </p:cNvPr>
          <p:cNvSpPr/>
          <p:nvPr/>
        </p:nvSpPr>
        <p:spPr>
          <a:xfrm>
            <a:off x="437198" y="634880"/>
            <a:ext cx="11421939" cy="2554545"/>
          </a:xfrm>
          <a:prstGeom prst="rect">
            <a:avLst/>
          </a:prstGeom>
        </p:spPr>
        <p:txBody>
          <a:bodyPr wrap="square">
            <a:spAutoFit/>
          </a:bodyPr>
          <a:lstStyle/>
          <a:p>
            <a:r>
              <a:rPr lang="en-GB" sz="1400">
                <a:latin typeface="Arial Nova" panose="020B0504020202020204" pitchFamily="34" charset="0"/>
              </a:rPr>
              <a:t>The UKCS is a critical energy and carbon storage resource, with oil and gas exploration and production, offshore wind generation, and significant potential for carbon storage and energy hubs integrating these activities. With government’s ambitious net zero targets, the demands on the seabed are expected to increase – while there are huge opportunities for energy transition, there will also be challenges around the spatial and temporal coordination through the project lifecycles. </a:t>
            </a:r>
          </a:p>
          <a:p>
            <a:endParaRPr lang="en-GB" sz="1400">
              <a:latin typeface="Arial Nova" panose="020B0504020202020204" pitchFamily="34" charset="0"/>
            </a:endParaRPr>
          </a:p>
          <a:p>
            <a:r>
              <a:rPr lang="en-GB" sz="1400">
                <a:latin typeface="Arial Nova" panose="020B0504020202020204" pitchFamily="34" charset="0"/>
              </a:rPr>
              <a:t>Offshore subsurface carbon storage sites cover a significant area of seabed, that will require ongoing surveying and monitoring. Before the NSTA can award a Carbon Storage (CS) permit, a licence holder needs to complete a full geological characterisation of the storage site and provide an MMV monitoring plan to understand and verify if the distribution of injected CO</a:t>
            </a:r>
            <a:r>
              <a:rPr lang="en-GB" sz="1400" baseline="-25000">
                <a:latin typeface="Arial Nova" panose="020B0504020202020204" pitchFamily="34" charset="0"/>
              </a:rPr>
              <a:t>2</a:t>
            </a:r>
            <a:r>
              <a:rPr lang="en-GB" sz="1400">
                <a:latin typeface="Arial Nova" panose="020B0504020202020204" pitchFamily="34" charset="0"/>
              </a:rPr>
              <a:t> within the reservoir rocks matches modelled predictions, and identify any potential risks which may lead to leakage from the wider storage complex.</a:t>
            </a:r>
          </a:p>
          <a:p>
            <a:endParaRPr lang="en-GB" sz="1600">
              <a:latin typeface="+mj-lt"/>
            </a:endParaRPr>
          </a:p>
          <a:p>
            <a:endParaRPr lang="en-GB" sz="1800">
              <a:latin typeface="+mj-lt"/>
            </a:endParaRPr>
          </a:p>
        </p:txBody>
      </p:sp>
      <p:pic>
        <p:nvPicPr>
          <p:cNvPr id="36" name="Picture 35" descr="ccs Timeline">
            <a:extLst>
              <a:ext uri="{FF2B5EF4-FFF2-40B4-BE49-F238E27FC236}">
                <a16:creationId xmlns:a16="http://schemas.microsoft.com/office/drawing/2014/main" id="{67E19C29-BC80-43D9-B6FF-2A8EA3A14B18}"/>
              </a:ext>
            </a:extLst>
          </p:cNvPr>
          <p:cNvPicPr>
            <a:picLocks noChangeAspect="1"/>
          </p:cNvPicPr>
          <p:nvPr/>
        </p:nvPicPr>
        <p:blipFill>
          <a:blip r:embed="rId3"/>
          <a:stretch>
            <a:fillRect/>
          </a:stretch>
        </p:blipFill>
        <p:spPr>
          <a:xfrm>
            <a:off x="161925" y="2632836"/>
            <a:ext cx="6086672" cy="2424890"/>
          </a:xfrm>
          <a:prstGeom prst="rect">
            <a:avLst/>
          </a:prstGeom>
        </p:spPr>
      </p:pic>
      <p:sp>
        <p:nvSpPr>
          <p:cNvPr id="57" name="Rectangle 56">
            <a:extLst>
              <a:ext uri="{FF2B5EF4-FFF2-40B4-BE49-F238E27FC236}">
                <a16:creationId xmlns:a16="http://schemas.microsoft.com/office/drawing/2014/main" id="{6A67EF4B-3823-42C4-89F2-5732A2BC991C}"/>
              </a:ext>
            </a:extLst>
          </p:cNvPr>
          <p:cNvSpPr/>
          <p:nvPr/>
        </p:nvSpPr>
        <p:spPr>
          <a:xfrm>
            <a:off x="161925" y="5187381"/>
            <a:ext cx="5850674" cy="1384995"/>
          </a:xfrm>
          <a:prstGeom prst="rect">
            <a:avLst/>
          </a:prstGeom>
        </p:spPr>
        <p:txBody>
          <a:bodyPr wrap="square">
            <a:spAutoFit/>
          </a:bodyPr>
          <a:lstStyle/>
          <a:p>
            <a:pPr algn="ctr"/>
            <a:r>
              <a:rPr lang="en-GB" sz="1400">
                <a:latin typeface="Arial Nova" panose="020B0504020202020204" pitchFamily="34" charset="0"/>
              </a:rPr>
              <a:t>Collectively, the operational Monitoring, Measurement and Verification (MMV) plan is used to demonstrate that the storage site performance and the wider storage complex complies with regulations. This means monitoring for the duration of the site operation (~ 25 years), and to ensure environmentally safe storage of the carbon dioxide a further ~20 years post-injection.</a:t>
            </a:r>
            <a:endParaRPr lang="en-GB" sz="2000" dirty="0">
              <a:latin typeface="Arial Nova" panose="020B0504020202020204" pitchFamily="34" charset="0"/>
              <a:ea typeface="Calibri" panose="020F0502020204030204" pitchFamily="34" charset="0"/>
              <a:cs typeface="Arial" panose="020B0604020202020204" pitchFamily="34" charset="0"/>
            </a:endParaRPr>
          </a:p>
        </p:txBody>
      </p:sp>
      <p:grpSp>
        <p:nvGrpSpPr>
          <p:cNvPr id="8" name="Group 7" descr="Schematic UKCS storage sites">
            <a:extLst>
              <a:ext uri="{FF2B5EF4-FFF2-40B4-BE49-F238E27FC236}">
                <a16:creationId xmlns:a16="http://schemas.microsoft.com/office/drawing/2014/main" id="{8A8C34D5-CEA5-460B-850B-6EC6300B3F04}"/>
              </a:ext>
            </a:extLst>
          </p:cNvPr>
          <p:cNvGrpSpPr/>
          <p:nvPr/>
        </p:nvGrpSpPr>
        <p:grpSpPr>
          <a:xfrm>
            <a:off x="6292118" y="2632836"/>
            <a:ext cx="5567019" cy="4194885"/>
            <a:chOff x="6292118" y="2632836"/>
            <a:chExt cx="5567019" cy="4194885"/>
          </a:xfrm>
        </p:grpSpPr>
        <p:sp>
          <p:nvSpPr>
            <p:cNvPr id="3" name="TextBox 2">
              <a:extLst>
                <a:ext uri="{FF2B5EF4-FFF2-40B4-BE49-F238E27FC236}">
                  <a16:creationId xmlns:a16="http://schemas.microsoft.com/office/drawing/2014/main" id="{7E632E74-0294-4AC0-B87C-BFECF15F8D49}"/>
                </a:ext>
              </a:extLst>
            </p:cNvPr>
            <p:cNvSpPr txBox="1"/>
            <p:nvPr/>
          </p:nvSpPr>
          <p:spPr>
            <a:xfrm>
              <a:off x="9194065" y="5252127"/>
              <a:ext cx="2178785" cy="1384995"/>
            </a:xfrm>
            <a:prstGeom prst="rect">
              <a:avLst/>
            </a:prstGeom>
            <a:noFill/>
          </p:spPr>
          <p:txBody>
            <a:bodyPr wrap="square" rtlCol="0">
              <a:spAutoFit/>
            </a:bodyPr>
            <a:lstStyle/>
            <a:p>
              <a:pPr algn="ctr"/>
              <a:r>
                <a:rPr lang="en-GB" sz="1400" dirty="0"/>
                <a:t>Schematics showing </a:t>
              </a:r>
            </a:p>
            <a:p>
              <a:pPr algn="ctr"/>
              <a:r>
                <a:rPr lang="en-GB" sz="1400" dirty="0"/>
                <a:t>Range of UKCS storage sites</a:t>
              </a:r>
            </a:p>
            <a:p>
              <a:pPr algn="ctr"/>
              <a:r>
                <a:rPr lang="en-GB" sz="1400" dirty="0"/>
                <a:t>&amp; more detailed CO2 injection site</a:t>
              </a:r>
            </a:p>
            <a:p>
              <a:pPr algn="ctr"/>
              <a:r>
                <a:rPr lang="en-GB" sz="1400" dirty="0"/>
                <a:t>configuration </a:t>
              </a:r>
            </a:p>
          </p:txBody>
        </p:sp>
        <p:pic>
          <p:nvPicPr>
            <p:cNvPr id="5" name="Picture 4">
              <a:extLst>
                <a:ext uri="{FF2B5EF4-FFF2-40B4-BE49-F238E27FC236}">
                  <a16:creationId xmlns:a16="http://schemas.microsoft.com/office/drawing/2014/main" id="{AA242C41-EAD4-4770-928B-222A22090A17}"/>
                </a:ext>
              </a:extLst>
            </p:cNvPr>
            <p:cNvPicPr>
              <a:picLocks noChangeAspect="1"/>
            </p:cNvPicPr>
            <p:nvPr/>
          </p:nvPicPr>
          <p:blipFill>
            <a:blip r:embed="rId4"/>
            <a:stretch>
              <a:fillRect/>
            </a:stretch>
          </p:blipFill>
          <p:spPr>
            <a:xfrm>
              <a:off x="6522471" y="5039646"/>
              <a:ext cx="2633717" cy="1788075"/>
            </a:xfrm>
            <a:prstGeom prst="rect">
              <a:avLst/>
            </a:prstGeom>
          </p:spPr>
        </p:pic>
        <p:pic>
          <p:nvPicPr>
            <p:cNvPr id="7" name="Picture 6">
              <a:extLst>
                <a:ext uri="{FF2B5EF4-FFF2-40B4-BE49-F238E27FC236}">
                  <a16:creationId xmlns:a16="http://schemas.microsoft.com/office/drawing/2014/main" id="{CC54CC93-E396-4876-9173-0D4C6083C02E}"/>
                </a:ext>
              </a:extLst>
            </p:cNvPr>
            <p:cNvPicPr>
              <a:picLocks noChangeAspect="1"/>
            </p:cNvPicPr>
            <p:nvPr/>
          </p:nvPicPr>
          <p:blipFill rotWithShape="1">
            <a:blip r:embed="rId5"/>
            <a:srcRect t="5285" b="7311"/>
            <a:stretch/>
          </p:blipFill>
          <p:spPr>
            <a:xfrm>
              <a:off x="6292118" y="2632836"/>
              <a:ext cx="5567019" cy="2324051"/>
            </a:xfrm>
            <a:prstGeom prst="rect">
              <a:avLst/>
            </a:prstGeom>
          </p:spPr>
        </p:pic>
      </p:grpSp>
    </p:spTree>
    <p:extLst>
      <p:ext uri="{BB962C8B-B14F-4D97-AF65-F5344CB8AC3E}">
        <p14:creationId xmlns:p14="http://schemas.microsoft.com/office/powerpoint/2010/main" val="424491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F3B63-689D-4707-8D8C-7FD345A54457}"/>
              </a:ext>
            </a:extLst>
          </p:cNvPr>
          <p:cNvSpPr>
            <a:spLocks noGrp="1"/>
          </p:cNvSpPr>
          <p:nvPr>
            <p:ph type="title"/>
          </p:nvPr>
        </p:nvSpPr>
        <p:spPr>
          <a:xfrm>
            <a:off x="224491" y="177260"/>
            <a:ext cx="8028336" cy="501649"/>
          </a:xfrm>
        </p:spPr>
        <p:txBody>
          <a:bodyPr/>
          <a:lstStyle/>
          <a:p>
            <a:r>
              <a:rPr lang="en-GB" sz="2400">
                <a:solidFill>
                  <a:srgbClr val="006097"/>
                </a:solidFill>
                <a:latin typeface="+mj-lt"/>
              </a:rPr>
              <a:t>Potential Risks which can be monitored by seismic</a:t>
            </a:r>
          </a:p>
        </p:txBody>
      </p:sp>
      <p:sp>
        <p:nvSpPr>
          <p:cNvPr id="145" name="Rectangle 144">
            <a:extLst>
              <a:ext uri="{FF2B5EF4-FFF2-40B4-BE49-F238E27FC236}">
                <a16:creationId xmlns:a16="http://schemas.microsoft.com/office/drawing/2014/main" id="{C3F997B6-1ADC-4E5A-9CF5-890C2C6058BB}"/>
              </a:ext>
            </a:extLst>
          </p:cNvPr>
          <p:cNvSpPr/>
          <p:nvPr/>
        </p:nvSpPr>
        <p:spPr>
          <a:xfrm>
            <a:off x="266482" y="595191"/>
            <a:ext cx="11547898" cy="1384995"/>
          </a:xfrm>
          <a:prstGeom prst="rect">
            <a:avLst/>
          </a:prstGeom>
        </p:spPr>
        <p:txBody>
          <a:bodyPr wrap="square">
            <a:spAutoFit/>
          </a:bodyPr>
          <a:lstStyle/>
          <a:p>
            <a:r>
              <a:rPr lang="en-GB" sz="1400">
                <a:latin typeface="Arial Nova" panose="020B0504020202020204" pitchFamily="34" charset="0"/>
              </a:rPr>
              <a:t> The MMV plan establishes the pre-injection baseline data acquisition, and describes p</a:t>
            </a:r>
            <a:r>
              <a:rPr lang="en-GB" sz="1400">
                <a:latin typeface="Arial Nova" panose="020B0504020202020204" pitchFamily="34" charset="0"/>
                <a:cs typeface="Arial" panose="020B0604020202020204" pitchFamily="34" charset="0"/>
              </a:rPr>
              <a:t>eriodic monitoring required during the injection </a:t>
            </a:r>
            <a:r>
              <a:rPr lang="en-GB" sz="1400">
                <a:latin typeface="Arial Nova" panose="020B0504020202020204" pitchFamily="34" charset="0"/>
              </a:rPr>
              <a:t>phase.  </a:t>
            </a:r>
          </a:p>
          <a:p>
            <a:r>
              <a:rPr lang="en-GB" sz="1400">
                <a:latin typeface="Arial Nova" panose="020B0504020202020204" pitchFamily="34" charset="0"/>
              </a:rPr>
              <a:t>This is undertaken with a spectrum of MMV technologies, but most likely a combination of “remote sensing” geophysical data acquisition and physical/chemical measurements and sampling.  These data are used to assess and verify conformance with reservoir fluid distribution computer models; early identification of any unexpected behaviour of CO</a:t>
            </a:r>
            <a:r>
              <a:rPr lang="en-GB" sz="1400" baseline="-25000">
                <a:latin typeface="Arial Nova" panose="020B0504020202020204" pitchFamily="34" charset="0"/>
              </a:rPr>
              <a:t>2</a:t>
            </a:r>
            <a:r>
              <a:rPr lang="en-GB" sz="1400">
                <a:latin typeface="Arial Nova" panose="020B0504020202020204" pitchFamily="34" charset="0"/>
              </a:rPr>
              <a:t> allows corrective measures for storage risks within and around the complex to be implemented. </a:t>
            </a:r>
            <a:r>
              <a:rPr lang="en-GB" sz="1400">
                <a:latin typeface="Arial Nova"/>
              </a:rPr>
              <a:t>The OGA/NSTA-sponsored report led by Quintessa indicates the range of potential risks that may require monitoring throughout the lifecycle of a Carbon Storage project. </a:t>
            </a:r>
            <a:endParaRPr lang="en-GB" sz="2000">
              <a:latin typeface="Arial Nova" panose="020B0504020202020204" pitchFamily="34" charset="0"/>
              <a:ea typeface="Calibri" panose="020F0502020204030204" pitchFamily="34" charset="0"/>
              <a:cs typeface="Arial" panose="020B0604020202020204" pitchFamily="34" charset="0"/>
            </a:endParaRPr>
          </a:p>
        </p:txBody>
      </p:sp>
      <p:sp>
        <p:nvSpPr>
          <p:cNvPr id="149" name="TextBox 148">
            <a:extLst>
              <a:ext uri="{FF2B5EF4-FFF2-40B4-BE49-F238E27FC236}">
                <a16:creationId xmlns:a16="http://schemas.microsoft.com/office/drawing/2014/main" id="{821DFD49-EF9B-48E8-ABA4-DA65D1659CC4}"/>
              </a:ext>
            </a:extLst>
          </p:cNvPr>
          <p:cNvSpPr txBox="1"/>
          <p:nvPr/>
        </p:nvSpPr>
        <p:spPr>
          <a:xfrm>
            <a:off x="4561426" y="1700807"/>
            <a:ext cx="2794950" cy="246221"/>
          </a:xfrm>
          <a:prstGeom prst="rect">
            <a:avLst/>
          </a:prstGeom>
          <a:noFill/>
        </p:spPr>
        <p:txBody>
          <a:bodyPr wrap="square">
            <a:spAutoFit/>
          </a:bodyPr>
          <a:lstStyle/>
          <a:p>
            <a:r>
              <a:rPr lang="en-GB" sz="1000" b="1">
                <a:latin typeface="Arial Nova" panose="020B0504020202020204" pitchFamily="34" charset="0"/>
              </a:rPr>
              <a:t>(Reference 2)</a:t>
            </a:r>
            <a:endParaRPr lang="en-GB" sz="1000">
              <a:latin typeface="Arial Nova" panose="020B0504020202020204" pitchFamily="34" charset="0"/>
            </a:endParaRPr>
          </a:p>
        </p:txBody>
      </p:sp>
      <p:pic>
        <p:nvPicPr>
          <p:cNvPr id="146" name="Picture 2" descr="Queintessa">
            <a:extLst>
              <a:ext uri="{FF2B5EF4-FFF2-40B4-BE49-F238E27FC236}">
                <a16:creationId xmlns:a16="http://schemas.microsoft.com/office/drawing/2014/main" id="{33F67917-4FFB-4C26-BC41-FFE0C0C7AC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1424" y="1744980"/>
            <a:ext cx="953910" cy="214362"/>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6" descr="Merlin Energy Resources Logo">
            <a:extLst>
              <a:ext uri="{FF2B5EF4-FFF2-40B4-BE49-F238E27FC236}">
                <a16:creationId xmlns:a16="http://schemas.microsoft.com/office/drawing/2014/main" id="{E0F51FE4-C4AC-4385-BF88-ECB3B6F811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7997" y="1714493"/>
            <a:ext cx="600231" cy="275336"/>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4" descr="TNO Logo">
            <a:extLst>
              <a:ext uri="{FF2B5EF4-FFF2-40B4-BE49-F238E27FC236}">
                <a16:creationId xmlns:a16="http://schemas.microsoft.com/office/drawing/2014/main" id="{CFB586E3-DC65-4EAE-8DEB-869916C421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46767" y="1714493"/>
            <a:ext cx="888909" cy="259053"/>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descr="Potential CCS risks">
            <a:extLst>
              <a:ext uri="{FF2B5EF4-FFF2-40B4-BE49-F238E27FC236}">
                <a16:creationId xmlns:a16="http://schemas.microsoft.com/office/drawing/2014/main" id="{B8BEE29F-EAA2-4D90-A24E-36E8DB88DC8A}"/>
              </a:ext>
            </a:extLst>
          </p:cNvPr>
          <p:cNvGrpSpPr/>
          <p:nvPr/>
        </p:nvGrpSpPr>
        <p:grpSpPr>
          <a:xfrm>
            <a:off x="10668" y="2433282"/>
            <a:ext cx="12202667" cy="3847944"/>
            <a:chOff x="10668" y="2433282"/>
            <a:chExt cx="12202667" cy="3847944"/>
          </a:xfrm>
        </p:grpSpPr>
        <p:sp>
          <p:nvSpPr>
            <p:cNvPr id="104" name="Rectangle 103">
              <a:extLst>
                <a:ext uri="{FF2B5EF4-FFF2-40B4-BE49-F238E27FC236}">
                  <a16:creationId xmlns:a16="http://schemas.microsoft.com/office/drawing/2014/main" id="{2EB78E64-F41F-4582-B524-04E679486F84}"/>
                </a:ext>
              </a:extLst>
            </p:cNvPr>
            <p:cNvSpPr/>
            <p:nvPr/>
          </p:nvSpPr>
          <p:spPr>
            <a:xfrm>
              <a:off x="541415" y="3346731"/>
              <a:ext cx="10998034" cy="2509404"/>
            </a:xfrm>
            <a:prstGeom prst="rect">
              <a:avLst/>
            </a:prstGeom>
            <a:pattFill prst="pct20">
              <a:fgClr>
                <a:schemeClr val="accent2">
                  <a:lumMod val="20000"/>
                  <a:lumOff val="80000"/>
                </a:schemeClr>
              </a:fgClr>
              <a:bgClr>
                <a:srgbClr val="FFFFF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9" name="Freeform: Shape 8">
              <a:extLst>
                <a:ext uri="{FF2B5EF4-FFF2-40B4-BE49-F238E27FC236}">
                  <a16:creationId xmlns:a16="http://schemas.microsoft.com/office/drawing/2014/main" id="{D8F02CC0-B3B4-43EA-8630-89CA3277A085}"/>
                </a:ext>
              </a:extLst>
            </p:cNvPr>
            <p:cNvSpPr/>
            <p:nvPr/>
          </p:nvSpPr>
          <p:spPr>
            <a:xfrm>
              <a:off x="4207931" y="2511999"/>
              <a:ext cx="3706732" cy="164875"/>
            </a:xfrm>
            <a:custGeom>
              <a:avLst/>
              <a:gdLst>
                <a:gd name="connsiteX0" fmla="*/ 1285960 w 1433298"/>
                <a:gd name="connsiteY0" fmla="*/ 62143 h 62143"/>
                <a:gd name="connsiteX1" fmla="*/ 1143632 w 1433298"/>
                <a:gd name="connsiteY1" fmla="*/ 23053 h 62143"/>
                <a:gd name="connsiteX2" fmla="*/ 1001305 w 1433298"/>
                <a:gd name="connsiteY2" fmla="*/ 62143 h 62143"/>
                <a:gd name="connsiteX3" fmla="*/ 858977 w 1433298"/>
                <a:gd name="connsiteY3" fmla="*/ 23053 h 62143"/>
                <a:gd name="connsiteX4" fmla="*/ 716650 w 1433298"/>
                <a:gd name="connsiteY4" fmla="*/ 62143 h 62143"/>
                <a:gd name="connsiteX5" fmla="*/ 574322 w 1433298"/>
                <a:gd name="connsiteY5" fmla="*/ 23053 h 62143"/>
                <a:gd name="connsiteX6" fmla="*/ 431994 w 1433298"/>
                <a:gd name="connsiteY6" fmla="*/ 62143 h 62143"/>
                <a:gd name="connsiteX7" fmla="*/ 289667 w 1433298"/>
                <a:gd name="connsiteY7" fmla="*/ 23053 h 62143"/>
                <a:gd name="connsiteX8" fmla="*/ 147339 w 1433298"/>
                <a:gd name="connsiteY8" fmla="*/ 62143 h 62143"/>
                <a:gd name="connsiteX9" fmla="*/ 0 w 1433298"/>
                <a:gd name="connsiteY9" fmla="*/ 20046 h 62143"/>
                <a:gd name="connsiteX10" fmla="*/ 10023 w 1433298"/>
                <a:gd name="connsiteY10" fmla="*/ 3007 h 62143"/>
                <a:gd name="connsiteX11" fmla="*/ 147339 w 1433298"/>
                <a:gd name="connsiteY11" fmla="*/ 42097 h 62143"/>
                <a:gd name="connsiteX12" fmla="*/ 284655 w 1433298"/>
                <a:gd name="connsiteY12" fmla="*/ 3007 h 62143"/>
                <a:gd name="connsiteX13" fmla="*/ 289667 w 1433298"/>
                <a:gd name="connsiteY13" fmla="*/ 0 h 62143"/>
                <a:gd name="connsiteX14" fmla="*/ 294678 w 1433298"/>
                <a:gd name="connsiteY14" fmla="*/ 3007 h 62143"/>
                <a:gd name="connsiteX15" fmla="*/ 431994 w 1433298"/>
                <a:gd name="connsiteY15" fmla="*/ 42097 h 62143"/>
                <a:gd name="connsiteX16" fmla="*/ 569310 w 1433298"/>
                <a:gd name="connsiteY16" fmla="*/ 3007 h 62143"/>
                <a:gd name="connsiteX17" fmla="*/ 574322 w 1433298"/>
                <a:gd name="connsiteY17" fmla="*/ 0 h 62143"/>
                <a:gd name="connsiteX18" fmla="*/ 579333 w 1433298"/>
                <a:gd name="connsiteY18" fmla="*/ 3007 h 62143"/>
                <a:gd name="connsiteX19" fmla="*/ 716650 w 1433298"/>
                <a:gd name="connsiteY19" fmla="*/ 42097 h 62143"/>
                <a:gd name="connsiteX20" fmla="*/ 853966 w 1433298"/>
                <a:gd name="connsiteY20" fmla="*/ 3007 h 62143"/>
                <a:gd name="connsiteX21" fmla="*/ 858977 w 1433298"/>
                <a:gd name="connsiteY21" fmla="*/ 0 h 62143"/>
                <a:gd name="connsiteX22" fmla="*/ 863989 w 1433298"/>
                <a:gd name="connsiteY22" fmla="*/ 3007 h 62143"/>
                <a:gd name="connsiteX23" fmla="*/ 1001305 w 1433298"/>
                <a:gd name="connsiteY23" fmla="*/ 42097 h 62143"/>
                <a:gd name="connsiteX24" fmla="*/ 1138621 w 1433298"/>
                <a:gd name="connsiteY24" fmla="*/ 3007 h 62143"/>
                <a:gd name="connsiteX25" fmla="*/ 1143632 w 1433298"/>
                <a:gd name="connsiteY25" fmla="*/ 0 h 62143"/>
                <a:gd name="connsiteX26" fmla="*/ 1148644 w 1433298"/>
                <a:gd name="connsiteY26" fmla="*/ 3007 h 62143"/>
                <a:gd name="connsiteX27" fmla="*/ 1285960 w 1433298"/>
                <a:gd name="connsiteY27" fmla="*/ 42097 h 62143"/>
                <a:gd name="connsiteX28" fmla="*/ 1423276 w 1433298"/>
                <a:gd name="connsiteY28" fmla="*/ 3007 h 62143"/>
                <a:gd name="connsiteX29" fmla="*/ 1433299 w 1433298"/>
                <a:gd name="connsiteY29" fmla="*/ 20046 h 62143"/>
                <a:gd name="connsiteX30" fmla="*/ 1285960 w 1433298"/>
                <a:gd name="connsiteY30" fmla="*/ 62143 h 62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33298" h="62143">
                  <a:moveTo>
                    <a:pt x="1285960" y="62143"/>
                  </a:moveTo>
                  <a:cubicBezTo>
                    <a:pt x="1222815" y="62143"/>
                    <a:pt x="1161674" y="32074"/>
                    <a:pt x="1143632" y="23053"/>
                  </a:cubicBezTo>
                  <a:cubicBezTo>
                    <a:pt x="1125591" y="32074"/>
                    <a:pt x="1064450" y="62143"/>
                    <a:pt x="1001305" y="62143"/>
                  </a:cubicBezTo>
                  <a:cubicBezTo>
                    <a:pt x="938159" y="62143"/>
                    <a:pt x="877019" y="32074"/>
                    <a:pt x="858977" y="23053"/>
                  </a:cubicBezTo>
                  <a:cubicBezTo>
                    <a:pt x="840936" y="32074"/>
                    <a:pt x="779795" y="62143"/>
                    <a:pt x="716650" y="62143"/>
                  </a:cubicBezTo>
                  <a:cubicBezTo>
                    <a:pt x="653504" y="62143"/>
                    <a:pt x="592363" y="32074"/>
                    <a:pt x="574322" y="23053"/>
                  </a:cubicBezTo>
                  <a:cubicBezTo>
                    <a:pt x="556280" y="32074"/>
                    <a:pt x="495140" y="62143"/>
                    <a:pt x="431994" y="62143"/>
                  </a:cubicBezTo>
                  <a:cubicBezTo>
                    <a:pt x="368849" y="62143"/>
                    <a:pt x="307708" y="32074"/>
                    <a:pt x="289667" y="23053"/>
                  </a:cubicBezTo>
                  <a:cubicBezTo>
                    <a:pt x="271625" y="32074"/>
                    <a:pt x="210484" y="62143"/>
                    <a:pt x="147339" y="62143"/>
                  </a:cubicBezTo>
                  <a:cubicBezTo>
                    <a:pt x="74171" y="62143"/>
                    <a:pt x="3007" y="22051"/>
                    <a:pt x="0" y="20046"/>
                  </a:cubicBezTo>
                  <a:lnTo>
                    <a:pt x="10023" y="3007"/>
                  </a:lnTo>
                  <a:cubicBezTo>
                    <a:pt x="11025" y="3007"/>
                    <a:pt x="80185" y="42097"/>
                    <a:pt x="147339" y="42097"/>
                  </a:cubicBezTo>
                  <a:cubicBezTo>
                    <a:pt x="214494" y="42097"/>
                    <a:pt x="283653" y="3007"/>
                    <a:pt x="284655" y="3007"/>
                  </a:cubicBezTo>
                  <a:lnTo>
                    <a:pt x="289667" y="0"/>
                  </a:lnTo>
                  <a:lnTo>
                    <a:pt x="294678" y="3007"/>
                  </a:lnTo>
                  <a:cubicBezTo>
                    <a:pt x="295681" y="3007"/>
                    <a:pt x="364840" y="42097"/>
                    <a:pt x="431994" y="42097"/>
                  </a:cubicBezTo>
                  <a:cubicBezTo>
                    <a:pt x="499149" y="42097"/>
                    <a:pt x="568308" y="3007"/>
                    <a:pt x="569310" y="3007"/>
                  </a:cubicBezTo>
                  <a:lnTo>
                    <a:pt x="574322" y="0"/>
                  </a:lnTo>
                  <a:lnTo>
                    <a:pt x="579333" y="3007"/>
                  </a:lnTo>
                  <a:cubicBezTo>
                    <a:pt x="580336" y="3007"/>
                    <a:pt x="649495" y="42097"/>
                    <a:pt x="716650" y="42097"/>
                  </a:cubicBezTo>
                  <a:cubicBezTo>
                    <a:pt x="783804" y="42097"/>
                    <a:pt x="852963" y="3007"/>
                    <a:pt x="853966" y="3007"/>
                  </a:cubicBezTo>
                  <a:lnTo>
                    <a:pt x="858977" y="0"/>
                  </a:lnTo>
                  <a:lnTo>
                    <a:pt x="863989" y="3007"/>
                  </a:lnTo>
                  <a:cubicBezTo>
                    <a:pt x="864991" y="3007"/>
                    <a:pt x="934150" y="42097"/>
                    <a:pt x="1001305" y="42097"/>
                  </a:cubicBezTo>
                  <a:cubicBezTo>
                    <a:pt x="1068459" y="42097"/>
                    <a:pt x="1137618" y="3007"/>
                    <a:pt x="1138621" y="3007"/>
                  </a:cubicBezTo>
                  <a:lnTo>
                    <a:pt x="1143632" y="0"/>
                  </a:lnTo>
                  <a:lnTo>
                    <a:pt x="1148644" y="3007"/>
                  </a:lnTo>
                  <a:cubicBezTo>
                    <a:pt x="1149646" y="3007"/>
                    <a:pt x="1218805" y="42097"/>
                    <a:pt x="1285960" y="42097"/>
                  </a:cubicBezTo>
                  <a:cubicBezTo>
                    <a:pt x="1353114" y="42097"/>
                    <a:pt x="1422274" y="3007"/>
                    <a:pt x="1423276" y="3007"/>
                  </a:cubicBezTo>
                  <a:lnTo>
                    <a:pt x="1433299" y="20046"/>
                  </a:lnTo>
                  <a:cubicBezTo>
                    <a:pt x="1430292" y="22051"/>
                    <a:pt x="1359128" y="62143"/>
                    <a:pt x="1285960" y="62143"/>
                  </a:cubicBezTo>
                  <a:close/>
                </a:path>
              </a:pathLst>
            </a:custGeom>
            <a:solidFill>
              <a:srgbClr val="006097"/>
            </a:solidFill>
            <a:ln w="9991" cap="flat">
              <a:noFill/>
              <a:prstDash val="solid"/>
              <a:miter/>
            </a:ln>
          </p:spPr>
          <p:txBody>
            <a:bodyPr rtlCol="0" anchor="ctr"/>
            <a:lstStyle/>
            <a:p>
              <a:endParaRPr lang="en-GB">
                <a:latin typeface="+mj-lt"/>
              </a:endParaRPr>
            </a:p>
          </p:txBody>
        </p:sp>
        <p:pic>
          <p:nvPicPr>
            <p:cNvPr id="30" name="Graphic 29">
              <a:extLst>
                <a:ext uri="{FF2B5EF4-FFF2-40B4-BE49-F238E27FC236}">
                  <a16:creationId xmlns:a16="http://schemas.microsoft.com/office/drawing/2014/main" id="{F20B6F55-208D-4499-93FE-F95C8BE4805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90119" y="4393368"/>
              <a:ext cx="770269" cy="657597"/>
            </a:xfrm>
            <a:prstGeom prst="rect">
              <a:avLst/>
            </a:prstGeom>
          </p:spPr>
        </p:pic>
        <p:sp>
          <p:nvSpPr>
            <p:cNvPr id="34" name="Freeform: Shape 33">
              <a:extLst>
                <a:ext uri="{FF2B5EF4-FFF2-40B4-BE49-F238E27FC236}">
                  <a16:creationId xmlns:a16="http://schemas.microsoft.com/office/drawing/2014/main" id="{8FD6C7AE-797A-4CAA-88BF-B78E9567ADE5}"/>
                </a:ext>
              </a:extLst>
            </p:cNvPr>
            <p:cNvSpPr/>
            <p:nvPr/>
          </p:nvSpPr>
          <p:spPr>
            <a:xfrm>
              <a:off x="7867035" y="2503790"/>
              <a:ext cx="3706733" cy="164875"/>
            </a:xfrm>
            <a:custGeom>
              <a:avLst/>
              <a:gdLst>
                <a:gd name="connsiteX0" fmla="*/ 1285960 w 1433298"/>
                <a:gd name="connsiteY0" fmla="*/ 62143 h 62143"/>
                <a:gd name="connsiteX1" fmla="*/ 1143632 w 1433298"/>
                <a:gd name="connsiteY1" fmla="*/ 23053 h 62143"/>
                <a:gd name="connsiteX2" fmla="*/ 1001305 w 1433298"/>
                <a:gd name="connsiteY2" fmla="*/ 62143 h 62143"/>
                <a:gd name="connsiteX3" fmla="*/ 858977 w 1433298"/>
                <a:gd name="connsiteY3" fmla="*/ 23053 h 62143"/>
                <a:gd name="connsiteX4" fmla="*/ 716650 w 1433298"/>
                <a:gd name="connsiteY4" fmla="*/ 62143 h 62143"/>
                <a:gd name="connsiteX5" fmla="*/ 574322 w 1433298"/>
                <a:gd name="connsiteY5" fmla="*/ 23053 h 62143"/>
                <a:gd name="connsiteX6" fmla="*/ 431994 w 1433298"/>
                <a:gd name="connsiteY6" fmla="*/ 62143 h 62143"/>
                <a:gd name="connsiteX7" fmla="*/ 289667 w 1433298"/>
                <a:gd name="connsiteY7" fmla="*/ 23053 h 62143"/>
                <a:gd name="connsiteX8" fmla="*/ 147339 w 1433298"/>
                <a:gd name="connsiteY8" fmla="*/ 62143 h 62143"/>
                <a:gd name="connsiteX9" fmla="*/ 0 w 1433298"/>
                <a:gd name="connsiteY9" fmla="*/ 20046 h 62143"/>
                <a:gd name="connsiteX10" fmla="*/ 10023 w 1433298"/>
                <a:gd name="connsiteY10" fmla="*/ 3007 h 62143"/>
                <a:gd name="connsiteX11" fmla="*/ 147339 w 1433298"/>
                <a:gd name="connsiteY11" fmla="*/ 42097 h 62143"/>
                <a:gd name="connsiteX12" fmla="*/ 284655 w 1433298"/>
                <a:gd name="connsiteY12" fmla="*/ 3007 h 62143"/>
                <a:gd name="connsiteX13" fmla="*/ 289667 w 1433298"/>
                <a:gd name="connsiteY13" fmla="*/ 0 h 62143"/>
                <a:gd name="connsiteX14" fmla="*/ 294678 w 1433298"/>
                <a:gd name="connsiteY14" fmla="*/ 3007 h 62143"/>
                <a:gd name="connsiteX15" fmla="*/ 431994 w 1433298"/>
                <a:gd name="connsiteY15" fmla="*/ 42097 h 62143"/>
                <a:gd name="connsiteX16" fmla="*/ 569310 w 1433298"/>
                <a:gd name="connsiteY16" fmla="*/ 3007 h 62143"/>
                <a:gd name="connsiteX17" fmla="*/ 574322 w 1433298"/>
                <a:gd name="connsiteY17" fmla="*/ 0 h 62143"/>
                <a:gd name="connsiteX18" fmla="*/ 579333 w 1433298"/>
                <a:gd name="connsiteY18" fmla="*/ 3007 h 62143"/>
                <a:gd name="connsiteX19" fmla="*/ 716650 w 1433298"/>
                <a:gd name="connsiteY19" fmla="*/ 42097 h 62143"/>
                <a:gd name="connsiteX20" fmla="*/ 853966 w 1433298"/>
                <a:gd name="connsiteY20" fmla="*/ 3007 h 62143"/>
                <a:gd name="connsiteX21" fmla="*/ 858977 w 1433298"/>
                <a:gd name="connsiteY21" fmla="*/ 0 h 62143"/>
                <a:gd name="connsiteX22" fmla="*/ 863989 w 1433298"/>
                <a:gd name="connsiteY22" fmla="*/ 3007 h 62143"/>
                <a:gd name="connsiteX23" fmla="*/ 1001305 w 1433298"/>
                <a:gd name="connsiteY23" fmla="*/ 42097 h 62143"/>
                <a:gd name="connsiteX24" fmla="*/ 1138621 w 1433298"/>
                <a:gd name="connsiteY24" fmla="*/ 3007 h 62143"/>
                <a:gd name="connsiteX25" fmla="*/ 1143632 w 1433298"/>
                <a:gd name="connsiteY25" fmla="*/ 0 h 62143"/>
                <a:gd name="connsiteX26" fmla="*/ 1148644 w 1433298"/>
                <a:gd name="connsiteY26" fmla="*/ 3007 h 62143"/>
                <a:gd name="connsiteX27" fmla="*/ 1285960 w 1433298"/>
                <a:gd name="connsiteY27" fmla="*/ 42097 h 62143"/>
                <a:gd name="connsiteX28" fmla="*/ 1423276 w 1433298"/>
                <a:gd name="connsiteY28" fmla="*/ 3007 h 62143"/>
                <a:gd name="connsiteX29" fmla="*/ 1433299 w 1433298"/>
                <a:gd name="connsiteY29" fmla="*/ 20046 h 62143"/>
                <a:gd name="connsiteX30" fmla="*/ 1285960 w 1433298"/>
                <a:gd name="connsiteY30" fmla="*/ 62143 h 62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33298" h="62143">
                  <a:moveTo>
                    <a:pt x="1285960" y="62143"/>
                  </a:moveTo>
                  <a:cubicBezTo>
                    <a:pt x="1222815" y="62143"/>
                    <a:pt x="1161674" y="32074"/>
                    <a:pt x="1143632" y="23053"/>
                  </a:cubicBezTo>
                  <a:cubicBezTo>
                    <a:pt x="1125591" y="32074"/>
                    <a:pt x="1064450" y="62143"/>
                    <a:pt x="1001305" y="62143"/>
                  </a:cubicBezTo>
                  <a:cubicBezTo>
                    <a:pt x="938159" y="62143"/>
                    <a:pt x="877019" y="32074"/>
                    <a:pt x="858977" y="23053"/>
                  </a:cubicBezTo>
                  <a:cubicBezTo>
                    <a:pt x="840936" y="32074"/>
                    <a:pt x="779795" y="62143"/>
                    <a:pt x="716650" y="62143"/>
                  </a:cubicBezTo>
                  <a:cubicBezTo>
                    <a:pt x="653504" y="62143"/>
                    <a:pt x="592363" y="32074"/>
                    <a:pt x="574322" y="23053"/>
                  </a:cubicBezTo>
                  <a:cubicBezTo>
                    <a:pt x="556280" y="32074"/>
                    <a:pt x="495140" y="62143"/>
                    <a:pt x="431994" y="62143"/>
                  </a:cubicBezTo>
                  <a:cubicBezTo>
                    <a:pt x="368849" y="62143"/>
                    <a:pt x="307708" y="32074"/>
                    <a:pt x="289667" y="23053"/>
                  </a:cubicBezTo>
                  <a:cubicBezTo>
                    <a:pt x="271625" y="32074"/>
                    <a:pt x="210484" y="62143"/>
                    <a:pt x="147339" y="62143"/>
                  </a:cubicBezTo>
                  <a:cubicBezTo>
                    <a:pt x="74171" y="62143"/>
                    <a:pt x="3007" y="22051"/>
                    <a:pt x="0" y="20046"/>
                  </a:cubicBezTo>
                  <a:lnTo>
                    <a:pt x="10023" y="3007"/>
                  </a:lnTo>
                  <a:cubicBezTo>
                    <a:pt x="11025" y="3007"/>
                    <a:pt x="80185" y="42097"/>
                    <a:pt x="147339" y="42097"/>
                  </a:cubicBezTo>
                  <a:cubicBezTo>
                    <a:pt x="214494" y="42097"/>
                    <a:pt x="283653" y="3007"/>
                    <a:pt x="284655" y="3007"/>
                  </a:cubicBezTo>
                  <a:lnTo>
                    <a:pt x="289667" y="0"/>
                  </a:lnTo>
                  <a:lnTo>
                    <a:pt x="294678" y="3007"/>
                  </a:lnTo>
                  <a:cubicBezTo>
                    <a:pt x="295681" y="3007"/>
                    <a:pt x="364840" y="42097"/>
                    <a:pt x="431994" y="42097"/>
                  </a:cubicBezTo>
                  <a:cubicBezTo>
                    <a:pt x="499149" y="42097"/>
                    <a:pt x="568308" y="3007"/>
                    <a:pt x="569310" y="3007"/>
                  </a:cubicBezTo>
                  <a:lnTo>
                    <a:pt x="574322" y="0"/>
                  </a:lnTo>
                  <a:lnTo>
                    <a:pt x="579333" y="3007"/>
                  </a:lnTo>
                  <a:cubicBezTo>
                    <a:pt x="580336" y="3007"/>
                    <a:pt x="649495" y="42097"/>
                    <a:pt x="716650" y="42097"/>
                  </a:cubicBezTo>
                  <a:cubicBezTo>
                    <a:pt x="783804" y="42097"/>
                    <a:pt x="852963" y="3007"/>
                    <a:pt x="853966" y="3007"/>
                  </a:cubicBezTo>
                  <a:lnTo>
                    <a:pt x="858977" y="0"/>
                  </a:lnTo>
                  <a:lnTo>
                    <a:pt x="863989" y="3007"/>
                  </a:lnTo>
                  <a:cubicBezTo>
                    <a:pt x="864991" y="3007"/>
                    <a:pt x="934150" y="42097"/>
                    <a:pt x="1001305" y="42097"/>
                  </a:cubicBezTo>
                  <a:cubicBezTo>
                    <a:pt x="1068459" y="42097"/>
                    <a:pt x="1137618" y="3007"/>
                    <a:pt x="1138621" y="3007"/>
                  </a:cubicBezTo>
                  <a:lnTo>
                    <a:pt x="1143632" y="0"/>
                  </a:lnTo>
                  <a:lnTo>
                    <a:pt x="1148644" y="3007"/>
                  </a:lnTo>
                  <a:cubicBezTo>
                    <a:pt x="1149646" y="3007"/>
                    <a:pt x="1218805" y="42097"/>
                    <a:pt x="1285960" y="42097"/>
                  </a:cubicBezTo>
                  <a:cubicBezTo>
                    <a:pt x="1353114" y="42097"/>
                    <a:pt x="1422274" y="3007"/>
                    <a:pt x="1423276" y="3007"/>
                  </a:cubicBezTo>
                  <a:lnTo>
                    <a:pt x="1433299" y="20046"/>
                  </a:lnTo>
                  <a:cubicBezTo>
                    <a:pt x="1430292" y="22051"/>
                    <a:pt x="1359128" y="62143"/>
                    <a:pt x="1285960" y="62143"/>
                  </a:cubicBezTo>
                  <a:close/>
                </a:path>
              </a:pathLst>
            </a:custGeom>
            <a:solidFill>
              <a:srgbClr val="006097"/>
            </a:solidFill>
            <a:ln w="9991" cap="flat">
              <a:noFill/>
              <a:prstDash val="solid"/>
              <a:miter/>
            </a:ln>
          </p:spPr>
          <p:txBody>
            <a:bodyPr rtlCol="0" anchor="ctr"/>
            <a:lstStyle/>
            <a:p>
              <a:endParaRPr lang="en-GB">
                <a:latin typeface="+mj-lt"/>
              </a:endParaRPr>
            </a:p>
          </p:txBody>
        </p:sp>
        <p:sp>
          <p:nvSpPr>
            <p:cNvPr id="35" name="Freeform: Shape 34">
              <a:extLst>
                <a:ext uri="{FF2B5EF4-FFF2-40B4-BE49-F238E27FC236}">
                  <a16:creationId xmlns:a16="http://schemas.microsoft.com/office/drawing/2014/main" id="{CE7605E2-32F0-4135-B334-8B06A3A4CC3B}"/>
                </a:ext>
              </a:extLst>
            </p:cNvPr>
            <p:cNvSpPr/>
            <p:nvPr/>
          </p:nvSpPr>
          <p:spPr>
            <a:xfrm>
              <a:off x="548829" y="2515322"/>
              <a:ext cx="3706733" cy="164875"/>
            </a:xfrm>
            <a:custGeom>
              <a:avLst/>
              <a:gdLst>
                <a:gd name="connsiteX0" fmla="*/ 1285960 w 1433298"/>
                <a:gd name="connsiteY0" fmla="*/ 62143 h 62143"/>
                <a:gd name="connsiteX1" fmla="*/ 1143632 w 1433298"/>
                <a:gd name="connsiteY1" fmla="*/ 23053 h 62143"/>
                <a:gd name="connsiteX2" fmla="*/ 1001305 w 1433298"/>
                <a:gd name="connsiteY2" fmla="*/ 62143 h 62143"/>
                <a:gd name="connsiteX3" fmla="*/ 858977 w 1433298"/>
                <a:gd name="connsiteY3" fmla="*/ 23053 h 62143"/>
                <a:gd name="connsiteX4" fmla="*/ 716650 w 1433298"/>
                <a:gd name="connsiteY4" fmla="*/ 62143 h 62143"/>
                <a:gd name="connsiteX5" fmla="*/ 574322 w 1433298"/>
                <a:gd name="connsiteY5" fmla="*/ 23053 h 62143"/>
                <a:gd name="connsiteX6" fmla="*/ 431994 w 1433298"/>
                <a:gd name="connsiteY6" fmla="*/ 62143 h 62143"/>
                <a:gd name="connsiteX7" fmla="*/ 289667 w 1433298"/>
                <a:gd name="connsiteY7" fmla="*/ 23053 h 62143"/>
                <a:gd name="connsiteX8" fmla="*/ 147339 w 1433298"/>
                <a:gd name="connsiteY8" fmla="*/ 62143 h 62143"/>
                <a:gd name="connsiteX9" fmla="*/ 0 w 1433298"/>
                <a:gd name="connsiteY9" fmla="*/ 20046 h 62143"/>
                <a:gd name="connsiteX10" fmla="*/ 10023 w 1433298"/>
                <a:gd name="connsiteY10" fmla="*/ 3007 h 62143"/>
                <a:gd name="connsiteX11" fmla="*/ 147339 w 1433298"/>
                <a:gd name="connsiteY11" fmla="*/ 42097 h 62143"/>
                <a:gd name="connsiteX12" fmla="*/ 284655 w 1433298"/>
                <a:gd name="connsiteY12" fmla="*/ 3007 h 62143"/>
                <a:gd name="connsiteX13" fmla="*/ 289667 w 1433298"/>
                <a:gd name="connsiteY13" fmla="*/ 0 h 62143"/>
                <a:gd name="connsiteX14" fmla="*/ 294678 w 1433298"/>
                <a:gd name="connsiteY14" fmla="*/ 3007 h 62143"/>
                <a:gd name="connsiteX15" fmla="*/ 431994 w 1433298"/>
                <a:gd name="connsiteY15" fmla="*/ 42097 h 62143"/>
                <a:gd name="connsiteX16" fmla="*/ 569310 w 1433298"/>
                <a:gd name="connsiteY16" fmla="*/ 3007 h 62143"/>
                <a:gd name="connsiteX17" fmla="*/ 574322 w 1433298"/>
                <a:gd name="connsiteY17" fmla="*/ 0 h 62143"/>
                <a:gd name="connsiteX18" fmla="*/ 579333 w 1433298"/>
                <a:gd name="connsiteY18" fmla="*/ 3007 h 62143"/>
                <a:gd name="connsiteX19" fmla="*/ 716650 w 1433298"/>
                <a:gd name="connsiteY19" fmla="*/ 42097 h 62143"/>
                <a:gd name="connsiteX20" fmla="*/ 853966 w 1433298"/>
                <a:gd name="connsiteY20" fmla="*/ 3007 h 62143"/>
                <a:gd name="connsiteX21" fmla="*/ 858977 w 1433298"/>
                <a:gd name="connsiteY21" fmla="*/ 0 h 62143"/>
                <a:gd name="connsiteX22" fmla="*/ 863989 w 1433298"/>
                <a:gd name="connsiteY22" fmla="*/ 3007 h 62143"/>
                <a:gd name="connsiteX23" fmla="*/ 1001305 w 1433298"/>
                <a:gd name="connsiteY23" fmla="*/ 42097 h 62143"/>
                <a:gd name="connsiteX24" fmla="*/ 1138621 w 1433298"/>
                <a:gd name="connsiteY24" fmla="*/ 3007 h 62143"/>
                <a:gd name="connsiteX25" fmla="*/ 1143632 w 1433298"/>
                <a:gd name="connsiteY25" fmla="*/ 0 h 62143"/>
                <a:gd name="connsiteX26" fmla="*/ 1148644 w 1433298"/>
                <a:gd name="connsiteY26" fmla="*/ 3007 h 62143"/>
                <a:gd name="connsiteX27" fmla="*/ 1285960 w 1433298"/>
                <a:gd name="connsiteY27" fmla="*/ 42097 h 62143"/>
                <a:gd name="connsiteX28" fmla="*/ 1423276 w 1433298"/>
                <a:gd name="connsiteY28" fmla="*/ 3007 h 62143"/>
                <a:gd name="connsiteX29" fmla="*/ 1433299 w 1433298"/>
                <a:gd name="connsiteY29" fmla="*/ 20046 h 62143"/>
                <a:gd name="connsiteX30" fmla="*/ 1285960 w 1433298"/>
                <a:gd name="connsiteY30" fmla="*/ 62143 h 62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33298" h="62143">
                  <a:moveTo>
                    <a:pt x="1285960" y="62143"/>
                  </a:moveTo>
                  <a:cubicBezTo>
                    <a:pt x="1222815" y="62143"/>
                    <a:pt x="1161674" y="32074"/>
                    <a:pt x="1143632" y="23053"/>
                  </a:cubicBezTo>
                  <a:cubicBezTo>
                    <a:pt x="1125591" y="32074"/>
                    <a:pt x="1064450" y="62143"/>
                    <a:pt x="1001305" y="62143"/>
                  </a:cubicBezTo>
                  <a:cubicBezTo>
                    <a:pt x="938159" y="62143"/>
                    <a:pt x="877019" y="32074"/>
                    <a:pt x="858977" y="23053"/>
                  </a:cubicBezTo>
                  <a:cubicBezTo>
                    <a:pt x="840936" y="32074"/>
                    <a:pt x="779795" y="62143"/>
                    <a:pt x="716650" y="62143"/>
                  </a:cubicBezTo>
                  <a:cubicBezTo>
                    <a:pt x="653504" y="62143"/>
                    <a:pt x="592363" y="32074"/>
                    <a:pt x="574322" y="23053"/>
                  </a:cubicBezTo>
                  <a:cubicBezTo>
                    <a:pt x="556280" y="32074"/>
                    <a:pt x="495140" y="62143"/>
                    <a:pt x="431994" y="62143"/>
                  </a:cubicBezTo>
                  <a:cubicBezTo>
                    <a:pt x="368849" y="62143"/>
                    <a:pt x="307708" y="32074"/>
                    <a:pt x="289667" y="23053"/>
                  </a:cubicBezTo>
                  <a:cubicBezTo>
                    <a:pt x="271625" y="32074"/>
                    <a:pt x="210484" y="62143"/>
                    <a:pt x="147339" y="62143"/>
                  </a:cubicBezTo>
                  <a:cubicBezTo>
                    <a:pt x="74171" y="62143"/>
                    <a:pt x="3007" y="22051"/>
                    <a:pt x="0" y="20046"/>
                  </a:cubicBezTo>
                  <a:lnTo>
                    <a:pt x="10023" y="3007"/>
                  </a:lnTo>
                  <a:cubicBezTo>
                    <a:pt x="11025" y="3007"/>
                    <a:pt x="80185" y="42097"/>
                    <a:pt x="147339" y="42097"/>
                  </a:cubicBezTo>
                  <a:cubicBezTo>
                    <a:pt x="214494" y="42097"/>
                    <a:pt x="283653" y="3007"/>
                    <a:pt x="284655" y="3007"/>
                  </a:cubicBezTo>
                  <a:lnTo>
                    <a:pt x="289667" y="0"/>
                  </a:lnTo>
                  <a:lnTo>
                    <a:pt x="294678" y="3007"/>
                  </a:lnTo>
                  <a:cubicBezTo>
                    <a:pt x="295681" y="3007"/>
                    <a:pt x="364840" y="42097"/>
                    <a:pt x="431994" y="42097"/>
                  </a:cubicBezTo>
                  <a:cubicBezTo>
                    <a:pt x="499149" y="42097"/>
                    <a:pt x="568308" y="3007"/>
                    <a:pt x="569310" y="3007"/>
                  </a:cubicBezTo>
                  <a:lnTo>
                    <a:pt x="574322" y="0"/>
                  </a:lnTo>
                  <a:lnTo>
                    <a:pt x="579333" y="3007"/>
                  </a:lnTo>
                  <a:cubicBezTo>
                    <a:pt x="580336" y="3007"/>
                    <a:pt x="649495" y="42097"/>
                    <a:pt x="716650" y="42097"/>
                  </a:cubicBezTo>
                  <a:cubicBezTo>
                    <a:pt x="783804" y="42097"/>
                    <a:pt x="852963" y="3007"/>
                    <a:pt x="853966" y="3007"/>
                  </a:cubicBezTo>
                  <a:lnTo>
                    <a:pt x="858977" y="0"/>
                  </a:lnTo>
                  <a:lnTo>
                    <a:pt x="863989" y="3007"/>
                  </a:lnTo>
                  <a:cubicBezTo>
                    <a:pt x="864991" y="3007"/>
                    <a:pt x="934150" y="42097"/>
                    <a:pt x="1001305" y="42097"/>
                  </a:cubicBezTo>
                  <a:cubicBezTo>
                    <a:pt x="1068459" y="42097"/>
                    <a:pt x="1137618" y="3007"/>
                    <a:pt x="1138621" y="3007"/>
                  </a:cubicBezTo>
                  <a:lnTo>
                    <a:pt x="1143632" y="0"/>
                  </a:lnTo>
                  <a:lnTo>
                    <a:pt x="1148644" y="3007"/>
                  </a:lnTo>
                  <a:cubicBezTo>
                    <a:pt x="1149646" y="3007"/>
                    <a:pt x="1218805" y="42097"/>
                    <a:pt x="1285960" y="42097"/>
                  </a:cubicBezTo>
                  <a:cubicBezTo>
                    <a:pt x="1353114" y="42097"/>
                    <a:pt x="1422274" y="3007"/>
                    <a:pt x="1423276" y="3007"/>
                  </a:cubicBezTo>
                  <a:lnTo>
                    <a:pt x="1433299" y="20046"/>
                  </a:lnTo>
                  <a:cubicBezTo>
                    <a:pt x="1430292" y="22051"/>
                    <a:pt x="1359128" y="62143"/>
                    <a:pt x="1285960" y="62143"/>
                  </a:cubicBezTo>
                  <a:close/>
                </a:path>
              </a:pathLst>
            </a:custGeom>
            <a:solidFill>
              <a:srgbClr val="006097"/>
            </a:solidFill>
            <a:ln w="9991" cap="flat">
              <a:noFill/>
              <a:prstDash val="solid"/>
              <a:miter/>
            </a:ln>
          </p:spPr>
          <p:txBody>
            <a:bodyPr rtlCol="0" anchor="ctr"/>
            <a:lstStyle/>
            <a:p>
              <a:endParaRPr lang="en-GB">
                <a:latin typeface="+mj-lt"/>
              </a:endParaRPr>
            </a:p>
          </p:txBody>
        </p:sp>
        <p:grpSp>
          <p:nvGrpSpPr>
            <p:cNvPr id="47" name="Group 46">
              <a:extLst>
                <a:ext uri="{FF2B5EF4-FFF2-40B4-BE49-F238E27FC236}">
                  <a16:creationId xmlns:a16="http://schemas.microsoft.com/office/drawing/2014/main" id="{07B6BBB5-1F0D-4614-B8CF-4ED050F01CB6}"/>
                </a:ext>
              </a:extLst>
            </p:cNvPr>
            <p:cNvGrpSpPr/>
            <p:nvPr/>
          </p:nvGrpSpPr>
          <p:grpSpPr>
            <a:xfrm>
              <a:off x="548829" y="3218559"/>
              <a:ext cx="10998034" cy="50800"/>
              <a:chOff x="548829" y="3238500"/>
              <a:chExt cx="10998034" cy="50800"/>
            </a:xfrm>
          </p:grpSpPr>
          <p:cxnSp>
            <p:nvCxnSpPr>
              <p:cNvPr id="44" name="Straight Connector 43">
                <a:extLst>
                  <a:ext uri="{FF2B5EF4-FFF2-40B4-BE49-F238E27FC236}">
                    <a16:creationId xmlns:a16="http://schemas.microsoft.com/office/drawing/2014/main" id="{91B2820E-7496-47FB-981A-FB584E08717A}"/>
                  </a:ext>
                </a:extLst>
              </p:cNvPr>
              <p:cNvCxnSpPr>
                <a:cxnSpLocks/>
              </p:cNvCxnSpPr>
              <p:nvPr/>
            </p:nvCxnSpPr>
            <p:spPr>
              <a:xfrm flipH="1">
                <a:off x="548829" y="3238500"/>
                <a:ext cx="10998034" cy="0"/>
              </a:xfrm>
              <a:prstGeom prst="line">
                <a:avLst/>
              </a:prstGeom>
              <a:ln w="38100">
                <a:solidFill>
                  <a:srgbClr val="B06000"/>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C118153-3E1E-43C0-BAD9-66F7AC8EA2E3}"/>
                  </a:ext>
                </a:extLst>
              </p:cNvPr>
              <p:cNvCxnSpPr>
                <a:cxnSpLocks/>
              </p:cNvCxnSpPr>
              <p:nvPr/>
            </p:nvCxnSpPr>
            <p:spPr>
              <a:xfrm flipH="1">
                <a:off x="548829" y="3289300"/>
                <a:ext cx="10998034" cy="0"/>
              </a:xfrm>
              <a:prstGeom prst="line">
                <a:avLst/>
              </a:prstGeom>
              <a:ln w="38100">
                <a:solidFill>
                  <a:srgbClr val="B06000"/>
                </a:solidFill>
                <a:prstDash val="sysDash"/>
              </a:ln>
            </p:spPr>
            <p:style>
              <a:lnRef idx="1">
                <a:schemeClr val="accent1"/>
              </a:lnRef>
              <a:fillRef idx="0">
                <a:schemeClr val="accent1"/>
              </a:fillRef>
              <a:effectRef idx="0">
                <a:schemeClr val="accent1"/>
              </a:effectRef>
              <a:fontRef idx="minor">
                <a:schemeClr val="tx1"/>
              </a:fontRef>
            </p:style>
          </p:cxnSp>
        </p:grpSp>
        <p:sp>
          <p:nvSpPr>
            <p:cNvPr id="66" name="TextBox 65">
              <a:extLst>
                <a:ext uri="{FF2B5EF4-FFF2-40B4-BE49-F238E27FC236}">
                  <a16:creationId xmlns:a16="http://schemas.microsoft.com/office/drawing/2014/main" id="{39EF831F-2D7B-4D8D-9525-2EBEBA90AB57}"/>
                </a:ext>
              </a:extLst>
            </p:cNvPr>
            <p:cNvSpPr txBox="1"/>
            <p:nvPr/>
          </p:nvSpPr>
          <p:spPr>
            <a:xfrm>
              <a:off x="11087834" y="5659148"/>
              <a:ext cx="1125501" cy="315750"/>
            </a:xfrm>
            <a:prstGeom prst="rect">
              <a:avLst/>
            </a:prstGeom>
            <a:noFill/>
          </p:spPr>
          <p:txBody>
            <a:bodyPr wrap="none" rtlCol="0">
              <a:spAutoFit/>
            </a:bodyPr>
            <a:lstStyle/>
            <a:p>
              <a:r>
                <a:rPr lang="en-GB" sz="1400">
                  <a:solidFill>
                    <a:srgbClr val="000000"/>
                  </a:solidFill>
                  <a:latin typeface="+mj-lt"/>
                </a:rPr>
                <a:t>Not to scale</a:t>
              </a:r>
            </a:p>
          </p:txBody>
        </p:sp>
        <p:pic>
          <p:nvPicPr>
            <p:cNvPr id="67" name="Graphic 66">
              <a:extLst>
                <a:ext uri="{FF2B5EF4-FFF2-40B4-BE49-F238E27FC236}">
                  <a16:creationId xmlns:a16="http://schemas.microsoft.com/office/drawing/2014/main" id="{70FDEC50-38DE-4AE4-BEAE-1DCBD3BDC91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15947" y="2930217"/>
              <a:ext cx="222239" cy="372237"/>
            </a:xfrm>
            <a:prstGeom prst="rect">
              <a:avLst/>
            </a:prstGeom>
          </p:spPr>
        </p:pic>
        <p:cxnSp>
          <p:nvCxnSpPr>
            <p:cNvPr id="86" name="Straight Connector 85">
              <a:extLst>
                <a:ext uri="{FF2B5EF4-FFF2-40B4-BE49-F238E27FC236}">
                  <a16:creationId xmlns:a16="http://schemas.microsoft.com/office/drawing/2014/main" id="{C02553AF-F2F4-4F91-B3D9-C4F0A5B1DC1B}"/>
                </a:ext>
                <a:ext uri="{C183D7F6-B498-43B3-948B-1728B52AA6E4}">
                  <adec:decorative xmlns:adec="http://schemas.microsoft.com/office/drawing/2017/decorative" val="1"/>
                </a:ext>
              </a:extLst>
            </p:cNvPr>
            <p:cNvCxnSpPr>
              <a:cxnSpLocks/>
            </p:cNvCxnSpPr>
            <p:nvPr/>
          </p:nvCxnSpPr>
          <p:spPr>
            <a:xfrm flipH="1">
              <a:off x="541414" y="4383860"/>
              <a:ext cx="10998034" cy="0"/>
            </a:xfrm>
            <a:prstGeom prst="line">
              <a:avLst/>
            </a:prstGeom>
            <a:ln w="12700">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0C533B6-33C4-44DA-B816-4C81C6EA09FC}"/>
                </a:ext>
                <a:ext uri="{C183D7F6-B498-43B3-948B-1728B52AA6E4}">
                  <adec:decorative xmlns:adec="http://schemas.microsoft.com/office/drawing/2017/decorative" val="1"/>
                </a:ext>
              </a:extLst>
            </p:cNvPr>
            <p:cNvCxnSpPr>
              <a:cxnSpLocks/>
            </p:cNvCxnSpPr>
            <p:nvPr/>
          </p:nvCxnSpPr>
          <p:spPr>
            <a:xfrm flipH="1">
              <a:off x="541414" y="5856135"/>
              <a:ext cx="10998034" cy="0"/>
            </a:xfrm>
            <a:prstGeom prst="line">
              <a:avLst/>
            </a:prstGeom>
            <a:ln w="12700">
              <a:solidFill>
                <a:schemeClr val="accent3">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0427947B-291E-476F-8BB3-D2FE35980F96}"/>
                </a:ext>
              </a:extLst>
            </p:cNvPr>
            <p:cNvSpPr txBox="1"/>
            <p:nvPr/>
          </p:nvSpPr>
          <p:spPr>
            <a:xfrm>
              <a:off x="9333260" y="4201200"/>
              <a:ext cx="1815882" cy="347324"/>
            </a:xfrm>
            <a:prstGeom prst="rect">
              <a:avLst/>
            </a:prstGeom>
            <a:noFill/>
          </p:spPr>
          <p:txBody>
            <a:bodyPr wrap="none" rtlCol="0">
              <a:spAutoFit/>
            </a:bodyPr>
            <a:lstStyle/>
            <a:p>
              <a:r>
                <a:rPr lang="en-GB" sz="1600">
                  <a:solidFill>
                    <a:srgbClr val="BE4D00"/>
                  </a:solidFill>
                  <a:latin typeface="+mj-lt"/>
                </a:rPr>
                <a:t>&gt;800m </a:t>
              </a:r>
              <a:r>
                <a:rPr lang="en-GB" sz="1200">
                  <a:solidFill>
                    <a:srgbClr val="BE4D00"/>
                  </a:solidFill>
                  <a:latin typeface="+mj-lt"/>
                </a:rPr>
                <a:t>below seabed</a:t>
              </a:r>
              <a:endParaRPr lang="en-GB" sz="1600">
                <a:solidFill>
                  <a:srgbClr val="BE4D00"/>
                </a:solidFill>
                <a:latin typeface="+mj-lt"/>
              </a:endParaRPr>
            </a:p>
          </p:txBody>
        </p:sp>
        <p:sp>
          <p:nvSpPr>
            <p:cNvPr id="89" name="TextBox 88">
              <a:extLst>
                <a:ext uri="{FF2B5EF4-FFF2-40B4-BE49-F238E27FC236}">
                  <a16:creationId xmlns:a16="http://schemas.microsoft.com/office/drawing/2014/main" id="{D72AD585-05F4-40D3-BBE4-A79C5E18AEC7}"/>
                </a:ext>
              </a:extLst>
            </p:cNvPr>
            <p:cNvSpPr txBox="1"/>
            <p:nvPr/>
          </p:nvSpPr>
          <p:spPr>
            <a:xfrm>
              <a:off x="9407435" y="5865723"/>
              <a:ext cx="1929695" cy="347324"/>
            </a:xfrm>
            <a:prstGeom prst="rect">
              <a:avLst/>
            </a:prstGeom>
            <a:noFill/>
          </p:spPr>
          <p:txBody>
            <a:bodyPr wrap="none" rtlCol="0">
              <a:spAutoFit/>
            </a:bodyPr>
            <a:lstStyle/>
            <a:p>
              <a:r>
                <a:rPr lang="en-GB" sz="1600">
                  <a:solidFill>
                    <a:srgbClr val="BE4D00"/>
                  </a:solidFill>
                  <a:latin typeface="+mj-lt"/>
                </a:rPr>
                <a:t>&gt;4000m </a:t>
              </a:r>
              <a:r>
                <a:rPr lang="en-GB" sz="1200">
                  <a:solidFill>
                    <a:srgbClr val="BE4D00"/>
                  </a:solidFill>
                  <a:latin typeface="+mj-lt"/>
                </a:rPr>
                <a:t>below seabed</a:t>
              </a:r>
              <a:endParaRPr lang="en-GB" sz="1600">
                <a:solidFill>
                  <a:srgbClr val="BE4D00"/>
                </a:solidFill>
                <a:latin typeface="+mj-lt"/>
              </a:endParaRPr>
            </a:p>
          </p:txBody>
        </p:sp>
        <p:pic>
          <p:nvPicPr>
            <p:cNvPr id="90" name="Graphic 89">
              <a:extLst>
                <a:ext uri="{FF2B5EF4-FFF2-40B4-BE49-F238E27FC236}">
                  <a16:creationId xmlns:a16="http://schemas.microsoft.com/office/drawing/2014/main" id="{88192DFB-EB62-480E-841E-BDAA82576AD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68052" y="4939762"/>
              <a:ext cx="770269" cy="657597"/>
            </a:xfrm>
            <a:prstGeom prst="rect">
              <a:avLst/>
            </a:prstGeom>
          </p:spPr>
        </p:pic>
        <p:pic>
          <p:nvPicPr>
            <p:cNvPr id="91" name="Graphic 90">
              <a:extLst>
                <a:ext uri="{FF2B5EF4-FFF2-40B4-BE49-F238E27FC236}">
                  <a16:creationId xmlns:a16="http://schemas.microsoft.com/office/drawing/2014/main" id="{2417B18C-00BD-4427-B10B-F6DB02154B4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68301" y="4846658"/>
              <a:ext cx="770269" cy="657597"/>
            </a:xfrm>
            <a:prstGeom prst="rect">
              <a:avLst/>
            </a:prstGeom>
          </p:spPr>
        </p:pic>
        <p:sp>
          <p:nvSpPr>
            <p:cNvPr id="97" name="TextBox 96">
              <a:extLst>
                <a:ext uri="{FF2B5EF4-FFF2-40B4-BE49-F238E27FC236}">
                  <a16:creationId xmlns:a16="http://schemas.microsoft.com/office/drawing/2014/main" id="{1D1D4AC3-8C73-48D4-B87D-2FA6C684809C}"/>
                </a:ext>
              </a:extLst>
            </p:cNvPr>
            <p:cNvSpPr txBox="1"/>
            <p:nvPr/>
          </p:nvSpPr>
          <p:spPr>
            <a:xfrm>
              <a:off x="10976697" y="2806562"/>
              <a:ext cx="1202573" cy="423193"/>
            </a:xfrm>
            <a:prstGeom prst="rect">
              <a:avLst/>
            </a:prstGeom>
            <a:noFill/>
          </p:spPr>
          <p:txBody>
            <a:bodyPr wrap="none" rtlCol="0">
              <a:spAutoFit/>
            </a:bodyPr>
            <a:lstStyle/>
            <a:p>
              <a:r>
                <a:rPr lang="en-GB" sz="1100" b="1">
                  <a:solidFill>
                    <a:srgbClr val="006097"/>
                  </a:solidFill>
                  <a:latin typeface="+mj-lt"/>
                </a:rPr>
                <a:t>Well Heads</a:t>
              </a:r>
            </a:p>
            <a:p>
              <a:r>
                <a:rPr lang="en-GB" sz="1050">
                  <a:solidFill>
                    <a:srgbClr val="006097"/>
                  </a:solidFill>
                  <a:latin typeface="+mj-lt"/>
                </a:rPr>
                <a:t>(CCS or Oil/Gas)</a:t>
              </a:r>
            </a:p>
          </p:txBody>
        </p:sp>
        <p:sp>
          <p:nvSpPr>
            <p:cNvPr id="101" name="TextBox 100">
              <a:extLst>
                <a:ext uri="{FF2B5EF4-FFF2-40B4-BE49-F238E27FC236}">
                  <a16:creationId xmlns:a16="http://schemas.microsoft.com/office/drawing/2014/main" id="{5BDBD34D-3472-439D-8A4D-503AC389F41E}"/>
                </a:ext>
              </a:extLst>
            </p:cNvPr>
            <p:cNvSpPr txBox="1"/>
            <p:nvPr/>
          </p:nvSpPr>
          <p:spPr>
            <a:xfrm>
              <a:off x="6403205" y="4628141"/>
              <a:ext cx="1229824" cy="523220"/>
            </a:xfrm>
            <a:prstGeom prst="rect">
              <a:avLst/>
            </a:prstGeom>
            <a:noFill/>
          </p:spPr>
          <p:txBody>
            <a:bodyPr wrap="none" rtlCol="0">
              <a:spAutoFit/>
            </a:bodyPr>
            <a:lstStyle/>
            <a:p>
              <a:pPr algn="ctr"/>
              <a:r>
                <a:rPr lang="en-GB" sz="1400" b="1">
                  <a:solidFill>
                    <a:srgbClr val="006097"/>
                  </a:solidFill>
                  <a:latin typeface="+mj-lt"/>
                </a:rPr>
                <a:t>Carbon </a:t>
              </a:r>
            </a:p>
            <a:p>
              <a:pPr algn="ctr"/>
              <a:r>
                <a:rPr lang="en-GB" sz="1400" b="1">
                  <a:solidFill>
                    <a:srgbClr val="006097"/>
                  </a:solidFill>
                  <a:latin typeface="+mj-lt"/>
                </a:rPr>
                <a:t>Storage Site</a:t>
              </a:r>
            </a:p>
          </p:txBody>
        </p:sp>
        <p:sp>
          <p:nvSpPr>
            <p:cNvPr id="102" name="Rectangle 101">
              <a:extLst>
                <a:ext uri="{FF2B5EF4-FFF2-40B4-BE49-F238E27FC236}">
                  <a16:creationId xmlns:a16="http://schemas.microsoft.com/office/drawing/2014/main" id="{265B788F-3988-464B-84D0-7181DF349986}"/>
                </a:ext>
              </a:extLst>
            </p:cNvPr>
            <p:cNvSpPr/>
            <p:nvPr/>
          </p:nvSpPr>
          <p:spPr>
            <a:xfrm>
              <a:off x="9567064" y="2925645"/>
              <a:ext cx="885179" cy="347324"/>
            </a:xfrm>
            <a:prstGeom prst="rect">
              <a:avLst/>
            </a:prstGeom>
          </p:spPr>
          <p:txBody>
            <a:bodyPr wrap="none">
              <a:spAutoFit/>
            </a:bodyPr>
            <a:lstStyle/>
            <a:p>
              <a:r>
                <a:rPr lang="en-GB" sz="1600">
                  <a:solidFill>
                    <a:srgbClr val="B06000"/>
                  </a:solidFill>
                  <a:latin typeface="+mj-lt"/>
                </a:rPr>
                <a:t>Seabed</a:t>
              </a:r>
              <a:endParaRPr lang="en-GB" sz="1600">
                <a:latin typeface="+mj-lt"/>
              </a:endParaRPr>
            </a:p>
          </p:txBody>
        </p:sp>
        <p:sp>
          <p:nvSpPr>
            <p:cNvPr id="3" name="Freeform: Shape 2">
              <a:extLst>
                <a:ext uri="{FF2B5EF4-FFF2-40B4-BE49-F238E27FC236}">
                  <a16:creationId xmlns:a16="http://schemas.microsoft.com/office/drawing/2014/main" id="{7ABE0D12-C96C-47B5-81B7-70474409FF2B}"/>
                </a:ext>
              </a:extLst>
            </p:cNvPr>
            <p:cNvSpPr/>
            <p:nvPr/>
          </p:nvSpPr>
          <p:spPr>
            <a:xfrm>
              <a:off x="7148146" y="5965775"/>
              <a:ext cx="208230" cy="181069"/>
            </a:xfrm>
            <a:custGeom>
              <a:avLst/>
              <a:gdLst>
                <a:gd name="connsiteX0" fmla="*/ 0 w 208230"/>
                <a:gd name="connsiteY0" fmla="*/ 181069 h 181069"/>
                <a:gd name="connsiteX1" fmla="*/ 172016 w 208230"/>
                <a:gd name="connsiteY1" fmla="*/ 81481 h 181069"/>
                <a:gd name="connsiteX2" fmla="*/ 72428 w 208230"/>
                <a:gd name="connsiteY2" fmla="*/ 63374 h 181069"/>
                <a:gd name="connsiteX3" fmla="*/ 208230 w 208230"/>
                <a:gd name="connsiteY3" fmla="*/ 0 h 181069"/>
              </a:gdLst>
              <a:ahLst/>
              <a:cxnLst>
                <a:cxn ang="0">
                  <a:pos x="connsiteX0" y="connsiteY0"/>
                </a:cxn>
                <a:cxn ang="0">
                  <a:pos x="connsiteX1" y="connsiteY1"/>
                </a:cxn>
                <a:cxn ang="0">
                  <a:pos x="connsiteX2" y="connsiteY2"/>
                </a:cxn>
                <a:cxn ang="0">
                  <a:pos x="connsiteX3" y="connsiteY3"/>
                </a:cxn>
              </a:cxnLst>
              <a:rect l="l" t="t" r="r" b="b"/>
              <a:pathLst>
                <a:path w="208230" h="181069">
                  <a:moveTo>
                    <a:pt x="0" y="181069"/>
                  </a:moveTo>
                  <a:lnTo>
                    <a:pt x="172016" y="81481"/>
                  </a:lnTo>
                  <a:lnTo>
                    <a:pt x="72428" y="63374"/>
                  </a:lnTo>
                  <a:lnTo>
                    <a:pt x="208230" y="0"/>
                  </a:lnTo>
                </a:path>
              </a:pathLst>
            </a:custGeom>
            <a:noFill/>
            <a:ln w="9525">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TextBox 84">
              <a:extLst>
                <a:ext uri="{FF2B5EF4-FFF2-40B4-BE49-F238E27FC236}">
                  <a16:creationId xmlns:a16="http://schemas.microsoft.com/office/drawing/2014/main" id="{4995D327-3D04-4D3E-ACD5-C91976BBFF06}"/>
                </a:ext>
              </a:extLst>
            </p:cNvPr>
            <p:cNvSpPr txBox="1"/>
            <p:nvPr/>
          </p:nvSpPr>
          <p:spPr>
            <a:xfrm>
              <a:off x="7386416" y="5832045"/>
              <a:ext cx="839560" cy="415498"/>
            </a:xfrm>
            <a:prstGeom prst="rect">
              <a:avLst/>
            </a:prstGeom>
            <a:solidFill>
              <a:schemeClr val="bg2">
                <a:lumMod val="20000"/>
                <a:lumOff val="80000"/>
              </a:schemeClr>
            </a:solidFill>
          </p:spPr>
          <p:txBody>
            <a:bodyPr wrap="square">
              <a:spAutoFit/>
            </a:bodyPr>
            <a:lstStyle/>
            <a:p>
              <a:pPr algn="ctr"/>
              <a:r>
                <a:rPr lang="en-GB" sz="1000">
                  <a:latin typeface="Arial Nova" panose="020B0504020202020204" pitchFamily="34" charset="0"/>
                </a:rPr>
                <a:t>1.1 Natural seismicity</a:t>
              </a:r>
              <a:endParaRPr lang="en-GB" sz="1000"/>
            </a:p>
          </p:txBody>
        </p:sp>
        <p:sp>
          <p:nvSpPr>
            <p:cNvPr id="32" name="Freeform: Shape 31">
              <a:extLst>
                <a:ext uri="{FF2B5EF4-FFF2-40B4-BE49-F238E27FC236}">
                  <a16:creationId xmlns:a16="http://schemas.microsoft.com/office/drawing/2014/main" id="{1B85207B-305B-40D3-9003-5182FD331321}"/>
                </a:ext>
              </a:extLst>
            </p:cNvPr>
            <p:cNvSpPr/>
            <p:nvPr/>
          </p:nvSpPr>
          <p:spPr>
            <a:xfrm>
              <a:off x="10302844" y="3331675"/>
              <a:ext cx="516047" cy="1901228"/>
            </a:xfrm>
            <a:custGeom>
              <a:avLst/>
              <a:gdLst>
                <a:gd name="connsiteX0" fmla="*/ 506994 w 516047"/>
                <a:gd name="connsiteY0" fmla="*/ 0 h 1901228"/>
                <a:gd name="connsiteX1" fmla="*/ 516047 w 516047"/>
                <a:gd name="connsiteY1" fmla="*/ 986828 h 1901228"/>
                <a:gd name="connsiteX2" fmla="*/ 0 w 516047"/>
                <a:gd name="connsiteY2" fmla="*/ 1901228 h 1901228"/>
              </a:gdLst>
              <a:ahLst/>
              <a:cxnLst>
                <a:cxn ang="0">
                  <a:pos x="connsiteX0" y="connsiteY0"/>
                </a:cxn>
                <a:cxn ang="0">
                  <a:pos x="connsiteX1" y="connsiteY1"/>
                </a:cxn>
                <a:cxn ang="0">
                  <a:pos x="connsiteX2" y="connsiteY2"/>
                </a:cxn>
              </a:cxnLst>
              <a:rect l="l" t="t" r="r" b="b"/>
              <a:pathLst>
                <a:path w="516047" h="1901228">
                  <a:moveTo>
                    <a:pt x="506994" y="0"/>
                  </a:moveTo>
                  <a:cubicBezTo>
                    <a:pt x="510012" y="328943"/>
                    <a:pt x="513029" y="657885"/>
                    <a:pt x="516047" y="986828"/>
                  </a:cubicBezTo>
                  <a:lnTo>
                    <a:pt x="0" y="1901228"/>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0EC2F3DC-057B-4BCD-BD25-4FC5F2E76A78}"/>
                </a:ext>
              </a:extLst>
            </p:cNvPr>
            <p:cNvSpPr txBox="1"/>
            <p:nvPr/>
          </p:nvSpPr>
          <p:spPr>
            <a:xfrm>
              <a:off x="10818891" y="3862575"/>
              <a:ext cx="970215" cy="261610"/>
            </a:xfrm>
            <a:prstGeom prst="rect">
              <a:avLst/>
            </a:prstGeom>
            <a:noFill/>
          </p:spPr>
          <p:txBody>
            <a:bodyPr wrap="square" rtlCol="0">
              <a:spAutoFit/>
            </a:bodyPr>
            <a:lstStyle/>
            <a:p>
              <a:r>
                <a:rPr lang="en-GB" sz="1100" b="1">
                  <a:solidFill>
                    <a:srgbClr val="006097"/>
                  </a:solidFill>
                  <a:latin typeface="+mj-lt"/>
                </a:rPr>
                <a:t>Wellbore</a:t>
              </a:r>
            </a:p>
          </p:txBody>
        </p:sp>
        <p:sp>
          <p:nvSpPr>
            <p:cNvPr id="103" name="Freeform: Shape 102">
              <a:extLst>
                <a:ext uri="{FF2B5EF4-FFF2-40B4-BE49-F238E27FC236}">
                  <a16:creationId xmlns:a16="http://schemas.microsoft.com/office/drawing/2014/main" id="{F9780C23-14D1-4163-BAAE-1FB352D89045}"/>
                </a:ext>
              </a:extLst>
            </p:cNvPr>
            <p:cNvSpPr/>
            <p:nvPr/>
          </p:nvSpPr>
          <p:spPr>
            <a:xfrm>
              <a:off x="5718317" y="3211324"/>
              <a:ext cx="407406" cy="1403287"/>
            </a:xfrm>
            <a:custGeom>
              <a:avLst/>
              <a:gdLst>
                <a:gd name="connsiteX0" fmla="*/ 506994 w 516047"/>
                <a:gd name="connsiteY0" fmla="*/ 0 h 1901228"/>
                <a:gd name="connsiteX1" fmla="*/ 516047 w 516047"/>
                <a:gd name="connsiteY1" fmla="*/ 986828 h 1901228"/>
                <a:gd name="connsiteX2" fmla="*/ 0 w 516047"/>
                <a:gd name="connsiteY2" fmla="*/ 1901228 h 1901228"/>
                <a:gd name="connsiteX0" fmla="*/ 398353 w 407406"/>
                <a:gd name="connsiteY0" fmla="*/ 0 h 1403287"/>
                <a:gd name="connsiteX1" fmla="*/ 407406 w 407406"/>
                <a:gd name="connsiteY1" fmla="*/ 986828 h 1403287"/>
                <a:gd name="connsiteX2" fmla="*/ 0 w 407406"/>
                <a:gd name="connsiteY2" fmla="*/ 1403287 h 1403287"/>
              </a:gdLst>
              <a:ahLst/>
              <a:cxnLst>
                <a:cxn ang="0">
                  <a:pos x="connsiteX0" y="connsiteY0"/>
                </a:cxn>
                <a:cxn ang="0">
                  <a:pos x="connsiteX1" y="connsiteY1"/>
                </a:cxn>
                <a:cxn ang="0">
                  <a:pos x="connsiteX2" y="connsiteY2"/>
                </a:cxn>
              </a:cxnLst>
              <a:rect l="l" t="t" r="r" b="b"/>
              <a:pathLst>
                <a:path w="407406" h="1403287">
                  <a:moveTo>
                    <a:pt x="398353" y="0"/>
                  </a:moveTo>
                  <a:cubicBezTo>
                    <a:pt x="401371" y="328943"/>
                    <a:pt x="404388" y="657885"/>
                    <a:pt x="407406" y="986828"/>
                  </a:cubicBezTo>
                  <a:cubicBezTo>
                    <a:pt x="235390" y="1291628"/>
                    <a:pt x="172016" y="1098487"/>
                    <a:pt x="0" y="1403287"/>
                  </a:cubicBez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TextBox 105">
              <a:extLst>
                <a:ext uri="{FF2B5EF4-FFF2-40B4-BE49-F238E27FC236}">
                  <a16:creationId xmlns:a16="http://schemas.microsoft.com/office/drawing/2014/main" id="{CD21791D-3E62-4E9E-BFFB-E15AC6B16C71}"/>
                </a:ext>
              </a:extLst>
            </p:cNvPr>
            <p:cNvSpPr txBox="1"/>
            <p:nvPr/>
          </p:nvSpPr>
          <p:spPr>
            <a:xfrm>
              <a:off x="6057135" y="3613732"/>
              <a:ext cx="970215" cy="261610"/>
            </a:xfrm>
            <a:prstGeom prst="rect">
              <a:avLst/>
            </a:prstGeom>
            <a:noFill/>
          </p:spPr>
          <p:txBody>
            <a:bodyPr wrap="square" rtlCol="0">
              <a:spAutoFit/>
            </a:bodyPr>
            <a:lstStyle/>
            <a:p>
              <a:r>
                <a:rPr lang="en-GB" sz="1100" b="1">
                  <a:solidFill>
                    <a:srgbClr val="006097"/>
                  </a:solidFill>
                  <a:latin typeface="+mj-lt"/>
                </a:rPr>
                <a:t>Wellbore</a:t>
              </a:r>
            </a:p>
          </p:txBody>
        </p:sp>
        <p:sp>
          <p:nvSpPr>
            <p:cNvPr id="38" name="Freeform: Shape 37">
              <a:extLst>
                <a:ext uri="{FF2B5EF4-FFF2-40B4-BE49-F238E27FC236}">
                  <a16:creationId xmlns:a16="http://schemas.microsoft.com/office/drawing/2014/main" id="{DF72E832-F85F-4FAF-8720-51CB710A4782}"/>
                </a:ext>
              </a:extLst>
            </p:cNvPr>
            <p:cNvSpPr/>
            <p:nvPr/>
          </p:nvSpPr>
          <p:spPr>
            <a:xfrm>
              <a:off x="6165500" y="4410030"/>
              <a:ext cx="1801640" cy="398352"/>
            </a:xfrm>
            <a:custGeom>
              <a:avLst/>
              <a:gdLst>
                <a:gd name="connsiteX0" fmla="*/ 0 w 1801640"/>
                <a:gd name="connsiteY0" fmla="*/ 398352 h 398352"/>
                <a:gd name="connsiteX1" fmla="*/ 217283 w 1801640"/>
                <a:gd name="connsiteY1" fmla="*/ 262550 h 398352"/>
                <a:gd name="connsiteX2" fmla="*/ 697117 w 1801640"/>
                <a:gd name="connsiteY2" fmla="*/ 99588 h 398352"/>
                <a:gd name="connsiteX3" fmla="*/ 1611517 w 1801640"/>
                <a:gd name="connsiteY3" fmla="*/ 0 h 398352"/>
                <a:gd name="connsiteX4" fmla="*/ 1801640 w 1801640"/>
                <a:gd name="connsiteY4" fmla="*/ 18107 h 398352"/>
                <a:gd name="connsiteX5" fmla="*/ 1520982 w 1801640"/>
                <a:gd name="connsiteY5" fmla="*/ 72428 h 398352"/>
                <a:gd name="connsiteX6" fmla="*/ 1077363 w 1801640"/>
                <a:gd name="connsiteY6" fmla="*/ 153909 h 398352"/>
                <a:gd name="connsiteX7" fmla="*/ 805759 w 1801640"/>
                <a:gd name="connsiteY7" fmla="*/ 153909 h 398352"/>
                <a:gd name="connsiteX8" fmla="*/ 362139 w 1801640"/>
                <a:gd name="connsiteY8" fmla="*/ 316871 h 398352"/>
                <a:gd name="connsiteX9" fmla="*/ 0 w 1801640"/>
                <a:gd name="connsiteY9" fmla="*/ 398352 h 39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1640" h="398352">
                  <a:moveTo>
                    <a:pt x="0" y="398352"/>
                  </a:moveTo>
                  <a:lnTo>
                    <a:pt x="217283" y="262550"/>
                  </a:lnTo>
                  <a:lnTo>
                    <a:pt x="697117" y="99588"/>
                  </a:lnTo>
                  <a:lnTo>
                    <a:pt x="1611517" y="0"/>
                  </a:lnTo>
                  <a:lnTo>
                    <a:pt x="1801640" y="18107"/>
                  </a:lnTo>
                  <a:lnTo>
                    <a:pt x="1520982" y="72428"/>
                  </a:lnTo>
                  <a:lnTo>
                    <a:pt x="1077363" y="153909"/>
                  </a:lnTo>
                  <a:lnTo>
                    <a:pt x="805759" y="153909"/>
                  </a:lnTo>
                  <a:lnTo>
                    <a:pt x="362139" y="316871"/>
                  </a:lnTo>
                  <a:lnTo>
                    <a:pt x="0" y="398352"/>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Freeform: Shape 38">
              <a:extLst>
                <a:ext uri="{FF2B5EF4-FFF2-40B4-BE49-F238E27FC236}">
                  <a16:creationId xmlns:a16="http://schemas.microsoft.com/office/drawing/2014/main" id="{881F3331-AECF-4B80-AC35-1E7C3DCB7586}"/>
                </a:ext>
              </a:extLst>
            </p:cNvPr>
            <p:cNvSpPr/>
            <p:nvPr/>
          </p:nvSpPr>
          <p:spPr>
            <a:xfrm>
              <a:off x="7868310" y="4500565"/>
              <a:ext cx="1982709" cy="488886"/>
            </a:xfrm>
            <a:custGeom>
              <a:avLst/>
              <a:gdLst>
                <a:gd name="connsiteX0" fmla="*/ 1720158 w 1720158"/>
                <a:gd name="connsiteY0" fmla="*/ 380245 h 380245"/>
                <a:gd name="connsiteX1" fmla="*/ 642796 w 1720158"/>
                <a:gd name="connsiteY1" fmla="*/ 162962 h 380245"/>
                <a:gd name="connsiteX2" fmla="*/ 0 w 1720158"/>
                <a:gd name="connsiteY2" fmla="*/ 9053 h 380245"/>
                <a:gd name="connsiteX3" fmla="*/ 199176 w 1720158"/>
                <a:gd name="connsiteY3" fmla="*/ 0 h 380245"/>
                <a:gd name="connsiteX4" fmla="*/ 624689 w 1720158"/>
                <a:gd name="connsiteY4" fmla="*/ 90534 h 380245"/>
                <a:gd name="connsiteX5" fmla="*/ 1013988 w 1720158"/>
                <a:gd name="connsiteY5" fmla="*/ 162962 h 380245"/>
                <a:gd name="connsiteX6" fmla="*/ 1122630 w 1720158"/>
                <a:gd name="connsiteY6" fmla="*/ 181069 h 380245"/>
                <a:gd name="connsiteX7" fmla="*/ 1204111 w 1720158"/>
                <a:gd name="connsiteY7" fmla="*/ 190123 h 380245"/>
                <a:gd name="connsiteX8" fmla="*/ 1276539 w 1720158"/>
                <a:gd name="connsiteY8" fmla="*/ 208230 h 380245"/>
                <a:gd name="connsiteX9" fmla="*/ 1348966 w 1720158"/>
                <a:gd name="connsiteY9" fmla="*/ 217283 h 380245"/>
                <a:gd name="connsiteX10" fmla="*/ 1720158 w 1720158"/>
                <a:gd name="connsiteY10" fmla="*/ 380245 h 380245"/>
                <a:gd name="connsiteX0" fmla="*/ 1982709 w 1982709"/>
                <a:gd name="connsiteY0" fmla="*/ 488886 h 488886"/>
                <a:gd name="connsiteX1" fmla="*/ 905347 w 1982709"/>
                <a:gd name="connsiteY1" fmla="*/ 271603 h 488886"/>
                <a:gd name="connsiteX2" fmla="*/ 262551 w 1982709"/>
                <a:gd name="connsiteY2" fmla="*/ 117694 h 488886"/>
                <a:gd name="connsiteX3" fmla="*/ 0 w 1982709"/>
                <a:gd name="connsiteY3" fmla="*/ 0 h 488886"/>
                <a:gd name="connsiteX4" fmla="*/ 887240 w 1982709"/>
                <a:gd name="connsiteY4" fmla="*/ 199175 h 488886"/>
                <a:gd name="connsiteX5" fmla="*/ 1276539 w 1982709"/>
                <a:gd name="connsiteY5" fmla="*/ 271603 h 488886"/>
                <a:gd name="connsiteX6" fmla="*/ 1385181 w 1982709"/>
                <a:gd name="connsiteY6" fmla="*/ 289710 h 488886"/>
                <a:gd name="connsiteX7" fmla="*/ 1466662 w 1982709"/>
                <a:gd name="connsiteY7" fmla="*/ 298764 h 488886"/>
                <a:gd name="connsiteX8" fmla="*/ 1539090 w 1982709"/>
                <a:gd name="connsiteY8" fmla="*/ 316871 h 488886"/>
                <a:gd name="connsiteX9" fmla="*/ 1611517 w 1982709"/>
                <a:gd name="connsiteY9" fmla="*/ 325924 h 488886"/>
                <a:gd name="connsiteX10" fmla="*/ 1982709 w 1982709"/>
                <a:gd name="connsiteY10" fmla="*/ 488886 h 48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82709" h="488886">
                  <a:moveTo>
                    <a:pt x="1982709" y="488886"/>
                  </a:moveTo>
                  <a:lnTo>
                    <a:pt x="905347" y="271603"/>
                  </a:lnTo>
                  <a:lnTo>
                    <a:pt x="262551" y="117694"/>
                  </a:lnTo>
                  <a:lnTo>
                    <a:pt x="0" y="0"/>
                  </a:lnTo>
                  <a:lnTo>
                    <a:pt x="887240" y="199175"/>
                  </a:lnTo>
                  <a:lnTo>
                    <a:pt x="1276539" y="271603"/>
                  </a:lnTo>
                  <a:cubicBezTo>
                    <a:pt x="1312753" y="277639"/>
                    <a:pt x="1348836" y="284518"/>
                    <a:pt x="1385181" y="289710"/>
                  </a:cubicBezTo>
                  <a:cubicBezTo>
                    <a:pt x="1412234" y="293575"/>
                    <a:pt x="1439750" y="294015"/>
                    <a:pt x="1466662" y="298764"/>
                  </a:cubicBezTo>
                  <a:cubicBezTo>
                    <a:pt x="1491169" y="303089"/>
                    <a:pt x="1514631" y="312285"/>
                    <a:pt x="1539090" y="316871"/>
                  </a:cubicBezTo>
                  <a:cubicBezTo>
                    <a:pt x="1563003" y="321355"/>
                    <a:pt x="1611517" y="325924"/>
                    <a:pt x="1611517" y="325924"/>
                  </a:cubicBezTo>
                  <a:lnTo>
                    <a:pt x="1982709" y="488886"/>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TextBox 106">
              <a:extLst>
                <a:ext uri="{FF2B5EF4-FFF2-40B4-BE49-F238E27FC236}">
                  <a16:creationId xmlns:a16="http://schemas.microsoft.com/office/drawing/2014/main" id="{4B865C7C-DFE9-4D43-BF50-8259FF1FB1BF}"/>
                </a:ext>
              </a:extLst>
            </p:cNvPr>
            <p:cNvSpPr txBox="1"/>
            <p:nvPr/>
          </p:nvSpPr>
          <p:spPr>
            <a:xfrm>
              <a:off x="7747908" y="3775339"/>
              <a:ext cx="1659527" cy="553998"/>
            </a:xfrm>
            <a:prstGeom prst="rect">
              <a:avLst/>
            </a:prstGeom>
            <a:solidFill>
              <a:schemeClr val="bg2">
                <a:lumMod val="20000"/>
                <a:lumOff val="80000"/>
              </a:schemeClr>
            </a:solidFill>
          </p:spPr>
          <p:txBody>
            <a:bodyPr wrap="square">
              <a:spAutoFit/>
            </a:bodyPr>
            <a:lstStyle/>
            <a:p>
              <a:pPr algn="ctr"/>
              <a:r>
                <a:rPr lang="en-GB" sz="1000">
                  <a:latin typeface="Arial Nova" panose="020B0504020202020204" pitchFamily="34" charset="0"/>
                </a:rPr>
                <a:t>2.2 Injected CO</a:t>
              </a:r>
              <a:r>
                <a:rPr lang="en-GB" sz="1000" baseline="30000">
                  <a:latin typeface="Arial Nova" panose="020B0504020202020204" pitchFamily="34" charset="0"/>
                </a:rPr>
                <a:t>2</a:t>
              </a:r>
              <a:endParaRPr lang="en-GB" sz="1000">
                <a:latin typeface="Arial Nova" panose="020B0504020202020204" pitchFamily="34" charset="0"/>
              </a:endParaRPr>
            </a:p>
            <a:p>
              <a:pPr algn="ctr"/>
              <a:r>
                <a:rPr lang="en-GB" sz="1000">
                  <a:latin typeface="Arial Nova" panose="020B0504020202020204" pitchFamily="34" charset="0"/>
                </a:rPr>
                <a:t>Merges with plume from</a:t>
              </a:r>
            </a:p>
            <a:p>
              <a:pPr algn="ctr"/>
              <a:r>
                <a:rPr lang="en-GB" sz="1000">
                  <a:latin typeface="Arial Nova" panose="020B0504020202020204" pitchFamily="34" charset="0"/>
                </a:rPr>
                <a:t>Nearby CCS project</a:t>
              </a:r>
              <a:endParaRPr lang="en-GB" sz="1000"/>
            </a:p>
          </p:txBody>
        </p:sp>
        <p:sp>
          <p:nvSpPr>
            <p:cNvPr id="42" name="Freeform: Shape 41">
              <a:extLst>
                <a:ext uri="{FF2B5EF4-FFF2-40B4-BE49-F238E27FC236}">
                  <a16:creationId xmlns:a16="http://schemas.microsoft.com/office/drawing/2014/main" id="{F0C490BF-FEA2-403A-8E38-8BD9BCE87C5F}"/>
                </a:ext>
              </a:extLst>
            </p:cNvPr>
            <p:cNvSpPr/>
            <p:nvPr/>
          </p:nvSpPr>
          <p:spPr>
            <a:xfrm>
              <a:off x="4653481" y="5459240"/>
              <a:ext cx="950614" cy="262550"/>
            </a:xfrm>
            <a:custGeom>
              <a:avLst/>
              <a:gdLst>
                <a:gd name="connsiteX0" fmla="*/ 0 w 1140737"/>
                <a:gd name="connsiteY0" fmla="*/ 162962 h 162962"/>
                <a:gd name="connsiteX1" fmla="*/ 398353 w 1140737"/>
                <a:gd name="connsiteY1" fmla="*/ 0 h 162962"/>
                <a:gd name="connsiteX2" fmla="*/ 1140737 w 1140737"/>
                <a:gd name="connsiteY2" fmla="*/ 135802 h 162962"/>
                <a:gd name="connsiteX3" fmla="*/ 0 w 1140737"/>
                <a:gd name="connsiteY3" fmla="*/ 162962 h 162962"/>
                <a:gd name="connsiteX0" fmla="*/ 0 w 1140737"/>
                <a:gd name="connsiteY0" fmla="*/ 398352 h 398352"/>
                <a:gd name="connsiteX1" fmla="*/ 443621 w 1140737"/>
                <a:gd name="connsiteY1" fmla="*/ 0 h 398352"/>
                <a:gd name="connsiteX2" fmla="*/ 1140737 w 1140737"/>
                <a:gd name="connsiteY2" fmla="*/ 371192 h 398352"/>
                <a:gd name="connsiteX3" fmla="*/ 0 w 1140737"/>
                <a:gd name="connsiteY3" fmla="*/ 398352 h 398352"/>
                <a:gd name="connsiteX0" fmla="*/ 0 w 986828"/>
                <a:gd name="connsiteY0" fmla="*/ 398352 h 398352"/>
                <a:gd name="connsiteX1" fmla="*/ 443621 w 986828"/>
                <a:gd name="connsiteY1" fmla="*/ 0 h 398352"/>
                <a:gd name="connsiteX2" fmla="*/ 986828 w 986828"/>
                <a:gd name="connsiteY2" fmla="*/ 262550 h 398352"/>
                <a:gd name="connsiteX3" fmla="*/ 0 w 986828"/>
                <a:gd name="connsiteY3" fmla="*/ 398352 h 398352"/>
                <a:gd name="connsiteX0" fmla="*/ 0 w 950614"/>
                <a:gd name="connsiteY0" fmla="*/ 253496 h 262550"/>
                <a:gd name="connsiteX1" fmla="*/ 407407 w 950614"/>
                <a:gd name="connsiteY1" fmla="*/ 0 h 262550"/>
                <a:gd name="connsiteX2" fmla="*/ 950614 w 950614"/>
                <a:gd name="connsiteY2" fmla="*/ 262550 h 262550"/>
                <a:gd name="connsiteX3" fmla="*/ 0 w 950614"/>
                <a:gd name="connsiteY3" fmla="*/ 253496 h 262550"/>
              </a:gdLst>
              <a:ahLst/>
              <a:cxnLst>
                <a:cxn ang="0">
                  <a:pos x="connsiteX0" y="connsiteY0"/>
                </a:cxn>
                <a:cxn ang="0">
                  <a:pos x="connsiteX1" y="connsiteY1"/>
                </a:cxn>
                <a:cxn ang="0">
                  <a:pos x="connsiteX2" y="connsiteY2"/>
                </a:cxn>
                <a:cxn ang="0">
                  <a:pos x="connsiteX3" y="connsiteY3"/>
                </a:cxn>
              </a:cxnLst>
              <a:rect l="l" t="t" r="r" b="b"/>
              <a:pathLst>
                <a:path w="950614" h="262550">
                  <a:moveTo>
                    <a:pt x="0" y="253496"/>
                  </a:moveTo>
                  <a:lnTo>
                    <a:pt x="407407" y="0"/>
                  </a:lnTo>
                  <a:lnTo>
                    <a:pt x="950614" y="262550"/>
                  </a:lnTo>
                  <a:lnTo>
                    <a:pt x="0" y="25349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Freeform: Shape 107">
              <a:extLst>
                <a:ext uri="{FF2B5EF4-FFF2-40B4-BE49-F238E27FC236}">
                  <a16:creationId xmlns:a16="http://schemas.microsoft.com/office/drawing/2014/main" id="{24B93FB7-2C19-4112-A00A-95D9F10236C0}"/>
                </a:ext>
              </a:extLst>
            </p:cNvPr>
            <p:cNvSpPr/>
            <p:nvPr/>
          </p:nvSpPr>
          <p:spPr>
            <a:xfrm>
              <a:off x="5032224" y="3337711"/>
              <a:ext cx="108642" cy="2254314"/>
            </a:xfrm>
            <a:custGeom>
              <a:avLst/>
              <a:gdLst>
                <a:gd name="connsiteX0" fmla="*/ 506994 w 516047"/>
                <a:gd name="connsiteY0" fmla="*/ 0 h 1901228"/>
                <a:gd name="connsiteX1" fmla="*/ 516047 w 516047"/>
                <a:gd name="connsiteY1" fmla="*/ 986828 h 1901228"/>
                <a:gd name="connsiteX2" fmla="*/ 0 w 516047"/>
                <a:gd name="connsiteY2" fmla="*/ 1901228 h 1901228"/>
                <a:gd name="connsiteX0" fmla="*/ 398353 w 407406"/>
                <a:gd name="connsiteY0" fmla="*/ 0 h 1403287"/>
                <a:gd name="connsiteX1" fmla="*/ 407406 w 407406"/>
                <a:gd name="connsiteY1" fmla="*/ 986828 h 1403287"/>
                <a:gd name="connsiteX2" fmla="*/ 0 w 407406"/>
                <a:gd name="connsiteY2" fmla="*/ 1403287 h 1403287"/>
                <a:gd name="connsiteX0" fmla="*/ 117695 w 126748"/>
                <a:gd name="connsiteY0" fmla="*/ 0 h 2498757"/>
                <a:gd name="connsiteX1" fmla="*/ 126748 w 126748"/>
                <a:gd name="connsiteY1" fmla="*/ 986828 h 2498757"/>
                <a:gd name="connsiteX2" fmla="*/ 0 w 126748"/>
                <a:gd name="connsiteY2" fmla="*/ 2498757 h 2498757"/>
                <a:gd name="connsiteX0" fmla="*/ 117695 w 117695"/>
                <a:gd name="connsiteY0" fmla="*/ 0 h 2498757"/>
                <a:gd name="connsiteX1" fmla="*/ 0 w 117695"/>
                <a:gd name="connsiteY1" fmla="*/ 2498757 h 2498757"/>
                <a:gd name="connsiteX0" fmla="*/ 108642 w 108642"/>
                <a:gd name="connsiteY0" fmla="*/ 0 h 2254314"/>
                <a:gd name="connsiteX1" fmla="*/ 0 w 108642"/>
                <a:gd name="connsiteY1" fmla="*/ 2254314 h 2254314"/>
              </a:gdLst>
              <a:ahLst/>
              <a:cxnLst>
                <a:cxn ang="0">
                  <a:pos x="connsiteX0" y="connsiteY0"/>
                </a:cxn>
                <a:cxn ang="0">
                  <a:pos x="connsiteX1" y="connsiteY1"/>
                </a:cxn>
              </a:cxnLst>
              <a:rect l="l" t="t" r="r" b="b"/>
              <a:pathLst>
                <a:path w="108642" h="2254314">
                  <a:moveTo>
                    <a:pt x="108642" y="0"/>
                  </a:moveTo>
                  <a:lnTo>
                    <a:pt x="0" y="2254314"/>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TextBox 108">
              <a:extLst>
                <a:ext uri="{FF2B5EF4-FFF2-40B4-BE49-F238E27FC236}">
                  <a16:creationId xmlns:a16="http://schemas.microsoft.com/office/drawing/2014/main" id="{6B05FD75-4242-4137-973F-EFD2FE40BEA9}"/>
                </a:ext>
              </a:extLst>
            </p:cNvPr>
            <p:cNvSpPr txBox="1"/>
            <p:nvPr/>
          </p:nvSpPr>
          <p:spPr>
            <a:xfrm>
              <a:off x="4238659" y="5727228"/>
              <a:ext cx="1515872" cy="553998"/>
            </a:xfrm>
            <a:prstGeom prst="rect">
              <a:avLst/>
            </a:prstGeom>
            <a:solidFill>
              <a:schemeClr val="bg2">
                <a:lumMod val="20000"/>
                <a:lumOff val="80000"/>
              </a:schemeClr>
            </a:solidFill>
          </p:spPr>
          <p:txBody>
            <a:bodyPr wrap="square">
              <a:spAutoFit/>
            </a:bodyPr>
            <a:lstStyle/>
            <a:p>
              <a:pPr algn="ctr"/>
              <a:r>
                <a:rPr lang="en-GB" sz="1000">
                  <a:latin typeface="Arial Nova" panose="020B0504020202020204" pitchFamily="34" charset="0"/>
                </a:rPr>
                <a:t>2.3 Resource exploitation elsewhere</a:t>
              </a:r>
            </a:p>
            <a:p>
              <a:pPr algn="ctr"/>
              <a:r>
                <a:rPr lang="en-GB" sz="1000">
                  <a:latin typeface="Arial Nova" panose="020B0504020202020204" pitchFamily="34" charset="0"/>
                </a:rPr>
                <a:t>disturbs CO</a:t>
              </a:r>
              <a:r>
                <a:rPr lang="en-GB" sz="1000" baseline="30000">
                  <a:latin typeface="Arial Nova" panose="020B0504020202020204" pitchFamily="34" charset="0"/>
                </a:rPr>
                <a:t>2</a:t>
              </a:r>
              <a:endParaRPr lang="en-GB" sz="1000" baseline="30000"/>
            </a:p>
          </p:txBody>
        </p:sp>
        <p:sp>
          <p:nvSpPr>
            <p:cNvPr id="45" name="Freeform: Shape 44">
              <a:extLst>
                <a:ext uri="{FF2B5EF4-FFF2-40B4-BE49-F238E27FC236}">
                  <a16:creationId xmlns:a16="http://schemas.microsoft.com/office/drawing/2014/main" id="{05076885-B533-4195-8022-CDECE2294200}"/>
                </a:ext>
              </a:extLst>
            </p:cNvPr>
            <p:cNvSpPr/>
            <p:nvPr/>
          </p:nvSpPr>
          <p:spPr>
            <a:xfrm>
              <a:off x="711264" y="4771179"/>
              <a:ext cx="2399168" cy="461726"/>
            </a:xfrm>
            <a:custGeom>
              <a:avLst/>
              <a:gdLst>
                <a:gd name="connsiteX0" fmla="*/ 36214 w 2399168"/>
                <a:gd name="connsiteY0" fmla="*/ 334978 h 488887"/>
                <a:gd name="connsiteX1" fmla="*/ 334978 w 2399168"/>
                <a:gd name="connsiteY1" fmla="*/ 362138 h 488887"/>
                <a:gd name="connsiteX2" fmla="*/ 642796 w 2399168"/>
                <a:gd name="connsiteY2" fmla="*/ 117695 h 488887"/>
                <a:gd name="connsiteX3" fmla="*/ 796705 w 2399168"/>
                <a:gd name="connsiteY3" fmla="*/ 54320 h 488887"/>
                <a:gd name="connsiteX4" fmla="*/ 995881 w 2399168"/>
                <a:gd name="connsiteY4" fmla="*/ 0 h 488887"/>
                <a:gd name="connsiteX5" fmla="*/ 1412341 w 2399168"/>
                <a:gd name="connsiteY5" fmla="*/ 9053 h 488887"/>
                <a:gd name="connsiteX6" fmla="*/ 1548142 w 2399168"/>
                <a:gd name="connsiteY6" fmla="*/ 63374 h 488887"/>
                <a:gd name="connsiteX7" fmla="*/ 1729212 w 2399168"/>
                <a:gd name="connsiteY7" fmla="*/ 172015 h 488887"/>
                <a:gd name="connsiteX8" fmla="*/ 2037030 w 2399168"/>
                <a:gd name="connsiteY8" fmla="*/ 407406 h 488887"/>
                <a:gd name="connsiteX9" fmla="*/ 2199992 w 2399168"/>
                <a:gd name="connsiteY9" fmla="*/ 362138 h 488887"/>
                <a:gd name="connsiteX10" fmla="*/ 2308634 w 2399168"/>
                <a:gd name="connsiteY10" fmla="*/ 271604 h 488887"/>
                <a:gd name="connsiteX11" fmla="*/ 2399168 w 2399168"/>
                <a:gd name="connsiteY11" fmla="*/ 271604 h 488887"/>
                <a:gd name="connsiteX12" fmla="*/ 2381061 w 2399168"/>
                <a:gd name="connsiteY12" fmla="*/ 353085 h 488887"/>
                <a:gd name="connsiteX13" fmla="*/ 2227152 w 2399168"/>
                <a:gd name="connsiteY13" fmla="*/ 452673 h 488887"/>
                <a:gd name="connsiteX14" fmla="*/ 2073243 w 2399168"/>
                <a:gd name="connsiteY14" fmla="*/ 488887 h 488887"/>
                <a:gd name="connsiteX15" fmla="*/ 1828800 w 2399168"/>
                <a:gd name="connsiteY15" fmla="*/ 380245 h 488887"/>
                <a:gd name="connsiteX16" fmla="*/ 1593410 w 2399168"/>
                <a:gd name="connsiteY16" fmla="*/ 217283 h 488887"/>
                <a:gd name="connsiteX17" fmla="*/ 1367073 w 2399168"/>
                <a:gd name="connsiteY17" fmla="*/ 162962 h 488887"/>
                <a:gd name="connsiteX18" fmla="*/ 1176950 w 2399168"/>
                <a:gd name="connsiteY18" fmla="*/ 172015 h 488887"/>
                <a:gd name="connsiteX19" fmla="*/ 769544 w 2399168"/>
                <a:gd name="connsiteY19" fmla="*/ 190122 h 488887"/>
                <a:gd name="connsiteX20" fmla="*/ 615636 w 2399168"/>
                <a:gd name="connsiteY20" fmla="*/ 271604 h 488887"/>
                <a:gd name="connsiteX21" fmla="*/ 488887 w 2399168"/>
                <a:gd name="connsiteY21" fmla="*/ 380245 h 488887"/>
                <a:gd name="connsiteX22" fmla="*/ 416459 w 2399168"/>
                <a:gd name="connsiteY22" fmla="*/ 434566 h 488887"/>
                <a:gd name="connsiteX23" fmla="*/ 271604 w 2399168"/>
                <a:gd name="connsiteY23" fmla="*/ 461726 h 488887"/>
                <a:gd name="connsiteX24" fmla="*/ 99588 w 2399168"/>
                <a:gd name="connsiteY24" fmla="*/ 434566 h 488887"/>
                <a:gd name="connsiteX25" fmla="*/ 0 w 2399168"/>
                <a:gd name="connsiteY25" fmla="*/ 371192 h 488887"/>
                <a:gd name="connsiteX0" fmla="*/ 36214 w 2399168"/>
                <a:gd name="connsiteY0" fmla="*/ 334978 h 488887"/>
                <a:gd name="connsiteX1" fmla="*/ 334978 w 2399168"/>
                <a:gd name="connsiteY1" fmla="*/ 362138 h 488887"/>
                <a:gd name="connsiteX2" fmla="*/ 642796 w 2399168"/>
                <a:gd name="connsiteY2" fmla="*/ 117695 h 488887"/>
                <a:gd name="connsiteX3" fmla="*/ 796705 w 2399168"/>
                <a:gd name="connsiteY3" fmla="*/ 54320 h 488887"/>
                <a:gd name="connsiteX4" fmla="*/ 995881 w 2399168"/>
                <a:gd name="connsiteY4" fmla="*/ 0 h 488887"/>
                <a:gd name="connsiteX5" fmla="*/ 1412341 w 2399168"/>
                <a:gd name="connsiteY5" fmla="*/ 9053 h 488887"/>
                <a:gd name="connsiteX6" fmla="*/ 1548142 w 2399168"/>
                <a:gd name="connsiteY6" fmla="*/ 63374 h 488887"/>
                <a:gd name="connsiteX7" fmla="*/ 1729212 w 2399168"/>
                <a:gd name="connsiteY7" fmla="*/ 172015 h 488887"/>
                <a:gd name="connsiteX8" fmla="*/ 2037030 w 2399168"/>
                <a:gd name="connsiteY8" fmla="*/ 271604 h 488887"/>
                <a:gd name="connsiteX9" fmla="*/ 2199992 w 2399168"/>
                <a:gd name="connsiteY9" fmla="*/ 362138 h 488887"/>
                <a:gd name="connsiteX10" fmla="*/ 2308634 w 2399168"/>
                <a:gd name="connsiteY10" fmla="*/ 271604 h 488887"/>
                <a:gd name="connsiteX11" fmla="*/ 2399168 w 2399168"/>
                <a:gd name="connsiteY11" fmla="*/ 271604 h 488887"/>
                <a:gd name="connsiteX12" fmla="*/ 2381061 w 2399168"/>
                <a:gd name="connsiteY12" fmla="*/ 353085 h 488887"/>
                <a:gd name="connsiteX13" fmla="*/ 2227152 w 2399168"/>
                <a:gd name="connsiteY13" fmla="*/ 452673 h 488887"/>
                <a:gd name="connsiteX14" fmla="*/ 2073243 w 2399168"/>
                <a:gd name="connsiteY14" fmla="*/ 488887 h 488887"/>
                <a:gd name="connsiteX15" fmla="*/ 1828800 w 2399168"/>
                <a:gd name="connsiteY15" fmla="*/ 380245 h 488887"/>
                <a:gd name="connsiteX16" fmla="*/ 1593410 w 2399168"/>
                <a:gd name="connsiteY16" fmla="*/ 217283 h 488887"/>
                <a:gd name="connsiteX17" fmla="*/ 1367073 w 2399168"/>
                <a:gd name="connsiteY17" fmla="*/ 162962 h 488887"/>
                <a:gd name="connsiteX18" fmla="*/ 1176950 w 2399168"/>
                <a:gd name="connsiteY18" fmla="*/ 172015 h 488887"/>
                <a:gd name="connsiteX19" fmla="*/ 769544 w 2399168"/>
                <a:gd name="connsiteY19" fmla="*/ 190122 h 488887"/>
                <a:gd name="connsiteX20" fmla="*/ 615636 w 2399168"/>
                <a:gd name="connsiteY20" fmla="*/ 271604 h 488887"/>
                <a:gd name="connsiteX21" fmla="*/ 488887 w 2399168"/>
                <a:gd name="connsiteY21" fmla="*/ 380245 h 488887"/>
                <a:gd name="connsiteX22" fmla="*/ 416459 w 2399168"/>
                <a:gd name="connsiteY22" fmla="*/ 434566 h 488887"/>
                <a:gd name="connsiteX23" fmla="*/ 271604 w 2399168"/>
                <a:gd name="connsiteY23" fmla="*/ 461726 h 488887"/>
                <a:gd name="connsiteX24" fmla="*/ 99588 w 2399168"/>
                <a:gd name="connsiteY24" fmla="*/ 434566 h 488887"/>
                <a:gd name="connsiteX25" fmla="*/ 0 w 2399168"/>
                <a:gd name="connsiteY25" fmla="*/ 371192 h 488887"/>
                <a:gd name="connsiteX0" fmla="*/ 36214 w 2399168"/>
                <a:gd name="connsiteY0" fmla="*/ 334978 h 488887"/>
                <a:gd name="connsiteX1" fmla="*/ 334978 w 2399168"/>
                <a:gd name="connsiteY1" fmla="*/ 362138 h 488887"/>
                <a:gd name="connsiteX2" fmla="*/ 642796 w 2399168"/>
                <a:gd name="connsiteY2" fmla="*/ 117695 h 488887"/>
                <a:gd name="connsiteX3" fmla="*/ 796705 w 2399168"/>
                <a:gd name="connsiteY3" fmla="*/ 54320 h 488887"/>
                <a:gd name="connsiteX4" fmla="*/ 995881 w 2399168"/>
                <a:gd name="connsiteY4" fmla="*/ 0 h 488887"/>
                <a:gd name="connsiteX5" fmla="*/ 1412341 w 2399168"/>
                <a:gd name="connsiteY5" fmla="*/ 9053 h 488887"/>
                <a:gd name="connsiteX6" fmla="*/ 1548142 w 2399168"/>
                <a:gd name="connsiteY6" fmla="*/ 63374 h 488887"/>
                <a:gd name="connsiteX7" fmla="*/ 1729212 w 2399168"/>
                <a:gd name="connsiteY7" fmla="*/ 172015 h 488887"/>
                <a:gd name="connsiteX8" fmla="*/ 2037030 w 2399168"/>
                <a:gd name="connsiteY8" fmla="*/ 271604 h 488887"/>
                <a:gd name="connsiteX9" fmla="*/ 2199992 w 2399168"/>
                <a:gd name="connsiteY9" fmla="*/ 262550 h 488887"/>
                <a:gd name="connsiteX10" fmla="*/ 2308634 w 2399168"/>
                <a:gd name="connsiteY10" fmla="*/ 271604 h 488887"/>
                <a:gd name="connsiteX11" fmla="*/ 2399168 w 2399168"/>
                <a:gd name="connsiteY11" fmla="*/ 271604 h 488887"/>
                <a:gd name="connsiteX12" fmla="*/ 2381061 w 2399168"/>
                <a:gd name="connsiteY12" fmla="*/ 353085 h 488887"/>
                <a:gd name="connsiteX13" fmla="*/ 2227152 w 2399168"/>
                <a:gd name="connsiteY13" fmla="*/ 452673 h 488887"/>
                <a:gd name="connsiteX14" fmla="*/ 2073243 w 2399168"/>
                <a:gd name="connsiteY14" fmla="*/ 488887 h 488887"/>
                <a:gd name="connsiteX15" fmla="*/ 1828800 w 2399168"/>
                <a:gd name="connsiteY15" fmla="*/ 380245 h 488887"/>
                <a:gd name="connsiteX16" fmla="*/ 1593410 w 2399168"/>
                <a:gd name="connsiteY16" fmla="*/ 217283 h 488887"/>
                <a:gd name="connsiteX17" fmla="*/ 1367073 w 2399168"/>
                <a:gd name="connsiteY17" fmla="*/ 162962 h 488887"/>
                <a:gd name="connsiteX18" fmla="*/ 1176950 w 2399168"/>
                <a:gd name="connsiteY18" fmla="*/ 172015 h 488887"/>
                <a:gd name="connsiteX19" fmla="*/ 769544 w 2399168"/>
                <a:gd name="connsiteY19" fmla="*/ 190122 h 488887"/>
                <a:gd name="connsiteX20" fmla="*/ 615636 w 2399168"/>
                <a:gd name="connsiteY20" fmla="*/ 271604 h 488887"/>
                <a:gd name="connsiteX21" fmla="*/ 488887 w 2399168"/>
                <a:gd name="connsiteY21" fmla="*/ 380245 h 488887"/>
                <a:gd name="connsiteX22" fmla="*/ 416459 w 2399168"/>
                <a:gd name="connsiteY22" fmla="*/ 434566 h 488887"/>
                <a:gd name="connsiteX23" fmla="*/ 271604 w 2399168"/>
                <a:gd name="connsiteY23" fmla="*/ 461726 h 488887"/>
                <a:gd name="connsiteX24" fmla="*/ 99588 w 2399168"/>
                <a:gd name="connsiteY24" fmla="*/ 434566 h 488887"/>
                <a:gd name="connsiteX25" fmla="*/ 0 w 2399168"/>
                <a:gd name="connsiteY25" fmla="*/ 371192 h 488887"/>
                <a:gd name="connsiteX0" fmla="*/ 36214 w 2399168"/>
                <a:gd name="connsiteY0" fmla="*/ 334978 h 461726"/>
                <a:gd name="connsiteX1" fmla="*/ 334978 w 2399168"/>
                <a:gd name="connsiteY1" fmla="*/ 362138 h 461726"/>
                <a:gd name="connsiteX2" fmla="*/ 642796 w 2399168"/>
                <a:gd name="connsiteY2" fmla="*/ 117695 h 461726"/>
                <a:gd name="connsiteX3" fmla="*/ 796705 w 2399168"/>
                <a:gd name="connsiteY3" fmla="*/ 54320 h 461726"/>
                <a:gd name="connsiteX4" fmla="*/ 995881 w 2399168"/>
                <a:gd name="connsiteY4" fmla="*/ 0 h 461726"/>
                <a:gd name="connsiteX5" fmla="*/ 1412341 w 2399168"/>
                <a:gd name="connsiteY5" fmla="*/ 9053 h 461726"/>
                <a:gd name="connsiteX6" fmla="*/ 1548142 w 2399168"/>
                <a:gd name="connsiteY6" fmla="*/ 63374 h 461726"/>
                <a:gd name="connsiteX7" fmla="*/ 1729212 w 2399168"/>
                <a:gd name="connsiteY7" fmla="*/ 172015 h 461726"/>
                <a:gd name="connsiteX8" fmla="*/ 2037030 w 2399168"/>
                <a:gd name="connsiteY8" fmla="*/ 271604 h 461726"/>
                <a:gd name="connsiteX9" fmla="*/ 2199992 w 2399168"/>
                <a:gd name="connsiteY9" fmla="*/ 262550 h 461726"/>
                <a:gd name="connsiteX10" fmla="*/ 2308634 w 2399168"/>
                <a:gd name="connsiteY10" fmla="*/ 271604 h 461726"/>
                <a:gd name="connsiteX11" fmla="*/ 2399168 w 2399168"/>
                <a:gd name="connsiteY11" fmla="*/ 271604 h 461726"/>
                <a:gd name="connsiteX12" fmla="*/ 2381061 w 2399168"/>
                <a:gd name="connsiteY12" fmla="*/ 353085 h 461726"/>
                <a:gd name="connsiteX13" fmla="*/ 2227152 w 2399168"/>
                <a:gd name="connsiteY13" fmla="*/ 452673 h 461726"/>
                <a:gd name="connsiteX14" fmla="*/ 2100404 w 2399168"/>
                <a:gd name="connsiteY14" fmla="*/ 353085 h 461726"/>
                <a:gd name="connsiteX15" fmla="*/ 1828800 w 2399168"/>
                <a:gd name="connsiteY15" fmla="*/ 380245 h 461726"/>
                <a:gd name="connsiteX16" fmla="*/ 1593410 w 2399168"/>
                <a:gd name="connsiteY16" fmla="*/ 217283 h 461726"/>
                <a:gd name="connsiteX17" fmla="*/ 1367073 w 2399168"/>
                <a:gd name="connsiteY17" fmla="*/ 162962 h 461726"/>
                <a:gd name="connsiteX18" fmla="*/ 1176950 w 2399168"/>
                <a:gd name="connsiteY18" fmla="*/ 172015 h 461726"/>
                <a:gd name="connsiteX19" fmla="*/ 769544 w 2399168"/>
                <a:gd name="connsiteY19" fmla="*/ 190122 h 461726"/>
                <a:gd name="connsiteX20" fmla="*/ 615636 w 2399168"/>
                <a:gd name="connsiteY20" fmla="*/ 271604 h 461726"/>
                <a:gd name="connsiteX21" fmla="*/ 488887 w 2399168"/>
                <a:gd name="connsiteY21" fmla="*/ 380245 h 461726"/>
                <a:gd name="connsiteX22" fmla="*/ 416459 w 2399168"/>
                <a:gd name="connsiteY22" fmla="*/ 434566 h 461726"/>
                <a:gd name="connsiteX23" fmla="*/ 271604 w 2399168"/>
                <a:gd name="connsiteY23" fmla="*/ 461726 h 461726"/>
                <a:gd name="connsiteX24" fmla="*/ 99588 w 2399168"/>
                <a:gd name="connsiteY24" fmla="*/ 434566 h 461726"/>
                <a:gd name="connsiteX25" fmla="*/ 0 w 2399168"/>
                <a:gd name="connsiteY25" fmla="*/ 371192 h 461726"/>
                <a:gd name="connsiteX0" fmla="*/ 36214 w 2399168"/>
                <a:gd name="connsiteY0" fmla="*/ 334978 h 461726"/>
                <a:gd name="connsiteX1" fmla="*/ 334978 w 2399168"/>
                <a:gd name="connsiteY1" fmla="*/ 362138 h 461726"/>
                <a:gd name="connsiteX2" fmla="*/ 642796 w 2399168"/>
                <a:gd name="connsiteY2" fmla="*/ 117695 h 461726"/>
                <a:gd name="connsiteX3" fmla="*/ 796705 w 2399168"/>
                <a:gd name="connsiteY3" fmla="*/ 54320 h 461726"/>
                <a:gd name="connsiteX4" fmla="*/ 995881 w 2399168"/>
                <a:gd name="connsiteY4" fmla="*/ 0 h 461726"/>
                <a:gd name="connsiteX5" fmla="*/ 1412341 w 2399168"/>
                <a:gd name="connsiteY5" fmla="*/ 9053 h 461726"/>
                <a:gd name="connsiteX6" fmla="*/ 1548142 w 2399168"/>
                <a:gd name="connsiteY6" fmla="*/ 63374 h 461726"/>
                <a:gd name="connsiteX7" fmla="*/ 1729212 w 2399168"/>
                <a:gd name="connsiteY7" fmla="*/ 172015 h 461726"/>
                <a:gd name="connsiteX8" fmla="*/ 2037030 w 2399168"/>
                <a:gd name="connsiteY8" fmla="*/ 271604 h 461726"/>
                <a:gd name="connsiteX9" fmla="*/ 2199992 w 2399168"/>
                <a:gd name="connsiteY9" fmla="*/ 262550 h 461726"/>
                <a:gd name="connsiteX10" fmla="*/ 2308634 w 2399168"/>
                <a:gd name="connsiteY10" fmla="*/ 271604 h 461726"/>
                <a:gd name="connsiteX11" fmla="*/ 2399168 w 2399168"/>
                <a:gd name="connsiteY11" fmla="*/ 271604 h 461726"/>
                <a:gd name="connsiteX12" fmla="*/ 2381061 w 2399168"/>
                <a:gd name="connsiteY12" fmla="*/ 353085 h 461726"/>
                <a:gd name="connsiteX13" fmla="*/ 2227152 w 2399168"/>
                <a:gd name="connsiteY13" fmla="*/ 452673 h 461726"/>
                <a:gd name="connsiteX14" fmla="*/ 2100404 w 2399168"/>
                <a:gd name="connsiteY14" fmla="*/ 353085 h 461726"/>
                <a:gd name="connsiteX15" fmla="*/ 1837853 w 2399168"/>
                <a:gd name="connsiteY15" fmla="*/ 307818 h 461726"/>
                <a:gd name="connsiteX16" fmla="*/ 1593410 w 2399168"/>
                <a:gd name="connsiteY16" fmla="*/ 217283 h 461726"/>
                <a:gd name="connsiteX17" fmla="*/ 1367073 w 2399168"/>
                <a:gd name="connsiteY17" fmla="*/ 162962 h 461726"/>
                <a:gd name="connsiteX18" fmla="*/ 1176950 w 2399168"/>
                <a:gd name="connsiteY18" fmla="*/ 172015 h 461726"/>
                <a:gd name="connsiteX19" fmla="*/ 769544 w 2399168"/>
                <a:gd name="connsiteY19" fmla="*/ 190122 h 461726"/>
                <a:gd name="connsiteX20" fmla="*/ 615636 w 2399168"/>
                <a:gd name="connsiteY20" fmla="*/ 271604 h 461726"/>
                <a:gd name="connsiteX21" fmla="*/ 488887 w 2399168"/>
                <a:gd name="connsiteY21" fmla="*/ 380245 h 461726"/>
                <a:gd name="connsiteX22" fmla="*/ 416459 w 2399168"/>
                <a:gd name="connsiteY22" fmla="*/ 434566 h 461726"/>
                <a:gd name="connsiteX23" fmla="*/ 271604 w 2399168"/>
                <a:gd name="connsiteY23" fmla="*/ 461726 h 461726"/>
                <a:gd name="connsiteX24" fmla="*/ 99588 w 2399168"/>
                <a:gd name="connsiteY24" fmla="*/ 434566 h 461726"/>
                <a:gd name="connsiteX25" fmla="*/ 0 w 2399168"/>
                <a:gd name="connsiteY25" fmla="*/ 371192 h 461726"/>
                <a:gd name="connsiteX0" fmla="*/ 36214 w 2399168"/>
                <a:gd name="connsiteY0" fmla="*/ 334978 h 461726"/>
                <a:gd name="connsiteX1" fmla="*/ 334978 w 2399168"/>
                <a:gd name="connsiteY1" fmla="*/ 362138 h 461726"/>
                <a:gd name="connsiteX2" fmla="*/ 642796 w 2399168"/>
                <a:gd name="connsiteY2" fmla="*/ 117695 h 461726"/>
                <a:gd name="connsiteX3" fmla="*/ 796705 w 2399168"/>
                <a:gd name="connsiteY3" fmla="*/ 54320 h 461726"/>
                <a:gd name="connsiteX4" fmla="*/ 995881 w 2399168"/>
                <a:gd name="connsiteY4" fmla="*/ 0 h 461726"/>
                <a:gd name="connsiteX5" fmla="*/ 1412341 w 2399168"/>
                <a:gd name="connsiteY5" fmla="*/ 9053 h 461726"/>
                <a:gd name="connsiteX6" fmla="*/ 1548142 w 2399168"/>
                <a:gd name="connsiteY6" fmla="*/ 63374 h 461726"/>
                <a:gd name="connsiteX7" fmla="*/ 1729212 w 2399168"/>
                <a:gd name="connsiteY7" fmla="*/ 172015 h 461726"/>
                <a:gd name="connsiteX8" fmla="*/ 2037030 w 2399168"/>
                <a:gd name="connsiteY8" fmla="*/ 271604 h 461726"/>
                <a:gd name="connsiteX9" fmla="*/ 2199992 w 2399168"/>
                <a:gd name="connsiteY9" fmla="*/ 262550 h 461726"/>
                <a:gd name="connsiteX10" fmla="*/ 2308634 w 2399168"/>
                <a:gd name="connsiteY10" fmla="*/ 271604 h 461726"/>
                <a:gd name="connsiteX11" fmla="*/ 2399168 w 2399168"/>
                <a:gd name="connsiteY11" fmla="*/ 271604 h 461726"/>
                <a:gd name="connsiteX12" fmla="*/ 2381061 w 2399168"/>
                <a:gd name="connsiteY12" fmla="*/ 353085 h 461726"/>
                <a:gd name="connsiteX13" fmla="*/ 2254313 w 2399168"/>
                <a:gd name="connsiteY13" fmla="*/ 398352 h 461726"/>
                <a:gd name="connsiteX14" fmla="*/ 2100404 w 2399168"/>
                <a:gd name="connsiteY14" fmla="*/ 353085 h 461726"/>
                <a:gd name="connsiteX15" fmla="*/ 1837853 w 2399168"/>
                <a:gd name="connsiteY15" fmla="*/ 307818 h 461726"/>
                <a:gd name="connsiteX16" fmla="*/ 1593410 w 2399168"/>
                <a:gd name="connsiteY16" fmla="*/ 217283 h 461726"/>
                <a:gd name="connsiteX17" fmla="*/ 1367073 w 2399168"/>
                <a:gd name="connsiteY17" fmla="*/ 162962 h 461726"/>
                <a:gd name="connsiteX18" fmla="*/ 1176950 w 2399168"/>
                <a:gd name="connsiteY18" fmla="*/ 172015 h 461726"/>
                <a:gd name="connsiteX19" fmla="*/ 769544 w 2399168"/>
                <a:gd name="connsiteY19" fmla="*/ 190122 h 461726"/>
                <a:gd name="connsiteX20" fmla="*/ 615636 w 2399168"/>
                <a:gd name="connsiteY20" fmla="*/ 271604 h 461726"/>
                <a:gd name="connsiteX21" fmla="*/ 488887 w 2399168"/>
                <a:gd name="connsiteY21" fmla="*/ 380245 h 461726"/>
                <a:gd name="connsiteX22" fmla="*/ 416459 w 2399168"/>
                <a:gd name="connsiteY22" fmla="*/ 434566 h 461726"/>
                <a:gd name="connsiteX23" fmla="*/ 271604 w 2399168"/>
                <a:gd name="connsiteY23" fmla="*/ 461726 h 461726"/>
                <a:gd name="connsiteX24" fmla="*/ 99588 w 2399168"/>
                <a:gd name="connsiteY24" fmla="*/ 434566 h 461726"/>
                <a:gd name="connsiteX25" fmla="*/ 0 w 2399168"/>
                <a:gd name="connsiteY25" fmla="*/ 371192 h 46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99168" h="461726">
                  <a:moveTo>
                    <a:pt x="36214" y="334978"/>
                  </a:moveTo>
                  <a:lnTo>
                    <a:pt x="334978" y="362138"/>
                  </a:lnTo>
                  <a:lnTo>
                    <a:pt x="642796" y="117695"/>
                  </a:lnTo>
                  <a:lnTo>
                    <a:pt x="796705" y="54320"/>
                  </a:lnTo>
                  <a:lnTo>
                    <a:pt x="995881" y="0"/>
                  </a:lnTo>
                  <a:lnTo>
                    <a:pt x="1412341" y="9053"/>
                  </a:lnTo>
                  <a:lnTo>
                    <a:pt x="1548142" y="63374"/>
                  </a:lnTo>
                  <a:lnTo>
                    <a:pt x="1729212" y="172015"/>
                  </a:lnTo>
                  <a:lnTo>
                    <a:pt x="2037030" y="271604"/>
                  </a:lnTo>
                  <a:lnTo>
                    <a:pt x="2199992" y="262550"/>
                  </a:lnTo>
                  <a:lnTo>
                    <a:pt x="2308634" y="271604"/>
                  </a:lnTo>
                  <a:lnTo>
                    <a:pt x="2399168" y="271604"/>
                  </a:lnTo>
                  <a:lnTo>
                    <a:pt x="2381061" y="353085"/>
                  </a:lnTo>
                  <a:lnTo>
                    <a:pt x="2254313" y="398352"/>
                  </a:lnTo>
                  <a:lnTo>
                    <a:pt x="2100404" y="353085"/>
                  </a:lnTo>
                  <a:lnTo>
                    <a:pt x="1837853" y="307818"/>
                  </a:lnTo>
                  <a:lnTo>
                    <a:pt x="1593410" y="217283"/>
                  </a:lnTo>
                  <a:lnTo>
                    <a:pt x="1367073" y="162962"/>
                  </a:lnTo>
                  <a:lnTo>
                    <a:pt x="1176950" y="172015"/>
                  </a:lnTo>
                  <a:lnTo>
                    <a:pt x="769544" y="190122"/>
                  </a:lnTo>
                  <a:lnTo>
                    <a:pt x="615636" y="271604"/>
                  </a:lnTo>
                  <a:lnTo>
                    <a:pt x="488887" y="380245"/>
                  </a:lnTo>
                  <a:lnTo>
                    <a:pt x="416459" y="434566"/>
                  </a:lnTo>
                  <a:lnTo>
                    <a:pt x="271604" y="461726"/>
                  </a:lnTo>
                  <a:lnTo>
                    <a:pt x="99588" y="434566"/>
                  </a:lnTo>
                  <a:lnTo>
                    <a:pt x="0" y="371192"/>
                  </a:lnTo>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Freeform: Shape 47">
              <a:extLst>
                <a:ext uri="{FF2B5EF4-FFF2-40B4-BE49-F238E27FC236}">
                  <a16:creationId xmlns:a16="http://schemas.microsoft.com/office/drawing/2014/main" id="{4900D52F-2AA7-4473-ABA8-28B32B94F439}"/>
                </a:ext>
              </a:extLst>
            </p:cNvPr>
            <p:cNvSpPr/>
            <p:nvPr/>
          </p:nvSpPr>
          <p:spPr>
            <a:xfrm>
              <a:off x="711264" y="4979406"/>
              <a:ext cx="624689" cy="244444"/>
            </a:xfrm>
            <a:custGeom>
              <a:avLst/>
              <a:gdLst>
                <a:gd name="connsiteX0" fmla="*/ 27160 w 624689"/>
                <a:gd name="connsiteY0" fmla="*/ 117695 h 244444"/>
                <a:gd name="connsiteX1" fmla="*/ 344032 w 624689"/>
                <a:gd name="connsiteY1" fmla="*/ 144855 h 244444"/>
                <a:gd name="connsiteX2" fmla="*/ 506994 w 624689"/>
                <a:gd name="connsiteY2" fmla="*/ 18107 h 244444"/>
                <a:gd name="connsiteX3" fmla="*/ 624689 w 624689"/>
                <a:gd name="connsiteY3" fmla="*/ 0 h 244444"/>
                <a:gd name="connsiteX4" fmla="*/ 624689 w 624689"/>
                <a:gd name="connsiteY4" fmla="*/ 72428 h 244444"/>
                <a:gd name="connsiteX5" fmla="*/ 506994 w 624689"/>
                <a:gd name="connsiteY5" fmla="*/ 181069 h 244444"/>
                <a:gd name="connsiteX6" fmla="*/ 353085 w 624689"/>
                <a:gd name="connsiteY6" fmla="*/ 244444 h 244444"/>
                <a:gd name="connsiteX7" fmla="*/ 63374 w 624689"/>
                <a:gd name="connsiteY7" fmla="*/ 244444 h 244444"/>
                <a:gd name="connsiteX8" fmla="*/ 0 w 624689"/>
                <a:gd name="connsiteY8" fmla="*/ 181069 h 244444"/>
                <a:gd name="connsiteX9" fmla="*/ 90535 w 624689"/>
                <a:gd name="connsiteY9" fmla="*/ 117695 h 244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4689" h="244444">
                  <a:moveTo>
                    <a:pt x="27160" y="117695"/>
                  </a:moveTo>
                  <a:lnTo>
                    <a:pt x="344032" y="144855"/>
                  </a:lnTo>
                  <a:lnTo>
                    <a:pt x="506994" y="18107"/>
                  </a:lnTo>
                  <a:lnTo>
                    <a:pt x="624689" y="0"/>
                  </a:lnTo>
                  <a:lnTo>
                    <a:pt x="624689" y="72428"/>
                  </a:lnTo>
                  <a:lnTo>
                    <a:pt x="506994" y="181069"/>
                  </a:lnTo>
                  <a:lnTo>
                    <a:pt x="353085" y="244444"/>
                  </a:lnTo>
                  <a:lnTo>
                    <a:pt x="63374" y="244444"/>
                  </a:lnTo>
                  <a:lnTo>
                    <a:pt x="0" y="181069"/>
                  </a:lnTo>
                  <a:lnTo>
                    <a:pt x="90535" y="117695"/>
                  </a:lnTo>
                </a:path>
              </a:pathLst>
            </a:cu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Freeform: Shape 53">
              <a:extLst>
                <a:ext uri="{FF2B5EF4-FFF2-40B4-BE49-F238E27FC236}">
                  <a16:creationId xmlns:a16="http://schemas.microsoft.com/office/drawing/2014/main" id="{21BB2FDB-909C-4008-8287-094FF51B8473}"/>
                </a:ext>
              </a:extLst>
            </p:cNvPr>
            <p:cNvSpPr/>
            <p:nvPr/>
          </p:nvSpPr>
          <p:spPr>
            <a:xfrm>
              <a:off x="1743362" y="4399989"/>
              <a:ext cx="108641" cy="353085"/>
            </a:xfrm>
            <a:custGeom>
              <a:avLst/>
              <a:gdLst>
                <a:gd name="connsiteX0" fmla="*/ 54321 w 108641"/>
                <a:gd name="connsiteY0" fmla="*/ 353085 h 353085"/>
                <a:gd name="connsiteX1" fmla="*/ 0 w 108641"/>
                <a:gd name="connsiteY1" fmla="*/ 217283 h 353085"/>
                <a:gd name="connsiteX2" fmla="*/ 108641 w 108641"/>
                <a:gd name="connsiteY2" fmla="*/ 181069 h 353085"/>
                <a:gd name="connsiteX3" fmla="*/ 45267 w 108641"/>
                <a:gd name="connsiteY3" fmla="*/ 36213 h 353085"/>
                <a:gd name="connsiteX4" fmla="*/ 45267 w 108641"/>
                <a:gd name="connsiteY4" fmla="*/ 0 h 353085"/>
                <a:gd name="connsiteX5" fmla="*/ 36214 w 108641"/>
                <a:gd name="connsiteY5" fmla="*/ 9053 h 35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641" h="353085">
                  <a:moveTo>
                    <a:pt x="54321" y="353085"/>
                  </a:moveTo>
                  <a:lnTo>
                    <a:pt x="0" y="217283"/>
                  </a:lnTo>
                  <a:lnTo>
                    <a:pt x="108641" y="181069"/>
                  </a:lnTo>
                  <a:lnTo>
                    <a:pt x="45267" y="36213"/>
                  </a:lnTo>
                  <a:lnTo>
                    <a:pt x="45267" y="0"/>
                  </a:lnTo>
                  <a:lnTo>
                    <a:pt x="36214" y="9053"/>
                  </a:ln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Freeform: Shape 54">
              <a:extLst>
                <a:ext uri="{FF2B5EF4-FFF2-40B4-BE49-F238E27FC236}">
                  <a16:creationId xmlns:a16="http://schemas.microsoft.com/office/drawing/2014/main" id="{B67D32DA-F507-4368-8396-AA87042B3FF1}"/>
                </a:ext>
              </a:extLst>
            </p:cNvPr>
            <p:cNvSpPr/>
            <p:nvPr/>
          </p:nvSpPr>
          <p:spPr>
            <a:xfrm>
              <a:off x="1625667" y="4318507"/>
              <a:ext cx="425513" cy="90535"/>
            </a:xfrm>
            <a:custGeom>
              <a:avLst/>
              <a:gdLst>
                <a:gd name="connsiteX0" fmla="*/ 0 w 425513"/>
                <a:gd name="connsiteY0" fmla="*/ 90535 h 90535"/>
                <a:gd name="connsiteX1" fmla="*/ 190123 w 425513"/>
                <a:gd name="connsiteY1" fmla="*/ 0 h 90535"/>
                <a:gd name="connsiteX2" fmla="*/ 353085 w 425513"/>
                <a:gd name="connsiteY2" fmla="*/ 0 h 90535"/>
                <a:gd name="connsiteX3" fmla="*/ 425513 w 425513"/>
                <a:gd name="connsiteY3" fmla="*/ 90535 h 90535"/>
                <a:gd name="connsiteX4" fmla="*/ 316871 w 425513"/>
                <a:gd name="connsiteY4" fmla="*/ 63375 h 90535"/>
                <a:gd name="connsiteX5" fmla="*/ 181069 w 425513"/>
                <a:gd name="connsiteY5" fmla="*/ 72428 h 90535"/>
                <a:gd name="connsiteX6" fmla="*/ 0 w 425513"/>
                <a:gd name="connsiteY6" fmla="*/ 90535 h 9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5513" h="90535">
                  <a:moveTo>
                    <a:pt x="0" y="90535"/>
                  </a:moveTo>
                  <a:lnTo>
                    <a:pt x="190123" y="0"/>
                  </a:lnTo>
                  <a:lnTo>
                    <a:pt x="353085" y="0"/>
                  </a:lnTo>
                  <a:lnTo>
                    <a:pt x="425513" y="90535"/>
                  </a:lnTo>
                  <a:lnTo>
                    <a:pt x="316871" y="63375"/>
                  </a:lnTo>
                  <a:lnTo>
                    <a:pt x="181069" y="72428"/>
                  </a:lnTo>
                  <a:lnTo>
                    <a:pt x="0" y="90535"/>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TextBox 122">
              <a:extLst>
                <a:ext uri="{FF2B5EF4-FFF2-40B4-BE49-F238E27FC236}">
                  <a16:creationId xmlns:a16="http://schemas.microsoft.com/office/drawing/2014/main" id="{D0FBC8E6-72DC-42F9-903D-257DCAC6481B}"/>
                </a:ext>
              </a:extLst>
            </p:cNvPr>
            <p:cNvSpPr txBox="1"/>
            <p:nvPr/>
          </p:nvSpPr>
          <p:spPr>
            <a:xfrm>
              <a:off x="5232678" y="5154613"/>
              <a:ext cx="1515872" cy="553998"/>
            </a:xfrm>
            <a:prstGeom prst="rect">
              <a:avLst/>
            </a:prstGeom>
            <a:solidFill>
              <a:schemeClr val="bg2">
                <a:lumMod val="20000"/>
                <a:lumOff val="80000"/>
              </a:schemeClr>
            </a:solidFill>
          </p:spPr>
          <p:txBody>
            <a:bodyPr wrap="square">
              <a:spAutoFit/>
            </a:bodyPr>
            <a:lstStyle/>
            <a:p>
              <a:pPr algn="ctr"/>
              <a:r>
                <a:rPr lang="en-GB" sz="1000">
                  <a:latin typeface="Arial Nova" panose="020B0504020202020204" pitchFamily="34" charset="0"/>
                </a:rPr>
                <a:t>2.5 Induced seismicity due to nearby operation</a:t>
              </a:r>
              <a:endParaRPr lang="en-GB" sz="1000"/>
            </a:p>
          </p:txBody>
        </p:sp>
        <p:sp>
          <p:nvSpPr>
            <p:cNvPr id="56" name="Freeform: Shape 55">
              <a:extLst>
                <a:ext uri="{FF2B5EF4-FFF2-40B4-BE49-F238E27FC236}">
                  <a16:creationId xmlns:a16="http://schemas.microsoft.com/office/drawing/2014/main" id="{34446F09-5B25-4E99-9F7D-70128A2E3E97}"/>
                </a:ext>
              </a:extLst>
            </p:cNvPr>
            <p:cNvSpPr/>
            <p:nvPr/>
          </p:nvSpPr>
          <p:spPr>
            <a:xfrm>
              <a:off x="4852657" y="5468293"/>
              <a:ext cx="126749" cy="63374"/>
            </a:xfrm>
            <a:custGeom>
              <a:avLst/>
              <a:gdLst>
                <a:gd name="connsiteX0" fmla="*/ 126749 w 126749"/>
                <a:gd name="connsiteY0" fmla="*/ 63374 h 63374"/>
                <a:gd name="connsiteX1" fmla="*/ 0 w 126749"/>
                <a:gd name="connsiteY1" fmla="*/ 0 h 63374"/>
              </a:gdLst>
              <a:ahLst/>
              <a:cxnLst>
                <a:cxn ang="0">
                  <a:pos x="connsiteX0" y="connsiteY0"/>
                </a:cxn>
                <a:cxn ang="0">
                  <a:pos x="connsiteX1" y="connsiteY1"/>
                </a:cxn>
              </a:cxnLst>
              <a:rect l="l" t="t" r="r" b="b"/>
              <a:pathLst>
                <a:path w="126749" h="63374">
                  <a:moveTo>
                    <a:pt x="126749" y="63374"/>
                  </a:moveTo>
                  <a:lnTo>
                    <a:pt x="0" y="0"/>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8" name="Straight Arrow Connector 67">
              <a:extLst>
                <a:ext uri="{FF2B5EF4-FFF2-40B4-BE49-F238E27FC236}">
                  <a16:creationId xmlns:a16="http://schemas.microsoft.com/office/drawing/2014/main" id="{8688BFA6-59C0-45E2-BEB8-ED4E5E806748}"/>
                </a:ext>
              </a:extLst>
            </p:cNvPr>
            <p:cNvCxnSpPr/>
            <p:nvPr/>
          </p:nvCxnSpPr>
          <p:spPr>
            <a:xfrm>
              <a:off x="5073548" y="5155198"/>
              <a:ext cx="11780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4691DEDF-29C0-4717-A436-1537ECF7F85F}"/>
                </a:ext>
              </a:extLst>
            </p:cNvPr>
            <p:cNvCxnSpPr/>
            <p:nvPr/>
          </p:nvCxnSpPr>
          <p:spPr>
            <a:xfrm>
              <a:off x="5075613" y="5223850"/>
              <a:ext cx="11780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a:extLst>
                <a:ext uri="{FF2B5EF4-FFF2-40B4-BE49-F238E27FC236}">
                  <a16:creationId xmlns:a16="http://schemas.microsoft.com/office/drawing/2014/main" id="{48F325B6-D181-4760-A8C7-A49EEF576947}"/>
                </a:ext>
              </a:extLst>
            </p:cNvPr>
            <p:cNvCxnSpPr/>
            <p:nvPr/>
          </p:nvCxnSpPr>
          <p:spPr>
            <a:xfrm>
              <a:off x="5078012" y="5297310"/>
              <a:ext cx="11780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6" name="TextBox 125">
              <a:extLst>
                <a:ext uri="{FF2B5EF4-FFF2-40B4-BE49-F238E27FC236}">
                  <a16:creationId xmlns:a16="http://schemas.microsoft.com/office/drawing/2014/main" id="{7DFB63A8-EA5C-4EE2-A025-3EE9C5B2FD49}"/>
                </a:ext>
              </a:extLst>
            </p:cNvPr>
            <p:cNvSpPr txBox="1"/>
            <p:nvPr/>
          </p:nvSpPr>
          <p:spPr>
            <a:xfrm>
              <a:off x="2126241" y="5499980"/>
              <a:ext cx="1152012" cy="400110"/>
            </a:xfrm>
            <a:prstGeom prst="rect">
              <a:avLst/>
            </a:prstGeom>
            <a:solidFill>
              <a:schemeClr val="bg2">
                <a:lumMod val="20000"/>
                <a:lumOff val="80000"/>
              </a:schemeClr>
            </a:solidFill>
          </p:spPr>
          <p:txBody>
            <a:bodyPr wrap="square">
              <a:spAutoFit/>
            </a:bodyPr>
            <a:lstStyle/>
            <a:p>
              <a:pPr algn="ctr"/>
              <a:r>
                <a:rPr lang="en-GB" sz="1000">
                  <a:latin typeface="Arial Nova" panose="020B0504020202020204" pitchFamily="34" charset="0"/>
                </a:rPr>
                <a:t>3.4 Accidental over-filling</a:t>
              </a:r>
              <a:endParaRPr lang="en-GB" sz="1000"/>
            </a:p>
          </p:txBody>
        </p:sp>
        <p:sp>
          <p:nvSpPr>
            <p:cNvPr id="127" name="TextBox 126">
              <a:extLst>
                <a:ext uri="{FF2B5EF4-FFF2-40B4-BE49-F238E27FC236}">
                  <a16:creationId xmlns:a16="http://schemas.microsoft.com/office/drawing/2014/main" id="{21CEFD95-308A-4E7F-908C-4471A345271B}"/>
                </a:ext>
              </a:extLst>
            </p:cNvPr>
            <p:cNvSpPr txBox="1"/>
            <p:nvPr/>
          </p:nvSpPr>
          <p:spPr>
            <a:xfrm>
              <a:off x="10658739" y="4895750"/>
              <a:ext cx="1518867" cy="553998"/>
            </a:xfrm>
            <a:prstGeom prst="rect">
              <a:avLst/>
            </a:prstGeom>
            <a:solidFill>
              <a:schemeClr val="bg2">
                <a:lumMod val="20000"/>
                <a:lumOff val="80000"/>
              </a:schemeClr>
            </a:solidFill>
          </p:spPr>
          <p:txBody>
            <a:bodyPr wrap="square">
              <a:spAutoFit/>
            </a:bodyPr>
            <a:lstStyle/>
            <a:p>
              <a:pPr algn="ctr"/>
              <a:r>
                <a:rPr lang="en-GB" sz="1000">
                  <a:latin typeface="Arial Nova" panose="020B0504020202020204" pitchFamily="34" charset="0"/>
                </a:rPr>
                <a:t>Induced seismicity in 4.4 near wellbore or 4.5</a:t>
              </a:r>
            </a:p>
            <a:p>
              <a:pPr algn="ctr"/>
              <a:r>
                <a:rPr lang="en-GB" sz="1000">
                  <a:latin typeface="Arial Nova" panose="020B0504020202020204" pitchFamily="34" charset="0"/>
                </a:rPr>
                <a:t>In storage complex</a:t>
              </a:r>
              <a:endParaRPr lang="en-GB" sz="1000"/>
            </a:p>
          </p:txBody>
        </p:sp>
        <p:grpSp>
          <p:nvGrpSpPr>
            <p:cNvPr id="72" name="Group 71">
              <a:extLst>
                <a:ext uri="{FF2B5EF4-FFF2-40B4-BE49-F238E27FC236}">
                  <a16:creationId xmlns:a16="http://schemas.microsoft.com/office/drawing/2014/main" id="{386A671E-D9F7-48E1-92BE-D5680E743B1F}"/>
                </a:ext>
              </a:extLst>
            </p:cNvPr>
            <p:cNvGrpSpPr/>
            <p:nvPr/>
          </p:nvGrpSpPr>
          <p:grpSpPr>
            <a:xfrm rot="2058246">
              <a:off x="10477398" y="4894848"/>
              <a:ext cx="122270" cy="142112"/>
              <a:chOff x="10382148" y="5047248"/>
              <a:chExt cx="122270" cy="142112"/>
            </a:xfrm>
          </p:grpSpPr>
          <p:cxnSp>
            <p:nvCxnSpPr>
              <p:cNvPr id="128" name="Straight Arrow Connector 127">
                <a:extLst>
                  <a:ext uri="{FF2B5EF4-FFF2-40B4-BE49-F238E27FC236}">
                    <a16:creationId xmlns:a16="http://schemas.microsoft.com/office/drawing/2014/main" id="{7DF2F81C-DFE8-48F9-BCE6-5AAE9853728E}"/>
                  </a:ext>
                </a:extLst>
              </p:cNvPr>
              <p:cNvCxnSpPr/>
              <p:nvPr/>
            </p:nvCxnSpPr>
            <p:spPr>
              <a:xfrm>
                <a:off x="10382148" y="5047248"/>
                <a:ext cx="11780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51AD39E1-C23D-4455-9B9E-18C6A042180C}"/>
                  </a:ext>
                </a:extLst>
              </p:cNvPr>
              <p:cNvCxnSpPr/>
              <p:nvPr/>
            </p:nvCxnSpPr>
            <p:spPr>
              <a:xfrm>
                <a:off x="10384213" y="5115900"/>
                <a:ext cx="11780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41020869-7E97-42AC-B439-2D5A7899A878}"/>
                  </a:ext>
                </a:extLst>
              </p:cNvPr>
              <p:cNvCxnSpPr/>
              <p:nvPr/>
            </p:nvCxnSpPr>
            <p:spPr>
              <a:xfrm>
                <a:off x="10386612" y="5189360"/>
                <a:ext cx="11780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31" name="TextBox 130">
              <a:extLst>
                <a:ext uri="{FF2B5EF4-FFF2-40B4-BE49-F238E27FC236}">
                  <a16:creationId xmlns:a16="http://schemas.microsoft.com/office/drawing/2014/main" id="{6A9AF149-682D-4695-8506-DAF07CD35269}"/>
                </a:ext>
              </a:extLst>
            </p:cNvPr>
            <p:cNvSpPr txBox="1"/>
            <p:nvPr/>
          </p:nvSpPr>
          <p:spPr>
            <a:xfrm>
              <a:off x="2559022" y="4324434"/>
              <a:ext cx="2266546" cy="553998"/>
            </a:xfrm>
            <a:prstGeom prst="rect">
              <a:avLst/>
            </a:prstGeom>
            <a:solidFill>
              <a:schemeClr val="bg2">
                <a:lumMod val="20000"/>
                <a:lumOff val="80000"/>
              </a:schemeClr>
            </a:solidFill>
          </p:spPr>
          <p:txBody>
            <a:bodyPr wrap="square">
              <a:spAutoFit/>
            </a:bodyPr>
            <a:lstStyle/>
            <a:p>
              <a:pPr algn="ctr"/>
              <a:r>
                <a:rPr lang="en-GB" sz="1000">
                  <a:latin typeface="Arial Nova" panose="020B0504020202020204" pitchFamily="34" charset="0"/>
                </a:rPr>
                <a:t>5.1 Leakage out of storage complex though primary and secondary seals by faults /factures</a:t>
              </a:r>
              <a:endParaRPr lang="en-GB" sz="1000"/>
            </a:p>
          </p:txBody>
        </p:sp>
        <p:sp>
          <p:nvSpPr>
            <p:cNvPr id="132" name="Freeform: Shape 131">
              <a:extLst>
                <a:ext uri="{FF2B5EF4-FFF2-40B4-BE49-F238E27FC236}">
                  <a16:creationId xmlns:a16="http://schemas.microsoft.com/office/drawing/2014/main" id="{1B2F79CB-CE1F-4959-94A0-8B306C5B699E}"/>
                </a:ext>
              </a:extLst>
            </p:cNvPr>
            <p:cNvSpPr/>
            <p:nvPr/>
          </p:nvSpPr>
          <p:spPr>
            <a:xfrm>
              <a:off x="1821823" y="3557967"/>
              <a:ext cx="89067" cy="753605"/>
            </a:xfrm>
            <a:custGeom>
              <a:avLst/>
              <a:gdLst>
                <a:gd name="connsiteX0" fmla="*/ 54321 w 108641"/>
                <a:gd name="connsiteY0" fmla="*/ 353085 h 353085"/>
                <a:gd name="connsiteX1" fmla="*/ 0 w 108641"/>
                <a:gd name="connsiteY1" fmla="*/ 217283 h 353085"/>
                <a:gd name="connsiteX2" fmla="*/ 108641 w 108641"/>
                <a:gd name="connsiteY2" fmla="*/ 181069 h 353085"/>
                <a:gd name="connsiteX3" fmla="*/ 45267 w 108641"/>
                <a:gd name="connsiteY3" fmla="*/ 36213 h 353085"/>
                <a:gd name="connsiteX4" fmla="*/ 45267 w 108641"/>
                <a:gd name="connsiteY4" fmla="*/ 0 h 353085"/>
                <a:gd name="connsiteX5" fmla="*/ 36214 w 108641"/>
                <a:gd name="connsiteY5" fmla="*/ 9053 h 35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641" h="353085">
                  <a:moveTo>
                    <a:pt x="54321" y="353085"/>
                  </a:moveTo>
                  <a:lnTo>
                    <a:pt x="0" y="217283"/>
                  </a:lnTo>
                  <a:lnTo>
                    <a:pt x="108641" y="181069"/>
                  </a:lnTo>
                  <a:lnTo>
                    <a:pt x="45267" y="36213"/>
                  </a:lnTo>
                  <a:lnTo>
                    <a:pt x="45267" y="0"/>
                  </a:lnTo>
                  <a:lnTo>
                    <a:pt x="36214" y="9053"/>
                  </a:ln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Freeform: Shape 132">
              <a:extLst>
                <a:ext uri="{FF2B5EF4-FFF2-40B4-BE49-F238E27FC236}">
                  <a16:creationId xmlns:a16="http://schemas.microsoft.com/office/drawing/2014/main" id="{91FA61DF-C72A-49CF-ADB6-41247795F579}"/>
                </a:ext>
              </a:extLst>
            </p:cNvPr>
            <p:cNvSpPr/>
            <p:nvPr/>
          </p:nvSpPr>
          <p:spPr>
            <a:xfrm>
              <a:off x="1609066" y="3503192"/>
              <a:ext cx="425513" cy="90535"/>
            </a:xfrm>
            <a:custGeom>
              <a:avLst/>
              <a:gdLst>
                <a:gd name="connsiteX0" fmla="*/ 0 w 425513"/>
                <a:gd name="connsiteY0" fmla="*/ 90535 h 90535"/>
                <a:gd name="connsiteX1" fmla="*/ 190123 w 425513"/>
                <a:gd name="connsiteY1" fmla="*/ 0 h 90535"/>
                <a:gd name="connsiteX2" fmla="*/ 353085 w 425513"/>
                <a:gd name="connsiteY2" fmla="*/ 0 h 90535"/>
                <a:gd name="connsiteX3" fmla="*/ 425513 w 425513"/>
                <a:gd name="connsiteY3" fmla="*/ 90535 h 90535"/>
                <a:gd name="connsiteX4" fmla="*/ 316871 w 425513"/>
                <a:gd name="connsiteY4" fmla="*/ 63375 h 90535"/>
                <a:gd name="connsiteX5" fmla="*/ 181069 w 425513"/>
                <a:gd name="connsiteY5" fmla="*/ 72428 h 90535"/>
                <a:gd name="connsiteX6" fmla="*/ 0 w 425513"/>
                <a:gd name="connsiteY6" fmla="*/ 90535 h 9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5513" h="90535">
                  <a:moveTo>
                    <a:pt x="0" y="90535"/>
                  </a:moveTo>
                  <a:lnTo>
                    <a:pt x="190123" y="0"/>
                  </a:lnTo>
                  <a:lnTo>
                    <a:pt x="353085" y="0"/>
                  </a:lnTo>
                  <a:lnTo>
                    <a:pt x="425513" y="90535"/>
                  </a:lnTo>
                  <a:lnTo>
                    <a:pt x="316871" y="63375"/>
                  </a:lnTo>
                  <a:lnTo>
                    <a:pt x="181069" y="72428"/>
                  </a:lnTo>
                  <a:lnTo>
                    <a:pt x="0" y="90535"/>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TextBox 133">
              <a:extLst>
                <a:ext uri="{FF2B5EF4-FFF2-40B4-BE49-F238E27FC236}">
                  <a16:creationId xmlns:a16="http://schemas.microsoft.com/office/drawing/2014/main" id="{37D73E42-9A7B-43F1-A369-D1B6F29EBE3C}"/>
                </a:ext>
              </a:extLst>
            </p:cNvPr>
            <p:cNvSpPr txBox="1"/>
            <p:nvPr/>
          </p:nvSpPr>
          <p:spPr>
            <a:xfrm>
              <a:off x="2546081" y="3635968"/>
              <a:ext cx="2247443" cy="553998"/>
            </a:xfrm>
            <a:prstGeom prst="rect">
              <a:avLst/>
            </a:prstGeom>
            <a:solidFill>
              <a:schemeClr val="bg2">
                <a:lumMod val="20000"/>
                <a:lumOff val="80000"/>
              </a:schemeClr>
            </a:solidFill>
          </p:spPr>
          <p:txBody>
            <a:bodyPr wrap="square">
              <a:spAutoFit/>
            </a:bodyPr>
            <a:lstStyle/>
            <a:p>
              <a:pPr algn="ctr"/>
              <a:r>
                <a:rPr lang="en-GB" sz="1000">
                  <a:latin typeface="Arial Nova" panose="020B0504020202020204" pitchFamily="34" charset="0"/>
                </a:rPr>
                <a:t>5.2 Up dip &amp; 5.3 lateral movement of CO2 out of storage reservoir (leakage)</a:t>
              </a:r>
              <a:endParaRPr lang="en-GB" sz="1000"/>
            </a:p>
          </p:txBody>
        </p:sp>
        <p:sp>
          <p:nvSpPr>
            <p:cNvPr id="74" name="Freeform: Shape 73">
              <a:extLst>
                <a:ext uri="{FF2B5EF4-FFF2-40B4-BE49-F238E27FC236}">
                  <a16:creationId xmlns:a16="http://schemas.microsoft.com/office/drawing/2014/main" id="{9955C787-913C-4493-ABF9-36D207762ECE}"/>
                </a:ext>
              </a:extLst>
            </p:cNvPr>
            <p:cNvSpPr/>
            <p:nvPr/>
          </p:nvSpPr>
          <p:spPr>
            <a:xfrm>
              <a:off x="1454331" y="4476206"/>
              <a:ext cx="87086" cy="296091"/>
            </a:xfrm>
            <a:custGeom>
              <a:avLst/>
              <a:gdLst>
                <a:gd name="connsiteX0" fmla="*/ 87086 w 87086"/>
                <a:gd name="connsiteY0" fmla="*/ 296091 h 296091"/>
                <a:gd name="connsiteX1" fmla="*/ 69669 w 87086"/>
                <a:gd name="connsiteY1" fmla="*/ 174171 h 296091"/>
                <a:gd name="connsiteX2" fmla="*/ 0 w 87086"/>
                <a:gd name="connsiteY2" fmla="*/ 95794 h 296091"/>
                <a:gd name="connsiteX3" fmla="*/ 8709 w 87086"/>
                <a:gd name="connsiteY3" fmla="*/ 0 h 296091"/>
              </a:gdLst>
              <a:ahLst/>
              <a:cxnLst>
                <a:cxn ang="0">
                  <a:pos x="connsiteX0" y="connsiteY0"/>
                </a:cxn>
                <a:cxn ang="0">
                  <a:pos x="connsiteX1" y="connsiteY1"/>
                </a:cxn>
                <a:cxn ang="0">
                  <a:pos x="connsiteX2" y="connsiteY2"/>
                </a:cxn>
                <a:cxn ang="0">
                  <a:pos x="connsiteX3" y="connsiteY3"/>
                </a:cxn>
              </a:cxnLst>
              <a:rect l="l" t="t" r="r" b="b"/>
              <a:pathLst>
                <a:path w="87086" h="296091">
                  <a:moveTo>
                    <a:pt x="87086" y="296091"/>
                  </a:moveTo>
                  <a:lnTo>
                    <a:pt x="69669" y="174171"/>
                  </a:lnTo>
                  <a:lnTo>
                    <a:pt x="0" y="95794"/>
                  </a:lnTo>
                  <a:lnTo>
                    <a:pt x="8709" y="0"/>
                  </a:lnTo>
                </a:path>
              </a:pathLst>
            </a:custGeom>
            <a:noFill/>
            <a:ln>
              <a:solidFill>
                <a:srgbClr val="FF0000"/>
              </a:solidFill>
              <a:prstDash val="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Freeform: Shape 134">
              <a:extLst>
                <a:ext uri="{FF2B5EF4-FFF2-40B4-BE49-F238E27FC236}">
                  <a16:creationId xmlns:a16="http://schemas.microsoft.com/office/drawing/2014/main" id="{71D5CE77-75E4-4CBF-B4EB-8C41259CE8A1}"/>
                </a:ext>
              </a:extLst>
            </p:cNvPr>
            <p:cNvSpPr/>
            <p:nvPr/>
          </p:nvSpPr>
          <p:spPr>
            <a:xfrm>
              <a:off x="1371598" y="4576352"/>
              <a:ext cx="87086" cy="296091"/>
            </a:xfrm>
            <a:custGeom>
              <a:avLst/>
              <a:gdLst>
                <a:gd name="connsiteX0" fmla="*/ 87086 w 87086"/>
                <a:gd name="connsiteY0" fmla="*/ 296091 h 296091"/>
                <a:gd name="connsiteX1" fmla="*/ 69669 w 87086"/>
                <a:gd name="connsiteY1" fmla="*/ 174171 h 296091"/>
                <a:gd name="connsiteX2" fmla="*/ 0 w 87086"/>
                <a:gd name="connsiteY2" fmla="*/ 95794 h 296091"/>
                <a:gd name="connsiteX3" fmla="*/ 8709 w 87086"/>
                <a:gd name="connsiteY3" fmla="*/ 0 h 296091"/>
              </a:gdLst>
              <a:ahLst/>
              <a:cxnLst>
                <a:cxn ang="0">
                  <a:pos x="connsiteX0" y="connsiteY0"/>
                </a:cxn>
                <a:cxn ang="0">
                  <a:pos x="connsiteX1" y="connsiteY1"/>
                </a:cxn>
                <a:cxn ang="0">
                  <a:pos x="connsiteX2" y="connsiteY2"/>
                </a:cxn>
                <a:cxn ang="0">
                  <a:pos x="connsiteX3" y="connsiteY3"/>
                </a:cxn>
              </a:cxnLst>
              <a:rect l="l" t="t" r="r" b="b"/>
              <a:pathLst>
                <a:path w="87086" h="296091">
                  <a:moveTo>
                    <a:pt x="87086" y="296091"/>
                  </a:moveTo>
                  <a:lnTo>
                    <a:pt x="69669" y="174171"/>
                  </a:lnTo>
                  <a:lnTo>
                    <a:pt x="0" y="95794"/>
                  </a:lnTo>
                  <a:lnTo>
                    <a:pt x="8709" y="0"/>
                  </a:lnTo>
                </a:path>
              </a:pathLst>
            </a:custGeom>
            <a:noFill/>
            <a:ln>
              <a:solidFill>
                <a:srgbClr val="FF0000"/>
              </a:solidFill>
              <a:prstDash val="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TextBox 135">
              <a:extLst>
                <a:ext uri="{FF2B5EF4-FFF2-40B4-BE49-F238E27FC236}">
                  <a16:creationId xmlns:a16="http://schemas.microsoft.com/office/drawing/2014/main" id="{B28182E4-CC30-47F9-94C8-0B14E666AF9C}"/>
                </a:ext>
              </a:extLst>
            </p:cNvPr>
            <p:cNvSpPr txBox="1"/>
            <p:nvPr/>
          </p:nvSpPr>
          <p:spPr>
            <a:xfrm>
              <a:off x="10960" y="3492147"/>
              <a:ext cx="1476285" cy="861774"/>
            </a:xfrm>
            <a:prstGeom prst="rect">
              <a:avLst/>
            </a:prstGeom>
            <a:solidFill>
              <a:schemeClr val="bg2">
                <a:lumMod val="20000"/>
                <a:lumOff val="80000"/>
              </a:schemeClr>
            </a:solidFill>
          </p:spPr>
          <p:txBody>
            <a:bodyPr wrap="square">
              <a:spAutoFit/>
            </a:bodyPr>
            <a:lstStyle/>
            <a:p>
              <a:pPr algn="ctr"/>
              <a:r>
                <a:rPr lang="en-GB" sz="1000">
                  <a:latin typeface="Arial Nova" panose="020B0504020202020204" pitchFamily="34" charset="0"/>
                </a:rPr>
                <a:t>5.6 Migration thru intact seal</a:t>
              </a:r>
            </a:p>
            <a:p>
              <a:pPr algn="ctr"/>
              <a:r>
                <a:rPr lang="en-GB" sz="1000">
                  <a:latin typeface="Arial Nova" panose="020B0504020202020204" pitchFamily="34" charset="0"/>
                </a:rPr>
                <a:t>By capillary entry pressure exceeded or</a:t>
              </a:r>
            </a:p>
            <a:p>
              <a:pPr algn="ctr"/>
              <a:r>
                <a:rPr lang="en-GB" sz="1000">
                  <a:latin typeface="Arial Nova" panose="020B0504020202020204" pitchFamily="34" charset="0"/>
                </a:rPr>
                <a:t>5.7 diffusive leakage</a:t>
              </a:r>
              <a:endParaRPr lang="en-GB" sz="1000"/>
            </a:p>
          </p:txBody>
        </p:sp>
        <p:sp>
          <p:nvSpPr>
            <p:cNvPr id="75" name="Freeform: Shape 74">
              <a:extLst>
                <a:ext uri="{FF2B5EF4-FFF2-40B4-BE49-F238E27FC236}">
                  <a16:creationId xmlns:a16="http://schemas.microsoft.com/office/drawing/2014/main" id="{B2C745AF-56EF-43B7-A2B7-1A5A3E1B1EBF}"/>
                </a:ext>
              </a:extLst>
            </p:cNvPr>
            <p:cNvSpPr/>
            <p:nvPr/>
          </p:nvSpPr>
          <p:spPr>
            <a:xfrm>
              <a:off x="9126583" y="5564777"/>
              <a:ext cx="600891" cy="252549"/>
            </a:xfrm>
            <a:custGeom>
              <a:avLst/>
              <a:gdLst>
                <a:gd name="connsiteX0" fmla="*/ 600891 w 600891"/>
                <a:gd name="connsiteY0" fmla="*/ 0 h 252549"/>
                <a:gd name="connsiteX1" fmla="*/ 330926 w 600891"/>
                <a:gd name="connsiteY1" fmla="*/ 191589 h 252549"/>
                <a:gd name="connsiteX2" fmla="*/ 0 w 600891"/>
                <a:gd name="connsiteY2" fmla="*/ 252549 h 252549"/>
                <a:gd name="connsiteX3" fmla="*/ 182880 w 600891"/>
                <a:gd name="connsiteY3" fmla="*/ 165463 h 252549"/>
                <a:gd name="connsiteX4" fmla="*/ 348343 w 600891"/>
                <a:gd name="connsiteY4" fmla="*/ 139337 h 252549"/>
                <a:gd name="connsiteX5" fmla="*/ 496388 w 600891"/>
                <a:gd name="connsiteY5" fmla="*/ 0 h 252549"/>
                <a:gd name="connsiteX6" fmla="*/ 600891 w 600891"/>
                <a:gd name="connsiteY6" fmla="*/ 0 h 252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891" h="252549">
                  <a:moveTo>
                    <a:pt x="600891" y="0"/>
                  </a:moveTo>
                  <a:lnTo>
                    <a:pt x="330926" y="191589"/>
                  </a:lnTo>
                  <a:lnTo>
                    <a:pt x="0" y="252549"/>
                  </a:lnTo>
                  <a:lnTo>
                    <a:pt x="182880" y="165463"/>
                  </a:lnTo>
                  <a:lnTo>
                    <a:pt x="348343" y="139337"/>
                  </a:lnTo>
                  <a:lnTo>
                    <a:pt x="496388" y="0"/>
                  </a:lnTo>
                  <a:lnTo>
                    <a:pt x="600891"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TextBox 137">
              <a:extLst>
                <a:ext uri="{FF2B5EF4-FFF2-40B4-BE49-F238E27FC236}">
                  <a16:creationId xmlns:a16="http://schemas.microsoft.com/office/drawing/2014/main" id="{93DE4483-CCB5-4926-84C0-7DA921C40C35}"/>
                </a:ext>
              </a:extLst>
            </p:cNvPr>
            <p:cNvSpPr txBox="1"/>
            <p:nvPr/>
          </p:nvSpPr>
          <p:spPr>
            <a:xfrm>
              <a:off x="7769062" y="5459240"/>
              <a:ext cx="1258273" cy="400110"/>
            </a:xfrm>
            <a:prstGeom prst="rect">
              <a:avLst/>
            </a:prstGeom>
            <a:solidFill>
              <a:schemeClr val="bg2">
                <a:lumMod val="20000"/>
                <a:lumOff val="80000"/>
              </a:schemeClr>
            </a:solidFill>
          </p:spPr>
          <p:txBody>
            <a:bodyPr wrap="square">
              <a:spAutoFit/>
            </a:bodyPr>
            <a:lstStyle/>
            <a:p>
              <a:pPr algn="ctr"/>
              <a:r>
                <a:rPr lang="en-GB" sz="1000">
                  <a:latin typeface="Arial Nova" panose="020B0504020202020204" pitchFamily="34" charset="0"/>
                </a:rPr>
                <a:t>6.3 unexpected plume migration</a:t>
              </a:r>
              <a:endParaRPr lang="en-GB" sz="1000"/>
            </a:p>
          </p:txBody>
        </p:sp>
        <p:sp>
          <p:nvSpPr>
            <p:cNvPr id="139" name="TextBox 138">
              <a:extLst>
                <a:ext uri="{FF2B5EF4-FFF2-40B4-BE49-F238E27FC236}">
                  <a16:creationId xmlns:a16="http://schemas.microsoft.com/office/drawing/2014/main" id="{7D154D27-D69A-4E0F-9B9E-F759AC55BE5B}"/>
                </a:ext>
              </a:extLst>
            </p:cNvPr>
            <p:cNvSpPr txBox="1"/>
            <p:nvPr/>
          </p:nvSpPr>
          <p:spPr>
            <a:xfrm>
              <a:off x="1114848" y="2433282"/>
              <a:ext cx="2247443" cy="400110"/>
            </a:xfrm>
            <a:prstGeom prst="rect">
              <a:avLst/>
            </a:prstGeom>
            <a:solidFill>
              <a:schemeClr val="bg2">
                <a:lumMod val="20000"/>
                <a:lumOff val="80000"/>
              </a:schemeClr>
            </a:solidFill>
          </p:spPr>
          <p:txBody>
            <a:bodyPr wrap="square">
              <a:spAutoFit/>
            </a:bodyPr>
            <a:lstStyle/>
            <a:p>
              <a:pPr algn="ctr"/>
              <a:r>
                <a:rPr lang="en-GB" sz="1000">
                  <a:latin typeface="Arial Nova" panose="020B0504020202020204" pitchFamily="34" charset="0"/>
                </a:rPr>
                <a:t>3.5 Monitoring inhibited by unexpected plume migration</a:t>
              </a:r>
              <a:endParaRPr lang="en-GB" sz="1000"/>
            </a:p>
          </p:txBody>
        </p:sp>
        <p:cxnSp>
          <p:nvCxnSpPr>
            <p:cNvPr id="140" name="Straight Connector 139">
              <a:extLst>
                <a:ext uri="{FF2B5EF4-FFF2-40B4-BE49-F238E27FC236}">
                  <a16:creationId xmlns:a16="http://schemas.microsoft.com/office/drawing/2014/main" id="{754520B7-8FA7-4E31-AB74-27A9B2C7CA05}"/>
                </a:ext>
              </a:extLst>
            </p:cNvPr>
            <p:cNvCxnSpPr/>
            <p:nvPr/>
          </p:nvCxnSpPr>
          <p:spPr>
            <a:xfrm>
              <a:off x="1157153" y="4746378"/>
              <a:ext cx="265609" cy="53411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41" name="TextBox 140">
              <a:extLst>
                <a:ext uri="{FF2B5EF4-FFF2-40B4-BE49-F238E27FC236}">
                  <a16:creationId xmlns:a16="http://schemas.microsoft.com/office/drawing/2014/main" id="{82E45A44-8ECF-41FF-89F6-B6C88C014B42}"/>
                </a:ext>
              </a:extLst>
            </p:cNvPr>
            <p:cNvSpPr txBox="1"/>
            <p:nvPr/>
          </p:nvSpPr>
          <p:spPr>
            <a:xfrm rot="3788522">
              <a:off x="822224" y="4474764"/>
              <a:ext cx="521297" cy="261610"/>
            </a:xfrm>
            <a:prstGeom prst="rect">
              <a:avLst/>
            </a:prstGeom>
            <a:noFill/>
          </p:spPr>
          <p:txBody>
            <a:bodyPr wrap="none" rtlCol="0">
              <a:spAutoFit/>
            </a:bodyPr>
            <a:lstStyle/>
            <a:p>
              <a:r>
                <a:rPr lang="en-GB" sz="1100" b="1">
                  <a:solidFill>
                    <a:srgbClr val="006097"/>
                  </a:solidFill>
                  <a:latin typeface="+mj-lt"/>
                </a:rPr>
                <a:t>Fault</a:t>
              </a:r>
            </a:p>
          </p:txBody>
        </p:sp>
        <p:sp>
          <p:nvSpPr>
            <p:cNvPr id="143" name="TextBox 142">
              <a:extLst>
                <a:ext uri="{FF2B5EF4-FFF2-40B4-BE49-F238E27FC236}">
                  <a16:creationId xmlns:a16="http://schemas.microsoft.com/office/drawing/2014/main" id="{47072E98-7C89-4A6E-9D8F-AD4D20DF78A0}"/>
                </a:ext>
              </a:extLst>
            </p:cNvPr>
            <p:cNvSpPr txBox="1"/>
            <p:nvPr/>
          </p:nvSpPr>
          <p:spPr>
            <a:xfrm>
              <a:off x="10668" y="5459240"/>
              <a:ext cx="1515872" cy="707886"/>
            </a:xfrm>
            <a:prstGeom prst="rect">
              <a:avLst/>
            </a:prstGeom>
            <a:solidFill>
              <a:schemeClr val="bg2">
                <a:lumMod val="20000"/>
                <a:lumOff val="80000"/>
              </a:schemeClr>
            </a:solidFill>
          </p:spPr>
          <p:txBody>
            <a:bodyPr wrap="square">
              <a:spAutoFit/>
            </a:bodyPr>
            <a:lstStyle/>
            <a:p>
              <a:pPr algn="ctr"/>
              <a:r>
                <a:rPr lang="en-GB" sz="1000">
                  <a:latin typeface="Arial Nova" panose="020B0504020202020204" pitchFamily="34" charset="0"/>
                </a:rPr>
                <a:t>6.4 reservoir pressurisation due to unexpected compartmentalisation</a:t>
              </a:r>
              <a:endParaRPr lang="en-GB" sz="1000"/>
            </a:p>
          </p:txBody>
        </p:sp>
        <p:sp>
          <p:nvSpPr>
            <p:cNvPr id="144" name="TextBox 143">
              <a:extLst>
                <a:ext uri="{FF2B5EF4-FFF2-40B4-BE49-F238E27FC236}">
                  <a16:creationId xmlns:a16="http://schemas.microsoft.com/office/drawing/2014/main" id="{BF1A1C3F-3315-4D4E-AE53-33B23225C260}"/>
                </a:ext>
              </a:extLst>
            </p:cNvPr>
            <p:cNvSpPr txBox="1"/>
            <p:nvPr/>
          </p:nvSpPr>
          <p:spPr>
            <a:xfrm>
              <a:off x="4062008" y="5329076"/>
              <a:ext cx="970215" cy="430887"/>
            </a:xfrm>
            <a:prstGeom prst="rect">
              <a:avLst/>
            </a:prstGeom>
            <a:noFill/>
          </p:spPr>
          <p:txBody>
            <a:bodyPr wrap="square" rtlCol="0">
              <a:spAutoFit/>
            </a:bodyPr>
            <a:lstStyle/>
            <a:p>
              <a:pPr algn="ctr"/>
              <a:r>
                <a:rPr lang="en-GB" sz="1100" b="1">
                  <a:solidFill>
                    <a:srgbClr val="006097"/>
                  </a:solidFill>
                  <a:latin typeface="+mj-lt"/>
                </a:rPr>
                <a:t>Existing oilfield</a:t>
              </a:r>
            </a:p>
          </p:txBody>
        </p:sp>
        <p:pic>
          <p:nvPicPr>
            <p:cNvPr id="151" name="Graphic 150">
              <a:extLst>
                <a:ext uri="{FF2B5EF4-FFF2-40B4-BE49-F238E27FC236}">
                  <a16:creationId xmlns:a16="http://schemas.microsoft.com/office/drawing/2014/main" id="{74D1C6BC-35D9-4447-B5D3-9C0D6D1975A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19887" y="2923130"/>
              <a:ext cx="222239" cy="372237"/>
            </a:xfrm>
            <a:prstGeom prst="rect">
              <a:avLst/>
            </a:prstGeom>
          </p:spPr>
        </p:pic>
        <p:pic>
          <p:nvPicPr>
            <p:cNvPr id="152" name="Graphic 151">
              <a:extLst>
                <a:ext uri="{FF2B5EF4-FFF2-40B4-BE49-F238E27FC236}">
                  <a16:creationId xmlns:a16="http://schemas.microsoft.com/office/drawing/2014/main" id="{E5FC4CCD-D3A3-4EB9-A09C-6F551DDDACC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42421" y="2916203"/>
              <a:ext cx="222239" cy="372237"/>
            </a:xfrm>
            <a:prstGeom prst="rect">
              <a:avLst/>
            </a:prstGeom>
          </p:spPr>
        </p:pic>
        <p:sp>
          <p:nvSpPr>
            <p:cNvPr id="153" name="Freeform: Shape 152">
              <a:extLst>
                <a:ext uri="{FF2B5EF4-FFF2-40B4-BE49-F238E27FC236}">
                  <a16:creationId xmlns:a16="http://schemas.microsoft.com/office/drawing/2014/main" id="{5514296B-79C9-4C1F-AAD6-7F0D36205018}"/>
                </a:ext>
              </a:extLst>
            </p:cNvPr>
            <p:cNvSpPr/>
            <p:nvPr/>
          </p:nvSpPr>
          <p:spPr>
            <a:xfrm>
              <a:off x="2101172" y="3415680"/>
              <a:ext cx="55480" cy="1520668"/>
            </a:xfrm>
            <a:custGeom>
              <a:avLst/>
              <a:gdLst>
                <a:gd name="connsiteX0" fmla="*/ 506994 w 516047"/>
                <a:gd name="connsiteY0" fmla="*/ 0 h 1901228"/>
                <a:gd name="connsiteX1" fmla="*/ 516047 w 516047"/>
                <a:gd name="connsiteY1" fmla="*/ 986828 h 1901228"/>
                <a:gd name="connsiteX2" fmla="*/ 0 w 516047"/>
                <a:gd name="connsiteY2" fmla="*/ 1901228 h 1901228"/>
                <a:gd name="connsiteX0" fmla="*/ 398353 w 407406"/>
                <a:gd name="connsiteY0" fmla="*/ 0 h 1403287"/>
                <a:gd name="connsiteX1" fmla="*/ 407406 w 407406"/>
                <a:gd name="connsiteY1" fmla="*/ 986828 h 1403287"/>
                <a:gd name="connsiteX2" fmla="*/ 0 w 407406"/>
                <a:gd name="connsiteY2" fmla="*/ 1403287 h 1403287"/>
                <a:gd name="connsiteX0" fmla="*/ 117695 w 126748"/>
                <a:gd name="connsiteY0" fmla="*/ 0 h 2498757"/>
                <a:gd name="connsiteX1" fmla="*/ 126748 w 126748"/>
                <a:gd name="connsiteY1" fmla="*/ 986828 h 2498757"/>
                <a:gd name="connsiteX2" fmla="*/ 0 w 126748"/>
                <a:gd name="connsiteY2" fmla="*/ 2498757 h 2498757"/>
                <a:gd name="connsiteX0" fmla="*/ 117695 w 117695"/>
                <a:gd name="connsiteY0" fmla="*/ 0 h 2498757"/>
                <a:gd name="connsiteX1" fmla="*/ 0 w 117695"/>
                <a:gd name="connsiteY1" fmla="*/ 2498757 h 2498757"/>
                <a:gd name="connsiteX0" fmla="*/ 108642 w 108642"/>
                <a:gd name="connsiteY0" fmla="*/ 0 h 2254314"/>
                <a:gd name="connsiteX1" fmla="*/ 0 w 108642"/>
                <a:gd name="connsiteY1" fmla="*/ 2254314 h 2254314"/>
                <a:gd name="connsiteX0" fmla="*/ 55480 w 55480"/>
                <a:gd name="connsiteY0" fmla="*/ 0 h 1520668"/>
                <a:gd name="connsiteX1" fmla="*/ 0 w 55480"/>
                <a:gd name="connsiteY1" fmla="*/ 1520668 h 1520668"/>
              </a:gdLst>
              <a:ahLst/>
              <a:cxnLst>
                <a:cxn ang="0">
                  <a:pos x="connsiteX0" y="connsiteY0"/>
                </a:cxn>
                <a:cxn ang="0">
                  <a:pos x="connsiteX1" y="connsiteY1"/>
                </a:cxn>
              </a:cxnLst>
              <a:rect l="l" t="t" r="r" b="b"/>
              <a:pathLst>
                <a:path w="55480" h="1520668">
                  <a:moveTo>
                    <a:pt x="55480" y="0"/>
                  </a:moveTo>
                  <a:lnTo>
                    <a:pt x="0" y="1520668"/>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4" name="Graphic 153">
              <a:extLst>
                <a:ext uri="{FF2B5EF4-FFF2-40B4-BE49-F238E27FC236}">
                  <a16:creationId xmlns:a16="http://schemas.microsoft.com/office/drawing/2014/main" id="{79BCA892-B333-4567-86B2-FC8A1AE084D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082288" y="2962105"/>
              <a:ext cx="222239" cy="372237"/>
            </a:xfrm>
            <a:prstGeom prst="rect">
              <a:avLst/>
            </a:prstGeom>
          </p:spPr>
        </p:pic>
      </p:grpSp>
      <p:sp>
        <p:nvSpPr>
          <p:cNvPr id="150" name="Rectangle 149">
            <a:extLst>
              <a:ext uri="{FF2B5EF4-FFF2-40B4-BE49-F238E27FC236}">
                <a16:creationId xmlns:a16="http://schemas.microsoft.com/office/drawing/2014/main" id="{198F72C5-08BB-4702-A9E0-794A7CF305E5}"/>
              </a:ext>
            </a:extLst>
          </p:cNvPr>
          <p:cNvSpPr/>
          <p:nvPr/>
        </p:nvSpPr>
        <p:spPr>
          <a:xfrm>
            <a:off x="10668" y="6343627"/>
            <a:ext cx="11547898" cy="892552"/>
          </a:xfrm>
          <a:prstGeom prst="rect">
            <a:avLst/>
          </a:prstGeom>
        </p:spPr>
        <p:txBody>
          <a:bodyPr wrap="square">
            <a:spAutoFit/>
          </a:bodyPr>
          <a:lstStyle/>
          <a:p>
            <a:pPr algn="ctr"/>
            <a:r>
              <a:rPr lang="en-GB" sz="1400" b="1">
                <a:latin typeface="Arial Nova" panose="020B0504020202020204" pitchFamily="34" charset="0"/>
              </a:rPr>
              <a:t>The area of the carbon storage complex will require careful consideration of any co-location interfaces and impacts with other users of the sea-bed, such as offshore wind farms, to avoid undue interference with other surrounding users</a:t>
            </a:r>
            <a:r>
              <a:rPr lang="en-GB" sz="1600" b="1">
                <a:latin typeface="+mj-lt"/>
              </a:rPr>
              <a:t>.</a:t>
            </a:r>
            <a:endParaRPr lang="en-GB" sz="1600" b="1">
              <a:latin typeface="+mj-lt"/>
              <a:ea typeface="Calibri" panose="020F0502020204030204" pitchFamily="34" charset="0"/>
              <a:cs typeface="Arial" panose="020B0604020202020204" pitchFamily="34" charset="0"/>
            </a:endParaRPr>
          </a:p>
          <a:p>
            <a:pPr algn="ctr"/>
            <a:endParaRPr lang="en-GB" sz="2000">
              <a:latin typeface="Arial Nova" panose="020B05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19832584"/>
      </p:ext>
    </p:extLst>
  </p:cSld>
  <p:clrMapOvr>
    <a:masterClrMapping/>
  </p:clrMapOvr>
</p:sld>
</file>

<file path=ppt/theme/theme1.xml><?xml version="1.0" encoding="utf-8"?>
<a:theme xmlns:a="http://schemas.openxmlformats.org/drawingml/2006/main" name="OGA_Master_template_16:9">
  <a:themeElements>
    <a:clrScheme name="Custom 1">
      <a:dk1>
        <a:srgbClr val="000000"/>
      </a:dk1>
      <a:lt1>
        <a:srgbClr val="002060"/>
      </a:lt1>
      <a:dk2>
        <a:srgbClr val="0065A2"/>
      </a:dk2>
      <a:lt2>
        <a:srgbClr val="757070"/>
      </a:lt2>
      <a:accent1>
        <a:srgbClr val="84329B"/>
      </a:accent1>
      <a:accent2>
        <a:srgbClr val="EF8200"/>
      </a:accent2>
      <a:accent3>
        <a:srgbClr val="A6192E"/>
      </a:accent3>
      <a:accent4>
        <a:srgbClr val="9A9500"/>
      </a:accent4>
      <a:accent5>
        <a:srgbClr val="63666A"/>
      </a:accent5>
      <a:accent6>
        <a:srgbClr val="00B8B0"/>
      </a:accent6>
      <a:hlink>
        <a:srgbClr val="00AEEF"/>
      </a:hlink>
      <a:folHlink>
        <a:srgbClr val="0065A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4a04cb5a-1551-4010-ba0b-ae7d43aef29e" xsi:nil="true"/>
    <b7dc78410a7540e49c12e1acd4dc62bf xmlns="8a3aba93-0c3a-41b3-b0a6-b775b6994134">
      <Terms xmlns="http://schemas.microsoft.com/office/infopath/2007/PartnerControls"/>
    </b7dc78410a7540e49c12e1acd4dc62bf>
    <m72f212e0be14809899ac2bae7461b32 xmlns="8a3aba93-0c3a-41b3-b0a6-b775b6994134">
      <Terms xmlns="http://schemas.microsoft.com/office/infopath/2007/PartnerControls"/>
    </m72f212e0be14809899ac2bae7461b32>
    <i61ecd2b080b442aabaaa833dc311616 xmlns="8a3aba93-0c3a-41b3-b0a6-b775b6994134">
      <Terms xmlns="http://schemas.microsoft.com/office/infopath/2007/PartnerControls"/>
    </i61ecd2b080b442aabaaa833dc311616>
    <lcf76f155ced4ddcb4097134ff3c332f xmlns="8a3aba93-0c3a-41b3-b0a6-b775b6994134">
      <Terms xmlns="http://schemas.microsoft.com/office/infopath/2007/PartnerControls"/>
    </lcf76f155ced4ddcb4097134ff3c332f>
    <SharedWithUsers xmlns="4a04cb5a-1551-4010-ba0b-ae7d43aef29e">
      <UserInfo>
        <DisplayName>Barbara Kopydlowska (North Sea Transition Authority)</DisplayName>
        <AccountId>313</AccountId>
        <AccountType/>
      </UserInfo>
      <UserInfo>
        <DisplayName>Nick Richardson (North Sea Transition Authority)</DisplayName>
        <AccountId>27</AccountId>
        <AccountType/>
      </UserInfo>
      <UserInfo>
        <DisplayName>Jo Bagguley (North Sea Transition Authority)</DisplayName>
        <AccountId>29</AccountId>
        <AccountType/>
      </UserInfo>
    </SharedWithUsers>
    <Lit_x002e_Review xmlns="8a3aba93-0c3a-41b3-b0a6-b775b699413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B089BB93D6B654EA48F89A420961127" ma:contentTypeVersion="22" ma:contentTypeDescription="Create a new document." ma:contentTypeScope="" ma:versionID="86d53204a6b087806c88dec946b93c6f">
  <xsd:schema xmlns:xsd="http://www.w3.org/2001/XMLSchema" xmlns:xs="http://www.w3.org/2001/XMLSchema" xmlns:p="http://schemas.microsoft.com/office/2006/metadata/properties" xmlns:ns2="8a3aba93-0c3a-41b3-b0a6-b775b6994134" xmlns:ns3="4a04cb5a-1551-4010-ba0b-ae7d43aef29e" targetNamespace="http://schemas.microsoft.com/office/2006/metadata/properties" ma:root="true" ma:fieldsID="eae3f027884c1eec60d918c2a3a19e62" ns2:_="" ns3:_="">
    <xsd:import namespace="8a3aba93-0c3a-41b3-b0a6-b775b6994134"/>
    <xsd:import namespace="4a04cb5a-1551-4010-ba0b-ae7d43aef29e"/>
    <xsd:element name="properties">
      <xsd:complexType>
        <xsd:sequence>
          <xsd:element name="documentManagement">
            <xsd:complexType>
              <xsd:all>
                <xsd:element ref="ns2:i61ecd2b080b442aabaaa833dc311616" minOccurs="0"/>
                <xsd:element ref="ns3:TaxCatchAll" minOccurs="0"/>
                <xsd:element ref="ns2:b7dc78410a7540e49c12e1acd4dc62bf" minOccurs="0"/>
                <xsd:element ref="ns2:m72f212e0be14809899ac2bae7461b32" minOccurs="0"/>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2:Lit_x002e_Review"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3aba93-0c3a-41b3-b0a6-b775b6994134" elementFormDefault="qualified">
    <xsd:import namespace="http://schemas.microsoft.com/office/2006/documentManagement/types"/>
    <xsd:import namespace="http://schemas.microsoft.com/office/infopath/2007/PartnerControls"/>
    <xsd:element name="i61ecd2b080b442aabaaa833dc311616" ma:index="9" nillable="true" ma:taxonomy="true" ma:internalName="i61ecd2b080b442aabaaa833dc311616" ma:taxonomyFieldName="Category" ma:displayName="Category" ma:default="" ma:fieldId="{261ecd2b-080b-442a-abaa-a833dc311616}" ma:sspId="3110710f-af1f-4457-9596-69bff0e43749" ma:termSetId="c36859b1-3060-4d7b-a721-45fa07310045" ma:anchorId="00000000-0000-0000-0000-000000000000" ma:open="true" ma:isKeyword="false">
      <xsd:complexType>
        <xsd:sequence>
          <xsd:element ref="pc:Terms" minOccurs="0" maxOccurs="1"/>
        </xsd:sequence>
      </xsd:complexType>
    </xsd:element>
    <xsd:element name="b7dc78410a7540e49c12e1acd4dc62bf" ma:index="12" nillable="true" ma:taxonomy="true" ma:internalName="b7dc78410a7540e49c12e1acd4dc62bf" ma:taxonomyFieldName="Sub_x0020_Category" ma:displayName="Sub Category" ma:default="" ma:fieldId="{b7dc7841-0a75-40e4-9c12-e1acd4dc62bf}" ma:sspId="3110710f-af1f-4457-9596-69bff0e43749" ma:termSetId="3338aff5-5745-43de-8632-257b3fbb3599" ma:anchorId="00000000-0000-0000-0000-000000000000" ma:open="true" ma:isKeyword="false">
      <xsd:complexType>
        <xsd:sequence>
          <xsd:element ref="pc:Terms" minOccurs="0" maxOccurs="1"/>
        </xsd:sequence>
      </xsd:complexType>
    </xsd:element>
    <xsd:element name="m72f212e0be14809899ac2bae7461b32" ma:index="14" nillable="true" ma:taxonomy="true" ma:internalName="m72f212e0be14809899ac2bae7461b32" ma:taxonomyFieldName="Tertiary_x0020_Category" ma:displayName="Tertiary Category" ma:default="" ma:fieldId="{672f212e-0be1-4809-899a-c2bae7461b32}" ma:sspId="3110710f-af1f-4457-9596-69bff0e43749" ma:termSetId="71e89792-4bd8-44d5-a4a4-d3d9a098b13b" ma:anchorId="00000000-0000-0000-0000-000000000000" ma:open="true" ma:isKeyword="false">
      <xsd:complexType>
        <xsd:sequence>
          <xsd:element ref="pc:Terms" minOccurs="0" maxOccurs="1"/>
        </xsd:sequence>
      </xsd:complexType>
    </xsd:element>
    <xsd:element name="MediaServiceMetadata" ma:index="15" nillable="true" ma:displayName="MediaServiceMetadata" ma:hidden="true" ma:internalName="MediaServiceMetadata" ma:readOnly="true">
      <xsd:simpleType>
        <xsd:restriction base="dms:Note"/>
      </xsd:simpleType>
    </xsd:element>
    <xsd:element name="MediaServiceFastMetadata" ma:index="16" nillable="true" ma:displayName="MediaServiceFastMetadata" ma:hidden="true" ma:internalName="MediaServiceFastMetadata" ma:readOnly="true">
      <xsd:simpleType>
        <xsd:restriction base="dms:Note"/>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3110710f-af1f-4457-9596-69bff0e43749" ma:termSetId="09814cd3-568e-fe90-9814-8d621ff8fb84" ma:anchorId="fba54fb3-c3e1-fe81-a776-ca4b69148c4d" ma:open="true" ma:isKeyword="false">
      <xsd:complexType>
        <xsd:sequence>
          <xsd:element ref="pc:Terms" minOccurs="0" maxOccurs="1"/>
        </xsd:sequence>
      </xsd:complexType>
    </xsd:element>
    <xsd:element name="Lit_x002e_Review" ma:index="28" nillable="true" ma:displayName="Lit. Review" ma:format="Dropdown" ma:internalName="Lit_x002e_Review">
      <xsd:complexType>
        <xsd:complexContent>
          <xsd:extension base="dms:MultiChoice">
            <xsd:sequence>
              <xsd:element name="Value" maxOccurs="unbounded" minOccurs="0" nillable="true">
                <xsd:simpleType>
                  <xsd:restriction base="dms:Choice">
                    <xsd:enumeration value="Research Incentives"/>
                    <xsd:enumeration value="Wind Characteristics"/>
                    <xsd:enumeration value="Loading/Response"/>
                    <xsd:enumeration value="Seismic Observations"/>
                    <xsd:enumeration value="Onshore vs Offshore"/>
                    <xsd:enumeration value="Predicting Seismic Response"/>
                    <xsd:enumeration value="Other"/>
                  </xsd:restriction>
                </xsd:simple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a04cb5a-1551-4010-ba0b-ae7d43aef29e"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bb4126b9-591c-42d1-8be8-f5ae3dacf296}" ma:internalName="TaxCatchAll" ma:showField="CatchAllData" ma:web="4a04cb5a-1551-4010-ba0b-ae7d43aef29e">
      <xsd:complexType>
        <xsd:complexContent>
          <xsd:extension base="dms:MultiChoiceLookup">
            <xsd:sequence>
              <xsd:element name="Value" type="dms:Lookup" maxOccurs="unbounded" minOccurs="0" nillable="true"/>
            </xsd:sequence>
          </xsd:extension>
        </xsd:complexContent>
      </xsd:complexType>
    </xsd:element>
    <xsd:element name="SharedWithUsers" ma:index="2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9F38FF8-A9D9-484C-AF4C-9F76ACA449FC}">
  <ds:schemaRefs>
    <ds:schemaRef ds:uri="http://schemas.microsoft.com/sharepoint/v3/contenttype/forms"/>
  </ds:schemaRefs>
</ds:datastoreItem>
</file>

<file path=customXml/itemProps2.xml><?xml version="1.0" encoding="utf-8"?>
<ds:datastoreItem xmlns:ds="http://schemas.openxmlformats.org/officeDocument/2006/customXml" ds:itemID="{F7F37655-D062-4C28-936D-15121D0744BD}">
  <ds:schemaRefs>
    <ds:schemaRef ds:uri="http://www.w3.org/XML/1998/namespace"/>
    <ds:schemaRef ds:uri="http://purl.org/dc/elements/1.1/"/>
    <ds:schemaRef ds:uri="http://schemas.microsoft.com/office/infopath/2007/PartnerControls"/>
    <ds:schemaRef ds:uri="http://purl.org/dc/dcmitype/"/>
    <ds:schemaRef ds:uri="http://schemas.microsoft.com/office/2006/metadata/properties"/>
    <ds:schemaRef ds:uri="8a3aba93-0c3a-41b3-b0a6-b775b6994134"/>
    <ds:schemaRef ds:uri="http://purl.org/dc/terms/"/>
    <ds:schemaRef ds:uri="http://schemas.microsoft.com/office/2006/documentManagement/types"/>
    <ds:schemaRef ds:uri="http://schemas.openxmlformats.org/package/2006/metadata/core-properties"/>
    <ds:schemaRef ds:uri="4a04cb5a-1551-4010-ba0b-ae7d43aef29e"/>
  </ds:schemaRefs>
</ds:datastoreItem>
</file>

<file path=customXml/itemProps3.xml><?xml version="1.0" encoding="utf-8"?>
<ds:datastoreItem xmlns:ds="http://schemas.openxmlformats.org/officeDocument/2006/customXml" ds:itemID="{13B6E73F-4872-4A99-AF77-3B69943EF1C8}">
  <ds:schemaRefs>
    <ds:schemaRef ds:uri="4a04cb5a-1551-4010-ba0b-ae7d43aef29e"/>
    <ds:schemaRef ds:uri="8a3aba93-0c3a-41b3-b0a6-b775b699413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4</TotalTime>
  <Words>9155</Words>
  <Application>Microsoft Office PowerPoint</Application>
  <PresentationFormat>Widescreen</PresentationFormat>
  <Paragraphs>1069</Paragraphs>
  <Slides>58</Slides>
  <Notes>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58</vt:i4>
      </vt:variant>
    </vt:vector>
  </HeadingPairs>
  <TitlesOfParts>
    <vt:vector size="64" baseType="lpstr">
      <vt:lpstr>Arial</vt:lpstr>
      <vt:lpstr>Arial Black</vt:lpstr>
      <vt:lpstr>Arial Nova</vt:lpstr>
      <vt:lpstr>Arial,Sans-Serif</vt:lpstr>
      <vt:lpstr>Calibri</vt:lpstr>
      <vt:lpstr>OGA_Master_template_16:9</vt:lpstr>
      <vt:lpstr>Measurement, Monitoring  and Verification (MMV)  of Carbon Capture Storage (CCS) Projects with Co-Location considerations</vt:lpstr>
      <vt:lpstr>Contents</vt:lpstr>
      <vt:lpstr>1. Executive Summary</vt:lpstr>
      <vt:lpstr>Executive Summary</vt:lpstr>
      <vt:lpstr>2. Project Scope</vt:lpstr>
      <vt:lpstr>Project scope</vt:lpstr>
      <vt:lpstr>3. Background &amp; Acknowledgements</vt:lpstr>
      <vt:lpstr>Background: CO2 storage</vt:lpstr>
      <vt:lpstr>Potential Risks which can be monitored by seismic</vt:lpstr>
      <vt:lpstr>Acknowledgements</vt:lpstr>
      <vt:lpstr>4. Operational Scenarios &amp; Monitoring Objectives </vt:lpstr>
      <vt:lpstr>Operational Scenarios</vt:lpstr>
      <vt:lpstr>Operational Scenarios - Infrastructure</vt:lpstr>
      <vt:lpstr>UK Offshore Current Co-location areas</vt:lpstr>
      <vt:lpstr>Operational Scenarios - Aviation</vt:lpstr>
      <vt:lpstr>5. Seismic Surveys and Monitoring</vt:lpstr>
      <vt:lpstr>Operational Scenarios – Seismic Surveys</vt:lpstr>
      <vt:lpstr>Seismic MMV summary</vt:lpstr>
      <vt:lpstr>Seismic – Regulatory Requirements</vt:lpstr>
      <vt:lpstr>Seismic Vertical (Temporal) and Spatial Resolution</vt:lpstr>
      <vt:lpstr>Seismic Signal Detection Capability</vt:lpstr>
      <vt:lpstr>Seismic Monitoring for CCS </vt:lpstr>
      <vt:lpstr>CCS Seismic Monitoring Considerations</vt:lpstr>
      <vt:lpstr>6. Seismic Surveys Around Windfarms</vt:lpstr>
      <vt:lpstr>Seismic Options around Offshore Windfarms</vt:lpstr>
      <vt:lpstr>Marine Seismic Operations around Windfarms #1</vt:lpstr>
      <vt:lpstr>Marine Seismic Operations around Windfarms #2</vt:lpstr>
      <vt:lpstr>Marine Seismic Operations around Windfarms #3</vt:lpstr>
      <vt:lpstr>Ocean-Bottom Seismic</vt:lpstr>
      <vt:lpstr>Ocean-Bottom Nodes Acquisition within Windfarm</vt:lpstr>
      <vt:lpstr>Seismic Monitoring Considerations</vt:lpstr>
      <vt:lpstr>7. Other Active Seismic Options</vt:lpstr>
      <vt:lpstr>Localised / Spot Seismic Monitoring</vt:lpstr>
      <vt:lpstr>Role of Un-crewed Surface Vessels (USV)</vt:lpstr>
      <vt:lpstr>Permanent Reservoir Monitoring (PRM)</vt:lpstr>
      <vt:lpstr>8. Wider Range of MMV Technologies</vt:lpstr>
      <vt:lpstr>Range of Other MMV Technologies</vt:lpstr>
      <vt:lpstr>Passive Seismic (Microseismic) Monitoring Technologies</vt:lpstr>
      <vt:lpstr>Marine Monitoring Technologies</vt:lpstr>
      <vt:lpstr>Understanding Shallow Migration Pathways</vt:lpstr>
      <vt:lpstr>Water Column Monitoring Technologies</vt:lpstr>
      <vt:lpstr>Geochemistry/ Geochemical Analysis</vt:lpstr>
      <vt:lpstr>Downhole Well Monitoring Technologies</vt:lpstr>
      <vt:lpstr>Realtime Wellbore Monitoring Technologies</vt:lpstr>
      <vt:lpstr>DAS- Vertical Seismic Profile</vt:lpstr>
      <vt:lpstr>Seafloor Deformation Monitoring</vt:lpstr>
      <vt:lpstr>Seafloor Gravity Monitoring</vt:lpstr>
      <vt:lpstr>Electromagnetic / CSEM </vt:lpstr>
      <vt:lpstr>9. Conclusions and Next Steps</vt:lpstr>
      <vt:lpstr>Conclusions &amp; Recommendations</vt:lpstr>
      <vt:lpstr>Ongoing &amp; Next Steps</vt:lpstr>
      <vt:lpstr>10. References</vt:lpstr>
      <vt:lpstr>References </vt:lpstr>
      <vt:lpstr>References (cont. 1) </vt:lpstr>
      <vt:lpstr>References (cont. 2) </vt:lpstr>
      <vt:lpstr>References (cont. 3) </vt:lpstr>
      <vt:lpstr>11. Appendix</vt:lpstr>
      <vt:lpstr>Acronyms Used in this Report   </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UNITED KINGDOM</dc:title>
  <dc:creator>"Richardson Nicholas (Oil and Gas Authority)"</dc:creator>
  <cp:lastModifiedBy>Ian Furneaux (North Sea Transition Authority)</cp:lastModifiedBy>
  <cp:revision>3</cp:revision>
  <cp:lastPrinted>2016-10-24T07:58:33Z</cp:lastPrinted>
  <dcterms:created xsi:type="dcterms:W3CDTF">2016-10-17T11:59:42Z</dcterms:created>
  <dcterms:modified xsi:type="dcterms:W3CDTF">2022-08-02T10:43:07Z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2016-10-16T23:00:00Z</vt:filetime>
  </property>
  <property fmtid="{D5CDD505-2E9C-101B-9397-08002B2CF9AE}" pid="3" name="Creator">
    <vt:lpwstr>Adobe InDesign CC 2015 (Macintosh)</vt:lpwstr>
  </property>
  <property fmtid="{D5CDD505-2E9C-101B-9397-08002B2CF9AE}" pid="4" name="LastSaved">
    <vt:filetime>2016-10-16T23:00:00Z</vt:filetime>
  </property>
  <property fmtid="{D5CDD505-2E9C-101B-9397-08002B2CF9AE}" pid="5" name="ContentTypeId">
    <vt:lpwstr>0x0101004B089BB93D6B654EA48F89A420961127</vt:lpwstr>
  </property>
  <property fmtid="{D5CDD505-2E9C-101B-9397-08002B2CF9AE}" pid="6" name="Category">
    <vt:lpwstr/>
  </property>
  <property fmtid="{D5CDD505-2E9C-101B-9397-08002B2CF9AE}" pid="7" name="_dlc_DocIdItemGuid">
    <vt:lpwstr>0af1a297-ddc1-4dd1-816e-b22803648b0a</vt:lpwstr>
  </property>
  <property fmtid="{D5CDD505-2E9C-101B-9397-08002B2CF9AE}" pid="8" name="Sub_x0020_Category">
    <vt:lpwstr/>
  </property>
  <property fmtid="{D5CDD505-2E9C-101B-9397-08002B2CF9AE}" pid="9" name="Tertiary_x0020_Category">
    <vt:lpwstr/>
  </property>
  <property fmtid="{D5CDD505-2E9C-101B-9397-08002B2CF9AE}" pid="10" name="Tertiary Category">
    <vt:lpwstr/>
  </property>
  <property fmtid="{D5CDD505-2E9C-101B-9397-08002B2CF9AE}" pid="11" name="Sub Category">
    <vt:lpwstr/>
  </property>
  <property fmtid="{D5CDD505-2E9C-101B-9397-08002B2CF9AE}" pid="12" name="MediaServiceImageTags">
    <vt:lpwstr/>
  </property>
</Properties>
</file>