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1" r:id="rId4"/>
    <p:sldMasterId id="2147483719" r:id="rId5"/>
    <p:sldMasterId id="2147483808" r:id="rId6"/>
    <p:sldMasterId id="2147483826" r:id="rId7"/>
    <p:sldMasterId id="2147483843" r:id="rId8"/>
    <p:sldMasterId id="2147483860" r:id="rId9"/>
    <p:sldMasterId id="2147483876" r:id="rId10"/>
    <p:sldMasterId id="2147483889" r:id="rId11"/>
    <p:sldMasterId id="2147483971" r:id="rId12"/>
    <p:sldMasterId id="2147483978" r:id="rId13"/>
  </p:sldMasterIdLst>
  <p:notesMasterIdLst>
    <p:notesMasterId r:id="rId39"/>
  </p:notesMasterIdLst>
  <p:handoutMasterIdLst>
    <p:handoutMasterId r:id="rId40"/>
  </p:handoutMasterIdLst>
  <p:sldIdLst>
    <p:sldId id="813" r:id="rId14"/>
    <p:sldId id="3583" r:id="rId15"/>
    <p:sldId id="3584" r:id="rId16"/>
    <p:sldId id="3577" r:id="rId17"/>
    <p:sldId id="3619" r:id="rId18"/>
    <p:sldId id="3625" r:id="rId19"/>
    <p:sldId id="2487" r:id="rId20"/>
    <p:sldId id="3620" r:id="rId21"/>
    <p:sldId id="3618" r:id="rId22"/>
    <p:sldId id="3591" r:id="rId23"/>
    <p:sldId id="3588" r:id="rId24"/>
    <p:sldId id="3579" r:id="rId25"/>
    <p:sldId id="3580" r:id="rId26"/>
    <p:sldId id="3626" r:id="rId27"/>
    <p:sldId id="3621" r:id="rId28"/>
    <p:sldId id="3624" r:id="rId29"/>
    <p:sldId id="3597" r:id="rId30"/>
    <p:sldId id="3596" r:id="rId31"/>
    <p:sldId id="3617" r:id="rId32"/>
    <p:sldId id="3589" r:id="rId33"/>
    <p:sldId id="3590" r:id="rId34"/>
    <p:sldId id="3581" r:id="rId35"/>
    <p:sldId id="816" r:id="rId36"/>
    <p:sldId id="3627" r:id="rId37"/>
    <p:sldId id="3587" r:id="rId38"/>
  </p:sldIdLst>
  <p:sldSz cx="9144000" cy="5143500" type="screen16x9"/>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1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 id="7" name="Nic Granger (Oil &amp; Gas Authority)" initials="NG(&amp;GA" lastIdx="1" clrIdx="7">
    <p:extLst>
      <p:ext uri="{19B8F6BF-5375-455C-9EA6-DF929625EA0E}">
        <p15:presenceInfo xmlns:p15="http://schemas.microsoft.com/office/powerpoint/2012/main" userId="S::Nic.Granger@ogauthority.co.uk::86df2bd1-d84d-4527-9c22-4a49c45a0b8e" providerId="AD"/>
      </p:ext>
    </p:extLst>
  </p:cmAuthor>
  <p:cmAuthor id="1" name="David Lecore (Oil &amp; Gas Authority)" initials="DL(&amp;GA" lastIdx="15" clrIdx="1">
    <p:extLst>
      <p:ext uri="{19B8F6BF-5375-455C-9EA6-DF929625EA0E}">
        <p15:presenceInfo xmlns:p15="http://schemas.microsoft.com/office/powerpoint/2012/main" userId="S::David.Lecore@ogauthority.co.uk::5a63dd3c-845b-4393-8a87-75039c82e634" providerId="AD"/>
      </p:ext>
    </p:extLst>
  </p:cmAuthor>
  <p:cmAuthor id="2" name="Robert Swiergon (Oil &amp; Gas Authority)" initials="RA" lastIdx="11" clrIdx="2">
    <p:extLst>
      <p:ext uri="{19B8F6BF-5375-455C-9EA6-DF929625EA0E}">
        <p15:presenceInfo xmlns:p15="http://schemas.microsoft.com/office/powerpoint/2012/main" userId="S::robert.swiergon@ogauthority.co.uk::cc03a8d1-46b3-46a3-85ac-5df82dc13b5d" providerId="AD"/>
      </p:ext>
    </p:extLst>
  </p:cmAuthor>
  <p:cmAuthor id="3" name="John Seabourn (Oil &amp; Gas Authority)" initials="JS(&amp;GA" lastIdx="8" clrIdx="3">
    <p:extLst>
      <p:ext uri="{19B8F6BF-5375-455C-9EA6-DF929625EA0E}">
        <p15:presenceInfo xmlns:p15="http://schemas.microsoft.com/office/powerpoint/2012/main" userId="S::John.Seabourn@ogauthority.co.uk::eb90218a-4f45-4a2d-9e23-729677d3c2ef" providerId="AD"/>
      </p:ext>
    </p:extLst>
  </p:cmAuthor>
  <p:cmAuthor id="4" name="Andy Thompson (Oil &amp; Gas Authority)" initials="AT(&amp;GA" lastIdx="23" clrIdx="4">
    <p:extLst>
      <p:ext uri="{19B8F6BF-5375-455C-9EA6-DF929625EA0E}">
        <p15:presenceInfo xmlns:p15="http://schemas.microsoft.com/office/powerpoint/2012/main" userId="S::Andrew.Thompson@ogauthority.co.uk::321959ed-7daa-421a-aad7-834d2e4c66f9" providerId="AD"/>
      </p:ext>
    </p:extLst>
  </p:cmAuthor>
  <p:cmAuthor id="5" name="Miriam Paterson (Oil &amp; Gas Authority)" initials="MP(&amp;GA" lastIdx="1" clrIdx="5">
    <p:extLst>
      <p:ext uri="{19B8F6BF-5375-455C-9EA6-DF929625EA0E}">
        <p15:presenceInfo xmlns:p15="http://schemas.microsoft.com/office/powerpoint/2012/main" userId="S::Miriam.Paterson@ogauthority.co.uk::74bb3175-2638-4c5f-af30-d06d48dd2ab3" providerId="AD"/>
      </p:ext>
    </p:extLst>
  </p:cmAuthor>
  <p:cmAuthor id="6" name="Simon James (Oil &amp; Gas Authority)" initials="SJ(&amp;GA" lastIdx="4" clrIdx="6">
    <p:extLst>
      <p:ext uri="{19B8F6BF-5375-455C-9EA6-DF929625EA0E}">
        <p15:presenceInfo xmlns:p15="http://schemas.microsoft.com/office/powerpoint/2012/main" userId="S::Simon.James@ogauthority.co.uk::762e178f-77c3-475a-8359-d3c2bfe8a4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CF0C71"/>
    <a:srgbClr val="003351"/>
    <a:srgbClr val="FF5050"/>
    <a:srgbClr val="003399"/>
    <a:srgbClr val="002060"/>
    <a:srgbClr val="0065A2"/>
    <a:srgbClr val="4472C4"/>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FAFF8-5E1A-445B-B1EA-FAA03FF682A5}" v="17" dt="2023-04-24T11:08:17.4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111" d="100"/>
          <a:sy n="111" d="100"/>
        </p:scale>
        <p:origin x="144" y="15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91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microsoft.com/office/2015/10/relationships/revisionInfo" Target="revisionInfo.xml"/><Relationship Id="rId20" Type="http://schemas.openxmlformats.org/officeDocument/2006/relationships/slide" Target="slides/slide7.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sz="1600">
                <a:solidFill>
                  <a:srgbClr val="002060"/>
                </a:solidFill>
              </a:rPr>
              <a:t>All online data (TB)</a:t>
            </a:r>
          </a:p>
        </c:rich>
      </c:tx>
      <c:overlay val="0"/>
      <c:spPr>
        <a:noFill/>
        <a:ln>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All online data (TB)</c:v>
                </c:pt>
              </c:strCache>
            </c:strRef>
          </c:tx>
          <c:spPr>
            <a:solidFill>
              <a:srgbClr val="0065A2"/>
            </a:solidFill>
          </c:spPr>
          <c:invertIfNegative val="0"/>
          <c:dPt>
            <c:idx val="0"/>
            <c:invertIfNegative val="0"/>
            <c:bubble3D val="0"/>
            <c:spPr>
              <a:solidFill>
                <a:srgbClr val="003E52">
                  <a:alpha val="20000"/>
                </a:srgbClr>
              </a:solidFill>
              <a:ln>
                <a:noFill/>
              </a:ln>
              <a:effectLst/>
            </c:spPr>
            <c:extLst>
              <c:ext xmlns:c16="http://schemas.microsoft.com/office/drawing/2014/chart" uri="{C3380CC4-5D6E-409C-BE32-E72D297353CC}">
                <c16:uniqueId val="{00000001-5A17-4374-8963-B05CF6D67FCD}"/>
              </c:ext>
            </c:extLst>
          </c:dPt>
          <c:dPt>
            <c:idx val="1"/>
            <c:invertIfNegative val="0"/>
            <c:bubble3D val="0"/>
            <c:spPr>
              <a:solidFill>
                <a:srgbClr val="003E52">
                  <a:alpha val="35000"/>
                </a:srgbClr>
              </a:solidFill>
              <a:ln>
                <a:noFill/>
              </a:ln>
              <a:effectLst/>
            </c:spPr>
            <c:extLst>
              <c:ext xmlns:c16="http://schemas.microsoft.com/office/drawing/2014/chart" uri="{C3380CC4-5D6E-409C-BE32-E72D297353CC}">
                <c16:uniqueId val="{00000003-5A17-4374-8963-B05CF6D67FCD}"/>
              </c:ext>
            </c:extLst>
          </c:dPt>
          <c:dPt>
            <c:idx val="2"/>
            <c:invertIfNegative val="0"/>
            <c:bubble3D val="0"/>
            <c:spPr>
              <a:solidFill>
                <a:srgbClr val="003E52">
                  <a:alpha val="50000"/>
                </a:srgbClr>
              </a:solidFill>
              <a:ln>
                <a:noFill/>
              </a:ln>
              <a:effectLst/>
            </c:spPr>
            <c:extLst>
              <c:ext xmlns:c16="http://schemas.microsoft.com/office/drawing/2014/chart" uri="{C3380CC4-5D6E-409C-BE32-E72D297353CC}">
                <c16:uniqueId val="{00000005-5A17-4374-8963-B05CF6D67FCD}"/>
              </c:ext>
            </c:extLst>
          </c:dPt>
          <c:dPt>
            <c:idx val="3"/>
            <c:invertIfNegative val="0"/>
            <c:bubble3D val="0"/>
            <c:spPr>
              <a:solidFill>
                <a:srgbClr val="003E52">
                  <a:alpha val="65000"/>
                </a:srgbClr>
              </a:solidFill>
              <a:ln>
                <a:noFill/>
              </a:ln>
              <a:effectLst/>
            </c:spPr>
            <c:extLst>
              <c:ext xmlns:c16="http://schemas.microsoft.com/office/drawing/2014/chart" uri="{C3380CC4-5D6E-409C-BE32-E72D297353CC}">
                <c16:uniqueId val="{00000007-5A17-4374-8963-B05CF6D67FCD}"/>
              </c:ext>
            </c:extLst>
          </c:dPt>
          <c:dPt>
            <c:idx val="4"/>
            <c:invertIfNegative val="0"/>
            <c:bubble3D val="0"/>
            <c:spPr>
              <a:solidFill>
                <a:srgbClr val="003E52">
                  <a:alpha val="80000"/>
                </a:srgbClr>
              </a:solidFill>
              <a:ln>
                <a:noFill/>
              </a:ln>
              <a:effectLst/>
            </c:spPr>
            <c:extLst>
              <c:ext xmlns:c16="http://schemas.microsoft.com/office/drawing/2014/chart" uri="{C3380CC4-5D6E-409C-BE32-E72D297353CC}">
                <c16:uniqueId val="{00000009-5A17-4374-8963-B05CF6D67FCD}"/>
              </c:ext>
            </c:extLst>
          </c:dPt>
          <c:dPt>
            <c:idx val="5"/>
            <c:invertIfNegative val="0"/>
            <c:bubble3D val="0"/>
            <c:spPr>
              <a:solidFill>
                <a:srgbClr val="003E52"/>
              </a:solidFill>
              <a:ln>
                <a:noFill/>
              </a:ln>
              <a:effectLst/>
            </c:spPr>
            <c:extLst>
              <c:ext xmlns:c16="http://schemas.microsoft.com/office/drawing/2014/chart" uri="{C3380CC4-5D6E-409C-BE32-E72D297353CC}">
                <c16:uniqueId val="{0000000B-5A17-4374-8963-B05CF6D67FCD}"/>
              </c:ext>
            </c:extLst>
          </c:dPt>
          <c:dPt>
            <c:idx val="6"/>
            <c:invertIfNegative val="0"/>
            <c:bubble3D val="0"/>
            <c:spPr>
              <a:solidFill>
                <a:srgbClr val="0065A2"/>
              </a:solidFill>
              <a:ln>
                <a:noFill/>
              </a:ln>
              <a:effectLst/>
            </c:spPr>
            <c:extLst>
              <c:ext xmlns:c16="http://schemas.microsoft.com/office/drawing/2014/chart" uri="{C3380CC4-5D6E-409C-BE32-E72D297353CC}">
                <c16:uniqueId val="{0000000D-5A17-4374-8963-B05CF6D67FCD}"/>
              </c:ext>
            </c:extLst>
          </c:dPt>
          <c:dPt>
            <c:idx val="7"/>
            <c:invertIfNegative val="0"/>
            <c:bubble3D val="0"/>
            <c:spPr>
              <a:solidFill>
                <a:srgbClr val="0065A2"/>
              </a:solidFill>
              <a:ln>
                <a:noFill/>
              </a:ln>
              <a:effectLst/>
            </c:spPr>
            <c:extLst>
              <c:ext xmlns:c16="http://schemas.microsoft.com/office/drawing/2014/chart" uri="{C3380CC4-5D6E-409C-BE32-E72D297353CC}">
                <c16:uniqueId val="{0000000F-5A17-4374-8963-B05CF6D67FCD}"/>
              </c:ext>
            </c:extLst>
          </c:dPt>
          <c:dPt>
            <c:idx val="8"/>
            <c:invertIfNegative val="0"/>
            <c:bubble3D val="0"/>
            <c:spPr>
              <a:solidFill>
                <a:srgbClr val="0065A2"/>
              </a:solidFill>
              <a:ln>
                <a:noFill/>
              </a:ln>
              <a:effectLst/>
            </c:spPr>
            <c:extLst>
              <c:ext xmlns:c16="http://schemas.microsoft.com/office/drawing/2014/chart" uri="{C3380CC4-5D6E-409C-BE32-E72D297353CC}">
                <c16:uniqueId val="{00000011-5A17-4374-8963-B05CF6D67FCD}"/>
              </c:ext>
            </c:extLst>
          </c:dPt>
          <c:dPt>
            <c:idx val="9"/>
            <c:invertIfNegative val="0"/>
            <c:bubble3D val="0"/>
            <c:spPr>
              <a:solidFill>
                <a:srgbClr val="0065A2"/>
              </a:solidFill>
              <a:ln>
                <a:noFill/>
              </a:ln>
              <a:effectLst/>
            </c:spPr>
            <c:extLst>
              <c:ext xmlns:c16="http://schemas.microsoft.com/office/drawing/2014/chart" uri="{C3380CC4-5D6E-409C-BE32-E72D297353CC}">
                <c16:uniqueId val="{00000013-5A17-4374-8963-B05CF6D67FCD}"/>
              </c:ext>
            </c:extLst>
          </c:dPt>
          <c:dPt>
            <c:idx val="10"/>
            <c:invertIfNegative val="0"/>
            <c:bubble3D val="0"/>
            <c:spPr>
              <a:solidFill>
                <a:srgbClr val="0065A2"/>
              </a:solidFill>
              <a:ln>
                <a:noFill/>
              </a:ln>
              <a:effectLst/>
            </c:spPr>
            <c:extLst>
              <c:ext xmlns:c16="http://schemas.microsoft.com/office/drawing/2014/chart" uri="{C3380CC4-5D6E-409C-BE32-E72D297353CC}">
                <c16:uniqueId val="{00000015-5A17-4374-8963-B05CF6D67FCD}"/>
              </c:ext>
            </c:extLst>
          </c:dPt>
          <c:dPt>
            <c:idx val="11"/>
            <c:invertIfNegative val="0"/>
            <c:bubble3D val="0"/>
            <c:spPr>
              <a:solidFill>
                <a:srgbClr val="0065A2"/>
              </a:solidFill>
              <a:ln>
                <a:noFill/>
              </a:ln>
              <a:effectLst/>
            </c:spPr>
            <c:extLst>
              <c:ext xmlns:c16="http://schemas.microsoft.com/office/drawing/2014/chart" uri="{C3380CC4-5D6E-409C-BE32-E72D297353CC}">
                <c16:uniqueId val="{00000017-5A17-4374-8963-B05CF6D67FCD}"/>
              </c:ext>
            </c:extLst>
          </c:dPt>
          <c:dPt>
            <c:idx val="12"/>
            <c:invertIfNegative val="0"/>
            <c:bubble3D val="0"/>
            <c:spPr>
              <a:solidFill>
                <a:srgbClr val="0065A2"/>
              </a:solidFill>
              <a:ln>
                <a:noFill/>
              </a:ln>
              <a:effectLst/>
            </c:spPr>
            <c:extLst>
              <c:ext xmlns:c16="http://schemas.microsoft.com/office/drawing/2014/chart" uri="{C3380CC4-5D6E-409C-BE32-E72D297353CC}">
                <c16:uniqueId val="{00000019-5A17-4374-8963-B05CF6D67FCD}"/>
              </c:ext>
            </c:extLst>
          </c:dPt>
          <c:dPt>
            <c:idx val="13"/>
            <c:invertIfNegative val="0"/>
            <c:bubble3D val="0"/>
            <c:spPr>
              <a:solidFill>
                <a:srgbClr val="0065A2"/>
              </a:solidFill>
              <a:ln>
                <a:noFill/>
              </a:ln>
              <a:effectLst/>
            </c:spPr>
            <c:extLst>
              <c:ext xmlns:c16="http://schemas.microsoft.com/office/drawing/2014/chart" uri="{C3380CC4-5D6E-409C-BE32-E72D297353CC}">
                <c16:uniqueId val="{0000001B-5A17-4374-8963-B05CF6D67FCD}"/>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Jul</c:v>
                </c:pt>
                <c:pt idx="1">
                  <c:v>Aug</c:v>
                </c:pt>
                <c:pt idx="2">
                  <c:v>Sep</c:v>
                </c:pt>
                <c:pt idx="3">
                  <c:v>Oct</c:v>
                </c:pt>
                <c:pt idx="4">
                  <c:v>Nov</c:v>
                </c:pt>
                <c:pt idx="5">
                  <c:v>Dec</c:v>
                </c:pt>
                <c:pt idx="6">
                  <c:v>Jan</c:v>
                </c:pt>
                <c:pt idx="7">
                  <c:v>Feb</c:v>
                </c:pt>
                <c:pt idx="8">
                  <c:v>Mar</c:v>
                </c:pt>
                <c:pt idx="9">
                  <c:v>Apr</c:v>
                </c:pt>
                <c:pt idx="10">
                  <c:v>May</c:v>
                </c:pt>
                <c:pt idx="11">
                  <c:v>June</c:v>
                </c:pt>
                <c:pt idx="12">
                  <c:v>July</c:v>
                </c:pt>
                <c:pt idx="13">
                  <c:v>August</c:v>
                </c:pt>
              </c:strCache>
            </c:strRef>
          </c:cat>
          <c:val>
            <c:numRef>
              <c:f>Sheet1!$B$2:$B$15</c:f>
              <c:numCache>
                <c:formatCode>General</c:formatCode>
                <c:ptCount val="14"/>
                <c:pt idx="0">
                  <c:v>15</c:v>
                </c:pt>
                <c:pt idx="1">
                  <c:v>22</c:v>
                </c:pt>
                <c:pt idx="2">
                  <c:v>23</c:v>
                </c:pt>
                <c:pt idx="3">
                  <c:v>23</c:v>
                </c:pt>
                <c:pt idx="4">
                  <c:v>27</c:v>
                </c:pt>
                <c:pt idx="5">
                  <c:v>27</c:v>
                </c:pt>
                <c:pt idx="6">
                  <c:v>74</c:v>
                </c:pt>
                <c:pt idx="7">
                  <c:v>80</c:v>
                </c:pt>
                <c:pt idx="8">
                  <c:v>103</c:v>
                </c:pt>
                <c:pt idx="9">
                  <c:v>120</c:v>
                </c:pt>
                <c:pt idx="10">
                  <c:v>158</c:v>
                </c:pt>
                <c:pt idx="11">
                  <c:v>159</c:v>
                </c:pt>
                <c:pt idx="12">
                  <c:v>239</c:v>
                </c:pt>
                <c:pt idx="13">
                  <c:v>265</c:v>
                </c:pt>
              </c:numCache>
            </c:numRef>
          </c:val>
          <c:extLst>
            <c:ext xmlns:c16="http://schemas.microsoft.com/office/drawing/2014/chart" uri="{C3380CC4-5D6E-409C-BE32-E72D297353CC}">
              <c16:uniqueId val="{0000001C-5A17-4374-8963-B05CF6D67FCD}"/>
            </c:ext>
          </c:extLst>
        </c:ser>
        <c:dLbls>
          <c:showLegendKey val="0"/>
          <c:showVal val="0"/>
          <c:showCatName val="0"/>
          <c:showSerName val="0"/>
          <c:showPercent val="0"/>
          <c:showBubbleSize val="0"/>
        </c:dLbls>
        <c:gapWidth val="61"/>
        <c:overlap val="-15"/>
        <c:axId val="925503600"/>
        <c:axId val="1142333312"/>
      </c:barChart>
      <c:catAx>
        <c:axId val="925503600"/>
        <c:scaling>
          <c:orientation val="minMax"/>
        </c:scaling>
        <c:delete val="0"/>
        <c:axPos val="b"/>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en-GB"/>
                  <a:t>Month</a:t>
                </a: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rgbClr val="003E52"/>
            </a:solidFill>
            <a:round/>
          </a:ln>
          <a:effectLst/>
        </c:spPr>
        <c:txPr>
          <a:bodyPr rot="-60000000" spcFirstLastPara="1" vertOverflow="ellipsis" vert="horz" wrap="square" anchor="ctr" anchorCtr="1"/>
          <a:lstStyle/>
          <a:p>
            <a:pPr>
              <a:defRPr sz="600" b="0" i="0" u="none" strike="noStrike" kern="1200" baseline="0">
                <a:solidFill>
                  <a:schemeClr val="tx1">
                    <a:lumMod val="75000"/>
                    <a:lumOff val="25000"/>
                  </a:schemeClr>
                </a:solidFill>
                <a:latin typeface="+mn-lt"/>
                <a:ea typeface="+mn-ea"/>
                <a:cs typeface="+mn-cs"/>
              </a:defRPr>
            </a:pPr>
            <a:endParaRPr lang="en-US"/>
          </a:p>
        </c:txPr>
        <c:crossAx val="1142333312"/>
        <c:crosses val="autoZero"/>
        <c:auto val="0"/>
        <c:lblAlgn val="ctr"/>
        <c:lblOffset val="100"/>
        <c:noMultiLvlLbl val="0"/>
      </c:catAx>
      <c:valAx>
        <c:axId val="1142333312"/>
        <c:scaling>
          <c:orientation val="minMax"/>
        </c:scaling>
        <c:delete val="0"/>
        <c:axPos val="l"/>
        <c:title>
          <c:tx>
            <c:rich>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en-GB"/>
                  <a:t>TB</a:t>
                </a: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solidFill>
            <a:srgbClr val="008624"/>
          </a:solidFill>
          <a:ln>
            <a:solidFill>
              <a:srgbClr val="003E52"/>
            </a:solidFill>
          </a:ln>
          <a:effectLst/>
        </c:spPr>
        <c:txPr>
          <a:bodyPr rot="-60000000" spcFirstLastPara="1" vertOverflow="ellipsis" vert="horz" wrap="square" anchor="ctr" anchorCtr="1"/>
          <a:lstStyle/>
          <a:p>
            <a:pPr>
              <a:defRPr sz="600" b="0" i="0" u="none" strike="noStrike" kern="1200" baseline="0">
                <a:solidFill>
                  <a:srgbClr val="FFFFFF"/>
                </a:solidFill>
                <a:latin typeface="+mn-lt"/>
                <a:ea typeface="+mn-ea"/>
                <a:cs typeface="+mn-cs"/>
              </a:defRPr>
            </a:pPr>
            <a:endParaRPr lang="en-US"/>
          </a:p>
        </c:txPr>
        <c:crossAx val="925503600"/>
        <c:crossesAt val="1"/>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sz="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FC44-3FBB-4EDB-B952-8624D6532536}"/>
              </a:ext>
            </a:extLst>
          </p:cNvPr>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925394-4F73-4F50-9B37-7ABCC7C5AAD6}"/>
              </a:ext>
            </a:extLst>
          </p:cNvPr>
          <p:cNvSpPr>
            <a:spLocks noGrp="1"/>
          </p:cNvSpPr>
          <p:nvPr>
            <p:ph type="dt" sz="quarter" idx="1"/>
          </p:nvPr>
        </p:nvSpPr>
        <p:spPr>
          <a:xfrm>
            <a:off x="3884613" y="0"/>
            <a:ext cx="2971800" cy="463550"/>
          </a:xfrm>
          <a:prstGeom prst="rect">
            <a:avLst/>
          </a:prstGeom>
        </p:spPr>
        <p:txBody>
          <a:bodyPr vert="horz" lIns="91440" tIns="45720" rIns="91440" bIns="45720" rtlCol="0"/>
          <a:lstStyle>
            <a:lvl1pPr algn="r">
              <a:defRPr sz="1200"/>
            </a:lvl1pPr>
          </a:lstStyle>
          <a:p>
            <a:fld id="{52077FB2-8417-4EE8-A8ED-71841BD955E1}" type="datetimeFigureOut">
              <a:rPr lang="en-GB" smtClean="0"/>
              <a:t>02/05/2023</a:t>
            </a:fld>
            <a:endParaRPr lang="en-GB"/>
          </a:p>
        </p:txBody>
      </p:sp>
      <p:sp>
        <p:nvSpPr>
          <p:cNvPr id="4" name="Footer Placeholder 3">
            <a:extLst>
              <a:ext uri="{FF2B5EF4-FFF2-40B4-BE49-F238E27FC236}">
                <a16:creationId xmlns:a16="http://schemas.microsoft.com/office/drawing/2014/main" id="{1164C1FD-9BE5-4CED-B678-0A7D4A8E0E4E}"/>
              </a:ext>
            </a:extLst>
          </p:cNvPr>
          <p:cNvSpPr>
            <a:spLocks noGrp="1"/>
          </p:cNvSpPr>
          <p:nvPr>
            <p:ph type="ftr" sz="quarter" idx="2"/>
          </p:nvPr>
        </p:nvSpPr>
        <p:spPr>
          <a:xfrm>
            <a:off x="0" y="8777288"/>
            <a:ext cx="2971800" cy="4635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6A45E5-9E4C-4FFA-9DD5-5443BC7E18EE}"/>
              </a:ext>
            </a:extLst>
          </p:cNvPr>
          <p:cNvSpPr>
            <a:spLocks noGrp="1"/>
          </p:cNvSpPr>
          <p:nvPr>
            <p:ph type="sldNum" sz="quarter" idx="3"/>
          </p:nvPr>
        </p:nvSpPr>
        <p:spPr>
          <a:xfrm>
            <a:off x="3884613" y="8777288"/>
            <a:ext cx="2971800" cy="463550"/>
          </a:xfrm>
          <a:prstGeom prst="rect">
            <a:avLst/>
          </a:prstGeom>
        </p:spPr>
        <p:txBody>
          <a:bodyPr vert="horz" lIns="91440" tIns="45720" rIns="91440" bIns="45720" rtlCol="0" anchor="b"/>
          <a:lstStyle>
            <a:lvl1pPr algn="r">
              <a:defRPr sz="1200"/>
            </a:lvl1pPr>
          </a:lstStyle>
          <a:p>
            <a:fld id="{D266549C-9897-4376-A31E-52639625D8E9}" type="slidenum">
              <a:rPr lang="en-GB" smtClean="0"/>
              <a:t>‹#›</a:t>
            </a:fld>
            <a:endParaRPr lang="en-GB"/>
          </a:p>
        </p:txBody>
      </p:sp>
    </p:spTree>
    <p:extLst>
      <p:ext uri="{BB962C8B-B14F-4D97-AF65-F5344CB8AC3E}">
        <p14:creationId xmlns:p14="http://schemas.microsoft.com/office/powerpoint/2010/main" val="2650287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1472"/>
          </a:xfrm>
          <a:prstGeom prst="rect">
            <a:avLst/>
          </a:prstGeom>
        </p:spPr>
        <p:txBody>
          <a:bodyPr vert="horz" lIns="106271" tIns="53136" rIns="106271" bIns="53136" rtlCol="0"/>
          <a:lstStyle>
            <a:lvl1pPr algn="l">
              <a:defRPr sz="1400"/>
            </a:lvl1pPr>
          </a:lstStyle>
          <a:p>
            <a:endParaRPr lang="en-GB"/>
          </a:p>
        </p:txBody>
      </p:sp>
      <p:sp>
        <p:nvSpPr>
          <p:cNvPr id="3" name="Date Placeholder 2"/>
          <p:cNvSpPr>
            <a:spLocks noGrp="1"/>
          </p:cNvSpPr>
          <p:nvPr>
            <p:ph type="dt" idx="1"/>
          </p:nvPr>
        </p:nvSpPr>
        <p:spPr>
          <a:xfrm>
            <a:off x="3885011" y="2"/>
            <a:ext cx="2971800" cy="461472"/>
          </a:xfrm>
          <a:prstGeom prst="rect">
            <a:avLst/>
          </a:prstGeom>
        </p:spPr>
        <p:txBody>
          <a:bodyPr vert="horz" lIns="106271" tIns="53136" rIns="106271" bIns="53136" rtlCol="0"/>
          <a:lstStyle>
            <a:lvl1pPr algn="r">
              <a:defRPr sz="1400"/>
            </a:lvl1pPr>
          </a:lstStyle>
          <a:p>
            <a:fld id="{18509D73-1F11-47CD-8D52-DA2AEAF3C024}" type="datetimeFigureOut">
              <a:rPr lang="en-GB" smtClean="0"/>
              <a:t>02/05/2023</a:t>
            </a:fld>
            <a:endParaRPr lang="en-GB"/>
          </a:p>
        </p:txBody>
      </p:sp>
      <p:sp>
        <p:nvSpPr>
          <p:cNvPr id="4" name="Slide Image Placeholder 3"/>
          <p:cNvSpPr>
            <a:spLocks noGrp="1" noRot="1" noChangeAspect="1"/>
          </p:cNvSpPr>
          <p:nvPr>
            <p:ph type="sldImg" idx="2"/>
          </p:nvPr>
        </p:nvSpPr>
        <p:spPr>
          <a:xfrm>
            <a:off x="349250" y="692150"/>
            <a:ext cx="6159500" cy="3465513"/>
          </a:xfrm>
          <a:prstGeom prst="rect">
            <a:avLst/>
          </a:prstGeom>
          <a:noFill/>
          <a:ln w="12700">
            <a:solidFill>
              <a:prstClr val="black"/>
            </a:solidFill>
          </a:ln>
        </p:spPr>
        <p:txBody>
          <a:bodyPr vert="horz" lIns="106271" tIns="53136" rIns="106271" bIns="53136" rtlCol="0" anchor="ctr"/>
          <a:lstStyle/>
          <a:p>
            <a:endParaRPr lang="en-GB"/>
          </a:p>
        </p:txBody>
      </p:sp>
      <p:sp>
        <p:nvSpPr>
          <p:cNvPr id="5" name="Notes Placeholder 4"/>
          <p:cNvSpPr>
            <a:spLocks noGrp="1"/>
          </p:cNvSpPr>
          <p:nvPr>
            <p:ph type="body" sz="quarter" idx="3"/>
          </p:nvPr>
        </p:nvSpPr>
        <p:spPr>
          <a:xfrm>
            <a:off x="685800" y="4389687"/>
            <a:ext cx="5486400" cy="4158947"/>
          </a:xfrm>
          <a:prstGeom prst="rect">
            <a:avLst/>
          </a:prstGeom>
        </p:spPr>
        <p:txBody>
          <a:bodyPr vert="horz" lIns="106271" tIns="53136" rIns="106271" bIns="531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776521"/>
            <a:ext cx="2971800" cy="461472"/>
          </a:xfrm>
          <a:prstGeom prst="rect">
            <a:avLst/>
          </a:prstGeom>
        </p:spPr>
        <p:txBody>
          <a:bodyPr vert="horz" lIns="106271" tIns="53136" rIns="106271" bIns="53136" rtlCol="0" anchor="b"/>
          <a:lstStyle>
            <a:lvl1pPr algn="l">
              <a:defRPr sz="1400"/>
            </a:lvl1pPr>
          </a:lstStyle>
          <a:p>
            <a:endParaRPr lang="en-GB"/>
          </a:p>
        </p:txBody>
      </p:sp>
      <p:sp>
        <p:nvSpPr>
          <p:cNvPr id="7" name="Slide Number Placeholder 6"/>
          <p:cNvSpPr>
            <a:spLocks noGrp="1"/>
          </p:cNvSpPr>
          <p:nvPr>
            <p:ph type="sldNum" sz="quarter" idx="5"/>
          </p:nvPr>
        </p:nvSpPr>
        <p:spPr>
          <a:xfrm>
            <a:off x="3885011" y="8776521"/>
            <a:ext cx="2971800" cy="461472"/>
          </a:xfrm>
          <a:prstGeom prst="rect">
            <a:avLst/>
          </a:prstGeom>
        </p:spPr>
        <p:txBody>
          <a:bodyPr vert="horz" lIns="106271" tIns="53136" rIns="106271" bIns="53136" rtlCol="0" anchor="b"/>
          <a:lstStyle>
            <a:lvl1pPr algn="r">
              <a:defRPr sz="14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F27E7B17-5099-4BBE-8F19-7BFADD7AACEA}" type="slidenum">
              <a:rPr kumimoji="0" lang="en-GB"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1</a:t>
            </a:fld>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70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20</a:t>
            </a:fld>
            <a:endParaRPr lang="en-GB"/>
          </a:p>
        </p:txBody>
      </p:sp>
    </p:spTree>
    <p:extLst>
      <p:ext uri="{BB962C8B-B14F-4D97-AF65-F5344CB8AC3E}">
        <p14:creationId xmlns:p14="http://schemas.microsoft.com/office/powerpoint/2010/main" val="20900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21</a:t>
            </a:fld>
            <a:endParaRPr lang="en-GB"/>
          </a:p>
        </p:txBody>
      </p:sp>
    </p:spTree>
    <p:extLst>
      <p:ext uri="{BB962C8B-B14F-4D97-AF65-F5344CB8AC3E}">
        <p14:creationId xmlns:p14="http://schemas.microsoft.com/office/powerpoint/2010/main" val="3851893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23</a:t>
            </a:fld>
            <a:endParaRPr lang="en-GB"/>
          </a:p>
        </p:txBody>
      </p:sp>
    </p:spTree>
    <p:extLst>
      <p:ext uri="{BB962C8B-B14F-4D97-AF65-F5344CB8AC3E}">
        <p14:creationId xmlns:p14="http://schemas.microsoft.com/office/powerpoint/2010/main" val="51999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25</a:t>
            </a:fld>
            <a:endParaRPr lang="en-GB"/>
          </a:p>
        </p:txBody>
      </p:sp>
    </p:spTree>
    <p:extLst>
      <p:ext uri="{BB962C8B-B14F-4D97-AF65-F5344CB8AC3E}">
        <p14:creationId xmlns:p14="http://schemas.microsoft.com/office/powerpoint/2010/main" val="222838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5</a:t>
            </a:fld>
            <a:endParaRPr lang="en-GB"/>
          </a:p>
        </p:txBody>
      </p:sp>
    </p:spTree>
    <p:extLst>
      <p:ext uri="{BB962C8B-B14F-4D97-AF65-F5344CB8AC3E}">
        <p14:creationId xmlns:p14="http://schemas.microsoft.com/office/powerpoint/2010/main" val="65875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6</a:t>
            </a:fld>
            <a:endParaRPr lang="en-GB"/>
          </a:p>
        </p:txBody>
      </p:sp>
    </p:spTree>
    <p:extLst>
      <p:ext uri="{BB962C8B-B14F-4D97-AF65-F5344CB8AC3E}">
        <p14:creationId xmlns:p14="http://schemas.microsoft.com/office/powerpoint/2010/main" val="179397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8</a:t>
            </a:fld>
            <a:endParaRPr lang="en-GB"/>
          </a:p>
        </p:txBody>
      </p:sp>
    </p:spTree>
    <p:extLst>
      <p:ext uri="{BB962C8B-B14F-4D97-AF65-F5344CB8AC3E}">
        <p14:creationId xmlns:p14="http://schemas.microsoft.com/office/powerpoint/2010/main" val="349265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9</a:t>
            </a:fld>
            <a:endParaRPr lang="en-GB"/>
          </a:p>
        </p:txBody>
      </p:sp>
    </p:spTree>
    <p:extLst>
      <p:ext uri="{BB962C8B-B14F-4D97-AF65-F5344CB8AC3E}">
        <p14:creationId xmlns:p14="http://schemas.microsoft.com/office/powerpoint/2010/main" val="80006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10</a:t>
            </a:fld>
            <a:endParaRPr lang="en-GB"/>
          </a:p>
        </p:txBody>
      </p:sp>
    </p:spTree>
    <p:extLst>
      <p:ext uri="{BB962C8B-B14F-4D97-AF65-F5344CB8AC3E}">
        <p14:creationId xmlns:p14="http://schemas.microsoft.com/office/powerpoint/2010/main" val="272275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11</a:t>
            </a:fld>
            <a:endParaRPr lang="en-GB"/>
          </a:p>
        </p:txBody>
      </p:sp>
    </p:spTree>
    <p:extLst>
      <p:ext uri="{BB962C8B-B14F-4D97-AF65-F5344CB8AC3E}">
        <p14:creationId xmlns:p14="http://schemas.microsoft.com/office/powerpoint/2010/main" val="709907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15</a:t>
            </a:fld>
            <a:endParaRPr lang="en-GB"/>
          </a:p>
        </p:txBody>
      </p:sp>
    </p:spTree>
    <p:extLst>
      <p:ext uri="{BB962C8B-B14F-4D97-AF65-F5344CB8AC3E}">
        <p14:creationId xmlns:p14="http://schemas.microsoft.com/office/powerpoint/2010/main" val="234577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16</a:t>
            </a:fld>
            <a:endParaRPr lang="en-GB"/>
          </a:p>
        </p:txBody>
      </p:sp>
    </p:spTree>
    <p:extLst>
      <p:ext uri="{BB962C8B-B14F-4D97-AF65-F5344CB8AC3E}">
        <p14:creationId xmlns:p14="http://schemas.microsoft.com/office/powerpoint/2010/main" val="637063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E28A0-AE1A-4AEC-9E52-A3BC1086D0A6}"/>
              </a:ext>
            </a:extLst>
          </p:cNvPr>
          <p:cNvSpPr txBox="1"/>
          <p:nvPr userDrawn="1"/>
        </p:nvSpPr>
        <p:spPr>
          <a:xfrm>
            <a:off x="0" y="-50192"/>
            <a:ext cx="4031938" cy="369332"/>
          </a:xfrm>
          <a:prstGeom prst="rect">
            <a:avLst/>
          </a:prstGeom>
          <a:noFill/>
        </p:spPr>
        <p:txBody>
          <a:bodyPr wrap="none" rtlCol="0">
            <a:spAutoFit/>
          </a:bodyPr>
          <a:lstStyle/>
          <a:p>
            <a:r>
              <a:rPr lang="en-GB" sz="1800">
                <a:solidFill>
                  <a:schemeClr val="bg1"/>
                </a:solidFill>
              </a:rPr>
              <a:t>DRAFT – COMMERCIAL SENSITIVE</a:t>
            </a:r>
          </a:p>
        </p:txBody>
      </p:sp>
      <p:sp>
        <p:nvSpPr>
          <p:cNvPr id="4" name="object 3">
            <a:extLst>
              <a:ext uri="{FF2B5EF4-FFF2-40B4-BE49-F238E27FC236}">
                <a16:creationId xmlns:a16="http://schemas.microsoft.com/office/drawing/2014/main" id="{668AE168-61D1-4938-8944-6084A0B9E692}"/>
              </a:ext>
            </a:extLst>
          </p:cNvPr>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7" name="Picture 6" descr="Oil &amp; Gas Authority_CYAN_AW.png">
            <a:extLst>
              <a:ext uri="{FF2B5EF4-FFF2-40B4-BE49-F238E27FC236}">
                <a16:creationId xmlns:a16="http://schemas.microsoft.com/office/drawing/2014/main" id="{3E97481E-D8B5-4B31-BC5E-33CB37601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31960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2959536258"/>
      </p:ext>
    </p:extLst>
  </p:cSld>
  <p:clrMapOvr>
    <a:masterClrMapping/>
  </p:clrMapOvr>
  <p:extLst>
    <p:ext uri="{DCECCB84-F9BA-43D5-87BE-67443E8EF086}">
      <p15:sldGuideLst xmlns:p15="http://schemas.microsoft.com/office/powerpoint/2012/main">
        <p15:guide id="1" pos="2857" userDrawn="1">
          <p15:clr>
            <a:srgbClr val="FBAE40"/>
          </p15:clr>
        </p15:guide>
        <p15:guide id="2" pos="297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82191842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332480791"/>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168678149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4" y="944564"/>
            <a:ext cx="4103687" cy="3605212"/>
          </a:xfrm>
          <a:prstGeom prst="rect">
            <a:avLst/>
          </a:prstGeom>
          <a:solidFill>
            <a:schemeClr val="bg2">
              <a:lumMod val="20000"/>
              <a:lumOff val="80000"/>
            </a:schemeClr>
          </a:solid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347278768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1"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857250"/>
            <a:ext cx="2700338"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575514319"/>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9"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9"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1"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3" y="857250"/>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58541685"/>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97891655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Shape 172">
            <a:extLst>
              <a:ext uri="{FF2B5EF4-FFF2-40B4-BE49-F238E27FC236}">
                <a16:creationId xmlns:a16="http://schemas.microsoft.com/office/drawing/2014/main" id="{CC0D98D4-A833-4094-ADC4-8A70FD7F2B2B}"/>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226377196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7092275"/>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89" indent="0">
              <a:buNone/>
              <a:defRPr>
                <a:solidFill>
                  <a:srgbClr val="FFFFFF"/>
                </a:solidFill>
              </a:defRPr>
            </a:lvl2pPr>
            <a:lvl3pPr marL="914378" indent="0">
              <a:buNone/>
              <a:defRPr>
                <a:solidFill>
                  <a:srgbClr val="FFFFFF"/>
                </a:solidFill>
              </a:defRPr>
            </a:lvl3pPr>
            <a:lvl4pPr marL="1371566" indent="0">
              <a:buNone/>
              <a:defRPr>
                <a:solidFill>
                  <a:srgbClr val="FFFFFF"/>
                </a:solidFill>
              </a:defRPr>
            </a:lvl4pPr>
            <a:lvl5pPr marL="1828754"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373742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070430663"/>
      </p:ext>
    </p:extLst>
  </p:cSld>
  <p:clrMapOvr>
    <a:masterClrMapping/>
  </p:clrMapOvr>
  <p:extLst>
    <p:ext uri="{DCECCB84-F9BA-43D5-87BE-67443E8EF086}">
      <p15:sldGuideLst xmlns:p15="http://schemas.microsoft.com/office/powerpoint/2012/main">
        <p15:guide id="1" pos="1973" userDrawn="1">
          <p15:clr>
            <a:srgbClr val="FBAE40"/>
          </p15:clr>
        </p15:guide>
        <p15:guide id="2" pos="2064" userDrawn="1">
          <p15:clr>
            <a:srgbClr val="FBAE40"/>
          </p15:clr>
        </p15:guide>
        <p15:guide id="3" pos="3765" userDrawn="1">
          <p15:clr>
            <a:srgbClr val="FBAE40"/>
          </p15:clr>
        </p15:guide>
        <p15:guide id="4" pos="385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6"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2"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1900685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pPr defTabSz="914378"/>
            <a:endParaRPr sz="1800">
              <a:solidFill>
                <a:prstClr val="black"/>
              </a:solidFill>
              <a:latin typeface="Arial"/>
            </a:endParaRPr>
          </a:p>
        </p:txBody>
      </p:sp>
      <p:pic>
        <p:nvPicPr>
          <p:cNvPr id="11" name="Picture 10"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13" name="TextBox 12"/>
          <p:cNvSpPr txBox="1"/>
          <p:nvPr userDrawn="1"/>
        </p:nvSpPr>
        <p:spPr>
          <a:xfrm>
            <a:off x="837422" y="4655617"/>
            <a:ext cx="7823978" cy="488595"/>
          </a:xfrm>
          <a:prstGeom prst="rect">
            <a:avLst/>
          </a:prstGeom>
          <a:noFill/>
        </p:spPr>
        <p:txBody>
          <a:bodyPr vert="horz" wrap="square" lIns="0" tIns="87630" rIns="0" bIns="0" rtlCol="0">
            <a:spAutoFit/>
          </a:bodyPr>
          <a:lstStyle/>
          <a:p>
            <a:r>
              <a:rPr lang="en-GB" sz="800">
                <a:solidFill>
                  <a:schemeClr val="bg1">
                    <a:lumMod val="75000"/>
                  </a:schemeClr>
                </a:solidFill>
                <a:latin typeface="Helvetica 45 Light"/>
              </a:rPr>
              <a:t>© OGA 2018</a:t>
            </a:r>
          </a:p>
          <a:p>
            <a:r>
              <a:rPr lang="en-GB" sz="600">
                <a:solidFill>
                  <a:schemeClr val="bg1">
                    <a:lumMod val="75000"/>
                  </a:scheme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1854005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pPr defTabSz="914378"/>
            <a:endParaRPr sz="1800">
              <a:solidFill>
                <a:prstClr val="black"/>
              </a:solidFill>
              <a:latin typeface="Arial"/>
            </a:endParaRPr>
          </a:p>
        </p:txBody>
      </p:sp>
      <p:pic>
        <p:nvPicPr>
          <p:cNvPr id="4" name="Picture 3"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5" name="TextBox 4"/>
          <p:cNvSpPr txBox="1"/>
          <p:nvPr userDrawn="1"/>
        </p:nvSpPr>
        <p:spPr>
          <a:xfrm>
            <a:off x="837422" y="4655617"/>
            <a:ext cx="7823978" cy="488595"/>
          </a:xfrm>
          <a:prstGeom prst="rect">
            <a:avLst/>
          </a:prstGeom>
          <a:noFill/>
        </p:spPr>
        <p:txBody>
          <a:bodyPr vert="horz" wrap="square" lIns="0" tIns="87630" rIns="0" bIns="0" rtlCol="0">
            <a:spAutoFit/>
          </a:bodyPr>
          <a:lstStyle/>
          <a:p>
            <a:r>
              <a:rPr lang="en-GB" sz="800">
                <a:solidFill>
                  <a:schemeClr val="bg1">
                    <a:lumMod val="75000"/>
                  </a:schemeClr>
                </a:solidFill>
                <a:latin typeface="Helvetica 45 Light"/>
              </a:rPr>
              <a:t>© OGA 2018</a:t>
            </a:r>
          </a:p>
          <a:p>
            <a:r>
              <a:rPr lang="en-GB" sz="600">
                <a:solidFill>
                  <a:schemeClr val="bg1">
                    <a:lumMod val="75000"/>
                  </a:scheme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13297038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92BB8D3-7AB1-4486-B95E-9DC61E7702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7451" y="293371"/>
            <a:ext cx="2692136" cy="432447"/>
          </a:xfrm>
          <a:prstGeom prst="rect">
            <a:avLst/>
          </a:prstGeom>
        </p:spPr>
      </p:pic>
    </p:spTree>
    <p:extLst>
      <p:ext uri="{BB962C8B-B14F-4D97-AF65-F5344CB8AC3E}">
        <p14:creationId xmlns:p14="http://schemas.microsoft.com/office/powerpoint/2010/main" val="3230188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B7370FF-B171-4D60-B33B-17B42AF9A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
        <p:nvSpPr>
          <p:cNvPr id="7" name="object 2"/>
          <p:cNvSpPr txBox="1"/>
          <p:nvPr userDrawn="1"/>
        </p:nvSpPr>
        <p:spPr>
          <a:xfrm>
            <a:off x="762006" y="2060859"/>
            <a:ext cx="8649181" cy="923330"/>
          </a:xfrm>
          <a:prstGeom prst="rect">
            <a:avLst/>
          </a:prstGeom>
        </p:spPr>
        <p:txBody>
          <a:bodyPr vert="horz" wrap="square" lIns="0" tIns="0" rIns="0" bIns="0" rtlCol="0">
            <a:spAutoFit/>
          </a:bodyPr>
          <a:lstStyle/>
          <a:p>
            <a:pPr marL="12700"/>
            <a:r>
              <a:rPr lang="en-GB" sz="6000" spc="-55">
                <a:solidFill>
                  <a:schemeClr val="bg1"/>
                </a:solidFill>
                <a:latin typeface="Arial"/>
                <a:cs typeface="Arial"/>
              </a:rPr>
              <a:t>Thank you</a:t>
            </a:r>
          </a:p>
        </p:txBody>
      </p:sp>
    </p:spTree>
    <p:extLst>
      <p:ext uri="{BB962C8B-B14F-4D97-AF65-F5344CB8AC3E}">
        <p14:creationId xmlns:p14="http://schemas.microsoft.com/office/powerpoint/2010/main" val="35282559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61F6056-7718-497D-B64C-AA311F4FA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0"/>
            <a:ext cx="9144000" cy="5715000"/>
          </a:xfrm>
          <a:prstGeom prst="rect">
            <a:avLst/>
          </a:prstGeom>
        </p:spPr>
      </p:pic>
    </p:spTree>
    <p:extLst>
      <p:ext uri="{BB962C8B-B14F-4D97-AF65-F5344CB8AC3E}">
        <p14:creationId xmlns:p14="http://schemas.microsoft.com/office/powerpoint/2010/main" val="2198221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13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539186" y="189911"/>
            <a:ext cx="1099524" cy="1102863"/>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431800" y="2727436"/>
            <a:ext cx="838835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479033"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431800" y="1976615"/>
            <a:ext cx="8388350" cy="748313"/>
          </a:xfrm>
          <a:prstGeom prst="rect">
            <a:avLst/>
          </a:prstGeom>
        </p:spPr>
        <p:txBody>
          <a:bodyPr lIns="0" anchor="b"/>
          <a:lstStyle>
            <a:lvl1pPr marL="0" indent="0">
              <a:buNone/>
              <a:defRPr sz="4000">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Tree>
    <p:extLst>
      <p:ext uri="{BB962C8B-B14F-4D97-AF65-F5344CB8AC3E}">
        <p14:creationId xmlns:p14="http://schemas.microsoft.com/office/powerpoint/2010/main" val="1017308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4" name="Slide Number Placeholder 1">
            <a:extLst>
              <a:ext uri="{FF2B5EF4-FFF2-40B4-BE49-F238E27FC236}">
                <a16:creationId xmlns:a16="http://schemas.microsoft.com/office/drawing/2014/main" id="{5F2B448E-4E26-4D72-972B-881FBFE1C8D6}"/>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9098553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BB09EF69-7A9B-4975-87B8-5FED3445B68C}"/>
              </a:ext>
            </a:extLst>
          </p:cNvPr>
          <p:cNvSpPr txBox="1">
            <a:spLocks/>
          </p:cNvSpPr>
          <p:nvPr userDrawn="1"/>
        </p:nvSpPr>
        <p:spPr>
          <a:xfrm>
            <a:off x="8509399" y="2408635"/>
            <a:ext cx="621506" cy="326231"/>
          </a:xfrm>
          <a:prstGeom prst="rect">
            <a:avLst/>
          </a:prstGeom>
        </p:spPr>
        <p:txBody>
          <a:bodyPr vert="horz" lIns="68580" tIns="34290" rIns="68580" bIns="34290" rtlCol="0" anchor="ctr"/>
          <a:lstStyle>
            <a:defPPr>
              <a:defRPr lang="en-US"/>
            </a:defPPr>
            <a:lvl1pPr marL="0" algn="r" defTabSz="609570" rtl="0" eaLnBrk="1" latinLnBrk="0" hangingPunct="1">
              <a:defRPr sz="1200" kern="1200">
                <a:solidFill>
                  <a:schemeClr val="tx1">
                    <a:tint val="75000"/>
                  </a:schemeClr>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z="900" smtClean="0"/>
              <a:pPr/>
              <a:t>‹#›</a:t>
            </a:fld>
            <a:endParaRPr lang="en-GB" sz="900"/>
          </a:p>
        </p:txBody>
      </p:sp>
    </p:spTree>
    <p:extLst>
      <p:ext uri="{BB962C8B-B14F-4D97-AF65-F5344CB8AC3E}">
        <p14:creationId xmlns:p14="http://schemas.microsoft.com/office/powerpoint/2010/main" val="133464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733800817"/>
      </p:ext>
    </p:extLst>
  </p:cSld>
  <p:clrMapOvr>
    <a:masterClrMapping/>
  </p:clrMapOvr>
  <p:extLst>
    <p:ext uri="{DCECCB84-F9BA-43D5-87BE-67443E8EF086}">
      <p15:sldGuideLst xmlns:p15="http://schemas.microsoft.com/office/powerpoint/2012/main">
        <p15:guide id="1" pos="2857" userDrawn="1">
          <p15:clr>
            <a:srgbClr val="FBAE40"/>
          </p15:clr>
        </p15:guide>
        <p15:guide id="2" pos="2971">
          <p15:clr>
            <a:srgbClr val="FBAE40"/>
          </p15:clr>
        </p15:guide>
        <p15:guide id="3" pos="1497" userDrawn="1">
          <p15:clr>
            <a:srgbClr val="FBAE40"/>
          </p15:clr>
        </p15:guide>
        <p15:guide id="4" pos="1610" userDrawn="1">
          <p15:clr>
            <a:srgbClr val="FBAE40"/>
          </p15:clr>
        </p15:guide>
        <p15:guide id="5" pos="4195" userDrawn="1">
          <p15:clr>
            <a:srgbClr val="FBAE40"/>
          </p15:clr>
        </p15:guide>
        <p15:guide id="6" pos="4332"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5" name="Shape 172">
            <a:extLst>
              <a:ext uri="{FF2B5EF4-FFF2-40B4-BE49-F238E27FC236}">
                <a16:creationId xmlns:a16="http://schemas.microsoft.com/office/drawing/2014/main" id="{E7918535-E096-4CAC-A930-BB423C2386EB}"/>
              </a:ext>
            </a:extLst>
          </p:cNvPr>
          <p:cNvSpPr/>
          <p:nvPr userDrawn="1"/>
        </p:nvSpPr>
        <p:spPr>
          <a:xfrm>
            <a:off x="0" y="4866670"/>
            <a:ext cx="9144000" cy="276882"/>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02">
              <a:defRPr/>
            </a:pPr>
            <a:endParaRPr sz="1200" kern="0">
              <a:solidFill>
                <a:prstClr val="white"/>
              </a:solidFill>
              <a:latin typeface="Arial"/>
              <a:cs typeface="Arial" panose="020B0604020202020204" pitchFamily="34" charset="0"/>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7" name="Picture 6" descr="North Sea Transition Authority logo">
            <a:extLst>
              <a:ext uri="{FF2B5EF4-FFF2-40B4-BE49-F238E27FC236}">
                <a16:creationId xmlns:a16="http://schemas.microsoft.com/office/drawing/2014/main" id="{51E4637B-B1BC-44B2-947E-C1FF8A056AC3}"/>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278F24C2-CF18-4FBF-9CB5-2F619282F59C}"/>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7112422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6" name="Slide Number Placeholder 1">
            <a:extLst>
              <a:ext uri="{FF2B5EF4-FFF2-40B4-BE49-F238E27FC236}">
                <a16:creationId xmlns:a16="http://schemas.microsoft.com/office/drawing/2014/main" id="{85E32D1A-48E2-4364-85EF-CB57BA8E956D}"/>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602338641"/>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2FFC40AA-9874-4E4D-A2FD-54DF1843F073}"/>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1D92EA6B-D6D8-4A64-8322-A00DB7245B0D}"/>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822258193"/>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84B9B836-18C2-4958-9597-6200565F8650}"/>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9" name="Slide Number Placeholder 1">
            <a:extLst>
              <a:ext uri="{FF2B5EF4-FFF2-40B4-BE49-F238E27FC236}">
                <a16:creationId xmlns:a16="http://schemas.microsoft.com/office/drawing/2014/main" id="{EE3246A7-576C-4DDF-9C68-C33A3350E1F8}"/>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785487638"/>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4E4F3D03-A129-4FD5-AD1B-838EFB37B462}"/>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11" name="Slide Number Placeholder 1">
            <a:extLst>
              <a:ext uri="{FF2B5EF4-FFF2-40B4-BE49-F238E27FC236}">
                <a16:creationId xmlns:a16="http://schemas.microsoft.com/office/drawing/2014/main" id="{33C19E35-9CE6-4CDF-94E1-FD34B570CBDD}"/>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897536762"/>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90" y="1177502"/>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90" y="1177502"/>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2" y="1177502"/>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4" y="1177502"/>
            <a:ext cx="1971725" cy="148824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DF8EF882-275C-4D1D-9FAA-B0EC1074E50E}"/>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10" name="Slide Number Placeholder 1">
            <a:extLst>
              <a:ext uri="{FF2B5EF4-FFF2-40B4-BE49-F238E27FC236}">
                <a16:creationId xmlns:a16="http://schemas.microsoft.com/office/drawing/2014/main" id="{612E6AF4-DE64-4B30-960E-4E49C9562BC4}"/>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623835583"/>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DB2A062-E898-4E6D-ACC8-E654FB12AD2A}"/>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8" name="Slide Number Placeholder 1">
            <a:extLst>
              <a:ext uri="{FF2B5EF4-FFF2-40B4-BE49-F238E27FC236}">
                <a16:creationId xmlns:a16="http://schemas.microsoft.com/office/drawing/2014/main" id="{6D6621D0-6F96-4F44-A8A3-665E7035EB4E}"/>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941526351"/>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ABDE1382-362C-48CB-8DED-292C21ADE7AC}"/>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13" name="Slide Number Placeholder 1">
            <a:extLst>
              <a:ext uri="{FF2B5EF4-FFF2-40B4-BE49-F238E27FC236}">
                <a16:creationId xmlns:a16="http://schemas.microsoft.com/office/drawing/2014/main" id="{E3A24434-3E5F-4172-98DE-A904E7BEF3D3}"/>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664752034"/>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5" name="Picture 4">
            <a:extLst>
              <a:ext uri="{FF2B5EF4-FFF2-40B4-BE49-F238E27FC236}">
                <a16:creationId xmlns:a16="http://schemas.microsoft.com/office/drawing/2014/main" id="{AC484896-060F-4DC4-BCF0-3639C3EDCAB8}"/>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7" name="Slide Number Placeholder 1">
            <a:extLst>
              <a:ext uri="{FF2B5EF4-FFF2-40B4-BE49-F238E27FC236}">
                <a16:creationId xmlns:a16="http://schemas.microsoft.com/office/drawing/2014/main" id="{4CECD0BF-DF13-416B-AAAE-2D1E64D6BF4C}"/>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581472495"/>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descr="North Sea Transition Authority logo">
            <a:extLst>
              <a:ext uri="{FF2B5EF4-FFF2-40B4-BE49-F238E27FC236}">
                <a16:creationId xmlns:a16="http://schemas.microsoft.com/office/drawing/2014/main" id="{8CEED72F-95CF-491E-A563-2CECB9C8352E}"/>
              </a:ext>
            </a:extLst>
          </p:cNvPr>
          <p:cNvPicPr>
            <a:picLocks noChangeAspect="1"/>
          </p:cNvPicPr>
          <p:nvPr userDrawn="1"/>
        </p:nvPicPr>
        <p:blipFill>
          <a:blip r:embed="rId2"/>
          <a:stretch>
            <a:fillRect/>
          </a:stretch>
        </p:blipFill>
        <p:spPr>
          <a:xfrm>
            <a:off x="6176016" y="195262"/>
            <a:ext cx="2644136" cy="249116"/>
          </a:xfrm>
          <a:prstGeom prst="rect">
            <a:avLst/>
          </a:prstGeom>
        </p:spPr>
      </p:pic>
      <p:sp>
        <p:nvSpPr>
          <p:cNvPr id="3" name="Slide Number Placeholder 1">
            <a:extLst>
              <a:ext uri="{FF2B5EF4-FFF2-40B4-BE49-F238E27FC236}">
                <a16:creationId xmlns:a16="http://schemas.microsoft.com/office/drawing/2014/main" id="{1E4B6334-602D-4BE3-B85D-646467B8A18F}"/>
              </a:ext>
            </a:extLst>
          </p:cNvPr>
          <p:cNvSpPr>
            <a:spLocks noGrp="1"/>
          </p:cNvSpPr>
          <p:nvPr>
            <p:ph type="sldNum" sz="quarter" idx="4"/>
          </p:nvPr>
        </p:nvSpPr>
        <p:spPr>
          <a:xfrm>
            <a:off x="8509399" y="2408635"/>
            <a:ext cx="621506" cy="326231"/>
          </a:xfrm>
          <a:prstGeom prst="rect">
            <a:avLst/>
          </a:prstGeom>
        </p:spPr>
        <p:txBody>
          <a:bodyPr vert="horz" lIns="91440" tIns="45720" rIns="91440" bIns="45720" rtlCol="0" anchor="ctr"/>
          <a:lstStyle>
            <a:lvl1pPr algn="r">
              <a:defRPr sz="9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445432124"/>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650574377"/>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2060"/>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6347460" y="313530"/>
            <a:ext cx="2472690" cy="232963"/>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78" indent="0">
              <a:buNone/>
              <a:defRPr>
                <a:solidFill>
                  <a:srgbClr val="FFFFFF"/>
                </a:solidFill>
              </a:defRPr>
            </a:lvl2pPr>
            <a:lvl3pPr marL="914355" indent="0">
              <a:buNone/>
              <a:defRPr>
                <a:solidFill>
                  <a:srgbClr val="FFFFFF"/>
                </a:solidFill>
              </a:defRPr>
            </a:lvl3pPr>
            <a:lvl4pPr marL="1371532" indent="0">
              <a:buNone/>
              <a:defRPr>
                <a:solidFill>
                  <a:srgbClr val="FFFFFF"/>
                </a:solidFill>
              </a:defRPr>
            </a:lvl4pPr>
            <a:lvl5pPr marL="1828709"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799634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002060"/>
                </a:solidFill>
                <a:latin typeface="Arial"/>
                <a:cs typeface="Arial"/>
              </a:rPr>
              <a:t>Thank you</a:t>
            </a:r>
          </a:p>
        </p:txBody>
      </p:sp>
      <p:sp>
        <p:nvSpPr>
          <p:cNvPr id="8" name="object 3"/>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002060"/>
            </a:solidFill>
          </a:ln>
        </p:spPr>
        <p:txBody>
          <a:bodyPr wrap="square" lIns="0" tIns="0" rIns="0" bIns="0" rtlCol="0"/>
          <a:lstStyle/>
          <a:p>
            <a:endParaRPr sz="2400">
              <a:solidFill>
                <a:prstClr val="black"/>
              </a:solidFill>
            </a:endParaRPr>
          </a:p>
        </p:txBody>
      </p:sp>
      <p:pic>
        <p:nvPicPr>
          <p:cNvPr id="9" name="Picture 8" descr="North Sea Transition Authority logo&#10;"/>
          <p:cNvPicPr>
            <a:picLocks noChangeAspect="1"/>
          </p:cNvPicPr>
          <p:nvPr userDrawn="1"/>
        </p:nvPicPr>
        <p:blipFill>
          <a:blip r:embed="rId2"/>
          <a:srcRect/>
          <a:stretch/>
        </p:blipFill>
        <p:spPr>
          <a:xfrm>
            <a:off x="762002" y="364676"/>
            <a:ext cx="1294107" cy="1298037"/>
          </a:xfrm>
          <a:prstGeom prst="rect">
            <a:avLst/>
          </a:prstGeom>
        </p:spPr>
      </p:pic>
    </p:spTree>
    <p:extLst>
      <p:ext uri="{BB962C8B-B14F-4D97-AF65-F5344CB8AC3E}">
        <p14:creationId xmlns:p14="http://schemas.microsoft.com/office/powerpoint/2010/main" val="27492220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5"/>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pic>
        <p:nvPicPr>
          <p:cNvPr id="9" name="Graphic 9">
            <a:extLst>
              <a:ext uri="{FF2B5EF4-FFF2-40B4-BE49-F238E27FC236}">
                <a16:creationId xmlns:a16="http://schemas.microsoft.com/office/drawing/2014/main" id="{699ABB32-C9E6-4F20-A59C-567C98A9F4F2}"/>
              </a:ext>
            </a:extLst>
          </p:cNvPr>
          <p:cNvPicPr>
            <a:picLocks noChangeAspect="1"/>
          </p:cNvPicPr>
          <p:nvPr userDrawn="1"/>
        </p:nvPicPr>
        <p:blipFill>
          <a:blip r:embed="rId2"/>
          <a:srcRect/>
          <a:stretch/>
        </p:blipFill>
        <p:spPr>
          <a:xfrm>
            <a:off x="539186" y="189911"/>
            <a:ext cx="1099524" cy="1102863"/>
          </a:xfrm>
          <a:prstGeom prst="rect">
            <a:avLst/>
          </a:prstGeom>
        </p:spPr>
      </p:pic>
    </p:spTree>
    <p:extLst>
      <p:ext uri="{BB962C8B-B14F-4D97-AF65-F5344CB8AC3E}">
        <p14:creationId xmlns:p14="http://schemas.microsoft.com/office/powerpoint/2010/main" val="16199817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7EAE7A1-A6FB-486D-AFE1-F6A9D1AB6FA1}"/>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202833075"/>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975DB60A-984E-4696-B0D8-AD8DF3E9983E}"/>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399995836"/>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B41974E5-F760-48A2-BE37-625B777BE9F7}"/>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186583232"/>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C82565F1-28E3-42E8-B432-DA307BF094F8}"/>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3127051492"/>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7" name="Picture 6">
            <a:extLst>
              <a:ext uri="{FF2B5EF4-FFF2-40B4-BE49-F238E27FC236}">
                <a16:creationId xmlns:a16="http://schemas.microsoft.com/office/drawing/2014/main" id="{03E89127-E7C3-4C33-A507-6221EB3FDB5C}"/>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920108996"/>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D457FAE4-278F-4652-9356-F77A74BD1074}"/>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225504930"/>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A973239A-163C-4B8E-AC14-CE0E06C1F5E8}"/>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256999900"/>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1117600"/>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0"/>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0"/>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130870637"/>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F5B7440A-22B6-49A2-AB6C-A8B30DCEB003}"/>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0444971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sz="2100"/>
            </a:lvl1pPr>
          </a:lstStyle>
          <a:p>
            <a:r>
              <a:rPr lang="en-US"/>
              <a:t>Click to edit Master title style</a:t>
            </a:r>
            <a:endParaRPr lang="en-GB"/>
          </a:p>
        </p:txBody>
      </p:sp>
      <p:pic>
        <p:nvPicPr>
          <p:cNvPr id="4" name="Picture 3">
            <a:extLst>
              <a:ext uri="{FF2B5EF4-FFF2-40B4-BE49-F238E27FC236}">
                <a16:creationId xmlns:a16="http://schemas.microsoft.com/office/drawing/2014/main" id="{5CB473AA-56B1-40B9-863A-11F0A7A94718}"/>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13105069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CE864-0CD9-4B4B-9B2E-3141E737DA13}"/>
              </a:ext>
            </a:extLst>
          </p:cNvPr>
          <p:cNvPicPr>
            <a:picLocks noChangeAspect="1"/>
          </p:cNvPicPr>
          <p:nvPr userDrawn="1"/>
        </p:nvPicPr>
        <p:blipFill>
          <a:blip r:embed="rId2"/>
          <a:stretch>
            <a:fillRect/>
          </a:stretch>
        </p:blipFill>
        <p:spPr>
          <a:xfrm>
            <a:off x="6176016" y="195262"/>
            <a:ext cx="2644136" cy="249116"/>
          </a:xfrm>
          <a:prstGeom prst="rect">
            <a:avLst/>
          </a:prstGeom>
        </p:spPr>
      </p:pic>
    </p:spTree>
    <p:extLst>
      <p:ext uri="{BB962C8B-B14F-4D97-AF65-F5344CB8AC3E}">
        <p14:creationId xmlns:p14="http://schemas.microsoft.com/office/powerpoint/2010/main" val="4207373182"/>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193768"/>
                </a:solidFill>
                <a:latin typeface="Arial"/>
                <a:cs typeface="Arial"/>
              </a:rPr>
              <a:t>Thank you</a:t>
            </a:r>
          </a:p>
        </p:txBody>
      </p:sp>
      <p:sp>
        <p:nvSpPr>
          <p:cNvPr id="8" name="object 3">
            <a:extLst>
              <a:ext uri="{C183D7F6-B498-43B3-948B-1728B52AA6E4}">
                <adec:decorative xmlns:adec="http://schemas.microsoft.com/office/drawing/2017/decorative" val="1"/>
              </a:ext>
            </a:extLst>
          </p:cNvPr>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193768"/>
            </a:solidFill>
          </a:ln>
        </p:spPr>
        <p:txBody>
          <a:bodyPr wrap="square" lIns="0" tIns="0" rIns="0" bIns="0" rtlCol="0"/>
          <a:lstStyle/>
          <a:p>
            <a:endParaRPr sz="2400">
              <a:solidFill>
                <a:prstClr val="black"/>
              </a:solidFill>
            </a:endParaRPr>
          </a:p>
        </p:txBody>
      </p:sp>
      <p:pic>
        <p:nvPicPr>
          <p:cNvPr id="5" name="Picture 4" descr="North Sea Transition authority logo&#10;">
            <a:extLst>
              <a:ext uri="{FF2B5EF4-FFF2-40B4-BE49-F238E27FC236}">
                <a16:creationId xmlns:a16="http://schemas.microsoft.com/office/drawing/2014/main" id="{D22B4265-156C-4F8A-AE7C-96BE7DC5503A}"/>
              </a:ext>
            </a:extLst>
          </p:cNvPr>
          <p:cNvPicPr>
            <a:picLocks noChangeAspect="1"/>
          </p:cNvPicPr>
          <p:nvPr userDrawn="1"/>
        </p:nvPicPr>
        <p:blipFill>
          <a:blip r:embed="rId2"/>
          <a:srcRect/>
          <a:stretch/>
        </p:blipFill>
        <p:spPr>
          <a:xfrm>
            <a:off x="762002" y="364676"/>
            <a:ext cx="1294107" cy="1298037"/>
          </a:xfrm>
          <a:prstGeom prst="rect">
            <a:avLst/>
          </a:prstGeom>
        </p:spPr>
      </p:pic>
    </p:spTree>
    <p:extLst>
      <p:ext uri="{BB962C8B-B14F-4D97-AF65-F5344CB8AC3E}">
        <p14:creationId xmlns:p14="http://schemas.microsoft.com/office/powerpoint/2010/main" val="119879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1177500"/>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1177500"/>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1177500"/>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1177500"/>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686853747"/>
      </p:ext>
    </p:extLst>
  </p:cSld>
  <p:clrMapOvr>
    <a:masterClrMapping/>
  </p:clrMapOvr>
  <p:extLst>
    <p:ext uri="{DCECCB84-F9BA-43D5-87BE-67443E8EF086}">
      <p15:sldGuideLst xmlns:p15="http://schemas.microsoft.com/office/powerpoint/2012/main">
        <p15:guide id="1" pos="2865" userDrawn="1">
          <p15:clr>
            <a:srgbClr val="FBAE40"/>
          </p15:clr>
        </p15:guide>
        <p15:guide id="2" pos="2964" userDrawn="1">
          <p15:clr>
            <a:srgbClr val="FBAE40"/>
          </p15:clr>
        </p15:guide>
        <p15:guide id="3" pos="1519" userDrawn="1">
          <p15:clr>
            <a:srgbClr val="FBAE40"/>
          </p15:clr>
        </p15:guide>
        <p15:guide id="4" pos="1617" userDrawn="1">
          <p15:clr>
            <a:srgbClr val="FBAE40"/>
          </p15:clr>
        </p15:guide>
        <p15:guide id="5" pos="4209" userDrawn="1">
          <p15:clr>
            <a:srgbClr val="FBAE40"/>
          </p15:clr>
        </p15:guide>
        <p15:guide id="6" pos="430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681661457"/>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userDrawn="1">
          <p15:clr>
            <a:srgbClr val="FBAE40"/>
          </p15:clr>
        </p15:guide>
        <p15:guide id="5" pos="4209">
          <p15:clr>
            <a:srgbClr val="FBAE40"/>
          </p15:clr>
        </p15:guide>
        <p15:guide id="6" pos="4309" userDrawn="1">
          <p15:clr>
            <a:srgbClr val="FBAE40"/>
          </p15:clr>
        </p15:guide>
        <p15:guide id="7" orient="horz" pos="730" userDrawn="1">
          <p15:clr>
            <a:srgbClr val="FBAE40"/>
          </p15:clr>
        </p15:guide>
        <p15:guide id="8" orient="horz" pos="1673" userDrawn="1">
          <p15:clr>
            <a:srgbClr val="FBAE40"/>
          </p15:clr>
        </p15:guide>
        <p15:guide id="9" orient="horz" pos="1754" userDrawn="1">
          <p15:clr>
            <a:srgbClr val="FBAE40"/>
          </p15:clr>
        </p15:guide>
        <p15:guide id="10" orient="horz" pos="269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07614085"/>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375773054"/>
      </p:ext>
    </p:extLst>
  </p:cSld>
  <p:clrMapOvr>
    <a:masterClrMapping/>
  </p:clrMapOvr>
  <p:extLst>
    <p:ext uri="{DCECCB84-F9BA-43D5-87BE-67443E8EF086}">
      <p15:sldGuideLst xmlns:p15="http://schemas.microsoft.com/office/powerpoint/2012/main">
        <p15:guide id="2" pos="3923" userDrawn="1">
          <p15:clr>
            <a:srgbClr val="FBAE40"/>
          </p15:clr>
        </p15:guide>
        <p15:guide id="7" pos="379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811265945"/>
      </p:ext>
    </p:extLst>
  </p:cSld>
  <p:clrMapOvr>
    <a:masterClrMapping/>
  </p:clrMapOvr>
  <p:extLst>
    <p:ext uri="{DCECCB84-F9BA-43D5-87BE-67443E8EF086}">
      <p15:sldGuideLst xmlns:p15="http://schemas.microsoft.com/office/powerpoint/2012/main">
        <p15:guide id="1" pos="2849" userDrawn="1">
          <p15:clr>
            <a:srgbClr val="FBAE40"/>
          </p15:clr>
        </p15:guide>
        <p15:guide id="2" pos="2970" userDrawn="1">
          <p15:clr>
            <a:srgbClr val="FBAE40"/>
          </p15:clr>
        </p15:guide>
        <p15:guide id="3" pos="1497">
          <p15:clr>
            <a:srgbClr val="FBAE40"/>
          </p15:clr>
        </p15:guide>
        <p15:guide id="4" pos="1616" userDrawn="1">
          <p15:clr>
            <a:srgbClr val="FBAE40"/>
          </p15:clr>
        </p15:guide>
        <p15:guide id="5" pos="4203" userDrawn="1">
          <p15:clr>
            <a:srgbClr val="FBAE40"/>
          </p15:clr>
        </p15:guide>
        <p15:guide id="6" pos="432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4" name="Picture 3"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5" name="TextBox 4"/>
          <p:cNvSpPr txBox="1"/>
          <p:nvPr userDrawn="1"/>
        </p:nvSpPr>
        <p:spPr>
          <a:xfrm>
            <a:off x="837422" y="4655617"/>
            <a:ext cx="7823978" cy="488595"/>
          </a:xfrm>
          <a:prstGeom prst="rect">
            <a:avLst/>
          </a:prstGeom>
          <a:noFill/>
        </p:spPr>
        <p:txBody>
          <a:bodyPr vert="horz" wrap="square" lIns="0" tIns="87630" rIns="0" bIns="0" rtlCol="0">
            <a:spAutoFit/>
          </a:bodyPr>
          <a:lstStyle/>
          <a:p>
            <a:pPr defTabSz="457189"/>
            <a:r>
              <a:rPr lang="en-GB" sz="800">
                <a:solidFill>
                  <a:srgbClr val="FFFFFF">
                    <a:lumMod val="75000"/>
                  </a:srgbClr>
                </a:solidFill>
                <a:latin typeface="Helvetica 45 Light"/>
              </a:rPr>
              <a:t>© OGA 2017</a:t>
            </a:r>
          </a:p>
          <a:p>
            <a:pPr defTabSz="457189"/>
            <a:r>
              <a:rPr lang="en-GB" sz="600">
                <a:solidFill>
                  <a:srgbClr val="FFFFFF">
                    <a:lumMod val="75000"/>
                  </a:srgb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410327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62794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3990257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27275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350801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9462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660663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70768951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913466189"/>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15514315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2723944178"/>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7" name="object 3"/>
          <p:cNvSpPr/>
          <p:nvPr userDrawn="1"/>
        </p:nvSpPr>
        <p:spPr>
          <a:xfrm>
            <a:off x="6780739" y="305934"/>
            <a:ext cx="2003285" cy="26894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457189"/>
            <a:endParaRPr sz="1800">
              <a:solidFill>
                <a:prstClr val="black"/>
              </a:solidFill>
            </a:endParaRPr>
          </a:p>
        </p:txBody>
      </p:sp>
    </p:spTree>
    <p:extLst>
      <p:ext uri="{BB962C8B-B14F-4D97-AF65-F5344CB8AC3E}">
        <p14:creationId xmlns:p14="http://schemas.microsoft.com/office/powerpoint/2010/main" val="2659937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1117600"/>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0"/>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0"/>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285187016"/>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1177500"/>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1177500"/>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1177500"/>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1177500"/>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02326991"/>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522726926"/>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236257605"/>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4030699089"/>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670824724"/>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4048039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695669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500417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97355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7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215461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540976532"/>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519767470"/>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04092517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solidFill>
            <a:schemeClr val="bg2">
              <a:lumMod val="20000"/>
              <a:lumOff val="80000"/>
            </a:schemeClr>
          </a:solid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00373297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857250"/>
            <a:ext cx="2700338"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21717099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615673041"/>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1769129"/>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Shape 172">
            <a:extLst>
              <a:ext uri="{FF2B5EF4-FFF2-40B4-BE49-F238E27FC236}">
                <a16:creationId xmlns:a16="http://schemas.microsoft.com/office/drawing/2014/main" id="{CC0D98D4-A833-4094-ADC4-8A70FD7F2B2B}"/>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1493102132"/>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530582013"/>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old 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A95C-CD0D-4685-BD2D-D47257646FAC}"/>
              </a:ext>
            </a:extLst>
          </p:cNvPr>
          <p:cNvSpPr>
            <a:spLocks noGrp="1"/>
          </p:cNvSpPr>
          <p:nvPr>
            <p:ph type="title" hasCustomPrompt="1"/>
          </p:nvPr>
        </p:nvSpPr>
        <p:spPr>
          <a:xfrm flipH="1" flipV="1">
            <a:off x="4118611" y="632461"/>
            <a:ext cx="34289" cy="34289"/>
          </a:xfrm>
        </p:spPr>
        <p:txBody>
          <a:bodyPr/>
          <a:lstStyle/>
          <a:p>
            <a:r>
              <a:rPr lang="en-US"/>
              <a:t>lick to edit Master title style</a:t>
            </a:r>
            <a:endParaRPr lang="en-GB"/>
          </a:p>
        </p:txBody>
      </p:sp>
      <p:sp>
        <p:nvSpPr>
          <p:cNvPr id="3" name="Content Placeholder 2">
            <a:extLst>
              <a:ext uri="{FF2B5EF4-FFF2-40B4-BE49-F238E27FC236}">
                <a16:creationId xmlns:a16="http://schemas.microsoft.com/office/drawing/2014/main" id="{EA566503-1C1B-4D8D-9579-19E4427EB6E8}"/>
              </a:ext>
            </a:extLst>
          </p:cNvPr>
          <p:cNvSpPr>
            <a:spLocks noGrp="1"/>
          </p:cNvSpPr>
          <p:nvPr>
            <p:ph idx="1"/>
          </p:nvPr>
        </p:nvSpPr>
        <p:spPr>
          <a:xfrm flipH="1" flipV="1">
            <a:off x="4118611" y="632461"/>
            <a:ext cx="34289" cy="34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A7AF6C-668E-40A0-899D-B8DCB0D33463}"/>
              </a:ext>
            </a:extLst>
          </p:cNvPr>
          <p:cNvSpPr>
            <a:spLocks noGrp="1"/>
          </p:cNvSpPr>
          <p:nvPr>
            <p:ph type="dt" sz="half" idx="10"/>
          </p:nvPr>
        </p:nvSpPr>
        <p:spPr>
          <a:xfrm flipH="1" flipV="1">
            <a:off x="4118611" y="632461"/>
            <a:ext cx="34289" cy="34289"/>
          </a:xfrm>
        </p:spPr>
        <p:txBody>
          <a:bodyPr/>
          <a:lstStyle/>
          <a:p>
            <a:fld id="{A85839E9-29D3-4DFA-8CD7-981E09AED783}" type="datetimeFigureOut">
              <a:rPr lang="en-GB" smtClean="0"/>
              <a:t>02/05/2023</a:t>
            </a:fld>
            <a:endParaRPr lang="en-GB"/>
          </a:p>
        </p:txBody>
      </p:sp>
      <p:sp>
        <p:nvSpPr>
          <p:cNvPr id="5" name="Footer Placeholder 4">
            <a:extLst>
              <a:ext uri="{FF2B5EF4-FFF2-40B4-BE49-F238E27FC236}">
                <a16:creationId xmlns:a16="http://schemas.microsoft.com/office/drawing/2014/main" id="{635A4BA4-E763-4CBB-A927-7C63046E38AD}"/>
              </a:ext>
            </a:extLst>
          </p:cNvPr>
          <p:cNvSpPr>
            <a:spLocks noGrp="1"/>
          </p:cNvSpPr>
          <p:nvPr>
            <p:ph type="ftr" sz="quarter" idx="11"/>
          </p:nvPr>
        </p:nvSpPr>
        <p:spPr>
          <a:xfrm flipH="1" flipV="1">
            <a:off x="4118611" y="632461"/>
            <a:ext cx="34289" cy="34289"/>
          </a:xfrm>
        </p:spPr>
        <p:txBody>
          <a:bodyPr/>
          <a:lstStyle/>
          <a:p>
            <a:endParaRPr lang="en-GB"/>
          </a:p>
        </p:txBody>
      </p:sp>
      <p:sp>
        <p:nvSpPr>
          <p:cNvPr id="6" name="Slide Number Placeholder 5">
            <a:extLst>
              <a:ext uri="{FF2B5EF4-FFF2-40B4-BE49-F238E27FC236}">
                <a16:creationId xmlns:a16="http://schemas.microsoft.com/office/drawing/2014/main" id="{67704E01-D8B2-4834-AB49-B3336F74DA9A}"/>
              </a:ext>
            </a:extLst>
          </p:cNvPr>
          <p:cNvSpPr>
            <a:spLocks noGrp="1"/>
          </p:cNvSpPr>
          <p:nvPr>
            <p:ph type="sldNum" sz="quarter" idx="12"/>
          </p:nvPr>
        </p:nvSpPr>
        <p:spPr>
          <a:xfrm>
            <a:off x="4152900" y="666750"/>
            <a:ext cx="482600" cy="50800"/>
          </a:xfrm>
        </p:spPr>
        <p:txBody>
          <a:bodyPr/>
          <a:lstStyle/>
          <a:p>
            <a:fld id="{44572E17-AB04-4540-9A72-97F6AB0A917F}" type="slidenum">
              <a:rPr lang="en-GB" smtClean="0"/>
              <a:t>‹#›</a:t>
            </a:fld>
            <a:endParaRPr lang="en-GB"/>
          </a:p>
        </p:txBody>
      </p:sp>
    </p:spTree>
    <p:extLst>
      <p:ext uri="{BB962C8B-B14F-4D97-AF65-F5344CB8AC3E}">
        <p14:creationId xmlns:p14="http://schemas.microsoft.com/office/powerpoint/2010/main" val="894249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225937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5"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1"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 y="364676"/>
            <a:ext cx="1548794" cy="1298037"/>
          </a:xfrm>
          <a:prstGeom prst="rect">
            <a:avLst/>
          </a:prstGeom>
        </p:spPr>
      </p:pic>
    </p:spTree>
    <p:extLst>
      <p:ext uri="{BB962C8B-B14F-4D97-AF65-F5344CB8AC3E}">
        <p14:creationId xmlns:p14="http://schemas.microsoft.com/office/powerpoint/2010/main" val="220624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1"/>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5"/>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527109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360052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695766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5"/>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
        <p:nvSpPr>
          <p:cNvPr id="5" name="Shape 172">
            <a:extLst>
              <a:ext uri="{FF2B5EF4-FFF2-40B4-BE49-F238E27FC236}">
                <a16:creationId xmlns:a16="http://schemas.microsoft.com/office/drawing/2014/main" id="{2EEFACCA-DD24-41D7-9440-C13B393EA737}"/>
              </a:ext>
            </a:extLst>
          </p:cNvPr>
          <p:cNvSpPr/>
          <p:nvPr userDrawn="1"/>
        </p:nvSpPr>
        <p:spPr>
          <a:xfrm>
            <a:off x="0" y="4866670"/>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02">
              <a:defRPr/>
            </a:pPr>
            <a:endParaRPr sz="1200" kern="0">
              <a:solidFill>
                <a:prstClr val="white"/>
              </a:solidFill>
              <a:latin typeface="Arial"/>
              <a:cs typeface="Arial" panose="020B0604020202020204" pitchFamily="34" charset="0"/>
            </a:endParaRPr>
          </a:p>
        </p:txBody>
      </p:sp>
      <p:sp>
        <p:nvSpPr>
          <p:cNvPr id="6" name="Text Placeholder 2">
            <a:extLst>
              <a:ext uri="{FF2B5EF4-FFF2-40B4-BE49-F238E27FC236}">
                <a16:creationId xmlns:a16="http://schemas.microsoft.com/office/drawing/2014/main" id="{824DFB96-D2A1-40A7-BA01-77C49537EF96}"/>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906116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91012142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962334724"/>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2067353539"/>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34164824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2296690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208116162"/>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90" y="1177502"/>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90" y="1177502"/>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2" y="1177502"/>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4" y="1177502"/>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068679164"/>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696025633"/>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62523925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68464355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652427589"/>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78" indent="0">
              <a:buNone/>
              <a:defRPr>
                <a:solidFill>
                  <a:srgbClr val="FFFFFF"/>
                </a:solidFill>
              </a:defRPr>
            </a:lvl2pPr>
            <a:lvl3pPr marL="914355" indent="0">
              <a:buNone/>
              <a:defRPr>
                <a:solidFill>
                  <a:srgbClr val="FFFFFF"/>
                </a:solidFill>
              </a:defRPr>
            </a:lvl3pPr>
            <a:lvl4pPr marL="1371532" indent="0">
              <a:buNone/>
              <a:defRPr>
                <a:solidFill>
                  <a:srgbClr val="FFFFFF"/>
                </a:solidFill>
              </a:defRPr>
            </a:lvl4pPr>
            <a:lvl5pPr marL="1828709"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24238356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2165351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0"/>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4"/>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6" y="2854759"/>
            <a:ext cx="8348663" cy="523215"/>
          </a:xfrm>
          <a:prstGeom prst="rect">
            <a:avLst/>
          </a:prstGeom>
        </p:spPr>
        <p:txBody>
          <a:bodyPr/>
          <a:lstStyle>
            <a:lvl1pPr marL="0" indent="0">
              <a:buNone/>
              <a:defRPr sz="2000"/>
            </a:lvl1pPr>
            <a:lvl2pPr marL="457189" indent="0">
              <a:buNone/>
              <a:defRPr/>
            </a:lvl2pPr>
            <a:lvl3pPr marL="914378" indent="0">
              <a:buNone/>
              <a:defRPr/>
            </a:lvl3pPr>
            <a:lvl4pPr marL="1371566" indent="0">
              <a:buNone/>
              <a:defRPr/>
            </a:lvl4pPr>
            <a:lvl5pPr marL="1828754"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89" indent="0">
              <a:buNone/>
              <a:defRPr/>
            </a:lvl2pPr>
            <a:lvl3pPr marL="914378" indent="0">
              <a:buNone/>
              <a:defRPr/>
            </a:lvl3pPr>
            <a:lvl4pPr marL="1371566" indent="0">
              <a:buNone/>
              <a:defRPr/>
            </a:lvl4pPr>
            <a:lvl5pPr marL="1828754"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3"/>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349705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03651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4523280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58758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548916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51204264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13270856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410040819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4" y="944564"/>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81724722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1" y="1117601"/>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1"/>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1"/>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94205436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9" y="1177501"/>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9" y="1177501"/>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1" y="1177501"/>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3" y="1177501"/>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832896188"/>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83081676"/>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188838521"/>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4072037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48085789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554010723"/>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89" indent="0">
              <a:buNone/>
              <a:defRPr>
                <a:solidFill>
                  <a:srgbClr val="FFFFFF"/>
                </a:solidFill>
              </a:defRPr>
            </a:lvl2pPr>
            <a:lvl3pPr marL="914378" indent="0">
              <a:buNone/>
              <a:defRPr>
                <a:solidFill>
                  <a:srgbClr val="FFFFFF"/>
                </a:solidFill>
              </a:defRPr>
            </a:lvl3pPr>
            <a:lvl4pPr marL="1371566" indent="0">
              <a:buNone/>
              <a:defRPr>
                <a:solidFill>
                  <a:srgbClr val="FFFFFF"/>
                </a:solidFill>
              </a:defRPr>
            </a:lvl4pPr>
            <a:lvl5pPr marL="1828754"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4069231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A10-B3F0-4C3C-B525-9EDFAAA13EE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0910C4B-70AD-4A02-9FA7-EE46F6677AA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342B2B-560C-479C-B1B5-E3DF6EBF3E09}"/>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5" name="Footer Placeholder 4">
            <a:extLst>
              <a:ext uri="{FF2B5EF4-FFF2-40B4-BE49-F238E27FC236}">
                <a16:creationId xmlns:a16="http://schemas.microsoft.com/office/drawing/2014/main" id="{4070670E-90F6-4E5C-9EBE-8B171323B9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1CBFD-88A9-41F6-BE0E-35016B36F08C}"/>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1534468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6AC9-1415-49C2-AC66-9C5BE3229A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DF9F1C-D6E8-4681-86B8-01CF8B6973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7E45C1-2162-4108-8DFB-C47A4B373C85}"/>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5" name="Footer Placeholder 4">
            <a:extLst>
              <a:ext uri="{FF2B5EF4-FFF2-40B4-BE49-F238E27FC236}">
                <a16:creationId xmlns:a16="http://schemas.microsoft.com/office/drawing/2014/main" id="{A50B3852-91BF-47E2-9E85-674D70A7FC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DE5412-69AA-4954-A027-9AA804C05CDD}"/>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788393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0A8E-B085-4D54-94F1-61686335B8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4B06C7-957D-43FE-A4B3-DC306306F15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BB9C0C-3800-4E19-9875-2BC123317E50}"/>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5" name="Footer Placeholder 4">
            <a:extLst>
              <a:ext uri="{FF2B5EF4-FFF2-40B4-BE49-F238E27FC236}">
                <a16:creationId xmlns:a16="http://schemas.microsoft.com/office/drawing/2014/main" id="{34A039AE-6F78-4830-8FD4-C8002A3E4F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2177BD-D499-4172-8FDC-44AC57FE05E4}"/>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1072144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162E-0F5E-431B-8C40-FC7D1C08B6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D4AA04-A86D-4E68-934D-1D20D92657A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67A0C3-D0B3-4BD5-9200-4CA1B5BC9DC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7D29AB-B128-45AD-BB85-4A44FA65E72D}"/>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6" name="Footer Placeholder 5">
            <a:extLst>
              <a:ext uri="{FF2B5EF4-FFF2-40B4-BE49-F238E27FC236}">
                <a16:creationId xmlns:a16="http://schemas.microsoft.com/office/drawing/2014/main" id="{F86B0337-960C-4652-8DCA-A232A5F674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7DE14E-48CE-4A25-AB8E-E09BE7DA1559}"/>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2485195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1CF4-9DBF-474A-9DC4-25663AE75B2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06C442-21D6-4C32-A002-0BE04D5C9B7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E33F53E-5EF3-4E73-840E-C7E737FEB47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35B05-426C-474E-9CD6-57AFE22919F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C3F9EF4-F424-4818-9D59-BA5281FAFED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455429-F6F7-4CD8-82C6-3580BE361A7B}"/>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8" name="Footer Placeholder 7">
            <a:extLst>
              <a:ext uri="{FF2B5EF4-FFF2-40B4-BE49-F238E27FC236}">
                <a16:creationId xmlns:a16="http://schemas.microsoft.com/office/drawing/2014/main" id="{3DCCF61D-F7D4-4205-AD87-33974D15BF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6A2494-AFFD-44BC-A903-5F17739700A9}"/>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670955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0EE1-D747-4C76-85FB-263B8562FC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9E7226-88AD-4A16-B73F-FB1356293DDC}"/>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4" name="Footer Placeholder 3">
            <a:extLst>
              <a:ext uri="{FF2B5EF4-FFF2-40B4-BE49-F238E27FC236}">
                <a16:creationId xmlns:a16="http://schemas.microsoft.com/office/drawing/2014/main" id="{4AED93DF-D11A-40A5-8106-C340325B4D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237AC5-5BE3-4275-B0BB-3B2CAF83AF34}"/>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7070483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95D380-01CC-4472-8405-940E4B9D78CE}"/>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3" name="Footer Placeholder 2">
            <a:extLst>
              <a:ext uri="{FF2B5EF4-FFF2-40B4-BE49-F238E27FC236}">
                <a16:creationId xmlns:a16="http://schemas.microsoft.com/office/drawing/2014/main" id="{19F14232-91EE-4B67-A56E-1B0D135668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61C621-4BCA-47E5-80C1-342DF8D22296}"/>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210533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8441753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DBC6-261E-47EC-8865-7E8A18E9D41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91A9C4-2CD8-4011-B0C1-7B54DAA14A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0DAA2D-8C64-4DCA-8518-D2A2F42F842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1D51F-4438-451B-B893-92630D9C02C8}"/>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6" name="Footer Placeholder 5">
            <a:extLst>
              <a:ext uri="{FF2B5EF4-FFF2-40B4-BE49-F238E27FC236}">
                <a16:creationId xmlns:a16="http://schemas.microsoft.com/office/drawing/2014/main" id="{7EA2C2E7-6635-4AF1-A316-82A717D8AD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8EE6B2-168B-4F94-B875-D5B7AC623CB7}"/>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3173612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0606-E288-437A-8DD0-1DF4631EECD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EB15C2-DFF1-4D46-8C57-1E9E9087BE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67389B-2513-4A85-A28A-B3E292E9444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10B4BC1-D76C-4F22-A51F-96CA639161C7}"/>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6" name="Footer Placeholder 5">
            <a:extLst>
              <a:ext uri="{FF2B5EF4-FFF2-40B4-BE49-F238E27FC236}">
                <a16:creationId xmlns:a16="http://schemas.microsoft.com/office/drawing/2014/main" id="{222E1493-A4B7-4F59-AEE4-CEF28DA374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C7C59-966B-45F2-91A0-CD3358B14BDE}"/>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583158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3628-183D-4314-AB4F-5916D5C8C8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15115F-B39E-488A-B8B7-8C8653E902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48A00D-0373-44D4-B729-AD540125B4F7}"/>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5" name="Footer Placeholder 4">
            <a:extLst>
              <a:ext uri="{FF2B5EF4-FFF2-40B4-BE49-F238E27FC236}">
                <a16:creationId xmlns:a16="http://schemas.microsoft.com/office/drawing/2014/main" id="{55DF8181-CBA0-4B50-A660-46E018BA9E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05A9CA-3167-40D8-B0D0-FAAA8FAB9719}"/>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3113993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54928-F19F-40FC-A862-E54309FA8EC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349005-C5E5-4C6F-B958-241CDEF095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5B2192-7E40-469C-BEF7-3C4969E8610A}"/>
              </a:ext>
            </a:extLst>
          </p:cNvPr>
          <p:cNvSpPr>
            <a:spLocks noGrp="1"/>
          </p:cNvSpPr>
          <p:nvPr>
            <p:ph type="dt" sz="half" idx="10"/>
          </p:nvPr>
        </p:nvSpPr>
        <p:spPr/>
        <p:txBody>
          <a:bodyPr/>
          <a:lstStyle/>
          <a:p>
            <a:fld id="{64D02374-879E-4D7A-8C2D-92155B992146}" type="datetimeFigureOut">
              <a:rPr lang="en-GB" smtClean="0"/>
              <a:t>02/05/2023</a:t>
            </a:fld>
            <a:endParaRPr lang="en-GB"/>
          </a:p>
        </p:txBody>
      </p:sp>
      <p:sp>
        <p:nvSpPr>
          <p:cNvPr id="5" name="Footer Placeholder 4">
            <a:extLst>
              <a:ext uri="{FF2B5EF4-FFF2-40B4-BE49-F238E27FC236}">
                <a16:creationId xmlns:a16="http://schemas.microsoft.com/office/drawing/2014/main" id="{D6E2D402-5A32-4A3B-8D31-3B12BF5EC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B5CA93-D42F-4CFD-8173-9109495C8EA5}"/>
              </a:ext>
            </a:extLst>
          </p:cNvPr>
          <p:cNvSpPr>
            <a:spLocks noGrp="1"/>
          </p:cNvSpPr>
          <p:nvPr>
            <p:ph type="sldNum" sz="quarter" idx="12"/>
          </p:nvPr>
        </p:nvSpPr>
        <p:spPr/>
        <p:txBody>
          <a:bodyPr/>
          <a:lstStyle/>
          <a:p>
            <a:fld id="{2BE5D190-1B88-466C-AF35-1C8C5A1DB9DE}" type="slidenum">
              <a:rPr lang="en-GB" smtClean="0"/>
              <a:t>‹#›</a:t>
            </a:fld>
            <a:endParaRPr lang="en-GB"/>
          </a:p>
        </p:txBody>
      </p:sp>
    </p:spTree>
    <p:extLst>
      <p:ext uri="{BB962C8B-B14F-4D97-AF65-F5344CB8AC3E}">
        <p14:creationId xmlns:p14="http://schemas.microsoft.com/office/powerpoint/2010/main" val="4009623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539186" y="189911"/>
            <a:ext cx="1099524" cy="1102863"/>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431800" y="2727436"/>
            <a:ext cx="838835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479033" cy="73866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431800" y="1976615"/>
            <a:ext cx="8388350" cy="748313"/>
          </a:xfrm>
          <a:prstGeom prst="rect">
            <a:avLst/>
          </a:prstGeom>
        </p:spPr>
        <p:txBody>
          <a:bodyPr lIns="0" anchor="b"/>
          <a:lstStyle>
            <a:lvl1pPr marL="0" indent="0">
              <a:buNone/>
              <a:defRPr sz="4000">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Tree>
    <p:extLst>
      <p:ext uri="{BB962C8B-B14F-4D97-AF65-F5344CB8AC3E}">
        <p14:creationId xmlns:p14="http://schemas.microsoft.com/office/powerpoint/2010/main" val="1007152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0"/>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4"/>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6" y="2854759"/>
            <a:ext cx="8348663" cy="523215"/>
          </a:xfrm>
          <a:prstGeom prst="rect">
            <a:avLst/>
          </a:prstGeom>
        </p:spPr>
        <p:txBody>
          <a:bodyPr/>
          <a:lstStyle>
            <a:lvl1pPr marL="0" indent="0">
              <a:buNone/>
              <a:defRPr sz="2000"/>
            </a:lvl1pPr>
            <a:lvl2pPr marL="457189" indent="0">
              <a:buNone/>
              <a:defRPr/>
            </a:lvl2pPr>
            <a:lvl3pPr marL="914378" indent="0">
              <a:buNone/>
              <a:defRPr/>
            </a:lvl3pPr>
            <a:lvl4pPr marL="1371566" indent="0">
              <a:buNone/>
              <a:defRPr/>
            </a:lvl4pPr>
            <a:lvl5pPr marL="1828754"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89" indent="0">
              <a:buNone/>
              <a:defRPr/>
            </a:lvl2pPr>
            <a:lvl3pPr marL="914378" indent="0">
              <a:buNone/>
              <a:defRPr/>
            </a:lvl3pPr>
            <a:lvl4pPr marL="1371566" indent="0">
              <a:buNone/>
              <a:defRPr/>
            </a:lvl4pPr>
            <a:lvl5pPr marL="1828754"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3"/>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3951853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727244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1156948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6958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2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fld id="{E2302B12-97F5-4C7F-B8BE-15A2610F4317}" type="slidenum">
              <a:rPr lang="en-GB" sz="1200" kern="0" smtClean="0">
                <a:solidFill>
                  <a:prstClr val="white"/>
                </a:solidFill>
                <a:latin typeface="Arial"/>
                <a:cs typeface="Arial" panose="020B0604020202020204" pitchFamily="34" charset="0"/>
              </a:rPr>
              <a:pPr algn="r" defTabSz="913025">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4037153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theme" Target="../theme/theme10.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8.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3.xml"/><Relationship Id="rId7"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2026919" y="-31639"/>
            <a:ext cx="1761105" cy="3234779"/>
            <a:chOff x="-1239796" y="-1"/>
            <a:chExt cx="1416393" cy="3234779"/>
          </a:xfrm>
        </p:grpSpPr>
        <p:sp>
          <p:nvSpPr>
            <p:cNvPr id="15" name="Rectangle 14"/>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a:defRPr/>
              </a:pPr>
              <a:r>
                <a:rPr lang="en-US" sz="700" kern="0">
                  <a:solidFill>
                    <a:prstClr val="white"/>
                  </a:solidFill>
                </a:rPr>
                <a:t>Regulate: R312 G50 B155</a:t>
              </a:r>
            </a:p>
          </p:txBody>
        </p:sp>
        <p:sp>
          <p:nvSpPr>
            <p:cNvPr id="16" name="Rectangle 15"/>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a:defRPr/>
              </a:pPr>
              <a:r>
                <a:rPr lang="en-US" sz="700" kern="0">
                  <a:solidFill>
                    <a:prstClr val="white"/>
                  </a:solidFill>
                </a:rPr>
                <a:t>Promote: R0 G101 B162</a:t>
              </a:r>
            </a:p>
          </p:txBody>
        </p:sp>
        <p:sp>
          <p:nvSpPr>
            <p:cNvPr id="17" name="Rectangle 16"/>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a:defRPr/>
              </a:pPr>
              <a:r>
                <a:rPr lang="en-US" sz="700" kern="0">
                  <a:solidFill>
                    <a:prstClr val="white"/>
                  </a:solidFill>
                </a:rPr>
                <a:t>Influence: R0 G174 B239  </a:t>
              </a:r>
            </a:p>
          </p:txBody>
        </p:sp>
        <p:sp>
          <p:nvSpPr>
            <p:cNvPr id="18" name="Rectangle 17"/>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a:defRPr/>
              </a:pPr>
              <a:r>
                <a:rPr lang="en-US" sz="700" kern="0">
                  <a:solidFill>
                    <a:srgbClr val="FFFFFF"/>
                  </a:solidFill>
                </a:rPr>
                <a:t>Asset stewardship: R154 G149 B0</a:t>
              </a:r>
            </a:p>
          </p:txBody>
        </p:sp>
        <p:sp>
          <p:nvSpPr>
            <p:cNvPr id="19" name="Rectangle 18"/>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a:defRPr/>
              </a:pPr>
              <a:r>
                <a:rPr lang="en-US" sz="700" kern="0">
                  <a:solidFill>
                    <a:srgbClr val="FFFFFF"/>
                  </a:solidFill>
                </a:rPr>
                <a:t>Technology/data: R239 G130 B0</a:t>
              </a:r>
            </a:p>
          </p:txBody>
        </p:sp>
        <p:sp>
          <p:nvSpPr>
            <p:cNvPr id="20" name="Rectangle 19"/>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a:defRPr/>
              </a:pPr>
              <a:r>
                <a:rPr lang="en-US" sz="700" kern="0">
                  <a:solidFill>
                    <a:srgbClr val="FFFFFF"/>
                  </a:solidFill>
                </a:rPr>
                <a:t>Right conditions: R166 G25 B46 </a:t>
              </a:r>
            </a:p>
          </p:txBody>
        </p:sp>
        <p:sp>
          <p:nvSpPr>
            <p:cNvPr id="21" name="Rectangle 20"/>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a:defRPr/>
              </a:pPr>
              <a:r>
                <a:rPr lang="en-US" sz="700" kern="0">
                  <a:solidFill>
                    <a:srgbClr val="FFFFFF"/>
                  </a:solidFill>
                </a:rPr>
                <a:t>People/process: R99 G102 B106</a:t>
              </a:r>
            </a:p>
          </p:txBody>
        </p:sp>
        <p:sp>
          <p:nvSpPr>
            <p:cNvPr id="22" name="Rectangle 21"/>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a:defRPr/>
              </a:pPr>
              <a:r>
                <a:rPr lang="en-US" sz="700" kern="0">
                  <a:solidFill>
                    <a:srgbClr val="FFFFFF"/>
                  </a:solidFill>
                </a:rPr>
                <a:t>Decom: R0 G184 B176</a:t>
              </a:r>
            </a:p>
          </p:txBody>
        </p:sp>
        <p:sp>
          <p:nvSpPr>
            <p:cNvPr id="23" name="Rectangle 22"/>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a:defRPr/>
              </a:pPr>
              <a:r>
                <a:rPr lang="en-US" sz="700" kern="0">
                  <a:solidFill>
                    <a:srgbClr val="FFFFFF"/>
                  </a:solidFill>
                </a:rPr>
                <a:t>Exploration: R72 G168 B66</a:t>
              </a:r>
            </a:p>
          </p:txBody>
        </p:sp>
        <p:sp>
          <p:nvSpPr>
            <p:cNvPr id="24" name="Rectangle 23"/>
            <p:cNvSpPr/>
            <p:nvPr userDrawn="1"/>
          </p:nvSpPr>
          <p:spPr>
            <a:xfrm>
              <a:off x="-1239796" y="742920"/>
              <a:ext cx="1416393" cy="251473"/>
            </a:xfrm>
            <a:prstGeom prst="rect">
              <a:avLst/>
            </a:prstGeom>
            <a:noFill/>
            <a:ln w="9525" cap="flat" cmpd="sng" algn="ctr">
              <a:noFill/>
              <a:prstDash val="solid"/>
            </a:ln>
            <a:effectLst/>
          </p:spPr>
          <p:txBody>
            <a:bodyPr rtlCol="0" anchor="ctr"/>
            <a:lstStyle/>
            <a:p>
              <a:pPr>
                <a:defRPr/>
              </a:pPr>
              <a:r>
                <a:rPr lang="en-US" sz="900" kern="0">
                  <a:solidFill>
                    <a:prstClr val="black"/>
                  </a:solidFill>
                </a:rPr>
                <a:t>OGA </a:t>
              </a:r>
              <a:r>
                <a:rPr lang="en-US" sz="900" kern="0" err="1">
                  <a:solidFill>
                    <a:prstClr val="black"/>
                  </a:solidFill>
                </a:rPr>
                <a:t>colour</a:t>
              </a:r>
              <a:r>
                <a:rPr lang="en-US" sz="900" kern="0">
                  <a:solidFill>
                    <a:prstClr val="black"/>
                  </a:solidFill>
                </a:rPr>
                <a:t> family R-G-B</a:t>
              </a:r>
            </a:p>
          </p:txBody>
        </p:sp>
        <p:sp>
          <p:nvSpPr>
            <p:cNvPr id="25" name="Rectangle 24"/>
            <p:cNvSpPr/>
            <p:nvPr userDrawn="1"/>
          </p:nvSpPr>
          <p:spPr>
            <a:xfrm>
              <a:off x="-1239796" y="-1"/>
              <a:ext cx="1260322" cy="810847"/>
            </a:xfrm>
            <a:prstGeom prst="rect">
              <a:avLst/>
            </a:prstGeom>
            <a:noFill/>
            <a:ln w="9525" cap="flat" cmpd="sng" algn="ctr">
              <a:noFill/>
              <a:prstDash val="solid"/>
            </a:ln>
            <a:effectLst/>
          </p:spPr>
          <p:txBody>
            <a:bodyPr rtlCol="0" anchor="t"/>
            <a:lstStyle/>
            <a:p>
              <a:pPr>
                <a:defRPr/>
              </a:pPr>
              <a:r>
                <a:rPr lang="en-US" sz="900" kern="0">
                  <a:solidFill>
                    <a:prstClr val="black"/>
                  </a:solidFill>
                </a:rPr>
                <a:t>Use the </a:t>
              </a:r>
              <a:r>
                <a:rPr lang="en-US" sz="900" kern="0" err="1">
                  <a:solidFill>
                    <a:prstClr val="black"/>
                  </a:solidFill>
                </a:rPr>
                <a:t>colour</a:t>
              </a:r>
              <a:r>
                <a:rPr lang="en-US" sz="900" kern="0">
                  <a:solidFill>
                    <a:prstClr val="black"/>
                  </a:solidFill>
                </a:rPr>
                <a:t> picker or type in the RGB values to select </a:t>
              </a:r>
              <a:r>
                <a:rPr lang="en-US" sz="900" kern="0" err="1">
                  <a:solidFill>
                    <a:prstClr val="black"/>
                  </a:solidFill>
                </a:rPr>
                <a:t>colour</a:t>
              </a:r>
              <a:r>
                <a:rPr lang="en-US" sz="900" kern="0">
                  <a:solidFill>
                    <a:prstClr val="black"/>
                  </a:solidFill>
                </a:rPr>
                <a:t>. </a:t>
              </a:r>
            </a:p>
          </p:txBody>
        </p:sp>
      </p:grpSp>
    </p:spTree>
    <p:extLst>
      <p:ext uri="{BB962C8B-B14F-4D97-AF65-F5344CB8AC3E}">
        <p14:creationId xmlns:p14="http://schemas.microsoft.com/office/powerpoint/2010/main" val="13987430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7" r:id="rId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837198"/>
            <a:ext cx="1899919" cy="228600"/>
          </a:xfrm>
          <a:prstGeom prst="rect">
            <a:avLst/>
          </a:prstGeom>
          <a:solidFill>
            <a:srgbClr val="8531A5"/>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579775"/>
            <a:ext cx="1899919" cy="228600"/>
          </a:xfrm>
          <a:prstGeom prst="rect">
            <a:avLst/>
          </a:prstGeom>
          <a:solidFill>
            <a:srgbClr val="0065A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609467"/>
            <a:ext cx="1899919" cy="228600"/>
          </a:xfrm>
          <a:prstGeom prst="rect">
            <a:avLst/>
          </a:prstGeom>
          <a:solidFill>
            <a:srgbClr val="008624"/>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2352044"/>
            <a:ext cx="1899919" cy="228600"/>
          </a:xfrm>
          <a:prstGeom prst="rect">
            <a:avLst/>
          </a:prstGeom>
          <a:solidFill>
            <a:srgbClr val="003E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2094621"/>
            <a:ext cx="1899919" cy="228600"/>
          </a:xfrm>
          <a:prstGeom prst="rect">
            <a:avLst/>
          </a:prstGeom>
          <a:solidFill>
            <a:srgbClr val="BE4D0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896582"/>
            <a:ext cx="1899919" cy="228600"/>
          </a:xfrm>
          <a:prstGeom prst="rect">
            <a:avLst/>
          </a:prstGeom>
          <a:solidFill>
            <a:srgbClr val="5F52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381736"/>
            <a:ext cx="1899919" cy="228600"/>
          </a:xfrm>
          <a:prstGeom prst="rect">
            <a:avLst/>
          </a:prstGeom>
          <a:solidFill>
            <a:srgbClr val="00737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3124313"/>
            <a:ext cx="1899919" cy="228600"/>
          </a:xfrm>
          <a:prstGeom prst="rect">
            <a:avLst/>
          </a:prstGeom>
          <a:solidFill>
            <a:srgbClr val="CF0C71"/>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8" y="711284"/>
            <a:ext cx="1761105" cy="251473"/>
          </a:xfrm>
          <a:prstGeom prst="rect">
            <a:avLst/>
          </a:prstGeom>
          <a:no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NSTA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8"/>
            <a:ext cx="1567051" cy="810847"/>
          </a:xfrm>
          <a:prstGeom prst="rect">
            <a:avLst/>
          </a:prstGeom>
          <a:noFill/>
          <a:ln w="9525" cap="flat" cmpd="sng" algn="ctr">
            <a:noFill/>
            <a:prstDash val="solid"/>
          </a:ln>
          <a:effectLst/>
        </p:spPr>
        <p:txBody>
          <a:bodyPr rtlCol="0" anchor="t"/>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899" b="0" i="0" u="none" strike="noStrike" kern="0" cap="none" spc="0" normalizeH="0" baseline="0" noProof="0" err="1">
                <a:ln>
                  <a:noFill/>
                </a:ln>
                <a:solidFill>
                  <a:prstClr val="black"/>
                </a:solidFill>
                <a:effectLst/>
                <a:uLnTx/>
                <a:uFillTx/>
                <a:latin typeface="+mn-lt"/>
                <a:ea typeface="+mn-ea"/>
                <a:cs typeface="+mn-cs"/>
              </a:rPr>
              <a:t>colour</a:t>
            </a:r>
            <a:r>
              <a:rPr kumimoji="0" lang="en-US" sz="899" b="0" i="0" u="none" strike="noStrike" kern="0" cap="none" spc="0" normalizeH="0" baseline="0" noProof="0">
                <a:ln>
                  <a:noFill/>
                </a:ln>
                <a:solidFill>
                  <a:prstClr val="black"/>
                </a:solidFill>
                <a:effectLst/>
                <a:uLnTx/>
                <a:uFillTx/>
                <a:latin typeface="+mn-lt"/>
                <a:ea typeface="+mn-ea"/>
                <a:cs typeface="+mn-cs"/>
              </a:rPr>
              <a:t>.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866890"/>
            <a:ext cx="1899919" cy="228600"/>
          </a:xfrm>
          <a:prstGeom prst="rect">
            <a:avLst/>
          </a:prstGeom>
          <a:solidFill>
            <a:srgbClr val="776CB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639159"/>
            <a:ext cx="1899919" cy="228600"/>
          </a:xfrm>
          <a:prstGeom prst="rect">
            <a:avLst/>
          </a:prstGeom>
          <a:solidFill>
            <a:srgbClr val="CB334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4154005"/>
            <a:ext cx="1899919" cy="228600"/>
          </a:xfrm>
          <a:prstGeom prst="rect">
            <a:avLst/>
          </a:prstGeom>
          <a:solidFill>
            <a:srgbClr val="906A2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411423"/>
            <a:ext cx="1899919" cy="228600"/>
          </a:xfrm>
          <a:prstGeom prst="rect">
            <a:avLst/>
          </a:prstGeom>
          <a:solidFill>
            <a:srgbClr val="4F2D1D"/>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18" name="Rectangle 17">
            <a:extLst>
              <a:ext uri="{FF2B5EF4-FFF2-40B4-BE49-F238E27FC236}">
                <a16:creationId xmlns:a16="http://schemas.microsoft.com/office/drawing/2014/main" id="{7E27BB9B-F927-4B45-8B97-6B48E4BB243E}"/>
              </a:ext>
            </a:extLst>
          </p:cNvPr>
          <p:cNvSpPr/>
          <p:nvPr userDrawn="1"/>
        </p:nvSpPr>
        <p:spPr>
          <a:xfrm>
            <a:off x="-2026918" y="1322352"/>
            <a:ext cx="1899919" cy="228600"/>
          </a:xfrm>
          <a:prstGeom prst="rect">
            <a:avLst/>
          </a:prstGeom>
          <a:solidFill>
            <a:srgbClr val="00206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NSTA blue: R25 G55 B104  </a:t>
            </a:r>
          </a:p>
        </p:txBody>
      </p:sp>
    </p:spTree>
    <p:extLst>
      <p:ext uri="{BB962C8B-B14F-4D97-AF65-F5344CB8AC3E}">
        <p14:creationId xmlns:p14="http://schemas.microsoft.com/office/powerpoint/2010/main" val="373167514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Lst>
  <p:hf hdr="0" ftr="0" dt="0"/>
  <p:txStyles>
    <p:titleStyle>
      <a:lvl1pPr algn="l" defTabSz="914355"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4" indent="-228588"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7408">
          <p15:clr>
            <a:srgbClr val="F26B43"/>
          </p15:clr>
        </p15:guide>
        <p15:guide id="3" orient="horz" pos="1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B72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G72 B72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B72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37863861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51" r:id="rId3"/>
    <p:sldLayoutId id="2147483752" r:id="rId4"/>
    <p:sldLayoutId id="2147483754" r:id="rId5"/>
    <p:sldLayoutId id="2147483753" r:id="rId6"/>
    <p:sldLayoutId id="2147483755" r:id="rId7"/>
    <p:sldLayoutId id="2147483771" r:id="rId8"/>
    <p:sldLayoutId id="2147483760" r:id="rId9"/>
    <p:sldLayoutId id="2147483770" r:id="rId10"/>
    <p:sldLayoutId id="2147483799" r:id="rId11"/>
    <p:sldLayoutId id="2147483758" r:id="rId12"/>
    <p:sldLayoutId id="2147483797" r:id="rId13"/>
    <p:sldLayoutId id="2147483756" r:id="rId14"/>
    <p:sldLayoutId id="2147483757" r:id="rId15"/>
  </p:sldLayoutIdLst>
  <p:hf hdr="0" ftr="0" dt="0"/>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5556" userDrawn="1">
          <p15:clr>
            <a:srgbClr val="F26B43"/>
          </p15:clr>
        </p15:guide>
        <p15:guide id="3" orient="horz" pos="1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40189281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hf hdr="0" ftr="0" dt="0"/>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C034BF-B588-4B58-AB2A-5D85E41F201F}"/>
              </a:ext>
            </a:extLst>
          </p:cNvPr>
          <p:cNvGrpSpPr/>
          <p:nvPr userDrawn="1"/>
        </p:nvGrpSpPr>
        <p:grpSpPr>
          <a:xfrm>
            <a:off x="-2026919" y="-31639"/>
            <a:ext cx="1761105" cy="3234779"/>
            <a:chOff x="-1239796" y="-1"/>
            <a:chExt cx="1416393" cy="3234779"/>
          </a:xfrm>
        </p:grpSpPr>
        <p:sp>
          <p:nvSpPr>
            <p:cNvPr id="3" name="Rectangle 2">
              <a:extLst>
                <a:ext uri="{FF2B5EF4-FFF2-40B4-BE49-F238E27FC236}">
                  <a16:creationId xmlns:a16="http://schemas.microsoft.com/office/drawing/2014/main" id="{AA39A064-5768-4BEE-99EC-1B9DF24C9F9B}"/>
                </a:ext>
              </a:extLst>
            </p:cNvPr>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grpSp>
    </p:spTree>
    <p:extLst>
      <p:ext uri="{BB962C8B-B14F-4D97-AF65-F5344CB8AC3E}">
        <p14:creationId xmlns:p14="http://schemas.microsoft.com/office/powerpoint/2010/main" val="56642195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8"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4"/>
            <a:ext cx="1761105" cy="251473"/>
          </a:xfrm>
          <a:prstGeom prst="rect">
            <a:avLst/>
          </a:prstGeom>
          <a:no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8"/>
            <a:ext cx="1567051" cy="810847"/>
          </a:xfrm>
          <a:prstGeom prst="rect">
            <a:avLst/>
          </a:prstGeom>
          <a:noFill/>
          <a:ln w="9525" cap="flat" cmpd="sng" algn="ctr">
            <a:noFill/>
            <a:prstDash val="solid"/>
          </a:ln>
          <a:effectLst/>
        </p:spPr>
        <p:txBody>
          <a:bodyPr rtlCol="0" anchor="t"/>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56679003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hdr="0" ftr="0" dt="0"/>
  <p:txStyles>
    <p:titleStyle>
      <a:lvl1pPr algn="l" defTabSz="914355"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4" indent="-228588"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8"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B72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G72 B72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3"/>
            <a:ext cx="1761105" cy="251473"/>
          </a:xfrm>
          <a:prstGeom prst="rect">
            <a:avLst/>
          </a:prstGeom>
          <a:no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7"/>
            <a:ext cx="1567051" cy="810847"/>
          </a:xfrm>
          <a:prstGeom prst="rect">
            <a:avLst/>
          </a:prstGeom>
          <a:noFill/>
          <a:ln w="9525" cap="flat" cmpd="sng" algn="ctr">
            <a:noFill/>
            <a:prstDash val="solid"/>
          </a:ln>
          <a:effectLst/>
        </p:spPr>
        <p:txBody>
          <a:bodyPr rtlCol="0" anchor="t"/>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B72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177458386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Lst>
  <p:hf hdr="0" ftr="0" dt="0"/>
  <p:txStyles>
    <p:titleStyle>
      <a:lvl1pPr algn="l" defTabSz="914378"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CDD51-D0A7-4AC9-B0BB-520906C6C24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6BF7B6-5F92-4475-9023-991FA778FEC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4A957F-26EB-482D-85E0-5BBB70B0B8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4D02374-879E-4D7A-8C2D-92155B992146}" type="datetimeFigureOut">
              <a:rPr lang="en-GB" smtClean="0"/>
              <a:t>02/05/2023</a:t>
            </a:fld>
            <a:endParaRPr lang="en-GB"/>
          </a:p>
        </p:txBody>
      </p:sp>
      <p:sp>
        <p:nvSpPr>
          <p:cNvPr id="5" name="Footer Placeholder 4">
            <a:extLst>
              <a:ext uri="{FF2B5EF4-FFF2-40B4-BE49-F238E27FC236}">
                <a16:creationId xmlns:a16="http://schemas.microsoft.com/office/drawing/2014/main" id="{255D394D-ED60-4C0E-940D-FACA8BF658B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A47E55-BDA3-4578-A6EB-192177D6F58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E5D190-1B88-466C-AF35-1C8C5A1DB9DE}" type="slidenum">
              <a:rPr lang="en-GB" smtClean="0"/>
              <a:t>‹#›</a:t>
            </a:fld>
            <a:endParaRPr lang="en-GB"/>
          </a:p>
        </p:txBody>
      </p:sp>
    </p:spTree>
    <p:extLst>
      <p:ext uri="{BB962C8B-B14F-4D97-AF65-F5344CB8AC3E}">
        <p14:creationId xmlns:p14="http://schemas.microsoft.com/office/powerpoint/2010/main" val="37252959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400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C034BF-B588-4B58-AB2A-5D85E41F201F}"/>
              </a:ext>
            </a:extLst>
          </p:cNvPr>
          <p:cNvGrpSpPr/>
          <p:nvPr userDrawn="1"/>
        </p:nvGrpSpPr>
        <p:grpSpPr>
          <a:xfrm>
            <a:off x="-2026919" y="-31638"/>
            <a:ext cx="1761105" cy="3234779"/>
            <a:chOff x="-1239796" y="-1"/>
            <a:chExt cx="1416393" cy="3234779"/>
          </a:xfrm>
        </p:grpSpPr>
        <p:sp>
          <p:nvSpPr>
            <p:cNvPr id="3" name="Rectangle 2">
              <a:extLst>
                <a:ext uri="{FF2B5EF4-FFF2-40B4-BE49-F238E27FC236}">
                  <a16:creationId xmlns:a16="http://schemas.microsoft.com/office/drawing/2014/main" id="{AA39A064-5768-4BEE-99EC-1B9DF24C9F9B}"/>
                </a:ext>
              </a:extLst>
            </p:cNvPr>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grpSp>
    </p:spTree>
    <p:extLst>
      <p:ext uri="{BB962C8B-B14F-4D97-AF65-F5344CB8AC3E}">
        <p14:creationId xmlns:p14="http://schemas.microsoft.com/office/powerpoint/2010/main" val="193330944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txStyles>
    <p:titleStyle>
      <a:lvl1pPr algn="l" defTabSz="914378"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2026919" y="-31639"/>
            <a:ext cx="1761105" cy="3234779"/>
            <a:chOff x="-1239796" y="-1"/>
            <a:chExt cx="1416393" cy="3234779"/>
          </a:xfrm>
        </p:grpSpPr>
        <p:sp>
          <p:nvSpPr>
            <p:cNvPr id="15" name="Rectangle 14"/>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16" name="Rectangle 15"/>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17" name="Rectangle 16"/>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18" name="Rectangle 17"/>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19" name="Rectangle 18"/>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20" name="Rectangle 19"/>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21" name="Rectangle 20"/>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22" name="Rectangle 21"/>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23" name="Rectangle 22"/>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24" name="Rectangle 23"/>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OGA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family R-G-B</a:t>
              </a:r>
            </a:p>
          </p:txBody>
        </p:sp>
        <p:sp>
          <p:nvSpPr>
            <p:cNvPr id="25" name="Rectangle 24"/>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mn-lt"/>
                  <a:ea typeface="+mn-ea"/>
                  <a:cs typeface="+mn-cs"/>
                </a:rPr>
                <a:t>Use the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900" b="0" i="0" u="none" strike="noStrike" kern="0" cap="none" spc="0" normalizeH="0" baseline="0" noProof="0" err="1">
                  <a:ln>
                    <a:noFill/>
                  </a:ln>
                  <a:solidFill>
                    <a:prstClr val="black"/>
                  </a:solidFill>
                  <a:effectLst/>
                  <a:uLnTx/>
                  <a:uFillTx/>
                  <a:latin typeface="+mn-lt"/>
                  <a:ea typeface="+mn-ea"/>
                  <a:cs typeface="+mn-cs"/>
                </a:rPr>
                <a:t>colour</a:t>
              </a:r>
              <a:r>
                <a:rPr kumimoji="0" lang="en-US" sz="900" b="0" i="0" u="none" strike="noStrike" kern="0" cap="none" spc="0" normalizeH="0" baseline="0" noProof="0">
                  <a:ln>
                    <a:noFill/>
                  </a:ln>
                  <a:solidFill>
                    <a:prstClr val="black"/>
                  </a:solidFill>
                  <a:effectLst/>
                  <a:uLnTx/>
                  <a:uFillTx/>
                  <a:latin typeface="+mn-lt"/>
                  <a:ea typeface="+mn-ea"/>
                  <a:cs typeface="+mn-cs"/>
                </a:rPr>
                <a:t>. </a:t>
              </a:r>
            </a:p>
          </p:txBody>
        </p:sp>
      </p:grpSp>
    </p:spTree>
    <p:extLst>
      <p:ext uri="{BB962C8B-B14F-4D97-AF65-F5344CB8AC3E}">
        <p14:creationId xmlns:p14="http://schemas.microsoft.com/office/powerpoint/2010/main" val="299163193"/>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21.png"/><Relationship Id="rId2" Type="http://schemas.microsoft.com/office/2007/relationships/media" Target="../media/media3.mp4"/><Relationship Id="rId1" Type="http://schemas.openxmlformats.org/officeDocument/2006/relationships/video" Target="NULL" TargetMode="External"/><Relationship Id="rId6" Type="http://schemas.microsoft.com/office/2017/04/relationships/track" Target="../media/track3.vtt"/><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2" Type="http://schemas.openxmlformats.org/officeDocument/2006/relationships/hyperlink" Target="mailto:ndr@nstauthority.co.uk" TargetMode="Externa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hyperlink" Target="mailto:ndr@nstauthority.co.uk" TargetMode="Externa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2" Type="http://schemas.openxmlformats.org/officeDocument/2006/relationships/hyperlink" Target="https://forms.office.com/r/ywpf7RJAas" TargetMode="Externa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upport.uk-ndr.co.uk/hc/en-gb/articles/7233118874898-Release-notes-22nd-August-2022" TargetMode="Externa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microsoft.com/office/2017/04/relationships/track" Target="../media/track1.vtt"/><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19.png"/><Relationship Id="rId2" Type="http://schemas.microsoft.com/office/2007/relationships/media" Target="../media/media2.mp4"/><Relationship Id="rId1" Type="http://schemas.openxmlformats.org/officeDocument/2006/relationships/video" Target="NULL" TargetMode="External"/><Relationship Id="rId6" Type="http://schemas.microsoft.com/office/2017/04/relationships/track" Target="../media/track2.vtt"/><Relationship Id="rId5" Type="http://schemas.openxmlformats.org/officeDocument/2006/relationships/image" Target="../media/image1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30000"/>
          </a:blip>
          <a:srcRect/>
          <a:stretch/>
        </p:blipFill>
        <p:spPr>
          <a:xfrm flipH="1">
            <a:off x="16513" y="0"/>
            <a:ext cx="9110973" cy="514350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a:spcBef>
                <a:spcPts val="1000"/>
              </a:spcBef>
              <a:defRPr/>
            </a:pPr>
            <a:r>
              <a:rPr lang="en-GB" sz="4000" b="0" dirty="0">
                <a:solidFill>
                  <a:srgbClr val="193768"/>
                </a:solidFill>
                <a:latin typeface="+mn-lt"/>
                <a:ea typeface="+mn-ea"/>
                <a:cs typeface="+mn-cs"/>
              </a:rPr>
              <a:t>UK National Data Repository</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441327" y="2854760"/>
            <a:ext cx="8348663" cy="523215"/>
          </a:xfrm>
          <a:prstGeom prst="rect">
            <a:avLst/>
          </a:prstGeom>
        </p:spPr>
        <p:txBody>
          <a:bodyPr/>
          <a:lstStyle/>
          <a:p>
            <a:pPr marL="0" indent="0">
              <a:buNone/>
            </a:pPr>
            <a:r>
              <a:rPr lang="en-GB"/>
              <a:t>User Group Meeting No. 6</a:t>
            </a:r>
          </a:p>
        </p:txBody>
      </p:sp>
      <p:sp>
        <p:nvSpPr>
          <p:cNvPr id="6" name="Text Placeholder 5">
            <a:extLst>
              <a:ext uri="{FF2B5EF4-FFF2-40B4-BE49-F238E27FC236}">
                <a16:creationId xmlns:a16="http://schemas.microsoft.com/office/drawing/2014/main" id="{8AC7E5D1-DADF-4E52-AC9E-C7F3D98281A0}"/>
              </a:ext>
            </a:extLst>
          </p:cNvPr>
          <p:cNvSpPr>
            <a:spLocks noGrp="1"/>
          </p:cNvSpPr>
          <p:nvPr>
            <p:ph type="body" sz="quarter" idx="14"/>
          </p:nvPr>
        </p:nvSpPr>
        <p:spPr>
          <a:xfrm>
            <a:off x="6639005" y="3732212"/>
            <a:ext cx="2161301" cy="523215"/>
          </a:xfrm>
        </p:spPr>
        <p:txBody>
          <a:bodyPr/>
          <a:lstStyle/>
          <a:p>
            <a:r>
              <a:rPr lang="en-GB"/>
              <a:t>13</a:t>
            </a:r>
            <a:r>
              <a:rPr lang="en-GB" baseline="30000"/>
              <a:t>th</a:t>
            </a:r>
            <a:r>
              <a:rPr lang="en-GB"/>
              <a:t> September 2022</a:t>
            </a:r>
          </a:p>
        </p:txBody>
      </p:sp>
    </p:spTree>
    <p:extLst>
      <p:ext uri="{BB962C8B-B14F-4D97-AF65-F5344CB8AC3E}">
        <p14:creationId xmlns:p14="http://schemas.microsoft.com/office/powerpoint/2010/main" val="566596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Q&amp;A</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431800" y="2816873"/>
            <a:ext cx="8348663" cy="523215"/>
          </a:xfrm>
          <a:prstGeom prst="rect">
            <a:avLst/>
          </a:prstGeom>
        </p:spPr>
        <p:txBody>
          <a:bodyPr/>
          <a:lstStyle/>
          <a:p>
            <a:pPr marL="0" indent="0">
              <a:buNone/>
            </a:pPr>
            <a:r>
              <a:rPr lang="en-GB"/>
              <a:t>General topics</a:t>
            </a:r>
          </a:p>
        </p:txBody>
      </p:sp>
    </p:spTree>
    <p:extLst>
      <p:ext uri="{BB962C8B-B14F-4D97-AF65-F5344CB8AC3E}">
        <p14:creationId xmlns:p14="http://schemas.microsoft.com/office/powerpoint/2010/main" val="582608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Task Finish Groups and Projects</a:t>
            </a:r>
          </a:p>
        </p:txBody>
      </p:sp>
    </p:spTree>
    <p:extLst>
      <p:ext uri="{BB962C8B-B14F-4D97-AF65-F5344CB8AC3E}">
        <p14:creationId xmlns:p14="http://schemas.microsoft.com/office/powerpoint/2010/main" val="114083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t>TFG003 - Webservice Access (API)</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609674"/>
            <a:ext cx="8571854" cy="4493538"/>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rPr>
              <a:t>API Services have been deployed and include access to:</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rPr>
              <a:t>Metadata for ‘Completeness’ (Seismic, Well, Site Surveys)</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rPr>
              <a:t>Project and File metadata for the entire NDR data collection</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Company Administrators can now register for API access and share their company specific credentials with their company users. </a:t>
            </a: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19 Companies have registered for access in the first three weeks.</a:t>
            </a:r>
          </a:p>
          <a:p>
            <a:pPr defTabSz="457189">
              <a:spcBef>
                <a:spcPts val="600"/>
              </a:spcBef>
              <a:defRPr/>
            </a:pPr>
            <a:r>
              <a:rPr lang="en-GB" sz="1350" b="1">
                <a:solidFill>
                  <a:srgbClr val="0065A2">
                    <a:lumMod val="50000"/>
                  </a:srgbClr>
                </a:solidFill>
              </a:rPr>
              <a:t>8 Companies are currently actively using the API.</a:t>
            </a:r>
          </a:p>
        </p:txBody>
      </p:sp>
      <p:pic>
        <p:nvPicPr>
          <p:cNvPr id="4" name="Picture 3" descr="Screenshot of how to register for API access in the NDR.">
            <a:extLst>
              <a:ext uri="{FF2B5EF4-FFF2-40B4-BE49-F238E27FC236}">
                <a16:creationId xmlns:a16="http://schemas.microsoft.com/office/drawing/2014/main" id="{845051A0-8589-4004-9A99-27963B5DF3A7}"/>
              </a:ext>
            </a:extLst>
          </p:cNvPr>
          <p:cNvPicPr>
            <a:picLocks noChangeAspect="1"/>
          </p:cNvPicPr>
          <p:nvPr/>
        </p:nvPicPr>
        <p:blipFill>
          <a:blip r:embed="rId2"/>
          <a:stretch>
            <a:fillRect/>
          </a:stretch>
        </p:blipFill>
        <p:spPr>
          <a:xfrm>
            <a:off x="391886" y="2313454"/>
            <a:ext cx="5068576" cy="2003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1430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dirty="0"/>
              <a:t>TFG005 - UI / UX Review</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866058"/>
            <a:ext cx="8671053" cy="584775"/>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latin typeface="Arial" panose="020B0604020202020204"/>
              </a:rPr>
              <a:t>User Interface and User Experience review (UI/UX) initiated in March</a:t>
            </a:r>
          </a:p>
          <a:p>
            <a:pPr defTabSz="457189">
              <a:spcBef>
                <a:spcPts val="600"/>
              </a:spcBef>
              <a:defRPr/>
            </a:pPr>
            <a:endParaRPr lang="en-GB" sz="1350" b="1">
              <a:solidFill>
                <a:srgbClr val="0065A2">
                  <a:lumMod val="50000"/>
                </a:srgbClr>
              </a:solidFill>
              <a:latin typeface="Arial" panose="020B0604020202020204"/>
            </a:endParaRPr>
          </a:p>
        </p:txBody>
      </p:sp>
      <p:sp>
        <p:nvSpPr>
          <p:cNvPr id="48" name="TextBox 47">
            <a:extLst>
              <a:ext uri="{FF2B5EF4-FFF2-40B4-BE49-F238E27FC236}">
                <a16:creationId xmlns:a16="http://schemas.microsoft.com/office/drawing/2014/main" id="{D8FD066D-CF3C-4C85-AE2F-A21EEE34460B}"/>
              </a:ext>
            </a:extLst>
          </p:cNvPr>
          <p:cNvSpPr txBox="1"/>
          <p:nvPr/>
        </p:nvSpPr>
        <p:spPr>
          <a:xfrm>
            <a:off x="249012" y="1256016"/>
            <a:ext cx="8489471" cy="1723549"/>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latin typeface="Arial" panose="020B0604020202020204"/>
              </a:rPr>
              <a:t>Themes – now Workstreams in our Prioritised Development Plan:</a:t>
            </a:r>
          </a:p>
          <a:p>
            <a:pPr defTabSz="457189">
              <a:spcBef>
                <a:spcPts val="600"/>
              </a:spcBef>
              <a:defRPr/>
            </a:pPr>
            <a:endParaRPr lang="en-GB" sz="1350">
              <a:solidFill>
                <a:srgbClr val="0065A2">
                  <a:lumMod val="50000"/>
                </a:srgbClr>
              </a:solidFill>
              <a:latin typeface="Arial" panose="020B0604020202020204"/>
            </a:endParaRP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Presentation and Layout</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User awareness of existing functionality</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Search and Find</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Download</a:t>
            </a:r>
            <a:endParaRPr lang="en-GB" sz="1350" b="1">
              <a:solidFill>
                <a:srgbClr val="0065A2">
                  <a:lumMod val="50000"/>
                </a:srgbClr>
              </a:solidFill>
              <a:latin typeface="Arial" panose="020B0604020202020204"/>
            </a:endParaRPr>
          </a:p>
        </p:txBody>
      </p:sp>
      <p:sp>
        <p:nvSpPr>
          <p:cNvPr id="7" name="TextBox 6">
            <a:extLst>
              <a:ext uri="{FF2B5EF4-FFF2-40B4-BE49-F238E27FC236}">
                <a16:creationId xmlns:a16="http://schemas.microsoft.com/office/drawing/2014/main" id="{272BC242-1E9A-4860-8ADA-D49A5A65720F}"/>
              </a:ext>
            </a:extLst>
          </p:cNvPr>
          <p:cNvSpPr txBox="1"/>
          <p:nvPr/>
        </p:nvSpPr>
        <p:spPr>
          <a:xfrm>
            <a:off x="4311023" y="1256015"/>
            <a:ext cx="4322989" cy="1723549"/>
          </a:xfrm>
          <a:prstGeom prst="rect">
            <a:avLst/>
          </a:prstGeom>
          <a:noFill/>
        </p:spPr>
        <p:txBody>
          <a:bodyPr wrap="square" lIns="91440" tIns="45720" rIns="91440" bIns="45720" rtlCol="0" anchor="t">
            <a:spAutoFit/>
          </a:bodyPr>
          <a:lstStyle/>
          <a:p>
            <a:pPr defTabSz="457189">
              <a:spcBef>
                <a:spcPts val="600"/>
              </a:spcBef>
              <a:defRPr/>
            </a:pPr>
            <a:endParaRPr lang="en-GB" sz="1350">
              <a:solidFill>
                <a:srgbClr val="0065A2">
                  <a:lumMod val="50000"/>
                </a:srgbClr>
              </a:solidFill>
              <a:latin typeface="Arial" panose="020B0604020202020204"/>
            </a:endParaRPr>
          </a:p>
          <a:p>
            <a:pPr defTabSz="457189">
              <a:spcBef>
                <a:spcPts val="600"/>
              </a:spcBef>
              <a:defRPr/>
            </a:pPr>
            <a:endParaRPr lang="en-GB" sz="1350">
              <a:solidFill>
                <a:srgbClr val="0065A2">
                  <a:lumMod val="50000"/>
                </a:srgbClr>
              </a:solidFill>
              <a:latin typeface="Arial" panose="020B0604020202020204"/>
            </a:endParaRP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Workflow optimisation</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Upload and Data Management</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Compliance</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Accessibility</a:t>
            </a:r>
          </a:p>
        </p:txBody>
      </p:sp>
      <p:sp>
        <p:nvSpPr>
          <p:cNvPr id="6" name="TextBox 5">
            <a:extLst>
              <a:ext uri="{FF2B5EF4-FFF2-40B4-BE49-F238E27FC236}">
                <a16:creationId xmlns:a16="http://schemas.microsoft.com/office/drawing/2014/main" id="{37A3CE3B-B1E4-4DD1-A50E-CDEFCB518C11}"/>
              </a:ext>
            </a:extLst>
          </p:cNvPr>
          <p:cNvSpPr txBox="1"/>
          <p:nvPr/>
        </p:nvSpPr>
        <p:spPr>
          <a:xfrm>
            <a:off x="249012" y="3174704"/>
            <a:ext cx="8671053" cy="1862048"/>
          </a:xfrm>
          <a:prstGeom prst="rect">
            <a:avLst/>
          </a:prstGeom>
          <a:noFill/>
        </p:spPr>
        <p:txBody>
          <a:bodyPr wrap="square" lIns="91440" tIns="45720" rIns="91440" bIns="45720" rtlCol="0" anchor="t">
            <a:spAutoFit/>
          </a:bodyPr>
          <a:lstStyle/>
          <a:p>
            <a:pPr defTabSz="457189">
              <a:lnSpc>
                <a:spcPts val="1200"/>
              </a:lnSpc>
              <a:spcBef>
                <a:spcPts val="600"/>
              </a:spcBef>
              <a:defRPr/>
            </a:pPr>
            <a:r>
              <a:rPr lang="en-GB" sz="1350" b="1">
                <a:solidFill>
                  <a:srgbClr val="0065A2">
                    <a:lumMod val="50000"/>
                  </a:srgbClr>
                </a:solidFill>
                <a:latin typeface="Arial" panose="020B0604020202020204"/>
              </a:rPr>
              <a:t>August release: Additional Wellbore Attributes</a:t>
            </a:r>
          </a:p>
          <a:p>
            <a:pPr defTabSz="457189">
              <a:lnSpc>
                <a:spcPts val="1200"/>
              </a:lnSpc>
              <a:spcBef>
                <a:spcPts val="600"/>
              </a:spcBef>
              <a:defRPr/>
            </a:pPr>
            <a:endParaRPr lang="en-GB" sz="1350" b="1">
              <a:solidFill>
                <a:srgbClr val="0065A2">
                  <a:lumMod val="50000"/>
                </a:srgbClr>
              </a:solidFill>
              <a:latin typeface="Arial" panose="020B0604020202020204"/>
            </a:endParaRPr>
          </a:p>
          <a:p>
            <a:pPr defTabSz="457189">
              <a:lnSpc>
                <a:spcPts val="1200"/>
              </a:lnSpc>
              <a:spcBef>
                <a:spcPts val="600"/>
              </a:spcBef>
              <a:defRPr/>
            </a:pPr>
            <a:r>
              <a:rPr lang="en-GB" sz="1350">
                <a:solidFill>
                  <a:srgbClr val="0065A2">
                    <a:lumMod val="50000"/>
                  </a:srgbClr>
                </a:solidFill>
                <a:latin typeface="Arial" panose="020B0604020202020204"/>
              </a:rPr>
              <a:t>“Add Well GIS” button - imports values directly into Project IDs Table from the NSTA’s SoR</a:t>
            </a:r>
          </a:p>
          <a:p>
            <a:pPr defTabSz="457189">
              <a:lnSpc>
                <a:spcPts val="1200"/>
              </a:lnSpc>
              <a:spcBef>
                <a:spcPts val="600"/>
              </a:spcBef>
              <a:defRPr/>
            </a:pPr>
            <a:endParaRPr lang="en-GB" sz="1350">
              <a:solidFill>
                <a:srgbClr val="0065A2">
                  <a:lumMod val="50000"/>
                </a:srgbClr>
              </a:solidFill>
              <a:latin typeface="Arial" panose="020B0604020202020204"/>
            </a:endParaRPr>
          </a:p>
          <a:p>
            <a:pPr marL="742950" lvl="1" indent="-285750" defTabSz="457189">
              <a:lnSpc>
                <a:spcPts val="1400"/>
              </a:lnSpc>
              <a:spcBef>
                <a:spcPts val="600"/>
              </a:spcBef>
              <a:spcAft>
                <a:spcPts val="600"/>
              </a:spcAft>
              <a:buFont typeface="Arial" panose="020B0604020202020204" pitchFamily="34" charset="0"/>
              <a:buChar char="•"/>
              <a:defRPr/>
            </a:pPr>
            <a:r>
              <a:rPr lang="en-GB" sz="1350">
                <a:solidFill>
                  <a:srgbClr val="0065A2">
                    <a:lumMod val="50000"/>
                  </a:srgbClr>
                </a:solidFill>
                <a:latin typeface="Arial" panose="020B0604020202020204"/>
              </a:rPr>
              <a:t>The six new well metadata columns are: </a:t>
            </a:r>
          </a:p>
          <a:p>
            <a:pPr lvl="1" defTabSz="457189">
              <a:lnSpc>
                <a:spcPts val="1400"/>
              </a:lnSpc>
              <a:spcBef>
                <a:spcPts val="600"/>
              </a:spcBef>
              <a:spcAft>
                <a:spcPts val="600"/>
              </a:spcAft>
              <a:defRPr/>
            </a:pPr>
            <a:r>
              <a:rPr lang="en-GB" sz="1350">
                <a:solidFill>
                  <a:srgbClr val="0065A2">
                    <a:lumMod val="50000"/>
                  </a:srgbClr>
                </a:solidFill>
                <a:latin typeface="Arial" panose="020B0604020202020204"/>
              </a:rPr>
              <a:t>		Spud Date			Target Field			Current Well Intent</a:t>
            </a:r>
          </a:p>
          <a:p>
            <a:pPr lvl="1" defTabSz="457189">
              <a:lnSpc>
                <a:spcPts val="1400"/>
              </a:lnSpc>
              <a:spcBef>
                <a:spcPts val="600"/>
              </a:spcBef>
              <a:spcAft>
                <a:spcPts val="600"/>
              </a:spcAft>
              <a:defRPr/>
            </a:pPr>
            <a:r>
              <a:rPr lang="en-GB" sz="1350">
                <a:solidFill>
                  <a:srgbClr val="0065A2">
                    <a:lumMod val="50000"/>
                  </a:srgbClr>
                </a:solidFill>
                <a:latin typeface="Arial" panose="020B0604020202020204"/>
              </a:rPr>
              <a:t>		Measured Depth		True Vertical Depth	Completion Status</a:t>
            </a:r>
          </a:p>
        </p:txBody>
      </p:sp>
    </p:spTree>
    <p:extLst>
      <p:ext uri="{BB962C8B-B14F-4D97-AF65-F5344CB8AC3E}">
        <p14:creationId xmlns:p14="http://schemas.microsoft.com/office/powerpoint/2010/main" val="199553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dirty="0"/>
              <a:t>TFG005 - UI / UX Review (Slide 2)</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1" y="802036"/>
            <a:ext cx="8671053" cy="4119076"/>
          </a:xfrm>
          <a:prstGeom prst="rect">
            <a:avLst/>
          </a:prstGeom>
          <a:noFill/>
        </p:spPr>
        <p:txBody>
          <a:bodyPr wrap="square" lIns="91440" tIns="45720" rIns="91440" bIns="45720" rtlCol="0" anchor="t">
            <a:spAutoFit/>
          </a:bodyPr>
          <a:lstStyle/>
          <a:p>
            <a:pPr defTabSz="457189">
              <a:lnSpc>
                <a:spcPts val="1400"/>
              </a:lnSpc>
              <a:spcBef>
                <a:spcPts val="600"/>
              </a:spcBef>
              <a:spcAft>
                <a:spcPts val="600"/>
              </a:spcAft>
              <a:defRPr/>
            </a:pPr>
            <a:r>
              <a:rPr lang="en-GB" sz="1350" b="1">
                <a:solidFill>
                  <a:srgbClr val="0065A2">
                    <a:lumMod val="50000"/>
                  </a:srgbClr>
                </a:solidFill>
                <a:latin typeface="Arial" panose="020B0604020202020204"/>
              </a:rPr>
              <a:t>Presentation and Layout</a:t>
            </a:r>
          </a:p>
          <a:p>
            <a:pPr defTabSz="457189">
              <a:lnSpc>
                <a:spcPts val="1400"/>
              </a:lnSpc>
              <a:spcBef>
                <a:spcPts val="600"/>
              </a:spcBef>
              <a:spcAft>
                <a:spcPts val="600"/>
              </a:spcAft>
              <a:defRPr/>
            </a:pPr>
            <a:endParaRPr lang="en-GB" sz="1350">
              <a:solidFill>
                <a:srgbClr val="0065A2">
                  <a:lumMod val="50000"/>
                </a:srgbClr>
              </a:solidFill>
              <a:latin typeface="Arial" panose="020B0604020202020204"/>
            </a:endParaRPr>
          </a:p>
          <a:p>
            <a:pPr defTabSz="457189">
              <a:lnSpc>
                <a:spcPts val="1400"/>
              </a:lnSpc>
              <a:spcBef>
                <a:spcPts val="600"/>
              </a:spcBef>
              <a:spcAft>
                <a:spcPts val="600"/>
              </a:spcAft>
              <a:defRPr/>
            </a:pPr>
            <a:r>
              <a:rPr lang="en-GB" sz="1350">
                <a:solidFill>
                  <a:srgbClr val="0065A2">
                    <a:lumMod val="50000"/>
                  </a:srgbClr>
                </a:solidFill>
                <a:latin typeface="Arial" panose="020B0604020202020204"/>
              </a:rPr>
              <a:t>Renaming of columns in Projects and Files tables; Clarifications in mouseovers and ‘Group By’ drop downs.</a:t>
            </a:r>
          </a:p>
          <a:p>
            <a:pPr defTabSz="457189">
              <a:lnSpc>
                <a:spcPts val="1400"/>
              </a:lnSpc>
              <a:spcBef>
                <a:spcPts val="600"/>
              </a:spcBef>
              <a:spcAft>
                <a:spcPts val="600"/>
              </a:spcAft>
              <a:defRPr/>
            </a:pPr>
            <a:r>
              <a:rPr lang="en-GB" sz="1350">
                <a:solidFill>
                  <a:srgbClr val="0065A2">
                    <a:lumMod val="50000"/>
                  </a:srgbClr>
                </a:solidFill>
                <a:latin typeface="Arial" panose="020B0604020202020204"/>
              </a:rPr>
              <a:t>Examples of recent changes to align with SharePoint lists (metadata API) include:</a:t>
            </a:r>
          </a:p>
          <a:p>
            <a:pPr defTabSz="457189">
              <a:lnSpc>
                <a:spcPts val="1400"/>
              </a:lnSpc>
              <a:spcBef>
                <a:spcPts val="600"/>
              </a:spcBef>
              <a:spcAft>
                <a:spcPts val="600"/>
              </a:spcAft>
              <a:defRPr/>
            </a:pPr>
            <a:endParaRPr lang="en-GB" sz="1350">
              <a:solidFill>
                <a:srgbClr val="0065A2">
                  <a:lumMod val="50000"/>
                </a:srgbClr>
              </a:solidFill>
              <a:latin typeface="Arial" panose="020B0604020202020204"/>
            </a:endParaRPr>
          </a:p>
          <a:p>
            <a:pPr marL="742950" lvl="1" indent="-285750" defTabSz="457189">
              <a:lnSpc>
                <a:spcPts val="1400"/>
              </a:lnSpc>
              <a:spcBef>
                <a:spcPts val="600"/>
              </a:spcBef>
              <a:spcAft>
                <a:spcPts val="600"/>
              </a:spcAft>
              <a:buFont typeface="Arial" panose="020B0604020202020204" pitchFamily="34" charset="0"/>
              <a:buChar char="•"/>
              <a:defRPr/>
            </a:pPr>
            <a:r>
              <a:rPr lang="en-GB" sz="1350" b="1">
                <a:solidFill>
                  <a:srgbClr val="0065A2">
                    <a:lumMod val="50000"/>
                  </a:srgbClr>
                </a:solidFill>
                <a:latin typeface="Arial" panose="020B0604020202020204"/>
              </a:rPr>
              <a:t>Owner</a:t>
            </a:r>
            <a:r>
              <a:rPr lang="en-GB" sz="1350">
                <a:solidFill>
                  <a:srgbClr val="0065A2">
                    <a:lumMod val="50000"/>
                  </a:srgbClr>
                </a:solidFill>
                <a:latin typeface="Arial" panose="020B0604020202020204"/>
              </a:rPr>
              <a:t> is now </a:t>
            </a:r>
            <a:r>
              <a:rPr lang="en-GB" sz="1350" b="1">
                <a:solidFill>
                  <a:srgbClr val="0065A2">
                    <a:lumMod val="50000"/>
                  </a:srgbClr>
                </a:solidFill>
                <a:latin typeface="Arial" panose="020B0604020202020204"/>
              </a:rPr>
              <a:t>Data Reporting Group		</a:t>
            </a:r>
            <a:r>
              <a:rPr lang="en-GB" sz="1350">
                <a:solidFill>
                  <a:srgbClr val="0065A2">
                    <a:lumMod val="50000"/>
                  </a:srgbClr>
                </a:solidFill>
                <a:latin typeface="Arial" panose="020B0604020202020204"/>
              </a:rPr>
              <a:t>which more accurately reflects the role of the company 								listed against each project.</a:t>
            </a:r>
          </a:p>
          <a:p>
            <a:pPr marL="742950" lvl="1" indent="-285750" defTabSz="457189">
              <a:lnSpc>
                <a:spcPts val="1400"/>
              </a:lnSpc>
              <a:spcBef>
                <a:spcPts val="600"/>
              </a:spcBef>
              <a:spcAft>
                <a:spcPts val="600"/>
              </a:spcAft>
              <a:buFont typeface="Arial" panose="020B0604020202020204" pitchFamily="34" charset="0"/>
              <a:buChar char="•"/>
              <a:defRPr/>
            </a:pPr>
            <a:r>
              <a:rPr lang="en-GB" sz="1350" b="1">
                <a:solidFill>
                  <a:srgbClr val="0065A2">
                    <a:lumMod val="50000"/>
                  </a:srgbClr>
                </a:solidFill>
                <a:latin typeface="Arial" panose="020B0604020202020204"/>
              </a:rPr>
              <a:t>Rel. Date </a:t>
            </a:r>
            <a:r>
              <a:rPr lang="en-GB" sz="1350">
                <a:solidFill>
                  <a:srgbClr val="0065A2">
                    <a:lumMod val="50000"/>
                  </a:srgbClr>
                </a:solidFill>
                <a:latin typeface="Arial" panose="020B0604020202020204"/>
              </a:rPr>
              <a:t>column label is now </a:t>
            </a:r>
            <a:r>
              <a:rPr lang="en-GB" sz="1350" b="1">
                <a:solidFill>
                  <a:srgbClr val="0065A2">
                    <a:lumMod val="50000"/>
                  </a:srgbClr>
                </a:solidFill>
                <a:latin typeface="Arial" panose="020B0604020202020204"/>
              </a:rPr>
              <a:t>Release Date</a:t>
            </a:r>
          </a:p>
          <a:p>
            <a:pPr marL="742950" lvl="1" indent="-285750" defTabSz="457189">
              <a:lnSpc>
                <a:spcPts val="1400"/>
              </a:lnSpc>
              <a:spcBef>
                <a:spcPts val="600"/>
              </a:spcBef>
              <a:spcAft>
                <a:spcPts val="600"/>
              </a:spcAft>
              <a:buFont typeface="Arial" panose="020B0604020202020204" pitchFamily="34" charset="0"/>
              <a:buChar char="•"/>
              <a:defRPr/>
            </a:pPr>
            <a:r>
              <a:rPr lang="en-GB" sz="1350" b="1">
                <a:solidFill>
                  <a:srgbClr val="0065A2">
                    <a:lumMod val="50000"/>
                  </a:srgbClr>
                </a:solidFill>
                <a:latin typeface="Arial" panose="020B0604020202020204"/>
              </a:rPr>
              <a:t>Group By Release Date</a:t>
            </a:r>
            <a:r>
              <a:rPr lang="en-GB" sz="1350">
                <a:solidFill>
                  <a:srgbClr val="0065A2">
                    <a:lumMod val="50000"/>
                  </a:srgbClr>
                </a:solidFill>
                <a:latin typeface="Arial" panose="020B0604020202020204"/>
              </a:rPr>
              <a:t> rather than </a:t>
            </a:r>
            <a:r>
              <a:rPr lang="en-GB" sz="1350" b="1">
                <a:solidFill>
                  <a:srgbClr val="0065A2">
                    <a:lumMod val="50000"/>
                  </a:srgbClr>
                </a:solidFill>
                <a:latin typeface="Arial" panose="020B0604020202020204"/>
              </a:rPr>
              <a:t>Group By RDAT </a:t>
            </a:r>
            <a:r>
              <a:rPr lang="en-GB" sz="1350">
                <a:solidFill>
                  <a:srgbClr val="0065A2">
                    <a:lumMod val="50000"/>
                  </a:srgbClr>
                </a:solidFill>
                <a:latin typeface="Arial" panose="020B0604020202020204"/>
              </a:rPr>
              <a:t>in the drop down function</a:t>
            </a:r>
          </a:p>
          <a:p>
            <a:pPr marL="742950" lvl="1" indent="-285750" defTabSz="457189">
              <a:lnSpc>
                <a:spcPts val="1400"/>
              </a:lnSpc>
              <a:spcBef>
                <a:spcPts val="600"/>
              </a:spcBef>
              <a:spcAft>
                <a:spcPts val="600"/>
              </a:spcAft>
              <a:buFont typeface="Arial" panose="020B0604020202020204" pitchFamily="34" charset="0"/>
              <a:buChar char="•"/>
              <a:defRPr/>
            </a:pPr>
            <a:r>
              <a:rPr lang="en-GB" sz="1350" b="1">
                <a:solidFill>
                  <a:srgbClr val="0065A2">
                    <a:lumMod val="50000"/>
                  </a:srgbClr>
                </a:solidFill>
                <a:latin typeface="Arial" panose="020B0604020202020204"/>
              </a:rPr>
              <a:t>Well ID </a:t>
            </a:r>
            <a:r>
              <a:rPr lang="en-GB" sz="1350">
                <a:solidFill>
                  <a:srgbClr val="0065A2">
                    <a:lumMod val="50000"/>
                  </a:srgbClr>
                </a:solidFill>
                <a:latin typeface="Arial" panose="020B0604020202020204"/>
              </a:rPr>
              <a:t>and </a:t>
            </a:r>
            <a:r>
              <a:rPr lang="en-GB" sz="1350" b="1">
                <a:solidFill>
                  <a:srgbClr val="0065A2">
                    <a:lumMod val="50000"/>
                  </a:srgbClr>
                </a:solidFill>
                <a:latin typeface="Arial" panose="020B0604020202020204"/>
              </a:rPr>
              <a:t>Survey Name combined </a:t>
            </a:r>
            <a:r>
              <a:rPr lang="en-GB" sz="1350">
                <a:solidFill>
                  <a:srgbClr val="0065A2">
                    <a:lumMod val="50000"/>
                  </a:srgbClr>
                </a:solidFill>
                <a:latin typeface="Arial" panose="020B0604020202020204"/>
              </a:rPr>
              <a:t>in one column making better use of space in both tables.</a:t>
            </a:r>
          </a:p>
          <a:p>
            <a:pPr marL="742950" lvl="1" indent="-285750" defTabSz="457189">
              <a:lnSpc>
                <a:spcPts val="1400"/>
              </a:lnSpc>
              <a:spcBef>
                <a:spcPts val="600"/>
              </a:spcBef>
              <a:spcAft>
                <a:spcPts val="600"/>
              </a:spcAft>
              <a:buFont typeface="Arial" panose="020B0604020202020204" pitchFamily="34" charset="0"/>
              <a:buChar char="•"/>
              <a:defRPr/>
            </a:pPr>
            <a:endParaRPr lang="en-GB" sz="1350" b="1">
              <a:solidFill>
                <a:srgbClr val="0065A2">
                  <a:lumMod val="50000"/>
                </a:srgbClr>
              </a:solidFill>
              <a:latin typeface="Arial" panose="020B0604020202020204"/>
            </a:endParaRPr>
          </a:p>
          <a:p>
            <a:pPr marL="742950" lvl="1" indent="-285750" defTabSz="457189">
              <a:lnSpc>
                <a:spcPts val="1400"/>
              </a:lnSpc>
              <a:spcBef>
                <a:spcPts val="600"/>
              </a:spcBef>
              <a:spcAft>
                <a:spcPts val="600"/>
              </a:spcAft>
              <a:buFont typeface="Arial" panose="020B0604020202020204" pitchFamily="34" charset="0"/>
              <a:buChar char="•"/>
              <a:defRPr/>
            </a:pPr>
            <a:r>
              <a:rPr lang="en-GB" sz="1350" b="1">
                <a:solidFill>
                  <a:srgbClr val="0065A2">
                    <a:lumMod val="50000"/>
                  </a:srgbClr>
                </a:solidFill>
                <a:latin typeface="Arial" panose="020B0604020202020204"/>
              </a:rPr>
              <a:t>Files Table </a:t>
            </a:r>
            <a:r>
              <a:rPr lang="en-GB" sz="1350">
                <a:solidFill>
                  <a:srgbClr val="0065A2">
                    <a:lumMod val="50000"/>
                  </a:srgbClr>
                </a:solidFill>
                <a:latin typeface="Arial" panose="020B0604020202020204"/>
              </a:rPr>
              <a:t>shows similar changes for consistency and clarity. </a:t>
            </a:r>
          </a:p>
          <a:p>
            <a:pPr marL="742950" lvl="1" indent="-285750" defTabSz="457189">
              <a:lnSpc>
                <a:spcPts val="1400"/>
              </a:lnSpc>
              <a:spcBef>
                <a:spcPts val="600"/>
              </a:spcBef>
              <a:spcAft>
                <a:spcPts val="600"/>
              </a:spcAft>
              <a:buFont typeface="Arial" panose="020B0604020202020204" pitchFamily="34" charset="0"/>
              <a:buChar char="•"/>
              <a:defRPr/>
            </a:pPr>
            <a:r>
              <a:rPr lang="en-GB" sz="1350">
                <a:solidFill>
                  <a:srgbClr val="0065A2">
                    <a:lumMod val="50000"/>
                  </a:srgbClr>
                </a:solidFill>
                <a:latin typeface="Arial" panose="020B0604020202020204"/>
              </a:rPr>
              <a:t>Additional columns for </a:t>
            </a:r>
            <a:r>
              <a:rPr lang="en-GB" sz="1350" b="1">
                <a:solidFill>
                  <a:srgbClr val="0065A2">
                    <a:lumMod val="50000"/>
                  </a:srgbClr>
                </a:solidFill>
                <a:latin typeface="Arial" panose="020B0604020202020204"/>
              </a:rPr>
              <a:t>Log Run Date, Top </a:t>
            </a:r>
            <a:r>
              <a:rPr lang="en-GB" sz="1350">
                <a:solidFill>
                  <a:srgbClr val="0065A2">
                    <a:lumMod val="50000"/>
                  </a:srgbClr>
                </a:solidFill>
                <a:latin typeface="Arial" panose="020B0604020202020204"/>
              </a:rPr>
              <a:t>and </a:t>
            </a:r>
            <a:r>
              <a:rPr lang="en-GB" sz="1350" b="1">
                <a:solidFill>
                  <a:srgbClr val="0065A2">
                    <a:lumMod val="50000"/>
                  </a:srgbClr>
                </a:solidFill>
                <a:latin typeface="Arial" panose="020B0604020202020204"/>
              </a:rPr>
              <a:t>Bottom depths </a:t>
            </a:r>
            <a:r>
              <a:rPr lang="en-GB" sz="1350">
                <a:solidFill>
                  <a:srgbClr val="0065A2">
                    <a:lumMod val="50000"/>
                  </a:srgbClr>
                </a:solidFill>
                <a:latin typeface="Arial" panose="020B0604020202020204"/>
              </a:rPr>
              <a:t>and </a:t>
            </a:r>
            <a:r>
              <a:rPr lang="en-GB" sz="1350" b="1">
                <a:solidFill>
                  <a:srgbClr val="0065A2">
                    <a:lumMod val="50000"/>
                  </a:srgbClr>
                </a:solidFill>
                <a:latin typeface="Arial" panose="020B0604020202020204"/>
              </a:rPr>
              <a:t>Depth Type </a:t>
            </a:r>
            <a:r>
              <a:rPr lang="en-GB" sz="1350">
                <a:solidFill>
                  <a:srgbClr val="0065A2">
                    <a:lumMod val="50000"/>
                  </a:srgbClr>
                </a:solidFill>
                <a:latin typeface="Arial" panose="020B0604020202020204"/>
              </a:rPr>
              <a:t>(MD, TVD etc.) </a:t>
            </a:r>
          </a:p>
        </p:txBody>
      </p:sp>
    </p:spTree>
    <p:extLst>
      <p:ext uri="{BB962C8B-B14F-4D97-AF65-F5344CB8AC3E}">
        <p14:creationId xmlns:p14="http://schemas.microsoft.com/office/powerpoint/2010/main" val="171358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How to… discover data with the map</a:t>
            </a:r>
          </a:p>
        </p:txBody>
      </p:sp>
    </p:spTree>
    <p:extLst>
      <p:ext uri="{BB962C8B-B14F-4D97-AF65-F5344CB8AC3E}">
        <p14:creationId xmlns:p14="http://schemas.microsoft.com/office/powerpoint/2010/main" val="2386217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5">
            <a:alphaModFix amt="25000"/>
          </a:blip>
          <a:srcRect/>
          <a:stretch/>
        </p:blipFill>
        <p:spPr>
          <a:xfrm flipH="1">
            <a:off x="16513" y="1013461"/>
            <a:ext cx="9127487" cy="4130040"/>
          </a:xfrm>
          <a:prstGeom prst="rect">
            <a:avLst/>
          </a:prstGeom>
        </p:spPr>
      </p:pic>
      <p:pic>
        <p:nvPicPr>
          <p:cNvPr id="2" name="Selecting information using the NDR Map" descr="Video of how to discover data with the map in the NDR.">
            <a:hlinkClick r:id="" action="ppaction://media"/>
            <a:extLst>
              <a:ext uri="{FF2B5EF4-FFF2-40B4-BE49-F238E27FC236}">
                <a16:creationId xmlns:a16="http://schemas.microsoft.com/office/drawing/2014/main" id="{DC0C8C41-9B5B-4323-A0EE-B4224B98E8F3}"/>
              </a:ext>
            </a:extLst>
          </p:cNvPr>
          <p:cNvPicPr>
            <a:picLocks noChangeAspect="1"/>
          </p:cNvPicPr>
          <p:nvPr>
            <a:videoFile r:link="rId1"/>
            <p:extLst>
              <p:ext uri="{DAA4B4D4-6D71-4841-9C94-3DE7FCFB9230}">
                <p14:media xmlns:p14="http://schemas.microsoft.com/office/powerpoint/2010/main" r:embed="rId2">
                  <p14:trim st="429"/>
                  <p14:extLst>
                    <p:ext uri="{3AFAAA56-56D3-431D-BCD4-E75A35582382}">
                      <p173:tracksInfo xmlns:p173="http://schemas.microsoft.com/office/powerpoint/2017/3/main" displayLoc="media">
                        <p173:trackLst>
                          <p173:track id="{265F47ED-CE1C-414E-80FE-056EED8C7711}" label="auto_generated_captions (2)" lang="" r:embed="rId6"/>
                        </p173:trackLst>
                      </p173:tracksInfo>
                    </p:ext>
                  </p14:extLst>
                </p14:media>
              </p:ext>
            </p:extLst>
          </p:nvPr>
        </p:nvPicPr>
        <p:blipFill>
          <a:blip r:embed="rId7"/>
          <a:stretch>
            <a:fillRect/>
          </a:stretch>
        </p:blipFill>
        <p:spPr>
          <a:xfrm>
            <a:off x="-339034" y="-295718"/>
            <a:ext cx="9466521" cy="5324918"/>
          </a:xfrm>
          <a:prstGeom prst="rect">
            <a:avLst/>
          </a:prstGeom>
        </p:spPr>
      </p:pic>
      <p:sp>
        <p:nvSpPr>
          <p:cNvPr id="4" name="Title 3">
            <a:extLst>
              <a:ext uri="{FF2B5EF4-FFF2-40B4-BE49-F238E27FC236}">
                <a16:creationId xmlns:a16="http://schemas.microsoft.com/office/drawing/2014/main" id="{E04DCDAD-8128-4084-9300-460742114E07}"/>
              </a:ext>
            </a:extLst>
          </p:cNvPr>
          <p:cNvSpPr>
            <a:spLocks noGrp="1"/>
          </p:cNvSpPr>
          <p:nvPr>
            <p:ph type="title" idx="4294967295"/>
          </p:nvPr>
        </p:nvSpPr>
        <p:spPr>
          <a:xfrm>
            <a:off x="628650" y="-994172"/>
            <a:ext cx="7886700" cy="994172"/>
          </a:xfrm>
        </p:spPr>
        <p:txBody>
          <a:bodyPr vert="horz" lIns="91440" tIns="45720" rIns="91440" bIns="45720" rtlCol="0" anchor="b">
            <a:normAutofit/>
          </a:bodyPr>
          <a:lstStyle/>
          <a:p>
            <a:r>
              <a:rPr lang="en-GB" dirty="0"/>
              <a:t>Video 3</a:t>
            </a:r>
          </a:p>
        </p:txBody>
      </p:sp>
    </p:spTree>
    <p:extLst>
      <p:ext uri="{BB962C8B-B14F-4D97-AF65-F5344CB8AC3E}">
        <p14:creationId xmlns:p14="http://schemas.microsoft.com/office/powerpoint/2010/main" val="419335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t>TFG006 – Cloud to Cloud Seismic Reporting</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802036"/>
            <a:ext cx="8138850" cy="4054956"/>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latin typeface="Arial" panose="020B0604020202020204"/>
              </a:rPr>
              <a:t>Initiated over the summer - NDR Team approached a short list of licensees</a:t>
            </a:r>
          </a:p>
          <a:p>
            <a:pPr defTabSz="457189">
              <a:spcBef>
                <a:spcPts val="600"/>
              </a:spcBef>
              <a:defRPr/>
            </a:pPr>
            <a:endParaRPr lang="en-GB" sz="1350" b="1">
              <a:solidFill>
                <a:srgbClr val="0065A2">
                  <a:lumMod val="50000"/>
                </a:srgbClr>
              </a:solidFill>
              <a:latin typeface="Arial" panose="020B0604020202020204"/>
            </a:endParaRPr>
          </a:p>
          <a:p>
            <a:pPr marL="1200150" lvl="2"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Significant holdings of legacy and current seismic data</a:t>
            </a:r>
          </a:p>
          <a:p>
            <a:pPr marL="1200150" lvl="2"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Thought to be hosting seismic data in cloud based systems</a:t>
            </a:r>
          </a:p>
          <a:p>
            <a:pPr defTabSz="457189">
              <a:spcBef>
                <a:spcPts val="600"/>
              </a:spcBef>
              <a:defRPr/>
            </a:pPr>
            <a:endParaRPr lang="en-GB" sz="1350" b="1">
              <a:solidFill>
                <a:srgbClr val="0065A2">
                  <a:lumMod val="50000"/>
                </a:srgbClr>
              </a:solidFill>
              <a:latin typeface="Arial" panose="020B0604020202020204"/>
            </a:endParaRPr>
          </a:p>
          <a:p>
            <a:pPr defTabSz="457189">
              <a:spcBef>
                <a:spcPts val="600"/>
              </a:spcBef>
              <a:defRPr/>
            </a:pPr>
            <a:r>
              <a:rPr lang="en-GB" sz="1350">
                <a:solidFill>
                  <a:srgbClr val="0065A2">
                    <a:lumMod val="50000"/>
                  </a:srgbClr>
                </a:solidFill>
                <a:latin typeface="Arial" panose="020B0604020202020204"/>
              </a:rPr>
              <a:t>The conditions exist for licensees to report data directly from their cloud systems to the NDR</a:t>
            </a:r>
          </a:p>
          <a:p>
            <a:pPr defTabSz="457189">
              <a:spcBef>
                <a:spcPts val="600"/>
              </a:spcBef>
              <a:defRPr/>
            </a:pPr>
            <a:r>
              <a:rPr lang="en-GB" sz="1350">
                <a:solidFill>
                  <a:srgbClr val="0065A2">
                    <a:lumMod val="50000"/>
                  </a:srgbClr>
                </a:solidFill>
                <a:latin typeface="Arial" panose="020B0604020202020204"/>
              </a:rPr>
              <a:t>We expect there are efficiencies to be had from direct data transfer – time and/or costs</a:t>
            </a:r>
          </a:p>
          <a:p>
            <a:pPr defTabSz="457189">
              <a:spcBef>
                <a:spcPts val="600"/>
              </a:spcBef>
              <a:defRPr/>
            </a:pPr>
            <a:r>
              <a:rPr lang="en-GB" sz="1350">
                <a:solidFill>
                  <a:srgbClr val="0065A2">
                    <a:lumMod val="50000"/>
                  </a:srgbClr>
                </a:solidFill>
                <a:latin typeface="Arial" panose="020B0604020202020204"/>
              </a:rPr>
              <a:t>We don’t know for certain – we don’t have visibility of licensee systems, commercial arrangements with suppliers etc.</a:t>
            </a:r>
          </a:p>
          <a:p>
            <a:pPr defTabSz="457189">
              <a:spcBef>
                <a:spcPts val="600"/>
              </a:spcBef>
              <a:defRPr/>
            </a:pPr>
            <a:endParaRPr lang="en-GB" sz="1350">
              <a:solidFill>
                <a:srgbClr val="0065A2">
                  <a:lumMod val="50000"/>
                </a:srgbClr>
              </a:solidFill>
              <a:latin typeface="Arial" panose="020B0604020202020204"/>
            </a:endParaRPr>
          </a:p>
          <a:p>
            <a:pPr defTabSz="457189">
              <a:spcBef>
                <a:spcPts val="600"/>
              </a:spcBef>
              <a:defRPr/>
            </a:pPr>
            <a:r>
              <a:rPr lang="en-GB" sz="1350">
                <a:solidFill>
                  <a:srgbClr val="0065A2">
                    <a:lumMod val="50000"/>
                  </a:srgbClr>
                </a:solidFill>
                <a:latin typeface="Arial" panose="020B0604020202020204"/>
              </a:rPr>
              <a:t>If there are ways to leverage technology to enable efficient, effective and less costly reporting, then we’d like to see them being used</a:t>
            </a:r>
          </a:p>
          <a:p>
            <a:pPr defTabSz="457189">
              <a:spcBef>
                <a:spcPts val="600"/>
              </a:spcBef>
              <a:defRPr/>
            </a:pPr>
            <a:endParaRPr lang="en-GB" sz="1350" b="1">
              <a:solidFill>
                <a:srgbClr val="0065A2">
                  <a:lumMod val="50000"/>
                </a:srgbClr>
              </a:solidFill>
              <a:latin typeface="Arial" panose="020B0604020202020204"/>
            </a:endParaRPr>
          </a:p>
          <a:p>
            <a:pPr defTabSz="457189">
              <a:spcBef>
                <a:spcPts val="600"/>
              </a:spcBef>
              <a:defRPr/>
            </a:pPr>
            <a:r>
              <a:rPr lang="en-GB" sz="1350" b="1">
                <a:solidFill>
                  <a:srgbClr val="0065A2">
                    <a:lumMod val="50000"/>
                  </a:srgbClr>
                </a:solidFill>
                <a:latin typeface="Arial" panose="020B0604020202020204"/>
              </a:rPr>
              <a:t>Licensees, DM and cloud hosting service providers – contact </a:t>
            </a:r>
            <a:r>
              <a:rPr lang="en-GB" sz="1350" b="1">
                <a:solidFill>
                  <a:srgbClr val="0065A2">
                    <a:lumMod val="50000"/>
                  </a:srgbClr>
                </a:solidFill>
                <a:latin typeface="Arial" panose="020B0604020202020204"/>
                <a:hlinkClick r:id="rId2"/>
              </a:rPr>
              <a:t>ndr@nstauthority.co.uk</a:t>
            </a:r>
            <a:r>
              <a:rPr lang="en-GB" sz="1350" b="1">
                <a:solidFill>
                  <a:srgbClr val="0065A2">
                    <a:lumMod val="50000"/>
                  </a:srgbClr>
                </a:solidFill>
                <a:latin typeface="Arial" panose="020B0604020202020204"/>
              </a:rPr>
              <a:t> if you would like to participate in this group.</a:t>
            </a:r>
            <a:endParaRPr lang="en-GB" sz="1350">
              <a:solidFill>
                <a:srgbClr val="0065A2">
                  <a:lumMod val="50000"/>
                </a:srgbClr>
              </a:solidFill>
              <a:latin typeface="Arial" panose="020B0604020202020204"/>
            </a:endParaRPr>
          </a:p>
        </p:txBody>
      </p:sp>
    </p:spTree>
    <p:extLst>
      <p:ext uri="{BB962C8B-B14F-4D97-AF65-F5344CB8AC3E}">
        <p14:creationId xmlns:p14="http://schemas.microsoft.com/office/powerpoint/2010/main" val="4121055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2164-F5B3-437B-820B-D9EB7EBAE846}"/>
              </a:ext>
            </a:extLst>
          </p:cNvPr>
          <p:cNvSpPr>
            <a:spLocks noGrp="1"/>
          </p:cNvSpPr>
          <p:nvPr>
            <p:ph type="title"/>
          </p:nvPr>
        </p:nvSpPr>
        <p:spPr/>
        <p:txBody>
          <a:bodyPr/>
          <a:lstStyle/>
          <a:p>
            <a:r>
              <a:rPr lang="en-GB"/>
              <a:t>TFG007 - Legacy Seismic Reporting</a:t>
            </a:r>
          </a:p>
        </p:txBody>
      </p:sp>
      <p:sp>
        <p:nvSpPr>
          <p:cNvPr id="3" name="TextBox 2">
            <a:extLst>
              <a:ext uri="{FF2B5EF4-FFF2-40B4-BE49-F238E27FC236}">
                <a16:creationId xmlns:a16="http://schemas.microsoft.com/office/drawing/2014/main" id="{B27CF065-BBCF-4D09-AF47-AF619B75C88D}"/>
              </a:ext>
            </a:extLst>
          </p:cNvPr>
          <p:cNvSpPr txBox="1"/>
          <p:nvPr/>
        </p:nvSpPr>
        <p:spPr>
          <a:xfrm>
            <a:off x="249012" y="802036"/>
            <a:ext cx="8608741" cy="4285789"/>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rPr>
              <a:t>We’re considering how to enable reporting of legacy seismic data while maintaining standards</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Is it better to have legacy data in the national archive, or licensees archives?</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rPr>
              <a:t>Plenty of good reasons to have data reported to the NDR</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Create an enduring archive of a nationally significant asset</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Make data available to a growing and diverse range of use cases</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Enable licensees to gain relief from the obligation to retain data in perpetuity</a:t>
            </a:r>
          </a:p>
          <a:p>
            <a:pPr lvl="1" defTabSz="457189">
              <a:spcBef>
                <a:spcPts val="600"/>
              </a:spcBef>
              <a:defRPr/>
            </a:pPr>
            <a:endParaRPr lang="en-GB" sz="1350">
              <a:solidFill>
                <a:srgbClr val="0065A2">
                  <a:lumMod val="50000"/>
                </a:srgbClr>
              </a:solidFill>
              <a:latin typeface="Arial" panose="020B0604020202020204"/>
            </a:endParaRPr>
          </a:p>
          <a:p>
            <a:pPr defTabSz="457189">
              <a:spcBef>
                <a:spcPts val="600"/>
              </a:spcBef>
              <a:defRPr/>
            </a:pPr>
            <a:r>
              <a:rPr lang="en-GB" sz="1350" b="1">
                <a:solidFill>
                  <a:srgbClr val="0065A2">
                    <a:lumMod val="50000"/>
                  </a:srgbClr>
                </a:solidFill>
              </a:rPr>
              <a:t>Recent NSTA exercise to understand the landscape:</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rPr>
              <a:t>Particular focus on acquisition data – SEG-D</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Mixed situation and responses to NSTA colleagues still to be finalised </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NSTA is considering options:</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Legacy data in legacy formats – according to the retention requirements of the time</a:t>
            </a:r>
          </a:p>
          <a:p>
            <a:pPr marL="742950" lvl="1"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Ensuring quality and completeness, for future reuse</a:t>
            </a:r>
          </a:p>
        </p:txBody>
      </p:sp>
    </p:spTree>
    <p:extLst>
      <p:ext uri="{BB962C8B-B14F-4D97-AF65-F5344CB8AC3E}">
        <p14:creationId xmlns:p14="http://schemas.microsoft.com/office/powerpoint/2010/main" val="1537897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2164-F5B3-437B-820B-D9EB7EBAE846}"/>
              </a:ext>
            </a:extLst>
          </p:cNvPr>
          <p:cNvSpPr>
            <a:spLocks noGrp="1"/>
          </p:cNvSpPr>
          <p:nvPr>
            <p:ph type="title"/>
          </p:nvPr>
        </p:nvSpPr>
        <p:spPr>
          <a:xfrm>
            <a:off x="317503" y="195265"/>
            <a:ext cx="5833829" cy="376237"/>
          </a:xfrm>
        </p:spPr>
        <p:txBody>
          <a:bodyPr/>
          <a:lstStyle/>
          <a:p>
            <a:r>
              <a:rPr lang="en-GB"/>
              <a:t>TFG008 – </a:t>
            </a:r>
            <a:r>
              <a:rPr lang="en-GB" sz="2400">
                <a:solidFill>
                  <a:srgbClr val="003351"/>
                </a:solidFill>
                <a:latin typeface="Arial" panose="020B0604020202020204" pitchFamily="34" charset="0"/>
                <a:ea typeface="Calibri" panose="020F0502020204030204" pitchFamily="34" charset="0"/>
                <a:cs typeface="Arial" panose="020B0604020202020204" pitchFamily="34" charset="0"/>
              </a:rPr>
              <a:t>DM Best Practices (Licensees)</a:t>
            </a:r>
            <a:endParaRPr lang="en-GB"/>
          </a:p>
        </p:txBody>
      </p:sp>
      <p:sp>
        <p:nvSpPr>
          <p:cNvPr id="3" name="TextBox 2">
            <a:extLst>
              <a:ext uri="{FF2B5EF4-FFF2-40B4-BE49-F238E27FC236}">
                <a16:creationId xmlns:a16="http://schemas.microsoft.com/office/drawing/2014/main" id="{B27CF065-BBCF-4D09-AF47-AF619B75C88D}"/>
              </a:ext>
            </a:extLst>
          </p:cNvPr>
          <p:cNvSpPr txBox="1"/>
          <p:nvPr/>
        </p:nvSpPr>
        <p:spPr>
          <a:xfrm>
            <a:off x="249012" y="770231"/>
            <a:ext cx="8561033" cy="3693319"/>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rPr>
              <a:t>We’re proposing to run a series of workshops for licensees, looking at best practices for Data Management in the NDR</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Small-ish groups to encourage open active participation – everyone to have their say</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Potential topics:		</a:t>
            </a:r>
            <a:r>
              <a:rPr lang="en-GB" sz="1350">
                <a:solidFill>
                  <a:srgbClr val="0065A2">
                    <a:lumMod val="50000"/>
                  </a:srgbClr>
                </a:solidFill>
              </a:rPr>
              <a:t>Loading seismic data</a:t>
            </a:r>
          </a:p>
          <a:p>
            <a:pPr defTabSz="457189">
              <a:spcBef>
                <a:spcPts val="600"/>
              </a:spcBef>
              <a:defRPr/>
            </a:pPr>
            <a:r>
              <a:rPr lang="en-GB" sz="1350">
                <a:solidFill>
                  <a:srgbClr val="0065A2">
                    <a:lumMod val="50000"/>
                  </a:srgbClr>
                </a:solidFill>
              </a:rPr>
              <a:t>				Editing Classification Tags</a:t>
            </a:r>
          </a:p>
          <a:p>
            <a:pPr defTabSz="457189">
              <a:spcBef>
                <a:spcPts val="600"/>
              </a:spcBef>
              <a:defRPr/>
            </a:pPr>
            <a:r>
              <a:rPr lang="en-GB" sz="1350">
                <a:solidFill>
                  <a:srgbClr val="0065A2">
                    <a:lumMod val="50000"/>
                  </a:srgbClr>
                </a:solidFill>
              </a:rPr>
              <a:t>				Confirmation of loading success</a:t>
            </a:r>
          </a:p>
          <a:p>
            <a:pPr defTabSz="457189">
              <a:spcBef>
                <a:spcPts val="600"/>
              </a:spcBef>
              <a:defRPr/>
            </a:pPr>
            <a:r>
              <a:rPr lang="en-GB" sz="1350">
                <a:solidFill>
                  <a:srgbClr val="0065A2">
                    <a:lumMod val="50000"/>
                  </a:srgbClr>
                </a:solidFill>
              </a:rPr>
              <a:t>				Managing the Inventory</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Who’s up for this?	 What do you want to cover?</a:t>
            </a:r>
            <a:br>
              <a:rPr lang="en-GB" sz="1350" b="1">
                <a:solidFill>
                  <a:srgbClr val="0065A2">
                    <a:lumMod val="50000"/>
                  </a:srgbClr>
                </a:solidFill>
              </a:rPr>
            </a:br>
            <a:br>
              <a:rPr lang="en-GB" sz="1350" b="1">
                <a:solidFill>
                  <a:srgbClr val="0065A2">
                    <a:lumMod val="50000"/>
                  </a:srgbClr>
                </a:solidFill>
              </a:rPr>
            </a:br>
            <a:br>
              <a:rPr lang="en-GB" sz="1350" b="1">
                <a:solidFill>
                  <a:srgbClr val="0065A2">
                    <a:lumMod val="50000"/>
                  </a:srgbClr>
                </a:solidFill>
              </a:rPr>
            </a:br>
            <a:endParaRPr lang="en-GB" sz="1350" b="1">
              <a:solidFill>
                <a:srgbClr val="0065A2">
                  <a:lumMod val="50000"/>
                </a:srgbClr>
              </a:solidFill>
              <a:latin typeface="Arial" panose="020B0604020202020204"/>
            </a:endParaRPr>
          </a:p>
        </p:txBody>
      </p:sp>
      <p:sp>
        <p:nvSpPr>
          <p:cNvPr id="4" name="TextBox 3">
            <a:extLst>
              <a:ext uri="{FF2B5EF4-FFF2-40B4-BE49-F238E27FC236}">
                <a16:creationId xmlns:a16="http://schemas.microsoft.com/office/drawing/2014/main" id="{95EA5A94-2683-4DFD-8DE4-8F6CF225A3A3}"/>
              </a:ext>
            </a:extLst>
          </p:cNvPr>
          <p:cNvSpPr txBox="1"/>
          <p:nvPr/>
        </p:nvSpPr>
        <p:spPr>
          <a:xfrm>
            <a:off x="249012" y="3894163"/>
            <a:ext cx="7150739" cy="869469"/>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rPr>
              <a:t>Have you any suggestions for other TFGs? </a:t>
            </a:r>
          </a:p>
          <a:p>
            <a:pPr defTabSz="457189">
              <a:spcBef>
                <a:spcPts val="600"/>
              </a:spcBef>
              <a:defRPr/>
            </a:pPr>
            <a:endParaRPr lang="en-GB" sz="1350" b="1">
              <a:solidFill>
                <a:srgbClr val="0065A2">
                  <a:lumMod val="50000"/>
                </a:srgbClr>
              </a:solidFill>
            </a:endParaRPr>
          </a:p>
          <a:p>
            <a:pPr defTabSz="457189">
              <a:spcBef>
                <a:spcPts val="600"/>
              </a:spcBef>
              <a:defRPr/>
            </a:pPr>
            <a:r>
              <a:rPr lang="en-GB" sz="1350" b="1">
                <a:solidFill>
                  <a:srgbClr val="0065A2">
                    <a:lumMod val="50000"/>
                  </a:srgbClr>
                </a:solidFill>
              </a:rPr>
              <a:t>Contact </a:t>
            </a:r>
            <a:r>
              <a:rPr lang="en-GB" sz="1350" b="1">
                <a:solidFill>
                  <a:srgbClr val="0065A2">
                    <a:lumMod val="50000"/>
                  </a:srgbClr>
                </a:solidFill>
                <a:hlinkClick r:id="rId2"/>
              </a:rPr>
              <a:t>ndr@nstauthority.co.uk</a:t>
            </a:r>
            <a:r>
              <a:rPr lang="en-GB" sz="1350" b="1">
                <a:solidFill>
                  <a:srgbClr val="0065A2">
                    <a:lumMod val="50000"/>
                  </a:srgbClr>
                </a:solidFill>
              </a:rPr>
              <a:t> </a:t>
            </a:r>
          </a:p>
        </p:txBody>
      </p:sp>
    </p:spTree>
    <p:extLst>
      <p:ext uri="{BB962C8B-B14F-4D97-AF65-F5344CB8AC3E}">
        <p14:creationId xmlns:p14="http://schemas.microsoft.com/office/powerpoint/2010/main" val="31439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t>Meeting etiquette &amp; structure</a:t>
            </a:r>
            <a:endParaRPr lang="en-GB">
              <a:solidFill>
                <a:srgbClr val="003351"/>
              </a:solidFill>
            </a:endParaRPr>
          </a:p>
        </p:txBody>
      </p:sp>
      <p:sp>
        <p:nvSpPr>
          <p:cNvPr id="7" name="TextBox 6">
            <a:extLst>
              <a:ext uri="{FF2B5EF4-FFF2-40B4-BE49-F238E27FC236}">
                <a16:creationId xmlns:a16="http://schemas.microsoft.com/office/drawing/2014/main" id="{AD62EA2A-48CB-4975-BC7B-BC1D82F9E2CF}"/>
              </a:ext>
            </a:extLst>
          </p:cNvPr>
          <p:cNvSpPr txBox="1"/>
          <p:nvPr/>
        </p:nvSpPr>
        <p:spPr>
          <a:xfrm>
            <a:off x="431800" y="1007285"/>
            <a:ext cx="8450943" cy="3785652"/>
          </a:xfrm>
          <a:prstGeom prst="rect">
            <a:avLst/>
          </a:prstGeom>
          <a:noFill/>
        </p:spPr>
        <p:txBody>
          <a:bodyPr wrap="square" rtlCol="0">
            <a:spAutoFit/>
          </a:bodyPr>
          <a:lstStyle/>
          <a:p>
            <a:r>
              <a:rPr lang="en-GB" sz="1600">
                <a:solidFill>
                  <a:srgbClr val="003351"/>
                </a:solidFill>
                <a:effectLst/>
                <a:latin typeface="Arial" panose="020B0604020202020204" pitchFamily="34" charset="0"/>
                <a:ea typeface="Calibri" panose="020F0502020204030204" pitchFamily="34" charset="0"/>
                <a:cs typeface="Arial" panose="020B0604020202020204" pitchFamily="34" charset="0"/>
              </a:rPr>
              <a:t>Please turn your cameras off and remain muted.</a:t>
            </a: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effectLst/>
                <a:latin typeface="Arial" panose="020B0604020202020204" pitchFamily="34" charset="0"/>
                <a:ea typeface="Calibri" panose="020F0502020204030204" pitchFamily="34" charset="0"/>
                <a:cs typeface="Arial" panose="020B0604020202020204" pitchFamily="34" charset="0"/>
              </a:rPr>
              <a:t>The meeting will be recorded. The presentation materials will be made available.</a:t>
            </a:r>
          </a:p>
          <a:p>
            <a:endParaRPr lang="en-GB" sz="1600">
              <a:solidFill>
                <a:srgbClr val="003351"/>
              </a:solidFill>
              <a:effectLst/>
              <a:latin typeface="Arial" panose="020B0604020202020204" pitchFamily="34" charset="0"/>
              <a:ea typeface="Calibri" panose="020F0502020204030204" pitchFamily="34" charset="0"/>
              <a:cs typeface="Arial" panose="020B0604020202020204" pitchFamily="34" charset="0"/>
            </a:endParaRP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effectLst/>
                <a:latin typeface="Arial" panose="020B0604020202020204" pitchFamily="34" charset="0"/>
                <a:ea typeface="Calibri" panose="020F0502020204030204" pitchFamily="34" charset="0"/>
                <a:cs typeface="Arial" panose="020B0604020202020204" pitchFamily="34" charset="0"/>
              </a:rPr>
              <a:t>Please use the meeting chat to post your questions throughout the meeting.</a:t>
            </a:r>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There will be three sections to the meeting.</a:t>
            </a: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Questions raised in Chat will be addressed at the end of each section, time permitting.</a:t>
            </a: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There are several topics today – we need to keep to time to cover all topics.</a:t>
            </a:r>
          </a:p>
          <a:p>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There may be time for discussion towards the end of the meeting.</a:t>
            </a:r>
          </a:p>
        </p:txBody>
      </p:sp>
    </p:spTree>
    <p:extLst>
      <p:ext uri="{BB962C8B-B14F-4D97-AF65-F5344CB8AC3E}">
        <p14:creationId xmlns:p14="http://schemas.microsoft.com/office/powerpoint/2010/main" val="1108920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3351"/>
                </a:solidFill>
                <a:effectLst/>
                <a:uLnTx/>
                <a:uFillTx/>
                <a:latin typeface="Arial"/>
                <a:ea typeface="+mn-ea"/>
                <a:cs typeface="+mn-cs"/>
              </a:rPr>
              <a:t>Q&amp;A </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431800" y="2816873"/>
            <a:ext cx="8348663" cy="523215"/>
          </a:xfrm>
          <a:prstGeom prst="rect">
            <a:avLst/>
          </a:prstGeom>
        </p:spPr>
        <p:txBody>
          <a:bodyPr/>
          <a:lstStyle/>
          <a:p>
            <a:pPr marL="0" indent="0">
              <a:buNone/>
            </a:pPr>
            <a:r>
              <a:rPr lang="en-GB"/>
              <a:t>Task Finish Groups and Projects</a:t>
            </a:r>
          </a:p>
        </p:txBody>
      </p:sp>
    </p:spTree>
    <p:extLst>
      <p:ext uri="{BB962C8B-B14F-4D97-AF65-F5344CB8AC3E}">
        <p14:creationId xmlns:p14="http://schemas.microsoft.com/office/powerpoint/2010/main" val="1533395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Next steps</a:t>
            </a:r>
          </a:p>
        </p:txBody>
      </p:sp>
    </p:spTree>
    <p:extLst>
      <p:ext uri="{BB962C8B-B14F-4D97-AF65-F5344CB8AC3E}">
        <p14:creationId xmlns:p14="http://schemas.microsoft.com/office/powerpoint/2010/main" val="420069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t>Next steps – 3 month outlook</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2" y="780147"/>
            <a:ext cx="8533481" cy="4401205"/>
          </a:xfrm>
          <a:prstGeom prst="rect">
            <a:avLst/>
          </a:prstGeom>
          <a:noFill/>
        </p:spPr>
        <p:txBody>
          <a:bodyPr wrap="square" lIns="91440" tIns="45720" rIns="91440" bIns="45720" rtlCol="0" anchor="t">
            <a:spAutoFit/>
          </a:bodyPr>
          <a:lstStyle/>
          <a:p>
            <a:pPr defTabSz="457189">
              <a:spcBef>
                <a:spcPts val="600"/>
              </a:spcBef>
              <a:defRPr/>
            </a:pPr>
            <a:r>
              <a:rPr lang="en-GB" sz="1400" b="1">
                <a:solidFill>
                  <a:srgbClr val="0065A2">
                    <a:lumMod val="50000"/>
                  </a:srgbClr>
                </a:solidFill>
                <a:latin typeface="Arial" panose="020B0604020202020204"/>
              </a:rPr>
              <a:t>Development plan – continuous improvement</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Further development of the Data Discovery UI</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Looking towards development of the NDR Map</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Review Missing Data Request workflow</a:t>
            </a:r>
          </a:p>
          <a:p>
            <a:pPr defTabSz="457189">
              <a:spcBef>
                <a:spcPts val="600"/>
              </a:spcBef>
              <a:defRPr/>
            </a:pPr>
            <a:endParaRPr lang="en-GB" sz="1400">
              <a:solidFill>
                <a:srgbClr val="0065A2">
                  <a:lumMod val="50000"/>
                </a:srgbClr>
              </a:solidFill>
              <a:latin typeface="Arial" panose="020B0604020202020204"/>
            </a:endParaRPr>
          </a:p>
          <a:p>
            <a:pPr defTabSz="457189">
              <a:spcBef>
                <a:spcPts val="600"/>
              </a:spcBef>
              <a:defRPr/>
            </a:pPr>
            <a:r>
              <a:rPr lang="en-GB" sz="1400" b="1">
                <a:solidFill>
                  <a:srgbClr val="0065A2">
                    <a:lumMod val="50000"/>
                  </a:srgbClr>
                </a:solidFill>
              </a:rPr>
              <a:t>NSTA strategic projects</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OCR of legacy data collection (following 2021 PoC)</a:t>
            </a: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Interim ‘enabler’ for several subsequent development projects</a:t>
            </a:r>
          </a:p>
          <a:p>
            <a:pPr defTabSz="457189">
              <a:spcBef>
                <a:spcPts val="600"/>
              </a:spcBef>
              <a:defRPr/>
            </a:pPr>
            <a:endParaRPr lang="en-GB" sz="1400" b="1">
              <a:solidFill>
                <a:srgbClr val="0065A2">
                  <a:lumMod val="50000"/>
                </a:srgbClr>
              </a:solidFill>
              <a:latin typeface="Arial" panose="020B0604020202020204"/>
            </a:endParaRPr>
          </a:p>
          <a:p>
            <a:pPr defTabSz="457189">
              <a:spcBef>
                <a:spcPts val="600"/>
              </a:spcBef>
              <a:defRPr/>
            </a:pPr>
            <a:r>
              <a:rPr lang="en-GB" sz="1400" b="1">
                <a:solidFill>
                  <a:srgbClr val="0065A2">
                    <a:lumMod val="50000"/>
                  </a:srgbClr>
                </a:solidFill>
              </a:rPr>
              <a:t>Licensing Rounds</a:t>
            </a:r>
            <a:endParaRPr lang="en-GB" sz="1400">
              <a:solidFill>
                <a:srgbClr val="0065A2">
                  <a:lumMod val="50000"/>
                </a:srgbClr>
              </a:solidFill>
            </a:endParaRP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Carbon Storage – June 2022</a:t>
            </a:r>
          </a:p>
          <a:p>
            <a:pPr marL="1200150" lvl="2"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Questionnaire – how did you find it??</a:t>
            </a:r>
          </a:p>
          <a:p>
            <a:pPr marL="1200150" lvl="2" indent="-285750" defTabSz="457189">
              <a:spcBef>
                <a:spcPts val="600"/>
              </a:spcBef>
              <a:buFont typeface="Arial" panose="020B0604020202020204" pitchFamily="34" charset="0"/>
              <a:buChar char="•"/>
              <a:defRPr/>
            </a:pPr>
            <a:r>
              <a:rPr lang="en-GB" sz="1400" b="0" i="0" u="sng">
                <a:solidFill>
                  <a:srgbClr val="4F52B2"/>
                </a:solidFill>
                <a:effectLst/>
                <a:latin typeface="-apple-system"/>
                <a:hlinkClick r:id="rId2" tooltip="https://forms.office.com/r/ywpf7RJAas"/>
              </a:rPr>
              <a:t>https://forms.office.com/r/ywpf7RJAas</a:t>
            </a:r>
            <a:endParaRPr lang="en-GB" sz="1400">
              <a:solidFill>
                <a:srgbClr val="0065A2">
                  <a:lumMod val="50000"/>
                </a:srgbClr>
              </a:solidFill>
              <a:latin typeface="Arial" panose="020B0604020202020204"/>
            </a:endParaRPr>
          </a:p>
          <a:p>
            <a:pPr marL="742950" lvl="1" indent="-285750" defTabSz="457189">
              <a:spcBef>
                <a:spcPts val="600"/>
              </a:spcBef>
              <a:buFont typeface="Arial" panose="020B0604020202020204" pitchFamily="34" charset="0"/>
              <a:buChar char="•"/>
              <a:defRPr/>
            </a:pPr>
            <a:r>
              <a:rPr lang="en-GB" sz="1400">
                <a:solidFill>
                  <a:srgbClr val="0065A2">
                    <a:lumMod val="50000"/>
                  </a:srgbClr>
                </a:solidFill>
                <a:latin typeface="Arial" panose="020B0604020202020204"/>
              </a:rPr>
              <a:t>Offshore Petroleum Licensing Round – Autumn 2022</a:t>
            </a:r>
          </a:p>
          <a:p>
            <a:pPr defTabSz="457189">
              <a:spcBef>
                <a:spcPts val="600"/>
              </a:spcBef>
              <a:defRPr/>
            </a:pPr>
            <a:endParaRPr lang="en-GB" sz="1400" b="1">
              <a:solidFill>
                <a:srgbClr val="0065A2">
                  <a:lumMod val="50000"/>
                </a:srgbClr>
              </a:solidFill>
              <a:latin typeface="Arial" panose="020B0604020202020204"/>
            </a:endParaRPr>
          </a:p>
        </p:txBody>
      </p:sp>
    </p:spTree>
    <p:extLst>
      <p:ext uri="{BB962C8B-B14F-4D97-AF65-F5344CB8AC3E}">
        <p14:creationId xmlns:p14="http://schemas.microsoft.com/office/powerpoint/2010/main" val="50565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3351"/>
                </a:solidFill>
                <a:effectLst/>
                <a:uLnTx/>
                <a:uFillTx/>
                <a:latin typeface="Arial"/>
                <a:ea typeface="+mn-ea"/>
                <a:cs typeface="+mn-cs"/>
              </a:rPr>
              <a:t> Q&amp;A</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441327" y="2854760"/>
            <a:ext cx="8348663" cy="523215"/>
          </a:xfrm>
          <a:prstGeom prst="rect">
            <a:avLst/>
          </a:prstGeom>
        </p:spPr>
        <p:txBody>
          <a:bodyPr/>
          <a:lstStyle/>
          <a:p>
            <a:pPr marL="0" indent="0">
              <a:buNone/>
            </a:pPr>
            <a:r>
              <a:rPr lang="en-GB"/>
              <a:t>Next steps</a:t>
            </a:r>
          </a:p>
        </p:txBody>
      </p:sp>
    </p:spTree>
    <p:extLst>
      <p:ext uri="{BB962C8B-B14F-4D97-AF65-F5344CB8AC3E}">
        <p14:creationId xmlns:p14="http://schemas.microsoft.com/office/powerpoint/2010/main" val="1523553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FDC3-C501-4571-A97A-A676324F9DAE}"/>
              </a:ext>
            </a:extLst>
          </p:cNvPr>
          <p:cNvSpPr>
            <a:spLocks noGrp="1"/>
          </p:cNvSpPr>
          <p:nvPr>
            <p:ph type="title"/>
          </p:nvPr>
        </p:nvSpPr>
        <p:spPr/>
        <p:txBody>
          <a:bodyPr/>
          <a:lstStyle/>
          <a:p>
            <a:r>
              <a:rPr lang="en-GB" dirty="0"/>
              <a:t>Dates For Your Diary</a:t>
            </a:r>
          </a:p>
        </p:txBody>
      </p:sp>
      <p:sp>
        <p:nvSpPr>
          <p:cNvPr id="3" name="Slide Number Placeholder 2">
            <a:extLst>
              <a:ext uri="{FF2B5EF4-FFF2-40B4-BE49-F238E27FC236}">
                <a16:creationId xmlns:a16="http://schemas.microsoft.com/office/drawing/2014/main" id="{89C42285-C401-466F-B97D-1BD55A62F233}"/>
              </a:ext>
            </a:extLst>
          </p:cNvPr>
          <p:cNvSpPr>
            <a:spLocks noGrp="1"/>
          </p:cNvSpPr>
          <p:nvPr>
            <p:ph type="sldNum" sz="quarter" idx="4"/>
          </p:nvPr>
        </p:nvSpPr>
        <p:spPr/>
        <p:txBody>
          <a:bodyPr/>
          <a:lstStyle/>
          <a:p>
            <a:fld id="{DD0590FE-9BA6-45CB-BC76-38BB9AEE2E90}" type="slidenum">
              <a:rPr lang="en-GB" smtClean="0"/>
              <a:t>24</a:t>
            </a:fld>
            <a:endParaRPr lang="en-GB"/>
          </a:p>
        </p:txBody>
      </p:sp>
      <p:graphicFrame>
        <p:nvGraphicFramePr>
          <p:cNvPr id="4" name="Table 3">
            <a:extLst>
              <a:ext uri="{FF2B5EF4-FFF2-40B4-BE49-F238E27FC236}">
                <a16:creationId xmlns:a16="http://schemas.microsoft.com/office/drawing/2014/main" id="{BED69917-1DAE-4908-89ED-A1E87E46ADF7}"/>
              </a:ext>
            </a:extLst>
          </p:cNvPr>
          <p:cNvGraphicFramePr>
            <a:graphicFrameLocks noGrp="1"/>
          </p:cNvGraphicFramePr>
          <p:nvPr>
            <p:extLst>
              <p:ext uri="{D42A27DB-BD31-4B8C-83A1-F6EECF244321}">
                <p14:modId xmlns:p14="http://schemas.microsoft.com/office/powerpoint/2010/main" val="1909389795"/>
              </p:ext>
            </p:extLst>
          </p:nvPr>
        </p:nvGraphicFramePr>
        <p:xfrm>
          <a:off x="431800" y="702713"/>
          <a:ext cx="8533091" cy="3621459"/>
        </p:xfrm>
        <a:graphic>
          <a:graphicData uri="http://schemas.openxmlformats.org/drawingml/2006/table">
            <a:tbl>
              <a:tblPr firstRow="1" bandRow="1"/>
              <a:tblGrid>
                <a:gridCol w="2011749">
                  <a:extLst>
                    <a:ext uri="{9D8B030D-6E8A-4147-A177-3AD203B41FA5}">
                      <a16:colId xmlns:a16="http://schemas.microsoft.com/office/drawing/2014/main" val="4102567331"/>
                    </a:ext>
                  </a:extLst>
                </a:gridCol>
                <a:gridCol w="6521342">
                  <a:extLst>
                    <a:ext uri="{9D8B030D-6E8A-4147-A177-3AD203B41FA5}">
                      <a16:colId xmlns:a16="http://schemas.microsoft.com/office/drawing/2014/main" val="2340499951"/>
                    </a:ext>
                  </a:extLst>
                </a:gridCol>
              </a:tblGrid>
              <a:tr h="758248">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November 2022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800" dirty="0">
                          <a:solidFill>
                            <a:schemeClr val="tx1"/>
                          </a:solidFill>
                          <a:latin typeface="Arial" panose="020B0604020202020204" pitchFamily="34" charset="0"/>
                          <a:cs typeface="Arial" panose="020B0604020202020204" pitchFamily="34" charset="0"/>
                        </a:rPr>
                        <a:t>Tuesday 29</a:t>
                      </a:r>
                      <a:r>
                        <a:rPr lang="en-GB" sz="1800" baseline="30000" dirty="0">
                          <a:solidFill>
                            <a:schemeClr val="tx1"/>
                          </a:solidFill>
                          <a:latin typeface="Arial" panose="020B0604020202020204" pitchFamily="34" charset="0"/>
                          <a:cs typeface="Arial" panose="020B0604020202020204" pitchFamily="34" charset="0"/>
                        </a:rPr>
                        <a:t>th</a:t>
                      </a:r>
                      <a:r>
                        <a:rPr lang="en-GB" sz="1800" dirty="0">
                          <a:solidFill>
                            <a:schemeClr val="tx1"/>
                          </a:solidFill>
                          <a:latin typeface="Arial" panose="020B0604020202020204" pitchFamily="34" charset="0"/>
                          <a:cs typeface="Arial" panose="020B0604020202020204" pitchFamily="34" charset="0"/>
                        </a:rPr>
                        <a:t> November* – NDR User Group Meeting 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4767792"/>
                  </a:ext>
                </a:extLst>
              </a:tr>
              <a:tr h="764704">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800" b="1">
                          <a:latin typeface="Arial" panose="020B0604020202020204" pitchFamily="34" charset="0"/>
                          <a:cs typeface="Arial" panose="020B0604020202020204" pitchFamily="34" charset="0"/>
                        </a:rPr>
                        <a:t>February 2023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800">
                          <a:latin typeface="Arial" panose="020B0604020202020204" pitchFamily="34" charset="0"/>
                          <a:cs typeface="Arial" panose="020B0604020202020204" pitchFamily="34" charset="0"/>
                        </a:rPr>
                        <a:t>Tuesday 28 February</a:t>
                      </a:r>
                      <a:r>
                        <a:rPr lang="en-GB" sz="1800">
                          <a:solidFill>
                            <a:srgbClr val="FF0000"/>
                          </a:solidFill>
                        </a:rPr>
                        <a:t>*</a:t>
                      </a:r>
                      <a:r>
                        <a:rPr lang="en-GB" sz="1800">
                          <a:latin typeface="Arial" panose="020B0604020202020204" pitchFamily="34" charset="0"/>
                          <a:cs typeface="Arial" panose="020B0604020202020204" pitchFamily="34" charset="0"/>
                        </a:rPr>
                        <a:t> – NDR User Group Meeting 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71666306"/>
                  </a:ext>
                </a:extLst>
              </a:tr>
              <a:tr h="1064466">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800" b="1">
                          <a:latin typeface="Arial" panose="020B0604020202020204" pitchFamily="34" charset="0"/>
                          <a:cs typeface="Arial" panose="020B0604020202020204" pitchFamily="34" charset="0"/>
                        </a:rPr>
                        <a:t>Date TBC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800">
                          <a:latin typeface="Arial" panose="020B0604020202020204" pitchFamily="34" charset="0"/>
                          <a:cs typeface="Arial" panose="020B0604020202020204" pitchFamily="34" charset="0"/>
                        </a:rPr>
                        <a:t>TFG007 – Legacy Seismic Reporting – get in touch at ndr@nstauthority.co.uk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372790891"/>
                  </a:ext>
                </a:extLst>
              </a:tr>
              <a:tr h="1034041">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GB" sz="1800" b="1" kern="0" baseline="0">
                          <a:latin typeface="Arial" panose="020B0604020202020204" pitchFamily="34" charset="0"/>
                          <a:cs typeface="Arial" panose="020B0604020202020204" pitchFamily="34" charset="0"/>
                        </a:rPr>
                        <a:t>Date TBC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355" rtl="0" eaLnBrk="1" latinLnBrk="0" hangingPunct="1">
                        <a:defRPr sz="1800" kern="1200">
                          <a:solidFill>
                            <a:schemeClr val="dk1"/>
                          </a:solidFill>
                          <a:latin typeface="Calibri" panose="020F0502020204030204"/>
                        </a:defRPr>
                      </a:lvl1pPr>
                      <a:lvl2pPr marL="457178" algn="l" defTabSz="914355" rtl="0" eaLnBrk="1" latinLnBrk="0" hangingPunct="1">
                        <a:defRPr sz="1800" kern="1200">
                          <a:solidFill>
                            <a:schemeClr val="dk1"/>
                          </a:solidFill>
                          <a:latin typeface="Calibri" panose="020F0502020204030204"/>
                        </a:defRPr>
                      </a:lvl2pPr>
                      <a:lvl3pPr marL="914355" algn="l" defTabSz="914355" rtl="0" eaLnBrk="1" latinLnBrk="0" hangingPunct="1">
                        <a:defRPr sz="1800" kern="1200">
                          <a:solidFill>
                            <a:schemeClr val="dk1"/>
                          </a:solidFill>
                          <a:latin typeface="Calibri" panose="020F0502020204030204"/>
                        </a:defRPr>
                      </a:lvl3pPr>
                      <a:lvl4pPr marL="1371532" algn="l" defTabSz="914355" rtl="0" eaLnBrk="1" latinLnBrk="0" hangingPunct="1">
                        <a:defRPr sz="1800" kern="1200">
                          <a:solidFill>
                            <a:schemeClr val="dk1"/>
                          </a:solidFill>
                          <a:latin typeface="Calibri" panose="020F0502020204030204"/>
                        </a:defRPr>
                      </a:lvl4pPr>
                      <a:lvl5pPr marL="1828709" algn="l" defTabSz="914355" rtl="0" eaLnBrk="1" latinLnBrk="0" hangingPunct="1">
                        <a:defRPr sz="1800" kern="1200">
                          <a:solidFill>
                            <a:schemeClr val="dk1"/>
                          </a:solidFill>
                          <a:latin typeface="Calibri" panose="020F0502020204030204"/>
                        </a:defRPr>
                      </a:lvl5pPr>
                      <a:lvl6pPr marL="2285886" algn="l" defTabSz="914355" rtl="0" eaLnBrk="1" latinLnBrk="0" hangingPunct="1">
                        <a:defRPr sz="1800" kern="1200">
                          <a:solidFill>
                            <a:schemeClr val="dk1"/>
                          </a:solidFill>
                          <a:latin typeface="Calibri" panose="020F0502020204030204"/>
                        </a:defRPr>
                      </a:lvl6pPr>
                      <a:lvl7pPr marL="2743064" algn="l" defTabSz="914355" rtl="0" eaLnBrk="1" latinLnBrk="0" hangingPunct="1">
                        <a:defRPr sz="1800" kern="1200">
                          <a:solidFill>
                            <a:schemeClr val="dk1"/>
                          </a:solidFill>
                          <a:latin typeface="Calibri" panose="020F0502020204030204"/>
                        </a:defRPr>
                      </a:lvl7pPr>
                      <a:lvl8pPr marL="3200240" algn="l" defTabSz="914355" rtl="0" eaLnBrk="1" latinLnBrk="0" hangingPunct="1">
                        <a:defRPr sz="1800" kern="1200">
                          <a:solidFill>
                            <a:schemeClr val="dk1"/>
                          </a:solidFill>
                          <a:latin typeface="Calibri" panose="020F0502020204030204"/>
                        </a:defRPr>
                      </a:lvl8pPr>
                      <a:lvl9pPr marL="3657418" algn="l" defTabSz="914355" rtl="0" eaLnBrk="1" latinLnBrk="0" hangingPunct="1">
                        <a:defRPr sz="1800" kern="1200">
                          <a:solidFill>
                            <a:schemeClr val="dk1"/>
                          </a:solidFill>
                          <a:latin typeface="Calibri" panose="020F0502020204030204"/>
                        </a:defRPr>
                      </a:lvl9pPr>
                    </a:lstStyle>
                    <a:p>
                      <a:pPr algn="l">
                        <a:lnSpc>
                          <a:spcPct val="150000"/>
                        </a:lnSpc>
                      </a:pPr>
                      <a:r>
                        <a:rPr lang="en-GB" sz="1800" kern="0" baseline="0" dirty="0">
                          <a:latin typeface="Arial" panose="020B0604020202020204" pitchFamily="34" charset="0"/>
                          <a:cs typeface="Arial" panose="020B0604020202020204" pitchFamily="34" charset="0"/>
                        </a:rPr>
                        <a:t>TFG008 – DM workshops for licensees – get in touch at ndr@nstauthority.co.uk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09294597"/>
                  </a:ext>
                </a:extLst>
              </a:tr>
            </a:tbl>
          </a:graphicData>
        </a:graphic>
      </p:graphicFrame>
      <p:sp>
        <p:nvSpPr>
          <p:cNvPr id="5" name="TextBox 4">
            <a:extLst>
              <a:ext uri="{FF2B5EF4-FFF2-40B4-BE49-F238E27FC236}">
                <a16:creationId xmlns:a16="http://schemas.microsoft.com/office/drawing/2014/main" id="{D5389E51-2DD5-44DC-9AC9-9B63E68FDBE2}"/>
              </a:ext>
            </a:extLst>
          </p:cNvPr>
          <p:cNvSpPr txBox="1"/>
          <p:nvPr/>
        </p:nvSpPr>
        <p:spPr>
          <a:xfrm>
            <a:off x="7389708" y="4661932"/>
            <a:ext cx="1575184" cy="307777"/>
          </a:xfrm>
          <a:prstGeom prst="rect">
            <a:avLst/>
          </a:prstGeom>
          <a:noFill/>
        </p:spPr>
        <p:txBody>
          <a:bodyPr wrap="square" rtlCol="0">
            <a:spAutoFit/>
          </a:bodyPr>
          <a:lstStyle/>
          <a:p>
            <a:r>
              <a:rPr lang="en-GB" sz="1400">
                <a:solidFill>
                  <a:srgbClr val="FF0000"/>
                </a:solidFill>
                <a:latin typeface="Calibri" panose="020F0502020204030204"/>
              </a:rPr>
              <a:t>*Provisional date</a:t>
            </a:r>
          </a:p>
        </p:txBody>
      </p:sp>
    </p:spTree>
    <p:extLst>
      <p:ext uri="{BB962C8B-B14F-4D97-AF65-F5344CB8AC3E}">
        <p14:creationId xmlns:p14="http://schemas.microsoft.com/office/powerpoint/2010/main" val="2890687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Thank You</a:t>
            </a:r>
          </a:p>
        </p:txBody>
      </p:sp>
    </p:spTree>
    <p:extLst>
      <p:ext uri="{BB962C8B-B14F-4D97-AF65-F5344CB8AC3E}">
        <p14:creationId xmlns:p14="http://schemas.microsoft.com/office/powerpoint/2010/main" val="146181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t>Agenda</a:t>
            </a:r>
            <a:endParaRPr lang="en-GB">
              <a:solidFill>
                <a:srgbClr val="003351"/>
              </a:solidFill>
            </a:endParaRPr>
          </a:p>
        </p:txBody>
      </p:sp>
      <p:sp>
        <p:nvSpPr>
          <p:cNvPr id="3" name="TextBox 2">
            <a:extLst>
              <a:ext uri="{FF2B5EF4-FFF2-40B4-BE49-F238E27FC236}">
                <a16:creationId xmlns:a16="http://schemas.microsoft.com/office/drawing/2014/main" id="{87A49F9F-7FA4-4EF8-A3DD-10DF6EA97A7C}"/>
              </a:ext>
            </a:extLst>
          </p:cNvPr>
          <p:cNvSpPr txBox="1"/>
          <p:nvPr/>
        </p:nvSpPr>
        <p:spPr>
          <a:xfrm>
            <a:off x="131878" y="539970"/>
            <a:ext cx="8892481" cy="4555093"/>
          </a:xfrm>
          <a:prstGeom prst="rect">
            <a:avLst/>
          </a:prstGeom>
          <a:noFill/>
        </p:spPr>
        <p:txBody>
          <a:bodyPr wrap="square" rtlCol="0">
            <a:spAutoFit/>
          </a:bodyPr>
          <a:lstStyle/>
          <a:p>
            <a:r>
              <a:rPr lang="en-GB" sz="1800">
                <a:effectLst/>
                <a:latin typeface="Arial" panose="020B0604020202020204" pitchFamily="34" charset="0"/>
                <a:ea typeface="Calibri" panose="020F0502020204030204" pitchFamily="34" charset="0"/>
                <a:cs typeface="Arial" panose="020B0604020202020204" pitchFamily="34" charset="0"/>
              </a:rPr>
              <a:t> </a:t>
            </a:r>
          </a:p>
          <a:p>
            <a:pPr marL="457200"/>
            <a:r>
              <a:rPr lang="en-GB" sz="1600" b="1">
                <a:solidFill>
                  <a:srgbClr val="003351"/>
                </a:solidFill>
                <a:latin typeface="Arial" panose="020B0604020202020204" pitchFamily="34" charset="0"/>
                <a:ea typeface="Calibri" panose="020F0502020204030204" pitchFamily="34" charset="0"/>
                <a:cs typeface="Arial" panose="020B0604020202020204" pitchFamily="34" charset="0"/>
              </a:rPr>
              <a:t>I</a:t>
            </a:r>
            <a:r>
              <a:rPr lang="en-GB" sz="1600" b="1">
                <a:solidFill>
                  <a:srgbClr val="003351"/>
                </a:solidFill>
                <a:effectLst/>
                <a:latin typeface="Arial" panose="020B0604020202020204" pitchFamily="34" charset="0"/>
                <a:ea typeface="Calibri" panose="020F0502020204030204" pitchFamily="34" charset="0"/>
                <a:cs typeface="Arial" panose="020B0604020202020204" pitchFamily="34" charset="0"/>
              </a:rPr>
              <a:t>ntroduction and general topics  (</a:t>
            </a:r>
            <a:r>
              <a:rPr lang="en-GB" sz="1600" b="1">
                <a:solidFill>
                  <a:srgbClr val="003351"/>
                </a:solidFill>
                <a:latin typeface="Arial" panose="020B0604020202020204" pitchFamily="34" charset="0"/>
                <a:ea typeface="Calibri" panose="020F0502020204030204" pitchFamily="34" charset="0"/>
                <a:cs typeface="Arial" panose="020B0604020202020204" pitchFamily="34" charset="0"/>
              </a:rPr>
              <a:t>10</a:t>
            </a:r>
            <a:r>
              <a:rPr lang="en-GB" sz="1600" b="1">
                <a:solidFill>
                  <a:srgbClr val="003351"/>
                </a:solidFill>
                <a:effectLst/>
                <a:latin typeface="Arial" panose="020B0604020202020204" pitchFamily="34" charset="0"/>
                <a:ea typeface="Calibri" panose="020F0502020204030204" pitchFamily="34" charset="0"/>
                <a:cs typeface="Arial" panose="020B0604020202020204" pitchFamily="34" charset="0"/>
              </a:rPr>
              <a:t>:30)</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Version documentation and other updates</a:t>
            </a:r>
            <a:endParaRPr lang="en-GB" sz="1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How to… add Well metadata</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Data availability updates</a:t>
            </a:r>
          </a:p>
          <a:p>
            <a:pPr marL="742950" indent="-285750">
              <a:buFont typeface="Arial" panose="020B0604020202020204" pitchFamily="34" charset="0"/>
              <a:buChar char="•"/>
            </a:pPr>
            <a:r>
              <a:rPr kumimoji="0" lang="en-GB" sz="1600" b="0" i="0" u="none" strike="noStrike" kern="1200" cap="none" spc="0" normalizeH="0" baseline="0" noProof="0">
                <a:ln>
                  <a:noFill/>
                </a:ln>
                <a:solidFill>
                  <a:srgbClr val="003351"/>
                </a:solidFill>
                <a:effectLst/>
                <a:uLnTx/>
                <a:uFillTx/>
                <a:latin typeface="Arial"/>
                <a:ea typeface="+mn-ea"/>
                <a:cs typeface="+mn-cs"/>
              </a:rPr>
              <a:t>How to… Filter Project and File tables, and download large files</a:t>
            </a:r>
          </a:p>
          <a:p>
            <a:pPr marL="457200"/>
            <a:endParaRPr lang="en-GB" sz="1600">
              <a:solidFill>
                <a:srgbClr val="003351"/>
              </a:solidFill>
              <a:effectLst/>
              <a:latin typeface="Arial" panose="020B0604020202020204" pitchFamily="34" charset="0"/>
              <a:ea typeface="Calibri" panose="020F0502020204030204" pitchFamily="34" charset="0"/>
              <a:cs typeface="Arial" panose="020B0604020202020204" pitchFamily="34" charset="0"/>
            </a:endParaRPr>
          </a:p>
          <a:p>
            <a:pPr marL="457200"/>
            <a:r>
              <a:rPr lang="en-GB" sz="1600" b="1">
                <a:solidFill>
                  <a:srgbClr val="003351"/>
                </a:solidFill>
                <a:effectLst/>
                <a:latin typeface="Arial" panose="020B0604020202020204" pitchFamily="34" charset="0"/>
                <a:ea typeface="Calibri" panose="020F0502020204030204" pitchFamily="34" charset="0"/>
                <a:cs typeface="Arial" panose="020B0604020202020204" pitchFamily="34" charset="0"/>
              </a:rPr>
              <a:t>Task Finish Groups &amp; Projects  (10:50)</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TFG003 - Web service access to NDR data/metadata</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TFG005 - UI/UX Review</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How to… discover data with the map</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TFG006 – Cloud to Cloud seismic data reporting</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TFG007 – </a:t>
            </a:r>
            <a:r>
              <a:rPr lang="en-GB" sz="1600" i="1">
                <a:solidFill>
                  <a:srgbClr val="003351"/>
                </a:solidFill>
                <a:latin typeface="Arial" panose="020B0604020202020204" pitchFamily="34" charset="0"/>
                <a:ea typeface="Calibri" panose="020F0502020204030204" pitchFamily="34" charset="0"/>
                <a:cs typeface="Arial" panose="020B0604020202020204" pitchFamily="34" charset="0"/>
              </a:rPr>
              <a:t>Proposed - Legacy Seismic Data Reporting</a:t>
            </a:r>
            <a:endParaRPr lang="en-GB" sz="1600">
              <a:solidFill>
                <a:srgbClr val="003351"/>
              </a:solidFill>
              <a:latin typeface="Arial" panose="020B0604020202020204" pitchFamily="34" charset="0"/>
              <a:ea typeface="Calibri" panose="020F0502020204030204" pitchFamily="34" charset="0"/>
              <a:cs typeface="Arial" panose="020B0604020202020204" pitchFamily="34" charset="0"/>
            </a:endParaRP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TFG008 –</a:t>
            </a:r>
            <a:r>
              <a:rPr lang="en-GB" sz="1600" i="1">
                <a:solidFill>
                  <a:srgbClr val="003351"/>
                </a:solidFill>
                <a:latin typeface="Arial" panose="020B0604020202020204" pitchFamily="34" charset="0"/>
                <a:ea typeface="Calibri" panose="020F0502020204030204" pitchFamily="34" charset="0"/>
                <a:cs typeface="Arial" panose="020B0604020202020204" pitchFamily="34" charset="0"/>
              </a:rPr>
              <a:t> Proposed - Data Management Best Practices for Licensees</a:t>
            </a:r>
          </a:p>
          <a:p>
            <a:pPr marL="457200"/>
            <a:endParaRPr lang="en-GB" sz="1600" b="1">
              <a:solidFill>
                <a:srgbClr val="003351"/>
              </a:solidFill>
              <a:latin typeface="Arial" panose="020B0604020202020204" pitchFamily="34" charset="0"/>
              <a:ea typeface="Calibri" panose="020F0502020204030204" pitchFamily="34" charset="0"/>
              <a:cs typeface="Arial" panose="020B0604020202020204" pitchFamily="34" charset="0"/>
            </a:endParaRPr>
          </a:p>
          <a:p>
            <a:pPr marL="457200"/>
            <a:r>
              <a:rPr lang="en-GB" sz="1600" b="1">
                <a:solidFill>
                  <a:srgbClr val="003351"/>
                </a:solidFill>
                <a:latin typeface="Arial" panose="020B0604020202020204" pitchFamily="34" charset="0"/>
                <a:cs typeface="Arial" panose="020B0604020202020204" pitchFamily="34" charset="0"/>
              </a:rPr>
              <a:t>Next steps – 3 month outlook  (11:45)</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Development planning and delivery</a:t>
            </a:r>
          </a:p>
          <a:p>
            <a:pPr marL="742950" indent="-285750">
              <a:buFont typeface="Arial" panose="020B0604020202020204" pitchFamily="34" charset="0"/>
              <a:buChar char="•"/>
            </a:pPr>
            <a:r>
              <a:rPr lang="en-GB" sz="1600">
                <a:solidFill>
                  <a:srgbClr val="003351"/>
                </a:solidFill>
                <a:latin typeface="Arial" panose="020B0604020202020204" pitchFamily="34" charset="0"/>
                <a:ea typeface="Calibri" panose="020F0502020204030204" pitchFamily="34" charset="0"/>
                <a:cs typeface="Arial" panose="020B0604020202020204" pitchFamily="34" charset="0"/>
              </a:rPr>
              <a:t>Licensing Rounds</a:t>
            </a:r>
          </a:p>
        </p:txBody>
      </p:sp>
    </p:spTree>
    <p:extLst>
      <p:ext uri="{BB962C8B-B14F-4D97-AF65-F5344CB8AC3E}">
        <p14:creationId xmlns:p14="http://schemas.microsoft.com/office/powerpoint/2010/main" val="238257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249012" y="137626"/>
            <a:ext cx="6223506" cy="376237"/>
          </a:xfrm>
        </p:spPr>
        <p:txBody>
          <a:bodyPr lIns="0" tIns="0" rIns="91440" bIns="45720" anchor="t">
            <a:noAutofit/>
          </a:bodyPr>
          <a:lstStyle/>
          <a:p>
            <a:r>
              <a:rPr lang="en-GB"/>
              <a:t>Version, documentation </a:t>
            </a:r>
            <a:r>
              <a:rPr lang="en-GB">
                <a:solidFill>
                  <a:srgbClr val="003351"/>
                </a:solidFill>
              </a:rPr>
              <a:t>and other updates</a:t>
            </a:r>
          </a:p>
        </p:txBody>
      </p:sp>
      <p:sp>
        <p:nvSpPr>
          <p:cNvPr id="47" name="TextBox 46">
            <a:extLst>
              <a:ext uri="{FF2B5EF4-FFF2-40B4-BE49-F238E27FC236}">
                <a16:creationId xmlns:a16="http://schemas.microsoft.com/office/drawing/2014/main" id="{6C25FDAE-CF2C-4E4C-80C7-E4F436676154}"/>
              </a:ext>
            </a:extLst>
          </p:cNvPr>
          <p:cNvSpPr txBox="1"/>
          <p:nvPr/>
        </p:nvSpPr>
        <p:spPr>
          <a:xfrm>
            <a:off x="249011" y="796156"/>
            <a:ext cx="8645978" cy="3854901"/>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3351"/>
                </a:solidFill>
                <a:latin typeface="Arial" panose="020B0604020202020204"/>
              </a:rPr>
              <a:t>Version deployed mid August v20220820_12		notice to Company Administrators and September 									Update to NDR User Group subscribers</a:t>
            </a:r>
          </a:p>
          <a:p>
            <a:pPr defTabSz="457189">
              <a:spcBef>
                <a:spcPts val="600"/>
              </a:spcBef>
              <a:defRPr/>
            </a:pPr>
            <a:endParaRPr lang="en-GB" sz="1400" b="1">
              <a:solidFill>
                <a:srgbClr val="003351"/>
              </a:solidFill>
              <a:latin typeface="Helvetica Neue"/>
            </a:endParaRPr>
          </a:p>
          <a:p>
            <a:pPr defTabSz="457189">
              <a:spcBef>
                <a:spcPts val="600"/>
              </a:spcBef>
              <a:defRPr/>
            </a:pPr>
            <a:r>
              <a:rPr lang="en-GB" sz="1350">
                <a:solidFill>
                  <a:srgbClr val="0065A2">
                    <a:lumMod val="50000"/>
                  </a:srgbClr>
                </a:solidFill>
                <a:latin typeface="Arial" panose="020B0604020202020204"/>
              </a:rPr>
              <a:t>Release notes in the Notifications section of NDR Login page:</a:t>
            </a:r>
          </a:p>
          <a:p>
            <a:pPr defTabSz="457189">
              <a:spcBef>
                <a:spcPts val="600"/>
              </a:spcBef>
              <a:defRPr/>
            </a:pPr>
            <a:r>
              <a:rPr lang="en-GB" sz="1350">
                <a:solidFill>
                  <a:srgbClr val="0065A2">
                    <a:lumMod val="50000"/>
                  </a:srgbClr>
                </a:solidFill>
                <a:latin typeface="Arial" panose="020B0604020202020204"/>
                <a:hlinkClick r:id="rId2"/>
              </a:rPr>
              <a:t>https://support.uk-ndr.co.uk/hc/en-gb/articles/7233118874898-Release-notes-22nd-August-2022</a:t>
            </a:r>
            <a:r>
              <a:rPr lang="en-GB" sz="1350">
                <a:solidFill>
                  <a:srgbClr val="0065A2">
                    <a:lumMod val="50000"/>
                  </a:srgbClr>
                </a:solidFill>
                <a:latin typeface="Arial" panose="020B0604020202020204"/>
              </a:rPr>
              <a:t> </a:t>
            </a:r>
          </a:p>
          <a:p>
            <a:pPr defTabSz="457189">
              <a:spcBef>
                <a:spcPts val="600"/>
              </a:spcBef>
              <a:defRPr/>
            </a:pPr>
            <a:endParaRPr lang="en-GB" sz="1350" b="1">
              <a:solidFill>
                <a:srgbClr val="0065A2">
                  <a:lumMod val="50000"/>
                </a:srgbClr>
              </a:solidFill>
              <a:highlight>
                <a:srgbClr val="FFFF00"/>
              </a:highlight>
              <a:latin typeface="Arial" panose="020B0604020202020204"/>
            </a:endParaRPr>
          </a:p>
          <a:p>
            <a:pPr defTabSz="457189">
              <a:spcBef>
                <a:spcPts val="600"/>
              </a:spcBef>
              <a:defRPr/>
            </a:pPr>
            <a:r>
              <a:rPr lang="en-GB" sz="1350" b="1">
                <a:solidFill>
                  <a:srgbClr val="0065A2">
                    <a:lumMod val="50000"/>
                  </a:srgbClr>
                </a:solidFill>
                <a:latin typeface="Arial" panose="020B0604020202020204"/>
              </a:rPr>
              <a:t>Documentation:</a:t>
            </a:r>
          </a:p>
          <a:p>
            <a:pPr defTabSz="457189">
              <a:spcBef>
                <a:spcPts val="600"/>
              </a:spcBef>
              <a:defRPr/>
            </a:pPr>
            <a:r>
              <a:rPr lang="en-GB" sz="1350">
                <a:solidFill>
                  <a:srgbClr val="0065A2">
                    <a:lumMod val="50000"/>
                  </a:srgbClr>
                </a:solidFill>
                <a:latin typeface="Arial" panose="020B0604020202020204"/>
              </a:rPr>
              <a:t>No recent changes to the “Form &amp; Manner for NDR” document – December 2021 version remains valid</a:t>
            </a:r>
          </a:p>
          <a:p>
            <a:pPr defTabSz="457189">
              <a:spcBef>
                <a:spcPts val="600"/>
              </a:spcBef>
              <a:defRPr/>
            </a:pPr>
            <a:r>
              <a:rPr lang="en-GB" sz="1350">
                <a:solidFill>
                  <a:srgbClr val="0065A2">
                    <a:lumMod val="50000"/>
                  </a:srgbClr>
                </a:solidFill>
                <a:latin typeface="Arial" panose="020B0604020202020204"/>
              </a:rPr>
              <a:t>Revision is in progress, to align to NSTA branding and accessibility – there may be changes in relation to data reporting, which will be announced at the time. </a:t>
            </a:r>
          </a:p>
          <a:p>
            <a:pPr defTabSz="457189">
              <a:spcBef>
                <a:spcPts val="600"/>
              </a:spcBef>
              <a:defRPr/>
            </a:pPr>
            <a:endParaRPr lang="en-GB" sz="1350">
              <a:solidFill>
                <a:srgbClr val="0065A2">
                  <a:lumMod val="50000"/>
                </a:srgbClr>
              </a:solidFill>
              <a:latin typeface="Arial" panose="020B0604020202020204"/>
            </a:endParaRPr>
          </a:p>
          <a:p>
            <a:pPr defTabSz="457189">
              <a:spcBef>
                <a:spcPts val="600"/>
              </a:spcBef>
              <a:defRPr/>
            </a:pPr>
            <a:r>
              <a:rPr lang="en-GB" sz="1350" b="1">
                <a:solidFill>
                  <a:srgbClr val="0065A2">
                    <a:lumMod val="50000"/>
                  </a:srgbClr>
                </a:solidFill>
                <a:latin typeface="Arial" panose="020B0604020202020204"/>
              </a:rPr>
              <a:t>Data As A National Resource (DANR):</a:t>
            </a:r>
          </a:p>
          <a:p>
            <a:pPr defTabSz="457189">
              <a:spcBef>
                <a:spcPts val="600"/>
              </a:spcBef>
              <a:defRPr/>
            </a:pPr>
            <a:r>
              <a:rPr lang="en-GB" sz="1350">
                <a:solidFill>
                  <a:srgbClr val="0065A2">
                    <a:lumMod val="50000"/>
                  </a:srgbClr>
                </a:solidFill>
                <a:latin typeface="Arial" panose="020B0604020202020204"/>
              </a:rPr>
              <a:t>Powered by PPDM. Network of NDRs, regulatory organisations, NOCs </a:t>
            </a:r>
          </a:p>
          <a:p>
            <a:pPr defTabSz="457189">
              <a:spcBef>
                <a:spcPts val="600"/>
              </a:spcBef>
              <a:defRPr/>
            </a:pPr>
            <a:r>
              <a:rPr lang="en-GB" sz="1350">
                <a:solidFill>
                  <a:srgbClr val="0065A2">
                    <a:lumMod val="50000"/>
                  </a:srgbClr>
                </a:solidFill>
                <a:latin typeface="Arial" panose="020B0604020202020204"/>
              </a:rPr>
              <a:t>Collaboration on the stewardship of data for established and emerging purposes</a:t>
            </a:r>
          </a:p>
        </p:txBody>
      </p:sp>
      <p:pic>
        <p:nvPicPr>
          <p:cNvPr id="5" name="Picture 4" descr="DANR Logo">
            <a:extLst>
              <a:ext uri="{FF2B5EF4-FFF2-40B4-BE49-F238E27FC236}">
                <a16:creationId xmlns:a16="http://schemas.microsoft.com/office/drawing/2014/main" id="{EBB21B9C-AC00-4D3A-A0B3-AC98C899BA68}"/>
              </a:ext>
            </a:extLst>
          </p:cNvPr>
          <p:cNvPicPr>
            <a:picLocks noChangeAspect="1"/>
          </p:cNvPicPr>
          <p:nvPr/>
        </p:nvPicPr>
        <p:blipFill>
          <a:blip r:embed="rId3"/>
          <a:stretch>
            <a:fillRect/>
          </a:stretch>
        </p:blipFill>
        <p:spPr>
          <a:xfrm>
            <a:off x="6792318" y="3705308"/>
            <a:ext cx="1872083" cy="945749"/>
          </a:xfrm>
          <a:prstGeom prst="rect">
            <a:avLst/>
          </a:prstGeom>
        </p:spPr>
      </p:pic>
    </p:spTree>
    <p:extLst>
      <p:ext uri="{BB962C8B-B14F-4D97-AF65-F5344CB8AC3E}">
        <p14:creationId xmlns:p14="http://schemas.microsoft.com/office/powerpoint/2010/main" val="223463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How to… add Well metadata</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431800" y="2816873"/>
            <a:ext cx="8348663" cy="523215"/>
          </a:xfrm>
          <a:prstGeom prst="rect">
            <a:avLst/>
          </a:prstGeom>
        </p:spPr>
        <p:txBody>
          <a:bodyPr/>
          <a:lstStyle/>
          <a:p>
            <a:pPr marL="0" indent="0">
              <a:buNone/>
            </a:pPr>
            <a:endParaRPr lang="en-GB"/>
          </a:p>
        </p:txBody>
      </p:sp>
    </p:spTree>
    <p:extLst>
      <p:ext uri="{BB962C8B-B14F-4D97-AF65-F5344CB8AC3E}">
        <p14:creationId xmlns:p14="http://schemas.microsoft.com/office/powerpoint/2010/main" val="2193756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5">
            <a:alphaModFix amt="25000"/>
          </a:blip>
          <a:srcRect/>
          <a:stretch/>
        </p:blipFill>
        <p:spPr>
          <a:xfrm flipH="1">
            <a:off x="16513" y="1013461"/>
            <a:ext cx="9127487" cy="4130040"/>
          </a:xfrm>
          <a:prstGeom prst="rect">
            <a:avLst/>
          </a:prstGeom>
        </p:spPr>
      </p:pic>
      <p:pic>
        <p:nvPicPr>
          <p:cNvPr id="2" name="Add Well GIS meta" descr="Video of how to add well metadata in the NDR.">
            <a:hlinkClick r:id="" action="ppaction://media"/>
            <a:extLst>
              <a:ext uri="{FF2B5EF4-FFF2-40B4-BE49-F238E27FC236}">
                <a16:creationId xmlns:a16="http://schemas.microsoft.com/office/drawing/2014/main" id="{22C5AD0E-B7EA-40E3-97F3-A61B8C02DEA6}"/>
              </a:ext>
            </a:extLst>
          </p:cNvPr>
          <p:cNvPicPr>
            <a:picLocks noChangeAspect="1"/>
          </p:cNvPicPr>
          <p:nvPr>
            <a:videoFile r:link="rId1"/>
            <p:extLst>
              <p:ext uri="{DAA4B4D4-6D71-4841-9C94-3DE7FCFB9230}">
                <p14:media xmlns:p14="http://schemas.microsoft.com/office/powerpoint/2010/main" r:embed="rId2">
                  <p14:trim st="10000" end="9384"/>
                  <p14:extLst>
                    <p:ext uri="{3AFAAA56-56D3-431D-BCD4-E75A35582382}">
                      <p173:tracksInfo xmlns:p173="http://schemas.microsoft.com/office/powerpoint/2017/3/main" displayLoc="media">
                        <p173:trackLst>
                          <p173:track id="{8529D179-1412-477D-895A-02215177BC79}" label="auto_generated_captions" lang="" r:embed="rId6"/>
                        </p173:trackLst>
                      </p173:tracksInfo>
                    </p:ext>
                  </p14:extLst>
                </p14:media>
              </p:ext>
            </p:extLst>
          </p:nvPr>
        </p:nvPicPr>
        <p:blipFill>
          <a:blip r:embed="rId7"/>
          <a:stretch>
            <a:fillRect/>
          </a:stretch>
        </p:blipFill>
        <p:spPr>
          <a:xfrm>
            <a:off x="16513" y="-95694"/>
            <a:ext cx="10396278" cy="5847907"/>
          </a:xfrm>
          <a:prstGeom prst="rect">
            <a:avLst/>
          </a:prstGeom>
        </p:spPr>
      </p:pic>
      <p:sp>
        <p:nvSpPr>
          <p:cNvPr id="5" name="Title 4">
            <a:extLst>
              <a:ext uri="{FF2B5EF4-FFF2-40B4-BE49-F238E27FC236}">
                <a16:creationId xmlns:a16="http://schemas.microsoft.com/office/drawing/2014/main" id="{E52DC21F-F56F-4EB9-95F4-6E231B37D5E9}"/>
              </a:ext>
            </a:extLst>
          </p:cNvPr>
          <p:cNvSpPr>
            <a:spLocks noGrp="1"/>
          </p:cNvSpPr>
          <p:nvPr>
            <p:ph type="title" idx="4294967295"/>
          </p:nvPr>
        </p:nvSpPr>
        <p:spPr>
          <a:xfrm>
            <a:off x="628650" y="-994172"/>
            <a:ext cx="7886700" cy="994172"/>
          </a:xfrm>
        </p:spPr>
        <p:txBody>
          <a:bodyPr vert="horz" lIns="91440" tIns="45720" rIns="91440" bIns="45720" rtlCol="0" anchor="b">
            <a:normAutofit/>
          </a:bodyPr>
          <a:lstStyle/>
          <a:p>
            <a:r>
              <a:rPr lang="en-GB" dirty="0"/>
              <a:t>Video 1</a:t>
            </a:r>
          </a:p>
        </p:txBody>
      </p:sp>
    </p:spTree>
    <p:extLst>
      <p:ext uri="{BB962C8B-B14F-4D97-AF65-F5344CB8AC3E}">
        <p14:creationId xmlns:p14="http://schemas.microsoft.com/office/powerpoint/2010/main" val="11336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 uri="{C183D7F6-B498-43B3-948B-1728B52AA6E4}">
                <adec:decorative xmlns:adec="http://schemas.microsoft.com/office/drawing/2017/decorative" val="0"/>
              </a:ext>
            </a:extLst>
          </p:cNvPr>
          <p:cNvSpPr>
            <a:spLocks noGrp="1"/>
          </p:cNvSpPr>
          <p:nvPr>
            <p:ph type="title"/>
          </p:nvPr>
        </p:nvSpPr>
        <p:spPr>
          <a:xfrm>
            <a:off x="249012" y="137626"/>
            <a:ext cx="6223506" cy="376237"/>
          </a:xfrm>
        </p:spPr>
        <p:txBody>
          <a:bodyPr lIns="0" tIns="0" rIns="91440" bIns="45720" anchor="t">
            <a:noAutofit/>
          </a:bodyPr>
          <a:lstStyle/>
          <a:p>
            <a:r>
              <a:rPr lang="en-GB" dirty="0"/>
              <a:t>Data availability updates</a:t>
            </a:r>
          </a:p>
        </p:txBody>
      </p:sp>
      <p:sp>
        <p:nvSpPr>
          <p:cNvPr id="47" name="TextBox 46">
            <a:extLst>
              <a:ext uri="{FF2B5EF4-FFF2-40B4-BE49-F238E27FC236}">
                <a16:creationId xmlns:a16="http://schemas.microsoft.com/office/drawing/2014/main" id="{6C25FDAE-CF2C-4E4C-80C7-E4F436676154}"/>
              </a:ext>
              <a:ext uri="{C183D7F6-B498-43B3-948B-1728B52AA6E4}">
                <adec:decorative xmlns:adec="http://schemas.microsoft.com/office/drawing/2017/decorative" val="0"/>
              </a:ext>
            </a:extLst>
          </p:cNvPr>
          <p:cNvSpPr txBox="1"/>
          <p:nvPr/>
        </p:nvSpPr>
        <p:spPr>
          <a:xfrm>
            <a:off x="236473" y="697593"/>
            <a:ext cx="5676213" cy="1438855"/>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latin typeface="Arial" panose="020B0604020202020204"/>
              </a:rPr>
              <a:t>Wellbore data: </a:t>
            </a: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193GB Well data released since NDR launch</a:t>
            </a: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Over 666,000 files and 5TB of well data available</a:t>
            </a: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Over 1,000 well files downloaded in last three months</a:t>
            </a:r>
          </a:p>
          <a:p>
            <a:pPr marL="285750" indent="-285750" defTabSz="457189">
              <a:spcBef>
                <a:spcPts val="600"/>
              </a:spcBef>
              <a:buFont typeface="Arial" panose="020B0604020202020204" pitchFamily="34" charset="0"/>
              <a:buChar char="•"/>
              <a:defRPr/>
            </a:pPr>
            <a:endParaRPr lang="en-GB" sz="1350">
              <a:solidFill>
                <a:srgbClr val="0065A2">
                  <a:lumMod val="50000"/>
                </a:srgbClr>
              </a:solidFill>
              <a:highlight>
                <a:srgbClr val="FFFF00"/>
              </a:highlight>
              <a:latin typeface="Arial" panose="020B0604020202020204"/>
            </a:endParaRPr>
          </a:p>
        </p:txBody>
      </p:sp>
      <p:sp>
        <p:nvSpPr>
          <p:cNvPr id="25" name="TextBox 24">
            <a:extLst>
              <a:ext uri="{FF2B5EF4-FFF2-40B4-BE49-F238E27FC236}">
                <a16:creationId xmlns:a16="http://schemas.microsoft.com/office/drawing/2014/main" id="{A51A6566-D989-4B5A-8CBF-D8811AB1454F}"/>
              </a:ext>
              <a:ext uri="{C183D7F6-B498-43B3-948B-1728B52AA6E4}">
                <adec:decorative xmlns:adec="http://schemas.microsoft.com/office/drawing/2017/decorative" val="0"/>
              </a:ext>
            </a:extLst>
          </p:cNvPr>
          <p:cNvSpPr txBox="1"/>
          <p:nvPr/>
        </p:nvSpPr>
        <p:spPr>
          <a:xfrm>
            <a:off x="249012" y="2256329"/>
            <a:ext cx="5676213" cy="869469"/>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rPr>
              <a:t>Field seismic data:</a:t>
            </a:r>
          </a:p>
          <a:p>
            <a:pPr marL="285750" indent="-285750" defTabSz="457189">
              <a:spcBef>
                <a:spcPts val="600"/>
              </a:spcBef>
              <a:buFont typeface="Arial" panose="020B0604020202020204" pitchFamily="34" charset="0"/>
              <a:buChar char="•"/>
              <a:defRPr/>
            </a:pPr>
            <a:r>
              <a:rPr lang="en-GB" sz="1350">
                <a:solidFill>
                  <a:srgbClr val="0065A2">
                    <a:lumMod val="50000"/>
                  </a:srgbClr>
                </a:solidFill>
              </a:rPr>
              <a:t>NSTA &amp; Moveout collaboration – WoS surveys in progress x 5</a:t>
            </a:r>
          </a:p>
          <a:p>
            <a:pPr marL="285750" indent="-285750" defTabSz="457189">
              <a:spcBef>
                <a:spcPts val="600"/>
              </a:spcBef>
              <a:buFont typeface="Arial" panose="020B0604020202020204" pitchFamily="34" charset="0"/>
              <a:buChar char="•"/>
              <a:defRPr/>
            </a:pPr>
            <a:r>
              <a:rPr lang="en-GB" sz="1350">
                <a:solidFill>
                  <a:srgbClr val="0065A2">
                    <a:lumMod val="50000"/>
                  </a:srgbClr>
                </a:solidFill>
              </a:rPr>
              <a:t>User led</a:t>
            </a:r>
            <a:r>
              <a:rPr lang="en-GB" sz="1350">
                <a:solidFill>
                  <a:srgbClr val="0065A2">
                    <a:lumMod val="50000"/>
                  </a:srgbClr>
                </a:solidFill>
                <a:latin typeface="Arial" panose="020B0604020202020204"/>
              </a:rPr>
              <a:t> self-service reporting – esp. site surveys</a:t>
            </a:r>
            <a:endParaRPr lang="en-GB" sz="1350">
              <a:solidFill>
                <a:srgbClr val="0065A2">
                  <a:lumMod val="50000"/>
                </a:srgbClr>
              </a:solidFill>
            </a:endParaRPr>
          </a:p>
        </p:txBody>
      </p:sp>
      <p:graphicFrame>
        <p:nvGraphicFramePr>
          <p:cNvPr id="7" name="Chart 6" descr="An example showing a chart">
            <a:extLst>
              <a:ext uri="{FF2B5EF4-FFF2-40B4-BE49-F238E27FC236}">
                <a16:creationId xmlns:a16="http://schemas.microsoft.com/office/drawing/2014/main" id="{207F3888-FE8D-416D-A322-05F701DA8C33}"/>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9246280"/>
              </p:ext>
            </p:extLst>
          </p:nvPr>
        </p:nvGraphicFramePr>
        <p:xfrm>
          <a:off x="5735495" y="877475"/>
          <a:ext cx="3159493" cy="3074307"/>
        </p:xfrm>
        <a:graphic>
          <a:graphicData uri="http://schemas.openxmlformats.org/drawingml/2006/chart">
            <c:chart xmlns:c="http://schemas.openxmlformats.org/drawingml/2006/chart" xmlns:r="http://schemas.openxmlformats.org/officeDocument/2006/relationships" r:id="rId2"/>
          </a:graphicData>
        </a:graphic>
      </p:graphicFrame>
      <p:sp>
        <p:nvSpPr>
          <p:cNvPr id="48" name="TextBox 47">
            <a:extLst>
              <a:ext uri="{FF2B5EF4-FFF2-40B4-BE49-F238E27FC236}">
                <a16:creationId xmlns:a16="http://schemas.microsoft.com/office/drawing/2014/main" id="{D8FD066D-CF3C-4C85-AE2F-A21EEE34460B}"/>
              </a:ext>
              <a:ext uri="{C183D7F6-B498-43B3-948B-1728B52AA6E4}">
                <adec:decorative xmlns:adec="http://schemas.microsoft.com/office/drawing/2017/decorative" val="0"/>
              </a:ext>
            </a:extLst>
          </p:cNvPr>
          <p:cNvSpPr txBox="1"/>
          <p:nvPr/>
        </p:nvSpPr>
        <p:spPr>
          <a:xfrm>
            <a:off x="249012" y="3489410"/>
            <a:ext cx="8671053" cy="1438855"/>
          </a:xfrm>
          <a:prstGeom prst="rect">
            <a:avLst/>
          </a:prstGeom>
          <a:noFill/>
        </p:spPr>
        <p:txBody>
          <a:bodyPr wrap="square" lIns="91440" tIns="45720" rIns="91440" bIns="45720" rtlCol="0" anchor="t">
            <a:spAutoFit/>
          </a:bodyPr>
          <a:lstStyle/>
          <a:p>
            <a:pPr defTabSz="457189">
              <a:spcBef>
                <a:spcPts val="600"/>
              </a:spcBef>
              <a:defRPr/>
            </a:pPr>
            <a:r>
              <a:rPr lang="en-GB" sz="1350" b="1">
                <a:solidFill>
                  <a:srgbClr val="0065A2">
                    <a:lumMod val="50000"/>
                  </a:srgbClr>
                </a:solidFill>
              </a:rPr>
              <a:t>Processed s</a:t>
            </a:r>
            <a:r>
              <a:rPr lang="en-GB" sz="1350" b="1">
                <a:solidFill>
                  <a:srgbClr val="0065A2">
                    <a:lumMod val="50000"/>
                  </a:srgbClr>
                </a:solidFill>
                <a:latin typeface="Arial" panose="020B0604020202020204"/>
              </a:rPr>
              <a:t>eismic data:</a:t>
            </a:r>
            <a:endParaRPr lang="en-GB" sz="1350">
              <a:solidFill>
                <a:srgbClr val="0065A2">
                  <a:lumMod val="50000"/>
                </a:srgbClr>
              </a:solidFill>
              <a:latin typeface="Arial" panose="020B0604020202020204"/>
            </a:endParaRP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Lyme Bay Consulting donated merged post stack seismic data</a:t>
            </a: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Central North Sea; Outer Moray Firth; Northern North Sea; Faroes Shetland Basin</a:t>
            </a: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Four Projects </a:t>
            </a:r>
            <a:r>
              <a:rPr lang="en-GB" sz="1350" b="1">
                <a:solidFill>
                  <a:srgbClr val="0065A2">
                    <a:lumMod val="50000"/>
                  </a:srgbClr>
                </a:solidFill>
                <a:latin typeface="Arial" panose="020B0604020202020204"/>
              </a:rPr>
              <a:t>OA__2022seis0001 </a:t>
            </a:r>
            <a:r>
              <a:rPr lang="en-GB" sz="1350">
                <a:solidFill>
                  <a:srgbClr val="0065A2">
                    <a:lumMod val="50000"/>
                  </a:srgbClr>
                </a:solidFill>
                <a:latin typeface="Arial" panose="020B0604020202020204"/>
              </a:rPr>
              <a:t>to </a:t>
            </a:r>
            <a:r>
              <a:rPr lang="en-GB" sz="1350">
                <a:solidFill>
                  <a:srgbClr val="0065A2">
                    <a:lumMod val="50000"/>
                  </a:srgbClr>
                </a:solidFill>
              </a:rPr>
              <a:t>0004 - two SEG-Y versions of each (original and conditioned)</a:t>
            </a:r>
            <a:endParaRPr lang="en-GB" sz="1350">
              <a:solidFill>
                <a:srgbClr val="0065A2">
                  <a:lumMod val="50000"/>
                </a:srgbClr>
              </a:solidFill>
              <a:latin typeface="Arial" panose="020B0604020202020204"/>
            </a:endParaRPr>
          </a:p>
          <a:p>
            <a:pPr marL="285750" indent="-285750" defTabSz="457189">
              <a:spcBef>
                <a:spcPts val="600"/>
              </a:spcBef>
              <a:buFont typeface="Arial" panose="020B0604020202020204" pitchFamily="34" charset="0"/>
              <a:buChar char="•"/>
              <a:defRPr/>
            </a:pPr>
            <a:r>
              <a:rPr lang="en-GB" sz="1350">
                <a:solidFill>
                  <a:srgbClr val="0065A2">
                    <a:lumMod val="50000"/>
                  </a:srgbClr>
                </a:solidFill>
                <a:latin typeface="Arial" panose="020B0604020202020204"/>
              </a:rPr>
              <a:t>CNS data was released on Monday 12</a:t>
            </a:r>
            <a:r>
              <a:rPr lang="en-GB" sz="1350" baseline="30000">
                <a:solidFill>
                  <a:srgbClr val="0065A2">
                    <a:lumMod val="50000"/>
                  </a:srgbClr>
                </a:solidFill>
                <a:latin typeface="Arial" panose="020B0604020202020204"/>
              </a:rPr>
              <a:t>th</a:t>
            </a:r>
            <a:r>
              <a:rPr lang="en-GB" sz="1350">
                <a:solidFill>
                  <a:srgbClr val="0065A2">
                    <a:lumMod val="50000"/>
                  </a:srgbClr>
                </a:solidFill>
                <a:latin typeface="Arial" panose="020B0604020202020204"/>
              </a:rPr>
              <a:t> September and is already being downloaded</a:t>
            </a:r>
          </a:p>
        </p:txBody>
      </p:sp>
    </p:spTree>
    <p:extLst>
      <p:ext uri="{BB962C8B-B14F-4D97-AF65-F5344CB8AC3E}">
        <p14:creationId xmlns:p14="http://schemas.microsoft.com/office/powerpoint/2010/main" val="360413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16513" y="1013461"/>
            <a:ext cx="9127487" cy="413004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6615"/>
            <a:ext cx="8388350" cy="748313"/>
          </a:xfrm>
          <a:prstGeom prst="rect">
            <a:avLst/>
          </a:prstGeom>
          <a:noFill/>
          <a:ln>
            <a:noFill/>
            <a:prstDash/>
          </a:ln>
          <a:effectLst/>
        </p:spPr>
        <p:txBody>
          <a:bodyPr rot="0" spcFirstLastPara="0" vertOverflow="overflow" horzOverflow="overflow" vert="horz" wrap="square" lIns="0" tIns="34290" rIns="68580" bIns="34290" numCol="1" spcCol="0" rtlCol="0" fromWordArt="0" anchor="b"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3351"/>
                </a:solidFill>
                <a:effectLst/>
                <a:uLnTx/>
                <a:uFillTx/>
                <a:latin typeface="Arial"/>
                <a:ea typeface="+mn-ea"/>
                <a:cs typeface="+mn-cs"/>
              </a:rPr>
              <a:t>How to… filter Project &amp; Files Tables</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4294967295"/>
          </p:nvPr>
        </p:nvSpPr>
        <p:spPr>
          <a:xfrm>
            <a:off x="431800" y="2816873"/>
            <a:ext cx="8348663" cy="523215"/>
          </a:xfrm>
          <a:prstGeom prst="rect">
            <a:avLst/>
          </a:prstGeom>
        </p:spPr>
        <p:txBody>
          <a:bodyPr/>
          <a:lstStyle/>
          <a:p>
            <a:pPr marL="0" indent="0">
              <a:buNone/>
            </a:pPr>
            <a:endParaRPr lang="en-GB"/>
          </a:p>
        </p:txBody>
      </p:sp>
    </p:spTree>
    <p:extLst>
      <p:ext uri="{BB962C8B-B14F-4D97-AF65-F5344CB8AC3E}">
        <p14:creationId xmlns:p14="http://schemas.microsoft.com/office/powerpoint/2010/main" val="137589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5">
            <a:alphaModFix amt="25000"/>
          </a:blip>
          <a:srcRect/>
          <a:stretch/>
        </p:blipFill>
        <p:spPr>
          <a:xfrm flipH="1">
            <a:off x="16513" y="1013461"/>
            <a:ext cx="9127487" cy="4130040"/>
          </a:xfrm>
          <a:prstGeom prst="rect">
            <a:avLst/>
          </a:prstGeom>
        </p:spPr>
      </p:pic>
      <p:pic>
        <p:nvPicPr>
          <p:cNvPr id="2" name="Filtering Project Tables and downloading" descr="Video of how to filter project and files tables in the NDR.">
            <a:hlinkClick r:id="" action="ppaction://media"/>
            <a:extLst>
              <a:ext uri="{FF2B5EF4-FFF2-40B4-BE49-F238E27FC236}">
                <a16:creationId xmlns:a16="http://schemas.microsoft.com/office/drawing/2014/main" id="{30B5F50C-AC4C-4C64-A460-B84869CF18A2}"/>
              </a:ext>
            </a:extLst>
          </p:cNvPr>
          <p:cNvPicPr>
            <a:picLocks noChangeAspect="1"/>
          </p:cNvPicPr>
          <p:nvPr>
            <a:videoFile r:link="rId1"/>
            <p:extLst>
              <p:ext uri="{DAA4B4D4-6D71-4841-9C94-3DE7FCFB9230}">
                <p14:media xmlns:p14="http://schemas.microsoft.com/office/powerpoint/2010/main" r:embed="rId2">
                  <p14:trim st="3000"/>
                  <p14:extLst>
                    <p:ext uri="{3AFAAA56-56D3-431D-BCD4-E75A35582382}">
                      <p173:tracksInfo xmlns:p173="http://schemas.microsoft.com/office/powerpoint/2017/3/main" displayLoc="media">
                        <p173:trackLst>
                          <p173:track id="{B63677B0-C5F7-48A9-84D5-CC6E3288FB76}" label="auto_generated_captions (1)" lang="" r:embed="rId6"/>
                        </p173:trackLst>
                      </p173:tracksInfo>
                    </p:ext>
                  </p14:extLst>
                </p14:media>
              </p:ext>
            </p:extLst>
          </p:nvPr>
        </p:nvPicPr>
        <p:blipFill>
          <a:blip r:embed="rId7"/>
          <a:stretch>
            <a:fillRect/>
          </a:stretch>
        </p:blipFill>
        <p:spPr>
          <a:xfrm>
            <a:off x="-342607" y="-308350"/>
            <a:ext cx="9507870" cy="5348177"/>
          </a:xfrm>
          <a:prstGeom prst="rect">
            <a:avLst/>
          </a:prstGeom>
        </p:spPr>
      </p:pic>
      <p:sp>
        <p:nvSpPr>
          <p:cNvPr id="4" name="Title 3">
            <a:extLst>
              <a:ext uri="{FF2B5EF4-FFF2-40B4-BE49-F238E27FC236}">
                <a16:creationId xmlns:a16="http://schemas.microsoft.com/office/drawing/2014/main" id="{35CB46B7-7ABF-48DD-98B4-9A5252412302}"/>
              </a:ext>
            </a:extLst>
          </p:cNvPr>
          <p:cNvSpPr>
            <a:spLocks noGrp="1"/>
          </p:cNvSpPr>
          <p:nvPr>
            <p:ph type="title" idx="4294967295"/>
          </p:nvPr>
        </p:nvSpPr>
        <p:spPr>
          <a:xfrm>
            <a:off x="628650" y="-993775"/>
            <a:ext cx="7886700" cy="993775"/>
          </a:xfrm>
          <a:prstGeom prst="rect">
            <a:avLst/>
          </a:prstGeom>
        </p:spPr>
        <p:txBody>
          <a:bodyPr anchor="b"/>
          <a:lstStyle/>
          <a:p>
            <a:r>
              <a:rPr lang="en-GB" dirty="0"/>
              <a:t>Video 2</a:t>
            </a:r>
          </a:p>
        </p:txBody>
      </p:sp>
    </p:spTree>
    <p:extLst>
      <p:ext uri="{BB962C8B-B14F-4D97-AF65-F5344CB8AC3E}">
        <p14:creationId xmlns:p14="http://schemas.microsoft.com/office/powerpoint/2010/main" val="301231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Custom 3">
      <a:dk1>
        <a:sysClr val="windowText" lastClr="000000"/>
      </a:dk1>
      <a:lt1>
        <a:srgbClr val="FFFFFF"/>
      </a:lt1>
      <a:dk2>
        <a:srgbClr val="0065A2"/>
      </a:dk2>
      <a:lt2>
        <a:srgbClr val="84329B"/>
      </a:lt2>
      <a:accent1>
        <a:srgbClr val="00AEEF"/>
      </a:accent1>
      <a:accent2>
        <a:srgbClr val="9A9500"/>
      </a:accent2>
      <a:accent3>
        <a:srgbClr val="00B8B0"/>
      </a:accent3>
      <a:accent4>
        <a:srgbClr val="48A842"/>
      </a:accent4>
      <a:accent5>
        <a:srgbClr val="EF8200"/>
      </a:accent5>
      <a:accent6>
        <a:srgbClr val="A6192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GA_Master_template_16:9">
  <a:themeElements>
    <a:clrScheme name="Custom 1">
      <a:dk1>
        <a:srgbClr val="000000"/>
      </a:dk1>
      <a:lt1>
        <a:srgbClr val="002060"/>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Custom 3">
      <a:dk1>
        <a:sysClr val="windowText" lastClr="000000"/>
      </a:dk1>
      <a:lt1>
        <a:srgbClr val="FFFFFF"/>
      </a:lt1>
      <a:dk2>
        <a:srgbClr val="0065A2"/>
      </a:dk2>
      <a:lt2>
        <a:srgbClr val="84329B"/>
      </a:lt2>
      <a:accent1>
        <a:srgbClr val="00AEEF"/>
      </a:accent1>
      <a:accent2>
        <a:srgbClr val="9A9500"/>
      </a:accent2>
      <a:accent3>
        <a:srgbClr val="00B8B0"/>
      </a:accent3>
      <a:accent4>
        <a:srgbClr val="48A842"/>
      </a:accent4>
      <a:accent5>
        <a:srgbClr val="EF8200"/>
      </a:accent5>
      <a:accent6>
        <a:srgbClr val="A6192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4eccf46-0173-4174-babb-96bc09a6c260">
      <Value>569</Value>
    </TaxCatchAll>
    <c124f5592018400baae43aae6ffcee6d xmlns="33002e97-74ac-4c05-8d04-645d27ae4be6">
      <Terms xmlns="http://schemas.microsoft.com/office/infopath/2007/PartnerControls"/>
    </c124f5592018400baae43aae6ffcee6d>
    <SharedWithUsers xmlns="d4eccf46-0173-4174-babb-96bc09a6c260">
      <UserInfo>
        <DisplayName>Ian Furneaux (North Sea Transition Authority)</DisplayName>
        <AccountId>49</AccountId>
        <AccountType/>
      </UserInfo>
      <UserInfo>
        <DisplayName>Miriam Paterson (North Sea Transition Authority)</DisplayName>
        <AccountId>23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FAB20887501B43A631695E40005E16" ma:contentTypeVersion="11" ma:contentTypeDescription="Create a new document." ma:contentTypeScope="" ma:versionID="d862da2fb7d6787fdc1e157ad211d5e8">
  <xsd:schema xmlns:xsd="http://www.w3.org/2001/XMLSchema" xmlns:xs="http://www.w3.org/2001/XMLSchema" xmlns:p="http://schemas.microsoft.com/office/2006/metadata/properties" xmlns:ns2="33002e97-74ac-4c05-8d04-645d27ae4be6" xmlns:ns3="d4eccf46-0173-4174-babb-96bc09a6c260" targetNamespace="http://schemas.microsoft.com/office/2006/metadata/properties" ma:root="true" ma:fieldsID="361ba251ad470b7ecdc71ad7bb99dcb5" ns2:_="" ns3:_="">
    <xsd:import namespace="33002e97-74ac-4c05-8d04-645d27ae4be6"/>
    <xsd:import namespace="d4eccf46-0173-4174-babb-96bc09a6c260"/>
    <xsd:element name="properties">
      <xsd:complexType>
        <xsd:sequence>
          <xsd:element name="documentManagement">
            <xsd:complexType>
              <xsd:all>
                <xsd:element ref="ns2:c124f5592018400baae43aae6ffcee6d" minOccurs="0"/>
                <xsd:element ref="ns3:TaxCatchAll"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02e97-74ac-4c05-8d04-645d27ae4be6" elementFormDefault="qualified">
    <xsd:import namespace="http://schemas.microsoft.com/office/2006/documentManagement/types"/>
    <xsd:import namespace="http://schemas.microsoft.com/office/infopath/2007/PartnerControls"/>
    <xsd:element name="c124f5592018400baae43aae6ffcee6d" ma:index="9" nillable="true" ma:taxonomy="true" ma:internalName="c124f5592018400baae43aae6ffcee6d" ma:taxonomyFieldName="Category" ma:displayName="Category" ma:default="" ma:fieldId="{c124f559-2018-400b-aae4-3aae6ffcee6d}" ma:sspId="3110710f-af1f-4457-9596-69bff0e43749" ma:termSetId="6bf712d2-60ce-4df7-b154-9d87099024fb"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eccf46-0173-4174-babb-96bc09a6c26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0e950d1-3692-4a55-9e93-5b0c55800b2b}" ma:internalName="TaxCatchAll" ma:showField="CatchAllData" ma:web="d4eccf46-0173-4174-babb-96bc09a6c260">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AFB752-9F3A-401C-8907-B37242933A67}">
  <ds:schemaRefs>
    <ds:schemaRef ds:uri="http://www.w3.org/XML/1998/namespace"/>
    <ds:schemaRef ds:uri="66f71bc7-eed5-4ebc-893f-d76acaddfc24"/>
    <ds:schemaRef ds:uri="http://purl.org/dc/elements/1.1/"/>
    <ds:schemaRef ds:uri="http://purl.org/dc/terms/"/>
    <ds:schemaRef ds:uri="http://schemas.microsoft.com/office/2006/documentManagement/types"/>
    <ds:schemaRef ds:uri="http://schemas.openxmlformats.org/package/2006/metadata/core-properties"/>
    <ds:schemaRef ds:uri="http://schemas.microsoft.com/office/2006/metadata/properties"/>
    <ds:schemaRef ds:uri="4b1a9e67-4bd3-4e10-8ceb-d8428c69d47a"/>
    <ds:schemaRef ds:uri="http://schemas.microsoft.com/office/infopath/2007/PartnerControls"/>
    <ds:schemaRef ds:uri="http://purl.org/dc/dcmitype/"/>
    <ds:schemaRef ds:uri="d4eccf46-0173-4174-babb-96bc09a6c260"/>
    <ds:schemaRef ds:uri="33002e97-74ac-4c05-8d04-645d27ae4be6"/>
  </ds:schemaRefs>
</ds:datastoreItem>
</file>

<file path=customXml/itemProps2.xml><?xml version="1.0" encoding="utf-8"?>
<ds:datastoreItem xmlns:ds="http://schemas.openxmlformats.org/officeDocument/2006/customXml" ds:itemID="{608852F8-3949-4315-8279-74BE6D6EE1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02e97-74ac-4c05-8d04-645d27ae4be6"/>
    <ds:schemaRef ds:uri="d4eccf46-0173-4174-babb-96bc09a6c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A2D43-9AE9-4122-9B56-05E4F6FE61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TotalTime>
  <Words>1429</Words>
  <Application>Microsoft Office PowerPoint</Application>
  <PresentationFormat>On-screen Show (16:9)</PresentationFormat>
  <Paragraphs>214</Paragraphs>
  <Slides>25</Slides>
  <Notes>13</Notes>
  <HiddenSlides>0</HiddenSlides>
  <MMClips>3</MMClips>
  <ScaleCrop>false</ScaleCrop>
  <HeadingPairs>
    <vt:vector size="4" baseType="variant">
      <vt:variant>
        <vt:lpstr>Theme</vt:lpstr>
      </vt:variant>
      <vt:variant>
        <vt:i4>10</vt:i4>
      </vt:variant>
      <vt:variant>
        <vt:lpstr>Slide Titles</vt:lpstr>
      </vt:variant>
      <vt:variant>
        <vt:i4>25</vt:i4>
      </vt:variant>
    </vt:vector>
  </HeadingPairs>
  <TitlesOfParts>
    <vt:vector size="35" baseType="lpstr">
      <vt:lpstr>Custom Design</vt:lpstr>
      <vt:lpstr>OGA_Master_template_16:9</vt:lpstr>
      <vt:lpstr>1_OGA_Master_template_16:9</vt:lpstr>
      <vt:lpstr>2_OGA_Master_template_16:9</vt:lpstr>
      <vt:lpstr>3_OGA_Master_template_16:9</vt:lpstr>
      <vt:lpstr>4_OGA_Master_template_16:9</vt:lpstr>
      <vt:lpstr>1_Office Theme</vt:lpstr>
      <vt:lpstr>5_OGA_Master_template_16:9</vt:lpstr>
      <vt:lpstr>1_Custom Design</vt:lpstr>
      <vt:lpstr>7_OGA_Master_template_16:9</vt:lpstr>
      <vt:lpstr>UK National Data Repository</vt:lpstr>
      <vt:lpstr>Meeting etiquette &amp; structure</vt:lpstr>
      <vt:lpstr>Agenda</vt:lpstr>
      <vt:lpstr>Version, documentation and other updates</vt:lpstr>
      <vt:lpstr>How to… add Well metadata</vt:lpstr>
      <vt:lpstr>Video 1</vt:lpstr>
      <vt:lpstr>Data availability updates</vt:lpstr>
      <vt:lpstr>How to… filter Project &amp; Files Tables</vt:lpstr>
      <vt:lpstr>Video 2</vt:lpstr>
      <vt:lpstr>Q&amp;A</vt:lpstr>
      <vt:lpstr>Task Finish Groups and Projects</vt:lpstr>
      <vt:lpstr>TFG003 - Webservice Access (API)</vt:lpstr>
      <vt:lpstr>TFG005 - UI / UX Review</vt:lpstr>
      <vt:lpstr>TFG005 - UI / UX Review (Slide 2)</vt:lpstr>
      <vt:lpstr>How to… discover data with the map</vt:lpstr>
      <vt:lpstr>Video 3</vt:lpstr>
      <vt:lpstr>TFG006 – Cloud to Cloud Seismic Reporting</vt:lpstr>
      <vt:lpstr>TFG007 - Legacy Seismic Reporting</vt:lpstr>
      <vt:lpstr>TFG008 – DM Best Practices (Licensees)</vt:lpstr>
      <vt:lpstr>Q&amp;A </vt:lpstr>
      <vt:lpstr>Next steps</vt:lpstr>
      <vt:lpstr>Next steps – 3 month outlook</vt:lpstr>
      <vt:lpstr> Q&amp;A</vt:lpstr>
      <vt:lpstr>Dates For Your Diary</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dc:title>
  <dc:creator>"Richardson Nicholas (Oil and Gas Authority)"</dc:creator>
  <cp:lastModifiedBy>Alan Stewart (North Sea Transition Authority)</cp:lastModifiedBy>
  <cp:revision>5</cp:revision>
  <cp:lastPrinted>2016-10-24T07:58:33Z</cp:lastPrinted>
  <dcterms:created xsi:type="dcterms:W3CDTF">2016-10-17T11:59:42Z</dcterms:created>
  <dcterms:modified xsi:type="dcterms:W3CDTF">2023-05-02T10:17:17Z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ontentTypeId">
    <vt:lpwstr>0x01010003FAB20887501B43A631695E40005E16</vt:lpwstr>
  </property>
  <property fmtid="{D5CDD505-2E9C-101B-9397-08002B2CF9AE}" pid="6" name="_dlc_DocIdItemGuid">
    <vt:lpwstr>9670c90e-f094-4c9b-aa74-5ec05bb7bd9b</vt:lpwstr>
  </property>
  <property fmtid="{D5CDD505-2E9C-101B-9397-08002B2CF9AE}" pid="7" name="TaxKeyword">
    <vt:lpwstr/>
  </property>
  <property fmtid="{D5CDD505-2E9C-101B-9397-08002B2CF9AE}" pid="8" name="Sub Category">
    <vt:lpwstr/>
  </property>
  <property fmtid="{D5CDD505-2E9C-101B-9397-08002B2CF9AE}" pid="9" name="Category">
    <vt:lpwstr>569;#08_Stakeholder Engagement|39c15162-aeca-4c6b-b803-3f5ed1b8be5c</vt:lpwstr>
  </property>
  <property fmtid="{D5CDD505-2E9C-101B-9397-08002B2CF9AE}" pid="10" name="MediaServiceImageTags">
    <vt:lpwstr/>
  </property>
</Properties>
</file>