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839" r:id="rId5"/>
  </p:sldMasterIdLst>
  <p:notesMasterIdLst>
    <p:notesMasterId r:id="rId35"/>
  </p:notesMasterIdLst>
  <p:handoutMasterIdLst>
    <p:handoutMasterId r:id="rId36"/>
  </p:handoutMasterIdLst>
  <p:sldIdLst>
    <p:sldId id="1459" r:id="rId6"/>
    <p:sldId id="1460" r:id="rId7"/>
    <p:sldId id="1466" r:id="rId8"/>
    <p:sldId id="823" r:id="rId9"/>
    <p:sldId id="1501" r:id="rId10"/>
    <p:sldId id="1499" r:id="rId11"/>
    <p:sldId id="1463" r:id="rId12"/>
    <p:sldId id="1500" r:id="rId13"/>
    <p:sldId id="1465" r:id="rId14"/>
    <p:sldId id="1469" r:id="rId15"/>
    <p:sldId id="1491" r:id="rId16"/>
    <p:sldId id="1489" r:id="rId17"/>
    <p:sldId id="1471" r:id="rId18"/>
    <p:sldId id="1474" r:id="rId19"/>
    <p:sldId id="1502" r:id="rId20"/>
    <p:sldId id="1503" r:id="rId21"/>
    <p:sldId id="1482" r:id="rId22"/>
    <p:sldId id="1473" r:id="rId23"/>
    <p:sldId id="1476" r:id="rId24"/>
    <p:sldId id="1498" r:id="rId25"/>
    <p:sldId id="1490" r:id="rId26"/>
    <p:sldId id="1478" r:id="rId27"/>
    <p:sldId id="1492" r:id="rId28"/>
    <p:sldId id="1493" r:id="rId29"/>
    <p:sldId id="1479" r:id="rId30"/>
    <p:sldId id="1480" r:id="rId31"/>
    <p:sldId id="1483" r:id="rId32"/>
    <p:sldId id="1484" r:id="rId33"/>
    <p:sldId id="1485" r:id="rId34"/>
  </p:sldIdLst>
  <p:sldSz cx="12192000" cy="6858000"/>
  <p:notesSz cx="7104063" cy="10234613"/>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7"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90C716-62BC-DEAF-33DB-A66D94D0F5F8}" name="Matthew Armstrong (North Sea Transition Authority)" initials="MA(STA" userId="S::Matthew.Armstrong@nstauthority.co.uk::75e15a06-1929-4612-b4fb-11793752706d" providerId="AD"/>
  <p188:author id="{6914E23F-DE85-5723-6554-6857A451668A}" name="Jenni Whitfield (North Sea Transition Authority)" initials="JW(STA" userId="S::Jenni.Whitfield@nstauthority.co.uk::db0010fb-2e06-44df-aa61-b2fdd6474099" providerId="AD"/>
  <p188:author id="{28C439AE-F75D-A8CB-9546-716920245042}" name="Jamie Corless (North Sea Transition Authority)" initials="JC(STA" userId="S::Jamie.Corless@nstauthority.co.uk::c56125cf-6c92-4b32-8c07-03c79f103e4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60"/>
    <a:srgbClr val="0000FF"/>
    <a:srgbClr val="003E52"/>
    <a:srgbClr val="00737A"/>
    <a:srgbClr val="CB3340"/>
    <a:srgbClr val="776CBA"/>
    <a:srgbClr val="CF0C71"/>
    <a:srgbClr val="008624"/>
    <a:srgbClr val="757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65E6A-F4A0-49C5-82E4-D4F7D4E79CB6}" v="1727" dt="2023-07-17T14:14:57.415"/>
    <p1510:client id="{33752A5A-9F6C-4B92-8C62-7FEC67699657}" v="640" dt="2023-07-17T14:37:35.7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444" y="28"/>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227"/>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D1DB9-6425-4908-9EA6-418BC0CB4C3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85891C46-7540-4C58-9621-6C9CA35C19F9}">
      <dgm:prSet phldrT="[Text]" custT="1"/>
      <dgm:spPr>
        <a:solidFill>
          <a:srgbClr val="FFFFFF"/>
        </a:solidFill>
      </dgm:spPr>
      <dgm:t>
        <a:bodyPr/>
        <a:lstStyle/>
        <a:p>
          <a:r>
            <a:rPr lang="en-GB" sz="1400">
              <a:solidFill>
                <a:schemeClr val="tx1"/>
              </a:solidFill>
            </a:rPr>
            <a:t>Malcolm Cowie</a:t>
          </a:r>
        </a:p>
        <a:p>
          <a:r>
            <a:rPr lang="en-GB" sz="1400">
              <a:solidFill>
                <a:schemeClr val="tx1"/>
              </a:solidFill>
            </a:rPr>
            <a:t> (Interim C&amp;A Manager)*</a:t>
          </a:r>
        </a:p>
      </dgm:t>
    </dgm:pt>
    <dgm:pt modelId="{E4130E6F-1DA3-4127-8DCD-276661A041A1}" type="parTrans" cxnId="{31BD2557-BDD3-41E1-89E8-BC566E4666C3}">
      <dgm:prSet/>
      <dgm:spPr>
        <a:ln>
          <a:solidFill>
            <a:schemeClr val="tx1"/>
          </a:solidFill>
        </a:ln>
      </dgm:spPr>
      <dgm:t>
        <a:bodyPr/>
        <a:lstStyle/>
        <a:p>
          <a:endParaRPr lang="en-GB"/>
        </a:p>
      </dgm:t>
    </dgm:pt>
    <dgm:pt modelId="{FC7DE7B7-F695-43CB-9FA7-E3BB67B9937D}" type="sibTrans" cxnId="{31BD2557-BDD3-41E1-89E8-BC566E4666C3}">
      <dgm:prSet/>
      <dgm:spPr/>
      <dgm:t>
        <a:bodyPr/>
        <a:lstStyle/>
        <a:p>
          <a:endParaRPr lang="en-GB"/>
        </a:p>
      </dgm:t>
    </dgm:pt>
    <dgm:pt modelId="{2AAFEABC-3A53-4008-A395-30282873722F}">
      <dgm:prSet phldrT="[Text]"/>
      <dgm:spPr>
        <a:solidFill>
          <a:srgbClr val="FFFFFF"/>
        </a:solidFill>
      </dgm:spPr>
      <dgm:t>
        <a:bodyPr/>
        <a:lstStyle/>
        <a:p>
          <a:r>
            <a:rPr lang="en-GB">
              <a:solidFill>
                <a:schemeClr val="tx1"/>
              </a:solidFill>
            </a:rPr>
            <a:t>Terri Kelbie</a:t>
          </a:r>
        </a:p>
        <a:p>
          <a:r>
            <a:rPr lang="en-GB">
              <a:solidFill>
                <a:schemeClr val="tx1"/>
              </a:solidFill>
            </a:rPr>
            <a:t>(Consents Case Manager)</a:t>
          </a:r>
        </a:p>
      </dgm:t>
    </dgm:pt>
    <dgm:pt modelId="{F1D88D44-6692-4FFC-9EE8-C46F452D5030}" type="parTrans" cxnId="{C29CAC14-5C42-421B-ABED-A735E2D20EEE}">
      <dgm:prSet/>
      <dgm:spPr>
        <a:ln>
          <a:solidFill>
            <a:schemeClr val="tx1"/>
          </a:solidFill>
        </a:ln>
      </dgm:spPr>
      <dgm:t>
        <a:bodyPr/>
        <a:lstStyle/>
        <a:p>
          <a:endParaRPr lang="en-GB"/>
        </a:p>
      </dgm:t>
    </dgm:pt>
    <dgm:pt modelId="{EC78D0BC-0D8D-400A-95C6-9270A0C34947}" type="sibTrans" cxnId="{C29CAC14-5C42-421B-ABED-A735E2D20EEE}">
      <dgm:prSet/>
      <dgm:spPr/>
      <dgm:t>
        <a:bodyPr/>
        <a:lstStyle/>
        <a:p>
          <a:endParaRPr lang="en-GB"/>
        </a:p>
      </dgm:t>
    </dgm:pt>
    <dgm:pt modelId="{5EC6D2C4-DBA3-4ECA-8317-69B8469CA2B7}">
      <dgm:prSet phldrT="[Text]"/>
      <dgm:spPr>
        <a:solidFill>
          <a:srgbClr val="FFFFFF"/>
        </a:solidFill>
      </dgm:spPr>
      <dgm:t>
        <a:bodyPr/>
        <a:lstStyle/>
        <a:p>
          <a:r>
            <a:rPr lang="en-GB">
              <a:solidFill>
                <a:schemeClr val="tx1"/>
              </a:solidFill>
            </a:rPr>
            <a:t>Matthew Armstrong</a:t>
          </a:r>
        </a:p>
        <a:p>
          <a:r>
            <a:rPr lang="en-GB">
              <a:solidFill>
                <a:schemeClr val="tx1"/>
              </a:solidFill>
            </a:rPr>
            <a:t> (Consents Case Manager)</a:t>
          </a:r>
        </a:p>
      </dgm:t>
    </dgm:pt>
    <dgm:pt modelId="{BF5CAEC8-7CFF-4984-AB42-23B80C4943F7}" type="parTrans" cxnId="{6F8BF534-391A-45D4-AFAA-CE42F1F25E18}">
      <dgm:prSet/>
      <dgm:spPr>
        <a:ln>
          <a:solidFill>
            <a:schemeClr val="tx1"/>
          </a:solidFill>
        </a:ln>
      </dgm:spPr>
      <dgm:t>
        <a:bodyPr/>
        <a:lstStyle/>
        <a:p>
          <a:endParaRPr lang="en-GB"/>
        </a:p>
      </dgm:t>
    </dgm:pt>
    <dgm:pt modelId="{16A15CA6-C280-4348-8B2D-ED0F9EE209BD}" type="sibTrans" cxnId="{6F8BF534-391A-45D4-AFAA-CE42F1F25E18}">
      <dgm:prSet/>
      <dgm:spPr/>
      <dgm:t>
        <a:bodyPr/>
        <a:lstStyle/>
        <a:p>
          <a:endParaRPr lang="en-GB"/>
        </a:p>
      </dgm:t>
    </dgm:pt>
    <dgm:pt modelId="{48CAD795-9D72-47C5-A60B-FD2AC98FB13D}">
      <dgm:prSet phldrT="[Text]"/>
      <dgm:spPr>
        <a:solidFill>
          <a:srgbClr val="FFFFFF"/>
        </a:solidFill>
      </dgm:spPr>
      <dgm:t>
        <a:bodyPr/>
        <a:lstStyle/>
        <a:p>
          <a:r>
            <a:rPr lang="en-GB">
              <a:solidFill>
                <a:schemeClr val="tx1"/>
              </a:solidFill>
            </a:rPr>
            <a:t>Patrycja </a:t>
          </a:r>
          <a:r>
            <a:rPr lang="en-GB" err="1">
              <a:solidFill>
                <a:schemeClr val="tx1"/>
              </a:solidFill>
            </a:rPr>
            <a:t>Kupniewska</a:t>
          </a:r>
          <a:endParaRPr lang="en-GB">
            <a:solidFill>
              <a:schemeClr val="tx1"/>
            </a:solidFill>
          </a:endParaRPr>
        </a:p>
        <a:p>
          <a:r>
            <a:rPr lang="en-GB">
              <a:solidFill>
                <a:schemeClr val="tx1"/>
              </a:solidFill>
            </a:rPr>
            <a:t> (Consent Case Officer)</a:t>
          </a:r>
        </a:p>
      </dgm:t>
    </dgm:pt>
    <dgm:pt modelId="{BB8B4BED-CB7E-4CAC-9D4B-FD585D8AE469}" type="parTrans" cxnId="{C4C43803-CB91-46DF-9914-9E0166DF7D3F}">
      <dgm:prSet/>
      <dgm:spPr>
        <a:ln>
          <a:solidFill>
            <a:schemeClr val="tx1"/>
          </a:solidFill>
        </a:ln>
      </dgm:spPr>
      <dgm:t>
        <a:bodyPr/>
        <a:lstStyle/>
        <a:p>
          <a:endParaRPr lang="en-GB"/>
        </a:p>
      </dgm:t>
    </dgm:pt>
    <dgm:pt modelId="{2BCBBEFE-E958-4A97-A669-9E508D9F1B75}" type="sibTrans" cxnId="{C4C43803-CB91-46DF-9914-9E0166DF7D3F}">
      <dgm:prSet/>
      <dgm:spPr/>
      <dgm:t>
        <a:bodyPr/>
        <a:lstStyle/>
        <a:p>
          <a:endParaRPr lang="en-GB"/>
        </a:p>
      </dgm:t>
    </dgm:pt>
    <dgm:pt modelId="{FDDAD26D-B7D9-491C-AFE7-C8378B0159A3}">
      <dgm:prSet custT="1"/>
      <dgm:spPr>
        <a:solidFill>
          <a:srgbClr val="FFFFFF"/>
        </a:solidFill>
      </dgm:spPr>
      <dgm:t>
        <a:bodyPr/>
        <a:lstStyle/>
        <a:p>
          <a:r>
            <a:rPr lang="en-GB" sz="1400">
              <a:solidFill>
                <a:schemeClr val="tx1"/>
              </a:solidFill>
            </a:rPr>
            <a:t>Simon Churchfield</a:t>
          </a:r>
        </a:p>
        <a:p>
          <a:r>
            <a:rPr lang="en-GB" sz="1400">
              <a:solidFill>
                <a:schemeClr val="tx1"/>
              </a:solidFill>
            </a:rPr>
            <a:t> (Interim C&amp;A Team Lead)</a:t>
          </a:r>
          <a:endParaRPr lang="en-GB" sz="1400"/>
        </a:p>
      </dgm:t>
    </dgm:pt>
    <dgm:pt modelId="{6D90B495-7FFF-40B5-BF1B-6C864231C331}" type="parTrans" cxnId="{E8E031F1-F304-4214-8E33-347893E4F5A3}">
      <dgm:prSet/>
      <dgm:spPr/>
      <dgm:t>
        <a:bodyPr/>
        <a:lstStyle/>
        <a:p>
          <a:endParaRPr lang="en-GB"/>
        </a:p>
      </dgm:t>
    </dgm:pt>
    <dgm:pt modelId="{FFEFB5ED-37FC-4A10-9D28-A2A14DF48104}" type="sibTrans" cxnId="{E8E031F1-F304-4214-8E33-347893E4F5A3}">
      <dgm:prSet/>
      <dgm:spPr/>
      <dgm:t>
        <a:bodyPr/>
        <a:lstStyle/>
        <a:p>
          <a:endParaRPr lang="en-GB"/>
        </a:p>
      </dgm:t>
    </dgm:pt>
    <dgm:pt modelId="{A2A14257-47FA-4EFF-A8F6-2A71496DD7C5}">
      <dgm:prSet/>
      <dgm:spPr>
        <a:solidFill>
          <a:srgbClr val="FFFFFF"/>
        </a:solidFill>
      </dgm:spPr>
      <dgm:t>
        <a:bodyPr/>
        <a:lstStyle/>
        <a:p>
          <a:r>
            <a:rPr lang="en-GB">
              <a:solidFill>
                <a:schemeClr val="tx1"/>
              </a:solidFill>
            </a:rPr>
            <a:t>Amy Duncan</a:t>
          </a:r>
        </a:p>
        <a:p>
          <a:r>
            <a:rPr lang="en-GB">
              <a:solidFill>
                <a:schemeClr val="tx1"/>
              </a:solidFill>
            </a:rPr>
            <a:t> (Consent Case Officer)</a:t>
          </a:r>
        </a:p>
      </dgm:t>
    </dgm:pt>
    <dgm:pt modelId="{61D71FE7-8F53-4BF1-861F-FF51AA50ABE9}" type="parTrans" cxnId="{0C67FF74-05D8-46D9-8079-A858C7B1B11D}">
      <dgm:prSet/>
      <dgm:spPr>
        <a:ln>
          <a:solidFill>
            <a:schemeClr val="tx1"/>
          </a:solidFill>
        </a:ln>
      </dgm:spPr>
      <dgm:t>
        <a:bodyPr/>
        <a:lstStyle/>
        <a:p>
          <a:endParaRPr lang="en-GB"/>
        </a:p>
      </dgm:t>
    </dgm:pt>
    <dgm:pt modelId="{36996621-4AAB-4D42-802E-8C7DFD474F18}" type="sibTrans" cxnId="{0C67FF74-05D8-46D9-8079-A858C7B1B11D}">
      <dgm:prSet/>
      <dgm:spPr/>
      <dgm:t>
        <a:bodyPr/>
        <a:lstStyle/>
        <a:p>
          <a:endParaRPr lang="en-GB"/>
        </a:p>
      </dgm:t>
    </dgm:pt>
    <dgm:pt modelId="{A656336E-A32E-4320-B7AB-90A779CE08C9}">
      <dgm:prSet/>
      <dgm:spPr>
        <a:solidFill>
          <a:srgbClr val="FFFFFF"/>
        </a:solidFill>
      </dgm:spPr>
      <dgm:t>
        <a:bodyPr/>
        <a:lstStyle/>
        <a:p>
          <a:r>
            <a:rPr lang="en-GB">
              <a:solidFill>
                <a:schemeClr val="tx1"/>
              </a:solidFill>
            </a:rPr>
            <a:t>Andrew Carle</a:t>
          </a:r>
        </a:p>
        <a:p>
          <a:r>
            <a:rPr lang="en-GB">
              <a:solidFill>
                <a:schemeClr val="tx1"/>
              </a:solidFill>
            </a:rPr>
            <a:t> (Consents Case Officer)</a:t>
          </a:r>
        </a:p>
      </dgm:t>
    </dgm:pt>
    <dgm:pt modelId="{F272B8F6-CCEB-4D1C-8ACD-1BCB872B1CF0}" type="parTrans" cxnId="{3CE9DBAC-7E6F-42C7-9542-F5479A309CA4}">
      <dgm:prSet/>
      <dgm:spPr/>
      <dgm:t>
        <a:bodyPr/>
        <a:lstStyle/>
        <a:p>
          <a:endParaRPr lang="en-GB"/>
        </a:p>
      </dgm:t>
    </dgm:pt>
    <dgm:pt modelId="{ADFEC5B6-28E2-4F81-A7CA-B9BB61F6DC93}" type="sibTrans" cxnId="{3CE9DBAC-7E6F-42C7-9542-F5479A309CA4}">
      <dgm:prSet/>
      <dgm:spPr/>
      <dgm:t>
        <a:bodyPr/>
        <a:lstStyle/>
        <a:p>
          <a:endParaRPr lang="en-GB"/>
        </a:p>
      </dgm:t>
    </dgm:pt>
    <dgm:pt modelId="{74F7147D-4F13-4E47-B39F-45BC19A21FC4}">
      <dgm:prSet/>
      <dgm:spPr>
        <a:solidFill>
          <a:srgbClr val="FFFFFF"/>
        </a:solidFill>
      </dgm:spPr>
      <dgm:t>
        <a:bodyPr/>
        <a:lstStyle/>
        <a:p>
          <a:r>
            <a:rPr lang="en-GB">
              <a:solidFill>
                <a:schemeClr val="tx1"/>
              </a:solidFill>
            </a:rPr>
            <a:t>June Wallace</a:t>
          </a:r>
        </a:p>
        <a:p>
          <a:r>
            <a:rPr lang="en-GB">
              <a:solidFill>
                <a:schemeClr val="tx1"/>
              </a:solidFill>
            </a:rPr>
            <a:t>(Consents Case Officer)</a:t>
          </a:r>
        </a:p>
      </dgm:t>
    </dgm:pt>
    <dgm:pt modelId="{61C8D966-6A86-4A11-A23B-9B62771288C0}" type="parTrans" cxnId="{33DEAA8A-1E64-4E9A-B7B4-111281D0ACE2}">
      <dgm:prSet/>
      <dgm:spPr>
        <a:solidFill>
          <a:srgbClr val="FFFFFF"/>
        </a:solidFill>
        <a:ln>
          <a:solidFill>
            <a:schemeClr val="tx1"/>
          </a:solidFill>
        </a:ln>
      </dgm:spPr>
      <dgm:t>
        <a:bodyPr/>
        <a:lstStyle/>
        <a:p>
          <a:endParaRPr lang="en-GB"/>
        </a:p>
      </dgm:t>
    </dgm:pt>
    <dgm:pt modelId="{1635B728-372D-47A7-A6CC-C0E098394D80}" type="sibTrans" cxnId="{33DEAA8A-1E64-4E9A-B7B4-111281D0ACE2}">
      <dgm:prSet/>
      <dgm:spPr/>
      <dgm:t>
        <a:bodyPr/>
        <a:lstStyle/>
        <a:p>
          <a:endParaRPr lang="en-GB"/>
        </a:p>
      </dgm:t>
    </dgm:pt>
    <dgm:pt modelId="{13B5BBD1-3B11-429C-A771-FBC0121B9784}" type="pres">
      <dgm:prSet presAssocID="{68BD1DB9-6425-4908-9EA6-418BC0CB4C3A}" presName="mainComposite" presStyleCnt="0">
        <dgm:presLayoutVars>
          <dgm:chPref val="1"/>
          <dgm:dir/>
          <dgm:animOne val="branch"/>
          <dgm:animLvl val="lvl"/>
          <dgm:resizeHandles val="exact"/>
        </dgm:presLayoutVars>
      </dgm:prSet>
      <dgm:spPr/>
    </dgm:pt>
    <dgm:pt modelId="{BEBDB885-2A2D-4069-8D90-9956090E7EB5}" type="pres">
      <dgm:prSet presAssocID="{68BD1DB9-6425-4908-9EA6-418BC0CB4C3A}" presName="hierFlow" presStyleCnt="0"/>
      <dgm:spPr/>
    </dgm:pt>
    <dgm:pt modelId="{22A9B3AE-8CA4-48FA-87B2-252DEECE3F01}" type="pres">
      <dgm:prSet presAssocID="{68BD1DB9-6425-4908-9EA6-418BC0CB4C3A}" presName="hierChild1" presStyleCnt="0">
        <dgm:presLayoutVars>
          <dgm:chPref val="1"/>
          <dgm:animOne val="branch"/>
          <dgm:animLvl val="lvl"/>
        </dgm:presLayoutVars>
      </dgm:prSet>
      <dgm:spPr/>
    </dgm:pt>
    <dgm:pt modelId="{CBE734D6-D455-458B-B444-084F742E1822}" type="pres">
      <dgm:prSet presAssocID="{FDDAD26D-B7D9-491C-AFE7-C8378B0159A3}" presName="Name14" presStyleCnt="0"/>
      <dgm:spPr/>
    </dgm:pt>
    <dgm:pt modelId="{8BB04EA6-8BD2-4CEA-9288-51E24B07B2EB}" type="pres">
      <dgm:prSet presAssocID="{FDDAD26D-B7D9-491C-AFE7-C8378B0159A3}" presName="level1Shape" presStyleLbl="node0" presStyleIdx="0" presStyleCnt="1">
        <dgm:presLayoutVars>
          <dgm:chPref val="3"/>
        </dgm:presLayoutVars>
      </dgm:prSet>
      <dgm:spPr/>
    </dgm:pt>
    <dgm:pt modelId="{27EBFAA0-922B-4625-9A28-A2A2DEB5D73C}" type="pres">
      <dgm:prSet presAssocID="{FDDAD26D-B7D9-491C-AFE7-C8378B0159A3}" presName="hierChild2" presStyleCnt="0"/>
      <dgm:spPr/>
    </dgm:pt>
    <dgm:pt modelId="{BFF265EB-BA78-4393-9E4D-AF330821DCE5}" type="pres">
      <dgm:prSet presAssocID="{E4130E6F-1DA3-4127-8DCD-276661A041A1}" presName="Name19" presStyleLbl="parChTrans1D2" presStyleIdx="0" presStyleCnt="1"/>
      <dgm:spPr/>
    </dgm:pt>
    <dgm:pt modelId="{2FD19AE3-10BB-40D1-97AD-E77BE4C63EE7}" type="pres">
      <dgm:prSet presAssocID="{85891C46-7540-4C58-9621-6C9CA35C19F9}" presName="Name21" presStyleCnt="0"/>
      <dgm:spPr/>
    </dgm:pt>
    <dgm:pt modelId="{25822F9D-9AC4-40B3-B952-FF1864B049B8}" type="pres">
      <dgm:prSet presAssocID="{85891C46-7540-4C58-9621-6C9CA35C19F9}" presName="level2Shape" presStyleLbl="node2" presStyleIdx="0" presStyleCnt="1"/>
      <dgm:spPr/>
    </dgm:pt>
    <dgm:pt modelId="{BB4A6B41-7559-4C99-AC43-2E5B38DFCE58}" type="pres">
      <dgm:prSet presAssocID="{85891C46-7540-4C58-9621-6C9CA35C19F9}" presName="hierChild3" presStyleCnt="0"/>
      <dgm:spPr/>
    </dgm:pt>
    <dgm:pt modelId="{C330F680-B7B1-4D73-8DC1-010426E05EB6}" type="pres">
      <dgm:prSet presAssocID="{F1D88D44-6692-4FFC-9EE8-C46F452D5030}" presName="Name19" presStyleLbl="parChTrans1D3" presStyleIdx="0" presStyleCnt="6"/>
      <dgm:spPr/>
    </dgm:pt>
    <dgm:pt modelId="{2A54FCF2-0C9C-494A-9AF0-8931C1E12E6A}" type="pres">
      <dgm:prSet presAssocID="{2AAFEABC-3A53-4008-A395-30282873722F}" presName="Name21" presStyleCnt="0"/>
      <dgm:spPr/>
    </dgm:pt>
    <dgm:pt modelId="{505BF02A-5C66-4A85-807F-AA526AABD120}" type="pres">
      <dgm:prSet presAssocID="{2AAFEABC-3A53-4008-A395-30282873722F}" presName="level2Shape" presStyleLbl="node3" presStyleIdx="0" presStyleCnt="6"/>
      <dgm:spPr/>
    </dgm:pt>
    <dgm:pt modelId="{1EDAEF4A-FA72-4E90-84D3-C8D6300D074C}" type="pres">
      <dgm:prSet presAssocID="{2AAFEABC-3A53-4008-A395-30282873722F}" presName="hierChild3" presStyleCnt="0"/>
      <dgm:spPr/>
    </dgm:pt>
    <dgm:pt modelId="{F94C5895-C7CD-4219-974F-A4FCC1EF550C}" type="pres">
      <dgm:prSet presAssocID="{BF5CAEC8-7CFF-4984-AB42-23B80C4943F7}" presName="Name19" presStyleLbl="parChTrans1D3" presStyleIdx="1" presStyleCnt="6"/>
      <dgm:spPr/>
    </dgm:pt>
    <dgm:pt modelId="{A9C33C8B-3954-4698-90FC-4175CA88800F}" type="pres">
      <dgm:prSet presAssocID="{5EC6D2C4-DBA3-4ECA-8317-69B8469CA2B7}" presName="Name21" presStyleCnt="0"/>
      <dgm:spPr/>
    </dgm:pt>
    <dgm:pt modelId="{E3F662DA-A326-401C-B75E-275404DE05EA}" type="pres">
      <dgm:prSet presAssocID="{5EC6D2C4-DBA3-4ECA-8317-69B8469CA2B7}" presName="level2Shape" presStyleLbl="node3" presStyleIdx="1" presStyleCnt="6"/>
      <dgm:spPr/>
    </dgm:pt>
    <dgm:pt modelId="{04EAAC58-B400-4138-BD0D-DFBADD32B31E}" type="pres">
      <dgm:prSet presAssocID="{5EC6D2C4-DBA3-4ECA-8317-69B8469CA2B7}" presName="hierChild3" presStyleCnt="0"/>
      <dgm:spPr/>
    </dgm:pt>
    <dgm:pt modelId="{E2E64550-EC3F-46EA-97FA-98F9920DD265}" type="pres">
      <dgm:prSet presAssocID="{61D71FE7-8F53-4BF1-861F-FF51AA50ABE9}" presName="Name19" presStyleLbl="parChTrans1D3" presStyleIdx="2" presStyleCnt="6"/>
      <dgm:spPr/>
    </dgm:pt>
    <dgm:pt modelId="{5F878387-3958-45EC-8508-AA2FDECBD8BE}" type="pres">
      <dgm:prSet presAssocID="{A2A14257-47FA-4EFF-A8F6-2A71496DD7C5}" presName="Name21" presStyleCnt="0"/>
      <dgm:spPr/>
    </dgm:pt>
    <dgm:pt modelId="{7AE4A935-6E33-4650-9A88-5803E2194322}" type="pres">
      <dgm:prSet presAssocID="{A2A14257-47FA-4EFF-A8F6-2A71496DD7C5}" presName="level2Shape" presStyleLbl="node3" presStyleIdx="2" presStyleCnt="6"/>
      <dgm:spPr/>
    </dgm:pt>
    <dgm:pt modelId="{ED5EFB76-B1C5-46EC-A5A4-FB32DC570828}" type="pres">
      <dgm:prSet presAssocID="{A2A14257-47FA-4EFF-A8F6-2A71496DD7C5}" presName="hierChild3" presStyleCnt="0"/>
      <dgm:spPr/>
    </dgm:pt>
    <dgm:pt modelId="{74B8EEC7-4CAB-45EB-942C-9EB786D70331}" type="pres">
      <dgm:prSet presAssocID="{F272B8F6-CCEB-4D1C-8ACD-1BCB872B1CF0}" presName="Name19" presStyleLbl="parChTrans1D3" presStyleIdx="3" presStyleCnt="6"/>
      <dgm:spPr/>
    </dgm:pt>
    <dgm:pt modelId="{F7E08F98-3C51-43CB-8473-91B838E7BA93}" type="pres">
      <dgm:prSet presAssocID="{A656336E-A32E-4320-B7AB-90A779CE08C9}" presName="Name21" presStyleCnt="0"/>
      <dgm:spPr/>
    </dgm:pt>
    <dgm:pt modelId="{0F38E310-84B1-422B-99D4-32EB25E0B9A3}" type="pres">
      <dgm:prSet presAssocID="{A656336E-A32E-4320-B7AB-90A779CE08C9}" presName="level2Shape" presStyleLbl="node3" presStyleIdx="3" presStyleCnt="6"/>
      <dgm:spPr/>
    </dgm:pt>
    <dgm:pt modelId="{89A2754E-9A34-47E8-B9FF-5BBB075CC3CD}" type="pres">
      <dgm:prSet presAssocID="{A656336E-A32E-4320-B7AB-90A779CE08C9}" presName="hierChild3" presStyleCnt="0"/>
      <dgm:spPr/>
    </dgm:pt>
    <dgm:pt modelId="{8112E616-964D-4029-A184-AE58C93D29A6}" type="pres">
      <dgm:prSet presAssocID="{BB8B4BED-CB7E-4CAC-9D4B-FD585D8AE469}" presName="Name19" presStyleLbl="parChTrans1D3" presStyleIdx="4" presStyleCnt="6"/>
      <dgm:spPr/>
    </dgm:pt>
    <dgm:pt modelId="{9932E4B1-14F3-4F91-ACC9-4E50D863F1BD}" type="pres">
      <dgm:prSet presAssocID="{48CAD795-9D72-47C5-A60B-FD2AC98FB13D}" presName="Name21" presStyleCnt="0"/>
      <dgm:spPr/>
    </dgm:pt>
    <dgm:pt modelId="{056CB13C-1DC4-4607-9D5A-92EB9832EAFD}" type="pres">
      <dgm:prSet presAssocID="{48CAD795-9D72-47C5-A60B-FD2AC98FB13D}" presName="level2Shape" presStyleLbl="node3" presStyleIdx="4" presStyleCnt="6"/>
      <dgm:spPr/>
    </dgm:pt>
    <dgm:pt modelId="{D2719F7A-F298-49B2-813A-F851AE9E458B}" type="pres">
      <dgm:prSet presAssocID="{48CAD795-9D72-47C5-A60B-FD2AC98FB13D}" presName="hierChild3" presStyleCnt="0"/>
      <dgm:spPr/>
    </dgm:pt>
    <dgm:pt modelId="{1D6DDACF-2015-40E1-874F-54F593FBC7D7}" type="pres">
      <dgm:prSet presAssocID="{61C8D966-6A86-4A11-A23B-9B62771288C0}" presName="Name19" presStyleLbl="parChTrans1D3" presStyleIdx="5" presStyleCnt="6"/>
      <dgm:spPr/>
    </dgm:pt>
    <dgm:pt modelId="{AD0D0894-E840-4233-8479-416DFE64D3D8}" type="pres">
      <dgm:prSet presAssocID="{74F7147D-4F13-4E47-B39F-45BC19A21FC4}" presName="Name21" presStyleCnt="0"/>
      <dgm:spPr/>
    </dgm:pt>
    <dgm:pt modelId="{F2DFEEA6-D15B-4801-ACD1-FF3F679ACA87}" type="pres">
      <dgm:prSet presAssocID="{74F7147D-4F13-4E47-B39F-45BC19A21FC4}" presName="level2Shape" presStyleLbl="node3" presStyleIdx="5" presStyleCnt="6"/>
      <dgm:spPr/>
    </dgm:pt>
    <dgm:pt modelId="{4BEFEFC4-22F6-4AA9-88A8-6EB0FDBC46D3}" type="pres">
      <dgm:prSet presAssocID="{74F7147D-4F13-4E47-B39F-45BC19A21FC4}" presName="hierChild3" presStyleCnt="0"/>
      <dgm:spPr/>
    </dgm:pt>
    <dgm:pt modelId="{D731B057-1AC5-4434-8D4B-F111112CA82F}" type="pres">
      <dgm:prSet presAssocID="{68BD1DB9-6425-4908-9EA6-418BC0CB4C3A}" presName="bgShapesFlow" presStyleCnt="0"/>
      <dgm:spPr/>
    </dgm:pt>
  </dgm:ptLst>
  <dgm:cxnLst>
    <dgm:cxn modelId="{C4C43803-CB91-46DF-9914-9E0166DF7D3F}" srcId="{85891C46-7540-4C58-9621-6C9CA35C19F9}" destId="{48CAD795-9D72-47C5-A60B-FD2AC98FB13D}" srcOrd="4" destOrd="0" parTransId="{BB8B4BED-CB7E-4CAC-9D4B-FD585D8AE469}" sibTransId="{2BCBBEFE-E958-4A97-A669-9E508D9F1B75}"/>
    <dgm:cxn modelId="{C29CAC14-5C42-421B-ABED-A735E2D20EEE}" srcId="{85891C46-7540-4C58-9621-6C9CA35C19F9}" destId="{2AAFEABC-3A53-4008-A395-30282873722F}" srcOrd="0" destOrd="0" parTransId="{F1D88D44-6692-4FFC-9EE8-C46F452D5030}" sibTransId="{EC78D0BC-0D8D-400A-95C6-9270A0C34947}"/>
    <dgm:cxn modelId="{7E6E8521-D184-4E30-B11F-0D733E840E51}" type="presOf" srcId="{F1D88D44-6692-4FFC-9EE8-C46F452D5030}" destId="{C330F680-B7B1-4D73-8DC1-010426E05EB6}" srcOrd="0" destOrd="0" presId="urn:microsoft.com/office/officeart/2005/8/layout/hierarchy6"/>
    <dgm:cxn modelId="{D7BC612F-F71A-47CF-8FBD-059A3003B4C8}" type="presOf" srcId="{BF5CAEC8-7CFF-4984-AB42-23B80C4943F7}" destId="{F94C5895-C7CD-4219-974F-A4FCC1EF550C}" srcOrd="0" destOrd="0" presId="urn:microsoft.com/office/officeart/2005/8/layout/hierarchy6"/>
    <dgm:cxn modelId="{6F8BF534-391A-45D4-AFAA-CE42F1F25E18}" srcId="{85891C46-7540-4C58-9621-6C9CA35C19F9}" destId="{5EC6D2C4-DBA3-4ECA-8317-69B8469CA2B7}" srcOrd="1" destOrd="0" parTransId="{BF5CAEC8-7CFF-4984-AB42-23B80C4943F7}" sibTransId="{16A15CA6-C280-4348-8B2D-ED0F9EE209BD}"/>
    <dgm:cxn modelId="{9EB5D33D-9935-480C-B050-FE244E186365}" type="presOf" srcId="{68BD1DB9-6425-4908-9EA6-418BC0CB4C3A}" destId="{13B5BBD1-3B11-429C-A771-FBC0121B9784}" srcOrd="0" destOrd="0" presId="urn:microsoft.com/office/officeart/2005/8/layout/hierarchy6"/>
    <dgm:cxn modelId="{85932D3F-83F1-49A6-A6B8-954E7143B732}" type="presOf" srcId="{BB8B4BED-CB7E-4CAC-9D4B-FD585D8AE469}" destId="{8112E616-964D-4029-A184-AE58C93D29A6}" srcOrd="0" destOrd="0" presId="urn:microsoft.com/office/officeart/2005/8/layout/hierarchy6"/>
    <dgm:cxn modelId="{66FC035B-8160-438B-BADE-583F88AA8589}" type="presOf" srcId="{F272B8F6-CCEB-4D1C-8ACD-1BCB872B1CF0}" destId="{74B8EEC7-4CAB-45EB-942C-9EB786D70331}" srcOrd="0" destOrd="0" presId="urn:microsoft.com/office/officeart/2005/8/layout/hierarchy6"/>
    <dgm:cxn modelId="{71260F45-7C43-4B68-9BF5-903E040BC1C4}" type="presOf" srcId="{85891C46-7540-4C58-9621-6C9CA35C19F9}" destId="{25822F9D-9AC4-40B3-B952-FF1864B049B8}" srcOrd="0" destOrd="0" presId="urn:microsoft.com/office/officeart/2005/8/layout/hierarchy6"/>
    <dgm:cxn modelId="{5F059368-CACB-41FF-995D-6A3FE3343C4C}" type="presOf" srcId="{5EC6D2C4-DBA3-4ECA-8317-69B8469CA2B7}" destId="{E3F662DA-A326-401C-B75E-275404DE05EA}" srcOrd="0" destOrd="0" presId="urn:microsoft.com/office/officeart/2005/8/layout/hierarchy6"/>
    <dgm:cxn modelId="{5282546A-9E7E-4301-95EB-1A28E575674C}" type="presOf" srcId="{48CAD795-9D72-47C5-A60B-FD2AC98FB13D}" destId="{056CB13C-1DC4-4607-9D5A-92EB9832EAFD}" srcOrd="0" destOrd="0" presId="urn:microsoft.com/office/officeart/2005/8/layout/hierarchy6"/>
    <dgm:cxn modelId="{293FE572-FC9C-429E-AE95-00B0BA32376B}" type="presOf" srcId="{A2A14257-47FA-4EFF-A8F6-2A71496DD7C5}" destId="{7AE4A935-6E33-4650-9A88-5803E2194322}" srcOrd="0" destOrd="0" presId="urn:microsoft.com/office/officeart/2005/8/layout/hierarchy6"/>
    <dgm:cxn modelId="{0C67FF74-05D8-46D9-8079-A858C7B1B11D}" srcId="{85891C46-7540-4C58-9621-6C9CA35C19F9}" destId="{A2A14257-47FA-4EFF-A8F6-2A71496DD7C5}" srcOrd="2" destOrd="0" parTransId="{61D71FE7-8F53-4BF1-861F-FF51AA50ABE9}" sibTransId="{36996621-4AAB-4D42-802E-8C7DFD474F18}"/>
    <dgm:cxn modelId="{31BD2557-BDD3-41E1-89E8-BC566E4666C3}" srcId="{FDDAD26D-B7D9-491C-AFE7-C8378B0159A3}" destId="{85891C46-7540-4C58-9621-6C9CA35C19F9}" srcOrd="0" destOrd="0" parTransId="{E4130E6F-1DA3-4127-8DCD-276661A041A1}" sibTransId="{FC7DE7B7-F695-43CB-9FA7-E3BB67B9937D}"/>
    <dgm:cxn modelId="{04F3D781-F4EE-4D35-A4B4-DB6387C11806}" type="presOf" srcId="{2AAFEABC-3A53-4008-A395-30282873722F}" destId="{505BF02A-5C66-4A85-807F-AA526AABD120}" srcOrd="0" destOrd="0" presId="urn:microsoft.com/office/officeart/2005/8/layout/hierarchy6"/>
    <dgm:cxn modelId="{33DEAA8A-1E64-4E9A-B7B4-111281D0ACE2}" srcId="{85891C46-7540-4C58-9621-6C9CA35C19F9}" destId="{74F7147D-4F13-4E47-B39F-45BC19A21FC4}" srcOrd="5" destOrd="0" parTransId="{61C8D966-6A86-4A11-A23B-9B62771288C0}" sibTransId="{1635B728-372D-47A7-A6CC-C0E098394D80}"/>
    <dgm:cxn modelId="{A0BCB08B-6AAA-4B4C-BC38-A37AB10863D7}" type="presOf" srcId="{61D71FE7-8F53-4BF1-861F-FF51AA50ABE9}" destId="{E2E64550-EC3F-46EA-97FA-98F9920DD265}" srcOrd="0" destOrd="0" presId="urn:microsoft.com/office/officeart/2005/8/layout/hierarchy6"/>
    <dgm:cxn modelId="{1D94629D-F94D-48AB-9EEC-FAEA2D14497D}" type="presOf" srcId="{FDDAD26D-B7D9-491C-AFE7-C8378B0159A3}" destId="{8BB04EA6-8BD2-4CEA-9288-51E24B07B2EB}" srcOrd="0" destOrd="0" presId="urn:microsoft.com/office/officeart/2005/8/layout/hierarchy6"/>
    <dgm:cxn modelId="{3CE9DBAC-7E6F-42C7-9542-F5479A309CA4}" srcId="{85891C46-7540-4C58-9621-6C9CA35C19F9}" destId="{A656336E-A32E-4320-B7AB-90A779CE08C9}" srcOrd="3" destOrd="0" parTransId="{F272B8F6-CCEB-4D1C-8ACD-1BCB872B1CF0}" sibTransId="{ADFEC5B6-28E2-4F81-A7CA-B9BB61F6DC93}"/>
    <dgm:cxn modelId="{92E9C7BC-B697-47BC-91B2-8343F8383C5D}" type="presOf" srcId="{E4130E6F-1DA3-4127-8DCD-276661A041A1}" destId="{BFF265EB-BA78-4393-9E4D-AF330821DCE5}" srcOrd="0" destOrd="0" presId="urn:microsoft.com/office/officeart/2005/8/layout/hierarchy6"/>
    <dgm:cxn modelId="{1354EDBD-DBE2-4100-BE73-DFD3736A1A75}" type="presOf" srcId="{61C8D966-6A86-4A11-A23B-9B62771288C0}" destId="{1D6DDACF-2015-40E1-874F-54F593FBC7D7}" srcOrd="0" destOrd="0" presId="urn:microsoft.com/office/officeart/2005/8/layout/hierarchy6"/>
    <dgm:cxn modelId="{861CEFCB-8024-4309-8A48-89C5EC1F1280}" type="presOf" srcId="{A656336E-A32E-4320-B7AB-90A779CE08C9}" destId="{0F38E310-84B1-422B-99D4-32EB25E0B9A3}" srcOrd="0" destOrd="0" presId="urn:microsoft.com/office/officeart/2005/8/layout/hierarchy6"/>
    <dgm:cxn modelId="{09725CEC-8447-4BC5-836B-E120C016E7FB}" type="presOf" srcId="{74F7147D-4F13-4E47-B39F-45BC19A21FC4}" destId="{F2DFEEA6-D15B-4801-ACD1-FF3F679ACA87}" srcOrd="0" destOrd="0" presId="urn:microsoft.com/office/officeart/2005/8/layout/hierarchy6"/>
    <dgm:cxn modelId="{E8E031F1-F304-4214-8E33-347893E4F5A3}" srcId="{68BD1DB9-6425-4908-9EA6-418BC0CB4C3A}" destId="{FDDAD26D-B7D9-491C-AFE7-C8378B0159A3}" srcOrd="0" destOrd="0" parTransId="{6D90B495-7FFF-40B5-BF1B-6C864231C331}" sibTransId="{FFEFB5ED-37FC-4A10-9D28-A2A14DF48104}"/>
    <dgm:cxn modelId="{A3104A67-09EA-4C60-BFA9-D21591EFC3B6}" type="presParOf" srcId="{13B5BBD1-3B11-429C-A771-FBC0121B9784}" destId="{BEBDB885-2A2D-4069-8D90-9956090E7EB5}" srcOrd="0" destOrd="0" presId="urn:microsoft.com/office/officeart/2005/8/layout/hierarchy6"/>
    <dgm:cxn modelId="{FE3B3EAC-27E4-4B63-9D9B-22D9235D2003}" type="presParOf" srcId="{BEBDB885-2A2D-4069-8D90-9956090E7EB5}" destId="{22A9B3AE-8CA4-48FA-87B2-252DEECE3F01}" srcOrd="0" destOrd="0" presId="urn:microsoft.com/office/officeart/2005/8/layout/hierarchy6"/>
    <dgm:cxn modelId="{C2BD2441-EC71-404E-9D09-4397D189618F}" type="presParOf" srcId="{22A9B3AE-8CA4-48FA-87B2-252DEECE3F01}" destId="{CBE734D6-D455-458B-B444-084F742E1822}" srcOrd="0" destOrd="0" presId="urn:microsoft.com/office/officeart/2005/8/layout/hierarchy6"/>
    <dgm:cxn modelId="{AC4C013C-039A-4D7B-8079-65F7ADB6A846}" type="presParOf" srcId="{CBE734D6-D455-458B-B444-084F742E1822}" destId="{8BB04EA6-8BD2-4CEA-9288-51E24B07B2EB}" srcOrd="0" destOrd="0" presId="urn:microsoft.com/office/officeart/2005/8/layout/hierarchy6"/>
    <dgm:cxn modelId="{65F53CCB-A0BC-44F9-AAB3-D4EC77678F91}" type="presParOf" srcId="{CBE734D6-D455-458B-B444-084F742E1822}" destId="{27EBFAA0-922B-4625-9A28-A2A2DEB5D73C}" srcOrd="1" destOrd="0" presId="urn:microsoft.com/office/officeart/2005/8/layout/hierarchy6"/>
    <dgm:cxn modelId="{7E85B9EC-C486-4E68-B298-93F7F08DB44F}" type="presParOf" srcId="{27EBFAA0-922B-4625-9A28-A2A2DEB5D73C}" destId="{BFF265EB-BA78-4393-9E4D-AF330821DCE5}" srcOrd="0" destOrd="0" presId="urn:microsoft.com/office/officeart/2005/8/layout/hierarchy6"/>
    <dgm:cxn modelId="{8524EACF-A6AE-4A9B-BF81-2A37BE4B8968}" type="presParOf" srcId="{27EBFAA0-922B-4625-9A28-A2A2DEB5D73C}" destId="{2FD19AE3-10BB-40D1-97AD-E77BE4C63EE7}" srcOrd="1" destOrd="0" presId="urn:microsoft.com/office/officeart/2005/8/layout/hierarchy6"/>
    <dgm:cxn modelId="{A45F4975-A201-4A75-B19F-E06452A462C4}" type="presParOf" srcId="{2FD19AE3-10BB-40D1-97AD-E77BE4C63EE7}" destId="{25822F9D-9AC4-40B3-B952-FF1864B049B8}" srcOrd="0" destOrd="0" presId="urn:microsoft.com/office/officeart/2005/8/layout/hierarchy6"/>
    <dgm:cxn modelId="{6C75F666-CEE8-4C7D-BD5F-924987AEC1E6}" type="presParOf" srcId="{2FD19AE3-10BB-40D1-97AD-E77BE4C63EE7}" destId="{BB4A6B41-7559-4C99-AC43-2E5B38DFCE58}" srcOrd="1" destOrd="0" presId="urn:microsoft.com/office/officeart/2005/8/layout/hierarchy6"/>
    <dgm:cxn modelId="{772EDE7F-FBA0-44B0-AACF-31564847027F}" type="presParOf" srcId="{BB4A6B41-7559-4C99-AC43-2E5B38DFCE58}" destId="{C330F680-B7B1-4D73-8DC1-010426E05EB6}" srcOrd="0" destOrd="0" presId="urn:microsoft.com/office/officeart/2005/8/layout/hierarchy6"/>
    <dgm:cxn modelId="{AE8F1587-B626-44B9-A5DD-D63048BD133C}" type="presParOf" srcId="{BB4A6B41-7559-4C99-AC43-2E5B38DFCE58}" destId="{2A54FCF2-0C9C-494A-9AF0-8931C1E12E6A}" srcOrd="1" destOrd="0" presId="urn:microsoft.com/office/officeart/2005/8/layout/hierarchy6"/>
    <dgm:cxn modelId="{D3C2C496-A8F4-416A-969C-98B2061A8171}" type="presParOf" srcId="{2A54FCF2-0C9C-494A-9AF0-8931C1E12E6A}" destId="{505BF02A-5C66-4A85-807F-AA526AABD120}" srcOrd="0" destOrd="0" presId="urn:microsoft.com/office/officeart/2005/8/layout/hierarchy6"/>
    <dgm:cxn modelId="{BAC76DF5-BFB0-40C9-B7C4-570714BD2A40}" type="presParOf" srcId="{2A54FCF2-0C9C-494A-9AF0-8931C1E12E6A}" destId="{1EDAEF4A-FA72-4E90-84D3-C8D6300D074C}" srcOrd="1" destOrd="0" presId="urn:microsoft.com/office/officeart/2005/8/layout/hierarchy6"/>
    <dgm:cxn modelId="{EC32249E-B444-4AB6-B113-3FEE4539CCFB}" type="presParOf" srcId="{BB4A6B41-7559-4C99-AC43-2E5B38DFCE58}" destId="{F94C5895-C7CD-4219-974F-A4FCC1EF550C}" srcOrd="2" destOrd="0" presId="urn:microsoft.com/office/officeart/2005/8/layout/hierarchy6"/>
    <dgm:cxn modelId="{6B0BA256-9DC3-4AE1-A8BB-1C68F10D560F}" type="presParOf" srcId="{BB4A6B41-7559-4C99-AC43-2E5B38DFCE58}" destId="{A9C33C8B-3954-4698-90FC-4175CA88800F}" srcOrd="3" destOrd="0" presId="urn:microsoft.com/office/officeart/2005/8/layout/hierarchy6"/>
    <dgm:cxn modelId="{597FA228-F4DC-438B-9EE3-7A56B3440910}" type="presParOf" srcId="{A9C33C8B-3954-4698-90FC-4175CA88800F}" destId="{E3F662DA-A326-401C-B75E-275404DE05EA}" srcOrd="0" destOrd="0" presId="urn:microsoft.com/office/officeart/2005/8/layout/hierarchy6"/>
    <dgm:cxn modelId="{DC97FB86-E80F-4883-940C-9CF45D51A967}" type="presParOf" srcId="{A9C33C8B-3954-4698-90FC-4175CA88800F}" destId="{04EAAC58-B400-4138-BD0D-DFBADD32B31E}" srcOrd="1" destOrd="0" presId="urn:microsoft.com/office/officeart/2005/8/layout/hierarchy6"/>
    <dgm:cxn modelId="{09231750-E738-49FA-8852-CE9C6DE2C9FF}" type="presParOf" srcId="{BB4A6B41-7559-4C99-AC43-2E5B38DFCE58}" destId="{E2E64550-EC3F-46EA-97FA-98F9920DD265}" srcOrd="4" destOrd="0" presId="urn:microsoft.com/office/officeart/2005/8/layout/hierarchy6"/>
    <dgm:cxn modelId="{402BABE3-66BD-4DC9-8075-223C9DFC36F5}" type="presParOf" srcId="{BB4A6B41-7559-4C99-AC43-2E5B38DFCE58}" destId="{5F878387-3958-45EC-8508-AA2FDECBD8BE}" srcOrd="5" destOrd="0" presId="urn:microsoft.com/office/officeart/2005/8/layout/hierarchy6"/>
    <dgm:cxn modelId="{09CDCB83-A2F4-4102-B33E-40C0E30E8747}" type="presParOf" srcId="{5F878387-3958-45EC-8508-AA2FDECBD8BE}" destId="{7AE4A935-6E33-4650-9A88-5803E2194322}" srcOrd="0" destOrd="0" presId="urn:microsoft.com/office/officeart/2005/8/layout/hierarchy6"/>
    <dgm:cxn modelId="{6BB0C663-91AD-41B0-BC6A-637C60406D97}" type="presParOf" srcId="{5F878387-3958-45EC-8508-AA2FDECBD8BE}" destId="{ED5EFB76-B1C5-46EC-A5A4-FB32DC570828}" srcOrd="1" destOrd="0" presId="urn:microsoft.com/office/officeart/2005/8/layout/hierarchy6"/>
    <dgm:cxn modelId="{DA8C818E-0DD1-478D-B640-D213B4F7E722}" type="presParOf" srcId="{BB4A6B41-7559-4C99-AC43-2E5B38DFCE58}" destId="{74B8EEC7-4CAB-45EB-942C-9EB786D70331}" srcOrd="6" destOrd="0" presId="urn:microsoft.com/office/officeart/2005/8/layout/hierarchy6"/>
    <dgm:cxn modelId="{5DCFA8FC-8185-4496-930A-4F2F1206238A}" type="presParOf" srcId="{BB4A6B41-7559-4C99-AC43-2E5B38DFCE58}" destId="{F7E08F98-3C51-43CB-8473-91B838E7BA93}" srcOrd="7" destOrd="0" presId="urn:microsoft.com/office/officeart/2005/8/layout/hierarchy6"/>
    <dgm:cxn modelId="{5A7B8B9E-905B-4952-A7CF-BDDB687D27CE}" type="presParOf" srcId="{F7E08F98-3C51-43CB-8473-91B838E7BA93}" destId="{0F38E310-84B1-422B-99D4-32EB25E0B9A3}" srcOrd="0" destOrd="0" presId="urn:microsoft.com/office/officeart/2005/8/layout/hierarchy6"/>
    <dgm:cxn modelId="{35D2D07D-5081-42E4-A18A-47A00C25EC94}" type="presParOf" srcId="{F7E08F98-3C51-43CB-8473-91B838E7BA93}" destId="{89A2754E-9A34-47E8-B9FF-5BBB075CC3CD}" srcOrd="1" destOrd="0" presId="urn:microsoft.com/office/officeart/2005/8/layout/hierarchy6"/>
    <dgm:cxn modelId="{55C46E1D-3B33-4826-9441-3A910D029383}" type="presParOf" srcId="{BB4A6B41-7559-4C99-AC43-2E5B38DFCE58}" destId="{8112E616-964D-4029-A184-AE58C93D29A6}" srcOrd="8" destOrd="0" presId="urn:microsoft.com/office/officeart/2005/8/layout/hierarchy6"/>
    <dgm:cxn modelId="{121F84FA-4DD1-440E-BA3E-E424020AED23}" type="presParOf" srcId="{BB4A6B41-7559-4C99-AC43-2E5B38DFCE58}" destId="{9932E4B1-14F3-4F91-ACC9-4E50D863F1BD}" srcOrd="9" destOrd="0" presId="urn:microsoft.com/office/officeart/2005/8/layout/hierarchy6"/>
    <dgm:cxn modelId="{BC5FBE2D-67B4-48BE-BEEE-9D323D8BE532}" type="presParOf" srcId="{9932E4B1-14F3-4F91-ACC9-4E50D863F1BD}" destId="{056CB13C-1DC4-4607-9D5A-92EB9832EAFD}" srcOrd="0" destOrd="0" presId="urn:microsoft.com/office/officeart/2005/8/layout/hierarchy6"/>
    <dgm:cxn modelId="{AE7C5B4F-D2D7-43B8-A8CF-F286C74ABC20}" type="presParOf" srcId="{9932E4B1-14F3-4F91-ACC9-4E50D863F1BD}" destId="{D2719F7A-F298-49B2-813A-F851AE9E458B}" srcOrd="1" destOrd="0" presId="urn:microsoft.com/office/officeart/2005/8/layout/hierarchy6"/>
    <dgm:cxn modelId="{FB2A1E2C-F1CE-4C81-9E0A-158C9E5059A3}" type="presParOf" srcId="{BB4A6B41-7559-4C99-AC43-2E5B38DFCE58}" destId="{1D6DDACF-2015-40E1-874F-54F593FBC7D7}" srcOrd="10" destOrd="0" presId="urn:microsoft.com/office/officeart/2005/8/layout/hierarchy6"/>
    <dgm:cxn modelId="{8E9A7455-FBA0-4DEE-93A2-4D2988E3EF16}" type="presParOf" srcId="{BB4A6B41-7559-4C99-AC43-2E5B38DFCE58}" destId="{AD0D0894-E840-4233-8479-416DFE64D3D8}" srcOrd="11" destOrd="0" presId="urn:microsoft.com/office/officeart/2005/8/layout/hierarchy6"/>
    <dgm:cxn modelId="{66BDE28D-CAAF-44A7-9653-E9AB3046A007}" type="presParOf" srcId="{AD0D0894-E840-4233-8479-416DFE64D3D8}" destId="{F2DFEEA6-D15B-4801-ACD1-FF3F679ACA87}" srcOrd="0" destOrd="0" presId="urn:microsoft.com/office/officeart/2005/8/layout/hierarchy6"/>
    <dgm:cxn modelId="{77622F01-6C82-4303-A3C9-852D6400A969}" type="presParOf" srcId="{AD0D0894-E840-4233-8479-416DFE64D3D8}" destId="{4BEFEFC4-22F6-4AA9-88A8-6EB0FDBC46D3}" srcOrd="1" destOrd="0" presId="urn:microsoft.com/office/officeart/2005/8/layout/hierarchy6"/>
    <dgm:cxn modelId="{E223C00A-3BBD-4A65-8F38-03E6D7D7759D}" type="presParOf" srcId="{13B5BBD1-3B11-429C-A771-FBC0121B9784}" destId="{D731B057-1AC5-4434-8D4B-F111112CA82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04EA6-8BD2-4CEA-9288-51E24B07B2EB}">
      <dsp:nvSpPr>
        <dsp:cNvPr id="0" name=""/>
        <dsp:cNvSpPr/>
      </dsp:nvSpPr>
      <dsp:spPr>
        <a:xfrm>
          <a:off x="4995213" y="545649"/>
          <a:ext cx="1536555" cy="1024370"/>
        </a:xfrm>
        <a:prstGeom prst="roundRect">
          <a:avLst>
            <a:gd name="adj" fmla="val 10000"/>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Simon Churchfield</a:t>
          </a:r>
        </a:p>
        <a:p>
          <a:pPr marL="0" lvl="0" indent="0" algn="ctr" defTabSz="622300">
            <a:lnSpc>
              <a:spcPct val="90000"/>
            </a:lnSpc>
            <a:spcBef>
              <a:spcPct val="0"/>
            </a:spcBef>
            <a:spcAft>
              <a:spcPct val="35000"/>
            </a:spcAft>
            <a:buNone/>
          </a:pPr>
          <a:r>
            <a:rPr lang="en-GB" sz="1400" kern="1200">
              <a:solidFill>
                <a:schemeClr val="tx1"/>
              </a:solidFill>
            </a:rPr>
            <a:t> (Interim C&amp;A Team Lead)</a:t>
          </a:r>
          <a:endParaRPr lang="en-GB" sz="1400" kern="1200"/>
        </a:p>
      </dsp:txBody>
      <dsp:txXfrm>
        <a:off x="5025216" y="575652"/>
        <a:ext cx="1476549" cy="964364"/>
      </dsp:txXfrm>
    </dsp:sp>
    <dsp:sp modelId="{BFF265EB-BA78-4393-9E4D-AF330821DCE5}">
      <dsp:nvSpPr>
        <dsp:cNvPr id="0" name=""/>
        <dsp:cNvSpPr/>
      </dsp:nvSpPr>
      <dsp:spPr>
        <a:xfrm>
          <a:off x="5717771" y="1570020"/>
          <a:ext cx="91440" cy="409748"/>
        </a:xfrm>
        <a:custGeom>
          <a:avLst/>
          <a:gdLst/>
          <a:ahLst/>
          <a:cxnLst/>
          <a:rect l="0" t="0" r="0" b="0"/>
          <a:pathLst>
            <a:path>
              <a:moveTo>
                <a:pt x="45720" y="0"/>
              </a:moveTo>
              <a:lnTo>
                <a:pt x="45720" y="4097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5822F9D-9AC4-40B3-B952-FF1864B049B8}">
      <dsp:nvSpPr>
        <dsp:cNvPr id="0" name=""/>
        <dsp:cNvSpPr/>
      </dsp:nvSpPr>
      <dsp:spPr>
        <a:xfrm>
          <a:off x="4995213" y="1979768"/>
          <a:ext cx="1536555" cy="1024370"/>
        </a:xfrm>
        <a:prstGeom prst="roundRect">
          <a:avLst>
            <a:gd name="adj" fmla="val 10000"/>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Malcolm Cowie</a:t>
          </a:r>
        </a:p>
        <a:p>
          <a:pPr marL="0" lvl="0" indent="0" algn="ctr" defTabSz="622300">
            <a:lnSpc>
              <a:spcPct val="90000"/>
            </a:lnSpc>
            <a:spcBef>
              <a:spcPct val="0"/>
            </a:spcBef>
            <a:spcAft>
              <a:spcPct val="35000"/>
            </a:spcAft>
            <a:buNone/>
          </a:pPr>
          <a:r>
            <a:rPr lang="en-GB" sz="1400" kern="1200">
              <a:solidFill>
                <a:schemeClr val="tx1"/>
              </a:solidFill>
            </a:rPr>
            <a:t> (Interim C&amp;A Manager)*</a:t>
          </a:r>
        </a:p>
      </dsp:txBody>
      <dsp:txXfrm>
        <a:off x="5025216" y="2009771"/>
        <a:ext cx="1476549" cy="964364"/>
      </dsp:txXfrm>
    </dsp:sp>
    <dsp:sp modelId="{C330F680-B7B1-4D73-8DC1-010426E05EB6}">
      <dsp:nvSpPr>
        <dsp:cNvPr id="0" name=""/>
        <dsp:cNvSpPr/>
      </dsp:nvSpPr>
      <dsp:spPr>
        <a:xfrm>
          <a:off x="769684" y="3004138"/>
          <a:ext cx="4993806" cy="409748"/>
        </a:xfrm>
        <a:custGeom>
          <a:avLst/>
          <a:gdLst/>
          <a:ahLst/>
          <a:cxnLst/>
          <a:rect l="0" t="0" r="0" b="0"/>
          <a:pathLst>
            <a:path>
              <a:moveTo>
                <a:pt x="4993806" y="0"/>
              </a:moveTo>
              <a:lnTo>
                <a:pt x="4993806" y="204874"/>
              </a:lnTo>
              <a:lnTo>
                <a:pt x="0" y="204874"/>
              </a:lnTo>
              <a:lnTo>
                <a:pt x="0" y="4097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05BF02A-5C66-4A85-807F-AA526AABD120}">
      <dsp:nvSpPr>
        <dsp:cNvPr id="0" name=""/>
        <dsp:cNvSpPr/>
      </dsp:nvSpPr>
      <dsp:spPr>
        <a:xfrm>
          <a:off x="1407" y="3413886"/>
          <a:ext cx="1536555" cy="1024370"/>
        </a:xfrm>
        <a:prstGeom prst="roundRect">
          <a:avLst>
            <a:gd name="adj" fmla="val 10000"/>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Terri Kelbie</a:t>
          </a:r>
        </a:p>
        <a:p>
          <a:pPr marL="0" lvl="0" indent="0" algn="ctr" defTabSz="622300">
            <a:lnSpc>
              <a:spcPct val="90000"/>
            </a:lnSpc>
            <a:spcBef>
              <a:spcPct val="0"/>
            </a:spcBef>
            <a:spcAft>
              <a:spcPct val="35000"/>
            </a:spcAft>
            <a:buNone/>
          </a:pPr>
          <a:r>
            <a:rPr lang="en-GB" sz="1400" kern="1200">
              <a:solidFill>
                <a:schemeClr val="tx1"/>
              </a:solidFill>
            </a:rPr>
            <a:t>(Consents Case Manager)</a:t>
          </a:r>
        </a:p>
      </dsp:txBody>
      <dsp:txXfrm>
        <a:off x="31410" y="3443889"/>
        <a:ext cx="1476549" cy="964364"/>
      </dsp:txXfrm>
    </dsp:sp>
    <dsp:sp modelId="{F94C5895-C7CD-4219-974F-A4FCC1EF550C}">
      <dsp:nvSpPr>
        <dsp:cNvPr id="0" name=""/>
        <dsp:cNvSpPr/>
      </dsp:nvSpPr>
      <dsp:spPr>
        <a:xfrm>
          <a:off x="2767207" y="3004138"/>
          <a:ext cx="2996283" cy="409748"/>
        </a:xfrm>
        <a:custGeom>
          <a:avLst/>
          <a:gdLst/>
          <a:ahLst/>
          <a:cxnLst/>
          <a:rect l="0" t="0" r="0" b="0"/>
          <a:pathLst>
            <a:path>
              <a:moveTo>
                <a:pt x="2996283" y="0"/>
              </a:moveTo>
              <a:lnTo>
                <a:pt x="2996283" y="204874"/>
              </a:lnTo>
              <a:lnTo>
                <a:pt x="0" y="204874"/>
              </a:lnTo>
              <a:lnTo>
                <a:pt x="0" y="4097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3F662DA-A326-401C-B75E-275404DE05EA}">
      <dsp:nvSpPr>
        <dsp:cNvPr id="0" name=""/>
        <dsp:cNvSpPr/>
      </dsp:nvSpPr>
      <dsp:spPr>
        <a:xfrm>
          <a:off x="1998929" y="3413886"/>
          <a:ext cx="1536555" cy="1024370"/>
        </a:xfrm>
        <a:prstGeom prst="roundRect">
          <a:avLst>
            <a:gd name="adj" fmla="val 10000"/>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Matthew Armstrong</a:t>
          </a:r>
        </a:p>
        <a:p>
          <a:pPr marL="0" lvl="0" indent="0" algn="ctr" defTabSz="622300">
            <a:lnSpc>
              <a:spcPct val="90000"/>
            </a:lnSpc>
            <a:spcBef>
              <a:spcPct val="0"/>
            </a:spcBef>
            <a:spcAft>
              <a:spcPct val="35000"/>
            </a:spcAft>
            <a:buNone/>
          </a:pPr>
          <a:r>
            <a:rPr lang="en-GB" sz="1400" kern="1200">
              <a:solidFill>
                <a:schemeClr val="tx1"/>
              </a:solidFill>
            </a:rPr>
            <a:t> (Consents Case Manager)</a:t>
          </a:r>
        </a:p>
      </dsp:txBody>
      <dsp:txXfrm>
        <a:off x="2028932" y="3443889"/>
        <a:ext cx="1476549" cy="964364"/>
      </dsp:txXfrm>
    </dsp:sp>
    <dsp:sp modelId="{E2E64550-EC3F-46EA-97FA-98F9920DD265}">
      <dsp:nvSpPr>
        <dsp:cNvPr id="0" name=""/>
        <dsp:cNvSpPr/>
      </dsp:nvSpPr>
      <dsp:spPr>
        <a:xfrm>
          <a:off x="4764729" y="3004138"/>
          <a:ext cx="998761" cy="409748"/>
        </a:xfrm>
        <a:custGeom>
          <a:avLst/>
          <a:gdLst/>
          <a:ahLst/>
          <a:cxnLst/>
          <a:rect l="0" t="0" r="0" b="0"/>
          <a:pathLst>
            <a:path>
              <a:moveTo>
                <a:pt x="998761" y="0"/>
              </a:moveTo>
              <a:lnTo>
                <a:pt x="998761" y="204874"/>
              </a:lnTo>
              <a:lnTo>
                <a:pt x="0" y="204874"/>
              </a:lnTo>
              <a:lnTo>
                <a:pt x="0" y="4097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AE4A935-6E33-4650-9A88-5803E2194322}">
      <dsp:nvSpPr>
        <dsp:cNvPr id="0" name=""/>
        <dsp:cNvSpPr/>
      </dsp:nvSpPr>
      <dsp:spPr>
        <a:xfrm>
          <a:off x="3996451" y="3413886"/>
          <a:ext cx="1536555" cy="1024370"/>
        </a:xfrm>
        <a:prstGeom prst="roundRect">
          <a:avLst>
            <a:gd name="adj" fmla="val 10000"/>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Amy Duncan</a:t>
          </a:r>
        </a:p>
        <a:p>
          <a:pPr marL="0" lvl="0" indent="0" algn="ctr" defTabSz="622300">
            <a:lnSpc>
              <a:spcPct val="90000"/>
            </a:lnSpc>
            <a:spcBef>
              <a:spcPct val="0"/>
            </a:spcBef>
            <a:spcAft>
              <a:spcPct val="35000"/>
            </a:spcAft>
            <a:buNone/>
          </a:pPr>
          <a:r>
            <a:rPr lang="en-GB" sz="1400" kern="1200">
              <a:solidFill>
                <a:schemeClr val="tx1"/>
              </a:solidFill>
            </a:rPr>
            <a:t> (Consent Case Officer)</a:t>
          </a:r>
        </a:p>
      </dsp:txBody>
      <dsp:txXfrm>
        <a:off x="4026454" y="3443889"/>
        <a:ext cx="1476549" cy="964364"/>
      </dsp:txXfrm>
    </dsp:sp>
    <dsp:sp modelId="{74B8EEC7-4CAB-45EB-942C-9EB786D70331}">
      <dsp:nvSpPr>
        <dsp:cNvPr id="0" name=""/>
        <dsp:cNvSpPr/>
      </dsp:nvSpPr>
      <dsp:spPr>
        <a:xfrm>
          <a:off x="5763491" y="3004138"/>
          <a:ext cx="998761" cy="409748"/>
        </a:xfrm>
        <a:custGeom>
          <a:avLst/>
          <a:gdLst/>
          <a:ahLst/>
          <a:cxnLst/>
          <a:rect l="0" t="0" r="0" b="0"/>
          <a:pathLst>
            <a:path>
              <a:moveTo>
                <a:pt x="0" y="0"/>
              </a:moveTo>
              <a:lnTo>
                <a:pt x="0" y="204874"/>
              </a:lnTo>
              <a:lnTo>
                <a:pt x="998761" y="204874"/>
              </a:lnTo>
              <a:lnTo>
                <a:pt x="998761" y="4097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38E310-84B1-422B-99D4-32EB25E0B9A3}">
      <dsp:nvSpPr>
        <dsp:cNvPr id="0" name=""/>
        <dsp:cNvSpPr/>
      </dsp:nvSpPr>
      <dsp:spPr>
        <a:xfrm>
          <a:off x="5993974" y="3413886"/>
          <a:ext cx="1536555" cy="1024370"/>
        </a:xfrm>
        <a:prstGeom prst="roundRect">
          <a:avLst>
            <a:gd name="adj" fmla="val 10000"/>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Andrew Carle</a:t>
          </a:r>
        </a:p>
        <a:p>
          <a:pPr marL="0" lvl="0" indent="0" algn="ctr" defTabSz="622300">
            <a:lnSpc>
              <a:spcPct val="90000"/>
            </a:lnSpc>
            <a:spcBef>
              <a:spcPct val="0"/>
            </a:spcBef>
            <a:spcAft>
              <a:spcPct val="35000"/>
            </a:spcAft>
            <a:buNone/>
          </a:pPr>
          <a:r>
            <a:rPr lang="en-GB" sz="1400" kern="1200">
              <a:solidFill>
                <a:schemeClr val="tx1"/>
              </a:solidFill>
            </a:rPr>
            <a:t> (Consents Case Officer)</a:t>
          </a:r>
        </a:p>
      </dsp:txBody>
      <dsp:txXfrm>
        <a:off x="6023977" y="3443889"/>
        <a:ext cx="1476549" cy="964364"/>
      </dsp:txXfrm>
    </dsp:sp>
    <dsp:sp modelId="{8112E616-964D-4029-A184-AE58C93D29A6}">
      <dsp:nvSpPr>
        <dsp:cNvPr id="0" name=""/>
        <dsp:cNvSpPr/>
      </dsp:nvSpPr>
      <dsp:spPr>
        <a:xfrm>
          <a:off x="5763491" y="3004138"/>
          <a:ext cx="2996283" cy="409748"/>
        </a:xfrm>
        <a:custGeom>
          <a:avLst/>
          <a:gdLst/>
          <a:ahLst/>
          <a:cxnLst/>
          <a:rect l="0" t="0" r="0" b="0"/>
          <a:pathLst>
            <a:path>
              <a:moveTo>
                <a:pt x="0" y="0"/>
              </a:moveTo>
              <a:lnTo>
                <a:pt x="0" y="204874"/>
              </a:lnTo>
              <a:lnTo>
                <a:pt x="2996283" y="204874"/>
              </a:lnTo>
              <a:lnTo>
                <a:pt x="2996283" y="4097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56CB13C-1DC4-4607-9D5A-92EB9832EAFD}">
      <dsp:nvSpPr>
        <dsp:cNvPr id="0" name=""/>
        <dsp:cNvSpPr/>
      </dsp:nvSpPr>
      <dsp:spPr>
        <a:xfrm>
          <a:off x="7991496" y="3413886"/>
          <a:ext cx="1536555" cy="1024370"/>
        </a:xfrm>
        <a:prstGeom prst="roundRect">
          <a:avLst>
            <a:gd name="adj" fmla="val 10000"/>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Patrycja </a:t>
          </a:r>
          <a:r>
            <a:rPr lang="en-GB" sz="1400" kern="1200" err="1">
              <a:solidFill>
                <a:schemeClr val="tx1"/>
              </a:solidFill>
            </a:rPr>
            <a:t>Kupniewska</a:t>
          </a:r>
          <a:endParaRPr lang="en-GB" sz="1400" kern="1200">
            <a:solidFill>
              <a:schemeClr val="tx1"/>
            </a:solidFill>
          </a:endParaRPr>
        </a:p>
        <a:p>
          <a:pPr marL="0" lvl="0" indent="0" algn="ctr" defTabSz="622300">
            <a:lnSpc>
              <a:spcPct val="90000"/>
            </a:lnSpc>
            <a:spcBef>
              <a:spcPct val="0"/>
            </a:spcBef>
            <a:spcAft>
              <a:spcPct val="35000"/>
            </a:spcAft>
            <a:buNone/>
          </a:pPr>
          <a:r>
            <a:rPr lang="en-GB" sz="1400" kern="1200">
              <a:solidFill>
                <a:schemeClr val="tx1"/>
              </a:solidFill>
            </a:rPr>
            <a:t> (Consent Case Officer)</a:t>
          </a:r>
        </a:p>
      </dsp:txBody>
      <dsp:txXfrm>
        <a:off x="8021499" y="3443889"/>
        <a:ext cx="1476549" cy="964364"/>
      </dsp:txXfrm>
    </dsp:sp>
    <dsp:sp modelId="{1D6DDACF-2015-40E1-874F-54F593FBC7D7}">
      <dsp:nvSpPr>
        <dsp:cNvPr id="0" name=""/>
        <dsp:cNvSpPr/>
      </dsp:nvSpPr>
      <dsp:spPr>
        <a:xfrm>
          <a:off x="5763491" y="3004138"/>
          <a:ext cx="4993806" cy="409748"/>
        </a:xfrm>
        <a:custGeom>
          <a:avLst/>
          <a:gdLst/>
          <a:ahLst/>
          <a:cxnLst/>
          <a:rect l="0" t="0" r="0" b="0"/>
          <a:pathLst>
            <a:path>
              <a:moveTo>
                <a:pt x="0" y="0"/>
              </a:moveTo>
              <a:lnTo>
                <a:pt x="0" y="204874"/>
              </a:lnTo>
              <a:lnTo>
                <a:pt x="4993806" y="204874"/>
              </a:lnTo>
              <a:lnTo>
                <a:pt x="4993806" y="40974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2DFEEA6-D15B-4801-ACD1-FF3F679ACA87}">
      <dsp:nvSpPr>
        <dsp:cNvPr id="0" name=""/>
        <dsp:cNvSpPr/>
      </dsp:nvSpPr>
      <dsp:spPr>
        <a:xfrm>
          <a:off x="9989019" y="3413886"/>
          <a:ext cx="1536555" cy="1024370"/>
        </a:xfrm>
        <a:prstGeom prst="roundRect">
          <a:avLst>
            <a:gd name="adj" fmla="val 10000"/>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June Wallace</a:t>
          </a:r>
        </a:p>
        <a:p>
          <a:pPr marL="0" lvl="0" indent="0" algn="ctr" defTabSz="622300">
            <a:lnSpc>
              <a:spcPct val="90000"/>
            </a:lnSpc>
            <a:spcBef>
              <a:spcPct val="0"/>
            </a:spcBef>
            <a:spcAft>
              <a:spcPct val="35000"/>
            </a:spcAft>
            <a:buNone/>
          </a:pPr>
          <a:r>
            <a:rPr lang="en-GB" sz="1400" kern="1200">
              <a:solidFill>
                <a:schemeClr val="tx1"/>
              </a:solidFill>
            </a:rPr>
            <a:t>(Consents Case Officer)</a:t>
          </a:r>
        </a:p>
      </dsp:txBody>
      <dsp:txXfrm>
        <a:off x="10019022" y="3443889"/>
        <a:ext cx="1476549" cy="9643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3078427" cy="513401"/>
          </a:xfrm>
          <a:prstGeom prst="rect">
            <a:avLst/>
          </a:prstGeom>
        </p:spPr>
        <p:txBody>
          <a:bodyPr vert="horz" lIns="96533" tIns="48267" rIns="96533" bIns="48267" rtlCol="0"/>
          <a:lstStyle>
            <a:lvl1pPr algn="l">
              <a:defRPr sz="13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4023992" y="0"/>
            <a:ext cx="3078427" cy="513401"/>
          </a:xfrm>
          <a:prstGeom prst="rect">
            <a:avLst/>
          </a:prstGeom>
        </p:spPr>
        <p:txBody>
          <a:bodyPr vert="horz" lIns="96533" tIns="48267" rIns="96533" bIns="48267" rtlCol="0"/>
          <a:lstStyle>
            <a:lvl1pPr algn="r">
              <a:defRPr sz="1300"/>
            </a:lvl1pPr>
          </a:lstStyle>
          <a:p>
            <a:fld id="{52077FB2-8417-4EE8-A8ED-71841BD955E1}" type="datetimeFigureOut">
              <a:rPr lang="en-GB" smtClean="0"/>
              <a:t>17/07/2023</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9721212"/>
            <a:ext cx="3078427" cy="513401"/>
          </a:xfrm>
          <a:prstGeom prst="rect">
            <a:avLst/>
          </a:prstGeom>
        </p:spPr>
        <p:txBody>
          <a:bodyPr vert="horz" lIns="96533" tIns="48267" rIns="96533" bIns="48267"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4023992" y="9721212"/>
            <a:ext cx="3078427" cy="513401"/>
          </a:xfrm>
          <a:prstGeom prst="rect">
            <a:avLst/>
          </a:prstGeom>
        </p:spPr>
        <p:txBody>
          <a:bodyPr vert="horz" lIns="96533" tIns="48267" rIns="96533" bIns="48267" rtlCol="0" anchor="b"/>
          <a:lstStyle>
            <a:lvl1pPr algn="r">
              <a:defRPr sz="13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8427" cy="511099"/>
          </a:xfrm>
          <a:prstGeom prst="rect">
            <a:avLst/>
          </a:prstGeom>
        </p:spPr>
        <p:txBody>
          <a:bodyPr vert="horz" lIns="112190" tIns="56096" rIns="112190" bIns="56096" rtlCol="0"/>
          <a:lstStyle>
            <a:lvl1pPr algn="l">
              <a:defRPr sz="1500"/>
            </a:lvl1pPr>
          </a:lstStyle>
          <a:p>
            <a:endParaRPr lang="en-GB"/>
          </a:p>
        </p:txBody>
      </p:sp>
      <p:sp>
        <p:nvSpPr>
          <p:cNvPr id="3" name="Date Placeholder 2"/>
          <p:cNvSpPr>
            <a:spLocks noGrp="1"/>
          </p:cNvSpPr>
          <p:nvPr>
            <p:ph type="dt" idx="1"/>
          </p:nvPr>
        </p:nvSpPr>
        <p:spPr>
          <a:xfrm>
            <a:off x="4024405" y="2"/>
            <a:ext cx="3078427" cy="511099"/>
          </a:xfrm>
          <a:prstGeom prst="rect">
            <a:avLst/>
          </a:prstGeom>
        </p:spPr>
        <p:txBody>
          <a:bodyPr vert="horz" lIns="112190" tIns="56096" rIns="112190" bIns="56096" rtlCol="0"/>
          <a:lstStyle>
            <a:lvl1pPr algn="r">
              <a:defRPr sz="1500"/>
            </a:lvl1pPr>
          </a:lstStyle>
          <a:p>
            <a:fld id="{18509D73-1F11-47CD-8D52-DA2AEAF3C024}" type="datetimeFigureOut">
              <a:rPr lang="en-GB" smtClean="0"/>
              <a:t>17/07/2023</a:t>
            </a:fld>
            <a:endParaRPr lang="en-GB"/>
          </a:p>
        </p:txBody>
      </p:sp>
      <p:sp>
        <p:nvSpPr>
          <p:cNvPr id="4" name="Slide Image Placeholder 3"/>
          <p:cNvSpPr>
            <a:spLocks noGrp="1" noRot="1" noChangeAspect="1"/>
          </p:cNvSpPr>
          <p:nvPr>
            <p:ph type="sldImg" idx="2"/>
          </p:nvPr>
        </p:nvSpPr>
        <p:spPr>
          <a:xfrm>
            <a:off x="141288" y="766763"/>
            <a:ext cx="6821487" cy="3836987"/>
          </a:xfrm>
          <a:prstGeom prst="rect">
            <a:avLst/>
          </a:prstGeom>
          <a:noFill/>
          <a:ln w="12700">
            <a:solidFill>
              <a:prstClr val="black"/>
            </a:solidFill>
          </a:ln>
        </p:spPr>
        <p:txBody>
          <a:bodyPr vert="horz" lIns="112190" tIns="56096" rIns="112190" bIns="56096" rtlCol="0" anchor="ctr"/>
          <a:lstStyle/>
          <a:p>
            <a:endParaRPr lang="en-GB"/>
          </a:p>
        </p:txBody>
      </p:sp>
      <p:sp>
        <p:nvSpPr>
          <p:cNvPr id="5" name="Notes Placeholder 4"/>
          <p:cNvSpPr>
            <a:spLocks noGrp="1"/>
          </p:cNvSpPr>
          <p:nvPr>
            <p:ph type="body" sz="quarter" idx="3"/>
          </p:nvPr>
        </p:nvSpPr>
        <p:spPr>
          <a:xfrm>
            <a:off x="710407" y="4861761"/>
            <a:ext cx="5683250" cy="4606208"/>
          </a:xfrm>
          <a:prstGeom prst="rect">
            <a:avLst/>
          </a:prstGeom>
        </p:spPr>
        <p:txBody>
          <a:bodyPr vert="horz" lIns="112190" tIns="56096" rIns="112190" bIns="56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0363"/>
            <a:ext cx="3078427" cy="511099"/>
          </a:xfrm>
          <a:prstGeom prst="rect">
            <a:avLst/>
          </a:prstGeom>
        </p:spPr>
        <p:txBody>
          <a:bodyPr vert="horz" lIns="112190" tIns="56096" rIns="112190" bIns="56096" rtlCol="0" anchor="b"/>
          <a:lstStyle>
            <a:lvl1pPr algn="l">
              <a:defRPr sz="1500"/>
            </a:lvl1pPr>
          </a:lstStyle>
          <a:p>
            <a:endParaRPr lang="en-GB"/>
          </a:p>
        </p:txBody>
      </p:sp>
      <p:sp>
        <p:nvSpPr>
          <p:cNvPr id="7" name="Slide Number Placeholder 6"/>
          <p:cNvSpPr>
            <a:spLocks noGrp="1"/>
          </p:cNvSpPr>
          <p:nvPr>
            <p:ph type="sldNum" sz="quarter" idx="5"/>
          </p:nvPr>
        </p:nvSpPr>
        <p:spPr>
          <a:xfrm>
            <a:off x="4024405" y="9720363"/>
            <a:ext cx="3078427" cy="511099"/>
          </a:xfrm>
          <a:prstGeom prst="rect">
            <a:avLst/>
          </a:prstGeom>
        </p:spPr>
        <p:txBody>
          <a:bodyPr vert="horz" lIns="112190" tIns="56096" rIns="112190" bIns="56096" rtlCol="0" anchor="b"/>
          <a:lstStyle>
            <a:lvl1pPr algn="r">
              <a:defRPr sz="15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hf hdr="0" dt="0"/>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666" indent="-301666">
              <a:buFont typeface="Arial" panose="020B0604020202020204" pitchFamily="34" charset="0"/>
              <a:buChar char="•"/>
            </a:pPr>
            <a:endParaRPr lang="en-GB" sz="1900"/>
          </a:p>
        </p:txBody>
      </p:sp>
      <p:sp>
        <p:nvSpPr>
          <p:cNvPr id="4" name="Slide Number Placeholder 3"/>
          <p:cNvSpPr>
            <a:spLocks noGrp="1"/>
          </p:cNvSpPr>
          <p:nvPr>
            <p:ph type="sldNum" sz="quarter" idx="5"/>
          </p:nvPr>
        </p:nvSpPr>
        <p:spPr/>
        <p:txBody>
          <a:bodyPr/>
          <a:lstStyle/>
          <a:p>
            <a:fld id="{F27E7B17-5099-4BBE-8F19-7BFADD7AACEA}" type="slidenum">
              <a:rPr lang="en-GB" smtClean="0"/>
              <a:t>1</a:t>
            </a:fld>
            <a:endParaRPr lang="en-GB"/>
          </a:p>
        </p:txBody>
      </p:sp>
      <p:sp>
        <p:nvSpPr>
          <p:cNvPr id="5" name="Footer Placeholder 4">
            <a:extLst>
              <a:ext uri="{FF2B5EF4-FFF2-40B4-BE49-F238E27FC236}">
                <a16:creationId xmlns:a16="http://schemas.microsoft.com/office/drawing/2014/main" id="{679EE4DB-EB97-0613-8D16-AAB175149310}"/>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92170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4685748-55C9-458E-8A7B-3F1FDB2A1A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D842D2A-E3C6-4192-BAEC-8CC8676D5E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Cover style 2 (delete if using cover style 1)</a:t>
            </a:r>
          </a:p>
        </p:txBody>
      </p:sp>
      <p:sp>
        <p:nvSpPr>
          <p:cNvPr id="4100" name="Slide Number Placeholder 3">
            <a:extLst>
              <a:ext uri="{FF2B5EF4-FFF2-40B4-BE49-F238E27FC236}">
                <a16:creationId xmlns:a16="http://schemas.microsoft.com/office/drawing/2014/main" id="{5D01D6E1-EA4A-4E1F-BFA9-79E5D0A068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12A33456-98B3-4CE3-B780-E221ADA944D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7D71A6C-E773-4028-9A21-0769B29EB1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123980F-ADF7-42BF-8E96-20403BCF1B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Cover style 2 (delete if using cover style 1)</a:t>
            </a:r>
          </a:p>
        </p:txBody>
      </p:sp>
      <p:sp>
        <p:nvSpPr>
          <p:cNvPr id="6148" name="Slide Number Placeholder 3">
            <a:extLst>
              <a:ext uri="{FF2B5EF4-FFF2-40B4-BE49-F238E27FC236}">
                <a16:creationId xmlns:a16="http://schemas.microsoft.com/office/drawing/2014/main" id="{75206F52-A1E1-40E9-B8D4-AEE793167D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E951E3ED-98D8-4167-AA35-63530AB67CE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2</a:t>
            </a:fld>
            <a:endParaRPr lang="en-GB"/>
          </a:p>
        </p:txBody>
      </p:sp>
      <p:sp>
        <p:nvSpPr>
          <p:cNvPr id="5" name="Footer Placeholder 4">
            <a:extLst>
              <a:ext uri="{FF2B5EF4-FFF2-40B4-BE49-F238E27FC236}">
                <a16:creationId xmlns:a16="http://schemas.microsoft.com/office/drawing/2014/main" id="{BF3936C7-7E4C-3E75-889D-B635B78D6DA3}"/>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433342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5</a:t>
            </a:fld>
            <a:endParaRPr lang="en-GB"/>
          </a:p>
        </p:txBody>
      </p:sp>
      <p:sp>
        <p:nvSpPr>
          <p:cNvPr id="5" name="Footer Placeholder 4">
            <a:extLst>
              <a:ext uri="{FF2B5EF4-FFF2-40B4-BE49-F238E27FC236}">
                <a16:creationId xmlns:a16="http://schemas.microsoft.com/office/drawing/2014/main" id="{B37DF19F-7070-E56C-2D75-302EF76797C6}"/>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79594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6</a:t>
            </a:fld>
            <a:endParaRPr lang="en-GB"/>
          </a:p>
        </p:txBody>
      </p:sp>
      <p:sp>
        <p:nvSpPr>
          <p:cNvPr id="5" name="Footer Placeholder 4">
            <a:extLst>
              <a:ext uri="{FF2B5EF4-FFF2-40B4-BE49-F238E27FC236}">
                <a16:creationId xmlns:a16="http://schemas.microsoft.com/office/drawing/2014/main" id="{5FBCF7CB-9A93-E1CC-A5A6-C2CA84CC095A}"/>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61127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7</a:t>
            </a:fld>
            <a:endParaRPr lang="en-GB"/>
          </a:p>
        </p:txBody>
      </p:sp>
      <p:sp>
        <p:nvSpPr>
          <p:cNvPr id="5" name="Footer Placeholder 4">
            <a:extLst>
              <a:ext uri="{FF2B5EF4-FFF2-40B4-BE49-F238E27FC236}">
                <a16:creationId xmlns:a16="http://schemas.microsoft.com/office/drawing/2014/main" id="{44921087-060E-7530-97C5-7EF6DF973737}"/>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4966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8</a:t>
            </a:fld>
            <a:endParaRPr lang="en-GB"/>
          </a:p>
        </p:txBody>
      </p:sp>
      <p:sp>
        <p:nvSpPr>
          <p:cNvPr id="5" name="Footer Placeholder 4">
            <a:extLst>
              <a:ext uri="{FF2B5EF4-FFF2-40B4-BE49-F238E27FC236}">
                <a16:creationId xmlns:a16="http://schemas.microsoft.com/office/drawing/2014/main" id="{B37DF19F-7070-E56C-2D75-302EF76797C6}"/>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5474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9</a:t>
            </a:fld>
            <a:endParaRPr lang="en-GB"/>
          </a:p>
        </p:txBody>
      </p:sp>
      <p:sp>
        <p:nvSpPr>
          <p:cNvPr id="5" name="Footer Placeholder 4">
            <a:extLst>
              <a:ext uri="{FF2B5EF4-FFF2-40B4-BE49-F238E27FC236}">
                <a16:creationId xmlns:a16="http://schemas.microsoft.com/office/drawing/2014/main" id="{A58E9BA9-94D7-B701-B0C5-A229F857FC7E}"/>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982099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11</a:t>
            </a:fld>
            <a:endParaRPr lang="en-GB"/>
          </a:p>
        </p:txBody>
      </p:sp>
      <p:sp>
        <p:nvSpPr>
          <p:cNvPr id="5" name="Footer Placeholder 4">
            <a:extLst>
              <a:ext uri="{FF2B5EF4-FFF2-40B4-BE49-F238E27FC236}">
                <a16:creationId xmlns:a16="http://schemas.microsoft.com/office/drawing/2014/main" id="{B2EB907F-CFAF-359B-F9B0-6342E279F689}"/>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8989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13</a:t>
            </a:fld>
            <a:endParaRPr lang="en-GB"/>
          </a:p>
        </p:txBody>
      </p:sp>
    </p:spTree>
    <p:extLst>
      <p:ext uri="{BB962C8B-B14F-4D97-AF65-F5344CB8AC3E}">
        <p14:creationId xmlns:p14="http://schemas.microsoft.com/office/powerpoint/2010/main" val="4140666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454822" y="5907161"/>
            <a:ext cx="11305377"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Tree>
    <p:extLst>
      <p:ext uri="{BB962C8B-B14F-4D97-AF65-F5344CB8AC3E}">
        <p14:creationId xmlns:p14="http://schemas.microsoft.com/office/powerpoint/2010/main" val="229669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3820" userDrawn="1">
          <p15:clr>
            <a:srgbClr val="FBAE40"/>
          </p15:clr>
        </p15:guide>
        <p15:guide id="2" pos="3952" userDrawn="1">
          <p15:clr>
            <a:srgbClr val="FBAE40"/>
          </p15:clr>
        </p15:guide>
        <p15:guide id="3" pos="2025" userDrawn="1">
          <p15:clr>
            <a:srgbClr val="FBAE40"/>
          </p15:clr>
        </p15:guide>
        <p15:guide id="4" pos="2147" userDrawn="1">
          <p15:clr>
            <a:srgbClr val="FBAE40"/>
          </p15:clr>
        </p15:guide>
        <p15:guide id="5" pos="5612" userDrawn="1">
          <p15:clr>
            <a:srgbClr val="FBAE40"/>
          </p15:clr>
        </p15:guide>
        <p15:guide id="6" pos="5745" userDrawn="1">
          <p15:clr>
            <a:srgbClr val="FBAE40"/>
          </p15:clr>
        </p15:guide>
        <p15:guide id="7" orient="horz" pos="973" userDrawn="1">
          <p15:clr>
            <a:srgbClr val="FBAE40"/>
          </p15:clr>
        </p15:guide>
        <p15:guide id="8" orient="horz" pos="2231" userDrawn="1">
          <p15:clr>
            <a:srgbClr val="FBAE40"/>
          </p15:clr>
        </p15:guide>
        <p15:guide id="9" orient="horz" pos="2339" userDrawn="1">
          <p15:clr>
            <a:srgbClr val="FBAE40"/>
          </p15:clr>
        </p15:guide>
        <p15:guide id="10" orient="horz" pos="35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3" name="Slide Number Placeholder 1">
            <a:extLst>
              <a:ext uri="{FF2B5EF4-FFF2-40B4-BE49-F238E27FC236}">
                <a16:creationId xmlns:a16="http://schemas.microsoft.com/office/drawing/2014/main" id="{E3A24434-3E5F-4172-98DE-A904E7BEF3D3}"/>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7" name="Slide Number Placeholder 1">
            <a:extLst>
              <a:ext uri="{FF2B5EF4-FFF2-40B4-BE49-F238E27FC236}">
                <a16:creationId xmlns:a16="http://schemas.microsoft.com/office/drawing/2014/main" id="{4CECD0BF-DF13-416B-AAAE-2D1E64D6BF4C}"/>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5231" userDrawn="1">
          <p15:clr>
            <a:srgbClr val="FBAE40"/>
          </p15:clr>
        </p15:guide>
        <p15:guide id="7" pos="50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3" name="Slide Number Placeholder 1">
            <a:extLst>
              <a:ext uri="{FF2B5EF4-FFF2-40B4-BE49-F238E27FC236}">
                <a16:creationId xmlns:a16="http://schemas.microsoft.com/office/drawing/2014/main" id="{1E4B6334-602D-4BE3-B85D-646467B8A18F}"/>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3799" userDrawn="1">
          <p15:clr>
            <a:srgbClr val="FBAE40"/>
          </p15:clr>
        </p15:guide>
        <p15:guide id="2" pos="3960" userDrawn="1">
          <p15:clr>
            <a:srgbClr val="FBAE40"/>
          </p15:clr>
        </p15:guide>
        <p15:guide id="3" pos="1996" userDrawn="1">
          <p15:clr>
            <a:srgbClr val="FBAE40"/>
          </p15:clr>
        </p15:guide>
        <p15:guide id="4" pos="2155" userDrawn="1">
          <p15:clr>
            <a:srgbClr val="FBAE40"/>
          </p15:clr>
        </p15:guide>
        <p15:guide id="5" pos="5604" userDrawn="1">
          <p15:clr>
            <a:srgbClr val="FBAE40"/>
          </p15:clr>
        </p15:guide>
        <p15:guide id="6" pos="57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718914" y="253214"/>
            <a:ext cx="1466032" cy="1470484"/>
          </a:xfrm>
          <a:prstGeom prst="rect">
            <a:avLst/>
          </a:prstGeom>
        </p:spPr>
      </p:pic>
    </p:spTree>
    <p:extLst>
      <p:ext uri="{BB962C8B-B14F-4D97-AF65-F5344CB8AC3E}">
        <p14:creationId xmlns:p14="http://schemas.microsoft.com/office/powerpoint/2010/main" val="67868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684405673"/>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075449220"/>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650012039"/>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27111304-7821-4418-B027-779923D0DC69}"/>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9220763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452328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51903437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193416420"/>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50126066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335370283"/>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782184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398295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748767055"/>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470C-80C2-0AF3-DD5A-958DBEF2D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78BC21-24C8-3C2A-C511-75810A5B7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04B793-4210-CE1C-9BDE-17626440F9AF}"/>
              </a:ext>
            </a:extLst>
          </p:cNvPr>
          <p:cNvSpPr>
            <a:spLocks noGrp="1"/>
          </p:cNvSpPr>
          <p:nvPr>
            <p:ph type="dt" sz="half" idx="10"/>
          </p:nvPr>
        </p:nvSpPr>
        <p:spPr/>
        <p:txBody>
          <a:bodyPr/>
          <a:lstStyle/>
          <a:p>
            <a:fld id="{3AC4E08B-8A4C-4AC8-A2A8-8A4D579E2C74}" type="datetimeFigureOut">
              <a:rPr lang="en-GB" smtClean="0"/>
              <a:t>17/07/2023</a:t>
            </a:fld>
            <a:endParaRPr lang="en-GB"/>
          </a:p>
        </p:txBody>
      </p:sp>
      <p:sp>
        <p:nvSpPr>
          <p:cNvPr id="5" name="Footer Placeholder 4">
            <a:extLst>
              <a:ext uri="{FF2B5EF4-FFF2-40B4-BE49-F238E27FC236}">
                <a16:creationId xmlns:a16="http://schemas.microsoft.com/office/drawing/2014/main" id="{1974E37A-2AF1-865C-E719-41454D1854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29414D-DE39-41F8-1215-C2FD5330550C}"/>
              </a:ext>
            </a:extLst>
          </p:cNvPr>
          <p:cNvSpPr>
            <a:spLocks noGrp="1"/>
          </p:cNvSpPr>
          <p:nvPr>
            <p:ph type="sldNum" sz="quarter" idx="12"/>
          </p:nvPr>
        </p:nvSpPr>
        <p:spPr/>
        <p:txBody>
          <a:bodyPr/>
          <a:lstStyle/>
          <a:p>
            <a:fld id="{E64E6A4B-FCA5-468D-B00E-2D82E6B4E87E}" type="slidenum">
              <a:rPr lang="en-GB" smtClean="0"/>
              <a:t>‹#›</a:t>
            </a:fld>
            <a:endParaRPr lang="en-GB"/>
          </a:p>
        </p:txBody>
      </p:sp>
    </p:spTree>
    <p:extLst>
      <p:ext uri="{BB962C8B-B14F-4D97-AF65-F5344CB8AC3E}">
        <p14:creationId xmlns:p14="http://schemas.microsoft.com/office/powerpoint/2010/main" val="2263387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B79A-FB2E-37EF-562F-D8EBE0A1C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07970E-9EF6-0AF3-0200-5E56804565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9C26AB-F084-3F21-DA3B-6BDB645097F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20F0E90-71C7-A98B-01D7-94EB13FDA2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F4C34-18E9-1C2F-1DB9-62C41E90AAC7}"/>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2798519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F3C7-E3B9-8479-7521-75414531A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B6C01E-C9E8-BC37-0776-D7FAA62F9A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059A46-DDAC-555C-3577-DBBEDE4CDC3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14054D9-B5B2-73DB-F32B-703888759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A6CA5-0DAF-C059-3A2F-64237E533622}"/>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32419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11345864" y="3211512"/>
            <a:ext cx="828675" cy="434975"/>
          </a:xfrm>
          <a:prstGeom prst="rect">
            <a:avLst/>
          </a:prstGeom>
        </p:spPr>
        <p:txBody>
          <a:bodyPr vert="horz" lIns="91440" tIns="45720" rIns="91440" bIns="4572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mtClean="0"/>
              <a:pPr/>
              <a:t>‹#›</a:t>
            </a:fld>
            <a:endParaRPr lang="en-GB"/>
          </a:p>
        </p:txBody>
      </p:sp>
    </p:spTree>
    <p:extLst>
      <p:ext uri="{BB962C8B-B14F-4D97-AF65-F5344CB8AC3E}">
        <p14:creationId xmlns:p14="http://schemas.microsoft.com/office/powerpoint/2010/main" val="4072037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73DA-E6A7-E4E4-BB47-E50108B9BB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1E7CE7-5A20-50C8-530E-1CEF68061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1D3899-8E5D-1C8D-85F6-1884459AAAD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9884B09-06C6-C8CD-315E-84F1F2CDC7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D7BA35-C246-CC4E-0E62-C43FD07908A4}"/>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082421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CE42-D560-0965-19A0-868997806A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0F015A-8658-55B8-3922-94F984DBB0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3F4BBE-BEBB-85EE-9E2E-C524BA809A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DB5960-8ABA-A708-1DE0-FFFB9C6C5C3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D753425-8695-5AEB-CF5B-1E1009DACB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EAFBDF-5A25-6631-301F-5F292BBC06F0}"/>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1050630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F789-8AEF-EB0C-68E8-C206230117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B3C0B9-9C45-C89E-3A5B-4DC0021A8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21360C-744B-C077-8016-06347D903B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660862-C607-62B0-E43E-8DEB90BEB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4F6F72-0328-7589-2674-868F7A922D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D19BDC-7C9B-3273-B5DF-5CD68EFBFAB8}"/>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9BADEE48-4604-AEF4-860C-F3C8E66D44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3FC7C7-CE4D-18C1-02FF-A66004DF9349}"/>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2443709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1ED3-13A2-4C75-05FF-78949C9AEE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2AA3B6-081E-799C-C99D-AF5CE10ED14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0657C1F-92EB-C313-7CA4-260AEC781C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1D47-E670-E71B-7E12-201CE1BC8FF5}"/>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650987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74381-4A7B-3341-5996-BC5292CDF83B}"/>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CAFDD894-7A75-59F1-8E2C-CF4EBA0A13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155524-7B7A-9BBB-9E8F-AFC5EFF3AD44}"/>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1677601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6C76-9579-4293-D7A2-6772AD0A5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271C0E-8C2A-38FD-0FCB-75D1E6318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288A10-4C71-A5CC-61DF-6DFA5F36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F08DF-0C08-398C-A9C8-8E536979A8F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BBC9549-7BB5-E797-90D7-A0A86CE2D3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7400F9-D3DE-1111-B383-F0E2E71E69EB}"/>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763664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7126-995B-5C3E-6F02-6CE7AC5E4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91791D-DE82-D37E-9F1C-78FD65654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5D9F58-3ADF-40B1-826B-26978CB98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9F14D-EAAF-3362-C861-5D9AC7E0A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2AC35D1-9623-AA45-811C-6C890C1D0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D14FA0-3D86-CF4D-5ADF-B3B127A39B69}"/>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879327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7CA2-C396-3FF7-6CFF-0E6CA01CA2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6B21F1-6D3A-700E-198C-ED463FF29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C870F-9583-F45B-5B6D-F0D558E0119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F55ED1C-BDE8-AA60-5606-4FDB1A5A4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517933-97A0-89BC-59C8-A232CAAB5C64}"/>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581198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B8BA96-0AE1-2F8D-3AE7-ADA9EFEF54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7DEBE4-314E-A174-0593-3363B4F5B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4C74D-96D4-4218-E645-252FEEE2749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C4C7724-0A3E-8054-4F66-3E7D1E176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A6BC3-24F3-8721-5676-FE64151E5D7C}"/>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38179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6488893"/>
            <a:ext cx="12192000" cy="369176"/>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51E4637B-B1BC-44B2-947E-C1FF8A056AC3}"/>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278F24C2-CF18-4FBF-9CB5-2F619282F59C}"/>
              </a:ext>
            </a:extLst>
          </p:cNvPr>
          <p:cNvSpPr>
            <a:spLocks noGrp="1"/>
          </p:cNvSpPr>
          <p:nvPr>
            <p:ph type="sldNum" sz="quarter" idx="4"/>
          </p:nvPr>
        </p:nvSpPr>
        <p:spPr>
          <a:xfrm>
            <a:off x="11091864" y="6455993"/>
            <a:ext cx="828675" cy="434975"/>
          </a:xfrm>
          <a:prstGeom prst="rect">
            <a:avLst/>
          </a:prstGeom>
        </p:spPr>
        <p:txBody>
          <a:bodyPr vert="horz" lIns="91440" tIns="45720" rIns="91440" bIns="45720" rtlCol="0" anchor="ctr"/>
          <a:lstStyle>
            <a:lvl1pPr algn="r">
              <a:defRPr sz="1200">
                <a:solidFill>
                  <a:srgbClr val="FFFFFF"/>
                </a:solidFill>
              </a:defRPr>
            </a:lvl1pPr>
          </a:lstStyle>
          <a:p>
            <a:fld id="{DD0590FE-9BA6-45CB-BC76-38BB9AEE2E90}" type="slidenum">
              <a:rPr lang="en-GB" smtClean="0"/>
              <a:pPr/>
              <a:t>‹#›</a:t>
            </a:fld>
            <a:endParaRPr lang="en-GB"/>
          </a:p>
        </p:txBody>
      </p:sp>
    </p:spTree>
    <p:extLst>
      <p:ext uri="{BB962C8B-B14F-4D97-AF65-F5344CB8AC3E}">
        <p14:creationId xmlns:p14="http://schemas.microsoft.com/office/powerpoint/2010/main" val="95457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1D92EA6B-D6D8-4A64-8322-A00DB7245B0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2631" userDrawn="1">
          <p15:clr>
            <a:srgbClr val="FBAE40"/>
          </p15:clr>
        </p15:guide>
        <p15:guide id="2" pos="2752" userDrawn="1">
          <p15:clr>
            <a:srgbClr val="FBAE40"/>
          </p15:clr>
        </p15:guide>
        <p15:guide id="3" pos="5020" userDrawn="1">
          <p15:clr>
            <a:srgbClr val="FBAE40"/>
          </p15:clr>
        </p15:guide>
        <p15:guide id="4" pos="51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1" name="Slide Number Placeholder 1">
            <a:extLst>
              <a:ext uri="{FF2B5EF4-FFF2-40B4-BE49-F238E27FC236}">
                <a16:creationId xmlns:a16="http://schemas.microsoft.com/office/drawing/2014/main" id="{33C19E35-9CE6-4CDF-94E1-FD34B570CBD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2631" userDrawn="1">
          <p15:clr>
            <a:srgbClr val="FBAE40"/>
          </p15:clr>
        </p15:guide>
        <p15:guide id="2" pos="2752" userDrawn="1">
          <p15:clr>
            <a:srgbClr val="FBAE40"/>
          </p15:clr>
        </p15:guide>
        <p15:guide id="3" pos="5020" userDrawn="1">
          <p15:clr>
            <a:srgbClr val="FBAE40"/>
          </p15:clr>
        </p15:guide>
        <p15:guide id="4" pos="51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3820" userDrawn="1">
          <p15:clr>
            <a:srgbClr val="FBAE40"/>
          </p15:clr>
        </p15:guide>
        <p15:guide id="2" pos="3952" userDrawn="1">
          <p15:clr>
            <a:srgbClr val="FBAE40"/>
          </p15:clr>
        </p15:guide>
        <p15:guide id="3" pos="2025" userDrawn="1">
          <p15:clr>
            <a:srgbClr val="FBAE40"/>
          </p15:clr>
        </p15:guide>
        <p15:guide id="4" pos="2156" userDrawn="1">
          <p15:clr>
            <a:srgbClr val="FBAE40"/>
          </p15:clr>
        </p15:guide>
        <p15:guide id="5" pos="5612" userDrawn="1">
          <p15:clr>
            <a:srgbClr val="FBAE40"/>
          </p15:clr>
        </p15:guide>
        <p15:guide id="6" pos="57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702558" y="1763136"/>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49" r:id="rId4"/>
    <p:sldLayoutId id="2147483754" r:id="rId5"/>
    <p:sldLayoutId id="2147483753" r:id="rId6"/>
    <p:sldLayoutId id="2147483771" r:id="rId7"/>
    <p:sldLayoutId id="2147483760" r:id="rId8"/>
    <p:sldLayoutId id="2147483770" r:id="rId9"/>
    <p:sldLayoutId id="2147483799" r:id="rId10"/>
    <p:sldLayoutId id="2147483758" r:id="rId11"/>
    <p:sldLayoutId id="2147483797" r:id="rId12"/>
    <p:sldLayoutId id="2147483756" r:id="rId13"/>
    <p:sldLayoutId id="2147483757"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51" r:id="rId27"/>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userDrawn="1">
          <p15:clr>
            <a:srgbClr val="F26B43"/>
          </p15:clr>
        </p15:guide>
        <p15:guide id="2" pos="7408" userDrawn="1">
          <p15:clr>
            <a:srgbClr val="F26B43"/>
          </p15:clr>
        </p15:guide>
        <p15:guide id="3" orient="horz" pos="1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8C9D29-6BB8-5109-5439-7B0352687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BF450A-D40D-14AB-512C-A3D2C96CD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67098A-BD2B-C0B8-A386-4197C870E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27310C3-D1B1-67C6-426C-29A47A464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B3E187-BFEB-9176-19F3-53AFEB43B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9E97A-C2F7-47CD-A790-AD4A60969795}" type="slidenum">
              <a:rPr lang="en-GB" smtClean="0"/>
              <a:t>‹#›</a:t>
            </a:fld>
            <a:endParaRPr lang="en-GB"/>
          </a:p>
        </p:txBody>
      </p:sp>
    </p:spTree>
    <p:extLst>
      <p:ext uri="{BB962C8B-B14F-4D97-AF65-F5344CB8AC3E}">
        <p14:creationId xmlns:p14="http://schemas.microsoft.com/office/powerpoint/2010/main" val="123786661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nstauthority.co.uk/licensing-consents/consents/production-consents/" TargetMode="External"/><Relationship Id="rId2" Type="http://schemas.openxmlformats.org/officeDocument/2006/relationships/hyperlink" Target="https://itportal.nstauthority.co.uk/eng/fox/nsta/NSTA_LOGIN/login"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www.nstauthority.co.uk/media/7646/field-consents-system-user-guidance-update-june-2021-final.docx" TargetMode="External"/><Relationship Id="rId4" Type="http://schemas.openxmlformats.org/officeDocument/2006/relationships/hyperlink" Target="https://www.nstauthority.co.uk/licensing-consents/consents/flaring-and-vent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consents@nstauthority.co.uk"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72520/north-sea-transition-deal_A_FINAL.pdf" TargetMode="External"/><Relationship Id="rId7" Type="http://schemas.openxmlformats.org/officeDocument/2006/relationships/hyperlink" Target="https://www.worldbank.org/en/programs/zero-routine-flaring-by-2030"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B3837B-A2C8-4A0E-8AD3-4FA6C374420D}"/>
              </a:ext>
              <a:ext uri="{C183D7F6-B498-43B3-948B-1728B52AA6E4}">
                <adec:decorative xmlns:adec="http://schemas.microsoft.com/office/drawing/2017/decorative" val="1"/>
              </a:ext>
            </a:extLst>
          </p:cNvPr>
          <p:cNvPicPr>
            <a:picLocks noChangeAspect="1"/>
          </p:cNvPicPr>
          <p:nvPr/>
        </p:nvPicPr>
        <p:blipFill>
          <a:blip r:embed="rId3">
            <a:alphaModFix amt="20000"/>
          </a:blip>
          <a:stretch>
            <a:fillRect/>
          </a:stretch>
        </p:blipFill>
        <p:spPr>
          <a:xfrm>
            <a:off x="0" y="11018"/>
            <a:ext cx="12192000" cy="6858000"/>
          </a:xfrm>
          <a:prstGeom prst="rect">
            <a:avLst/>
          </a:prstGeom>
          <a:effectLst>
            <a:outerShdw blurRad="50800" dist="50800" dir="5400000" algn="ctr" rotWithShape="0">
              <a:srgbClr val="000000">
                <a:alpha val="0"/>
              </a:srgbClr>
            </a:outerShdw>
          </a:effectLst>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575733" y="2635486"/>
            <a:ext cx="11184467" cy="997751"/>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p>
            <a:pPr marL="0" marR="0" lvl="0" indent="0" algn="l"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5333" b="0">
                <a:solidFill>
                  <a:srgbClr val="193768"/>
                </a:solidFill>
                <a:latin typeface="+mn-lt"/>
                <a:ea typeface="+mn-ea"/>
                <a:cs typeface="+mn-cs"/>
              </a:rPr>
              <a:t>Annual Consents Exercise 2024</a:t>
            </a:r>
            <a:endParaRPr kumimoji="0" lang="en-GB" sz="5333" b="0" i="0" u="none" strike="noStrike" kern="1200" cap="none" spc="0" normalizeH="0" baseline="0" noProof="0">
              <a:ln>
                <a:noFill/>
              </a:ln>
              <a:solidFill>
                <a:srgbClr val="193768"/>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4294967295"/>
          </p:nvPr>
        </p:nvSpPr>
        <p:spPr>
          <a:xfrm>
            <a:off x="588435" y="3806346"/>
            <a:ext cx="11131551" cy="697620"/>
          </a:xfrm>
          <a:prstGeom prst="rect">
            <a:avLst/>
          </a:prstGeom>
        </p:spPr>
        <p:txBody>
          <a:bodyPr/>
          <a:lstStyle/>
          <a:p>
            <a:pPr marL="0" indent="0">
              <a:buNone/>
            </a:pPr>
            <a:r>
              <a:rPr lang="en-GB" sz="3200"/>
              <a:t>Presentation to Industry </a:t>
            </a:r>
          </a:p>
        </p:txBody>
      </p:sp>
      <p:sp>
        <p:nvSpPr>
          <p:cNvPr id="8" name="Text Placeholder 7">
            <a:extLst>
              <a:ext uri="{FF2B5EF4-FFF2-40B4-BE49-F238E27FC236}">
                <a16:creationId xmlns:a16="http://schemas.microsoft.com/office/drawing/2014/main" id="{505EE474-6EBF-4560-9C44-D50A3DB86899}"/>
              </a:ext>
            </a:extLst>
          </p:cNvPr>
          <p:cNvSpPr>
            <a:spLocks noGrp="1"/>
          </p:cNvSpPr>
          <p:nvPr>
            <p:ph type="body" sz="quarter" idx="15"/>
          </p:nvPr>
        </p:nvSpPr>
        <p:spPr>
          <a:xfrm>
            <a:off x="575733" y="4868249"/>
            <a:ext cx="8530936" cy="757767"/>
          </a:xfrm>
        </p:spPr>
        <p:txBody>
          <a:bodyPr lIns="91440" tIns="45720" rIns="91440" bIns="45720" anchor="t"/>
          <a:lstStyle/>
          <a:p>
            <a:r>
              <a:rPr lang="en-GB" sz="2100"/>
              <a:t>NSTA Consents &amp; Operations Teams</a:t>
            </a:r>
          </a:p>
          <a:p>
            <a:r>
              <a:rPr lang="en-GB" sz="2100"/>
              <a:t>OPRED EMT</a:t>
            </a:r>
            <a:endParaRPr lang="en-GB"/>
          </a:p>
        </p:txBody>
      </p:sp>
      <p:sp>
        <p:nvSpPr>
          <p:cNvPr id="7" name="Text Placeholder 6">
            <a:extLst>
              <a:ext uri="{FF2B5EF4-FFF2-40B4-BE49-F238E27FC236}">
                <a16:creationId xmlns:a16="http://schemas.microsoft.com/office/drawing/2014/main" id="{C16A054D-9995-484F-915E-42ACED5AF669}"/>
              </a:ext>
            </a:extLst>
          </p:cNvPr>
          <p:cNvSpPr>
            <a:spLocks noGrp="1"/>
          </p:cNvSpPr>
          <p:nvPr>
            <p:ph type="body" sz="quarter" idx="14"/>
          </p:nvPr>
        </p:nvSpPr>
        <p:spPr>
          <a:xfrm>
            <a:off x="9764659" y="4873463"/>
            <a:ext cx="1928838" cy="697620"/>
          </a:xfrm>
        </p:spPr>
        <p:txBody>
          <a:bodyPr/>
          <a:lstStyle/>
          <a:p>
            <a:r>
              <a:rPr lang="en-GB"/>
              <a:t>22 June 2023</a:t>
            </a:r>
          </a:p>
        </p:txBody>
      </p:sp>
    </p:spTree>
    <p:extLst>
      <p:ext uri="{BB962C8B-B14F-4D97-AF65-F5344CB8AC3E}">
        <p14:creationId xmlns:p14="http://schemas.microsoft.com/office/powerpoint/2010/main" val="104251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p:txBody>
          <a:bodyPr lIns="0" tIns="0" rIns="91440" bIns="45720" anchor="t">
            <a:normAutofit/>
          </a:bodyPr>
          <a:lstStyle/>
          <a:p>
            <a:r>
              <a:rPr lang="en-GB">
                <a:latin typeface="Arial"/>
                <a:cs typeface="Arial"/>
              </a:rPr>
              <a:t>Annual Consents Exercise 2024</a:t>
            </a:r>
            <a:endParaRPr lang="en-GB"/>
          </a:p>
        </p:txBody>
      </p:sp>
      <p:sp>
        <p:nvSpPr>
          <p:cNvPr id="12" name="Rectangle 11">
            <a:extLst>
              <a:ext uri="{FF2B5EF4-FFF2-40B4-BE49-F238E27FC236}">
                <a16:creationId xmlns:a16="http://schemas.microsoft.com/office/drawing/2014/main" id="{87F7521C-A8C4-402E-A826-5F40A46088B5}"/>
              </a:ext>
            </a:extLst>
          </p:cNvPr>
          <p:cNvSpPr/>
          <p:nvPr/>
        </p:nvSpPr>
        <p:spPr>
          <a:xfrm>
            <a:off x="572758" y="1019790"/>
            <a:ext cx="1961434" cy="420564"/>
          </a:xfrm>
          <a:prstGeom prst="rect">
            <a:avLst/>
          </a:prstGeom>
        </p:spPr>
        <p:txBody>
          <a:bodyPr wrap="none" lIns="0">
            <a:spAutoFit/>
          </a:bodyPr>
          <a:lstStyle/>
          <a:p>
            <a:r>
              <a:rPr lang="en-GB" sz="2133" b="1">
                <a:solidFill>
                  <a:schemeClr val="tx2"/>
                </a:solidFill>
              </a:rPr>
              <a:t>ACE Overview</a:t>
            </a:r>
            <a:endParaRPr lang="en-GB" sz="3200">
              <a:solidFill>
                <a:schemeClr val="tx2"/>
              </a:solidFill>
            </a:endParaRPr>
          </a:p>
        </p:txBody>
      </p:sp>
      <p:sp>
        <p:nvSpPr>
          <p:cNvPr id="11" name="TextBox 10">
            <a:extLst>
              <a:ext uri="{FF2B5EF4-FFF2-40B4-BE49-F238E27FC236}">
                <a16:creationId xmlns:a16="http://schemas.microsoft.com/office/drawing/2014/main" id="{1F207586-CB5B-4C79-89D0-AD75DA579094}"/>
              </a:ext>
            </a:extLst>
          </p:cNvPr>
          <p:cNvSpPr txBox="1"/>
          <p:nvPr/>
        </p:nvSpPr>
        <p:spPr>
          <a:xfrm>
            <a:off x="561001" y="1548360"/>
            <a:ext cx="11069998" cy="4154984"/>
          </a:xfrm>
          <a:prstGeom prst="rect">
            <a:avLst/>
          </a:prstGeom>
          <a:noFill/>
        </p:spPr>
        <p:txBody>
          <a:bodyPr wrap="square" lIns="0" tIns="45720" rIns="0" bIns="45720" rtlCol="0" anchor="t">
            <a:spAutoFit/>
          </a:bodyPr>
          <a:lstStyle/>
          <a:p>
            <a:pPr marL="285750" indent="-285750" algn="just" rtl="0" fontAlgn="base">
              <a:buFont typeface="Wingdings" panose="05000000000000000000" pitchFamily="2" charset="2"/>
              <a:buChar char="Ø"/>
            </a:pPr>
            <a:r>
              <a:rPr lang="en-GB" sz="1800" b="0" i="0">
                <a:effectLst/>
              </a:rPr>
              <a:t>ACE is the process to apply for consent to produce Oil &amp; Gas and Flare or Vent Gas in the; UKCS, Onshore &amp; Facilities for the upcoming year, after expiry of the current consents.</a:t>
            </a:r>
            <a:r>
              <a:rPr lang="en-US" sz="1800" b="0" i="0">
                <a:effectLst/>
              </a:rPr>
              <a:t>​</a:t>
            </a:r>
          </a:p>
          <a:p>
            <a:pPr marL="285750" indent="-285750" algn="just" rtl="0" fontAlgn="base">
              <a:buFont typeface="Wingdings" panose="05000000000000000000" pitchFamily="2" charset="2"/>
              <a:buChar char="Ø"/>
            </a:pPr>
            <a:endParaRPr lang="en-US" sz="1800" b="0" i="0">
              <a:effectLst/>
              <a:cs typeface="Arial"/>
            </a:endParaRPr>
          </a:p>
          <a:p>
            <a:pPr marL="285750" indent="-285750" algn="just" fontAlgn="base">
              <a:buFont typeface="Wingdings" panose="05000000000000000000" pitchFamily="2" charset="2"/>
              <a:buChar char="Ø"/>
            </a:pPr>
            <a:r>
              <a:rPr lang="en-GB" sz="1800" b="0" i="0">
                <a:effectLst/>
              </a:rPr>
              <a:t>Operators are reminded, that if they identify any requirement for a revision to their current consents, then apply for this in a timely manner, for consideration by the NSTA</a:t>
            </a:r>
            <a:r>
              <a:rPr lang="en-GB" sz="1800"/>
              <a:t> and its consultees (where applicable) </a:t>
            </a:r>
            <a:r>
              <a:rPr lang="en-US" sz="1800" b="0" i="0">
                <a:effectLst/>
              </a:rPr>
              <a:t>​</a:t>
            </a:r>
            <a:endParaRPr lang="en-US" sz="1800" b="0" i="0">
              <a:effectLst/>
              <a:cs typeface="Arial"/>
            </a:endParaRPr>
          </a:p>
          <a:p>
            <a:pPr marL="285750" indent="-285750" algn="just" rtl="0" fontAlgn="base">
              <a:buFont typeface="Wingdings" panose="05000000000000000000" pitchFamily="2" charset="2"/>
              <a:buChar char="Ø"/>
            </a:pPr>
            <a:endParaRPr lang="en-US" sz="1800" b="0" i="0">
              <a:effectLst/>
            </a:endParaRPr>
          </a:p>
          <a:p>
            <a:pPr marL="285750" indent="-285750" algn="just" rtl="0" fontAlgn="base">
              <a:buFont typeface="Wingdings" panose="05000000000000000000" pitchFamily="2" charset="2"/>
              <a:buChar char="Ø"/>
            </a:pPr>
            <a:r>
              <a:rPr lang="en-GB" sz="1800" b="0" i="0">
                <a:effectLst/>
              </a:rPr>
              <a:t>The NSTA's guidance and the key dates for the</a:t>
            </a:r>
            <a:r>
              <a:rPr lang="en-GB" sz="1800" b="0" i="0">
                <a:effectLst/>
                <a:highlight>
                  <a:srgbClr val="FFFFFF"/>
                </a:highlight>
              </a:rPr>
              <a:t> 2024 Annual Consents Exercise</a:t>
            </a:r>
            <a:r>
              <a:rPr lang="en-GB" sz="1800">
                <a:highlight>
                  <a:srgbClr val="FFFFFF"/>
                </a:highlight>
              </a:rPr>
              <a:t> </a:t>
            </a:r>
            <a:r>
              <a:rPr lang="en-GB" sz="1800" b="0" i="0">
                <a:effectLst/>
                <a:highlight>
                  <a:srgbClr val="FFFFFF"/>
                </a:highlight>
              </a:rPr>
              <a:t>will be on the NSTA website by end of </a:t>
            </a:r>
            <a:r>
              <a:rPr lang="en-GB" sz="1800" b="1" i="0">
                <a:effectLst/>
                <a:highlight>
                  <a:srgbClr val="FFFFFF"/>
                </a:highlight>
              </a:rPr>
              <a:t>week commencing 17 July</a:t>
            </a:r>
            <a:r>
              <a:rPr lang="en-GB" sz="1800">
                <a:highlight>
                  <a:srgbClr val="FFFFFF"/>
                </a:highlight>
              </a:rPr>
              <a:t>:</a:t>
            </a:r>
            <a:endParaRPr lang="en-GB" sz="1800" i="0">
              <a:effectLst/>
              <a:highlight>
                <a:srgbClr val="FFFFFF"/>
              </a:highlight>
              <a:cs typeface="Arial"/>
            </a:endParaRPr>
          </a:p>
          <a:p>
            <a:pPr marL="285750" indent="-285750" algn="just" rtl="0" fontAlgn="base">
              <a:buFont typeface="Wingdings" panose="05000000000000000000" pitchFamily="2" charset="2"/>
              <a:buChar char="Ø"/>
            </a:pPr>
            <a:endParaRPr lang="en-GB" sz="1800"/>
          </a:p>
          <a:p>
            <a:pPr marL="0" marR="0" lvl="0" indent="0" algn="ctr" defTabSz="914400" eaLnBrk="1" fontAlgn="auto" latinLnBrk="0" hangingPunct="1">
              <a:lnSpc>
                <a:spcPct val="100000"/>
              </a:lnSpc>
              <a:spcBef>
                <a:spcPts val="0"/>
              </a:spcBef>
              <a:spcAft>
                <a:spcPts val="0"/>
              </a:spcAft>
              <a:buClrTx/>
              <a:buSzTx/>
              <a:tabLst/>
              <a:defRPr/>
            </a:pPr>
            <a:r>
              <a:rPr kumimoji="0" lang="en-GB" sz="1800" b="0" i="0" u="sng" strike="noStrike" kern="0" cap="none" spc="0" normalizeH="0" baseline="0" noProof="0">
                <a:ln>
                  <a:noFill/>
                </a:ln>
                <a:solidFill>
                  <a:srgbClr val="0000FF"/>
                </a:solidFill>
                <a:effectLst/>
                <a:uLnTx/>
                <a:uFillTx/>
                <a:latin typeface="Arial (Body)"/>
                <a:ea typeface="Calibri" panose="020F0502020204030204" pitchFamily="34" charset="0"/>
              </a:rPr>
              <a:t>https://www.nstauthority.co.uk/licensing-consents/consents/annual-consents-exercise/</a:t>
            </a:r>
            <a:endParaRPr lang="en-GB" sz="1800" b="0" i="0" u="sng" strike="noStrike" kern="0" cap="none" spc="0" normalizeH="0" baseline="0" noProof="0">
              <a:ln>
                <a:noFill/>
              </a:ln>
              <a:solidFill>
                <a:srgbClr val="0000FF"/>
              </a:solidFill>
              <a:effectLst/>
              <a:uLnTx/>
              <a:uFillTx/>
              <a:latin typeface="Arial (Body)"/>
              <a:ea typeface="Calibri" panose="020F0502020204030204" pitchFamily="34" charset="0"/>
            </a:endParaRPr>
          </a:p>
          <a:p>
            <a:pPr marL="285750" indent="-285750" algn="just" rtl="0" fontAlgn="base">
              <a:buFont typeface="Wingdings" panose="05000000000000000000" pitchFamily="2" charset="2"/>
              <a:buChar char="Ø"/>
            </a:pPr>
            <a:endParaRPr lang="en-US" sz="1800" b="0" i="0">
              <a:effectLst/>
            </a:endParaRPr>
          </a:p>
          <a:p>
            <a:pPr marL="285750" indent="-285750" algn="just" rtl="0" fontAlgn="base">
              <a:buFont typeface="Wingdings" panose="05000000000000000000" pitchFamily="2" charset="2"/>
              <a:buChar char="Ø"/>
            </a:pPr>
            <a:r>
              <a:rPr lang="en-US" sz="1800" b="0" i="0">
                <a:effectLst/>
              </a:rPr>
              <a:t>This webpage is the NSTA's key method of communication, with details of the supporting requirements and assist industry to be able to plan with certainty.​ </a:t>
            </a:r>
            <a:r>
              <a:rPr lang="en-US" sz="1800" b="0" i="0" u="sng">
                <a:effectLst/>
              </a:rPr>
              <a:t>It is recommended that Operators set a reminder each year for early</a:t>
            </a:r>
            <a:r>
              <a:rPr lang="en-US" sz="1800" u="sng"/>
              <a:t>-mid July to check for updates on the website regarding the upcoming ACE for that year.</a:t>
            </a:r>
            <a:endParaRPr lang="en-US" sz="1800" b="0" i="0" u="sng">
              <a:effectLst/>
              <a:cs typeface="Arial"/>
            </a:endParaRPr>
          </a:p>
          <a:p>
            <a:pPr algn="just" rtl="0" fontAlgn="base"/>
            <a:endParaRPr lang="en-US" sz="1200" b="0" i="0">
              <a:solidFill>
                <a:srgbClr val="444444"/>
              </a:solidFill>
              <a:effectLst/>
              <a:latin typeface="Arial" panose="020B0604020202020204" pitchFamily="34" charset="0"/>
            </a:endParaRPr>
          </a:p>
        </p:txBody>
      </p:sp>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rgbClr val="002060"/>
          </a:solidFill>
        </p:spPr>
        <p:txBody>
          <a:bodyPr/>
          <a:lstStyle/>
          <a:p>
            <a:endParaRPr lang="en-GB"/>
          </a:p>
        </p:txBody>
      </p:sp>
      <p:sp>
        <p:nvSpPr>
          <p:cNvPr id="3" name="Slide Number Placeholder 2">
            <a:extLst>
              <a:ext uri="{FF2B5EF4-FFF2-40B4-BE49-F238E27FC236}">
                <a16:creationId xmlns:a16="http://schemas.microsoft.com/office/drawing/2014/main" id="{24D1B10C-521D-1449-3668-7BEC8378EC6C}"/>
              </a:ext>
            </a:extLst>
          </p:cNvPr>
          <p:cNvSpPr>
            <a:spLocks noGrp="1"/>
          </p:cNvSpPr>
          <p:nvPr>
            <p:ph type="sldNum" sz="quarter" idx="4"/>
          </p:nvPr>
        </p:nvSpPr>
        <p:spPr/>
        <p:txBody>
          <a:bodyPr/>
          <a:lstStyle/>
          <a:p>
            <a:fld id="{DD0590FE-9BA6-45CB-BC76-38BB9AEE2E90}" type="slidenum">
              <a:rPr lang="en-GB" smtClean="0"/>
              <a:t>10</a:t>
            </a:fld>
            <a:endParaRPr lang="en-GB"/>
          </a:p>
        </p:txBody>
      </p:sp>
    </p:spTree>
    <p:extLst>
      <p:ext uri="{BB962C8B-B14F-4D97-AF65-F5344CB8AC3E}">
        <p14:creationId xmlns:p14="http://schemas.microsoft.com/office/powerpoint/2010/main" val="226876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p:txBody>
          <a:bodyPr lIns="0" tIns="0" rIns="91440" bIns="45720" anchor="t">
            <a:normAutofit/>
          </a:bodyPr>
          <a:lstStyle/>
          <a:p>
            <a:r>
              <a:rPr lang="en-GB">
                <a:latin typeface="Arial"/>
                <a:cs typeface="Arial"/>
              </a:rPr>
              <a:t>Annual Consents Exercise 2024</a:t>
            </a:r>
            <a:endParaRPr lang="en-GB"/>
          </a:p>
        </p:txBody>
      </p:sp>
      <p:sp>
        <p:nvSpPr>
          <p:cNvPr id="12" name="Rectangle 11">
            <a:extLst>
              <a:ext uri="{FF2B5EF4-FFF2-40B4-BE49-F238E27FC236}">
                <a16:creationId xmlns:a16="http://schemas.microsoft.com/office/drawing/2014/main" id="{87F7521C-A8C4-402E-A826-5F40A46088B5}"/>
              </a:ext>
            </a:extLst>
          </p:cNvPr>
          <p:cNvSpPr/>
          <p:nvPr/>
        </p:nvSpPr>
        <p:spPr>
          <a:xfrm>
            <a:off x="575733" y="890896"/>
            <a:ext cx="2645917" cy="420564"/>
          </a:xfrm>
          <a:prstGeom prst="rect">
            <a:avLst/>
          </a:prstGeom>
        </p:spPr>
        <p:txBody>
          <a:bodyPr wrap="none" lIns="0">
            <a:spAutoFit/>
          </a:bodyPr>
          <a:lstStyle/>
          <a:p>
            <a:r>
              <a:rPr lang="en-GB" sz="2133" b="1">
                <a:solidFill>
                  <a:schemeClr val="tx2"/>
                </a:solidFill>
              </a:rPr>
              <a:t>ACE 2023 Overview</a:t>
            </a:r>
            <a:endParaRPr lang="en-GB" sz="3200">
              <a:solidFill>
                <a:schemeClr val="tx2"/>
              </a:solidFill>
            </a:endParaRPr>
          </a:p>
        </p:txBody>
      </p:sp>
      <p:sp>
        <p:nvSpPr>
          <p:cNvPr id="3" name="TextBox 2">
            <a:extLst>
              <a:ext uri="{FF2B5EF4-FFF2-40B4-BE49-F238E27FC236}">
                <a16:creationId xmlns:a16="http://schemas.microsoft.com/office/drawing/2014/main" id="{8C3854B2-2D7A-D912-7CB7-F00B12FBAE72}"/>
              </a:ext>
            </a:extLst>
          </p:cNvPr>
          <p:cNvSpPr txBox="1"/>
          <p:nvPr/>
        </p:nvSpPr>
        <p:spPr>
          <a:xfrm>
            <a:off x="575732" y="1551519"/>
            <a:ext cx="6268414" cy="3477875"/>
          </a:xfrm>
          <a:prstGeom prst="rect">
            <a:avLst/>
          </a:prstGeom>
          <a:noFill/>
        </p:spPr>
        <p:txBody>
          <a:bodyPr wrap="square" lIns="91440" tIns="45720" rIns="91440" bIns="45720" rtlCol="0" anchor="t">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Arial"/>
                <a:ea typeface="+mn-ea"/>
                <a:cs typeface="+mn-cs"/>
              </a:rPr>
              <a:t>309 consents Production (116), Flare (85) and Vent (108) annual consents issued on time / before year end.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a:latin typeface="Arial"/>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Arial"/>
                <a:ea typeface="+mn-ea"/>
                <a:cs typeface="+mn-cs"/>
              </a:rPr>
              <a:t>Offshore applications account for 80% of consents. Onshore 13%, Facilities, 7%.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Arial"/>
                <a:ea typeface="+mn-ea"/>
                <a:cs typeface="+mn-cs"/>
              </a:rPr>
              <a:t>Operators submitted 92% of PCONs on time, 94% of FCONs on time and 92% of VCONs on time.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Arial"/>
                <a:ea typeface="+mn-ea"/>
                <a:cs typeface="+mn-cs"/>
              </a:rPr>
              <a:t>25 applications (8% submitted late).</a:t>
            </a:r>
            <a:endParaRPr lang="en-GB" sz="2000">
              <a:latin typeface="Arial"/>
            </a:endParaRPr>
          </a:p>
        </p:txBody>
      </p:sp>
      <p:pic>
        <p:nvPicPr>
          <p:cNvPr id="2" name="Picture 1" descr="Pie-chart showing number of applications for ACE 2023">
            <a:extLst>
              <a:ext uri="{FF2B5EF4-FFF2-40B4-BE49-F238E27FC236}">
                <a16:creationId xmlns:a16="http://schemas.microsoft.com/office/drawing/2014/main" id="{17A6A59D-8CC4-0310-54EC-7816A9180AA8}"/>
              </a:ext>
            </a:extLst>
          </p:cNvPr>
          <p:cNvPicPr>
            <a:picLocks noChangeAspect="1"/>
          </p:cNvPicPr>
          <p:nvPr/>
        </p:nvPicPr>
        <p:blipFill>
          <a:blip r:embed="rId3"/>
          <a:stretch>
            <a:fillRect/>
          </a:stretch>
        </p:blipFill>
        <p:spPr>
          <a:xfrm>
            <a:off x="6446815" y="1478646"/>
            <a:ext cx="5652379" cy="3269863"/>
          </a:xfrm>
          <a:prstGeom prst="rect">
            <a:avLst/>
          </a:prstGeom>
        </p:spPr>
      </p:pic>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rgbClr val="002060"/>
          </a:solidFill>
        </p:spPr>
        <p:txBody>
          <a:bodyPr/>
          <a:lstStyle/>
          <a:p>
            <a:endParaRPr lang="en-GB"/>
          </a:p>
        </p:txBody>
      </p:sp>
      <p:sp>
        <p:nvSpPr>
          <p:cNvPr id="5" name="Slide Number Placeholder 4">
            <a:extLst>
              <a:ext uri="{FF2B5EF4-FFF2-40B4-BE49-F238E27FC236}">
                <a16:creationId xmlns:a16="http://schemas.microsoft.com/office/drawing/2014/main" id="{A8AC584C-CFDF-DC86-0180-D9937635F9B1}"/>
              </a:ext>
            </a:extLst>
          </p:cNvPr>
          <p:cNvSpPr>
            <a:spLocks noGrp="1"/>
          </p:cNvSpPr>
          <p:nvPr>
            <p:ph type="sldNum" sz="quarter" idx="4"/>
          </p:nvPr>
        </p:nvSpPr>
        <p:spPr/>
        <p:txBody>
          <a:bodyPr/>
          <a:lstStyle/>
          <a:p>
            <a:fld id="{DD0590FE-9BA6-45CB-BC76-38BB9AEE2E90}" type="slidenum">
              <a:rPr lang="en-GB" smtClean="0"/>
              <a:t>11</a:t>
            </a:fld>
            <a:endParaRPr lang="en-GB"/>
          </a:p>
        </p:txBody>
      </p:sp>
    </p:spTree>
    <p:extLst>
      <p:ext uri="{BB962C8B-B14F-4D97-AF65-F5344CB8AC3E}">
        <p14:creationId xmlns:p14="http://schemas.microsoft.com/office/powerpoint/2010/main" val="97816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p:txBody>
          <a:bodyPr lIns="0" tIns="0" rIns="91440" bIns="45720" anchor="t">
            <a:normAutofit/>
          </a:bodyPr>
          <a:lstStyle/>
          <a:p>
            <a:r>
              <a:rPr lang="en-GB">
                <a:latin typeface="Arial"/>
                <a:cs typeface="Arial"/>
              </a:rPr>
              <a:t>Annual Consents Exercise 2024</a:t>
            </a:r>
            <a:endParaRPr lang="en-GB">
              <a:solidFill>
                <a:srgbClr val="FF0000"/>
              </a:solidFill>
            </a:endParaRPr>
          </a:p>
        </p:txBody>
      </p:sp>
      <p:sp>
        <p:nvSpPr>
          <p:cNvPr id="12" name="Rectangle 11">
            <a:extLst>
              <a:ext uri="{FF2B5EF4-FFF2-40B4-BE49-F238E27FC236}">
                <a16:creationId xmlns:a16="http://schemas.microsoft.com/office/drawing/2014/main" id="{87F7521C-A8C4-402E-A826-5F40A46088B5}"/>
              </a:ext>
            </a:extLst>
          </p:cNvPr>
          <p:cNvSpPr/>
          <p:nvPr/>
        </p:nvSpPr>
        <p:spPr>
          <a:xfrm>
            <a:off x="572758" y="973950"/>
            <a:ext cx="3506729" cy="420564"/>
          </a:xfrm>
          <a:prstGeom prst="rect">
            <a:avLst/>
          </a:prstGeom>
        </p:spPr>
        <p:txBody>
          <a:bodyPr wrap="none" lIns="0">
            <a:spAutoFit/>
          </a:bodyPr>
          <a:lstStyle/>
          <a:p>
            <a:r>
              <a:rPr lang="en-GB" sz="2133" b="1">
                <a:solidFill>
                  <a:schemeClr val="tx2"/>
                </a:solidFill>
              </a:rPr>
              <a:t>ACE Production Consents</a:t>
            </a:r>
            <a:endParaRPr lang="en-GB" sz="3200">
              <a:solidFill>
                <a:schemeClr val="tx2"/>
              </a:solidFill>
            </a:endParaRPr>
          </a:p>
        </p:txBody>
      </p:sp>
      <p:pic>
        <p:nvPicPr>
          <p:cNvPr id="2" name="Picture 1">
            <a:extLst>
              <a:ext uri="{FF2B5EF4-FFF2-40B4-BE49-F238E27FC236}">
                <a16:creationId xmlns:a16="http://schemas.microsoft.com/office/drawing/2014/main" id="{02494340-9310-4F9A-974F-8B109B151D8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500749" y="675593"/>
            <a:ext cx="1091279" cy="823031"/>
          </a:xfrm>
          <a:prstGeom prst="rect">
            <a:avLst/>
          </a:prstGeom>
        </p:spPr>
      </p:pic>
      <p:sp>
        <p:nvSpPr>
          <p:cNvPr id="4" name="TextBox 3">
            <a:extLst>
              <a:ext uri="{FF2B5EF4-FFF2-40B4-BE49-F238E27FC236}">
                <a16:creationId xmlns:a16="http://schemas.microsoft.com/office/drawing/2014/main" id="{A477C69E-C9AE-4C36-B1F0-F3E816585F88}"/>
              </a:ext>
            </a:extLst>
          </p:cNvPr>
          <p:cNvSpPr txBox="1"/>
          <p:nvPr/>
        </p:nvSpPr>
        <p:spPr>
          <a:xfrm>
            <a:off x="572758" y="1447720"/>
            <a:ext cx="10943250" cy="4324261"/>
          </a:xfrm>
          <a:prstGeom prst="rect">
            <a:avLst/>
          </a:prstGeom>
          <a:noFill/>
        </p:spPr>
        <p:txBody>
          <a:bodyPr wrap="square" rtlCol="0">
            <a:spAutoFit/>
          </a:bodyPr>
          <a:lstStyle/>
          <a:p>
            <a:pPr marL="285750" indent="-285750" algn="just" rtl="0" fontAlgn="base">
              <a:spcAft>
                <a:spcPts val="900"/>
              </a:spcAft>
              <a:buFont typeface="Wingdings" panose="05000000000000000000" pitchFamily="2" charset="2"/>
              <a:buChar char="Ø"/>
            </a:pPr>
            <a:r>
              <a:rPr lang="en-GB" sz="1800" b="0" i="0">
                <a:effectLst/>
              </a:rPr>
              <a:t>There are two templates for Production Consents: </a:t>
            </a:r>
          </a:p>
          <a:p>
            <a:pPr marL="952470" lvl="1" indent="-342900" algn="just" fontAlgn="base">
              <a:buFont typeface="+mj-lt"/>
              <a:buAutoNum type="arabicPeriod"/>
            </a:pPr>
            <a:r>
              <a:rPr lang="en-GB" sz="1800"/>
              <a:t>For r</a:t>
            </a:r>
            <a:r>
              <a:rPr lang="en-GB" sz="1800" b="0" i="0">
                <a:effectLst/>
              </a:rPr>
              <a:t>evisions to the volumes (not dates) in an existing Productio</a:t>
            </a:r>
            <a:r>
              <a:rPr lang="en-GB" sz="1800"/>
              <a:t>n Consent, or </a:t>
            </a:r>
          </a:p>
          <a:p>
            <a:pPr marL="952470" lvl="1" indent="-342900" algn="just" fontAlgn="base">
              <a:buFont typeface="+mj-lt"/>
              <a:buAutoNum type="arabicPeriod"/>
            </a:pPr>
            <a:r>
              <a:rPr lang="en-GB" sz="1800"/>
              <a:t>To apply for a new Production Consent commencing in 2024 or to extend an existing consent beyond 31 December 2023. </a:t>
            </a:r>
          </a:p>
          <a:p>
            <a:pPr marL="952470" lvl="1" indent="-342900" algn="just" fontAlgn="base">
              <a:buFont typeface="+mj-lt"/>
              <a:buAutoNum type="arabicPeriod"/>
            </a:pPr>
            <a:endParaRPr lang="en-GB" sz="1800"/>
          </a:p>
          <a:p>
            <a:pPr marL="285750" indent="-285750" algn="just" fontAlgn="base">
              <a:buFont typeface="Wingdings" panose="05000000000000000000" pitchFamily="2" charset="2"/>
              <a:buChar char="Ø"/>
            </a:pPr>
            <a:r>
              <a:rPr lang="en-GB" sz="1800"/>
              <a:t>The second category is covered by ACE 2024 and applications are to be </a:t>
            </a:r>
            <a:r>
              <a:rPr lang="en-GB" sz="1800" b="0" i="0">
                <a:effectLst/>
              </a:rPr>
              <a:t>submitted by 31 August 2023. </a:t>
            </a:r>
            <a:r>
              <a:rPr lang="en-US" sz="1800" b="0" i="0">
                <a:effectLst/>
              </a:rPr>
              <a:t>​</a:t>
            </a:r>
          </a:p>
          <a:p>
            <a:pPr marL="285750" indent="-285750" algn="just" rtl="0" fontAlgn="base">
              <a:buFont typeface="Wingdings" panose="05000000000000000000" pitchFamily="2" charset="2"/>
              <a:buChar char="Ø"/>
            </a:pPr>
            <a:endParaRPr lang="en-US" sz="1800" b="0" i="0">
              <a:effectLst/>
            </a:endParaRPr>
          </a:p>
          <a:p>
            <a:pPr marL="285750" indent="-285750" algn="just" rtl="0" fontAlgn="base">
              <a:buFont typeface="Wingdings" panose="05000000000000000000" pitchFamily="2" charset="2"/>
              <a:buChar char="Ø"/>
            </a:pPr>
            <a:r>
              <a:rPr lang="en-GB" sz="1800" b="0" i="0">
                <a:effectLst/>
              </a:rPr>
              <a:t>If Operators apply using the wrong template, you will be requested to withdraw it and will be charged, along with the additional cost for the correct application.  If in doubt, please contact the </a:t>
            </a:r>
            <a:r>
              <a:rPr lang="en-GB" sz="1800" b="0" i="0" u="sng" strike="noStrike">
                <a:solidFill>
                  <a:srgbClr val="0000FF"/>
                </a:solidFill>
                <a:effectLst/>
              </a:rPr>
              <a:t>consents@nstauthority.co.uk</a:t>
            </a:r>
            <a:r>
              <a:rPr lang="en-GB" sz="1800" b="0" i="0" strike="noStrike">
                <a:solidFill>
                  <a:srgbClr val="0000FF"/>
                </a:solidFill>
                <a:effectLst/>
              </a:rPr>
              <a:t> </a:t>
            </a:r>
            <a:r>
              <a:rPr lang="en-GB" sz="1800" b="0" i="0">
                <a:effectLst/>
              </a:rPr>
              <a:t>email box for advice.</a:t>
            </a:r>
            <a:r>
              <a:rPr lang="en-US" sz="1800" b="0" i="0">
                <a:effectLst/>
              </a:rPr>
              <a:t>​</a:t>
            </a:r>
          </a:p>
          <a:p>
            <a:pPr marL="285750" indent="-285750" algn="just" rtl="0" fontAlgn="base">
              <a:buFont typeface="Wingdings" panose="05000000000000000000" pitchFamily="2" charset="2"/>
              <a:buChar char="Ø"/>
            </a:pPr>
            <a:endParaRPr lang="en-US" sz="1800" b="0" i="0">
              <a:effectLst/>
            </a:endParaRPr>
          </a:p>
          <a:p>
            <a:pPr marL="285750" indent="-285750" algn="just" rtl="0" fontAlgn="base">
              <a:buFont typeface="Wingdings" panose="05000000000000000000" pitchFamily="2" charset="2"/>
              <a:buChar char="Ø"/>
            </a:pPr>
            <a:r>
              <a:rPr lang="en-GB" sz="1800">
                <a:highlight>
                  <a:srgbClr val="FFFFFF"/>
                </a:highlight>
              </a:rPr>
              <a:t>The NSTA will need confirmation of Secretary of State (“SoS”) agreement prior to issuing field consents which include project activity. Therefore, please engage with DESNZ regarding Project activity early and </a:t>
            </a:r>
            <a:r>
              <a:rPr lang="en-GB" sz="1800" b="0" i="0">
                <a:effectLst/>
                <a:highlight>
                  <a:srgbClr val="FFFFFF"/>
                </a:highlight>
              </a:rPr>
              <a:t>ensure that associated environmental submissions are made in sufficient time. DESNZ will discuss the Project question in the next section of this presentation. </a:t>
            </a:r>
            <a:endParaRPr lang="en-US" sz="1800" b="0">
              <a:effectLst/>
              <a:highlight>
                <a:srgbClr val="FFFFFF"/>
              </a:highlight>
            </a:endParaRPr>
          </a:p>
        </p:txBody>
      </p:sp>
      <p:sp>
        <p:nvSpPr>
          <p:cNvPr id="5" name="Slide Number Placeholder 4">
            <a:extLst>
              <a:ext uri="{FF2B5EF4-FFF2-40B4-BE49-F238E27FC236}">
                <a16:creationId xmlns:a16="http://schemas.microsoft.com/office/drawing/2014/main" id="{E94F9C74-A90F-6665-F620-4EC51DF54BBD}"/>
              </a:ext>
            </a:extLst>
          </p:cNvPr>
          <p:cNvSpPr>
            <a:spLocks noGrp="1"/>
          </p:cNvSpPr>
          <p:nvPr>
            <p:ph type="sldNum" sz="quarter" idx="4"/>
          </p:nvPr>
        </p:nvSpPr>
        <p:spPr/>
        <p:txBody>
          <a:bodyPr/>
          <a:lstStyle/>
          <a:p>
            <a:fld id="{DD0590FE-9BA6-45CB-BC76-38BB9AEE2E90}" type="slidenum">
              <a:rPr lang="en-GB" smtClean="0"/>
              <a:t>12</a:t>
            </a:fld>
            <a:endParaRPr lang="en-GB"/>
          </a:p>
        </p:txBody>
      </p:sp>
      <p:sp>
        <p:nvSpPr>
          <p:cNvPr id="6" name="Text Placeholder 8">
            <a:extLst>
              <a:ext uri="{FF2B5EF4-FFF2-40B4-BE49-F238E27FC236}">
                <a16:creationId xmlns:a16="http://schemas.microsoft.com/office/drawing/2014/main" id="{E6C5E5A9-6416-55D9-6D51-2FC7DAE6466E}"/>
              </a:ext>
            </a:extLst>
          </p:cNvPr>
          <p:cNvSpPr>
            <a:spLocks noGrp="1"/>
          </p:cNvSpPr>
          <p:nvPr>
            <p:ph type="body" sz="quarter" idx="10"/>
          </p:nvPr>
        </p:nvSpPr>
        <p:spPr>
          <a:xfrm>
            <a:off x="0" y="6480649"/>
            <a:ext cx="12192000" cy="368300"/>
          </a:xfrm>
          <a:solidFill>
            <a:srgbClr val="002060"/>
          </a:solidFill>
        </p:spPr>
        <p:txBody>
          <a:bodyPr/>
          <a:lstStyle/>
          <a:p>
            <a:endParaRPr lang="en-GB"/>
          </a:p>
        </p:txBody>
      </p:sp>
    </p:spTree>
    <p:extLst>
      <p:ext uri="{BB962C8B-B14F-4D97-AF65-F5344CB8AC3E}">
        <p14:creationId xmlns:p14="http://schemas.microsoft.com/office/powerpoint/2010/main" val="374066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p:txBody>
          <a:bodyPr lIns="0" tIns="0" rIns="91440" bIns="45720" anchor="t">
            <a:normAutofit/>
          </a:bodyPr>
          <a:lstStyle/>
          <a:p>
            <a:r>
              <a:rPr lang="en-GB">
                <a:latin typeface="Arial"/>
                <a:cs typeface="Arial"/>
              </a:rPr>
              <a:t>Annual Consents Exercise 2024</a:t>
            </a:r>
            <a:endParaRPr lang="en-GB"/>
          </a:p>
        </p:txBody>
      </p:sp>
      <p:sp>
        <p:nvSpPr>
          <p:cNvPr id="12" name="Rectangle 11">
            <a:extLst>
              <a:ext uri="{FF2B5EF4-FFF2-40B4-BE49-F238E27FC236}">
                <a16:creationId xmlns:a16="http://schemas.microsoft.com/office/drawing/2014/main" id="{87F7521C-A8C4-402E-A826-5F40A46088B5}"/>
              </a:ext>
            </a:extLst>
          </p:cNvPr>
          <p:cNvSpPr/>
          <p:nvPr/>
        </p:nvSpPr>
        <p:spPr>
          <a:xfrm>
            <a:off x="572758" y="973950"/>
            <a:ext cx="4417235" cy="420564"/>
          </a:xfrm>
          <a:prstGeom prst="rect">
            <a:avLst/>
          </a:prstGeom>
        </p:spPr>
        <p:txBody>
          <a:bodyPr wrap="none" lIns="0">
            <a:spAutoFit/>
          </a:bodyPr>
          <a:lstStyle/>
          <a:p>
            <a:r>
              <a:rPr lang="en-GB" sz="2133" b="1">
                <a:solidFill>
                  <a:schemeClr val="tx2"/>
                </a:solidFill>
              </a:rPr>
              <a:t>ACE Production Consents (cont.)</a:t>
            </a:r>
            <a:endParaRPr lang="en-GB" sz="3200">
              <a:solidFill>
                <a:schemeClr val="tx2"/>
              </a:solidFill>
            </a:endParaRPr>
          </a:p>
        </p:txBody>
      </p:sp>
      <p:sp>
        <p:nvSpPr>
          <p:cNvPr id="4" name="TextBox 3">
            <a:extLst>
              <a:ext uri="{FF2B5EF4-FFF2-40B4-BE49-F238E27FC236}">
                <a16:creationId xmlns:a16="http://schemas.microsoft.com/office/drawing/2014/main" id="{A477C69E-C9AE-4C36-B1F0-F3E816585F88}"/>
              </a:ext>
            </a:extLst>
          </p:cNvPr>
          <p:cNvSpPr txBox="1"/>
          <p:nvPr/>
        </p:nvSpPr>
        <p:spPr>
          <a:xfrm>
            <a:off x="624375" y="1606462"/>
            <a:ext cx="10943250" cy="4362733"/>
          </a:xfrm>
          <a:prstGeom prst="rect">
            <a:avLst/>
          </a:prstGeom>
          <a:noFill/>
        </p:spPr>
        <p:txBody>
          <a:bodyPr wrap="square" lIns="91440" tIns="45720" rIns="91440" bIns="45720" rtlCol="0" anchor="t">
            <a:spAutoFit/>
          </a:bodyPr>
          <a:lstStyle/>
          <a:p>
            <a:pPr marL="285750" marR="0" lvl="0" indent="-285750" algn="just" defTabSz="4572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800" b="0" i="0" u="none" strike="noStrike" kern="1200" cap="none" spc="0" normalizeH="0" baseline="0" noProof="0">
                <a:ln>
                  <a:noFill/>
                </a:ln>
                <a:effectLst/>
                <a:uLnTx/>
                <a:uFillTx/>
                <a:ea typeface="+mn-lt"/>
                <a:cs typeface="Arial"/>
              </a:rPr>
              <a:t>Input minimum and maximum figures for the consent. Minimum figures are to be greater than 0 (unless it has been agreed with the NSTA).</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a typeface="+mn-lt"/>
                <a:cs typeface="Arial"/>
              </a:rPr>
              <a:t>Make full use of the ‘Additional Information’ boxes to provide supporting detail/rationale for forward profiles, particularly if there is an increase resulting from a project.</a:t>
            </a:r>
            <a:endParaRPr lang="en-GB" sz="1800" b="0" i="0" u="none" strike="noStrike" kern="1200" cap="none" spc="0" normalizeH="0" baseline="0" noProof="0">
              <a:ln>
                <a:noFill/>
              </a:ln>
              <a:effectLst/>
              <a:uLnTx/>
              <a:uFillTx/>
              <a:ea typeface="+mn-lt"/>
              <a:cs typeface="Arial"/>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ea typeface="+mn-lt"/>
              <a:cs typeface="Arial"/>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effectLst/>
                <a:uLnTx/>
                <a:uFillTx/>
                <a:ea typeface="+mn-lt"/>
                <a:cs typeface="Arial"/>
              </a:rPr>
              <a:t>Long Term Production</a:t>
            </a:r>
            <a:endParaRPr kumimoji="0" lang="en-GB" sz="1800" b="1" i="0" u="none" strike="noStrike" kern="1200" cap="none" spc="0" normalizeH="0" baseline="0" noProof="0">
              <a:ln>
                <a:noFill/>
              </a:ln>
              <a:effectLst/>
              <a:uLnTx/>
              <a:uFillTx/>
              <a:ea typeface="+mn-ea"/>
              <a:cs typeface="Arial"/>
            </a:endParaRPr>
          </a:p>
          <a:p>
            <a:pPr marL="742950" marR="0" lvl="1"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a:ln>
                  <a:noFill/>
                </a:ln>
                <a:effectLst/>
                <a:uLnTx/>
                <a:uFillTx/>
                <a:ea typeface="+mn-lt"/>
                <a:cs typeface="Arial"/>
              </a:rPr>
              <a:t>Input maximum and minimum </a:t>
            </a:r>
            <a:r>
              <a:rPr lang="en-GB" sz="1800">
                <a:ea typeface="+mn-lt"/>
                <a:cs typeface="Arial"/>
              </a:rPr>
              <a:t>figures</a:t>
            </a:r>
            <a:r>
              <a:rPr kumimoji="0" lang="en-GB" sz="1800" b="0" i="0" u="none" strike="noStrike" kern="1200" cap="none" spc="0" normalizeH="0" baseline="0" noProof="0">
                <a:ln>
                  <a:noFill/>
                </a:ln>
                <a:effectLst/>
                <a:uLnTx/>
                <a:uFillTx/>
                <a:ea typeface="+mn-lt"/>
                <a:cs typeface="Arial"/>
              </a:rPr>
              <a:t> for each year of the consent. This is to be in thousand standard cubic metres/day (</a:t>
            </a:r>
            <a:r>
              <a:rPr kumimoji="0" lang="en-GB" sz="1800" b="0" i="0" u="none" strike="noStrike" kern="1200" cap="none" spc="0" normalizeH="0" baseline="0" noProof="0" err="1">
                <a:ln>
                  <a:noFill/>
                </a:ln>
                <a:effectLst/>
                <a:uLnTx/>
                <a:uFillTx/>
                <a:ea typeface="+mn-lt"/>
                <a:cs typeface="Arial"/>
              </a:rPr>
              <a:t>kscm</a:t>
            </a:r>
            <a:r>
              <a:rPr kumimoji="0" lang="en-GB" sz="1800" b="0" i="0" u="none" strike="noStrike" kern="1200" cap="none" spc="0" normalizeH="0" baseline="0" noProof="0">
                <a:ln>
                  <a:noFill/>
                </a:ln>
                <a:effectLst/>
                <a:uLnTx/>
                <a:uFillTx/>
                <a:ea typeface="+mn-lt"/>
                <a:cs typeface="Arial"/>
              </a:rPr>
              <a:t>/day) for both oil and gas (as required).</a:t>
            </a:r>
            <a:endParaRPr lang="en-GB" sz="1800" b="0" i="0" u="none" strike="noStrike" kern="1200" cap="none" spc="0" normalizeH="0" baseline="0" noProof="0">
              <a:ln>
                <a:noFill/>
              </a:ln>
              <a:effectLst/>
              <a:uLnTx/>
              <a:uFillTx/>
              <a:cs typeface="Arial"/>
            </a:endParaRPr>
          </a:p>
          <a:p>
            <a:pPr marL="285750" marR="0" lvl="0" indent="-285750" algn="just" defTabSz="457200" rtl="0" eaLnBrk="1" fontAlgn="auto" latinLnBrk="0" hangingPunct="1">
              <a:lnSpc>
                <a:spcPct val="100000"/>
              </a:lnSpc>
              <a:spcBef>
                <a:spcPts val="0"/>
              </a:spcBef>
              <a:spcAft>
                <a:spcPts val="0"/>
              </a:spcAft>
              <a:buClrTx/>
              <a:buSzTx/>
              <a:buFont typeface="Arial"/>
              <a:buChar char="•"/>
              <a:tabLst/>
              <a:defRPr/>
            </a:pPr>
            <a:endParaRPr kumimoji="0" lang="en-GB" sz="1800" b="0" i="0" u="none" strike="noStrike" kern="1200" cap="none" spc="0" normalizeH="0" baseline="0" noProof="0">
              <a:ln>
                <a:noFill/>
              </a:ln>
              <a:solidFill>
                <a:prstClr val="black"/>
              </a:solidFill>
              <a:effectLst/>
              <a:uLnTx/>
              <a:uFillTx/>
              <a:ea typeface="+mn-lt"/>
              <a:cs typeface="Arial"/>
            </a:endParaRPr>
          </a:p>
          <a:p>
            <a:pPr marL="285750" marR="0" lvl="0" indent="-285750" algn="just" defTabSz="457200" rtl="0" eaLnBrk="1" fontAlgn="auto" latinLnBrk="0" hangingPunct="1">
              <a:lnSpc>
                <a:spcPct val="100000"/>
              </a:lnSpc>
              <a:spcBef>
                <a:spcPts val="0"/>
              </a:spcBef>
              <a:spcAft>
                <a:spcPts val="0"/>
              </a:spcAft>
              <a:buClrTx/>
              <a:buSzTx/>
              <a:buFont typeface="Arial"/>
              <a:buChar char="•"/>
              <a:tabLst/>
              <a:defRPr/>
            </a:pPr>
            <a:r>
              <a:rPr kumimoji="0" lang="en-GB" sz="1800" b="1" i="0" u="none" strike="noStrike" kern="1200" cap="none" spc="0" normalizeH="0" baseline="0" noProof="0">
                <a:ln>
                  <a:noFill/>
                </a:ln>
                <a:effectLst/>
                <a:uLnTx/>
                <a:uFillTx/>
                <a:ea typeface="+mn-lt"/>
                <a:cs typeface="Arial"/>
              </a:rPr>
              <a:t>Annual &amp; Short Term Production</a:t>
            </a:r>
            <a:endParaRPr kumimoji="0" lang="en-GB" sz="1800" b="1" i="0" u="none" strike="noStrike" kern="1200" cap="none" spc="0" normalizeH="0" baseline="0" noProof="0">
              <a:ln>
                <a:noFill/>
              </a:ln>
              <a:effectLst/>
              <a:uLnTx/>
              <a:uFillTx/>
              <a:ea typeface="+mn-ea"/>
              <a:cs typeface="Arial"/>
            </a:endParaRPr>
          </a:p>
          <a:p>
            <a:pPr marL="742950" marR="0" lvl="1"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a:ln>
                  <a:noFill/>
                </a:ln>
                <a:effectLst/>
                <a:uLnTx/>
                <a:uFillTx/>
                <a:ea typeface="+mn-lt"/>
                <a:cs typeface="Arial"/>
              </a:rPr>
              <a:t>Figures should be in standard cubic metres/month for oil and this will convert to thousand standard cubic metres/day once totals have been calculated.</a:t>
            </a:r>
            <a:endParaRPr kumimoji="0" lang="en-GB" sz="1800" b="0" i="0" u="none" strike="noStrike" kern="1200" cap="none" spc="0" normalizeH="0" baseline="0" noProof="0">
              <a:ln>
                <a:noFill/>
              </a:ln>
              <a:effectLst/>
              <a:uLnTx/>
              <a:uFillTx/>
              <a:ea typeface="+mn-ea"/>
              <a:cs typeface="Arial"/>
            </a:endParaRPr>
          </a:p>
          <a:p>
            <a:pPr marL="742950" marR="0" lvl="1"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a:ln>
                  <a:noFill/>
                </a:ln>
                <a:effectLst/>
                <a:uLnTx/>
                <a:uFillTx/>
                <a:ea typeface="+mn-lt"/>
                <a:cs typeface="Arial"/>
              </a:rPr>
              <a:t>Gas figures should be in thousand standard cubic metres/month and this will convert into a daily average once the totals have been calculated. Calculated totals will automatically populate onto the Cover Info page.</a:t>
            </a:r>
            <a:endParaRPr kumimoji="0" lang="en-GB" sz="1800" b="0" i="0" u="none" strike="noStrike" kern="1200" cap="none" spc="0" normalizeH="0" baseline="0" noProof="0">
              <a:ln>
                <a:noFill/>
              </a:ln>
              <a:effectLst/>
              <a:uLnTx/>
              <a:uFillTx/>
              <a:ea typeface="+mn-ea"/>
              <a:cs typeface="Arial"/>
            </a:endParaRPr>
          </a:p>
        </p:txBody>
      </p:sp>
      <p:pic>
        <p:nvPicPr>
          <p:cNvPr id="2" name="Picture 1">
            <a:extLst>
              <a:ext uri="{FF2B5EF4-FFF2-40B4-BE49-F238E27FC236}">
                <a16:creationId xmlns:a16="http://schemas.microsoft.com/office/drawing/2014/main" id="{02494340-9310-4F9A-974F-8B109B151D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00749" y="675593"/>
            <a:ext cx="1091279" cy="823031"/>
          </a:xfrm>
          <a:prstGeom prst="rect">
            <a:avLst/>
          </a:prstGeom>
        </p:spPr>
      </p:pic>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rgbClr val="002060"/>
          </a:solidFill>
        </p:spPr>
        <p:txBody>
          <a:bodyPr/>
          <a:lstStyle/>
          <a:p>
            <a:endParaRPr lang="en-GB"/>
          </a:p>
        </p:txBody>
      </p:sp>
      <p:sp>
        <p:nvSpPr>
          <p:cNvPr id="5" name="Slide Number Placeholder 4">
            <a:extLst>
              <a:ext uri="{FF2B5EF4-FFF2-40B4-BE49-F238E27FC236}">
                <a16:creationId xmlns:a16="http://schemas.microsoft.com/office/drawing/2014/main" id="{CE03B510-9693-3D05-C0BB-E519F9406AC6}"/>
              </a:ext>
            </a:extLst>
          </p:cNvPr>
          <p:cNvSpPr>
            <a:spLocks noGrp="1"/>
          </p:cNvSpPr>
          <p:nvPr>
            <p:ph type="sldNum" sz="quarter" idx="4"/>
          </p:nvPr>
        </p:nvSpPr>
        <p:spPr/>
        <p:txBody>
          <a:bodyPr/>
          <a:lstStyle/>
          <a:p>
            <a:fld id="{DD0590FE-9BA6-45CB-BC76-38BB9AEE2E90}" type="slidenum">
              <a:rPr lang="en-GB" smtClean="0"/>
              <a:t>13</a:t>
            </a:fld>
            <a:endParaRPr lang="en-GB"/>
          </a:p>
        </p:txBody>
      </p:sp>
    </p:spTree>
    <p:extLst>
      <p:ext uri="{BB962C8B-B14F-4D97-AF65-F5344CB8AC3E}">
        <p14:creationId xmlns:p14="http://schemas.microsoft.com/office/powerpoint/2010/main" val="333944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CCF7-C486-B2DC-1922-D22D6FA7EA4C}"/>
              </a:ext>
            </a:extLst>
          </p:cNvPr>
          <p:cNvSpPr>
            <a:spLocks noGrp="1"/>
          </p:cNvSpPr>
          <p:nvPr>
            <p:ph type="title"/>
          </p:nvPr>
        </p:nvSpPr>
        <p:spPr>
          <a:xfrm>
            <a:off x="575733" y="-501649"/>
            <a:ext cx="7095435" cy="501649"/>
          </a:xfrm>
        </p:spPr>
        <p:txBody>
          <a:bodyPr lIns="0" tIns="0" anchor="b"/>
          <a:lstStyle/>
          <a:p>
            <a:r>
              <a:rPr lang="en-GB"/>
              <a:t>Any Questions?</a:t>
            </a:r>
          </a:p>
        </p:txBody>
      </p:sp>
      <p:sp>
        <p:nvSpPr>
          <p:cNvPr id="11" name="TextBox 10">
            <a:extLst>
              <a:ext uri="{FF2B5EF4-FFF2-40B4-BE49-F238E27FC236}">
                <a16:creationId xmlns:a16="http://schemas.microsoft.com/office/drawing/2014/main" id="{1F207586-CB5B-4C79-89D0-AD75DA579094}"/>
              </a:ext>
            </a:extLst>
          </p:cNvPr>
          <p:cNvSpPr txBox="1"/>
          <p:nvPr/>
        </p:nvSpPr>
        <p:spPr>
          <a:xfrm>
            <a:off x="575733" y="3118021"/>
            <a:ext cx="11069998" cy="523220"/>
          </a:xfrm>
          <a:prstGeom prst="rect">
            <a:avLst/>
          </a:prstGeom>
          <a:noFill/>
        </p:spPr>
        <p:txBody>
          <a:bodyPr wrap="square" lIns="0" tIns="45720" rIns="0" bIns="45720" rtlCol="0" anchor="t">
            <a:spAutoFit/>
          </a:bodyPr>
          <a:lstStyle/>
          <a:p>
            <a:pPr algn="ctr" rtl="0" fontAlgn="base"/>
            <a:r>
              <a:rPr lang="en-US" sz="2800" b="1" i="0">
                <a:solidFill>
                  <a:schemeClr val="bg1"/>
                </a:solidFill>
                <a:effectLst/>
                <a:latin typeface="Arial" panose="020B0604020202020204" pitchFamily="34" charset="0"/>
                <a:cs typeface="Arial" panose="020B0604020202020204" pitchFamily="34" charset="0"/>
              </a:rPr>
              <a:t>Any Questions?</a:t>
            </a:r>
            <a:r>
              <a:rPr lang="en-US" sz="1600" b="1" i="0">
                <a:solidFill>
                  <a:srgbClr val="444444"/>
                </a:solidFill>
                <a:effectLst/>
                <a:latin typeface="Arial" panose="020B0604020202020204" pitchFamily="34" charset="0"/>
                <a:cs typeface="Arial" panose="020B0604020202020204" pitchFamily="34" charset="0"/>
              </a:rPr>
              <a:t>​</a:t>
            </a:r>
            <a:endParaRPr lang="en-US" sz="1600" b="0" i="0">
              <a:solidFill>
                <a:srgbClr val="444444"/>
              </a:solidFill>
              <a:effectLst/>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chemeClr val="bg1"/>
          </a:solidFill>
        </p:spPr>
        <p:txBody>
          <a:bodyPr lIns="91440" tIns="45720" rIns="91440" bIns="45720" anchor="t"/>
          <a:lstStyle/>
          <a:p>
            <a:endParaRPr lang="en-GB"/>
          </a:p>
        </p:txBody>
      </p:sp>
      <p:sp>
        <p:nvSpPr>
          <p:cNvPr id="3" name="Slide Number Placeholder 2">
            <a:extLst>
              <a:ext uri="{FF2B5EF4-FFF2-40B4-BE49-F238E27FC236}">
                <a16:creationId xmlns:a16="http://schemas.microsoft.com/office/drawing/2014/main" id="{77690A95-DE6D-09E8-3DBE-5BBF20D6077E}"/>
              </a:ext>
            </a:extLst>
          </p:cNvPr>
          <p:cNvSpPr>
            <a:spLocks noGrp="1"/>
          </p:cNvSpPr>
          <p:nvPr>
            <p:ph type="sldNum" sz="quarter" idx="4"/>
          </p:nvPr>
        </p:nvSpPr>
        <p:spPr/>
        <p:txBody>
          <a:bodyPr/>
          <a:lstStyle/>
          <a:p>
            <a:fld id="{DD0590FE-9BA6-45CB-BC76-38BB9AEE2E90}" type="slidenum">
              <a:rPr lang="en-GB" smtClean="0"/>
              <a:t>14</a:t>
            </a:fld>
            <a:endParaRPr lang="en-GB"/>
          </a:p>
        </p:txBody>
      </p:sp>
    </p:spTree>
    <p:extLst>
      <p:ext uri="{BB962C8B-B14F-4D97-AF65-F5344CB8AC3E}">
        <p14:creationId xmlns:p14="http://schemas.microsoft.com/office/powerpoint/2010/main" val="314687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D09317-7D89-48CD-8F42-CFAF6CC8BBB9}"/>
              </a:ext>
            </a:extLst>
          </p:cNvPr>
          <p:cNvSpPr>
            <a:spLocks noGrp="1"/>
          </p:cNvSpPr>
          <p:nvPr>
            <p:ph type="ctrTitle"/>
          </p:nvPr>
        </p:nvSpPr>
        <p:spPr>
          <a:xfrm>
            <a:off x="1157010" y="1618876"/>
            <a:ext cx="9763126" cy="1257300"/>
          </a:xfrm>
          <a:ln>
            <a:solidFill>
              <a:schemeClr val="accent1">
                <a:lumMod val="60000"/>
                <a:lumOff val="40000"/>
              </a:schemeClr>
            </a:solidFill>
          </a:ln>
        </p:spPr>
        <p:txBody>
          <a:bodyPr rtlCol="0" anchor="t">
            <a:noAutofit/>
          </a:bodyPr>
          <a:lstStyle>
            <a:lvl1pPr algn="l">
              <a:defRPr sz="5000"/>
            </a:lvl1pPr>
          </a:lstStyle>
          <a:p>
            <a:pPr defTabSz="855878" fontAlgn="auto">
              <a:spcAft>
                <a:spcPts val="0"/>
              </a:spcAft>
              <a:defRPr/>
            </a:pPr>
            <a:r>
              <a:rPr lang="en-US" sz="1800" b="1">
                <a:solidFill>
                  <a:schemeClr val="tx1"/>
                </a:solidFill>
                <a:latin typeface="Arial" panose="020B0604020202020204" pitchFamily="34" charset="0"/>
                <a:cs typeface="Arial" panose="020B0604020202020204" pitchFamily="34" charset="0"/>
              </a:rPr>
              <a:t>For Production Consents, there is no requirement for developers to submit an EIA (ES) or Screening Direction unless the proposed changes to the consent can be defined as a project under the 2020 EIA Regulations:</a:t>
            </a:r>
            <a:br>
              <a:rPr lang="en-US" sz="1800">
                <a:latin typeface="Arial" panose="020B0604020202020204" pitchFamily="34" charset="0"/>
                <a:cs typeface="Arial" panose="020B0604020202020204" pitchFamily="34" charset="0"/>
              </a:rPr>
            </a:br>
            <a:br>
              <a:rPr lang="en-US" sz="1800">
                <a:latin typeface="Arial" panose="020B0604020202020204" pitchFamily="34" charset="0"/>
                <a:cs typeface="Arial" panose="020B0604020202020204" pitchFamily="34" charset="0"/>
              </a:rPr>
            </a:br>
            <a:r>
              <a:rPr lang="en-US" sz="1800" b="1">
                <a:latin typeface="Arial" panose="020B0604020202020204" pitchFamily="34" charset="0"/>
                <a:cs typeface="Arial" panose="020B0604020202020204" pitchFamily="34" charset="0"/>
              </a:rPr>
              <a:t>Schedule 1</a:t>
            </a:r>
            <a:br>
              <a:rPr lang="en-US" sz="1800">
                <a:latin typeface="Arial" panose="020B0604020202020204" pitchFamily="34" charset="0"/>
                <a:cs typeface="Arial" panose="020B0604020202020204" pitchFamily="34" charset="0"/>
              </a:rPr>
            </a:br>
            <a:r>
              <a:rPr lang="en-GB" sz="1800" b="0">
                <a:solidFill>
                  <a:schemeClr val="tx1"/>
                </a:solidFill>
                <a:latin typeface="Arial" panose="020B0604020202020204" pitchFamily="34" charset="0"/>
                <a:cs typeface="Arial" panose="020B0604020202020204" pitchFamily="34" charset="0"/>
              </a:rPr>
              <a:t>Extraction of oil and natural gas for commercial purposes where the amount extracted exceeds 500 tonnes per day in the case of oil and 500,000 cubic metres per day in the case of natural gas [compared to 2023 figures].</a:t>
            </a:r>
            <a:br>
              <a:rPr lang="en-GB" sz="1800">
                <a:latin typeface="Arial" panose="020B0604020202020204" pitchFamily="34" charset="0"/>
                <a:cs typeface="Arial" panose="020B0604020202020204" pitchFamily="34" charset="0"/>
              </a:rPr>
            </a:br>
            <a:br>
              <a:rPr lang="en-GB" sz="1800">
                <a:latin typeface="Arial" panose="020B0604020202020204" pitchFamily="34" charset="0"/>
                <a:cs typeface="Arial" panose="020B0604020202020204" pitchFamily="34" charset="0"/>
              </a:rPr>
            </a:br>
            <a:r>
              <a:rPr lang="en-GB" sz="1800">
                <a:latin typeface="Arial" panose="020B0604020202020204" pitchFamily="34" charset="0"/>
                <a:cs typeface="Arial" panose="020B0604020202020204" pitchFamily="34" charset="0"/>
              </a:rPr>
              <a:t>OR</a:t>
            </a:r>
            <a:br>
              <a:rPr lang="en-GB" sz="1800">
                <a:latin typeface="Arial" panose="020B0604020202020204" pitchFamily="34" charset="0"/>
                <a:cs typeface="Arial" panose="020B0604020202020204" pitchFamily="34" charset="0"/>
              </a:rPr>
            </a:br>
            <a:br>
              <a:rPr lang="en-US" sz="1800">
                <a:latin typeface="Arial" panose="020B0604020202020204" pitchFamily="34" charset="0"/>
                <a:cs typeface="Arial" panose="020B0604020202020204" pitchFamily="34" charset="0"/>
              </a:rPr>
            </a:br>
            <a:r>
              <a:rPr lang="en-US" sz="1800" b="1">
                <a:latin typeface="Arial" panose="020B0604020202020204" pitchFamily="34" charset="0"/>
                <a:cs typeface="Arial" panose="020B0604020202020204" pitchFamily="34" charset="0"/>
              </a:rPr>
              <a:t>Schedule 2</a:t>
            </a:r>
            <a:br>
              <a:rPr lang="en-US" sz="1800">
                <a:latin typeface="Arial" panose="020B0604020202020204" pitchFamily="34" charset="0"/>
                <a:cs typeface="Arial" panose="020B0604020202020204" pitchFamily="34" charset="0"/>
              </a:rPr>
            </a:br>
            <a:r>
              <a:rPr lang="en-GB" sz="1800" b="0">
                <a:solidFill>
                  <a:schemeClr val="tx1"/>
                </a:solidFill>
                <a:latin typeface="Arial" panose="020B0604020202020204" pitchFamily="34" charset="0"/>
                <a:cs typeface="Arial" panose="020B0604020202020204" pitchFamily="34" charset="0"/>
              </a:rPr>
              <a:t>Extraction of oil or natural gas for commercial purposes where the amount extracted is equal to or less than 500 tonnes per day in the case of oil and equal to or less than 500,000 cubic metres per day in the case of natural gas [compared to 2023 figures].</a:t>
            </a:r>
            <a:br>
              <a:rPr lang="en-GB" sz="1800">
                <a:latin typeface="Arial" panose="020B0604020202020204" pitchFamily="34" charset="0"/>
                <a:cs typeface="Arial" panose="020B0604020202020204" pitchFamily="34" charset="0"/>
              </a:rPr>
            </a:br>
            <a:endParaRPr lang="en-GB" sz="1800">
              <a:latin typeface="Helvectica"/>
            </a:endParaRPr>
          </a:p>
        </p:txBody>
      </p:sp>
      <p:sp>
        <p:nvSpPr>
          <p:cNvPr id="3075" name="Subtitle 2">
            <a:extLst>
              <a:ext uri="{FF2B5EF4-FFF2-40B4-BE49-F238E27FC236}">
                <a16:creationId xmlns:a16="http://schemas.microsoft.com/office/drawing/2014/main" id="{311EB475-BBF0-4421-BE60-2FDD3D7718BC}"/>
              </a:ext>
            </a:extLst>
          </p:cNvPr>
          <p:cNvSpPr txBox="1">
            <a:spLocks noChangeArrowheads="1"/>
          </p:cNvSpPr>
          <p:nvPr/>
        </p:nvSpPr>
        <p:spPr bwMode="auto">
          <a:xfrm>
            <a:off x="910590" y="6094096"/>
            <a:ext cx="6492240"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88" tIns="42794" rIns="85588" bIns="42794"/>
          <a:lstStyle>
            <a:lvl1pPr>
              <a:spcBef>
                <a:spcPct val="20000"/>
              </a:spcBef>
              <a:buFont typeface="Arial" panose="020B0604020202020204" pitchFamily="34" charset="0"/>
              <a:buChar char="•"/>
              <a:defRPr sz="2500">
                <a:solidFill>
                  <a:schemeClr val="tx1"/>
                </a:solidFill>
                <a:latin typeface="Calibri" panose="020F0502020204030204" pitchFamily="34" charset="0"/>
              </a:defRPr>
            </a:lvl1pPr>
            <a:lvl2pPr marL="457200">
              <a:spcBef>
                <a:spcPct val="20000"/>
              </a:spcBef>
              <a:buFont typeface="Arial" panose="020B0604020202020204" pitchFamily="34" charset="0"/>
              <a:buChar char="–"/>
              <a:defRPr sz="2200">
                <a:solidFill>
                  <a:schemeClr val="tx1"/>
                </a:solidFill>
                <a:latin typeface="Calibri" panose="020F0502020204030204" pitchFamily="34" charset="0"/>
              </a:defRPr>
            </a:lvl2pPr>
            <a:lvl3pPr marL="914400">
              <a:spcBef>
                <a:spcPct val="20000"/>
              </a:spcBef>
              <a:buFont typeface="Arial" panose="020B0604020202020204" pitchFamily="34" charset="0"/>
              <a:buChar char="•"/>
              <a:defRPr sz="1900">
                <a:solidFill>
                  <a:schemeClr val="tx1"/>
                </a:solidFill>
                <a:latin typeface="Calibri" panose="020F0502020204030204" pitchFamily="34" charset="0"/>
              </a:defRPr>
            </a:lvl3pPr>
            <a:lvl4pPr marL="1371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1828800">
              <a:spcBef>
                <a:spcPct val="20000"/>
              </a:spcBef>
              <a:buFont typeface="Arial" panose="020B0604020202020204" pitchFamily="34" charset="0"/>
              <a:buChar char="»"/>
              <a:defRPr sz="1600">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defTabSz="1097280" fontAlgn="base">
              <a:lnSpc>
                <a:spcPct val="90000"/>
              </a:lnSpc>
              <a:spcBef>
                <a:spcPts val="1200"/>
              </a:spcBef>
              <a:spcAft>
                <a:spcPct val="0"/>
              </a:spcAft>
              <a:buNone/>
            </a:pPr>
            <a:r>
              <a:rPr lang="en-US" altLang="en-US" sz="1440">
                <a:solidFill>
                  <a:srgbClr val="55565A"/>
                </a:solidFill>
                <a:latin typeface="Helvectica"/>
              </a:rPr>
              <a:t>ACE 2024 Industry Event – 22 June 2023</a:t>
            </a:r>
            <a:endParaRPr lang="en-GB" altLang="en-US" sz="1440">
              <a:solidFill>
                <a:srgbClr val="55565A"/>
              </a:solidFill>
              <a:latin typeface="Helvectica"/>
            </a:endParaRPr>
          </a:p>
        </p:txBody>
      </p:sp>
      <p:pic>
        <p:nvPicPr>
          <p:cNvPr id="3076" name="Picture 8">
            <a:extLst>
              <a:ext uri="{FF2B5EF4-FFF2-40B4-BE49-F238E27FC236}">
                <a16:creationId xmlns:a16="http://schemas.microsoft.com/office/drawing/2014/main" id="{B68963A0-AC37-444A-B6AB-1385A72C93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466" y="5777866"/>
            <a:ext cx="3533774" cy="83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38FB294-AA95-ADC0-FAAB-FBD0B816AEBE}"/>
              </a:ext>
            </a:extLst>
          </p:cNvPr>
          <p:cNvSpPr txBox="1"/>
          <p:nvPr/>
        </p:nvSpPr>
        <p:spPr>
          <a:xfrm>
            <a:off x="1157010" y="372180"/>
            <a:ext cx="9763126" cy="923330"/>
          </a:xfrm>
          <a:prstGeom prst="rect">
            <a:avLst/>
          </a:prstGeom>
          <a:noFill/>
          <a:ln w="28575">
            <a:solidFill>
              <a:schemeClr val="tx1"/>
            </a:solidFill>
          </a:ln>
        </p:spPr>
        <p:txBody>
          <a:bodyPr wrap="square" rtlCol="0">
            <a:spAutoFit/>
          </a:bodyPr>
          <a:lstStyle/>
          <a:p>
            <a:r>
              <a:rPr lang="en-GB" sz="1800" b="1">
                <a:solidFill>
                  <a:srgbClr val="FF0000"/>
                </a:solidFill>
              </a:rPr>
              <a:t>Flaring and Venting are not considered ‘projects’ under the 2020 EIA Regulations and therefore no assessment is required, and no Secretary of State agreement is required before the NSTA can issue consent.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7DD1142-414E-4659-843D-F8BDA19D3246}"/>
              </a:ext>
            </a:extLst>
          </p:cNvPr>
          <p:cNvSpPr>
            <a:spLocks noGrp="1" noChangeArrowheads="1"/>
          </p:cNvSpPr>
          <p:nvPr>
            <p:ph type="ctrTitle"/>
          </p:nvPr>
        </p:nvSpPr>
        <p:spPr>
          <a:xfrm>
            <a:off x="910590" y="602244"/>
            <a:ext cx="10456546" cy="1255396"/>
          </a:xfrm>
        </p:spPr>
        <p:txBody>
          <a:bodyPr anchor="t">
            <a:normAutofit fontScale="90000"/>
          </a:bodyPr>
          <a:lstStyle/>
          <a:p>
            <a:pPr algn="l"/>
            <a:r>
              <a:rPr lang="en-US" altLang="en-US" sz="2000" b="1">
                <a:latin typeface="Arial" panose="020B0604020202020204" pitchFamily="34" charset="0"/>
                <a:cs typeface="Arial" panose="020B0604020202020204" pitchFamily="34" charset="0"/>
              </a:rPr>
              <a:t>AND</a:t>
            </a:r>
            <a:r>
              <a:rPr lang="en-US" altLang="en-US" sz="2000">
                <a:latin typeface="Arial" panose="020B0604020202020204" pitchFamily="34" charset="0"/>
                <a:cs typeface="Arial" panose="020B0604020202020204" pitchFamily="34" charset="0"/>
              </a:rPr>
              <a:t> there is:</a:t>
            </a:r>
            <a:br>
              <a:rPr lang="en-US" altLang="en-US" sz="2160">
                <a:latin typeface="Arial" panose="020B0604020202020204" pitchFamily="34" charset="0"/>
                <a:cs typeface="Arial" panose="020B0604020202020204" pitchFamily="34" charset="0"/>
              </a:rPr>
            </a:br>
            <a:br>
              <a:rPr lang="en-US" altLang="en-US" sz="2160">
                <a:latin typeface="Arial" panose="020B0604020202020204" pitchFamily="34" charset="0"/>
                <a:cs typeface="Arial" panose="020B0604020202020204" pitchFamily="34" charset="0"/>
              </a:rPr>
            </a:br>
            <a:r>
              <a:rPr lang="en-US" altLang="en-US" sz="2000">
                <a:solidFill>
                  <a:schemeClr val="tx1"/>
                </a:solidFill>
                <a:latin typeface="Arial" panose="020B0604020202020204" pitchFamily="34" charset="0"/>
                <a:cs typeface="Arial" panose="020B0604020202020204" pitchFamily="34" charset="0"/>
              </a:rPr>
              <a:t>-  </a:t>
            </a:r>
            <a:r>
              <a:rPr lang="en-GB" altLang="en-US" sz="2000">
                <a:solidFill>
                  <a:schemeClr val="tx1"/>
                </a:solidFill>
              </a:rPr>
              <a:t>the execution of construction works or of other installations or schemes,​</a:t>
            </a:r>
            <a:br>
              <a:rPr lang="en-GB" altLang="en-US" sz="2000">
                <a:solidFill>
                  <a:schemeClr val="tx1"/>
                </a:solidFill>
              </a:rPr>
            </a:br>
            <a:br>
              <a:rPr lang="en-GB" altLang="en-US" sz="2000">
                <a:solidFill>
                  <a:schemeClr val="tx1"/>
                </a:solidFill>
              </a:rPr>
            </a:br>
            <a:r>
              <a:rPr lang="en-GB" altLang="en-US" sz="2000">
                <a:solidFill>
                  <a:schemeClr val="tx1"/>
                </a:solidFill>
              </a:rPr>
              <a:t>-   other interventions in the natural surroundings and landscape including those involving the extraction of mineral resources</a:t>
            </a:r>
            <a:endParaRPr lang="en-GB" altLang="en-US" sz="2000">
              <a:solidFill>
                <a:schemeClr val="tx1"/>
              </a:solidFill>
              <a:latin typeface="Helvectica"/>
            </a:endParaRPr>
          </a:p>
        </p:txBody>
      </p:sp>
      <p:sp>
        <p:nvSpPr>
          <p:cNvPr id="15" name="Subtitle 2">
            <a:extLst>
              <a:ext uri="{FF2B5EF4-FFF2-40B4-BE49-F238E27FC236}">
                <a16:creationId xmlns:a16="http://schemas.microsoft.com/office/drawing/2014/main" id="{0CC06AC6-A990-4CA9-A249-A4678DFC38A9}"/>
              </a:ext>
            </a:extLst>
          </p:cNvPr>
          <p:cNvSpPr>
            <a:spLocks noGrp="1"/>
          </p:cNvSpPr>
          <p:nvPr>
            <p:ph type="subTitle" idx="1"/>
          </p:nvPr>
        </p:nvSpPr>
        <p:spPr>
          <a:xfrm>
            <a:off x="910590" y="2390649"/>
            <a:ext cx="10197466" cy="432436"/>
          </a:xfrm>
        </p:spPr>
        <p:txBody>
          <a:bodyPr rtlCol="0">
            <a:noAutofit/>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defTabSz="855878" fontAlgn="auto">
              <a:spcAft>
                <a:spcPts val="0"/>
              </a:spcAft>
              <a:defRPr/>
            </a:pPr>
            <a:r>
              <a:rPr lang="en-US" sz="1800">
                <a:solidFill>
                  <a:schemeClr val="tx1"/>
                </a:solidFill>
                <a:latin typeface="Arial" panose="020B0604020202020204" pitchFamily="34" charset="0"/>
                <a:cs typeface="Arial" panose="020B0604020202020204" pitchFamily="34" charset="0"/>
              </a:rPr>
              <a:t>Common examples:</a:t>
            </a:r>
          </a:p>
          <a:p>
            <a:pPr marL="342900" indent="-342900" defTabSz="855878" fontAlgn="auto">
              <a:spcAft>
                <a:spcPts val="0"/>
              </a:spcAft>
              <a:buFont typeface="Arial" panose="020B0604020202020204" pitchFamily="34" charset="0"/>
              <a:buChar char="•"/>
              <a:defRPr/>
            </a:pPr>
            <a:r>
              <a:rPr lang="en-US" sz="1800">
                <a:solidFill>
                  <a:schemeClr val="tx1"/>
                </a:solidFill>
                <a:latin typeface="Arial" panose="020B0604020202020204" pitchFamily="34" charset="0"/>
                <a:cs typeface="Arial" panose="020B0604020202020204" pitchFamily="34" charset="0"/>
              </a:rPr>
              <a:t>Drilling of a well</a:t>
            </a:r>
          </a:p>
          <a:p>
            <a:pPr marL="342900" indent="-342900" defTabSz="855878" fontAlgn="auto">
              <a:spcAft>
                <a:spcPts val="0"/>
              </a:spcAft>
              <a:buFont typeface="Arial" panose="020B0604020202020204" pitchFamily="34" charset="0"/>
              <a:buChar char="•"/>
              <a:defRPr/>
            </a:pPr>
            <a:r>
              <a:rPr lang="en-US" sz="1800">
                <a:solidFill>
                  <a:schemeClr val="tx1"/>
                </a:solidFill>
                <a:latin typeface="Arial" panose="020B0604020202020204" pitchFamily="34" charset="0"/>
                <a:cs typeface="Arial" panose="020B0604020202020204" pitchFamily="34" charset="0"/>
              </a:rPr>
              <a:t>Well intervention works</a:t>
            </a:r>
          </a:p>
          <a:p>
            <a:pPr marL="342900" indent="-342900" defTabSz="855878" fontAlgn="auto">
              <a:spcAft>
                <a:spcPts val="0"/>
              </a:spcAft>
              <a:buFont typeface="Arial" panose="020B0604020202020204" pitchFamily="34" charset="0"/>
              <a:buChar char="•"/>
              <a:defRPr/>
            </a:pPr>
            <a:r>
              <a:rPr lang="en-US" sz="1800">
                <a:solidFill>
                  <a:schemeClr val="tx1"/>
                </a:solidFill>
                <a:latin typeface="Arial" panose="020B0604020202020204" pitchFamily="34" charset="0"/>
                <a:cs typeface="Arial" panose="020B0604020202020204" pitchFamily="34" charset="0"/>
              </a:rPr>
              <a:t>Enhanced oil recovery</a:t>
            </a:r>
          </a:p>
          <a:p>
            <a:pPr defTabSz="855878" fontAlgn="auto">
              <a:spcAft>
                <a:spcPts val="0"/>
              </a:spcAft>
              <a:defRPr/>
            </a:pPr>
            <a:endParaRPr lang="en-GB" sz="1800">
              <a:solidFill>
                <a:schemeClr val="tx1"/>
              </a:solidFill>
              <a:latin typeface="Arial" panose="020B0604020202020204" pitchFamily="34" charset="0"/>
              <a:cs typeface="Arial" panose="020B0604020202020204" pitchFamily="34" charset="0"/>
            </a:endParaRPr>
          </a:p>
          <a:p>
            <a:pPr defTabSz="855878" fontAlgn="auto">
              <a:spcAft>
                <a:spcPts val="0"/>
              </a:spcAft>
              <a:defRPr/>
            </a:pPr>
            <a:r>
              <a:rPr lang="en-GB" sz="1800">
                <a:solidFill>
                  <a:schemeClr val="tx1"/>
                </a:solidFill>
                <a:latin typeface="Arial" panose="020B0604020202020204" pitchFamily="34" charset="0"/>
                <a:cs typeface="Arial" panose="020B0604020202020204" pitchFamily="34" charset="0"/>
              </a:rPr>
              <a:t>Not isolated to increases in production.  Production consents applications may be seeking current/decreased levels, but if there are ‘enabling works’ this would also constitute a project and require a 2020 EIA Regulation application.</a:t>
            </a:r>
          </a:p>
          <a:p>
            <a:pPr defTabSz="855878" fontAlgn="auto">
              <a:spcAft>
                <a:spcPts val="0"/>
              </a:spcAft>
              <a:defRPr/>
            </a:pPr>
            <a:endParaRPr lang="en-GB" sz="1920">
              <a:solidFill>
                <a:schemeClr val="tx1"/>
              </a:solidFill>
              <a:latin typeface="Arial" panose="020B0604020202020204" pitchFamily="34" charset="0"/>
              <a:cs typeface="Arial" panose="020B0604020202020204" pitchFamily="34" charset="0"/>
            </a:endParaRPr>
          </a:p>
          <a:p>
            <a:pPr defTabSz="855878" fontAlgn="auto">
              <a:spcAft>
                <a:spcPts val="0"/>
              </a:spcAft>
              <a:defRPr/>
            </a:pPr>
            <a:endParaRPr lang="en-GB" sz="1920">
              <a:solidFill>
                <a:schemeClr val="tx1"/>
              </a:solidFill>
              <a:latin typeface="Arial" panose="020B0604020202020204" pitchFamily="34" charset="0"/>
              <a:cs typeface="Arial" panose="020B0604020202020204" pitchFamily="34" charset="0"/>
            </a:endParaRPr>
          </a:p>
        </p:txBody>
      </p:sp>
      <p:sp>
        <p:nvSpPr>
          <p:cNvPr id="5124" name="Subtitle 2">
            <a:extLst>
              <a:ext uri="{FF2B5EF4-FFF2-40B4-BE49-F238E27FC236}">
                <a16:creationId xmlns:a16="http://schemas.microsoft.com/office/drawing/2014/main" id="{D75FAF69-57CB-4580-83CC-DC6D7529DA80}"/>
              </a:ext>
            </a:extLst>
          </p:cNvPr>
          <p:cNvSpPr txBox="1">
            <a:spLocks noChangeArrowheads="1"/>
          </p:cNvSpPr>
          <p:nvPr/>
        </p:nvSpPr>
        <p:spPr bwMode="auto">
          <a:xfrm>
            <a:off x="910590" y="6288955"/>
            <a:ext cx="6492240"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88" tIns="42794" rIns="85588" bIns="42794"/>
          <a:lstStyle>
            <a:lvl1pPr>
              <a:spcBef>
                <a:spcPct val="20000"/>
              </a:spcBef>
              <a:buFont typeface="Arial" panose="020B0604020202020204" pitchFamily="34" charset="0"/>
              <a:buChar char="•"/>
              <a:defRPr sz="2500">
                <a:solidFill>
                  <a:schemeClr val="tx1"/>
                </a:solidFill>
                <a:latin typeface="Calibri" panose="020F0502020204030204" pitchFamily="34" charset="0"/>
              </a:defRPr>
            </a:lvl1pPr>
            <a:lvl2pPr marL="457200">
              <a:spcBef>
                <a:spcPct val="20000"/>
              </a:spcBef>
              <a:buFont typeface="Arial" panose="020B0604020202020204" pitchFamily="34" charset="0"/>
              <a:buChar char="–"/>
              <a:defRPr sz="2200">
                <a:solidFill>
                  <a:schemeClr val="tx1"/>
                </a:solidFill>
                <a:latin typeface="Calibri" panose="020F0502020204030204" pitchFamily="34" charset="0"/>
              </a:defRPr>
            </a:lvl2pPr>
            <a:lvl3pPr marL="914400">
              <a:spcBef>
                <a:spcPct val="20000"/>
              </a:spcBef>
              <a:buFont typeface="Arial" panose="020B0604020202020204" pitchFamily="34" charset="0"/>
              <a:buChar char="•"/>
              <a:defRPr sz="1900">
                <a:solidFill>
                  <a:schemeClr val="tx1"/>
                </a:solidFill>
                <a:latin typeface="Calibri" panose="020F0502020204030204" pitchFamily="34" charset="0"/>
              </a:defRPr>
            </a:lvl3pPr>
            <a:lvl4pPr marL="1371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1828800">
              <a:spcBef>
                <a:spcPct val="20000"/>
              </a:spcBef>
              <a:buFont typeface="Arial" panose="020B0604020202020204" pitchFamily="34" charset="0"/>
              <a:buChar char="»"/>
              <a:defRPr sz="1600">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defTabSz="1097280" fontAlgn="base">
              <a:lnSpc>
                <a:spcPct val="90000"/>
              </a:lnSpc>
              <a:spcBef>
                <a:spcPts val="1200"/>
              </a:spcBef>
              <a:spcAft>
                <a:spcPct val="0"/>
              </a:spcAft>
              <a:buNone/>
            </a:pPr>
            <a:r>
              <a:rPr lang="en-US" altLang="en-US" sz="1440">
                <a:solidFill>
                  <a:srgbClr val="55565A"/>
                </a:solidFill>
                <a:latin typeface="Helvectica"/>
              </a:rPr>
              <a:t>ACE 2023 Industry Event – 22 June 2023</a:t>
            </a:r>
            <a:endParaRPr lang="en-GB" altLang="en-US" sz="1440">
              <a:solidFill>
                <a:srgbClr val="55565A"/>
              </a:solidFill>
              <a:latin typeface="Helvectica"/>
            </a:endParaRPr>
          </a:p>
        </p:txBody>
      </p:sp>
      <p:pic>
        <p:nvPicPr>
          <p:cNvPr id="2" name="Picture 8">
            <a:extLst>
              <a:ext uri="{FF2B5EF4-FFF2-40B4-BE49-F238E27FC236}">
                <a16:creationId xmlns:a16="http://schemas.microsoft.com/office/drawing/2014/main" id="{93E60CA1-ACB2-1A92-0615-1E83928F2B5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466" y="5777866"/>
            <a:ext cx="3533774" cy="83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8461-8197-46E8-7D39-DCEC1DD8B402}"/>
              </a:ext>
            </a:extLst>
          </p:cNvPr>
          <p:cNvSpPr>
            <a:spLocks noGrp="1"/>
          </p:cNvSpPr>
          <p:nvPr>
            <p:ph type="title"/>
          </p:nvPr>
        </p:nvSpPr>
        <p:spPr>
          <a:xfrm>
            <a:off x="575733" y="-501649"/>
            <a:ext cx="7095435" cy="501649"/>
          </a:xfrm>
        </p:spPr>
        <p:txBody>
          <a:bodyPr lIns="0" tIns="0" anchor="b"/>
          <a:lstStyle/>
          <a:p>
            <a:r>
              <a:rPr lang="en-GB"/>
              <a:t>Any Questions</a:t>
            </a:r>
          </a:p>
        </p:txBody>
      </p:sp>
      <p:sp>
        <p:nvSpPr>
          <p:cNvPr id="11" name="TextBox 10">
            <a:extLst>
              <a:ext uri="{FF2B5EF4-FFF2-40B4-BE49-F238E27FC236}">
                <a16:creationId xmlns:a16="http://schemas.microsoft.com/office/drawing/2014/main" id="{1F207586-CB5B-4C79-89D0-AD75DA579094}"/>
              </a:ext>
            </a:extLst>
          </p:cNvPr>
          <p:cNvSpPr txBox="1"/>
          <p:nvPr/>
        </p:nvSpPr>
        <p:spPr>
          <a:xfrm>
            <a:off x="575733" y="3118021"/>
            <a:ext cx="11069998" cy="523220"/>
          </a:xfrm>
          <a:prstGeom prst="rect">
            <a:avLst/>
          </a:prstGeom>
          <a:noFill/>
        </p:spPr>
        <p:txBody>
          <a:bodyPr wrap="square" lIns="0" tIns="45720" rIns="0" bIns="45720" rtlCol="0" anchor="t">
            <a:spAutoFit/>
          </a:bodyPr>
          <a:lstStyle/>
          <a:p>
            <a:pPr algn="ctr" rtl="0" fontAlgn="base"/>
            <a:r>
              <a:rPr lang="en-US" sz="2800" b="1" i="0">
                <a:solidFill>
                  <a:schemeClr val="bg1"/>
                </a:solidFill>
                <a:effectLst/>
                <a:latin typeface="Arial" panose="020B0604020202020204" pitchFamily="34" charset="0"/>
                <a:cs typeface="Arial" panose="020B0604020202020204" pitchFamily="34" charset="0"/>
              </a:rPr>
              <a:t>Any Questions?</a:t>
            </a:r>
            <a:r>
              <a:rPr lang="en-US" sz="1600" b="1" i="0">
                <a:solidFill>
                  <a:srgbClr val="444444"/>
                </a:solidFill>
                <a:effectLst/>
                <a:latin typeface="Arial" panose="020B0604020202020204" pitchFamily="34" charset="0"/>
                <a:cs typeface="Arial" panose="020B0604020202020204" pitchFamily="34" charset="0"/>
              </a:rPr>
              <a:t>​</a:t>
            </a:r>
            <a:endParaRPr lang="en-US" sz="1600" b="0" i="0">
              <a:solidFill>
                <a:srgbClr val="444444"/>
              </a:solidFill>
              <a:effectLst/>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chemeClr val="bg1"/>
          </a:solidFill>
        </p:spPr>
        <p:txBody>
          <a:bodyPr lIns="91440" tIns="45720" rIns="91440" bIns="45720" anchor="t"/>
          <a:lstStyle/>
          <a:p>
            <a:endParaRPr lang="en-GB"/>
          </a:p>
        </p:txBody>
      </p:sp>
      <p:sp>
        <p:nvSpPr>
          <p:cNvPr id="3" name="Slide Number Placeholder 2">
            <a:extLst>
              <a:ext uri="{FF2B5EF4-FFF2-40B4-BE49-F238E27FC236}">
                <a16:creationId xmlns:a16="http://schemas.microsoft.com/office/drawing/2014/main" id="{173FE762-DC5E-EE7F-E6CB-021AC456809F}"/>
              </a:ext>
            </a:extLst>
          </p:cNvPr>
          <p:cNvSpPr>
            <a:spLocks noGrp="1"/>
          </p:cNvSpPr>
          <p:nvPr>
            <p:ph type="sldNum" sz="quarter" idx="4"/>
          </p:nvPr>
        </p:nvSpPr>
        <p:spPr/>
        <p:txBody>
          <a:bodyPr/>
          <a:lstStyle/>
          <a:p>
            <a:fld id="{DD0590FE-9BA6-45CB-BC76-38BB9AEE2E90}" type="slidenum">
              <a:rPr lang="en-GB" smtClean="0"/>
              <a:t>17</a:t>
            </a:fld>
            <a:endParaRPr lang="en-GB"/>
          </a:p>
        </p:txBody>
      </p:sp>
    </p:spTree>
    <p:extLst>
      <p:ext uri="{BB962C8B-B14F-4D97-AF65-F5344CB8AC3E}">
        <p14:creationId xmlns:p14="http://schemas.microsoft.com/office/powerpoint/2010/main" val="177328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p:txBody>
          <a:bodyPr lIns="0" tIns="0" rIns="91440" bIns="45720" anchor="t">
            <a:normAutofit/>
          </a:bodyPr>
          <a:lstStyle/>
          <a:p>
            <a:r>
              <a:rPr lang="en-GB">
                <a:latin typeface="Arial"/>
                <a:cs typeface="Arial"/>
              </a:rPr>
              <a:t>Annual Consents Exercise 2024</a:t>
            </a:r>
            <a:endParaRPr lang="en-GB"/>
          </a:p>
        </p:txBody>
      </p:sp>
      <p:sp>
        <p:nvSpPr>
          <p:cNvPr id="12" name="Rectangle 11">
            <a:extLst>
              <a:ext uri="{FF2B5EF4-FFF2-40B4-BE49-F238E27FC236}">
                <a16:creationId xmlns:a16="http://schemas.microsoft.com/office/drawing/2014/main" id="{87F7521C-A8C4-402E-A826-5F40A46088B5}"/>
              </a:ext>
            </a:extLst>
          </p:cNvPr>
          <p:cNvSpPr/>
          <p:nvPr/>
        </p:nvSpPr>
        <p:spPr>
          <a:xfrm>
            <a:off x="616053" y="1090230"/>
            <a:ext cx="5106526" cy="415498"/>
          </a:xfrm>
          <a:prstGeom prst="rect">
            <a:avLst/>
          </a:prstGeom>
        </p:spPr>
        <p:txBody>
          <a:bodyPr wrap="none" lIns="0" tIns="45720" rIns="91440" bIns="45720" anchor="t">
            <a:spAutoFit/>
          </a:bodyPr>
          <a:lstStyle/>
          <a:p>
            <a:r>
              <a:rPr lang="en-GB" sz="2100" b="1">
                <a:solidFill>
                  <a:schemeClr val="tx2"/>
                </a:solidFill>
              </a:rPr>
              <a:t>Flare and Vent – ACE and Short Term.</a:t>
            </a:r>
            <a:endParaRPr lang="en-GB" sz="3200">
              <a:solidFill>
                <a:schemeClr val="tx2"/>
              </a:solidFill>
            </a:endParaRPr>
          </a:p>
        </p:txBody>
      </p:sp>
      <p:sp>
        <p:nvSpPr>
          <p:cNvPr id="4" name="TextBox 3">
            <a:extLst>
              <a:ext uri="{FF2B5EF4-FFF2-40B4-BE49-F238E27FC236}">
                <a16:creationId xmlns:a16="http://schemas.microsoft.com/office/drawing/2014/main" id="{A477C69E-C9AE-4C36-B1F0-F3E816585F88}"/>
              </a:ext>
            </a:extLst>
          </p:cNvPr>
          <p:cNvSpPr txBox="1"/>
          <p:nvPr/>
        </p:nvSpPr>
        <p:spPr>
          <a:xfrm>
            <a:off x="546781" y="1608612"/>
            <a:ext cx="9951759" cy="4801314"/>
          </a:xfrm>
          <a:prstGeom prst="rect">
            <a:avLst/>
          </a:prstGeom>
          <a:noFill/>
        </p:spPr>
        <p:txBody>
          <a:bodyPr wrap="square" lIns="91440" tIns="45720" rIns="91440" bIns="45720" rtlCol="0" anchor="t">
            <a:spAutoFit/>
          </a:bodyPr>
          <a:lstStyle/>
          <a:p>
            <a:pPr marL="285750" indent="-285750" algn="just" fontAlgn="base">
              <a:buFont typeface="Wingdings" panose="05000000000000000000" pitchFamily="2" charset="2"/>
              <a:buChar char="Ø"/>
            </a:pPr>
            <a:r>
              <a:rPr lang="en-GB" sz="1800"/>
              <a:t>All new</a:t>
            </a:r>
            <a:r>
              <a:rPr lang="en-GB" sz="1800" b="0" i="0">
                <a:effectLst/>
              </a:rPr>
              <a:t> annual Flare and Vent Consent </a:t>
            </a:r>
            <a:r>
              <a:rPr lang="en-GB" sz="1800"/>
              <a:t>applications</a:t>
            </a:r>
            <a:r>
              <a:rPr lang="en-GB" sz="1800" b="0" i="0">
                <a:effectLst/>
              </a:rPr>
              <a:t> to be submitted </a:t>
            </a:r>
            <a:r>
              <a:rPr lang="en-GB" sz="1800"/>
              <a:t>before</a:t>
            </a:r>
            <a:r>
              <a:rPr lang="en-GB" sz="1800" b="0" i="0">
                <a:effectLst/>
              </a:rPr>
              <a:t> </a:t>
            </a:r>
            <a:r>
              <a:rPr lang="en-GB" sz="1800" u="sng"/>
              <a:t>29</a:t>
            </a:r>
            <a:r>
              <a:rPr lang="en-GB" sz="1800" u="sng" baseline="30000"/>
              <a:t>th</a:t>
            </a:r>
            <a:r>
              <a:rPr lang="en-GB" sz="1800" b="0" i="0" u="sng">
                <a:effectLst/>
              </a:rPr>
              <a:t> September 2023</a:t>
            </a:r>
            <a:r>
              <a:rPr lang="en-GB" sz="1800" b="0" i="0">
                <a:effectLst/>
              </a:rPr>
              <a:t>.</a:t>
            </a:r>
          </a:p>
          <a:p>
            <a:pPr marL="285750" indent="-285750" algn="just" rtl="0" fontAlgn="base">
              <a:buFont typeface="Wingdings" panose="05000000000000000000" pitchFamily="2" charset="2"/>
              <a:buChar char="Ø"/>
            </a:pPr>
            <a:endParaRPr lang="en-GB" sz="1800" b="0" i="0">
              <a:effectLst/>
            </a:endParaRPr>
          </a:p>
          <a:p>
            <a:pPr marL="285750" indent="-285750" algn="just" fontAlgn="base">
              <a:buFont typeface="Wingdings" panose="05000000000000000000" pitchFamily="2" charset="2"/>
              <a:buChar char="Ø"/>
            </a:pPr>
            <a:r>
              <a:rPr lang="en-GB" sz="1800" b="0" i="0">
                <a:effectLst/>
              </a:rPr>
              <a:t>Applications for </a:t>
            </a:r>
            <a:r>
              <a:rPr lang="en-GB" sz="1800"/>
              <a:t>both ACE Flare/Vent</a:t>
            </a:r>
            <a:r>
              <a:rPr lang="en-GB" sz="1800" b="0" i="0">
                <a:effectLst/>
              </a:rPr>
              <a:t> consents and short-term consents must be submitted using </a:t>
            </a:r>
            <a:r>
              <a:rPr lang="en-GB" sz="1800"/>
              <a:t>a</a:t>
            </a:r>
            <a:r>
              <a:rPr lang="en-GB" sz="1800" b="0" i="0">
                <a:effectLst/>
              </a:rPr>
              <a:t> new application template. (They cannot be processed as revisions to existing consents.)</a:t>
            </a:r>
            <a:endParaRPr lang="en-GB" sz="1800" b="0" i="0">
              <a:effectLst/>
              <a:cs typeface="Arial"/>
            </a:endParaRPr>
          </a:p>
          <a:p>
            <a:pPr marL="285750" indent="-285750" algn="just" rtl="0" fontAlgn="base">
              <a:buFont typeface="Wingdings" panose="05000000000000000000" pitchFamily="2" charset="2"/>
              <a:buChar char="Ø"/>
            </a:pPr>
            <a:endParaRPr lang="en-GB" sz="1800" b="0" i="0">
              <a:effectLst/>
            </a:endParaRPr>
          </a:p>
          <a:p>
            <a:pPr marL="285750" indent="-285750" algn="just" fontAlgn="base">
              <a:buFont typeface="Wingdings" panose="05000000000000000000" pitchFamily="2" charset="2"/>
              <a:buChar char="Ø"/>
            </a:pPr>
            <a:r>
              <a:rPr lang="en-GB" sz="1800" b="0" i="0">
                <a:effectLst/>
              </a:rPr>
              <a:t>A revision is </a:t>
            </a:r>
            <a:r>
              <a:rPr lang="en-GB" sz="1800" u="sng"/>
              <a:t>only</a:t>
            </a:r>
            <a:r>
              <a:rPr lang="en-GB" sz="1800"/>
              <a:t> for</a:t>
            </a:r>
            <a:r>
              <a:rPr lang="en-GB" sz="1800" b="0" i="0">
                <a:effectLst/>
              </a:rPr>
              <a:t> a change in </a:t>
            </a:r>
            <a:r>
              <a:rPr lang="en-GB" sz="1800"/>
              <a:t>volumes</a:t>
            </a:r>
            <a:r>
              <a:rPr lang="en-GB" sz="1800" b="0" i="0">
                <a:effectLst/>
              </a:rPr>
              <a:t> (no change </a:t>
            </a:r>
            <a:r>
              <a:rPr lang="en-GB" sz="1800"/>
              <a:t>of</a:t>
            </a:r>
            <a:r>
              <a:rPr lang="en-GB" sz="1800" b="0" i="0">
                <a:effectLst/>
              </a:rPr>
              <a:t> dates). Revisions to existing consents should be </a:t>
            </a:r>
            <a:r>
              <a:rPr lang="en-GB" sz="1800"/>
              <a:t>completed</a:t>
            </a:r>
            <a:r>
              <a:rPr lang="en-GB" sz="1800" b="0" i="0">
                <a:effectLst/>
              </a:rPr>
              <a:t> before applying for the new consent which will start </a:t>
            </a:r>
            <a:r>
              <a:rPr lang="en-GB" sz="1800"/>
              <a:t>on 1st</a:t>
            </a:r>
            <a:r>
              <a:rPr lang="en-GB" sz="1800" b="0" i="0">
                <a:effectLst/>
              </a:rPr>
              <a:t> January 2024.</a:t>
            </a:r>
            <a:endParaRPr lang="en-GB" sz="1800" b="0" i="0">
              <a:effectLst/>
              <a:cs typeface="Arial"/>
            </a:endParaRPr>
          </a:p>
          <a:p>
            <a:pPr marL="285750" indent="-285750" algn="just" rtl="0" fontAlgn="base">
              <a:buFont typeface="Wingdings" panose="05000000000000000000" pitchFamily="2" charset="2"/>
              <a:buChar char="Ø"/>
            </a:pPr>
            <a:endParaRPr lang="en-GB" sz="1800" b="0" i="0">
              <a:effectLst/>
            </a:endParaRPr>
          </a:p>
          <a:p>
            <a:pPr marL="285750" indent="-285750" algn="just" fontAlgn="base">
              <a:buFont typeface="Wingdings" panose="05000000000000000000" pitchFamily="2" charset="2"/>
              <a:buChar char="Ø"/>
            </a:pPr>
            <a:r>
              <a:rPr lang="en-GB" sz="1800" b="0" i="0">
                <a:effectLst/>
              </a:rPr>
              <a:t>If Operators apply using the wrong application template, </a:t>
            </a:r>
            <a:r>
              <a:rPr lang="en-GB" sz="1800"/>
              <a:t>they</a:t>
            </a:r>
            <a:r>
              <a:rPr lang="en-GB" sz="1800" b="0" i="0">
                <a:effectLst/>
              </a:rPr>
              <a:t> will be requested to withdraw it</a:t>
            </a:r>
            <a:r>
              <a:rPr lang="en-GB" sz="1800"/>
              <a:t>, but</a:t>
            </a:r>
            <a:r>
              <a:rPr lang="en-GB" sz="1800" b="0" i="0">
                <a:effectLst/>
              </a:rPr>
              <a:t> will be charged, along with the cost for the correct application. </a:t>
            </a:r>
            <a:r>
              <a:rPr lang="en-GB" sz="1600" b="0" i="0">
                <a:effectLst/>
              </a:rPr>
              <a:t> </a:t>
            </a:r>
            <a:r>
              <a:rPr lang="en-GB" sz="1800" b="0" i="1">
                <a:effectLst/>
              </a:rPr>
              <a:t>If in doubt, please contact the </a:t>
            </a:r>
            <a:r>
              <a:rPr lang="en-GB" sz="1800" b="0" i="1" u="sng" strike="noStrike">
                <a:solidFill>
                  <a:srgbClr val="0000FF"/>
                </a:solidFill>
                <a:effectLst/>
              </a:rPr>
              <a:t>consents@nstauthority.co.uk</a:t>
            </a:r>
            <a:r>
              <a:rPr lang="en-GB" sz="1800" b="0" i="1" strike="noStrike">
                <a:solidFill>
                  <a:srgbClr val="0000FF"/>
                </a:solidFill>
                <a:effectLst/>
              </a:rPr>
              <a:t> </a:t>
            </a:r>
            <a:r>
              <a:rPr lang="en-GB" sz="1800" b="0" i="1">
                <a:effectLst/>
              </a:rPr>
              <a:t>email box for advice.</a:t>
            </a:r>
            <a:endParaRPr lang="en-GB" sz="1800" b="0" i="1">
              <a:effectLst/>
              <a:cs typeface="Arial"/>
            </a:endParaRPr>
          </a:p>
          <a:p>
            <a:pPr marL="285750" indent="-285750" algn="just" rtl="0" fontAlgn="base">
              <a:buFont typeface="Wingdings" panose="05000000000000000000" pitchFamily="2" charset="2"/>
              <a:buChar char="Ø"/>
            </a:pPr>
            <a:endParaRPr lang="en-GB" sz="1800" b="0" i="0">
              <a:effectLst/>
            </a:endParaRPr>
          </a:p>
          <a:p>
            <a:pPr marL="285750" indent="-285750" algn="just" fontAlgn="base">
              <a:buFont typeface="Wingdings" panose="05000000000000000000" pitchFamily="2" charset="2"/>
              <a:buChar char="Ø"/>
            </a:pPr>
            <a:r>
              <a:rPr lang="en-GB" sz="1800" b="0" i="0">
                <a:effectLst/>
              </a:rPr>
              <a:t>The </a:t>
            </a:r>
            <a:r>
              <a:rPr lang="en-GB" sz="1800"/>
              <a:t>Flaring</a:t>
            </a:r>
            <a:r>
              <a:rPr lang="en-GB" sz="1800" b="0" i="0">
                <a:effectLst/>
              </a:rPr>
              <a:t> and </a:t>
            </a:r>
            <a:r>
              <a:rPr lang="en-GB" sz="1800"/>
              <a:t>Venting</a:t>
            </a:r>
            <a:r>
              <a:rPr lang="en-GB" sz="1800" b="0" i="0">
                <a:effectLst/>
              </a:rPr>
              <a:t> </a:t>
            </a:r>
            <a:r>
              <a:rPr lang="en-GB" sz="1800"/>
              <a:t>Guidance</a:t>
            </a:r>
            <a:r>
              <a:rPr lang="en-GB" sz="1800" b="0" i="0">
                <a:effectLst/>
              </a:rPr>
              <a:t> </a:t>
            </a:r>
            <a:r>
              <a:rPr lang="en-GB" sz="1800"/>
              <a:t>Document was published</a:t>
            </a:r>
            <a:r>
              <a:rPr lang="en-GB" sz="1800" b="0" i="0">
                <a:effectLst/>
              </a:rPr>
              <a:t> </a:t>
            </a:r>
            <a:r>
              <a:rPr lang="en-GB" sz="1800"/>
              <a:t>June 2021.  It </a:t>
            </a:r>
            <a:r>
              <a:rPr lang="en-GB" sz="1800" b="0" i="0">
                <a:effectLst/>
              </a:rPr>
              <a:t>is on the NSTA website</a:t>
            </a:r>
            <a:r>
              <a:rPr lang="en-GB" sz="1800"/>
              <a:t> and details the current requirements</a:t>
            </a:r>
            <a:r>
              <a:rPr lang="en-GB" sz="1800" b="0" i="0">
                <a:effectLst/>
              </a:rPr>
              <a:t>.</a:t>
            </a:r>
            <a:endParaRPr lang="en-GB" sz="1800" b="0" i="0">
              <a:effectLst/>
              <a:cs typeface="Arial"/>
            </a:endParaRPr>
          </a:p>
        </p:txBody>
      </p:sp>
      <p:pic>
        <p:nvPicPr>
          <p:cNvPr id="3" name="Picture 2">
            <a:extLst>
              <a:ext uri="{FF2B5EF4-FFF2-40B4-BE49-F238E27FC236}">
                <a16:creationId xmlns:a16="http://schemas.microsoft.com/office/drawing/2014/main" id="{E245B461-3728-460D-ACD7-98E45F39BA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98003" y="745030"/>
            <a:ext cx="861288" cy="1002127"/>
          </a:xfrm>
          <a:prstGeom prst="rect">
            <a:avLst/>
          </a:prstGeom>
        </p:spPr>
      </p:pic>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rgbClr val="002060"/>
          </a:solidFill>
        </p:spPr>
        <p:txBody>
          <a:bodyPr/>
          <a:lstStyle/>
          <a:p>
            <a:endParaRPr lang="en-GB"/>
          </a:p>
        </p:txBody>
      </p:sp>
      <p:sp>
        <p:nvSpPr>
          <p:cNvPr id="5" name="Slide Number Placeholder 4">
            <a:extLst>
              <a:ext uri="{FF2B5EF4-FFF2-40B4-BE49-F238E27FC236}">
                <a16:creationId xmlns:a16="http://schemas.microsoft.com/office/drawing/2014/main" id="{A4A672A5-D124-81DF-E688-776CB8CDEF1B}"/>
              </a:ext>
            </a:extLst>
          </p:cNvPr>
          <p:cNvSpPr>
            <a:spLocks noGrp="1"/>
          </p:cNvSpPr>
          <p:nvPr>
            <p:ph type="sldNum" sz="quarter" idx="4"/>
          </p:nvPr>
        </p:nvSpPr>
        <p:spPr/>
        <p:txBody>
          <a:bodyPr/>
          <a:lstStyle/>
          <a:p>
            <a:fld id="{DD0590FE-9BA6-45CB-BC76-38BB9AEE2E90}" type="slidenum">
              <a:rPr lang="en-GB" smtClean="0"/>
              <a:t>18</a:t>
            </a:fld>
            <a:endParaRPr lang="en-GB"/>
          </a:p>
        </p:txBody>
      </p:sp>
    </p:spTree>
    <p:extLst>
      <p:ext uri="{BB962C8B-B14F-4D97-AF65-F5344CB8AC3E}">
        <p14:creationId xmlns:p14="http://schemas.microsoft.com/office/powerpoint/2010/main" val="1316181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p:txBody>
          <a:bodyPr lIns="0" tIns="0" rIns="91440" bIns="45720" anchor="t">
            <a:normAutofit fontScale="90000"/>
          </a:bodyPr>
          <a:lstStyle/>
          <a:p>
            <a:r>
              <a:rPr lang="en-GB">
                <a:latin typeface="Arial"/>
                <a:cs typeface="Arial"/>
              </a:rPr>
              <a:t>Annual Consents Exercise 2024:</a:t>
            </a:r>
            <a:br>
              <a:rPr lang="en-GB">
                <a:latin typeface="Arial"/>
                <a:cs typeface="Arial"/>
              </a:rPr>
            </a:br>
            <a:r>
              <a:rPr lang="en-GB">
                <a:ea typeface="+mn-lt"/>
                <a:cs typeface="+mn-lt"/>
              </a:rPr>
              <a:t>Reminder of 2021 </a:t>
            </a:r>
            <a:r>
              <a:rPr lang="en-GB"/>
              <a:t>Flare &amp; Vent Key changes</a:t>
            </a:r>
          </a:p>
        </p:txBody>
      </p:sp>
      <p:sp>
        <p:nvSpPr>
          <p:cNvPr id="4" name="TextBox 3">
            <a:extLst>
              <a:ext uri="{FF2B5EF4-FFF2-40B4-BE49-F238E27FC236}">
                <a16:creationId xmlns:a16="http://schemas.microsoft.com/office/drawing/2014/main" id="{A477C69E-C9AE-4C36-B1F0-F3E816585F88}"/>
              </a:ext>
            </a:extLst>
          </p:cNvPr>
          <p:cNvSpPr txBox="1"/>
          <p:nvPr/>
        </p:nvSpPr>
        <p:spPr>
          <a:xfrm>
            <a:off x="491277" y="1308620"/>
            <a:ext cx="11075130" cy="3939540"/>
          </a:xfrm>
          <a:prstGeom prst="rect">
            <a:avLst/>
          </a:prstGeom>
          <a:noFill/>
        </p:spPr>
        <p:txBody>
          <a:bodyPr wrap="square" lIns="91440" tIns="45720" rIns="91440" bIns="45720" rtlCol="0" anchor="t">
            <a:spAutoFit/>
          </a:bodyPr>
          <a:lstStyle/>
          <a:p>
            <a:pPr marL="285750" indent="-285750" algn="just" fontAlgn="base">
              <a:buFont typeface="Wingdings" panose="05000000000000000000" pitchFamily="2" charset="2"/>
              <a:buChar char="Ø"/>
            </a:pPr>
            <a:r>
              <a:rPr lang="en-GB" sz="1800" b="0" i="0">
                <a:effectLst/>
              </a:rPr>
              <a:t>Flare and Vent consent figures both need to be split into Categories,</a:t>
            </a:r>
            <a:r>
              <a:rPr lang="en-GB" sz="1800"/>
              <a:t> aligned with World Bank definitions</a:t>
            </a:r>
          </a:p>
          <a:p>
            <a:pPr algn="just" fontAlgn="base"/>
            <a:endParaRPr lang="en-GB" sz="1800" b="0" i="0">
              <a:effectLst/>
            </a:endParaRPr>
          </a:p>
          <a:p>
            <a:pPr marL="608965" lvl="1"/>
            <a:r>
              <a:rPr lang="en-GB" sz="1800" b="1"/>
              <a:t>Category  A – Routine</a:t>
            </a:r>
            <a:r>
              <a:rPr lang="en-US" sz="1800" b="1">
                <a:cs typeface="Arial" panose="020B0604020202020204"/>
              </a:rPr>
              <a:t>		</a:t>
            </a:r>
            <a:r>
              <a:rPr lang="en-GB" sz="1800" b="1"/>
              <a:t>Category B – Non routine</a:t>
            </a:r>
            <a:r>
              <a:rPr lang="en-US" sz="1800" b="1">
                <a:cs typeface="Arial" panose="020B0604020202020204"/>
              </a:rPr>
              <a:t>		</a:t>
            </a:r>
            <a:r>
              <a:rPr lang="en-GB" sz="1800" b="1"/>
              <a:t>Category C – Safety related</a:t>
            </a:r>
          </a:p>
          <a:p>
            <a:pPr marL="608965" lvl="1"/>
            <a:endParaRPr lang="en-GB" sz="1600" b="1">
              <a:cs typeface="Arial"/>
            </a:endParaRPr>
          </a:p>
          <a:p>
            <a:pPr marL="285750" indent="-285750">
              <a:buFont typeface="Wingdings" panose="05000000000000000000" pitchFamily="2" charset="2"/>
              <a:buChar char="Ø"/>
            </a:pPr>
            <a:r>
              <a:rPr lang="en-US" sz="1800"/>
              <a:t>Cold flaring (e.g., before a flare is lit or when it goes out) </a:t>
            </a:r>
            <a:r>
              <a:rPr lang="en-US" sz="1800" u="sng"/>
              <a:t>must</a:t>
            </a:r>
            <a:r>
              <a:rPr lang="en-US" sz="1800"/>
              <a:t> be classed as Venting (not flaring).</a:t>
            </a:r>
            <a:endParaRPr lang="en-US" sz="1800">
              <a:cs typeface="Arial" panose="020B0604020202020204"/>
            </a:endParaRPr>
          </a:p>
          <a:p>
            <a:pPr marL="894715" lvl="1" indent="-285750">
              <a:buFont typeface="Arial" panose="020B0604020202020204" pitchFamily="34" charset="0"/>
              <a:buChar char="•"/>
            </a:pPr>
            <a:endParaRPr lang="en-US" sz="1800" b="1">
              <a:cs typeface="Arial" panose="020B0604020202020204"/>
            </a:endParaRPr>
          </a:p>
          <a:p>
            <a:pPr marL="285750" indent="-285750">
              <a:buFont typeface="Wingdings" panose="05000000000000000000" pitchFamily="2" charset="2"/>
              <a:buChar char="ü"/>
            </a:pPr>
            <a:r>
              <a:rPr lang="en-US" sz="1800" b="1">
                <a:solidFill>
                  <a:schemeClr val="tx2"/>
                </a:solidFill>
              </a:rPr>
              <a:t>If in any doubt on any of the above, contact the NSTA Senior Facilities Engineer for advice.</a:t>
            </a:r>
            <a:endParaRPr lang="en-GB" sz="1800" b="1">
              <a:solidFill>
                <a:schemeClr val="tx2"/>
              </a:solidFill>
              <a:cs typeface="Arial" panose="020B0604020202020204"/>
            </a:endParaRPr>
          </a:p>
          <a:p>
            <a:pPr marL="285750" indent="-285750" algn="just" rtl="0" fontAlgn="base">
              <a:buFont typeface="Wingdings" panose="05000000000000000000" pitchFamily="2" charset="2"/>
              <a:buChar char="Ø"/>
            </a:pPr>
            <a:endParaRPr lang="en-GB" sz="1800" b="0" i="0">
              <a:effectLst/>
            </a:endParaRPr>
          </a:p>
          <a:p>
            <a:pPr marL="285750" indent="-285750" algn="just" fontAlgn="base">
              <a:buFont typeface="Wingdings" panose="05000000000000000000" pitchFamily="2" charset="2"/>
              <a:buChar char="Ø"/>
            </a:pPr>
            <a:r>
              <a:rPr lang="en-GB" sz="1800"/>
              <a:t>Prior 12</a:t>
            </a:r>
            <a:r>
              <a:rPr lang="en-GB" sz="1800" b="0" i="0">
                <a:effectLst/>
              </a:rPr>
              <a:t> months </a:t>
            </a:r>
            <a:r>
              <a:rPr lang="en-GB" sz="1800"/>
              <a:t>data is</a:t>
            </a:r>
            <a:r>
              <a:rPr lang="en-GB" sz="1800" b="0" i="0">
                <a:effectLst/>
              </a:rPr>
              <a:t> </a:t>
            </a:r>
            <a:r>
              <a:rPr lang="en-GB" sz="1800"/>
              <a:t>required</a:t>
            </a:r>
            <a:r>
              <a:rPr lang="en-GB" sz="1800" b="0" i="0">
                <a:effectLst/>
              </a:rPr>
              <a:t>:</a:t>
            </a:r>
            <a:r>
              <a:rPr lang="en-GB" sz="1800"/>
              <a:t> </a:t>
            </a:r>
            <a:r>
              <a:rPr lang="en-GB" sz="1800" b="0" i="0">
                <a:effectLst/>
              </a:rPr>
              <a:t>operators to report a full 12 months of </a:t>
            </a:r>
            <a:r>
              <a:rPr lang="en-GB" sz="1800"/>
              <a:t>actuals</a:t>
            </a:r>
            <a:r>
              <a:rPr lang="en-GB" sz="1800">
                <a:solidFill>
                  <a:schemeClr val="bg1">
                    <a:lumMod val="75000"/>
                    <a:lumOff val="25000"/>
                  </a:schemeClr>
                </a:solidFill>
              </a:rPr>
              <a:t>*</a:t>
            </a:r>
            <a:r>
              <a:rPr lang="en-GB" sz="1800"/>
              <a:t> up to</a:t>
            </a:r>
            <a:r>
              <a:rPr lang="en-GB" sz="1800" b="0" i="0">
                <a:effectLst/>
              </a:rPr>
              <a:t> the </a:t>
            </a:r>
            <a:r>
              <a:rPr lang="en-GB" sz="1800"/>
              <a:t>application date.  This is </a:t>
            </a:r>
            <a:r>
              <a:rPr lang="en-GB" sz="1800" b="0" i="0">
                <a:effectLst/>
              </a:rPr>
              <a:t>for both short term and annual </a:t>
            </a:r>
            <a:r>
              <a:rPr lang="en-GB" sz="1800"/>
              <a:t>Flare</a:t>
            </a:r>
            <a:r>
              <a:rPr lang="en-GB" sz="1800" b="0" i="0">
                <a:effectLst/>
              </a:rPr>
              <a:t> and </a:t>
            </a:r>
            <a:r>
              <a:rPr lang="en-GB" sz="1800"/>
              <a:t>Vent</a:t>
            </a:r>
            <a:r>
              <a:rPr lang="en-GB" sz="1800" b="0" i="0">
                <a:effectLst/>
              </a:rPr>
              <a:t> consents </a:t>
            </a:r>
            <a:r>
              <a:rPr lang="en-GB" sz="1800"/>
              <a:t>and will be supported by monthly comments</a:t>
            </a:r>
            <a:r>
              <a:rPr lang="en-GB" sz="1800" b="0" i="0">
                <a:effectLst/>
              </a:rPr>
              <a:t>.</a:t>
            </a:r>
          </a:p>
          <a:p>
            <a:pPr algn="just" rtl="0" fontAlgn="base"/>
            <a:endParaRPr lang="en-GB" sz="1800" b="0" i="0">
              <a:effectLst/>
            </a:endParaRPr>
          </a:p>
          <a:p>
            <a:pPr marL="285750" indent="-285750" algn="just" fontAlgn="base">
              <a:buFont typeface="Wingdings" panose="05000000000000000000" pitchFamily="2" charset="2"/>
              <a:buChar char="Ø"/>
            </a:pPr>
            <a:r>
              <a:rPr lang="en-GB" sz="1800"/>
              <a:t>The NSTA</a:t>
            </a:r>
            <a:r>
              <a:rPr lang="en-GB" sz="1800" b="0" i="0">
                <a:effectLst/>
              </a:rPr>
              <a:t> </a:t>
            </a:r>
            <a:r>
              <a:rPr lang="en-GB" sz="1800"/>
              <a:t>will review/consider</a:t>
            </a:r>
            <a:r>
              <a:rPr lang="en-GB" sz="1800" b="0" i="0">
                <a:effectLst/>
              </a:rPr>
              <a:t> all consent requests: irrespective of quantities, all applications will be must include information that </a:t>
            </a:r>
            <a:r>
              <a:rPr lang="en-GB" sz="1800"/>
              <a:t>explains the basis of the figures and may be challenged</a:t>
            </a:r>
            <a:r>
              <a:rPr lang="en-GB" sz="1800" b="0" i="0">
                <a:effectLst/>
              </a:rPr>
              <a:t>.</a:t>
            </a:r>
            <a:endParaRPr lang="en-GB" sz="1800" b="0" i="0">
              <a:effectLst/>
              <a:cs typeface="Arial"/>
            </a:endParaRPr>
          </a:p>
        </p:txBody>
      </p:sp>
      <p:sp>
        <p:nvSpPr>
          <p:cNvPr id="2" name="TextBox 1">
            <a:extLst>
              <a:ext uri="{FF2B5EF4-FFF2-40B4-BE49-F238E27FC236}">
                <a16:creationId xmlns:a16="http://schemas.microsoft.com/office/drawing/2014/main" id="{2118CB2A-489E-4521-9E1F-BF3405D8718B}"/>
              </a:ext>
            </a:extLst>
          </p:cNvPr>
          <p:cNvSpPr txBox="1"/>
          <p:nvPr/>
        </p:nvSpPr>
        <p:spPr>
          <a:xfrm>
            <a:off x="575734" y="5776598"/>
            <a:ext cx="10990674" cy="523220"/>
          </a:xfrm>
          <a:prstGeom prst="rect">
            <a:avLst/>
          </a:prstGeom>
          <a:noFill/>
          <a:ln>
            <a:solidFill>
              <a:schemeClr val="accent1"/>
            </a:solidFill>
          </a:ln>
        </p:spPr>
        <p:txBody>
          <a:bodyPr wrap="square" lIns="91440" tIns="45720" rIns="91440" bIns="45720" rtlCol="0" anchor="t">
            <a:spAutoFit/>
          </a:bodyPr>
          <a:lstStyle/>
          <a:p>
            <a:r>
              <a:rPr lang="en-GB" sz="1400">
                <a:solidFill>
                  <a:schemeClr val="bg1">
                    <a:lumMod val="75000"/>
                    <a:lumOff val="25000"/>
                  </a:schemeClr>
                </a:solidFill>
              </a:rPr>
              <a:t>* Clarification: </a:t>
            </a:r>
            <a:r>
              <a:rPr lang="en-GB" sz="1400">
                <a:solidFill>
                  <a:schemeClr val="bg1">
                    <a:lumMod val="75000"/>
                    <a:lumOff val="25000"/>
                  </a:schemeClr>
                </a:solidFill>
                <a:ea typeface="+mn-lt"/>
                <a:cs typeface="+mn-lt"/>
              </a:rPr>
              <a:t>ACE flare and vent applications automatically request reporting from Oct 22 - Sept 23. In this section only include months that have completed data. Use the functionality to delete any months that do not have completed data at the time of submission.</a:t>
            </a:r>
            <a:endParaRPr lang="en-GB" sz="1400">
              <a:solidFill>
                <a:schemeClr val="bg1">
                  <a:lumMod val="75000"/>
                  <a:lumOff val="25000"/>
                </a:schemeClr>
              </a:solidFill>
              <a:cs typeface="Arial"/>
            </a:endParaRPr>
          </a:p>
        </p:txBody>
      </p:sp>
      <p:pic>
        <p:nvPicPr>
          <p:cNvPr id="3" name="Picture 2">
            <a:extLst>
              <a:ext uri="{FF2B5EF4-FFF2-40B4-BE49-F238E27FC236}">
                <a16:creationId xmlns:a16="http://schemas.microsoft.com/office/drawing/2014/main" id="{E245B461-3728-460D-ACD7-98E45F39BA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22896" y="621076"/>
            <a:ext cx="634852" cy="738664"/>
          </a:xfrm>
          <a:prstGeom prst="rect">
            <a:avLst/>
          </a:prstGeom>
        </p:spPr>
      </p:pic>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rgbClr val="002060"/>
          </a:solidFill>
        </p:spPr>
        <p:txBody>
          <a:bodyPr/>
          <a:lstStyle/>
          <a:p>
            <a:endParaRPr lang="en-GB"/>
          </a:p>
        </p:txBody>
      </p:sp>
      <p:sp>
        <p:nvSpPr>
          <p:cNvPr id="6" name="Slide Number Placeholder 5">
            <a:extLst>
              <a:ext uri="{FF2B5EF4-FFF2-40B4-BE49-F238E27FC236}">
                <a16:creationId xmlns:a16="http://schemas.microsoft.com/office/drawing/2014/main" id="{1E311157-7785-3AC6-971E-5FFC281E721B}"/>
              </a:ext>
            </a:extLst>
          </p:cNvPr>
          <p:cNvSpPr>
            <a:spLocks noGrp="1"/>
          </p:cNvSpPr>
          <p:nvPr>
            <p:ph type="sldNum" sz="quarter" idx="4"/>
          </p:nvPr>
        </p:nvSpPr>
        <p:spPr/>
        <p:txBody>
          <a:bodyPr/>
          <a:lstStyle/>
          <a:p>
            <a:fld id="{DD0590FE-9BA6-45CB-BC76-38BB9AEE2E90}" type="slidenum">
              <a:rPr lang="en-GB" smtClean="0"/>
              <a:t>19</a:t>
            </a:fld>
            <a:endParaRPr lang="en-GB"/>
          </a:p>
        </p:txBody>
      </p:sp>
    </p:spTree>
    <p:extLst>
      <p:ext uri="{BB962C8B-B14F-4D97-AF65-F5344CB8AC3E}">
        <p14:creationId xmlns:p14="http://schemas.microsoft.com/office/powerpoint/2010/main" val="75065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09874-6560-4AF5-B8C1-2EB8D33159F6}"/>
              </a:ext>
            </a:extLst>
          </p:cNvPr>
          <p:cNvSpPr>
            <a:spLocks noGrp="1"/>
          </p:cNvSpPr>
          <p:nvPr>
            <p:ph type="title"/>
          </p:nvPr>
        </p:nvSpPr>
        <p:spPr/>
        <p:txBody>
          <a:bodyPr>
            <a:normAutofit/>
          </a:bodyPr>
          <a:lstStyle/>
          <a:p>
            <a:r>
              <a:rPr lang="en-GB"/>
              <a:t>Ground Rules</a:t>
            </a:r>
          </a:p>
        </p:txBody>
      </p:sp>
      <p:sp>
        <p:nvSpPr>
          <p:cNvPr id="3" name="TextBox 2">
            <a:extLst>
              <a:ext uri="{FF2B5EF4-FFF2-40B4-BE49-F238E27FC236}">
                <a16:creationId xmlns:a16="http://schemas.microsoft.com/office/drawing/2014/main" id="{8D91DBB2-A134-40A4-9B8A-98E6608B0673}"/>
              </a:ext>
            </a:extLst>
          </p:cNvPr>
          <p:cNvSpPr txBox="1"/>
          <p:nvPr/>
        </p:nvSpPr>
        <p:spPr>
          <a:xfrm>
            <a:off x="575731" y="1638104"/>
            <a:ext cx="5087649" cy="400110"/>
          </a:xfrm>
          <a:prstGeom prst="rect">
            <a:avLst/>
          </a:prstGeom>
          <a:noFill/>
        </p:spPr>
        <p:txBody>
          <a:bodyPr wrap="square" rtlCol="0">
            <a:spAutoFit/>
          </a:bodyPr>
          <a:lstStyle/>
          <a:p>
            <a:r>
              <a:rPr lang="en-GB" sz="2000" b="1">
                <a:solidFill>
                  <a:srgbClr val="0070C0"/>
                </a:solidFill>
              </a:rPr>
              <a:t>MS Teams – This is being recorded </a:t>
            </a:r>
          </a:p>
        </p:txBody>
      </p:sp>
      <p:sp>
        <p:nvSpPr>
          <p:cNvPr id="2" name="TextBox 1">
            <a:extLst>
              <a:ext uri="{FF2B5EF4-FFF2-40B4-BE49-F238E27FC236}">
                <a16:creationId xmlns:a16="http://schemas.microsoft.com/office/drawing/2014/main" id="{CD2A8C05-B173-4631-A627-40305626891E}"/>
              </a:ext>
            </a:extLst>
          </p:cNvPr>
          <p:cNvSpPr txBox="1"/>
          <p:nvPr/>
        </p:nvSpPr>
        <p:spPr>
          <a:xfrm>
            <a:off x="575733" y="2038214"/>
            <a:ext cx="4847294" cy="3693319"/>
          </a:xfrm>
          <a:prstGeom prst="rect">
            <a:avLst/>
          </a:prstGeom>
          <a:noFill/>
        </p:spPr>
        <p:txBody>
          <a:bodyPr wrap="square" lIns="91440" tIns="45720" rIns="91440" bIns="45720" rtlCol="0" anchor="t">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effectLst/>
                <a:uLnTx/>
                <a:uFillTx/>
                <a:latin typeface="Arial"/>
                <a:ea typeface="+mn-ea"/>
                <a:cs typeface="+mn-cs"/>
              </a:rPr>
              <a:t>Turn off video.​</a:t>
            </a:r>
          </a:p>
          <a:p>
            <a:pPr marR="0" lvl="0" algn="just" defTabSz="4572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a:ln>
                <a:noFill/>
              </a:ln>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effectLst/>
                <a:uLnTx/>
                <a:uFillTx/>
                <a:latin typeface="Arial"/>
                <a:ea typeface="+mn-ea"/>
                <a:cs typeface="+mn-cs"/>
              </a:rPr>
              <a:t>Mute when not </a:t>
            </a:r>
            <a:r>
              <a:rPr lang="en-GB" sz="1800">
                <a:latin typeface="Arial"/>
              </a:rPr>
              <a:t>speaking</a:t>
            </a:r>
            <a:r>
              <a:rPr kumimoji="0" lang="en-GB" sz="1800" b="0" i="0" u="none" strike="noStrike" kern="1200" cap="none" spc="0" normalizeH="0" baseline="0" noProof="0">
                <a:ln>
                  <a:noFill/>
                </a:ln>
                <a:effectLst/>
                <a:uLnTx/>
                <a:uFillTx/>
                <a:latin typeface="Arial"/>
                <a:ea typeface="+mn-ea"/>
                <a:cs typeface="+mn-cs"/>
              </a:rPr>
              <a: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effectLst/>
                <a:uLnTx/>
                <a:uFillTx/>
                <a:latin typeface="Arial"/>
                <a:ea typeface="+mn-ea"/>
                <a:cs typeface="+mn-cs"/>
              </a:rPr>
              <a:t>Use ‘raise hand’ button to ask any urgent questions.​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effectLst/>
              <a:uLnTx/>
              <a:uFillTx/>
              <a:latin typeface="Arial"/>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effectLst/>
                <a:uLnTx/>
                <a:uFillTx/>
                <a:latin typeface="Arial"/>
                <a:ea typeface="+mn-ea"/>
                <a:cs typeface="+mn-cs"/>
              </a:rPr>
              <a:t>Use the chat to park questions (preferred option).</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solidFill>
                <a:schemeClr val="bg1"/>
              </a:solidFill>
              <a:latin typeface="Arial"/>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solidFill>
                <a:schemeClr val="bg1"/>
              </a:solidFill>
              <a:latin typeface="Arial"/>
              <a:ea typeface="+mn-lt"/>
              <a:cs typeface="Arial"/>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solidFill>
                <a:schemeClr val="bg1"/>
              </a:solidFill>
              <a:latin typeface="Arial"/>
              <a:ea typeface="+mn-lt"/>
              <a:cs typeface="Arial"/>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solidFill>
                <a:schemeClr val="bg1"/>
              </a:solidFill>
              <a:latin typeface="Arial"/>
              <a:ea typeface="+mn-lt"/>
              <a:cs typeface="Arial"/>
            </a:endParaRPr>
          </a:p>
        </p:txBody>
      </p:sp>
      <p:pic>
        <p:nvPicPr>
          <p:cNvPr id="1026" name="Picture 2">
            <a:extLst>
              <a:ext uri="{FF2B5EF4-FFF2-40B4-BE49-F238E27FC236}">
                <a16:creationId xmlns:a16="http://schemas.microsoft.com/office/drawing/2014/main" id="{51B82969-7663-4D34-AA73-90E8F447626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42" y="4748113"/>
            <a:ext cx="4668476" cy="718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80A2176-8E4A-441C-B7DF-CC8D7F660A7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721" y="1485420"/>
            <a:ext cx="5257046" cy="452311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B44D313E-6297-CC8A-C380-1FC5F05B1674}"/>
              </a:ext>
            </a:extLst>
          </p:cNvPr>
          <p:cNvSpPr>
            <a:spLocks noGrp="1"/>
          </p:cNvSpPr>
          <p:nvPr>
            <p:ph type="sldNum" sz="quarter" idx="4"/>
          </p:nvPr>
        </p:nvSpPr>
        <p:spPr/>
        <p:txBody>
          <a:bodyPr/>
          <a:lstStyle/>
          <a:p>
            <a:fld id="{DD0590FE-9BA6-45CB-BC76-38BB9AEE2E90}" type="slidenum">
              <a:rPr lang="en-GB" smtClean="0"/>
              <a:t>2</a:t>
            </a:fld>
            <a:endParaRPr lang="en-GB"/>
          </a:p>
        </p:txBody>
      </p:sp>
      <p:sp>
        <p:nvSpPr>
          <p:cNvPr id="5" name="Text Placeholder 4">
            <a:extLst>
              <a:ext uri="{FF2B5EF4-FFF2-40B4-BE49-F238E27FC236}">
                <a16:creationId xmlns:a16="http://schemas.microsoft.com/office/drawing/2014/main" id="{1927A750-7D62-BC4D-481F-598D68CDA3E8}"/>
              </a:ext>
            </a:extLst>
          </p:cNvPr>
          <p:cNvSpPr>
            <a:spLocks noGrp="1"/>
          </p:cNvSpPr>
          <p:nvPr>
            <p:ph type="body" sz="quarter" idx="10"/>
          </p:nvPr>
        </p:nvSpPr>
        <p:spPr>
          <a:xfrm>
            <a:off x="0" y="6489702"/>
            <a:ext cx="12192000" cy="368300"/>
          </a:xfrm>
          <a:solidFill>
            <a:srgbClr val="002060"/>
          </a:solidFill>
        </p:spPr>
        <p:txBody>
          <a:bodyPr/>
          <a:lstStyle/>
          <a:p>
            <a:endParaRPr lang="en-GB"/>
          </a:p>
        </p:txBody>
      </p:sp>
    </p:spTree>
    <p:extLst>
      <p:ext uri="{BB962C8B-B14F-4D97-AF65-F5344CB8AC3E}">
        <p14:creationId xmlns:p14="http://schemas.microsoft.com/office/powerpoint/2010/main" val="373529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172">
            <a:extLst>
              <a:ext uri="{FF2B5EF4-FFF2-40B4-BE49-F238E27FC236}">
                <a16:creationId xmlns:a16="http://schemas.microsoft.com/office/drawing/2014/main" id="{9B01D4D1-E106-4741-9B29-4A7B24700738}"/>
              </a:ext>
              <a:ext uri="{C183D7F6-B498-43B3-948B-1728B52AA6E4}">
                <adec:decorative xmlns:adec="http://schemas.microsoft.com/office/drawing/2017/decorative" val="1"/>
              </a:ext>
            </a:extLst>
          </p:cNvPr>
          <p:cNvSpPr/>
          <p:nvPr/>
        </p:nvSpPr>
        <p:spPr>
          <a:xfrm>
            <a:off x="0" y="6493802"/>
            <a:ext cx="12192000" cy="369176"/>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kern="0">
              <a:solidFill>
                <a:prstClr val="white"/>
              </a:solidFill>
              <a:latin typeface="Arial"/>
              <a:cs typeface="Arial" panose="020B0604020202020204" pitchFamily="34" charset="0"/>
            </a:endParaRPr>
          </a:p>
        </p:txBody>
      </p:sp>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a:xfrm>
            <a:off x="575733" y="260353"/>
            <a:ext cx="7349067" cy="1002127"/>
          </a:xfrm>
        </p:spPr>
        <p:txBody>
          <a:bodyPr lIns="0" tIns="0" rIns="91440" bIns="45720" anchor="t">
            <a:normAutofit/>
          </a:bodyPr>
          <a:lstStyle/>
          <a:p>
            <a:r>
              <a:rPr lang="en-GB">
                <a:latin typeface="Arial"/>
                <a:cs typeface="Arial"/>
              </a:rPr>
              <a:t>Annual Consents Exercise 2024 – </a:t>
            </a:r>
            <a:br>
              <a:rPr lang="en-GB">
                <a:latin typeface="Arial"/>
                <a:cs typeface="Arial"/>
              </a:rPr>
            </a:br>
            <a:r>
              <a:rPr lang="en-GB"/>
              <a:t>NSTA Considerations in F&amp;V Applications</a:t>
            </a:r>
          </a:p>
        </p:txBody>
      </p:sp>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rgbClr val="002060"/>
          </a:solidFill>
        </p:spPr>
        <p:txBody>
          <a:bodyPr/>
          <a:lstStyle/>
          <a:p>
            <a:endParaRPr lang="en-GB"/>
          </a:p>
        </p:txBody>
      </p:sp>
      <p:pic>
        <p:nvPicPr>
          <p:cNvPr id="3" name="Picture 2">
            <a:extLst>
              <a:ext uri="{FF2B5EF4-FFF2-40B4-BE49-F238E27FC236}">
                <a16:creationId xmlns:a16="http://schemas.microsoft.com/office/drawing/2014/main" id="{E245B461-3728-460D-ACD7-98E45F39BA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98003" y="745030"/>
            <a:ext cx="861288" cy="1002127"/>
          </a:xfrm>
          <a:prstGeom prst="rect">
            <a:avLst/>
          </a:prstGeom>
        </p:spPr>
      </p:pic>
      <p:sp>
        <p:nvSpPr>
          <p:cNvPr id="4" name="TextBox 3">
            <a:extLst>
              <a:ext uri="{FF2B5EF4-FFF2-40B4-BE49-F238E27FC236}">
                <a16:creationId xmlns:a16="http://schemas.microsoft.com/office/drawing/2014/main" id="{A477C69E-C9AE-4C36-B1F0-F3E816585F88}"/>
              </a:ext>
            </a:extLst>
          </p:cNvPr>
          <p:cNvSpPr txBox="1"/>
          <p:nvPr/>
        </p:nvSpPr>
        <p:spPr>
          <a:xfrm>
            <a:off x="512144" y="1470066"/>
            <a:ext cx="10644486" cy="4693593"/>
          </a:xfrm>
          <a:prstGeom prst="rect">
            <a:avLst/>
          </a:prstGeom>
          <a:noFill/>
        </p:spPr>
        <p:txBody>
          <a:bodyPr wrap="square" lIns="91440" tIns="45720" rIns="91440" bIns="45720" rtlCol="0" anchor="t">
            <a:spAutoFit/>
          </a:bodyPr>
          <a:lstStyle/>
          <a:p>
            <a:pPr fontAlgn="base"/>
            <a:r>
              <a:rPr lang="en-GB" sz="1800" b="1">
                <a:solidFill>
                  <a:schemeClr val="tx2"/>
                </a:solidFill>
              </a:rPr>
              <a:t>Reasonable applications must include:</a:t>
            </a:r>
          </a:p>
          <a:p>
            <a:pPr marL="285750" indent="-285750" algn="just" fontAlgn="base">
              <a:spcBef>
                <a:spcPts val="600"/>
              </a:spcBef>
              <a:buFont typeface="Wingdings" panose="05000000000000000000" pitchFamily="2" charset="2"/>
              <a:buChar char="Ø"/>
            </a:pPr>
            <a:r>
              <a:rPr lang="en-GB" sz="1600"/>
              <a:t>Explanation of the basis for requested Consent (either in notes or in a supporting document attached to application)</a:t>
            </a:r>
          </a:p>
          <a:p>
            <a:pPr marL="895320" lvl="1" indent="-285750" algn="just" fontAlgn="base">
              <a:spcBef>
                <a:spcPts val="600"/>
              </a:spcBef>
              <a:buFont typeface="Wingdings" panose="05000000000000000000" pitchFamily="2" charset="2"/>
              <a:buChar char="Ø"/>
            </a:pPr>
            <a:r>
              <a:rPr lang="en-GB" sz="1600"/>
              <a:t>Forecast requirements reflect delivery of all in-year emissions reduction activities (aligned to your SE-11 ERAP)</a:t>
            </a:r>
            <a:endParaRPr lang="en-GB" sz="1600">
              <a:cs typeface="Arial"/>
            </a:endParaRPr>
          </a:p>
          <a:p>
            <a:pPr marL="285750" indent="-285750" algn="just" fontAlgn="base">
              <a:spcBef>
                <a:spcPts val="600"/>
              </a:spcBef>
              <a:buFont typeface="Wingdings" panose="05000000000000000000" pitchFamily="2" charset="2"/>
              <a:buChar char="Ø"/>
            </a:pPr>
            <a:r>
              <a:rPr lang="en-GB" sz="1600"/>
              <a:t>Reported Actuals and Requested Consent figures split into Categories as per NSTA Guidance</a:t>
            </a:r>
          </a:p>
          <a:p>
            <a:pPr marL="285750" indent="-285750" algn="just" fontAlgn="base">
              <a:spcBef>
                <a:spcPts val="600"/>
              </a:spcBef>
              <a:buFont typeface="Wingdings" panose="05000000000000000000" pitchFamily="2" charset="2"/>
              <a:buChar char="Ø"/>
            </a:pPr>
            <a:r>
              <a:rPr lang="en-GB" sz="1600"/>
              <a:t>Explanation of how the Categorisation has been done</a:t>
            </a:r>
          </a:p>
          <a:p>
            <a:pPr algn="just" fontAlgn="base">
              <a:spcBef>
                <a:spcPts val="600"/>
              </a:spcBef>
            </a:pPr>
            <a:endParaRPr lang="en-GB" sz="1600"/>
          </a:p>
          <a:p>
            <a:pPr fontAlgn="base"/>
            <a:r>
              <a:rPr lang="en-GB" sz="1800" b="1">
                <a:solidFill>
                  <a:schemeClr val="tx2"/>
                </a:solidFill>
              </a:rPr>
              <a:t>Immediate areas of concern, likely to result in application being returned:</a:t>
            </a:r>
            <a:endParaRPr lang="en-GB" sz="1800" b="1">
              <a:solidFill>
                <a:schemeClr val="tx2"/>
              </a:solidFill>
              <a:cs typeface="Arial"/>
            </a:endParaRPr>
          </a:p>
          <a:p>
            <a:pPr marL="285750" indent="-285750" algn="just" fontAlgn="base">
              <a:spcBef>
                <a:spcPts val="600"/>
              </a:spcBef>
              <a:buFont typeface="Wingdings" panose="05000000000000000000" pitchFamily="2" charset="2"/>
              <a:buChar char="Ø"/>
            </a:pPr>
            <a:r>
              <a:rPr lang="en-GB" sz="1600" b="0" i="0">
                <a:effectLst/>
              </a:rPr>
              <a:t>No monthly comments included in </a:t>
            </a:r>
            <a:r>
              <a:rPr lang="en-GB" sz="1600"/>
              <a:t>the Flare</a:t>
            </a:r>
            <a:r>
              <a:rPr lang="en-GB" sz="1600" b="0" i="0">
                <a:effectLst/>
              </a:rPr>
              <a:t>/Vent </a:t>
            </a:r>
            <a:r>
              <a:rPr lang="en-GB" sz="1600"/>
              <a:t>report</a:t>
            </a:r>
            <a:endParaRPr lang="en-GB" sz="1600" b="0" i="0">
              <a:effectLst/>
              <a:cs typeface="Arial"/>
            </a:endParaRPr>
          </a:p>
          <a:p>
            <a:pPr marL="285750" indent="-285750" algn="just" fontAlgn="base">
              <a:spcBef>
                <a:spcPts val="600"/>
              </a:spcBef>
              <a:buFont typeface="Wingdings" panose="05000000000000000000" pitchFamily="2" charset="2"/>
              <a:buChar char="Ø"/>
            </a:pPr>
            <a:r>
              <a:rPr lang="en-GB" sz="1600" b="0" i="0">
                <a:effectLst/>
              </a:rPr>
              <a:t>No monthly comments included in </a:t>
            </a:r>
            <a:r>
              <a:rPr lang="en-GB" sz="1600"/>
              <a:t>the Flare</a:t>
            </a:r>
            <a:r>
              <a:rPr lang="en-GB" sz="1600" b="0" i="0">
                <a:effectLst/>
              </a:rPr>
              <a:t>/Vent </a:t>
            </a:r>
            <a:r>
              <a:rPr lang="en-GB" sz="1600"/>
              <a:t>consent request </a:t>
            </a:r>
            <a:endParaRPr lang="en-GB" sz="1600" b="0" i="0">
              <a:effectLst/>
              <a:cs typeface="Arial"/>
            </a:endParaRPr>
          </a:p>
          <a:p>
            <a:pPr marL="285750" indent="-285750" algn="just" rtl="0" fontAlgn="base">
              <a:spcBef>
                <a:spcPts val="600"/>
              </a:spcBef>
              <a:buFont typeface="Wingdings" panose="05000000000000000000" pitchFamily="2" charset="2"/>
              <a:buChar char="Ø"/>
            </a:pPr>
            <a:r>
              <a:rPr lang="en-GB" sz="1600" b="0" i="0">
                <a:effectLst/>
              </a:rPr>
              <a:t>No comments included in Additional Info &gt;&gt; Notes section</a:t>
            </a:r>
            <a:endParaRPr lang="en-GB" sz="1600" b="0" i="0">
              <a:effectLst/>
              <a:cs typeface="Arial"/>
            </a:endParaRPr>
          </a:p>
          <a:p>
            <a:pPr marL="285750" indent="-285750" algn="just" fontAlgn="base">
              <a:spcBef>
                <a:spcPts val="600"/>
              </a:spcBef>
              <a:buFont typeface="Wingdings" panose="05000000000000000000" pitchFamily="2" charset="2"/>
              <a:buChar char="Ø"/>
            </a:pPr>
            <a:r>
              <a:rPr lang="en-GB" sz="1600" b="0" i="0">
                <a:effectLst/>
              </a:rPr>
              <a:t>No attachments</a:t>
            </a:r>
            <a:r>
              <a:rPr lang="en-GB" sz="1600"/>
              <a:t> and/or no explanation on the basis for the requested figures</a:t>
            </a:r>
            <a:endParaRPr lang="en-GB" sz="1600" b="0" i="0">
              <a:effectLst/>
              <a:cs typeface="Arial"/>
            </a:endParaRPr>
          </a:p>
          <a:p>
            <a:pPr marL="285750" indent="-285750" algn="just" fontAlgn="base">
              <a:spcBef>
                <a:spcPts val="600"/>
              </a:spcBef>
              <a:buFont typeface="Wingdings" panose="05000000000000000000" pitchFamily="2" charset="2"/>
              <a:buChar char="Ø"/>
            </a:pPr>
            <a:r>
              <a:rPr lang="en-GB" sz="1600" b="0" i="0">
                <a:effectLst/>
              </a:rPr>
              <a:t>Significant variation in </a:t>
            </a:r>
            <a:r>
              <a:rPr lang="en-GB" sz="1600"/>
              <a:t>month-by-month</a:t>
            </a:r>
            <a:r>
              <a:rPr lang="en-GB" sz="1600" b="0" i="0">
                <a:effectLst/>
              </a:rPr>
              <a:t> categories </a:t>
            </a:r>
            <a:r>
              <a:rPr lang="en-GB" sz="1600"/>
              <a:t>with no</a:t>
            </a:r>
            <a:r>
              <a:rPr lang="en-GB" sz="1600" b="0" i="0">
                <a:effectLst/>
              </a:rPr>
              <a:t> explanation</a:t>
            </a:r>
            <a:endParaRPr lang="en-GB" sz="1600" b="0" i="0">
              <a:effectLst/>
              <a:cs typeface="Arial"/>
            </a:endParaRPr>
          </a:p>
          <a:p>
            <a:pPr marL="285750" indent="-285750" algn="just" rtl="0" fontAlgn="base">
              <a:spcBef>
                <a:spcPts val="600"/>
              </a:spcBef>
              <a:buFont typeface="Wingdings" panose="05000000000000000000" pitchFamily="2" charset="2"/>
              <a:buChar char="Ø"/>
            </a:pPr>
            <a:r>
              <a:rPr lang="en-GB" sz="1600" b="0" i="0">
                <a:effectLst/>
              </a:rPr>
              <a:t>Significant difference in Flare/Vent </a:t>
            </a:r>
            <a:r>
              <a:rPr lang="en-GB" sz="1600"/>
              <a:t>consent</a:t>
            </a:r>
            <a:r>
              <a:rPr lang="en-GB" sz="1600" b="0" i="0">
                <a:effectLst/>
              </a:rPr>
              <a:t> request vs. Flare/Vent </a:t>
            </a:r>
            <a:r>
              <a:rPr lang="en-GB" sz="1600"/>
              <a:t>report</a:t>
            </a:r>
            <a:r>
              <a:rPr lang="en-GB" sz="1600" b="0" i="0">
                <a:effectLst/>
              </a:rPr>
              <a:t> actuals</a:t>
            </a:r>
            <a:endParaRPr lang="en-GB" sz="1600" b="0" i="0">
              <a:effectLst/>
              <a:cs typeface="Arial"/>
            </a:endParaRPr>
          </a:p>
        </p:txBody>
      </p:sp>
      <p:sp>
        <p:nvSpPr>
          <p:cNvPr id="5" name="Slide Number Placeholder 4">
            <a:extLst>
              <a:ext uri="{FF2B5EF4-FFF2-40B4-BE49-F238E27FC236}">
                <a16:creationId xmlns:a16="http://schemas.microsoft.com/office/drawing/2014/main" id="{92B61814-0F61-80CA-AAB5-F28E1C6AB396}"/>
              </a:ext>
            </a:extLst>
          </p:cNvPr>
          <p:cNvSpPr>
            <a:spLocks noGrp="1"/>
          </p:cNvSpPr>
          <p:nvPr>
            <p:ph type="sldNum" sz="quarter" idx="4"/>
          </p:nvPr>
        </p:nvSpPr>
        <p:spPr/>
        <p:txBody>
          <a:bodyPr/>
          <a:lstStyle/>
          <a:p>
            <a:fld id="{DD0590FE-9BA6-45CB-BC76-38BB9AEE2E90}" type="slidenum">
              <a:rPr lang="en-GB" smtClean="0"/>
              <a:t>20</a:t>
            </a:fld>
            <a:endParaRPr lang="en-GB"/>
          </a:p>
        </p:txBody>
      </p:sp>
    </p:spTree>
    <p:extLst>
      <p:ext uri="{BB962C8B-B14F-4D97-AF65-F5344CB8AC3E}">
        <p14:creationId xmlns:p14="http://schemas.microsoft.com/office/powerpoint/2010/main" val="62271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172">
            <a:extLst>
              <a:ext uri="{FF2B5EF4-FFF2-40B4-BE49-F238E27FC236}">
                <a16:creationId xmlns:a16="http://schemas.microsoft.com/office/drawing/2014/main" id="{9B01D4D1-E106-4741-9B29-4A7B24700738}"/>
              </a:ext>
              <a:ext uri="{C183D7F6-B498-43B3-948B-1728B52AA6E4}">
                <adec:decorative xmlns:adec="http://schemas.microsoft.com/office/drawing/2017/decorative" val="1"/>
              </a:ext>
            </a:extLst>
          </p:cNvPr>
          <p:cNvSpPr/>
          <p:nvPr/>
        </p:nvSpPr>
        <p:spPr>
          <a:xfrm>
            <a:off x="0" y="6493802"/>
            <a:ext cx="12192000" cy="369176"/>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kern="0">
              <a:solidFill>
                <a:prstClr val="white"/>
              </a:solidFill>
              <a:latin typeface="Arial"/>
              <a:cs typeface="Arial" panose="020B0604020202020204" pitchFamily="34" charset="0"/>
            </a:endParaRPr>
          </a:p>
        </p:txBody>
      </p:sp>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a:xfrm>
            <a:off x="575733" y="260353"/>
            <a:ext cx="7349067" cy="1002127"/>
          </a:xfrm>
        </p:spPr>
        <p:txBody>
          <a:bodyPr lIns="0" tIns="0" rIns="91440" bIns="45720" anchor="t">
            <a:normAutofit/>
          </a:bodyPr>
          <a:lstStyle/>
          <a:p>
            <a:r>
              <a:rPr lang="en-GB">
                <a:latin typeface="Arial"/>
                <a:cs typeface="Arial"/>
              </a:rPr>
              <a:t>Annual Consents Exercise 2024 – </a:t>
            </a:r>
            <a:br>
              <a:rPr lang="en-GB">
                <a:latin typeface="Arial"/>
                <a:cs typeface="Arial"/>
              </a:rPr>
            </a:br>
            <a:r>
              <a:rPr lang="en-GB">
                <a:latin typeface="Arial"/>
                <a:cs typeface="Arial"/>
              </a:rPr>
              <a:t>Categorisation of Flare and Vent figures</a:t>
            </a:r>
            <a:endParaRPr lang="en-GB"/>
          </a:p>
        </p:txBody>
      </p:sp>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rgbClr val="002060"/>
          </a:solidFill>
        </p:spPr>
        <p:txBody>
          <a:bodyPr/>
          <a:lstStyle/>
          <a:p>
            <a:endParaRPr lang="en-GB"/>
          </a:p>
        </p:txBody>
      </p:sp>
      <p:pic>
        <p:nvPicPr>
          <p:cNvPr id="3" name="Picture 2">
            <a:extLst>
              <a:ext uri="{FF2B5EF4-FFF2-40B4-BE49-F238E27FC236}">
                <a16:creationId xmlns:a16="http://schemas.microsoft.com/office/drawing/2014/main" id="{E245B461-3728-460D-ACD7-98E45F39BA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98003" y="745030"/>
            <a:ext cx="861288" cy="1002127"/>
          </a:xfrm>
          <a:prstGeom prst="rect">
            <a:avLst/>
          </a:prstGeom>
        </p:spPr>
      </p:pic>
      <p:sp>
        <p:nvSpPr>
          <p:cNvPr id="4" name="TextBox 3">
            <a:extLst>
              <a:ext uri="{FF2B5EF4-FFF2-40B4-BE49-F238E27FC236}">
                <a16:creationId xmlns:a16="http://schemas.microsoft.com/office/drawing/2014/main" id="{A477C69E-C9AE-4C36-B1F0-F3E816585F88}"/>
              </a:ext>
            </a:extLst>
          </p:cNvPr>
          <p:cNvSpPr txBox="1"/>
          <p:nvPr/>
        </p:nvSpPr>
        <p:spPr>
          <a:xfrm>
            <a:off x="512144" y="1470066"/>
            <a:ext cx="10085859" cy="4955203"/>
          </a:xfrm>
          <a:prstGeom prst="rect">
            <a:avLst/>
          </a:prstGeom>
          <a:noFill/>
        </p:spPr>
        <p:txBody>
          <a:bodyPr wrap="square" lIns="91440" tIns="45720" rIns="91440" bIns="45720" rtlCol="0" anchor="t">
            <a:spAutoFit/>
          </a:bodyPr>
          <a:lstStyle/>
          <a:p>
            <a:pPr algn="just" fontAlgn="base"/>
            <a:r>
              <a:rPr lang="en-GB" sz="1800"/>
              <a:t>As part of the journey towards Zero Routine Flaring, there will be an increasing focus on categorisation of emissions.</a:t>
            </a:r>
          </a:p>
          <a:p>
            <a:pPr algn="just" fontAlgn="base"/>
            <a:r>
              <a:rPr lang="en-GB" sz="1800"/>
              <a:t>NSTA recognises that this will be a journey of continuous improvement towards the 2030 target, and that there is currently no consistent methodology.</a:t>
            </a:r>
          </a:p>
          <a:p>
            <a:pPr algn="just" fontAlgn="base"/>
            <a:endParaRPr lang="en-GB" sz="1800"/>
          </a:p>
          <a:p>
            <a:pPr marL="285750" indent="-285750" algn="just" fontAlgn="base">
              <a:buFont typeface="Wingdings" panose="05000000000000000000" pitchFamily="2" charset="2"/>
              <a:buChar char="Ø"/>
            </a:pPr>
            <a:r>
              <a:rPr lang="en-GB" sz="1800" b="1"/>
              <a:t>2024 Applications	Tell us how you’ve done category split on Actuals and Request. </a:t>
            </a:r>
          </a:p>
          <a:p>
            <a:pPr algn="just" fontAlgn="base"/>
            <a:endParaRPr lang="en-GB" sz="1600"/>
          </a:p>
          <a:p>
            <a:pPr algn="just" fontAlgn="base"/>
            <a:r>
              <a:rPr lang="en-GB" sz="1600"/>
              <a:t>e.g. Engineering judgement based on totals, systematic source identification and categorisation, blend of calculation and by difference allocation.</a:t>
            </a:r>
          </a:p>
          <a:p>
            <a:pPr algn="just" fontAlgn="base"/>
            <a:endParaRPr lang="en-GB" sz="1600"/>
          </a:p>
          <a:p>
            <a:pPr algn="just" fontAlgn="base"/>
            <a:endParaRPr lang="en-GB" sz="1800" b="1"/>
          </a:p>
          <a:p>
            <a:pPr marL="285750" indent="-285750" algn="just" fontAlgn="base">
              <a:buFont typeface="Wingdings" panose="05000000000000000000" pitchFamily="2" charset="2"/>
              <a:buChar char="Ø"/>
            </a:pPr>
            <a:r>
              <a:rPr lang="en-GB" sz="1800" b="1"/>
              <a:t>2025 Applications	Have a documented process in place on how categorisation is done</a:t>
            </a:r>
          </a:p>
          <a:p>
            <a:pPr algn="just" fontAlgn="base"/>
            <a:endParaRPr lang="en-GB" sz="1800"/>
          </a:p>
          <a:p>
            <a:pPr algn="just" fontAlgn="base"/>
            <a:r>
              <a:rPr lang="en-GB" sz="1800"/>
              <a:t>Level of rigour should be proportionate to emissions levels, clear on how areas of uncertainty are handled</a:t>
            </a:r>
          </a:p>
          <a:p>
            <a:pPr algn="just" fontAlgn="base"/>
            <a:endParaRPr lang="en-GB" sz="1800" b="0" i="0">
              <a:effectLst/>
            </a:endParaRPr>
          </a:p>
          <a:p>
            <a:pPr marL="285750" indent="-285750" algn="just" fontAlgn="base">
              <a:buFont typeface="Wingdings" panose="05000000000000000000" pitchFamily="2" charset="2"/>
              <a:buChar char="Ø"/>
            </a:pPr>
            <a:r>
              <a:rPr lang="en-GB" sz="1800" b="0" i="0">
                <a:effectLst/>
              </a:rPr>
              <a:t>Directio</a:t>
            </a:r>
            <a:r>
              <a:rPr lang="en-GB" sz="1800"/>
              <a:t>n of travel	Operators &amp; Regulator have robust, auditable system in place to support 				commitments. </a:t>
            </a:r>
            <a:endParaRPr lang="en-GB" sz="1800" b="0" i="0">
              <a:effectLst/>
            </a:endParaRPr>
          </a:p>
        </p:txBody>
      </p:sp>
      <p:sp>
        <p:nvSpPr>
          <p:cNvPr id="5" name="Slide Number Placeholder 4">
            <a:extLst>
              <a:ext uri="{FF2B5EF4-FFF2-40B4-BE49-F238E27FC236}">
                <a16:creationId xmlns:a16="http://schemas.microsoft.com/office/drawing/2014/main" id="{92B61814-0F61-80CA-AAB5-F28E1C6AB396}"/>
              </a:ext>
            </a:extLst>
          </p:cNvPr>
          <p:cNvSpPr>
            <a:spLocks noGrp="1"/>
          </p:cNvSpPr>
          <p:nvPr>
            <p:ph type="sldNum" sz="quarter" idx="4"/>
          </p:nvPr>
        </p:nvSpPr>
        <p:spPr/>
        <p:txBody>
          <a:bodyPr/>
          <a:lstStyle/>
          <a:p>
            <a:fld id="{DD0590FE-9BA6-45CB-BC76-38BB9AEE2E90}" type="slidenum">
              <a:rPr lang="en-GB" smtClean="0"/>
              <a:t>21</a:t>
            </a:fld>
            <a:endParaRPr lang="en-GB"/>
          </a:p>
        </p:txBody>
      </p:sp>
    </p:spTree>
    <p:extLst>
      <p:ext uri="{BB962C8B-B14F-4D97-AF65-F5344CB8AC3E}">
        <p14:creationId xmlns:p14="http://schemas.microsoft.com/office/powerpoint/2010/main" val="1213179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50DF-C08D-80DE-5B88-03A9493906DF}"/>
              </a:ext>
            </a:extLst>
          </p:cNvPr>
          <p:cNvSpPr>
            <a:spLocks noGrp="1"/>
          </p:cNvSpPr>
          <p:nvPr>
            <p:ph type="title"/>
          </p:nvPr>
        </p:nvSpPr>
        <p:spPr>
          <a:xfrm>
            <a:off x="575733" y="-501649"/>
            <a:ext cx="7095435" cy="501649"/>
          </a:xfrm>
        </p:spPr>
        <p:txBody>
          <a:bodyPr lIns="0" tIns="0" anchor="b"/>
          <a:lstStyle/>
          <a:p>
            <a:r>
              <a:rPr lang="en-GB" dirty="0"/>
              <a:t>Any Questions?</a:t>
            </a:r>
          </a:p>
        </p:txBody>
      </p:sp>
      <p:sp>
        <p:nvSpPr>
          <p:cNvPr id="11" name="TextBox 10">
            <a:extLst>
              <a:ext uri="{FF2B5EF4-FFF2-40B4-BE49-F238E27FC236}">
                <a16:creationId xmlns:a16="http://schemas.microsoft.com/office/drawing/2014/main" id="{1F207586-CB5B-4C79-89D0-AD75DA579094}"/>
              </a:ext>
            </a:extLst>
          </p:cNvPr>
          <p:cNvSpPr txBox="1"/>
          <p:nvPr/>
        </p:nvSpPr>
        <p:spPr>
          <a:xfrm>
            <a:off x="575733" y="3118021"/>
            <a:ext cx="11069998" cy="523220"/>
          </a:xfrm>
          <a:prstGeom prst="rect">
            <a:avLst/>
          </a:prstGeom>
          <a:noFill/>
        </p:spPr>
        <p:txBody>
          <a:bodyPr wrap="square" lIns="0" tIns="45720" rIns="0" bIns="45720" rtlCol="0" anchor="t">
            <a:spAutoFit/>
          </a:bodyPr>
          <a:lstStyle/>
          <a:p>
            <a:pPr algn="ctr" rtl="0" fontAlgn="base"/>
            <a:r>
              <a:rPr lang="en-US" sz="2800" b="1" i="0">
                <a:solidFill>
                  <a:schemeClr val="bg1"/>
                </a:solidFill>
                <a:effectLst/>
                <a:latin typeface="Arial" panose="020B0604020202020204" pitchFamily="34" charset="0"/>
                <a:cs typeface="Arial" panose="020B0604020202020204" pitchFamily="34" charset="0"/>
              </a:rPr>
              <a:t>Any Questions?</a:t>
            </a:r>
            <a:r>
              <a:rPr lang="en-US" sz="1600" b="1" i="0">
                <a:solidFill>
                  <a:srgbClr val="444444"/>
                </a:solidFill>
                <a:effectLst/>
                <a:latin typeface="Arial" panose="020B0604020202020204" pitchFamily="34" charset="0"/>
                <a:cs typeface="Arial" panose="020B0604020202020204" pitchFamily="34" charset="0"/>
              </a:rPr>
              <a:t>​</a:t>
            </a:r>
            <a:endParaRPr lang="en-US" sz="1600" b="0" i="0">
              <a:solidFill>
                <a:srgbClr val="444444"/>
              </a:solidFill>
              <a:effectLst/>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chemeClr val="bg1"/>
          </a:solidFill>
        </p:spPr>
        <p:txBody>
          <a:bodyPr lIns="91440" tIns="45720" rIns="91440" bIns="45720" anchor="t"/>
          <a:lstStyle/>
          <a:p>
            <a:endParaRPr lang="en-GB"/>
          </a:p>
        </p:txBody>
      </p:sp>
      <p:sp>
        <p:nvSpPr>
          <p:cNvPr id="3" name="Slide Number Placeholder 2">
            <a:extLst>
              <a:ext uri="{FF2B5EF4-FFF2-40B4-BE49-F238E27FC236}">
                <a16:creationId xmlns:a16="http://schemas.microsoft.com/office/drawing/2014/main" id="{F8CA8905-2288-3F10-DA5C-1F1380145997}"/>
              </a:ext>
            </a:extLst>
          </p:cNvPr>
          <p:cNvSpPr>
            <a:spLocks noGrp="1"/>
          </p:cNvSpPr>
          <p:nvPr>
            <p:ph type="sldNum" sz="quarter" idx="4"/>
          </p:nvPr>
        </p:nvSpPr>
        <p:spPr/>
        <p:txBody>
          <a:bodyPr/>
          <a:lstStyle/>
          <a:p>
            <a:fld id="{DD0590FE-9BA6-45CB-BC76-38BB9AEE2E90}" type="slidenum">
              <a:rPr lang="en-GB" smtClean="0"/>
              <a:t>22</a:t>
            </a:fld>
            <a:endParaRPr lang="en-GB"/>
          </a:p>
        </p:txBody>
      </p:sp>
    </p:spTree>
    <p:extLst>
      <p:ext uri="{BB962C8B-B14F-4D97-AF65-F5344CB8AC3E}">
        <p14:creationId xmlns:p14="http://schemas.microsoft.com/office/powerpoint/2010/main" val="286311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FFDC-E07D-426B-9ADA-4A2149ACA72C}"/>
              </a:ext>
            </a:extLst>
          </p:cNvPr>
          <p:cNvSpPr>
            <a:spLocks noGrp="1"/>
          </p:cNvSpPr>
          <p:nvPr>
            <p:ph type="title"/>
          </p:nvPr>
        </p:nvSpPr>
        <p:spPr/>
        <p:txBody>
          <a:bodyPr/>
          <a:lstStyle/>
          <a:p>
            <a:r>
              <a:rPr lang="en-GB"/>
              <a:t>Onshore</a:t>
            </a:r>
          </a:p>
        </p:txBody>
      </p:sp>
      <p:sp>
        <p:nvSpPr>
          <p:cNvPr id="6" name="TextBox 5">
            <a:extLst>
              <a:ext uri="{FF2B5EF4-FFF2-40B4-BE49-F238E27FC236}">
                <a16:creationId xmlns:a16="http://schemas.microsoft.com/office/drawing/2014/main" id="{A6AA2B3D-388B-4EE1-AED8-F12F14D6BD26}"/>
              </a:ext>
            </a:extLst>
          </p:cNvPr>
          <p:cNvSpPr txBox="1"/>
          <p:nvPr/>
        </p:nvSpPr>
        <p:spPr>
          <a:xfrm>
            <a:off x="575733" y="922245"/>
            <a:ext cx="6042350" cy="6155531"/>
          </a:xfrm>
          <a:prstGeom prst="rect">
            <a:avLst/>
          </a:prstGeom>
          <a:noFill/>
        </p:spPr>
        <p:txBody>
          <a:bodyPr wrap="square" lIns="91440" tIns="45720" rIns="91440" bIns="45720" rtlCol="0" anchor="t">
            <a:spAutoFit/>
          </a:bodyPr>
          <a:lstStyle/>
          <a:p>
            <a:pPr marL="285750" indent="-285750" algn="just" fontAlgn="base">
              <a:buFont typeface="Wingdings" panose="05000000000000000000" pitchFamily="2" charset="2"/>
              <a:buChar char="Ø"/>
            </a:pPr>
            <a:r>
              <a:rPr lang="en-GB" sz="2000" b="1"/>
              <a:t>35 </a:t>
            </a:r>
            <a:r>
              <a:rPr lang="en-GB" sz="2000" b="0" i="0">
                <a:effectLst/>
              </a:rPr>
              <a:t> Onshore consents expected for renewal in 2023</a:t>
            </a:r>
          </a:p>
          <a:p>
            <a:pPr marL="285750" indent="-285750" algn="just" rtl="0" fontAlgn="base">
              <a:buFont typeface="Wingdings" panose="05000000000000000000" pitchFamily="2" charset="2"/>
              <a:buChar char="Ø"/>
            </a:pPr>
            <a:endParaRPr lang="en-GB" sz="2000" b="0" i="0">
              <a:effectLst/>
            </a:endParaRPr>
          </a:p>
          <a:p>
            <a:pPr marL="285750" indent="-285750" algn="just" rtl="0" fontAlgn="base">
              <a:buFont typeface="Wingdings" panose="05000000000000000000" pitchFamily="2" charset="2"/>
              <a:buChar char="Ø"/>
            </a:pPr>
            <a:r>
              <a:rPr lang="en-GB" sz="2000" b="0" i="0">
                <a:effectLst/>
              </a:rPr>
              <a:t>Will follow the same schedule as offshore consents</a:t>
            </a:r>
            <a:endParaRPr lang="en-GB" sz="2000" b="0" i="0">
              <a:effectLst/>
              <a:cs typeface="Arial"/>
            </a:endParaRPr>
          </a:p>
          <a:p>
            <a:pPr marL="285750" indent="-285750" algn="just" rtl="0" fontAlgn="base">
              <a:buFont typeface="Wingdings" panose="05000000000000000000" pitchFamily="2" charset="2"/>
              <a:buChar char="Ø"/>
            </a:pPr>
            <a:endParaRPr lang="en-GB" sz="2000" b="0" i="0">
              <a:effectLst/>
            </a:endParaRPr>
          </a:p>
          <a:p>
            <a:pPr marL="285750" indent="-285750" algn="just" fontAlgn="base">
              <a:buFont typeface="Wingdings" panose="05000000000000000000" pitchFamily="2" charset="2"/>
              <a:buChar char="Ø"/>
            </a:pPr>
            <a:r>
              <a:rPr lang="en-GB" sz="2000"/>
              <a:t>Following government commitment to net zero and reducing waste of hydrocarbons, we will be phasing into annual </a:t>
            </a:r>
            <a:r>
              <a:rPr lang="en-GB" sz="2000" b="0" i="0">
                <a:effectLst/>
              </a:rPr>
              <a:t>F&amp;V</a:t>
            </a:r>
            <a:r>
              <a:rPr lang="en-GB" sz="2000"/>
              <a:t> consents starting next year </a:t>
            </a:r>
            <a:endParaRPr lang="en-GB" sz="2000" b="0" i="0">
              <a:effectLst/>
              <a:cs typeface="Arial"/>
            </a:endParaRPr>
          </a:p>
          <a:p>
            <a:pPr marL="285750" indent="-285750" algn="just" rtl="0" fontAlgn="base">
              <a:buFont typeface="Wingdings" panose="05000000000000000000" pitchFamily="2" charset="2"/>
              <a:buChar char="Ø"/>
            </a:pPr>
            <a:endParaRPr lang="en-GB" sz="2000"/>
          </a:p>
          <a:p>
            <a:pPr marL="285750" indent="-285750" algn="just" rtl="0" fontAlgn="base">
              <a:buFont typeface="Wingdings" panose="05000000000000000000" pitchFamily="2" charset="2"/>
              <a:buChar char="Ø"/>
            </a:pPr>
            <a:r>
              <a:rPr lang="en-GB" sz="2000"/>
              <a:t>Provide</a:t>
            </a:r>
            <a:r>
              <a:rPr lang="en-GB" sz="2000" b="1"/>
              <a:t> FDPA </a:t>
            </a:r>
            <a:r>
              <a:rPr lang="en-GB" sz="2000"/>
              <a:t>if requesting </a:t>
            </a:r>
            <a:r>
              <a:rPr lang="en-GB" sz="2000" b="1"/>
              <a:t>further production consent</a:t>
            </a:r>
            <a:endParaRPr lang="en-GB" sz="2000" b="1" i="0">
              <a:effectLst/>
              <a:cs typeface="Arial"/>
            </a:endParaRPr>
          </a:p>
          <a:p>
            <a:pPr marL="285750" indent="-285750" algn="just" rtl="0" fontAlgn="base">
              <a:buFont typeface="Wingdings" panose="05000000000000000000" pitchFamily="2" charset="2"/>
              <a:buChar char="Ø"/>
            </a:pPr>
            <a:endParaRPr lang="en-GB" sz="2000"/>
          </a:p>
          <a:p>
            <a:pPr marL="285750" indent="-285750" algn="just" rtl="0" fontAlgn="base">
              <a:buFont typeface="Wingdings" panose="05000000000000000000" pitchFamily="2" charset="2"/>
              <a:buChar char="Ø"/>
            </a:pPr>
            <a:r>
              <a:rPr lang="en-GB" sz="2000" b="0" i="0">
                <a:effectLst/>
              </a:rPr>
              <a:t>Well stewardship continuing with focus on wells within fields that are </a:t>
            </a:r>
            <a:r>
              <a:rPr lang="en-GB" sz="2000" b="1" i="0">
                <a:effectLst/>
              </a:rPr>
              <a:t>not being actively used</a:t>
            </a:r>
            <a:endParaRPr lang="en-GB" sz="2000" b="1" i="0">
              <a:effectLst/>
              <a:cs typeface="Arial"/>
            </a:endParaRPr>
          </a:p>
          <a:p>
            <a:pPr marL="285750" indent="-285750" algn="just">
              <a:buFont typeface="Wingdings" panose="05000000000000000000" pitchFamily="2" charset="2"/>
              <a:buChar char="Ø"/>
            </a:pPr>
            <a:endParaRPr lang="en-GB" sz="2000" b="1" i="0">
              <a:effectLst/>
              <a:cs typeface="Arial"/>
            </a:endParaRPr>
          </a:p>
          <a:p>
            <a:pPr marL="285750" indent="-285750" algn="just">
              <a:buFont typeface="Wingdings" panose="05000000000000000000" pitchFamily="2" charset="2"/>
              <a:buChar char="Ø"/>
            </a:pPr>
            <a:endParaRPr lang="en-GB" sz="2000" i="0">
              <a:effectLst/>
              <a:cs typeface="Arial"/>
            </a:endParaRPr>
          </a:p>
          <a:p>
            <a:pPr marL="285750" indent="-285750" algn="just" fontAlgn="base">
              <a:buFont typeface="Wingdings" panose="05000000000000000000" pitchFamily="2" charset="2"/>
              <a:buChar char="Ø"/>
            </a:pPr>
            <a:endParaRPr lang="en-GB" sz="1600">
              <a:cs typeface="Arial" panose="020B0604020202020204"/>
            </a:endParaRPr>
          </a:p>
          <a:p>
            <a:pPr marL="285750" indent="-285750" algn="just" fontAlgn="base">
              <a:buFont typeface="Wingdings" panose="05000000000000000000" pitchFamily="2" charset="2"/>
              <a:buChar char="Ø"/>
            </a:pPr>
            <a:endParaRPr lang="en-GB" sz="1800">
              <a:cs typeface="Arial" panose="020B0604020202020204"/>
            </a:endParaRPr>
          </a:p>
        </p:txBody>
      </p:sp>
      <p:pic>
        <p:nvPicPr>
          <p:cNvPr id="11" name="Picture 10">
            <a:extLst>
              <a:ext uri="{FF2B5EF4-FFF2-40B4-BE49-F238E27FC236}">
                <a16:creationId xmlns:a16="http://schemas.microsoft.com/office/drawing/2014/main" id="{DB7E9E48-B66D-41E7-891D-E9C20DFD2A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15471" y="921182"/>
            <a:ext cx="3646818" cy="4967335"/>
          </a:xfrm>
          <a:prstGeom prst="rect">
            <a:avLst/>
          </a:prstGeom>
        </p:spPr>
      </p:pic>
      <p:sp>
        <p:nvSpPr>
          <p:cNvPr id="3" name="Slide Number Placeholder 2">
            <a:extLst>
              <a:ext uri="{FF2B5EF4-FFF2-40B4-BE49-F238E27FC236}">
                <a16:creationId xmlns:a16="http://schemas.microsoft.com/office/drawing/2014/main" id="{FD6AB084-01A9-7484-FF29-6DB901ED8AED}"/>
              </a:ext>
            </a:extLst>
          </p:cNvPr>
          <p:cNvSpPr>
            <a:spLocks noGrp="1"/>
          </p:cNvSpPr>
          <p:nvPr>
            <p:ph type="sldNum" sz="quarter" idx="4"/>
          </p:nvPr>
        </p:nvSpPr>
        <p:spPr/>
        <p:txBody>
          <a:bodyPr/>
          <a:lstStyle/>
          <a:p>
            <a:fld id="{DD0590FE-9BA6-45CB-BC76-38BB9AEE2E90}" type="slidenum">
              <a:rPr lang="en-GB" smtClean="0"/>
              <a:t>23</a:t>
            </a:fld>
            <a:endParaRPr lang="en-GB"/>
          </a:p>
        </p:txBody>
      </p:sp>
      <p:sp>
        <p:nvSpPr>
          <p:cNvPr id="4" name="Text Placeholder 8">
            <a:extLst>
              <a:ext uri="{FF2B5EF4-FFF2-40B4-BE49-F238E27FC236}">
                <a16:creationId xmlns:a16="http://schemas.microsoft.com/office/drawing/2014/main" id="{85E283C0-C074-C5B5-4944-67D6BE03FD02}"/>
              </a:ext>
            </a:extLst>
          </p:cNvPr>
          <p:cNvSpPr>
            <a:spLocks noGrp="1"/>
          </p:cNvSpPr>
          <p:nvPr>
            <p:ph type="body" sz="quarter" idx="10"/>
          </p:nvPr>
        </p:nvSpPr>
        <p:spPr>
          <a:xfrm>
            <a:off x="0" y="6480649"/>
            <a:ext cx="12192000" cy="368300"/>
          </a:xfrm>
          <a:solidFill>
            <a:schemeClr val="bg1"/>
          </a:solidFill>
        </p:spPr>
        <p:txBody>
          <a:bodyPr lIns="91440" tIns="45720" rIns="91440" bIns="45720" anchor="t"/>
          <a:lstStyle/>
          <a:p>
            <a:endParaRPr lang="en-GB"/>
          </a:p>
        </p:txBody>
      </p:sp>
    </p:spTree>
    <p:extLst>
      <p:ext uri="{BB962C8B-B14F-4D97-AF65-F5344CB8AC3E}">
        <p14:creationId xmlns:p14="http://schemas.microsoft.com/office/powerpoint/2010/main" val="2951872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D4E9-4B44-6C74-0035-CE88B3041E92}"/>
              </a:ext>
            </a:extLst>
          </p:cNvPr>
          <p:cNvSpPr>
            <a:spLocks noGrp="1"/>
          </p:cNvSpPr>
          <p:nvPr>
            <p:ph type="title"/>
          </p:nvPr>
        </p:nvSpPr>
        <p:spPr>
          <a:xfrm>
            <a:off x="575733" y="-501649"/>
            <a:ext cx="7095435" cy="501649"/>
          </a:xfrm>
        </p:spPr>
        <p:txBody>
          <a:bodyPr lIns="0" tIns="0" anchor="b"/>
          <a:lstStyle/>
          <a:p>
            <a:r>
              <a:rPr lang="en-GB" dirty="0"/>
              <a:t>Any Questions?</a:t>
            </a:r>
          </a:p>
        </p:txBody>
      </p:sp>
      <p:sp>
        <p:nvSpPr>
          <p:cNvPr id="11" name="TextBox 10">
            <a:extLst>
              <a:ext uri="{FF2B5EF4-FFF2-40B4-BE49-F238E27FC236}">
                <a16:creationId xmlns:a16="http://schemas.microsoft.com/office/drawing/2014/main" id="{1F207586-CB5B-4C79-89D0-AD75DA579094}"/>
              </a:ext>
            </a:extLst>
          </p:cNvPr>
          <p:cNvSpPr txBox="1"/>
          <p:nvPr/>
        </p:nvSpPr>
        <p:spPr>
          <a:xfrm>
            <a:off x="575733" y="3118021"/>
            <a:ext cx="11069998" cy="523220"/>
          </a:xfrm>
          <a:prstGeom prst="rect">
            <a:avLst/>
          </a:prstGeom>
          <a:noFill/>
        </p:spPr>
        <p:txBody>
          <a:bodyPr wrap="square" lIns="0" tIns="45720" rIns="0" bIns="45720" rtlCol="0" anchor="t">
            <a:spAutoFit/>
          </a:bodyPr>
          <a:lstStyle/>
          <a:p>
            <a:pPr algn="ctr" rtl="0" fontAlgn="base"/>
            <a:r>
              <a:rPr lang="en-US" sz="2800" b="1" i="0">
                <a:solidFill>
                  <a:schemeClr val="bg1"/>
                </a:solidFill>
                <a:effectLst/>
                <a:latin typeface="Arial" panose="020B0604020202020204" pitchFamily="34" charset="0"/>
                <a:cs typeface="Arial" panose="020B0604020202020204" pitchFamily="34" charset="0"/>
              </a:rPr>
              <a:t>Any Questions?</a:t>
            </a:r>
            <a:r>
              <a:rPr lang="en-US" sz="1600" b="1" i="0">
                <a:solidFill>
                  <a:srgbClr val="444444"/>
                </a:solidFill>
                <a:effectLst/>
                <a:latin typeface="Arial" panose="020B0604020202020204" pitchFamily="34" charset="0"/>
                <a:cs typeface="Arial" panose="020B0604020202020204" pitchFamily="34" charset="0"/>
              </a:rPr>
              <a:t>​</a:t>
            </a:r>
            <a:endParaRPr lang="en-US" sz="1600" b="0" i="0">
              <a:solidFill>
                <a:srgbClr val="444444"/>
              </a:solidFill>
              <a:effectLst/>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chemeClr val="bg1"/>
          </a:solidFill>
        </p:spPr>
        <p:txBody>
          <a:bodyPr lIns="91440" tIns="45720" rIns="91440" bIns="45720" anchor="t"/>
          <a:lstStyle/>
          <a:p>
            <a:endParaRPr lang="en-GB"/>
          </a:p>
        </p:txBody>
      </p:sp>
      <p:sp>
        <p:nvSpPr>
          <p:cNvPr id="3" name="Slide Number Placeholder 2">
            <a:extLst>
              <a:ext uri="{FF2B5EF4-FFF2-40B4-BE49-F238E27FC236}">
                <a16:creationId xmlns:a16="http://schemas.microsoft.com/office/drawing/2014/main" id="{F35FE70B-552D-A331-8FDC-68AC53E402EA}"/>
              </a:ext>
            </a:extLst>
          </p:cNvPr>
          <p:cNvSpPr>
            <a:spLocks noGrp="1"/>
          </p:cNvSpPr>
          <p:nvPr>
            <p:ph type="sldNum" sz="quarter" idx="4"/>
          </p:nvPr>
        </p:nvSpPr>
        <p:spPr/>
        <p:txBody>
          <a:bodyPr/>
          <a:lstStyle/>
          <a:p>
            <a:fld id="{DD0590FE-9BA6-45CB-BC76-38BB9AEE2E90}" type="slidenum">
              <a:rPr lang="en-GB" smtClean="0"/>
              <a:t>24</a:t>
            </a:fld>
            <a:endParaRPr lang="en-GB"/>
          </a:p>
        </p:txBody>
      </p:sp>
    </p:spTree>
    <p:extLst>
      <p:ext uri="{BB962C8B-B14F-4D97-AF65-F5344CB8AC3E}">
        <p14:creationId xmlns:p14="http://schemas.microsoft.com/office/powerpoint/2010/main" val="402559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p:txBody>
          <a:bodyPr lIns="0" tIns="0" rIns="91440" bIns="45720" anchor="t">
            <a:normAutofit fontScale="90000"/>
          </a:bodyPr>
          <a:lstStyle/>
          <a:p>
            <a:r>
              <a:rPr lang="en-GB">
                <a:latin typeface="Arial"/>
                <a:cs typeface="Arial"/>
              </a:rPr>
              <a:t>Annual Consents Exercise 2024 - </a:t>
            </a:r>
            <a:r>
              <a:rPr lang="en-GB"/>
              <a:t>Flare &amp; Vent – Consents for Facilities</a:t>
            </a:r>
          </a:p>
        </p:txBody>
      </p:sp>
      <p:sp>
        <p:nvSpPr>
          <p:cNvPr id="4" name="TextBox 3">
            <a:extLst>
              <a:ext uri="{FF2B5EF4-FFF2-40B4-BE49-F238E27FC236}">
                <a16:creationId xmlns:a16="http://schemas.microsoft.com/office/drawing/2014/main" id="{A477C69E-C9AE-4C36-B1F0-F3E816585F88}"/>
              </a:ext>
            </a:extLst>
          </p:cNvPr>
          <p:cNvSpPr txBox="1"/>
          <p:nvPr/>
        </p:nvSpPr>
        <p:spPr>
          <a:xfrm>
            <a:off x="606268" y="1324663"/>
            <a:ext cx="8548006" cy="4970591"/>
          </a:xfrm>
          <a:prstGeom prst="rect">
            <a:avLst/>
          </a:prstGeom>
          <a:noFill/>
        </p:spPr>
        <p:txBody>
          <a:bodyPr wrap="square" rtlCol="0">
            <a:spAutoFit/>
          </a:bodyPr>
          <a:lstStyle/>
          <a:p>
            <a:pPr marL="285750" indent="-285750" algn="just" rtl="0" fontAlgn="base">
              <a:buFont typeface="Wingdings" panose="05000000000000000000" pitchFamily="2" charset="2"/>
              <a:buChar char="Ø"/>
            </a:pPr>
            <a:r>
              <a:rPr lang="en-GB" sz="1600" b="0" i="0">
                <a:effectLst/>
              </a:rPr>
              <a:t>Required by section 12A of the Energy Act 1976 for flaring and ventin</a:t>
            </a:r>
            <a:r>
              <a:rPr lang="en-GB" sz="1600"/>
              <a:t>g </a:t>
            </a:r>
            <a:r>
              <a:rPr lang="en-GB" sz="1600" b="0" i="0">
                <a:effectLst/>
              </a:rPr>
              <a:t>at oil and gas processing facilities which typically include terminals</a:t>
            </a:r>
          </a:p>
          <a:p>
            <a:pPr marL="285750" indent="-285750" algn="just" rtl="0" fontAlgn="base">
              <a:buFont typeface="Wingdings" panose="05000000000000000000" pitchFamily="2" charset="2"/>
              <a:buChar char="Ø"/>
            </a:pPr>
            <a:endParaRPr lang="en-GB" sz="1600"/>
          </a:p>
          <a:p>
            <a:pPr marL="285750" indent="-285750" algn="just" rtl="0" fontAlgn="base">
              <a:buFont typeface="Wingdings" panose="05000000000000000000" pitchFamily="2" charset="2"/>
              <a:buChar char="Ø"/>
            </a:pPr>
            <a:r>
              <a:rPr lang="en-GB" sz="1600"/>
              <a:t>Applications are </a:t>
            </a:r>
            <a:r>
              <a:rPr lang="en-GB" sz="1600" u="sng"/>
              <a:t>not</a:t>
            </a:r>
            <a:r>
              <a:rPr lang="en-GB" sz="1600"/>
              <a:t> submitted in the UK Energy Portal; should i</a:t>
            </a:r>
            <a:r>
              <a:rPr lang="en-GB" sz="1600" b="0" i="0">
                <a:effectLst/>
              </a:rPr>
              <a:t>nstead be submitted via email to </a:t>
            </a:r>
            <a:r>
              <a:rPr lang="en-GB" sz="1600" b="0" i="0" u="sng" strike="noStrike">
                <a:solidFill>
                  <a:srgbClr val="0000FF"/>
                </a:solidFill>
                <a:effectLst/>
              </a:rPr>
              <a:t>consents@nstauthority.co.uk</a:t>
            </a:r>
            <a:r>
              <a:rPr lang="en-GB" sz="1600" b="0" i="0" strike="noStrike">
                <a:solidFill>
                  <a:srgbClr val="0000FF"/>
                </a:solidFill>
                <a:effectLst/>
              </a:rPr>
              <a:t> </a:t>
            </a:r>
            <a:r>
              <a:rPr lang="en-GB" sz="1600" b="0" i="0">
                <a:effectLst/>
              </a:rPr>
              <a:t>by 29</a:t>
            </a:r>
            <a:r>
              <a:rPr lang="en-GB" sz="1600" b="0" i="0" baseline="30000">
                <a:effectLst/>
              </a:rPr>
              <a:t>th</a:t>
            </a:r>
            <a:r>
              <a:rPr lang="en-GB" sz="1600" b="0" i="0">
                <a:effectLst/>
              </a:rPr>
              <a:t> September 2023</a:t>
            </a:r>
          </a:p>
          <a:p>
            <a:pPr marL="285750" indent="-285750" algn="just" rtl="0" fontAlgn="base">
              <a:buFont typeface="Wingdings" panose="05000000000000000000" pitchFamily="2" charset="2"/>
              <a:buChar char="Ø"/>
            </a:pPr>
            <a:endParaRPr lang="en-GB" sz="1600"/>
          </a:p>
          <a:p>
            <a:pPr marL="285750" indent="-285750" algn="just" rtl="0" fontAlgn="base">
              <a:spcAft>
                <a:spcPts val="600"/>
              </a:spcAft>
              <a:buFont typeface="Wingdings" panose="05000000000000000000" pitchFamily="2" charset="2"/>
              <a:buChar char="Ø"/>
            </a:pPr>
            <a:r>
              <a:rPr lang="en-GB" sz="1600" b="0" i="0">
                <a:effectLst/>
              </a:rPr>
              <a:t>See section 4.6 of the guidance for the required information to be included (broadly similar to that for fields)</a:t>
            </a:r>
            <a:r>
              <a:rPr lang="en-GB" sz="1600"/>
              <a:t>:</a:t>
            </a:r>
            <a:endParaRPr lang="en-GB" sz="1600" b="0" i="0">
              <a:effectLst/>
            </a:endParaRPr>
          </a:p>
          <a:p>
            <a:pPr marL="895320" lvl="1" indent="-285750" algn="just" fontAlgn="base">
              <a:buFont typeface="Wingdings" panose="05000000000000000000" pitchFamily="2" charset="2"/>
              <a:buChar char="Ø"/>
            </a:pPr>
            <a:r>
              <a:rPr lang="en-GB" sz="1400"/>
              <a:t>List of fields or other facilities sending hydrocarbons to the facility</a:t>
            </a:r>
          </a:p>
          <a:p>
            <a:pPr marL="895320" lvl="1" indent="-285750" algn="just" fontAlgn="base">
              <a:buFont typeface="Wingdings" panose="05000000000000000000" pitchFamily="2" charset="2"/>
              <a:buChar char="Ø"/>
            </a:pPr>
            <a:r>
              <a:rPr lang="en-GB" sz="1400" b="0" i="0">
                <a:effectLst/>
              </a:rPr>
              <a:t>Actual flaring and venting quantities for the last 12 months</a:t>
            </a:r>
          </a:p>
          <a:p>
            <a:pPr marL="895320" lvl="1" indent="-285750" algn="just" fontAlgn="base">
              <a:buFont typeface="Wingdings" panose="05000000000000000000" pitchFamily="2" charset="2"/>
              <a:buChar char="Ø"/>
            </a:pPr>
            <a:r>
              <a:rPr lang="en-GB" sz="1400" b="0" i="0">
                <a:effectLst/>
              </a:rPr>
              <a:t>Expected flaring and venting quantities for the next calendar year in Categories A, B, C</a:t>
            </a:r>
          </a:p>
          <a:p>
            <a:pPr marL="895320" lvl="1" indent="-285750" algn="just" fontAlgn="base">
              <a:buFont typeface="Wingdings" panose="05000000000000000000" pitchFamily="2" charset="2"/>
              <a:buChar char="Ø"/>
            </a:pPr>
            <a:r>
              <a:rPr lang="en-GB" sz="1400"/>
              <a:t>Summary of measures being considered or implemented to reduce flaring &amp; venting emissions</a:t>
            </a:r>
            <a:endParaRPr lang="en-GB" sz="1600" b="0" i="0">
              <a:effectLst/>
            </a:endParaRPr>
          </a:p>
          <a:p>
            <a:pPr marL="285750" indent="-285750" algn="just" rtl="0" fontAlgn="base">
              <a:buFont typeface="Wingdings" panose="05000000000000000000" pitchFamily="2" charset="2"/>
              <a:buChar char="Ø"/>
            </a:pPr>
            <a:endParaRPr lang="en-GB" sz="1600" b="0" i="0">
              <a:effectLst/>
            </a:endParaRPr>
          </a:p>
          <a:p>
            <a:pPr marL="285750" indent="-285750" algn="just" rtl="0" fontAlgn="base">
              <a:buFont typeface="Wingdings" panose="05000000000000000000" pitchFamily="2" charset="2"/>
              <a:buChar char="Ø"/>
            </a:pPr>
            <a:r>
              <a:rPr lang="en-GB" sz="1600"/>
              <a:t>Consents are normally annual unless particular issues require more frequent monitoring</a:t>
            </a:r>
          </a:p>
          <a:p>
            <a:pPr marL="285750" indent="-285750" algn="just" rtl="0" fontAlgn="base">
              <a:buFont typeface="Wingdings" panose="05000000000000000000" pitchFamily="2" charset="2"/>
              <a:buChar char="Ø"/>
            </a:pPr>
            <a:endParaRPr lang="en-GB" sz="1600" b="0" i="0">
              <a:effectLst/>
            </a:endParaRPr>
          </a:p>
          <a:p>
            <a:pPr marL="285750" indent="-285750" algn="just" rtl="0" fontAlgn="base">
              <a:buFont typeface="Wingdings" panose="05000000000000000000" pitchFamily="2" charset="2"/>
              <a:buChar char="Ø"/>
            </a:pPr>
            <a:r>
              <a:rPr lang="en-GB" sz="1600"/>
              <a:t>Payment required for consents for facilities, typically through an invoice sent after issue of the consent</a:t>
            </a:r>
          </a:p>
          <a:p>
            <a:pPr marL="285750" indent="-285750" algn="just" rtl="0" fontAlgn="base">
              <a:buFont typeface="Wingdings" panose="05000000000000000000" pitchFamily="2" charset="2"/>
              <a:buChar char="Ø"/>
            </a:pPr>
            <a:endParaRPr lang="en-GB" sz="1600" b="0" i="0">
              <a:effectLst/>
            </a:endParaRPr>
          </a:p>
          <a:p>
            <a:pPr marL="285750" indent="-285750" algn="just" rtl="0" fontAlgn="base">
              <a:buFont typeface="Wingdings" panose="05000000000000000000" pitchFamily="2" charset="2"/>
              <a:buChar char="Ø"/>
            </a:pPr>
            <a:r>
              <a:rPr lang="en-GB" sz="1600"/>
              <a:t>Likely to be the last year of this separate approach – should be included in the Energy Portal for ACE 2025</a:t>
            </a:r>
            <a:endParaRPr lang="en-GB" sz="1600" b="0" i="0">
              <a:effectLst/>
            </a:endParaRPr>
          </a:p>
        </p:txBody>
      </p:sp>
      <p:pic>
        <p:nvPicPr>
          <p:cNvPr id="1026" name="Picture 2" descr="Pictures of onshore facilities">
            <a:extLst>
              <a:ext uri="{FF2B5EF4-FFF2-40B4-BE49-F238E27FC236}">
                <a16:creationId xmlns:a16="http://schemas.microsoft.com/office/drawing/2014/main" id="{BDD05419-62D9-0107-9F91-97BAFF7446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75" t="11112" r="11502" b="11685"/>
          <a:stretch/>
        </p:blipFill>
        <p:spPr bwMode="auto">
          <a:xfrm>
            <a:off x="9392545" y="1324663"/>
            <a:ext cx="2679590" cy="2665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n aerial view of a factory&#10;&#10;Description automatically generated with medium confidence">
            <a:extLst>
              <a:ext uri="{FF2B5EF4-FFF2-40B4-BE49-F238E27FC236}">
                <a16:creationId xmlns:a16="http://schemas.microsoft.com/office/drawing/2014/main" id="{8F1D2298-14B6-E56D-0274-A489E4F3F493}"/>
              </a:ext>
            </a:extLst>
          </p:cNvPr>
          <p:cNvPicPr>
            <a:picLocks noChangeAspect="1"/>
          </p:cNvPicPr>
          <p:nvPr/>
        </p:nvPicPr>
        <p:blipFill>
          <a:blip r:embed="rId3"/>
          <a:stretch>
            <a:fillRect/>
          </a:stretch>
        </p:blipFill>
        <p:spPr>
          <a:xfrm>
            <a:off x="9392545" y="4261840"/>
            <a:ext cx="2679590" cy="1825108"/>
          </a:xfrm>
          <a:prstGeom prst="rect">
            <a:avLst/>
          </a:prstGeom>
        </p:spPr>
      </p:pic>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rgbClr val="002060"/>
          </a:solidFill>
        </p:spPr>
        <p:txBody>
          <a:bodyPr/>
          <a:lstStyle/>
          <a:p>
            <a:endParaRPr lang="en-GB"/>
          </a:p>
        </p:txBody>
      </p:sp>
      <p:sp>
        <p:nvSpPr>
          <p:cNvPr id="10" name="Slide Number Placeholder 9">
            <a:extLst>
              <a:ext uri="{FF2B5EF4-FFF2-40B4-BE49-F238E27FC236}">
                <a16:creationId xmlns:a16="http://schemas.microsoft.com/office/drawing/2014/main" id="{90625F8D-3B6E-38CF-C2FF-C6F8974B9CAE}"/>
              </a:ext>
            </a:extLst>
          </p:cNvPr>
          <p:cNvSpPr>
            <a:spLocks noGrp="1"/>
          </p:cNvSpPr>
          <p:nvPr>
            <p:ph type="sldNum" sz="quarter" idx="4"/>
          </p:nvPr>
        </p:nvSpPr>
        <p:spPr/>
        <p:txBody>
          <a:bodyPr/>
          <a:lstStyle/>
          <a:p>
            <a:fld id="{DD0590FE-9BA6-45CB-BC76-38BB9AEE2E90}" type="slidenum">
              <a:rPr lang="en-GB" smtClean="0"/>
              <a:t>25</a:t>
            </a:fld>
            <a:endParaRPr lang="en-GB"/>
          </a:p>
        </p:txBody>
      </p:sp>
    </p:spTree>
    <p:extLst>
      <p:ext uri="{BB962C8B-B14F-4D97-AF65-F5344CB8AC3E}">
        <p14:creationId xmlns:p14="http://schemas.microsoft.com/office/powerpoint/2010/main" val="628918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902A-590C-464F-94BA-F04B15D474EE}"/>
              </a:ext>
            </a:extLst>
          </p:cNvPr>
          <p:cNvSpPr>
            <a:spLocks noGrp="1"/>
          </p:cNvSpPr>
          <p:nvPr>
            <p:ph type="title"/>
          </p:nvPr>
        </p:nvSpPr>
        <p:spPr>
          <a:xfrm>
            <a:off x="575733" y="-501649"/>
            <a:ext cx="7095435" cy="501649"/>
          </a:xfrm>
        </p:spPr>
        <p:txBody>
          <a:bodyPr lIns="0" tIns="0" anchor="b"/>
          <a:lstStyle/>
          <a:p>
            <a:r>
              <a:rPr lang="en-GB" dirty="0"/>
              <a:t>Any Questions?</a:t>
            </a:r>
          </a:p>
        </p:txBody>
      </p:sp>
      <p:sp>
        <p:nvSpPr>
          <p:cNvPr id="11" name="TextBox 10">
            <a:extLst>
              <a:ext uri="{FF2B5EF4-FFF2-40B4-BE49-F238E27FC236}">
                <a16:creationId xmlns:a16="http://schemas.microsoft.com/office/drawing/2014/main" id="{1F207586-CB5B-4C79-89D0-AD75DA579094}"/>
              </a:ext>
            </a:extLst>
          </p:cNvPr>
          <p:cNvSpPr txBox="1"/>
          <p:nvPr/>
        </p:nvSpPr>
        <p:spPr>
          <a:xfrm>
            <a:off x="575733" y="3448267"/>
            <a:ext cx="11069998" cy="523220"/>
          </a:xfrm>
          <a:prstGeom prst="rect">
            <a:avLst/>
          </a:prstGeom>
          <a:noFill/>
        </p:spPr>
        <p:txBody>
          <a:bodyPr wrap="square" lIns="0" tIns="45720" rIns="0" bIns="45720" rtlCol="0" anchor="t">
            <a:spAutoFit/>
          </a:bodyPr>
          <a:lstStyle/>
          <a:p>
            <a:pPr algn="ctr" rtl="0" fontAlgn="base"/>
            <a:r>
              <a:rPr lang="en-US" sz="2800" b="1" i="0">
                <a:solidFill>
                  <a:schemeClr val="bg1"/>
                </a:solidFill>
                <a:effectLst/>
                <a:latin typeface="Arial" panose="020B0604020202020204" pitchFamily="34" charset="0"/>
                <a:cs typeface="Arial" panose="020B0604020202020204" pitchFamily="34" charset="0"/>
              </a:rPr>
              <a:t>Any Questions?</a:t>
            </a:r>
            <a:r>
              <a:rPr lang="en-US" sz="1600" b="1" i="0">
                <a:solidFill>
                  <a:srgbClr val="444444"/>
                </a:solidFill>
                <a:effectLst/>
                <a:latin typeface="Arial" panose="020B0604020202020204" pitchFamily="34" charset="0"/>
                <a:cs typeface="Arial" panose="020B0604020202020204" pitchFamily="34" charset="0"/>
              </a:rPr>
              <a:t>​</a:t>
            </a:r>
            <a:endParaRPr lang="en-US" sz="1600" b="0" i="0">
              <a:solidFill>
                <a:srgbClr val="444444"/>
              </a:solidFill>
              <a:effectLst/>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chemeClr val="bg1"/>
          </a:solidFill>
        </p:spPr>
        <p:txBody>
          <a:bodyPr lIns="91440" tIns="45720" rIns="91440" bIns="45720" anchor="t"/>
          <a:lstStyle/>
          <a:p>
            <a:endParaRPr lang="en-GB"/>
          </a:p>
        </p:txBody>
      </p:sp>
      <p:sp>
        <p:nvSpPr>
          <p:cNvPr id="3" name="Slide Number Placeholder 2">
            <a:extLst>
              <a:ext uri="{FF2B5EF4-FFF2-40B4-BE49-F238E27FC236}">
                <a16:creationId xmlns:a16="http://schemas.microsoft.com/office/drawing/2014/main" id="{0AE21B40-7CEE-2D8E-E4F3-6E2900E733FE}"/>
              </a:ext>
            </a:extLst>
          </p:cNvPr>
          <p:cNvSpPr>
            <a:spLocks noGrp="1"/>
          </p:cNvSpPr>
          <p:nvPr>
            <p:ph type="sldNum" sz="quarter" idx="4"/>
          </p:nvPr>
        </p:nvSpPr>
        <p:spPr/>
        <p:txBody>
          <a:bodyPr/>
          <a:lstStyle/>
          <a:p>
            <a:fld id="{DD0590FE-9BA6-45CB-BC76-38BB9AEE2E90}" type="slidenum">
              <a:rPr lang="en-GB" smtClean="0"/>
              <a:t>26</a:t>
            </a:fld>
            <a:endParaRPr lang="en-GB"/>
          </a:p>
        </p:txBody>
      </p:sp>
    </p:spTree>
    <p:extLst>
      <p:ext uri="{BB962C8B-B14F-4D97-AF65-F5344CB8AC3E}">
        <p14:creationId xmlns:p14="http://schemas.microsoft.com/office/powerpoint/2010/main" val="1023092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a:xfrm>
            <a:off x="575733" y="167437"/>
            <a:ext cx="7450667" cy="501649"/>
          </a:xfrm>
        </p:spPr>
        <p:txBody>
          <a:bodyPr lIns="0" tIns="0" rIns="91440" bIns="45720" anchor="t">
            <a:normAutofit fontScale="90000"/>
          </a:bodyPr>
          <a:lstStyle/>
          <a:p>
            <a:r>
              <a:rPr lang="en-GB">
                <a:latin typeface="Arial"/>
                <a:cs typeface="Arial"/>
              </a:rPr>
              <a:t>Annual Consents Exercise 2024 - </a:t>
            </a:r>
            <a:r>
              <a:rPr lang="en-GB"/>
              <a:t>What we need from Industry - Key Messages &amp; Deadlines</a:t>
            </a:r>
          </a:p>
        </p:txBody>
      </p:sp>
      <p:sp>
        <p:nvSpPr>
          <p:cNvPr id="11" name="TextBox 10">
            <a:extLst>
              <a:ext uri="{FF2B5EF4-FFF2-40B4-BE49-F238E27FC236}">
                <a16:creationId xmlns:a16="http://schemas.microsoft.com/office/drawing/2014/main" id="{1F207586-CB5B-4C79-89D0-AD75DA579094}"/>
              </a:ext>
            </a:extLst>
          </p:cNvPr>
          <p:cNvSpPr txBox="1"/>
          <p:nvPr/>
        </p:nvSpPr>
        <p:spPr>
          <a:xfrm>
            <a:off x="575733" y="1081997"/>
            <a:ext cx="11069998" cy="4708981"/>
          </a:xfrm>
          <a:prstGeom prst="rect">
            <a:avLst/>
          </a:prstGeom>
          <a:noFill/>
        </p:spPr>
        <p:txBody>
          <a:bodyPr wrap="square" lIns="0" tIns="45720" rIns="0" bIns="45720" rtlCol="0" anchor="t">
            <a:spAutoFit/>
          </a:bodyPr>
          <a:lstStyle/>
          <a:p>
            <a:pPr marL="285750" indent="-285750" algn="just" defTabSz="457200">
              <a:buFont typeface="Wingdings" panose="05000000000000000000" pitchFamily="2" charset="2"/>
              <a:buChar char="Ø"/>
              <a:defRPr/>
            </a:pPr>
            <a:r>
              <a:rPr lang="en-GB" sz="1500" b="0" i="0">
                <a:latin typeface="Arial"/>
                <a:cs typeface="Arial"/>
              </a:rPr>
              <a:t>If you are unable to meet any of the deadlines, please email </a:t>
            </a:r>
            <a:r>
              <a:rPr lang="en-GB" sz="1500" b="0" i="0" u="sng" strike="noStrike">
                <a:solidFill>
                  <a:srgbClr val="0000FF"/>
                </a:solidFill>
                <a:effectLst/>
                <a:latin typeface="Arial"/>
                <a:cs typeface="Arial"/>
              </a:rPr>
              <a:t>consents@nstauthority.co.uk</a:t>
            </a:r>
            <a:r>
              <a:rPr lang="en-GB" sz="1500" b="0" i="0" strike="noStrike">
                <a:solidFill>
                  <a:srgbClr val="0000FF"/>
                </a:solidFill>
                <a:effectLst/>
                <a:latin typeface="Arial"/>
                <a:cs typeface="Arial"/>
              </a:rPr>
              <a:t> </a:t>
            </a:r>
            <a:r>
              <a:rPr lang="en-GB" sz="1500" b="0" i="0">
                <a:latin typeface="Arial"/>
                <a:cs typeface="Arial"/>
              </a:rPr>
              <a:t>for the attention of the NSTA Consents &amp; Authorisations Manager with the background, ensuring this action is taken before the deadline, requesting guidance on next steps – at the very earliest opportunity.</a:t>
            </a:r>
            <a:endParaRPr lang="en-US" sz="1500">
              <a:latin typeface="Arial"/>
              <a:cs typeface="Arial"/>
            </a:endParaRPr>
          </a:p>
          <a:p>
            <a:pPr marR="0" lvl="0" algn="just" defTabSz="457200" rtl="0" eaLnBrk="1" fontAlgn="auto" latinLnBrk="0" hangingPunct="1">
              <a:lnSpc>
                <a:spcPct val="100000"/>
              </a:lnSpc>
              <a:spcBef>
                <a:spcPts val="0"/>
              </a:spcBef>
              <a:spcAft>
                <a:spcPts val="0"/>
              </a:spcAft>
              <a:buClrTx/>
              <a:buSzTx/>
              <a:tabLst/>
              <a:defRPr/>
            </a:pPr>
            <a:endParaRPr lang="en-GB" sz="1500">
              <a:latin typeface="Arial" panose="020B0604020202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500">
                <a:latin typeface="Arial"/>
                <a:cs typeface="Arial"/>
              </a:rPr>
              <a:t>‘Non or late responders’ will be noted by the NSTA, but we will no longer be issuing reminders 5 days prior to or after the deadlines for submissions. In terms of ‘non or late responders’ this </a:t>
            </a:r>
            <a:r>
              <a:rPr lang="en-GB" sz="1500" b="1">
                <a:latin typeface="Arial"/>
                <a:cs typeface="Arial"/>
              </a:rPr>
              <a:t>may put at risk the timely approval of the consent or may mean you do not get the consent requested; and may be regarded as a failure against the Petroleum-Related Requirement to act in accordance with the Strategy.</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1500" b="1">
              <a:latin typeface="Arial" panose="020B0604020202020204" pitchFamily="34" charset="0"/>
              <a:cs typeface="Arial" panose="020B0604020202020204" pitchFamily="34" charset="0"/>
            </a:endParaRPr>
          </a:p>
          <a:p>
            <a:pPr marL="285750" lvl="0" indent="-285750" algn="just" rtl="0">
              <a:buFont typeface="Wingdings" panose="05000000000000000000" pitchFamily="2" charset="2"/>
              <a:buChar char="Ø"/>
            </a:pPr>
            <a:r>
              <a:rPr lang="en-GB" sz="1500">
                <a:latin typeface="Arial"/>
                <a:cs typeface="Arial"/>
              </a:rPr>
              <a:t>NSTA strongly advises Operators to have a minimum of two working contacts on the UK Energy Portal, who can then action applications if they are returned.</a:t>
            </a:r>
          </a:p>
          <a:p>
            <a:pPr lvl="0" algn="just"/>
            <a:endParaRPr lang="en-US" sz="1500">
              <a:latin typeface="Arial" panose="020B0604020202020204" pitchFamily="34" charset="0"/>
              <a:cs typeface="Arial" panose="020B0604020202020204" pitchFamily="34" charset="0"/>
            </a:endParaRPr>
          </a:p>
          <a:p>
            <a:pPr marL="285750" lvl="0" indent="-285750" algn="just" rtl="0">
              <a:buFont typeface="Wingdings" panose="05000000000000000000" pitchFamily="2" charset="2"/>
              <a:buChar char="Ø"/>
            </a:pPr>
            <a:r>
              <a:rPr lang="en-US" sz="1500">
                <a:latin typeface="Arial"/>
                <a:cs typeface="Arial"/>
              </a:rPr>
              <a:t>Please ensure that all NSTA requests and comments are addressed promptly. Failure to do this will delay your application being progressed.</a:t>
            </a:r>
          </a:p>
          <a:p>
            <a:pPr marL="285750" lvl="0" indent="-285750" algn="just">
              <a:buFont typeface="Wingdings" panose="05000000000000000000" pitchFamily="2" charset="2"/>
              <a:buChar char="Ø"/>
            </a:pPr>
            <a:endParaRPr lang="en-US" sz="150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sz="1500">
                <a:latin typeface="Arial"/>
                <a:cs typeface="Arial"/>
              </a:rPr>
              <a:t>Please engage early with DESNZ EMT so that they can consider and if appropriate issue SoS agreement in good time to align with the NSTA deadlines.</a:t>
            </a:r>
            <a:r>
              <a:rPr lang="en-US" sz="1500">
                <a:latin typeface="Arial"/>
                <a:cs typeface="Arial"/>
              </a:rPr>
              <a:t> </a:t>
            </a:r>
          </a:p>
          <a:p>
            <a:pPr marL="285750" lvl="0" indent="-285750" algn="just" rtl="0">
              <a:buFont typeface="Wingdings" panose="05000000000000000000" pitchFamily="2" charset="2"/>
              <a:buChar char="Ø"/>
            </a:pPr>
            <a:endParaRPr lang="en-US" sz="150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500">
                <a:latin typeface="Arial"/>
                <a:cs typeface="Arial"/>
              </a:rPr>
              <a:t>Revisions to current Production, Flare and Vent consents are to be submitted before applications for the new consent is submitted.</a:t>
            </a:r>
          </a:p>
        </p:txBody>
      </p:sp>
      <p:sp>
        <p:nvSpPr>
          <p:cNvPr id="2" name="Rectangle 1">
            <a:extLst>
              <a:ext uri="{FF2B5EF4-FFF2-40B4-BE49-F238E27FC236}">
                <a16:creationId xmlns:a16="http://schemas.microsoft.com/office/drawing/2014/main" id="{39463BC4-CA66-4D04-B7D5-93EEBA459E12}"/>
              </a:ext>
              <a:ext uri="{C183D7F6-B498-43B3-948B-1728B52AA6E4}">
                <adec:decorative xmlns:adec="http://schemas.microsoft.com/office/drawing/2017/decorative" val="1"/>
              </a:ext>
            </a:extLst>
          </p:cNvPr>
          <p:cNvSpPr/>
          <p:nvPr/>
        </p:nvSpPr>
        <p:spPr>
          <a:xfrm>
            <a:off x="1991762" y="5888517"/>
            <a:ext cx="7659232" cy="68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4A8A6B8-C3C4-4264-BBCA-090E21D66125}"/>
              </a:ext>
            </a:extLst>
          </p:cNvPr>
          <p:cNvSpPr txBox="1"/>
          <p:nvPr/>
        </p:nvSpPr>
        <p:spPr>
          <a:xfrm>
            <a:off x="1602463" y="5940162"/>
            <a:ext cx="8437830" cy="584775"/>
          </a:xfrm>
          <a:prstGeom prst="rect">
            <a:avLst/>
          </a:prstGeom>
          <a:noFill/>
        </p:spPr>
        <p:txBody>
          <a:bodyPr wrap="square" rtlCol="0">
            <a:spAutoFit/>
          </a:bodyPr>
          <a:lstStyle/>
          <a:p>
            <a:pPr lvl="0" algn="ctr"/>
            <a:r>
              <a:rPr lang="en-US" sz="1600">
                <a:latin typeface="Arial" panose="020B0604020202020204" pitchFamily="34" charset="0"/>
                <a:cs typeface="Arial" panose="020B0604020202020204" pitchFamily="34" charset="0"/>
              </a:rPr>
              <a:t>Deadline for Development &amp; Production Consent Applications – </a:t>
            </a:r>
            <a:r>
              <a:rPr lang="en-US" sz="1600" b="1">
                <a:latin typeface="Arial" panose="020B0604020202020204" pitchFamily="34" charset="0"/>
                <a:cs typeface="Arial" panose="020B0604020202020204" pitchFamily="34" charset="0"/>
              </a:rPr>
              <a:t>31 August 2023</a:t>
            </a:r>
            <a:r>
              <a:rPr lang="en-US" sz="1600">
                <a:latin typeface="Arial" panose="020B0604020202020204" pitchFamily="34" charset="0"/>
                <a:cs typeface="Arial" panose="020B0604020202020204" pitchFamily="34" charset="0"/>
              </a:rPr>
              <a:t>.</a:t>
            </a:r>
          </a:p>
          <a:p>
            <a:pPr lvl="0" algn="ctr"/>
            <a:r>
              <a:rPr lang="en-US" sz="1600">
                <a:latin typeface="Arial" panose="020B0604020202020204" pitchFamily="34" charset="0"/>
                <a:cs typeface="Arial" panose="020B0604020202020204" pitchFamily="34" charset="0"/>
              </a:rPr>
              <a:t>Deadline for Flare &amp; Vent Consent Applications – </a:t>
            </a:r>
            <a:r>
              <a:rPr lang="en-US" sz="1600" b="1">
                <a:latin typeface="Arial" panose="020B0604020202020204" pitchFamily="34" charset="0"/>
                <a:cs typeface="Arial" panose="020B0604020202020204" pitchFamily="34" charset="0"/>
              </a:rPr>
              <a:t>29 September 2023</a:t>
            </a:r>
            <a:r>
              <a:rPr lang="en-US" sz="1600">
                <a:latin typeface="Arial" panose="020B0604020202020204" pitchFamily="34" charset="0"/>
                <a:cs typeface="Arial" panose="020B0604020202020204" pitchFamily="34" charset="0"/>
              </a:rPr>
              <a:t>.</a:t>
            </a:r>
          </a:p>
        </p:txBody>
      </p:sp>
      <p:sp>
        <p:nvSpPr>
          <p:cNvPr id="5" name="Slide Number Placeholder 4">
            <a:extLst>
              <a:ext uri="{FF2B5EF4-FFF2-40B4-BE49-F238E27FC236}">
                <a16:creationId xmlns:a16="http://schemas.microsoft.com/office/drawing/2014/main" id="{A0CBEF71-9B0A-73C2-CA63-42C6B9A148A4}"/>
              </a:ext>
            </a:extLst>
          </p:cNvPr>
          <p:cNvSpPr>
            <a:spLocks noGrp="1"/>
          </p:cNvSpPr>
          <p:nvPr>
            <p:ph type="sldNum" sz="quarter" idx="4"/>
          </p:nvPr>
        </p:nvSpPr>
        <p:spPr/>
        <p:txBody>
          <a:bodyPr/>
          <a:lstStyle/>
          <a:p>
            <a:fld id="{DD0590FE-9BA6-45CB-BC76-38BB9AEE2E90}" type="slidenum">
              <a:rPr lang="en-GB" smtClean="0"/>
              <a:t>27</a:t>
            </a:fld>
            <a:endParaRPr lang="en-GB"/>
          </a:p>
        </p:txBody>
      </p:sp>
    </p:spTree>
    <p:extLst>
      <p:ext uri="{BB962C8B-B14F-4D97-AF65-F5344CB8AC3E}">
        <p14:creationId xmlns:p14="http://schemas.microsoft.com/office/powerpoint/2010/main" val="679497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p:txBody>
          <a:bodyPr lIns="0" tIns="0" rIns="91440" bIns="45720" anchor="t">
            <a:normAutofit fontScale="90000"/>
          </a:bodyPr>
          <a:lstStyle/>
          <a:p>
            <a:r>
              <a:rPr lang="en-GB">
                <a:latin typeface="Arial"/>
                <a:cs typeface="Arial"/>
              </a:rPr>
              <a:t>Annual Consents Exercise 2024 – Key Links</a:t>
            </a:r>
            <a:endParaRPr lang="en-GB"/>
          </a:p>
        </p:txBody>
      </p:sp>
      <p:sp>
        <p:nvSpPr>
          <p:cNvPr id="11" name="TextBox 10">
            <a:extLst>
              <a:ext uri="{FF2B5EF4-FFF2-40B4-BE49-F238E27FC236}">
                <a16:creationId xmlns:a16="http://schemas.microsoft.com/office/drawing/2014/main" id="{1F207586-CB5B-4C79-89D0-AD75DA579094}"/>
              </a:ext>
            </a:extLst>
          </p:cNvPr>
          <p:cNvSpPr txBox="1"/>
          <p:nvPr/>
        </p:nvSpPr>
        <p:spPr>
          <a:xfrm>
            <a:off x="561001" y="1321360"/>
            <a:ext cx="11069998" cy="3970318"/>
          </a:xfrm>
          <a:prstGeom prst="rect">
            <a:avLst/>
          </a:prstGeom>
          <a:noFill/>
        </p:spPr>
        <p:txBody>
          <a:bodyPr wrap="square" lIns="0" rIns="0" rtlCol="0">
            <a:spAutoFit/>
          </a:bodyPr>
          <a:lstStyle/>
          <a:p>
            <a:pPr marL="0" marR="0" lvl="0" indent="0" defTabSz="914400" eaLnBrk="1" fontAlgn="auto" latinLnBrk="0" hangingPunct="1">
              <a:lnSpc>
                <a:spcPct val="100000"/>
              </a:lnSpc>
              <a:spcBef>
                <a:spcPts val="0"/>
              </a:spcBef>
              <a:spcAft>
                <a:spcPts val="0"/>
              </a:spcAft>
              <a:buClrTx/>
              <a:buSzTx/>
              <a:tabLst/>
              <a:defRPr/>
            </a:pPr>
            <a:r>
              <a:rPr kumimoji="0" lang="en-GB" sz="1800" b="1" i="0" u="none" strike="noStrike" kern="0" cap="none" spc="0" normalizeH="0" baseline="0" noProof="0">
                <a:ln>
                  <a:noFill/>
                </a:ln>
                <a:effectLst/>
                <a:uLnTx/>
                <a:uFillTx/>
                <a:latin typeface="Arial (Body)"/>
                <a:ea typeface="Calibri" panose="020F0502020204030204" pitchFamily="34" charset="0"/>
              </a:rPr>
              <a:t>UK Energy Portal Login: </a:t>
            </a:r>
          </a:p>
          <a:p>
            <a:pPr marL="0" marR="0" lvl="0" indent="0" defTabSz="914400" eaLnBrk="1" fontAlgn="auto" latinLnBrk="0" hangingPunct="1">
              <a:lnSpc>
                <a:spcPct val="100000"/>
              </a:lnSpc>
              <a:spcBef>
                <a:spcPts val="0"/>
              </a:spcBef>
              <a:spcAft>
                <a:spcPts val="0"/>
              </a:spcAft>
              <a:buClrTx/>
              <a:buSzTx/>
              <a:tabLst/>
              <a:defRPr/>
            </a:pPr>
            <a:r>
              <a:rPr kumimoji="0" lang="en-GB" sz="1800" b="0" i="0" u="sng" strike="noStrike" kern="0" cap="none" spc="0" normalizeH="0" baseline="0" noProof="0">
                <a:ln>
                  <a:noFill/>
                </a:ln>
                <a:solidFill>
                  <a:srgbClr val="0000FF"/>
                </a:solidFill>
                <a:effectLst/>
                <a:uLnTx/>
                <a:uFillTx/>
                <a:latin typeface="Arial (Body)"/>
                <a:ea typeface="Calibri" panose="020F0502020204030204" pitchFamily="34" charset="0"/>
                <a:hlinkClick r:id="rId2">
                  <a:extLst>
                    <a:ext uri="{A12FA001-AC4F-418D-AE19-62706E023703}">
                      <ahyp:hlinkClr xmlns:ahyp="http://schemas.microsoft.com/office/drawing/2018/hyperlinkcolor" val="tx"/>
                    </a:ext>
                  </a:extLst>
                </a:hlinkClick>
              </a:rPr>
              <a:t>https://itportal.nstauthority.co.uk/eng/fox/nsta/NSTA_LOGIN/login</a:t>
            </a:r>
            <a:r>
              <a:rPr kumimoji="0" lang="en-GB" sz="1800" b="0" i="0" u="sng" strike="noStrike" kern="0" cap="none" spc="0" normalizeH="0" baseline="0" noProof="0">
                <a:ln>
                  <a:noFill/>
                </a:ln>
                <a:solidFill>
                  <a:srgbClr val="0000FF"/>
                </a:solidFill>
                <a:effectLst/>
                <a:uLnTx/>
                <a:uFillTx/>
                <a:latin typeface="Arial (Body)"/>
                <a:ea typeface="Calibri" panose="020F0502020204030204" pitchFamily="34" charset="0"/>
              </a:rPr>
              <a:t> </a:t>
            </a:r>
          </a:p>
          <a:p>
            <a:pPr marL="0" marR="0" lvl="0" indent="0" defTabSz="914400" eaLnBrk="1" fontAlgn="auto" latinLnBrk="0" hangingPunct="1">
              <a:lnSpc>
                <a:spcPct val="100000"/>
              </a:lnSpc>
              <a:spcBef>
                <a:spcPts val="0"/>
              </a:spcBef>
              <a:spcAft>
                <a:spcPts val="0"/>
              </a:spcAft>
              <a:buClrTx/>
              <a:buSzTx/>
              <a:tabLst/>
              <a:defRPr/>
            </a:pPr>
            <a:endParaRPr lang="en-GB" sz="1800" u="sng" kern="0">
              <a:solidFill>
                <a:srgbClr val="0000FF"/>
              </a:solidFill>
              <a:latin typeface="Arial (Body)"/>
              <a:ea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tabLst/>
              <a:defRPr/>
            </a:pPr>
            <a:r>
              <a:rPr kumimoji="0" lang="en-GB" sz="1800" b="1" i="0" strike="noStrike" kern="0" cap="none" spc="0" normalizeH="0" baseline="0" noProof="0">
                <a:ln>
                  <a:noFill/>
                </a:ln>
                <a:effectLst/>
                <a:uLnTx/>
                <a:uFillTx/>
                <a:latin typeface="Arial (Body)"/>
                <a:ea typeface="Calibri" panose="020F0502020204030204" pitchFamily="34" charset="0"/>
              </a:rPr>
              <a:t>Annual Consents Exercise Guidance</a:t>
            </a:r>
            <a:r>
              <a:rPr lang="en-GB" sz="1800" b="1" kern="0">
                <a:latin typeface="Arial (Body)"/>
                <a:ea typeface="Calibri" panose="020F0502020204030204" pitchFamily="34" charset="0"/>
              </a:rPr>
              <a:t>e and Information</a:t>
            </a:r>
            <a:r>
              <a:rPr kumimoji="0" lang="en-GB" sz="1800" b="1" i="0" strike="noStrike" kern="0" cap="none" spc="0" normalizeH="0" baseline="0" noProof="0">
                <a:ln>
                  <a:noFill/>
                </a:ln>
                <a:effectLst/>
                <a:uLnTx/>
                <a:uFillTx/>
                <a:latin typeface="Arial (Body)"/>
                <a:ea typeface="Calibri" panose="020F0502020204030204" pitchFamily="34" charset="0"/>
              </a:rPr>
              <a:t>:</a:t>
            </a:r>
          </a:p>
          <a:p>
            <a:pPr marL="0" marR="0" lvl="0" indent="0" defTabSz="914400" eaLnBrk="1" fontAlgn="auto" latinLnBrk="0" hangingPunct="1">
              <a:lnSpc>
                <a:spcPct val="100000"/>
              </a:lnSpc>
              <a:spcBef>
                <a:spcPts val="0"/>
              </a:spcBef>
              <a:spcAft>
                <a:spcPts val="0"/>
              </a:spcAft>
              <a:buClrTx/>
              <a:buSzTx/>
              <a:tabLst/>
              <a:defRPr/>
            </a:pPr>
            <a:r>
              <a:rPr kumimoji="0" lang="en-GB" sz="1800" b="0" i="0" u="sng" strike="noStrike" kern="0" cap="none" spc="0" normalizeH="0" baseline="0" noProof="0">
                <a:ln>
                  <a:noFill/>
                </a:ln>
                <a:solidFill>
                  <a:srgbClr val="0000FF"/>
                </a:solidFill>
                <a:effectLst/>
                <a:uLnTx/>
                <a:uFillTx/>
                <a:latin typeface="Arial (Body)"/>
                <a:ea typeface="Calibri" panose="020F0502020204030204" pitchFamily="34" charset="0"/>
              </a:rPr>
              <a:t>https://www.nstauthority.co.uk/licensing-consents/consents/annual-consents-exercise</a:t>
            </a:r>
          </a:p>
          <a:p>
            <a:pPr marL="0" marR="0" lvl="0" indent="0" defTabSz="914400"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a:ln>
                <a:noFill/>
              </a:ln>
              <a:solidFill>
                <a:sysClr val="windowText" lastClr="000000"/>
              </a:solidFill>
              <a:effectLst/>
              <a:uLnTx/>
              <a:uFillTx/>
              <a:latin typeface="Arial (Body)"/>
            </a:endParaRPr>
          </a:p>
          <a:p>
            <a:pPr marL="0" marR="0" lvl="0" indent="0" defTabSz="914400" eaLnBrk="1" fontAlgn="auto" latinLnBrk="0" hangingPunct="1">
              <a:lnSpc>
                <a:spcPct val="100000"/>
              </a:lnSpc>
              <a:spcBef>
                <a:spcPts val="0"/>
              </a:spcBef>
              <a:spcAft>
                <a:spcPts val="0"/>
              </a:spcAft>
              <a:buClrTx/>
              <a:buSzTx/>
              <a:tabLst/>
              <a:defRPr/>
            </a:pPr>
            <a:r>
              <a:rPr kumimoji="0" lang="en-GB" sz="1800" b="1" i="0" u="none" strike="noStrike" kern="0" cap="none" spc="0" normalizeH="0" baseline="0" noProof="0">
                <a:ln>
                  <a:noFill/>
                </a:ln>
                <a:effectLst/>
                <a:uLnTx/>
                <a:uFillTx/>
                <a:latin typeface="Arial (Body)"/>
                <a:ea typeface="Calibri" panose="020F0502020204030204" pitchFamily="34" charset="0"/>
              </a:rPr>
              <a:t>Production Consents and Field Development Plans Guidance: </a:t>
            </a:r>
          </a:p>
          <a:p>
            <a:pPr marL="0" marR="0" lvl="0" indent="0" defTabSz="914400" eaLnBrk="1" fontAlgn="auto" latinLnBrk="0" hangingPunct="1">
              <a:lnSpc>
                <a:spcPct val="100000"/>
              </a:lnSpc>
              <a:spcBef>
                <a:spcPts val="0"/>
              </a:spcBef>
              <a:spcAft>
                <a:spcPts val="0"/>
              </a:spcAft>
              <a:buClrTx/>
              <a:buSzTx/>
              <a:tabLst/>
              <a:defRPr/>
            </a:pPr>
            <a:r>
              <a:rPr kumimoji="0" lang="en-GB" sz="1800" b="0" i="0" u="none" strike="noStrike" kern="0" cap="none" spc="0" normalizeH="0" baseline="0" noProof="0">
                <a:ln>
                  <a:noFill/>
                </a:ln>
                <a:solidFill>
                  <a:srgbClr val="0000FF"/>
                </a:solidFill>
                <a:effectLst/>
                <a:uLnTx/>
                <a:uFillTx/>
                <a:latin typeface="Arial (Body)"/>
                <a:ea typeface="Calibri" panose="020F0502020204030204" pitchFamily="34" charset="0"/>
                <a:hlinkClick r:id="rId3">
                  <a:extLst>
                    <a:ext uri="{A12FA001-AC4F-418D-AE19-62706E023703}">
                      <ahyp:hlinkClr xmlns:ahyp="http://schemas.microsoft.com/office/drawing/2018/hyperlinkcolor" val="tx"/>
                    </a:ext>
                  </a:extLst>
                </a:hlinkClick>
              </a:rPr>
              <a:t>https://www.nstauthority.co.uk/licensing-consents/consents/production-consents/</a:t>
            </a:r>
            <a:r>
              <a:rPr kumimoji="0" lang="en-GB" sz="1800" b="0" i="0" u="none" strike="noStrike" kern="0" cap="none" spc="0" normalizeH="0" baseline="0" noProof="0">
                <a:ln>
                  <a:noFill/>
                </a:ln>
                <a:solidFill>
                  <a:srgbClr val="0000FF"/>
                </a:solidFill>
                <a:effectLst/>
                <a:uLnTx/>
                <a:uFillTx/>
                <a:latin typeface="Arial (Body)"/>
                <a:ea typeface="Calibri" panose="020F0502020204030204" pitchFamily="34" charset="0"/>
              </a:rPr>
              <a:t> </a:t>
            </a:r>
          </a:p>
          <a:p>
            <a:pPr marL="0" marR="0" lvl="0" indent="0" defTabSz="914400" eaLnBrk="1" fontAlgn="auto" latinLnBrk="0" hangingPunct="1">
              <a:lnSpc>
                <a:spcPct val="100000"/>
              </a:lnSpc>
              <a:spcBef>
                <a:spcPts val="0"/>
              </a:spcBef>
              <a:spcAft>
                <a:spcPts val="0"/>
              </a:spcAft>
              <a:buClrTx/>
              <a:buSzTx/>
              <a:tabLst/>
              <a:defRPr/>
            </a:pPr>
            <a:endParaRPr kumimoji="0" lang="en-GB" sz="1800" b="0" i="0" u="none" strike="noStrike" kern="0" cap="none" spc="0" normalizeH="0" baseline="0" noProof="0">
              <a:ln>
                <a:noFill/>
              </a:ln>
              <a:solidFill>
                <a:sysClr val="windowText" lastClr="000000"/>
              </a:solidFill>
              <a:effectLst/>
              <a:uLnTx/>
              <a:uFillTx/>
              <a:latin typeface="Arial (Body)"/>
              <a:ea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tabLst/>
              <a:defRPr/>
            </a:pPr>
            <a:r>
              <a:rPr kumimoji="0" lang="en-GB" sz="1800" b="1" i="0" u="none" strike="noStrike" kern="0" cap="none" spc="0" normalizeH="0" baseline="0" noProof="0">
                <a:ln>
                  <a:noFill/>
                </a:ln>
                <a:effectLst/>
                <a:uLnTx/>
                <a:uFillTx/>
                <a:latin typeface="Arial (Body)"/>
                <a:ea typeface="Calibri" panose="020F0502020204030204" pitchFamily="34" charset="0"/>
              </a:rPr>
              <a:t>Guidance on Applications for Flaring and Venting Consents: </a:t>
            </a:r>
          </a:p>
          <a:p>
            <a:pPr marL="0" marR="0" lvl="0" indent="0" defTabSz="914400" eaLnBrk="1" fontAlgn="auto" latinLnBrk="0" hangingPunct="1">
              <a:lnSpc>
                <a:spcPct val="100000"/>
              </a:lnSpc>
              <a:spcBef>
                <a:spcPts val="0"/>
              </a:spcBef>
              <a:spcAft>
                <a:spcPts val="0"/>
              </a:spcAft>
              <a:buClrTx/>
              <a:buSzTx/>
              <a:tabLst/>
              <a:defRPr/>
            </a:pPr>
            <a:r>
              <a:rPr kumimoji="0" lang="en-GB" sz="1800" b="0" i="0" u="none" strike="noStrike" kern="0" cap="none" spc="0" normalizeH="0" baseline="0" noProof="0">
                <a:ln>
                  <a:noFill/>
                </a:ln>
                <a:solidFill>
                  <a:srgbClr val="0000FF"/>
                </a:solidFill>
                <a:effectLst/>
                <a:uLnTx/>
                <a:uFillTx/>
                <a:latin typeface="Arial (Body)"/>
                <a:ea typeface="Calibri" panose="020F0502020204030204" pitchFamily="34" charset="0"/>
                <a:hlinkClick r:id="rId4">
                  <a:extLst>
                    <a:ext uri="{A12FA001-AC4F-418D-AE19-62706E023703}">
                      <ahyp:hlinkClr xmlns:ahyp="http://schemas.microsoft.com/office/drawing/2018/hyperlinkcolor" val="tx"/>
                    </a:ext>
                  </a:extLst>
                </a:hlinkClick>
              </a:rPr>
              <a:t>https://www.nstauthority.co.uk/licensing-consents/consents/flaring-and-venting/</a:t>
            </a:r>
            <a:r>
              <a:rPr kumimoji="0" lang="en-GB" sz="1800" b="0" i="0" u="none" strike="noStrike" kern="0" cap="none" spc="0" normalizeH="0" baseline="0" noProof="0">
                <a:ln>
                  <a:noFill/>
                </a:ln>
                <a:solidFill>
                  <a:srgbClr val="0000FF"/>
                </a:solidFill>
                <a:effectLst/>
                <a:uLnTx/>
                <a:uFillTx/>
                <a:latin typeface="Arial (Body)"/>
                <a:ea typeface="Calibri" panose="020F0502020204030204" pitchFamily="34" charset="0"/>
              </a:rPr>
              <a:t> </a:t>
            </a:r>
          </a:p>
          <a:p>
            <a:pPr marL="0" marR="0" lvl="0" indent="0" defTabSz="914400" eaLnBrk="1" fontAlgn="auto" latinLnBrk="0" hangingPunct="1">
              <a:lnSpc>
                <a:spcPct val="100000"/>
              </a:lnSpc>
              <a:spcBef>
                <a:spcPts val="0"/>
              </a:spcBef>
              <a:spcAft>
                <a:spcPts val="0"/>
              </a:spcAft>
              <a:buClrTx/>
              <a:buSzTx/>
              <a:tabLst/>
              <a:defRPr/>
            </a:pPr>
            <a:endParaRPr kumimoji="0" lang="en-GB" sz="1800" b="0" i="0" u="none" strike="noStrike" kern="0" cap="none" spc="0" normalizeH="0" baseline="0" noProof="0">
              <a:ln>
                <a:noFill/>
              </a:ln>
              <a:solidFill>
                <a:sysClr val="windowText" lastClr="000000"/>
              </a:solidFill>
              <a:effectLst/>
              <a:uLnTx/>
              <a:uFillTx/>
              <a:latin typeface="Arial (Body)"/>
              <a:ea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tabLst/>
              <a:defRPr/>
            </a:pPr>
            <a:r>
              <a:rPr kumimoji="0" lang="en-US" sz="1800" b="1" i="0" u="none" strike="noStrike" kern="0" cap="none" spc="0" normalizeH="0" baseline="0" noProof="0">
                <a:ln>
                  <a:noFill/>
                </a:ln>
                <a:effectLst/>
                <a:uLnTx/>
                <a:uFillTx/>
                <a:latin typeface="Arial (Body)"/>
              </a:rPr>
              <a:t>Field Consents System User Guidance: </a:t>
            </a:r>
          </a:p>
          <a:p>
            <a:pPr marL="0" marR="0" lvl="0" indent="0" defTabSz="914400" eaLnBrk="1" fontAlgn="auto" latinLnBrk="0" hangingPunct="1">
              <a:lnSpc>
                <a:spcPct val="100000"/>
              </a:lnSpc>
              <a:spcBef>
                <a:spcPts val="0"/>
              </a:spcBef>
              <a:spcAft>
                <a:spcPts val="0"/>
              </a:spcAft>
              <a:buClrTx/>
              <a:buSzTx/>
              <a:tabLst/>
              <a:defRPr/>
            </a:pPr>
            <a:r>
              <a:rPr kumimoji="0" lang="en-US" sz="1800" i="0" u="none" strike="noStrike" kern="0" cap="none" spc="0" normalizeH="0" baseline="0" noProof="0">
                <a:ln>
                  <a:noFill/>
                </a:ln>
                <a:solidFill>
                  <a:srgbClr val="0000FF"/>
                </a:solidFill>
                <a:effectLst/>
                <a:uLnTx/>
                <a:uFillTx/>
                <a:latin typeface="Arial (Body)"/>
                <a:hlinkClick r:id="rId5">
                  <a:extLst>
                    <a:ext uri="{A12FA001-AC4F-418D-AE19-62706E023703}">
                      <ahyp:hlinkClr xmlns:ahyp="http://schemas.microsoft.com/office/drawing/2018/hyperlinkcolor" val="tx"/>
                    </a:ext>
                  </a:extLst>
                </a:hlinkClick>
              </a:rPr>
              <a:t>https://www.nstauthority.co.uk/media/7646/field-consents-system-user-guidance-update-june-2021-final.docx</a:t>
            </a:r>
            <a:r>
              <a:rPr kumimoji="0" lang="en-US" sz="1800" i="0" u="none" strike="noStrike" kern="0" cap="none" spc="0" normalizeH="0" baseline="0" noProof="0">
                <a:ln>
                  <a:noFill/>
                </a:ln>
                <a:solidFill>
                  <a:srgbClr val="0000FF"/>
                </a:solidFill>
                <a:effectLst/>
                <a:uLnTx/>
                <a:uFillTx/>
                <a:latin typeface="Arial (Body)"/>
              </a:rPr>
              <a:t> </a:t>
            </a:r>
          </a:p>
        </p:txBody>
      </p:sp>
      <p:pic>
        <p:nvPicPr>
          <p:cNvPr id="2" name="Picture 1">
            <a:extLst>
              <a:ext uri="{FF2B5EF4-FFF2-40B4-BE49-F238E27FC236}">
                <a16:creationId xmlns:a16="http://schemas.microsoft.com/office/drawing/2014/main" id="{3D7CACB9-5AAE-4BC9-B0A1-216E3C8D0470}"/>
              </a:ext>
              <a:ext uri="{C183D7F6-B498-43B3-948B-1728B52AA6E4}">
                <adec:decorative xmlns:adec="http://schemas.microsoft.com/office/drawing/2017/decorative" val="1"/>
              </a:ext>
            </a:extLst>
          </p:cNvPr>
          <p:cNvPicPr>
            <a:picLocks noChangeAspect="1"/>
          </p:cNvPicPr>
          <p:nvPr/>
        </p:nvPicPr>
        <p:blipFill rotWithShape="1">
          <a:blip r:embed="rId6"/>
          <a:srcRect l="75934" b="36311"/>
          <a:stretch/>
        </p:blipFill>
        <p:spPr>
          <a:xfrm>
            <a:off x="9732474" y="747527"/>
            <a:ext cx="950615" cy="883152"/>
          </a:xfrm>
          <a:prstGeom prst="rect">
            <a:avLst/>
          </a:prstGeom>
        </p:spPr>
      </p:pic>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solidFill>
            <a:srgbClr val="002060"/>
          </a:solidFill>
        </p:spPr>
        <p:txBody>
          <a:bodyPr/>
          <a:lstStyle/>
          <a:p>
            <a:endParaRPr lang="en-GB"/>
          </a:p>
        </p:txBody>
      </p:sp>
      <p:sp>
        <p:nvSpPr>
          <p:cNvPr id="4" name="Slide Number Placeholder 3">
            <a:extLst>
              <a:ext uri="{FF2B5EF4-FFF2-40B4-BE49-F238E27FC236}">
                <a16:creationId xmlns:a16="http://schemas.microsoft.com/office/drawing/2014/main" id="{64EA8C69-19C7-67C3-4E9F-FEE2633C5B13}"/>
              </a:ext>
            </a:extLst>
          </p:cNvPr>
          <p:cNvSpPr>
            <a:spLocks noGrp="1"/>
          </p:cNvSpPr>
          <p:nvPr>
            <p:ph type="sldNum" sz="quarter" idx="4"/>
          </p:nvPr>
        </p:nvSpPr>
        <p:spPr/>
        <p:txBody>
          <a:bodyPr/>
          <a:lstStyle/>
          <a:p>
            <a:fld id="{DD0590FE-9BA6-45CB-BC76-38BB9AEE2E90}" type="slidenum">
              <a:rPr lang="en-GB" smtClean="0"/>
              <a:t>28</a:t>
            </a:fld>
            <a:endParaRPr lang="en-GB"/>
          </a:p>
        </p:txBody>
      </p:sp>
    </p:spTree>
    <p:extLst>
      <p:ext uri="{BB962C8B-B14F-4D97-AF65-F5344CB8AC3E}">
        <p14:creationId xmlns:p14="http://schemas.microsoft.com/office/powerpoint/2010/main" val="335627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14E4-2637-97DC-FA23-ED2DCAEAE0B8}"/>
              </a:ext>
            </a:extLst>
          </p:cNvPr>
          <p:cNvSpPr>
            <a:spLocks noGrp="1"/>
          </p:cNvSpPr>
          <p:nvPr>
            <p:ph type="title"/>
          </p:nvPr>
        </p:nvSpPr>
        <p:spPr>
          <a:xfrm>
            <a:off x="575733" y="-501649"/>
            <a:ext cx="7095435" cy="501649"/>
          </a:xfrm>
        </p:spPr>
        <p:txBody>
          <a:bodyPr lIns="0" tIns="0" anchor="b"/>
          <a:lstStyle/>
          <a:p>
            <a:r>
              <a:rPr lang="en-GB" dirty="0"/>
              <a:t>Any Questions?</a:t>
            </a:r>
          </a:p>
        </p:txBody>
      </p:sp>
      <p:sp>
        <p:nvSpPr>
          <p:cNvPr id="11" name="TextBox 10">
            <a:extLst>
              <a:ext uri="{FF2B5EF4-FFF2-40B4-BE49-F238E27FC236}">
                <a16:creationId xmlns:a16="http://schemas.microsoft.com/office/drawing/2014/main" id="{1F207586-CB5B-4C79-89D0-AD75DA579094}"/>
              </a:ext>
            </a:extLst>
          </p:cNvPr>
          <p:cNvSpPr txBox="1"/>
          <p:nvPr/>
        </p:nvSpPr>
        <p:spPr>
          <a:xfrm>
            <a:off x="575733" y="3118021"/>
            <a:ext cx="11069998" cy="523220"/>
          </a:xfrm>
          <a:prstGeom prst="rect">
            <a:avLst/>
          </a:prstGeom>
          <a:noFill/>
        </p:spPr>
        <p:txBody>
          <a:bodyPr wrap="square" lIns="0" tIns="45720" rIns="0" bIns="45720" rtlCol="0" anchor="t">
            <a:spAutoFit/>
          </a:bodyPr>
          <a:lstStyle/>
          <a:p>
            <a:pPr algn="ctr" rtl="0" fontAlgn="base"/>
            <a:r>
              <a:rPr lang="en-US" sz="2800" b="1" i="0">
                <a:solidFill>
                  <a:schemeClr val="bg1"/>
                </a:solidFill>
                <a:effectLst/>
                <a:latin typeface="Arial" panose="020B0604020202020204" pitchFamily="34" charset="0"/>
                <a:cs typeface="Arial" panose="020B0604020202020204" pitchFamily="34" charset="0"/>
              </a:rPr>
              <a:t>Any Questions?</a:t>
            </a:r>
            <a:r>
              <a:rPr lang="en-US" sz="1600" b="1" i="0">
                <a:solidFill>
                  <a:srgbClr val="444444"/>
                </a:solidFill>
                <a:effectLst/>
                <a:latin typeface="Arial" panose="020B0604020202020204" pitchFamily="34" charset="0"/>
                <a:cs typeface="Arial" panose="020B0604020202020204" pitchFamily="34" charset="0"/>
              </a:rPr>
              <a:t>​</a:t>
            </a:r>
            <a:endParaRPr lang="en-US" sz="1600" b="0" i="0">
              <a:solidFill>
                <a:srgbClr val="444444"/>
              </a:solidFill>
              <a:effectLst/>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8979B8B2-0138-4866-9A5D-297F93EDCB48}"/>
              </a:ext>
            </a:extLst>
          </p:cNvPr>
          <p:cNvSpPr>
            <a:spLocks noGrp="1"/>
          </p:cNvSpPr>
          <p:nvPr>
            <p:ph type="body" sz="quarter" idx="10"/>
          </p:nvPr>
        </p:nvSpPr>
        <p:spPr>
          <a:xfrm>
            <a:off x="0" y="6480649"/>
            <a:ext cx="12192000" cy="368300"/>
          </a:xfrm>
          <a:solidFill>
            <a:schemeClr val="bg1"/>
          </a:solidFill>
        </p:spPr>
        <p:txBody>
          <a:bodyPr lIns="91440" tIns="45720" rIns="91440" bIns="45720" anchor="t"/>
          <a:lstStyle/>
          <a:p>
            <a:endParaRPr lang="en-GB"/>
          </a:p>
        </p:txBody>
      </p:sp>
      <p:sp>
        <p:nvSpPr>
          <p:cNvPr id="3" name="Slide Number Placeholder 2">
            <a:extLst>
              <a:ext uri="{FF2B5EF4-FFF2-40B4-BE49-F238E27FC236}">
                <a16:creationId xmlns:a16="http://schemas.microsoft.com/office/drawing/2014/main" id="{1D5D86AB-B511-1588-43B2-6673D9F33034}"/>
              </a:ext>
            </a:extLst>
          </p:cNvPr>
          <p:cNvSpPr>
            <a:spLocks noGrp="1"/>
          </p:cNvSpPr>
          <p:nvPr>
            <p:ph type="sldNum" sz="quarter" idx="4"/>
          </p:nvPr>
        </p:nvSpPr>
        <p:spPr/>
        <p:txBody>
          <a:bodyPr/>
          <a:lstStyle/>
          <a:p>
            <a:fld id="{DD0590FE-9BA6-45CB-BC76-38BB9AEE2E90}" type="slidenum">
              <a:rPr lang="en-GB" smtClean="0"/>
              <a:t>29</a:t>
            </a:fld>
            <a:endParaRPr lang="en-GB"/>
          </a:p>
        </p:txBody>
      </p:sp>
    </p:spTree>
    <p:extLst>
      <p:ext uri="{BB962C8B-B14F-4D97-AF65-F5344CB8AC3E}">
        <p14:creationId xmlns:p14="http://schemas.microsoft.com/office/powerpoint/2010/main" val="20212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09874-6560-4AF5-B8C1-2EB8D33159F6}"/>
              </a:ext>
            </a:extLst>
          </p:cNvPr>
          <p:cNvSpPr>
            <a:spLocks noGrp="1"/>
          </p:cNvSpPr>
          <p:nvPr>
            <p:ph type="title"/>
          </p:nvPr>
        </p:nvSpPr>
        <p:spPr/>
        <p:txBody>
          <a:bodyPr>
            <a:normAutofit/>
          </a:bodyPr>
          <a:lstStyle/>
          <a:p>
            <a:r>
              <a:rPr lang="en-GB"/>
              <a:t>Annual Consents Exercise (ACE) 2024</a:t>
            </a:r>
          </a:p>
        </p:txBody>
      </p:sp>
      <p:sp>
        <p:nvSpPr>
          <p:cNvPr id="3" name="TextBox 2">
            <a:extLst>
              <a:ext uri="{FF2B5EF4-FFF2-40B4-BE49-F238E27FC236}">
                <a16:creationId xmlns:a16="http://schemas.microsoft.com/office/drawing/2014/main" id="{5F97D354-6F8E-4D82-BA1D-CED061A1E59E}"/>
              </a:ext>
            </a:extLst>
          </p:cNvPr>
          <p:cNvSpPr txBox="1"/>
          <p:nvPr/>
        </p:nvSpPr>
        <p:spPr>
          <a:xfrm>
            <a:off x="575733" y="1008535"/>
            <a:ext cx="3286408" cy="461665"/>
          </a:xfrm>
          <a:prstGeom prst="rect">
            <a:avLst/>
          </a:prstGeom>
          <a:noFill/>
        </p:spPr>
        <p:txBody>
          <a:bodyPr wrap="square" rtlCol="0">
            <a:spAutoFit/>
          </a:bodyPr>
          <a:lstStyle/>
          <a:p>
            <a:r>
              <a:rPr lang="en-GB" b="1">
                <a:solidFill>
                  <a:srgbClr val="0070C0"/>
                </a:solidFill>
              </a:rPr>
              <a:t>What we will Cover</a:t>
            </a:r>
          </a:p>
        </p:txBody>
      </p:sp>
      <p:sp>
        <p:nvSpPr>
          <p:cNvPr id="2" name="TextBox 1">
            <a:extLst>
              <a:ext uri="{FF2B5EF4-FFF2-40B4-BE49-F238E27FC236}">
                <a16:creationId xmlns:a16="http://schemas.microsoft.com/office/drawing/2014/main" id="{CD2A8C05-B173-4631-A627-40305626891E}"/>
              </a:ext>
            </a:extLst>
          </p:cNvPr>
          <p:cNvSpPr txBox="1"/>
          <p:nvPr/>
        </p:nvSpPr>
        <p:spPr>
          <a:xfrm>
            <a:off x="575733" y="1462405"/>
            <a:ext cx="8044873" cy="4939814"/>
          </a:xfrm>
          <a:prstGeom prst="rect">
            <a:avLst/>
          </a:prstGeom>
          <a:noFill/>
        </p:spPr>
        <p:txBody>
          <a:bodyPr wrap="square" lIns="91440" tIns="45720" rIns="91440" bIns="45720" rtlCol="0" anchor="t">
            <a:spAutoFit/>
          </a:bodyPr>
          <a:lstStyle/>
          <a:p>
            <a:pPr marL="285750" marR="0" lvl="0" indent="-285750" algn="just" defTabSz="4572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Arial"/>
                <a:ea typeface="+mn-ea"/>
                <a:cs typeface="+mn-cs"/>
              </a:rPr>
              <a:t>Welcome / Ground rules &amp; Context – 5 minutes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Arial"/>
                <a:ea typeface="+mn-ea"/>
                <a:cs typeface="+mn-cs"/>
              </a:rPr>
              <a:t>ACE 2024 – 50 minutes</a:t>
            </a:r>
          </a:p>
          <a:p>
            <a:pPr marL="952470" lvl="1" indent="-342900" algn="just" defTabSz="457200">
              <a:buFont typeface="Wingdings" panose="05000000000000000000" pitchFamily="2" charset="2"/>
              <a:buChar char="Ø"/>
              <a:defRPr/>
            </a:pPr>
            <a:r>
              <a:rPr lang="en-GB" sz="2000">
                <a:latin typeface="Arial"/>
              </a:rPr>
              <a:t>The Consents team</a:t>
            </a:r>
          </a:p>
          <a:p>
            <a:pPr marL="952470" lvl="1" indent="-342900" algn="just" defTabSz="457200">
              <a:buFont typeface="Wingdings" panose="05000000000000000000" pitchFamily="2" charset="2"/>
              <a:buChar char="Ø"/>
              <a:defRPr/>
            </a:pPr>
            <a:r>
              <a:rPr lang="en-GB" sz="2000">
                <a:latin typeface="Arial"/>
              </a:rPr>
              <a:t>Context </a:t>
            </a:r>
          </a:p>
          <a:p>
            <a:pPr marL="952470" lvl="1" indent="-342900" algn="just" defTabSz="457200">
              <a:buFont typeface="Wingdings" panose="05000000000000000000" pitchFamily="2" charset="2"/>
              <a:buChar char="Ø"/>
              <a:defRPr/>
            </a:pPr>
            <a:r>
              <a:rPr lang="en-GB" sz="2000">
                <a:latin typeface="Arial"/>
              </a:rPr>
              <a:t>Overview</a:t>
            </a:r>
          </a:p>
          <a:p>
            <a:pPr marL="952470" lvl="1" indent="-342900" algn="just" defTabSz="457200">
              <a:buFont typeface="Wingdings" panose="05000000000000000000" pitchFamily="2" charset="2"/>
              <a:buChar char="Ø"/>
              <a:defRPr/>
            </a:pPr>
            <a:r>
              <a:rPr lang="en-GB" sz="2000">
                <a:latin typeface="Arial"/>
              </a:rPr>
              <a:t>Production Applications</a:t>
            </a:r>
          </a:p>
          <a:p>
            <a:pPr marL="952470" lvl="1" indent="-342900" algn="just" defTabSz="457200">
              <a:buFont typeface="Wingdings" panose="05000000000000000000" pitchFamily="2" charset="2"/>
              <a:buChar char="Ø"/>
              <a:defRPr/>
            </a:pPr>
            <a:r>
              <a:rPr lang="en-GB" sz="2000">
                <a:latin typeface="Arial"/>
              </a:rPr>
              <a:t>OPRED Environmental Requirements</a:t>
            </a:r>
          </a:p>
          <a:p>
            <a:pPr marL="952470" lvl="1" indent="-342900" algn="just" defTabSz="457200">
              <a:buFont typeface="Wingdings" panose="05000000000000000000" pitchFamily="2" charset="2"/>
              <a:buChar char="Ø"/>
              <a:defRPr/>
            </a:pPr>
            <a:r>
              <a:rPr lang="en-GB" sz="2000">
                <a:latin typeface="Arial"/>
              </a:rPr>
              <a:t>Flare and Venting Applications</a:t>
            </a:r>
          </a:p>
          <a:p>
            <a:pPr marL="952470" lvl="1" indent="-342900" algn="just" defTabSz="457200">
              <a:buFont typeface="Wingdings" panose="05000000000000000000" pitchFamily="2" charset="2"/>
              <a:buChar char="Ø"/>
              <a:defRPr/>
            </a:pPr>
            <a:r>
              <a:rPr lang="en-GB" sz="2000">
                <a:latin typeface="Arial"/>
              </a:rPr>
              <a:t>Onshore </a:t>
            </a:r>
          </a:p>
          <a:p>
            <a:pPr marL="952470" lvl="1" indent="-342900" algn="just" defTabSz="457200">
              <a:buFont typeface="Wingdings" panose="05000000000000000000" pitchFamily="2" charset="2"/>
              <a:buChar char="Ø"/>
              <a:defRPr/>
            </a:pPr>
            <a:r>
              <a:rPr lang="en-GB" sz="2000">
                <a:latin typeface="Arial"/>
              </a:rPr>
              <a:t>Consents for Facilities</a:t>
            </a:r>
          </a:p>
          <a:p>
            <a:pPr marL="952470" lvl="1" indent="-342900" algn="just" defTabSz="457200">
              <a:buFont typeface="Wingdings" panose="05000000000000000000" pitchFamily="2" charset="2"/>
              <a:buChar char="Ø"/>
              <a:defRPr/>
            </a:pPr>
            <a:r>
              <a:rPr lang="en-GB" sz="2000">
                <a:latin typeface="Arial"/>
              </a:rPr>
              <a:t>Key Messages &amp; Links</a:t>
            </a:r>
          </a:p>
          <a:p>
            <a:pPr marL="952470" lvl="1" indent="-342900" algn="just" defTabSz="457200">
              <a:spcAft>
                <a:spcPts val="900"/>
              </a:spcAft>
              <a:buFont typeface="Wingdings" panose="05000000000000000000" pitchFamily="2" charset="2"/>
              <a:buChar char="Ø"/>
              <a:defRPr/>
            </a:pPr>
            <a:r>
              <a:rPr lang="en-GB" sz="2000">
                <a:latin typeface="Arial"/>
              </a:rPr>
              <a:t>Q&amp;A</a:t>
            </a:r>
          </a:p>
          <a:p>
            <a:pPr marL="342900" indent="-342900" algn="just" defTabSz="457200">
              <a:buFont typeface="Arial" panose="020B0604020202020204" pitchFamily="34" charset="0"/>
              <a:buChar char="•"/>
              <a:defRPr/>
            </a:pPr>
            <a:r>
              <a:rPr lang="en-GB" sz="2000">
                <a:latin typeface="Arial"/>
              </a:rPr>
              <a:t>Field Consents Project – 15 minutes</a:t>
            </a:r>
          </a:p>
          <a:p>
            <a:pPr marL="952470" lvl="1" indent="-342900" algn="just" defTabSz="457200">
              <a:buFont typeface="Wingdings" panose="05000000000000000000" pitchFamily="2" charset="2"/>
              <a:buChar char="Ø"/>
              <a:defRPr/>
            </a:pPr>
            <a:r>
              <a:rPr lang="en-GB" sz="2000">
                <a:latin typeface="Arial"/>
              </a:rPr>
              <a:t>Presentation </a:t>
            </a:r>
          </a:p>
          <a:p>
            <a:pPr marL="952470" lvl="1" indent="-342900" algn="just" defTabSz="457200">
              <a:buFont typeface="Wingdings" panose="05000000000000000000" pitchFamily="2" charset="2"/>
              <a:buChar char="Ø"/>
              <a:defRPr/>
            </a:pPr>
            <a:r>
              <a:rPr lang="en-GB" sz="2000">
                <a:latin typeface="Arial"/>
              </a:rPr>
              <a:t>Q&amp;A </a:t>
            </a:r>
          </a:p>
        </p:txBody>
      </p:sp>
      <p:sp>
        <p:nvSpPr>
          <p:cNvPr id="5" name="Text Placeholder 4">
            <a:extLst>
              <a:ext uri="{FF2B5EF4-FFF2-40B4-BE49-F238E27FC236}">
                <a16:creationId xmlns:a16="http://schemas.microsoft.com/office/drawing/2014/main" id="{5AC8FFB1-96F5-4D2F-8D22-57334F212858}"/>
              </a:ext>
            </a:extLst>
          </p:cNvPr>
          <p:cNvSpPr>
            <a:spLocks noGrp="1"/>
          </p:cNvSpPr>
          <p:nvPr>
            <p:ph type="body" sz="quarter" idx="10"/>
          </p:nvPr>
        </p:nvSpPr>
        <p:spPr>
          <a:solidFill>
            <a:srgbClr val="002060"/>
          </a:solidFill>
        </p:spPr>
        <p:txBody>
          <a:bodyPr/>
          <a:lstStyle/>
          <a:p>
            <a:endParaRPr lang="en-GB"/>
          </a:p>
        </p:txBody>
      </p:sp>
      <p:sp>
        <p:nvSpPr>
          <p:cNvPr id="7" name="Slide Number Placeholder 6">
            <a:extLst>
              <a:ext uri="{FF2B5EF4-FFF2-40B4-BE49-F238E27FC236}">
                <a16:creationId xmlns:a16="http://schemas.microsoft.com/office/drawing/2014/main" id="{1D37564E-C777-4776-BD72-5C742C2688CD}"/>
              </a:ext>
            </a:extLst>
          </p:cNvPr>
          <p:cNvSpPr>
            <a:spLocks noGrp="1"/>
          </p:cNvSpPr>
          <p:nvPr>
            <p:ph type="sldNum" sz="quarter" idx="4"/>
          </p:nvPr>
        </p:nvSpPr>
        <p:spPr/>
        <p:txBody>
          <a:bodyPr/>
          <a:lstStyle/>
          <a:p>
            <a:fld id="{DD0590FE-9BA6-45CB-BC76-38BB9AEE2E90}" type="slidenum">
              <a:rPr lang="en-GB" smtClean="0"/>
              <a:t>3</a:t>
            </a:fld>
            <a:endParaRPr lang="en-GB"/>
          </a:p>
        </p:txBody>
      </p:sp>
    </p:spTree>
    <p:extLst>
      <p:ext uri="{BB962C8B-B14F-4D97-AF65-F5344CB8AC3E}">
        <p14:creationId xmlns:p14="http://schemas.microsoft.com/office/powerpoint/2010/main" val="264322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A69E4F-C132-4408-9086-194957E913C8}"/>
              </a:ext>
            </a:extLst>
          </p:cNvPr>
          <p:cNvSpPr>
            <a:spLocks noGrp="1"/>
          </p:cNvSpPr>
          <p:nvPr>
            <p:ph type="title"/>
          </p:nvPr>
        </p:nvSpPr>
        <p:spPr/>
        <p:txBody>
          <a:bodyPr lIns="0" tIns="0" rIns="91440" bIns="45720" anchor="t">
            <a:normAutofit/>
          </a:bodyPr>
          <a:lstStyle/>
          <a:p>
            <a:r>
              <a:rPr lang="en-GB">
                <a:latin typeface="Arial"/>
                <a:cs typeface="Arial"/>
              </a:rPr>
              <a:t>Consents Organogram</a:t>
            </a:r>
            <a:endParaRPr lang="en-GB"/>
          </a:p>
        </p:txBody>
      </p:sp>
      <p:graphicFrame>
        <p:nvGraphicFramePr>
          <p:cNvPr id="3" name="Diagram 2" descr="Organogram">
            <a:extLst>
              <a:ext uri="{FF2B5EF4-FFF2-40B4-BE49-F238E27FC236}">
                <a16:creationId xmlns:a16="http://schemas.microsoft.com/office/drawing/2014/main" id="{C1218D1A-3869-4524-CC62-05616BB57BA7}"/>
              </a:ext>
            </a:extLst>
          </p:cNvPr>
          <p:cNvGraphicFramePr/>
          <p:nvPr>
            <p:extLst>
              <p:ext uri="{D42A27DB-BD31-4B8C-83A1-F6EECF244321}">
                <p14:modId xmlns:p14="http://schemas.microsoft.com/office/powerpoint/2010/main" val="1213762349"/>
              </p:ext>
            </p:extLst>
          </p:nvPr>
        </p:nvGraphicFramePr>
        <p:xfrm>
          <a:off x="332509" y="511177"/>
          <a:ext cx="11526982" cy="4983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0D4F6CC-BE5C-69DC-12A5-43424660167A}"/>
              </a:ext>
            </a:extLst>
          </p:cNvPr>
          <p:cNvSpPr txBox="1"/>
          <p:nvPr/>
        </p:nvSpPr>
        <p:spPr>
          <a:xfrm>
            <a:off x="3203040" y="5553762"/>
            <a:ext cx="5785919" cy="646331"/>
          </a:xfrm>
          <a:prstGeom prst="rect">
            <a:avLst/>
          </a:prstGeom>
          <a:noFill/>
          <a:ln w="12700" cmpd="sng">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p>
            <a:pPr algn="ctr"/>
            <a:r>
              <a:rPr lang="en-GB" sz="1200"/>
              <a:t>NOTE: *Ensure queries are routed to the Consents inbox (</a:t>
            </a:r>
            <a:r>
              <a:rPr kumimoji="0" lang="en-GB" sz="1200" b="0" i="0" u="none" strike="noStrike" kern="1200" cap="none" spc="0" normalizeH="0" baseline="0" noProof="0">
                <a:ln>
                  <a:noFill/>
                </a:ln>
                <a:solidFill>
                  <a:srgbClr val="0000FF"/>
                </a:solidFill>
                <a:effectLst/>
                <a:uLnTx/>
                <a:uFillTx/>
                <a:ea typeface="+mn-ea"/>
                <a:cs typeface="+mn-cs"/>
                <a:hlinkClick r:id="rId7">
                  <a:extLst>
                    <a:ext uri="{A12FA001-AC4F-418D-AE19-62706E023703}">
                      <ahyp:hlinkClr xmlns:ahyp="http://schemas.microsoft.com/office/drawing/2018/hyperlinkcolor" val="tx"/>
                    </a:ext>
                  </a:extLst>
                </a:hlinkClick>
              </a:rPr>
              <a:t>consents@nstauthority.co.uk</a:t>
            </a:r>
            <a:r>
              <a:rPr kumimoji="0" lang="en-GB" sz="1200" b="0" i="0" u="none" strike="noStrike" kern="1200" cap="none" spc="0" normalizeH="0" baseline="0" noProof="0">
                <a:ln>
                  <a:noFill/>
                </a:ln>
                <a:solidFill>
                  <a:srgbClr val="0000FF"/>
                </a:solidFill>
                <a:effectLst/>
                <a:uLnTx/>
                <a:uFillTx/>
                <a:ea typeface="+mn-ea"/>
                <a:cs typeface="+mn-cs"/>
              </a:rPr>
              <a:t> </a:t>
            </a:r>
            <a:r>
              <a:rPr lang="en-GB" sz="1200"/>
              <a:t>) or to Malcolm Cowie as the Interim Consents &amp; Authorisations Manager.</a:t>
            </a:r>
          </a:p>
        </p:txBody>
      </p:sp>
      <p:sp>
        <p:nvSpPr>
          <p:cNvPr id="4" name="Slide Number Placeholder 3">
            <a:extLst>
              <a:ext uri="{FF2B5EF4-FFF2-40B4-BE49-F238E27FC236}">
                <a16:creationId xmlns:a16="http://schemas.microsoft.com/office/drawing/2014/main" id="{23F45A6C-03D5-EE72-D4B0-AD95C7E35B45}"/>
              </a:ext>
            </a:extLst>
          </p:cNvPr>
          <p:cNvSpPr>
            <a:spLocks noGrp="1"/>
          </p:cNvSpPr>
          <p:nvPr>
            <p:ph type="sldNum" sz="quarter" idx="4"/>
          </p:nvPr>
        </p:nvSpPr>
        <p:spPr/>
        <p:txBody>
          <a:bodyPr/>
          <a:lstStyle/>
          <a:p>
            <a:fld id="{DD0590FE-9BA6-45CB-BC76-38BB9AEE2E90}" type="slidenum">
              <a:rPr lang="en-GB" smtClean="0"/>
              <a:t>4</a:t>
            </a:fld>
            <a:endParaRPr lang="en-GB"/>
          </a:p>
        </p:txBody>
      </p:sp>
      <p:sp>
        <p:nvSpPr>
          <p:cNvPr id="5" name="Text Placeholder 4">
            <a:extLst>
              <a:ext uri="{FF2B5EF4-FFF2-40B4-BE49-F238E27FC236}">
                <a16:creationId xmlns:a16="http://schemas.microsoft.com/office/drawing/2014/main" id="{6C6CB879-6E56-F2C0-EA6F-B6C68422473E}"/>
              </a:ext>
            </a:extLst>
          </p:cNvPr>
          <p:cNvSpPr>
            <a:spLocks noGrp="1"/>
          </p:cNvSpPr>
          <p:nvPr>
            <p:ph type="body" sz="quarter" idx="10"/>
          </p:nvPr>
        </p:nvSpPr>
        <p:spPr>
          <a:xfrm>
            <a:off x="0" y="6489702"/>
            <a:ext cx="12192000" cy="368300"/>
          </a:xfrm>
          <a:solidFill>
            <a:srgbClr val="002060"/>
          </a:solidFill>
        </p:spPr>
        <p:txBody>
          <a:bodyPr/>
          <a:lstStyle/>
          <a:p>
            <a:endParaRPr lang="en-GB"/>
          </a:p>
        </p:txBody>
      </p:sp>
    </p:spTree>
    <p:extLst>
      <p:ext uri="{BB962C8B-B14F-4D97-AF65-F5344CB8AC3E}">
        <p14:creationId xmlns:p14="http://schemas.microsoft.com/office/powerpoint/2010/main" val="246539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09874-6560-4AF5-B8C1-2EB8D33159F6}"/>
              </a:ext>
            </a:extLst>
          </p:cNvPr>
          <p:cNvSpPr>
            <a:spLocks noGrp="1"/>
          </p:cNvSpPr>
          <p:nvPr>
            <p:ph type="title"/>
          </p:nvPr>
        </p:nvSpPr>
        <p:spPr/>
        <p:txBody>
          <a:bodyPr>
            <a:normAutofit/>
          </a:bodyPr>
          <a:lstStyle/>
          <a:p>
            <a:r>
              <a:rPr lang="en-GB"/>
              <a:t>Headline achievement…</a:t>
            </a:r>
          </a:p>
        </p:txBody>
      </p:sp>
      <p:pic>
        <p:nvPicPr>
          <p:cNvPr id="7" name="Picture 6" descr="Image highlighting flaring reduction">
            <a:extLst>
              <a:ext uri="{FF2B5EF4-FFF2-40B4-BE49-F238E27FC236}">
                <a16:creationId xmlns:a16="http://schemas.microsoft.com/office/drawing/2014/main" id="{F6966AB1-45B0-AB35-24D5-B7693F113F06}"/>
              </a:ext>
            </a:extLst>
          </p:cNvPr>
          <p:cNvPicPr>
            <a:picLocks noChangeAspect="1"/>
          </p:cNvPicPr>
          <p:nvPr/>
        </p:nvPicPr>
        <p:blipFill>
          <a:blip r:embed="rId3"/>
          <a:stretch>
            <a:fillRect/>
          </a:stretch>
        </p:blipFill>
        <p:spPr>
          <a:xfrm>
            <a:off x="575733" y="860330"/>
            <a:ext cx="10748702" cy="3902169"/>
          </a:xfrm>
          <a:prstGeom prst="rect">
            <a:avLst/>
          </a:prstGeom>
        </p:spPr>
      </p:pic>
      <p:sp>
        <p:nvSpPr>
          <p:cNvPr id="2" name="TextBox 1">
            <a:extLst>
              <a:ext uri="{FF2B5EF4-FFF2-40B4-BE49-F238E27FC236}">
                <a16:creationId xmlns:a16="http://schemas.microsoft.com/office/drawing/2014/main" id="{CD2A8C05-B173-4631-A627-40305626891E}"/>
              </a:ext>
            </a:extLst>
          </p:cNvPr>
          <p:cNvSpPr txBox="1"/>
          <p:nvPr/>
        </p:nvSpPr>
        <p:spPr>
          <a:xfrm>
            <a:off x="575732" y="5168743"/>
            <a:ext cx="10770131" cy="400110"/>
          </a:xfrm>
          <a:prstGeom prst="rect">
            <a:avLst/>
          </a:prstGeom>
          <a:noFill/>
        </p:spPr>
        <p:txBody>
          <a:bodyPr wrap="square" lIns="91440" tIns="45720" rIns="91440" bIns="45720" rtlCol="0" anchor="t">
            <a:spAutoFit/>
          </a:bodyPr>
          <a:lstStyle/>
          <a:p>
            <a:pPr marR="0" lvl="0" defTabSz="457200" rtl="0" eaLnBrk="1" fontAlgn="auto" latinLnBrk="0" hangingPunct="1">
              <a:lnSpc>
                <a:spcPct val="100000"/>
              </a:lnSpc>
              <a:spcBef>
                <a:spcPts val="0"/>
              </a:spcBef>
              <a:spcAft>
                <a:spcPts val="1200"/>
              </a:spcAft>
              <a:buClrTx/>
              <a:buSzTx/>
              <a:tabLst/>
              <a:defRPr/>
            </a:pPr>
            <a:r>
              <a:rPr lang="en-GB" sz="2000" b="1">
                <a:solidFill>
                  <a:schemeClr val="bg1"/>
                </a:solidFill>
                <a:latin typeface="Arial"/>
              </a:rPr>
              <a:t>… but flaring still contributes circa 20% of overall emissions from oil and gas activities.</a:t>
            </a:r>
            <a:endParaRPr lang="en-GB" sz="2000">
              <a:solidFill>
                <a:schemeClr val="bg1"/>
              </a:solidFill>
              <a:latin typeface="Arial"/>
            </a:endParaRPr>
          </a:p>
        </p:txBody>
      </p:sp>
      <p:sp>
        <p:nvSpPr>
          <p:cNvPr id="5" name="Text Placeholder 4">
            <a:extLst>
              <a:ext uri="{FF2B5EF4-FFF2-40B4-BE49-F238E27FC236}">
                <a16:creationId xmlns:a16="http://schemas.microsoft.com/office/drawing/2014/main" id="{5AC8FFB1-96F5-4D2F-8D22-57334F212858}"/>
              </a:ext>
            </a:extLst>
          </p:cNvPr>
          <p:cNvSpPr>
            <a:spLocks noGrp="1"/>
          </p:cNvSpPr>
          <p:nvPr>
            <p:ph type="body" sz="quarter" idx="10"/>
          </p:nvPr>
        </p:nvSpPr>
        <p:spPr>
          <a:solidFill>
            <a:srgbClr val="002060"/>
          </a:solidFill>
        </p:spPr>
        <p:txBody>
          <a:bodyPr/>
          <a:lstStyle/>
          <a:p>
            <a:endParaRPr lang="en-GB"/>
          </a:p>
        </p:txBody>
      </p:sp>
      <p:sp>
        <p:nvSpPr>
          <p:cNvPr id="6" name="Slide Number Placeholder 5">
            <a:extLst>
              <a:ext uri="{FF2B5EF4-FFF2-40B4-BE49-F238E27FC236}">
                <a16:creationId xmlns:a16="http://schemas.microsoft.com/office/drawing/2014/main" id="{56D01D5F-C4DA-B117-E630-BD504C2F1A62}"/>
              </a:ext>
            </a:extLst>
          </p:cNvPr>
          <p:cNvSpPr>
            <a:spLocks noGrp="1"/>
          </p:cNvSpPr>
          <p:nvPr>
            <p:ph type="sldNum" sz="quarter" idx="4"/>
          </p:nvPr>
        </p:nvSpPr>
        <p:spPr/>
        <p:txBody>
          <a:bodyPr/>
          <a:lstStyle/>
          <a:p>
            <a:fld id="{DD0590FE-9BA6-45CB-BC76-38BB9AEE2E90}" type="slidenum">
              <a:rPr lang="en-GB" smtClean="0"/>
              <a:t>5</a:t>
            </a:fld>
            <a:endParaRPr lang="en-GB"/>
          </a:p>
        </p:txBody>
      </p:sp>
    </p:spTree>
    <p:extLst>
      <p:ext uri="{BB962C8B-B14F-4D97-AF65-F5344CB8AC3E}">
        <p14:creationId xmlns:p14="http://schemas.microsoft.com/office/powerpoint/2010/main" val="246918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09874-6560-4AF5-B8C1-2EB8D33159F6}"/>
              </a:ext>
            </a:extLst>
          </p:cNvPr>
          <p:cNvSpPr>
            <a:spLocks noGrp="1"/>
          </p:cNvSpPr>
          <p:nvPr>
            <p:ph type="title"/>
          </p:nvPr>
        </p:nvSpPr>
        <p:spPr/>
        <p:txBody>
          <a:bodyPr>
            <a:normAutofit/>
          </a:bodyPr>
          <a:lstStyle/>
          <a:p>
            <a:r>
              <a:rPr lang="en-GB"/>
              <a:t>Context: Zero Routine Flaring by 2030</a:t>
            </a:r>
          </a:p>
        </p:txBody>
      </p:sp>
      <p:sp>
        <p:nvSpPr>
          <p:cNvPr id="5" name="Text Placeholder 4">
            <a:extLst>
              <a:ext uri="{FF2B5EF4-FFF2-40B4-BE49-F238E27FC236}">
                <a16:creationId xmlns:a16="http://schemas.microsoft.com/office/drawing/2014/main" id="{5AC8FFB1-96F5-4D2F-8D22-57334F212858}"/>
              </a:ext>
            </a:extLst>
          </p:cNvPr>
          <p:cNvSpPr>
            <a:spLocks noGrp="1"/>
          </p:cNvSpPr>
          <p:nvPr>
            <p:ph type="body" sz="quarter" idx="10"/>
          </p:nvPr>
        </p:nvSpPr>
        <p:spPr>
          <a:solidFill>
            <a:srgbClr val="002060"/>
          </a:solidFill>
        </p:spPr>
        <p:txBody>
          <a:bodyPr/>
          <a:lstStyle/>
          <a:p>
            <a:endParaRPr lang="en-GB"/>
          </a:p>
        </p:txBody>
      </p:sp>
      <p:sp>
        <p:nvSpPr>
          <p:cNvPr id="13" name="TextBox 12">
            <a:extLst>
              <a:ext uri="{FF2B5EF4-FFF2-40B4-BE49-F238E27FC236}">
                <a16:creationId xmlns:a16="http://schemas.microsoft.com/office/drawing/2014/main" id="{1169F638-E78E-4BCD-B59A-E1724503B325}"/>
              </a:ext>
            </a:extLst>
          </p:cNvPr>
          <p:cNvSpPr txBox="1"/>
          <p:nvPr/>
        </p:nvSpPr>
        <p:spPr>
          <a:xfrm>
            <a:off x="352434" y="6556058"/>
            <a:ext cx="10985561" cy="230832"/>
          </a:xfrm>
          <a:prstGeom prst="rect">
            <a:avLst/>
          </a:prstGeom>
          <a:noFill/>
        </p:spPr>
        <p:txBody>
          <a:bodyPr wrap="square" lIns="0" rIns="0" rtlCol="0">
            <a:spAutoFit/>
          </a:bodyPr>
          <a:lstStyle/>
          <a:p>
            <a:pPr>
              <a:spcAft>
                <a:spcPts val="800"/>
              </a:spcAft>
            </a:pPr>
            <a:r>
              <a:rPr lang="en-GB" sz="900">
                <a:solidFill>
                  <a:srgbClr val="FFFFFF"/>
                </a:solidFill>
              </a:rPr>
              <a:t>Source: North Sea Transition Deal, March 2021</a:t>
            </a:r>
            <a:r>
              <a:rPr lang="en-GB" sz="900">
                <a:solidFill>
                  <a:schemeClr val="bg2">
                    <a:lumMod val="75000"/>
                  </a:schemeClr>
                </a:solidFill>
              </a:rPr>
              <a:t>: </a:t>
            </a:r>
            <a:r>
              <a:rPr lang="en-GB" sz="800" b="1">
                <a:hlinkClick r:id="rId3"/>
              </a:rPr>
              <a:t>North Sea Transition Deal (publishing.service.gov.uk)</a:t>
            </a:r>
            <a:r>
              <a:rPr lang="en-GB" sz="900" b="1">
                <a:solidFill>
                  <a:schemeClr val="bg2">
                    <a:lumMod val="75000"/>
                  </a:schemeClr>
                </a:solidFill>
              </a:rPr>
              <a:t> </a:t>
            </a:r>
          </a:p>
        </p:txBody>
      </p:sp>
      <p:sp>
        <p:nvSpPr>
          <p:cNvPr id="6" name="TextBox 5">
            <a:extLst>
              <a:ext uri="{FF2B5EF4-FFF2-40B4-BE49-F238E27FC236}">
                <a16:creationId xmlns:a16="http://schemas.microsoft.com/office/drawing/2014/main" id="{2F8DF3ED-004F-4E42-8B06-BC1712C7F79E}"/>
              </a:ext>
            </a:extLst>
          </p:cNvPr>
          <p:cNvSpPr txBox="1"/>
          <p:nvPr/>
        </p:nvSpPr>
        <p:spPr>
          <a:xfrm>
            <a:off x="273263" y="6220170"/>
            <a:ext cx="10154756" cy="215444"/>
          </a:xfrm>
          <a:prstGeom prst="rect">
            <a:avLst/>
          </a:prstGeom>
          <a:noFill/>
        </p:spPr>
        <p:txBody>
          <a:bodyPr wrap="square" rtlCol="0">
            <a:spAutoFit/>
          </a:bodyPr>
          <a:lstStyle/>
          <a:p>
            <a:r>
              <a:rPr lang="en-GB" sz="800">
                <a:effectLst/>
                <a:latin typeface="Arial" panose="020B0604020202020204" pitchFamily="34" charset="0"/>
                <a:ea typeface="Times New Roman" panose="02020603050405020304" pitchFamily="18" charset="0"/>
                <a:cs typeface="Times New Roman" panose="02020603050405020304" pitchFamily="18" charset="0"/>
              </a:rPr>
              <a:t>* The Oil and Gas Authority (‘OGA’) operates under the name North Sea Transition Authority (‘NSTA’).  The OGA remains the legal name of the company.  References to the NSTA should be interpreted as the OGA. </a:t>
            </a:r>
          </a:p>
        </p:txBody>
      </p:sp>
      <p:pic>
        <p:nvPicPr>
          <p:cNvPr id="9" name="Picture 8" descr="Excerpt from the North Sea Transition Deal. The text introduces the World Bank's objective to eliminate routine flaring and venting by 2030. ">
            <a:extLst>
              <a:ext uri="{FF2B5EF4-FFF2-40B4-BE49-F238E27FC236}">
                <a16:creationId xmlns:a16="http://schemas.microsoft.com/office/drawing/2014/main" id="{61072290-52B7-07A0-E2FE-4007BA0476F5}"/>
              </a:ext>
            </a:extLst>
          </p:cNvPr>
          <p:cNvPicPr>
            <a:picLocks noChangeAspect="1"/>
          </p:cNvPicPr>
          <p:nvPr/>
        </p:nvPicPr>
        <p:blipFill rotWithShape="1">
          <a:blip r:embed="rId4"/>
          <a:srcRect r="45072" b="35393"/>
          <a:stretch/>
        </p:blipFill>
        <p:spPr>
          <a:xfrm>
            <a:off x="3867007" y="2238441"/>
            <a:ext cx="3445687" cy="2381118"/>
          </a:xfrm>
          <a:prstGeom prst="rect">
            <a:avLst/>
          </a:prstGeom>
          <a:ln>
            <a:noFill/>
          </a:ln>
          <a:effectLst>
            <a:outerShdw blurRad="50800" dist="38100" dir="2700000" algn="tl" rotWithShape="0">
              <a:prstClr val="black">
                <a:alpha val="40000"/>
              </a:prstClr>
            </a:outerShdw>
          </a:effectLst>
        </p:spPr>
      </p:pic>
      <p:pic>
        <p:nvPicPr>
          <p:cNvPr id="15" name="Picture 14" descr="Front cover of North Sea Transition Deal">
            <a:extLst>
              <a:ext uri="{FF2B5EF4-FFF2-40B4-BE49-F238E27FC236}">
                <a16:creationId xmlns:a16="http://schemas.microsoft.com/office/drawing/2014/main" id="{587EE8D2-4A1D-0D11-364A-0D9E8DF98FD4}"/>
              </a:ext>
            </a:extLst>
          </p:cNvPr>
          <p:cNvPicPr>
            <a:picLocks noChangeAspect="1"/>
          </p:cNvPicPr>
          <p:nvPr/>
        </p:nvPicPr>
        <p:blipFill>
          <a:blip r:embed="rId5"/>
          <a:stretch>
            <a:fillRect/>
          </a:stretch>
        </p:blipFill>
        <p:spPr>
          <a:xfrm>
            <a:off x="273263" y="1182735"/>
            <a:ext cx="3137181" cy="4601489"/>
          </a:xfrm>
          <a:prstGeom prst="rect">
            <a:avLst/>
          </a:prstGeom>
          <a:ln>
            <a:noFill/>
          </a:ln>
          <a:effectLst>
            <a:outerShdw blurRad="50800" dist="38100" dir="2700000" algn="tl" rotWithShape="0">
              <a:prstClr val="black">
                <a:alpha val="40000"/>
              </a:prstClr>
            </a:outerShdw>
          </a:effectLst>
        </p:spPr>
      </p:pic>
      <p:pic>
        <p:nvPicPr>
          <p:cNvPr id="19" name="Picture 18" descr="Front cover of North Sea Transition Deal">
            <a:extLst>
              <a:ext uri="{FF2B5EF4-FFF2-40B4-BE49-F238E27FC236}">
                <a16:creationId xmlns:a16="http://schemas.microsoft.com/office/drawing/2014/main" id="{26ED31CC-E2F2-CF42-7275-44741CF4DE30}"/>
              </a:ext>
            </a:extLst>
          </p:cNvPr>
          <p:cNvPicPr>
            <a:picLocks noChangeAspect="1"/>
          </p:cNvPicPr>
          <p:nvPr/>
        </p:nvPicPr>
        <p:blipFill>
          <a:blip r:embed="rId6"/>
          <a:stretch>
            <a:fillRect/>
          </a:stretch>
        </p:blipFill>
        <p:spPr>
          <a:xfrm>
            <a:off x="7767960" y="1097120"/>
            <a:ext cx="4144189" cy="4663759"/>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C275B420-58E9-0A57-9482-3AABB0925378}"/>
              </a:ext>
            </a:extLst>
          </p:cNvPr>
          <p:cNvSpPr txBox="1"/>
          <p:nvPr/>
        </p:nvSpPr>
        <p:spPr>
          <a:xfrm>
            <a:off x="3867007" y="4701303"/>
            <a:ext cx="3445687" cy="230832"/>
          </a:xfrm>
          <a:prstGeom prst="rect">
            <a:avLst/>
          </a:prstGeom>
          <a:noFill/>
        </p:spPr>
        <p:txBody>
          <a:bodyPr wrap="square" rtlCol="0">
            <a:spAutoFit/>
          </a:bodyPr>
          <a:lstStyle/>
          <a:p>
            <a:pPr algn="ctr"/>
            <a:r>
              <a:rPr lang="en-GB" sz="800"/>
              <a:t>22</a:t>
            </a:r>
            <a:r>
              <a:rPr lang="en-GB" sz="900"/>
              <a:t>: </a:t>
            </a:r>
            <a:r>
              <a:rPr lang="en-GB" sz="900">
                <a:hlinkClick r:id="rId7"/>
              </a:rPr>
              <a:t>Zero Routine Flaring by 2030 (ZRF) (worldbank.org)</a:t>
            </a:r>
            <a:endParaRPr lang="en-GB" sz="900"/>
          </a:p>
        </p:txBody>
      </p:sp>
      <p:cxnSp>
        <p:nvCxnSpPr>
          <p:cNvPr id="23" name="Straight Connector 22">
            <a:extLst>
              <a:ext uri="{FF2B5EF4-FFF2-40B4-BE49-F238E27FC236}">
                <a16:creationId xmlns:a16="http://schemas.microsoft.com/office/drawing/2014/main" id="{CBDD13E4-9126-CAA7-0988-ADF5F05F5571}"/>
              </a:ext>
              <a:ext uri="{C183D7F6-B498-43B3-948B-1728B52AA6E4}">
                <adec:decorative xmlns:adec="http://schemas.microsoft.com/office/drawing/2017/decorative" val="1"/>
              </a:ext>
            </a:extLst>
          </p:cNvPr>
          <p:cNvCxnSpPr/>
          <p:nvPr/>
        </p:nvCxnSpPr>
        <p:spPr>
          <a:xfrm>
            <a:off x="4167967" y="3841898"/>
            <a:ext cx="291332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5E4EFB-F35C-C88F-75AD-3C52362543AD}"/>
              </a:ext>
              <a:ext uri="{C183D7F6-B498-43B3-948B-1728B52AA6E4}">
                <adec:decorative xmlns:adec="http://schemas.microsoft.com/office/drawing/2017/decorative" val="1"/>
              </a:ext>
            </a:extLst>
          </p:cNvPr>
          <p:cNvCxnSpPr/>
          <p:nvPr/>
        </p:nvCxnSpPr>
        <p:spPr>
          <a:xfrm>
            <a:off x="4167967" y="4027916"/>
            <a:ext cx="291332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B8C7C1-272E-7473-631A-A8C7860103FF}"/>
              </a:ext>
              <a:ext uri="{C183D7F6-B498-43B3-948B-1728B52AA6E4}">
                <adec:decorative xmlns:adec="http://schemas.microsoft.com/office/drawing/2017/decorative" val="1"/>
              </a:ext>
            </a:extLst>
          </p:cNvPr>
          <p:cNvCxnSpPr>
            <a:cxnSpLocks/>
          </p:cNvCxnSpPr>
          <p:nvPr/>
        </p:nvCxnSpPr>
        <p:spPr>
          <a:xfrm>
            <a:off x="5113743" y="3469861"/>
            <a:ext cx="20760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477B2B-B14D-D6AA-68D9-0D13F7FACBDC}"/>
              </a:ext>
              <a:ext uri="{C183D7F6-B498-43B3-948B-1728B52AA6E4}">
                <adec:decorative xmlns:adec="http://schemas.microsoft.com/office/drawing/2017/decorative" val="1"/>
              </a:ext>
            </a:extLst>
          </p:cNvPr>
          <p:cNvCxnSpPr/>
          <p:nvPr/>
        </p:nvCxnSpPr>
        <p:spPr>
          <a:xfrm>
            <a:off x="4179163" y="3644671"/>
            <a:ext cx="291332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BBED507-7FAA-240D-825D-AFB132D119AA}"/>
              </a:ext>
              <a:ext uri="{C183D7F6-B498-43B3-948B-1728B52AA6E4}">
                <adec:decorative xmlns:adec="http://schemas.microsoft.com/office/drawing/2017/decorative" val="1"/>
              </a:ext>
            </a:extLst>
          </p:cNvPr>
          <p:cNvSpPr/>
          <p:nvPr/>
        </p:nvSpPr>
        <p:spPr>
          <a:xfrm>
            <a:off x="7825961" y="2380129"/>
            <a:ext cx="4028513" cy="43703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826D3E3-B0BC-8294-EF80-404008A82547}"/>
              </a:ext>
              <a:ext uri="{C183D7F6-B498-43B3-948B-1728B52AA6E4}">
                <adec:decorative xmlns:adec="http://schemas.microsoft.com/office/drawing/2017/decorative" val="1"/>
              </a:ext>
            </a:extLst>
          </p:cNvPr>
          <p:cNvSpPr/>
          <p:nvPr/>
        </p:nvSpPr>
        <p:spPr>
          <a:xfrm>
            <a:off x="7825797" y="4212703"/>
            <a:ext cx="4028513" cy="352574"/>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lide Number Placeholder 3">
            <a:extLst>
              <a:ext uri="{FF2B5EF4-FFF2-40B4-BE49-F238E27FC236}">
                <a16:creationId xmlns:a16="http://schemas.microsoft.com/office/drawing/2014/main" id="{88C585DC-5F33-DBCA-D19F-FFBE68BCBD34}"/>
              </a:ext>
            </a:extLst>
          </p:cNvPr>
          <p:cNvSpPr>
            <a:spLocks noGrp="1"/>
          </p:cNvSpPr>
          <p:nvPr>
            <p:ph type="sldNum" sz="quarter" idx="4"/>
          </p:nvPr>
        </p:nvSpPr>
        <p:spPr>
          <a:xfrm>
            <a:off x="11360040" y="3211512"/>
            <a:ext cx="828675" cy="434975"/>
          </a:xfrm>
        </p:spPr>
        <p:txBody>
          <a:bodyPr/>
          <a:lstStyle/>
          <a:p>
            <a:fld id="{DD0590FE-9BA6-45CB-BC76-38BB9AEE2E90}" type="slidenum">
              <a:rPr lang="en-GB" smtClean="0"/>
              <a:t>6</a:t>
            </a:fld>
            <a:endParaRPr lang="en-GB"/>
          </a:p>
        </p:txBody>
      </p:sp>
    </p:spTree>
    <p:extLst>
      <p:ext uri="{BB962C8B-B14F-4D97-AF65-F5344CB8AC3E}">
        <p14:creationId xmlns:p14="http://schemas.microsoft.com/office/powerpoint/2010/main" val="211930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0" presetClass="entr" presetSubtype="0" fill="hold" nodeType="withEffect">
                                  <p:stCondLst>
                                    <p:cond delay="5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nodeType="withEffect">
                                  <p:stCondLst>
                                    <p:cond delay="5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5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5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0" presetClass="entr" presetSubtype="0" fill="hold" grpId="0" nodeType="withEffect">
                                  <p:stCondLst>
                                    <p:cond delay="5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09874-6560-4AF5-B8C1-2EB8D33159F6}"/>
              </a:ext>
            </a:extLst>
          </p:cNvPr>
          <p:cNvSpPr>
            <a:spLocks noGrp="1"/>
          </p:cNvSpPr>
          <p:nvPr>
            <p:ph type="title"/>
          </p:nvPr>
        </p:nvSpPr>
        <p:spPr/>
        <p:txBody>
          <a:bodyPr>
            <a:normAutofit/>
          </a:bodyPr>
          <a:lstStyle/>
          <a:p>
            <a:r>
              <a:rPr lang="en-GB"/>
              <a:t>Context: Regulatory Tools</a:t>
            </a:r>
          </a:p>
        </p:txBody>
      </p:sp>
      <p:pic>
        <p:nvPicPr>
          <p:cNvPr id="8" name="Picture 7">
            <a:extLst>
              <a:ext uri="{FF2B5EF4-FFF2-40B4-BE49-F238E27FC236}">
                <a16:creationId xmlns:a16="http://schemas.microsoft.com/office/drawing/2014/main" id="{F2E14DF6-33E2-4D3B-8C70-D8C70DB1EC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66954" y="1440199"/>
            <a:ext cx="3150392" cy="446673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655A369-0A9B-472E-9071-84AC9DC1A95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44173" y="1436971"/>
            <a:ext cx="3153932" cy="446673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BAE802D-F62C-4498-AF11-6044DBA744E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8945" y="1587705"/>
            <a:ext cx="3040819" cy="4316001"/>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7FDD8E4D-D90B-8884-B532-D921A89FC7E8}"/>
              </a:ext>
            </a:extLst>
          </p:cNvPr>
          <p:cNvSpPr>
            <a:spLocks noGrp="1"/>
          </p:cNvSpPr>
          <p:nvPr>
            <p:ph type="sldNum" sz="quarter" idx="4"/>
          </p:nvPr>
        </p:nvSpPr>
        <p:spPr/>
        <p:txBody>
          <a:bodyPr/>
          <a:lstStyle/>
          <a:p>
            <a:fld id="{DD0590FE-9BA6-45CB-BC76-38BB9AEE2E90}" type="slidenum">
              <a:rPr lang="en-GB" smtClean="0"/>
              <a:t>7</a:t>
            </a:fld>
            <a:endParaRPr lang="en-GB"/>
          </a:p>
        </p:txBody>
      </p:sp>
      <p:pic>
        <p:nvPicPr>
          <p:cNvPr id="7" name="Picture 6" descr="Excerpt from the OGA Strategy. The text sets out the NSTA's central obligation to take the necessary steps to ensure energy security, and, assist the Secretary of State in meeting the net zero target. ">
            <a:extLst>
              <a:ext uri="{FF2B5EF4-FFF2-40B4-BE49-F238E27FC236}">
                <a16:creationId xmlns:a16="http://schemas.microsoft.com/office/drawing/2014/main" id="{460EEFA3-0812-CFF6-FEF4-A91DBA0C46F6}"/>
              </a:ext>
            </a:extLst>
          </p:cNvPr>
          <p:cNvPicPr>
            <a:picLocks noChangeAspect="1"/>
          </p:cNvPicPr>
          <p:nvPr/>
        </p:nvPicPr>
        <p:blipFill>
          <a:blip r:embed="rId6"/>
          <a:stretch>
            <a:fillRect/>
          </a:stretch>
        </p:blipFill>
        <p:spPr>
          <a:xfrm>
            <a:off x="628361" y="4318870"/>
            <a:ext cx="3698813" cy="976149"/>
          </a:xfrm>
          <a:prstGeom prst="rect">
            <a:avLst/>
          </a:prstGeom>
        </p:spPr>
      </p:pic>
      <p:pic>
        <p:nvPicPr>
          <p:cNvPr id="15" name="Picture 14" descr="Excerpt from the Net Zero Stewardship Expectation 11. The text sets out the NSTA's expectation that the upstream oil and gas industry reduces, as far as reasonable, greenhouse gas emissions (GHG). ">
            <a:extLst>
              <a:ext uri="{FF2B5EF4-FFF2-40B4-BE49-F238E27FC236}">
                <a16:creationId xmlns:a16="http://schemas.microsoft.com/office/drawing/2014/main" id="{0D51C715-EB4B-2F42-889C-3C0546BCC5ED}"/>
              </a:ext>
            </a:extLst>
          </p:cNvPr>
          <p:cNvPicPr>
            <a:picLocks noChangeAspect="1"/>
          </p:cNvPicPr>
          <p:nvPr/>
        </p:nvPicPr>
        <p:blipFill>
          <a:blip r:embed="rId7"/>
          <a:stretch>
            <a:fillRect/>
          </a:stretch>
        </p:blipFill>
        <p:spPr>
          <a:xfrm>
            <a:off x="4790195" y="4318870"/>
            <a:ext cx="3631050" cy="883804"/>
          </a:xfrm>
          <a:prstGeom prst="rect">
            <a:avLst/>
          </a:prstGeom>
        </p:spPr>
      </p:pic>
      <p:pic>
        <p:nvPicPr>
          <p:cNvPr id="17" name="Picture 16" descr="Excerpt from the NSTA's flaring and venting guidance. The text sets out the flaring and venting principles the NSTA expects industry to follow. ">
            <a:extLst>
              <a:ext uri="{FF2B5EF4-FFF2-40B4-BE49-F238E27FC236}">
                <a16:creationId xmlns:a16="http://schemas.microsoft.com/office/drawing/2014/main" id="{E50315CA-9EFC-B9B8-C924-583BCD137022}"/>
              </a:ext>
            </a:extLst>
          </p:cNvPr>
          <p:cNvPicPr>
            <a:picLocks noChangeAspect="1"/>
          </p:cNvPicPr>
          <p:nvPr/>
        </p:nvPicPr>
        <p:blipFill>
          <a:blip r:embed="rId8"/>
          <a:stretch>
            <a:fillRect/>
          </a:stretch>
        </p:blipFill>
        <p:spPr>
          <a:xfrm>
            <a:off x="9650761" y="4233145"/>
            <a:ext cx="1982002" cy="1137497"/>
          </a:xfrm>
          <a:prstGeom prst="rect">
            <a:avLst/>
          </a:prstGeom>
        </p:spPr>
      </p:pic>
      <p:sp>
        <p:nvSpPr>
          <p:cNvPr id="19" name="Text Placeholder 18">
            <a:extLst>
              <a:ext uri="{FF2B5EF4-FFF2-40B4-BE49-F238E27FC236}">
                <a16:creationId xmlns:a16="http://schemas.microsoft.com/office/drawing/2014/main" id="{76FF1C8C-DF15-DD09-CDF1-AF4EAE821C6F}"/>
              </a:ext>
            </a:extLst>
          </p:cNvPr>
          <p:cNvSpPr>
            <a:spLocks noGrp="1"/>
          </p:cNvSpPr>
          <p:nvPr>
            <p:ph type="body" sz="quarter" idx="10"/>
          </p:nvPr>
        </p:nvSpPr>
        <p:spPr>
          <a:solidFill>
            <a:schemeClr val="bg1"/>
          </a:solidFill>
        </p:spPr>
        <p:txBody>
          <a:bodyPr/>
          <a:lstStyle/>
          <a:p>
            <a:endParaRPr lang="en-GB"/>
          </a:p>
        </p:txBody>
      </p:sp>
    </p:spTree>
    <p:extLst>
      <p:ext uri="{BB962C8B-B14F-4D97-AF65-F5344CB8AC3E}">
        <p14:creationId xmlns:p14="http://schemas.microsoft.com/office/powerpoint/2010/main" val="243542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50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0" presetClass="entr" presetSubtype="0" fill="hold"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C5C5CE1-22C5-6C1D-565A-7181A9AAD22B}"/>
              </a:ext>
              <a:ext uri="{C183D7F6-B498-43B3-948B-1728B52AA6E4}">
                <adec:decorative xmlns:adec="http://schemas.microsoft.com/office/drawing/2017/decorative" val="1"/>
              </a:ext>
            </a:extLst>
          </p:cNvPr>
          <p:cNvGrpSpPr/>
          <p:nvPr/>
        </p:nvGrpSpPr>
        <p:grpSpPr>
          <a:xfrm>
            <a:off x="6198478" y="1652136"/>
            <a:ext cx="5700741" cy="3988697"/>
            <a:chOff x="5876156" y="1652136"/>
            <a:chExt cx="5700741" cy="3988697"/>
          </a:xfrm>
        </p:grpSpPr>
        <p:pic>
          <p:nvPicPr>
            <p:cNvPr id="15" name="Picture 14">
              <a:extLst>
                <a:ext uri="{FF2B5EF4-FFF2-40B4-BE49-F238E27FC236}">
                  <a16:creationId xmlns:a16="http://schemas.microsoft.com/office/drawing/2014/main" id="{DDCC81C0-C585-6D4B-ADCA-2593A001E1C0}"/>
                </a:ext>
              </a:extLst>
            </p:cNvPr>
            <p:cNvPicPr>
              <a:picLocks noChangeAspect="1"/>
            </p:cNvPicPr>
            <p:nvPr/>
          </p:nvPicPr>
          <p:blipFill>
            <a:blip r:embed="rId3"/>
            <a:stretch>
              <a:fillRect/>
            </a:stretch>
          </p:blipFill>
          <p:spPr>
            <a:xfrm>
              <a:off x="5876156" y="1652136"/>
              <a:ext cx="5700741" cy="3988697"/>
            </a:xfrm>
            <a:prstGeom prst="rect">
              <a:avLst/>
            </a:prstGeom>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390D05C9-6C4D-B7D8-7D96-42A7A10CEFCF}"/>
                </a:ext>
              </a:extLst>
            </p:cNvPr>
            <p:cNvSpPr/>
            <p:nvPr/>
          </p:nvSpPr>
          <p:spPr>
            <a:xfrm>
              <a:off x="6043376" y="1735816"/>
              <a:ext cx="5440351" cy="38529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a:extLst>
              <a:ext uri="{FF2B5EF4-FFF2-40B4-BE49-F238E27FC236}">
                <a16:creationId xmlns:a16="http://schemas.microsoft.com/office/drawing/2014/main" id="{13B09874-6560-4AF5-B8C1-2EB8D33159F6}"/>
              </a:ext>
            </a:extLst>
          </p:cNvPr>
          <p:cNvSpPr>
            <a:spLocks noGrp="1"/>
          </p:cNvSpPr>
          <p:nvPr>
            <p:ph type="title"/>
          </p:nvPr>
        </p:nvSpPr>
        <p:spPr/>
        <p:txBody>
          <a:bodyPr>
            <a:normAutofit/>
          </a:bodyPr>
          <a:lstStyle/>
          <a:p>
            <a:r>
              <a:rPr lang="en-GB"/>
              <a:t>Evolving approach to ACE / Consents</a:t>
            </a:r>
          </a:p>
        </p:txBody>
      </p:sp>
      <p:sp>
        <p:nvSpPr>
          <p:cNvPr id="10" name="TextBox 9">
            <a:extLst>
              <a:ext uri="{FF2B5EF4-FFF2-40B4-BE49-F238E27FC236}">
                <a16:creationId xmlns:a16="http://schemas.microsoft.com/office/drawing/2014/main" id="{9C93142C-9EFE-39C8-FF1B-ED5B01566D0D}"/>
              </a:ext>
            </a:extLst>
          </p:cNvPr>
          <p:cNvSpPr txBox="1"/>
          <p:nvPr/>
        </p:nvSpPr>
        <p:spPr>
          <a:xfrm>
            <a:off x="201645" y="1079639"/>
            <a:ext cx="4523873" cy="400110"/>
          </a:xfrm>
          <a:prstGeom prst="rect">
            <a:avLst/>
          </a:prstGeom>
          <a:noFill/>
        </p:spPr>
        <p:txBody>
          <a:bodyPr wrap="square" rtlCol="0">
            <a:spAutoFit/>
          </a:bodyPr>
          <a:lstStyle/>
          <a:p>
            <a:r>
              <a:rPr lang="en-GB" sz="2000" b="1">
                <a:solidFill>
                  <a:schemeClr val="bg1"/>
                </a:solidFill>
                <a:latin typeface="Arial"/>
                <a:ea typeface="+mn-lt"/>
                <a:cs typeface="Arial"/>
              </a:rPr>
              <a:t>Key change effected for ACE 2023:</a:t>
            </a:r>
          </a:p>
        </p:txBody>
      </p:sp>
      <p:pic>
        <p:nvPicPr>
          <p:cNvPr id="9" name="Picture 8" descr="Graphic showing the key change effected for ACE 2023">
            <a:extLst>
              <a:ext uri="{FF2B5EF4-FFF2-40B4-BE49-F238E27FC236}">
                <a16:creationId xmlns:a16="http://schemas.microsoft.com/office/drawing/2014/main" id="{358CBE25-E553-C3D9-4640-B3B01CC2454D}"/>
              </a:ext>
            </a:extLst>
          </p:cNvPr>
          <p:cNvPicPr>
            <a:picLocks noChangeAspect="1"/>
          </p:cNvPicPr>
          <p:nvPr/>
        </p:nvPicPr>
        <p:blipFill>
          <a:blip r:embed="rId3"/>
          <a:stretch>
            <a:fillRect/>
          </a:stretch>
        </p:blipFill>
        <p:spPr>
          <a:xfrm>
            <a:off x="201645" y="1652136"/>
            <a:ext cx="5700741" cy="3988697"/>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A2369F85-7624-CB56-707D-D7DCCCF5E9C5}"/>
              </a:ext>
            </a:extLst>
          </p:cNvPr>
          <p:cNvSpPr txBox="1"/>
          <p:nvPr/>
        </p:nvSpPr>
        <p:spPr>
          <a:xfrm>
            <a:off x="6198478" y="1079639"/>
            <a:ext cx="4523873" cy="400110"/>
          </a:xfrm>
          <a:prstGeom prst="rect">
            <a:avLst/>
          </a:prstGeom>
          <a:noFill/>
        </p:spPr>
        <p:txBody>
          <a:bodyPr wrap="square" rtlCol="0">
            <a:spAutoFit/>
          </a:bodyPr>
          <a:lstStyle/>
          <a:p>
            <a:r>
              <a:rPr lang="en-GB" sz="2000" b="1">
                <a:solidFill>
                  <a:schemeClr val="bg1"/>
                </a:solidFill>
                <a:latin typeface="Arial"/>
                <a:ea typeface="+mn-lt"/>
                <a:cs typeface="Arial"/>
              </a:rPr>
              <a:t>Key Messages for ACE 2024:</a:t>
            </a:r>
          </a:p>
        </p:txBody>
      </p:sp>
      <p:sp>
        <p:nvSpPr>
          <p:cNvPr id="14" name="TextBox 13">
            <a:extLst>
              <a:ext uri="{FF2B5EF4-FFF2-40B4-BE49-F238E27FC236}">
                <a16:creationId xmlns:a16="http://schemas.microsoft.com/office/drawing/2014/main" id="{47E3DB33-57D2-D47F-30F9-3923B8205566}"/>
              </a:ext>
            </a:extLst>
          </p:cNvPr>
          <p:cNvSpPr txBox="1"/>
          <p:nvPr/>
        </p:nvSpPr>
        <p:spPr>
          <a:xfrm>
            <a:off x="6365698" y="1958821"/>
            <a:ext cx="5440351" cy="3247043"/>
          </a:xfrm>
          <a:prstGeom prst="rect">
            <a:avLst/>
          </a:prstGeom>
          <a:noFill/>
        </p:spPr>
        <p:txBody>
          <a:bodyPr wrap="square" lIns="91440" tIns="45720" rIns="91440" bIns="45720" rtlCol="0" anchor="t">
            <a:spAutoFit/>
          </a:bodyPr>
          <a:lstStyle/>
          <a:p>
            <a:pPr marL="342900" indent="-342900" defTabSz="457200">
              <a:spcAft>
                <a:spcPts val="600"/>
              </a:spcAft>
              <a:buFont typeface="Arial" panose="020B0604020202020204" pitchFamily="34" charset="0"/>
              <a:buChar char="•"/>
              <a:defRPr/>
            </a:pPr>
            <a:r>
              <a:rPr lang="en-GB" sz="2000" b="1">
                <a:solidFill>
                  <a:schemeClr val="bg1"/>
                </a:solidFill>
                <a:latin typeface="Arial"/>
                <a:ea typeface="+mn-lt"/>
                <a:cs typeface="Arial"/>
              </a:rPr>
              <a:t>Own the process of securing your consents </a:t>
            </a:r>
          </a:p>
          <a:p>
            <a:pPr defTabSz="457200">
              <a:spcAft>
                <a:spcPts val="600"/>
              </a:spcAft>
              <a:defRPr/>
            </a:pPr>
            <a:r>
              <a:rPr lang="en-GB" sz="2000">
                <a:solidFill>
                  <a:schemeClr val="bg1"/>
                </a:solidFill>
                <a:latin typeface="Arial"/>
                <a:ea typeface="+mn-lt"/>
                <a:cs typeface="Arial"/>
              </a:rPr>
              <a:t>– </a:t>
            </a:r>
            <a:r>
              <a:rPr lang="en-GB" sz="2000" i="1">
                <a:solidFill>
                  <a:schemeClr val="bg1"/>
                </a:solidFill>
                <a:latin typeface="Arial"/>
                <a:ea typeface="+mn-lt"/>
                <a:cs typeface="Arial"/>
              </a:rPr>
              <a:t>they are prerequisites to ‘getting’ petroleum.</a:t>
            </a:r>
            <a:r>
              <a:rPr lang="en-GB" sz="2000">
                <a:solidFill>
                  <a:schemeClr val="bg1"/>
                </a:solidFill>
                <a:latin typeface="Arial"/>
                <a:ea typeface="+mn-lt"/>
                <a:cs typeface="Arial"/>
              </a:rPr>
              <a:t> </a:t>
            </a:r>
          </a:p>
          <a:p>
            <a:pPr marL="342900" indent="-342900" defTabSz="457200">
              <a:spcAft>
                <a:spcPts val="600"/>
              </a:spcAft>
              <a:buFont typeface="Arial" panose="020B0604020202020204" pitchFamily="34" charset="0"/>
              <a:buChar char="•"/>
              <a:defRPr/>
            </a:pPr>
            <a:r>
              <a:rPr lang="en-GB" sz="2000" b="1">
                <a:solidFill>
                  <a:schemeClr val="bg1"/>
                </a:solidFill>
                <a:latin typeface="Arial"/>
                <a:ea typeface="+mn-lt"/>
                <a:cs typeface="Arial"/>
              </a:rPr>
              <a:t>Reflect plans to reduce flare and vent emissions in your applications </a:t>
            </a:r>
          </a:p>
          <a:p>
            <a:pPr defTabSz="457200">
              <a:spcAft>
                <a:spcPts val="600"/>
              </a:spcAft>
              <a:defRPr/>
            </a:pPr>
            <a:r>
              <a:rPr lang="en-GB" sz="2000">
                <a:solidFill>
                  <a:schemeClr val="bg1"/>
                </a:solidFill>
                <a:latin typeface="Arial"/>
                <a:ea typeface="+mn-lt"/>
                <a:cs typeface="Arial"/>
              </a:rPr>
              <a:t>– </a:t>
            </a:r>
            <a:r>
              <a:rPr lang="en-GB" sz="2000" i="1">
                <a:solidFill>
                  <a:schemeClr val="bg1"/>
                </a:solidFill>
                <a:latin typeface="Arial"/>
                <a:ea typeface="+mn-lt"/>
                <a:cs typeface="Arial"/>
              </a:rPr>
              <a:t>emissions reduction is not optional.</a:t>
            </a:r>
          </a:p>
          <a:p>
            <a:pPr marL="342900" indent="-342900" defTabSz="457200">
              <a:spcAft>
                <a:spcPts val="600"/>
              </a:spcAft>
              <a:buFont typeface="Arial" panose="020B0604020202020204" pitchFamily="34" charset="0"/>
              <a:buChar char="•"/>
              <a:defRPr/>
            </a:pPr>
            <a:r>
              <a:rPr lang="en-GB" sz="2000" b="1">
                <a:solidFill>
                  <a:schemeClr val="bg1"/>
                </a:solidFill>
                <a:latin typeface="Arial"/>
                <a:ea typeface="+mn-lt"/>
                <a:cs typeface="Arial"/>
              </a:rPr>
              <a:t>Monitor performance and delivery against consent </a:t>
            </a:r>
          </a:p>
          <a:p>
            <a:pPr defTabSz="457200">
              <a:spcAft>
                <a:spcPts val="600"/>
              </a:spcAft>
              <a:defRPr/>
            </a:pPr>
            <a:r>
              <a:rPr lang="en-GB" sz="2000">
                <a:solidFill>
                  <a:schemeClr val="bg1"/>
                </a:solidFill>
                <a:latin typeface="Arial"/>
                <a:ea typeface="+mn-lt"/>
                <a:cs typeface="Arial"/>
              </a:rPr>
              <a:t>– </a:t>
            </a:r>
            <a:r>
              <a:rPr lang="en-GB" sz="2000" i="1">
                <a:solidFill>
                  <a:schemeClr val="bg1"/>
                </a:solidFill>
                <a:latin typeface="Arial"/>
                <a:ea typeface="+mn-lt"/>
                <a:cs typeface="Arial"/>
              </a:rPr>
              <a:t>compliance remains a key focus for NSTA</a:t>
            </a:r>
            <a:r>
              <a:rPr lang="en-GB" sz="2000">
                <a:solidFill>
                  <a:schemeClr val="bg1"/>
                </a:solidFill>
                <a:latin typeface="Arial"/>
                <a:ea typeface="+mn-lt"/>
                <a:cs typeface="Arial"/>
              </a:rPr>
              <a:t>.</a:t>
            </a:r>
          </a:p>
        </p:txBody>
      </p:sp>
      <p:sp>
        <p:nvSpPr>
          <p:cNvPr id="6" name="Slide Number Placeholder 5">
            <a:extLst>
              <a:ext uri="{FF2B5EF4-FFF2-40B4-BE49-F238E27FC236}">
                <a16:creationId xmlns:a16="http://schemas.microsoft.com/office/drawing/2014/main" id="{56D01D5F-C4DA-B117-E630-BD504C2F1A62}"/>
              </a:ext>
            </a:extLst>
          </p:cNvPr>
          <p:cNvSpPr>
            <a:spLocks noGrp="1"/>
          </p:cNvSpPr>
          <p:nvPr>
            <p:ph type="sldNum" sz="quarter" idx="4"/>
          </p:nvPr>
        </p:nvSpPr>
        <p:spPr>
          <a:xfrm>
            <a:off x="11333587" y="3211512"/>
            <a:ext cx="828675" cy="434975"/>
          </a:xfrm>
        </p:spPr>
        <p:txBody>
          <a:bodyPr/>
          <a:lstStyle/>
          <a:p>
            <a:fld id="{DD0590FE-9BA6-45CB-BC76-38BB9AEE2E90}" type="slidenum">
              <a:rPr lang="en-GB" smtClean="0"/>
              <a:t>8</a:t>
            </a:fld>
            <a:endParaRPr lang="en-GB"/>
          </a:p>
        </p:txBody>
      </p:sp>
      <p:sp>
        <p:nvSpPr>
          <p:cNvPr id="5" name="Text Placeholder 4">
            <a:extLst>
              <a:ext uri="{FF2B5EF4-FFF2-40B4-BE49-F238E27FC236}">
                <a16:creationId xmlns:a16="http://schemas.microsoft.com/office/drawing/2014/main" id="{5AC8FFB1-96F5-4D2F-8D22-57334F212858}"/>
              </a:ext>
            </a:extLst>
          </p:cNvPr>
          <p:cNvSpPr>
            <a:spLocks noGrp="1"/>
          </p:cNvSpPr>
          <p:nvPr>
            <p:ph type="body" sz="quarter" idx="10"/>
          </p:nvPr>
        </p:nvSpPr>
        <p:spPr>
          <a:solidFill>
            <a:srgbClr val="002060"/>
          </a:solidFill>
        </p:spPr>
        <p:txBody>
          <a:bodyPr/>
          <a:lstStyle/>
          <a:p>
            <a:endParaRPr lang="en-GB"/>
          </a:p>
        </p:txBody>
      </p:sp>
    </p:spTree>
    <p:extLst>
      <p:ext uri="{BB962C8B-B14F-4D97-AF65-F5344CB8AC3E}">
        <p14:creationId xmlns:p14="http://schemas.microsoft.com/office/powerpoint/2010/main" val="227085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09874-6560-4AF5-B8C1-2EB8D33159F6}"/>
              </a:ext>
            </a:extLst>
          </p:cNvPr>
          <p:cNvSpPr>
            <a:spLocks noGrp="1"/>
          </p:cNvSpPr>
          <p:nvPr>
            <p:ph type="title"/>
          </p:nvPr>
        </p:nvSpPr>
        <p:spPr/>
        <p:txBody>
          <a:bodyPr>
            <a:normAutofit/>
          </a:bodyPr>
          <a:lstStyle/>
          <a:p>
            <a:r>
              <a:rPr lang="en-GB"/>
              <a:t>Keeping the process on track</a:t>
            </a:r>
          </a:p>
        </p:txBody>
      </p:sp>
      <p:sp>
        <p:nvSpPr>
          <p:cNvPr id="2" name="TextBox 1">
            <a:extLst>
              <a:ext uri="{FF2B5EF4-FFF2-40B4-BE49-F238E27FC236}">
                <a16:creationId xmlns:a16="http://schemas.microsoft.com/office/drawing/2014/main" id="{CD2A8C05-B173-4631-A627-40305626891E}"/>
              </a:ext>
            </a:extLst>
          </p:cNvPr>
          <p:cNvSpPr txBox="1"/>
          <p:nvPr/>
        </p:nvSpPr>
        <p:spPr>
          <a:xfrm>
            <a:off x="836083" y="1319056"/>
            <a:ext cx="9666817" cy="4555093"/>
          </a:xfrm>
          <a:prstGeom prst="rect">
            <a:avLst/>
          </a:prstGeom>
          <a:noFill/>
        </p:spPr>
        <p:txBody>
          <a:bodyPr wrap="square" lIns="91440" tIns="45720" rIns="91440" bIns="45720" rtlCol="0" anchor="t">
            <a:spAutoFit/>
          </a:bodyPr>
          <a:lstStyle/>
          <a:p>
            <a:pPr lvl="1" algn="ctr" defTabSz="457200">
              <a:spcAft>
                <a:spcPts val="600"/>
              </a:spcAft>
              <a:defRPr/>
            </a:pPr>
            <a:r>
              <a:rPr lang="en-GB" sz="2000" b="1">
                <a:solidFill>
                  <a:schemeClr val="bg1"/>
                </a:solidFill>
                <a:latin typeface="Arial"/>
              </a:rPr>
              <a:t>Failure:</a:t>
            </a:r>
          </a:p>
          <a:p>
            <a:pPr lvl="1" algn="ctr" defTabSz="457200">
              <a:spcAft>
                <a:spcPts val="600"/>
              </a:spcAft>
              <a:defRPr/>
            </a:pPr>
            <a:endParaRPr lang="en-GB" sz="1000" b="1">
              <a:solidFill>
                <a:schemeClr val="bg1"/>
              </a:solidFill>
              <a:latin typeface="Arial"/>
            </a:endParaRPr>
          </a:p>
          <a:p>
            <a:pPr marL="952470" lvl="1" indent="-342900" algn="ctr" defTabSz="457200">
              <a:spcAft>
                <a:spcPts val="600"/>
              </a:spcAft>
              <a:buFont typeface="Arial" panose="020B0604020202020204" pitchFamily="34" charset="0"/>
              <a:buChar char="•"/>
              <a:defRPr/>
            </a:pPr>
            <a:r>
              <a:rPr lang="en-GB" sz="2000" i="1">
                <a:latin typeface="Arial"/>
              </a:rPr>
              <a:t>to submit compliant applications by the requested deadlines; </a:t>
            </a:r>
          </a:p>
          <a:p>
            <a:pPr lvl="1" algn="ctr" defTabSz="457200">
              <a:spcAft>
                <a:spcPts val="600"/>
              </a:spcAft>
              <a:defRPr/>
            </a:pPr>
            <a:r>
              <a:rPr lang="en-GB" sz="2000">
                <a:latin typeface="Arial"/>
              </a:rPr>
              <a:t>or</a:t>
            </a:r>
          </a:p>
          <a:p>
            <a:pPr marL="952470" lvl="1" indent="-342900" algn="ctr" defTabSz="457200">
              <a:spcAft>
                <a:spcPts val="600"/>
              </a:spcAft>
              <a:buFont typeface="Arial" panose="020B0604020202020204" pitchFamily="34" charset="0"/>
              <a:buChar char="•"/>
              <a:defRPr/>
            </a:pPr>
            <a:r>
              <a:rPr lang="en-GB" sz="2000" i="1">
                <a:latin typeface="Arial"/>
              </a:rPr>
              <a:t>to cooperate in a timely fashion with the NSTA’s review of the applications, </a:t>
            </a:r>
          </a:p>
          <a:p>
            <a:pPr lvl="1" algn="ctr" defTabSz="457200">
              <a:spcAft>
                <a:spcPts val="600"/>
              </a:spcAft>
              <a:defRPr/>
            </a:pPr>
            <a:endParaRPr lang="en-GB" sz="2000" i="1">
              <a:latin typeface="Arial"/>
            </a:endParaRPr>
          </a:p>
          <a:p>
            <a:pPr marL="1066770" lvl="1" indent="-457200" algn="ctr" defTabSz="457200">
              <a:spcAft>
                <a:spcPts val="600"/>
              </a:spcAft>
              <a:buFont typeface="+mj-lt"/>
              <a:buAutoNum type="arabicPeriod"/>
              <a:defRPr/>
            </a:pPr>
            <a:r>
              <a:rPr lang="en-GB" sz="2000">
                <a:latin typeface="Arial"/>
              </a:rPr>
              <a:t>May put at </a:t>
            </a:r>
            <a:r>
              <a:rPr lang="en-GB" sz="2000" b="1">
                <a:latin typeface="Arial"/>
              </a:rPr>
              <a:t>risk the timely approval </a:t>
            </a:r>
            <a:r>
              <a:rPr lang="en-GB" sz="2000">
                <a:latin typeface="Arial"/>
              </a:rPr>
              <a:t>of the consent;</a:t>
            </a:r>
          </a:p>
          <a:p>
            <a:pPr lvl="1" algn="ctr" defTabSz="457200">
              <a:spcAft>
                <a:spcPts val="600"/>
              </a:spcAft>
              <a:defRPr/>
            </a:pPr>
            <a:r>
              <a:rPr lang="en-GB" sz="2000">
                <a:latin typeface="Arial"/>
              </a:rPr>
              <a:t>or</a:t>
            </a:r>
          </a:p>
          <a:p>
            <a:pPr marL="1066770" lvl="1" indent="-457200" algn="ctr" defTabSz="457200">
              <a:spcAft>
                <a:spcPts val="600"/>
              </a:spcAft>
              <a:buFont typeface="+mj-lt"/>
              <a:buAutoNum type="arabicPeriod" startAt="2"/>
              <a:defRPr/>
            </a:pPr>
            <a:r>
              <a:rPr lang="en-GB" sz="2000">
                <a:latin typeface="Arial"/>
              </a:rPr>
              <a:t>May mean you </a:t>
            </a:r>
            <a:r>
              <a:rPr lang="en-GB" sz="2000" b="1">
                <a:latin typeface="Arial"/>
              </a:rPr>
              <a:t>do not get the consent requested</a:t>
            </a:r>
            <a:r>
              <a:rPr lang="en-GB" sz="2000">
                <a:latin typeface="Arial"/>
              </a:rPr>
              <a:t>; </a:t>
            </a:r>
          </a:p>
          <a:p>
            <a:pPr lvl="1" algn="ctr" defTabSz="457200">
              <a:spcAft>
                <a:spcPts val="600"/>
              </a:spcAft>
              <a:defRPr/>
            </a:pPr>
            <a:r>
              <a:rPr lang="en-GB" sz="2000">
                <a:latin typeface="Arial"/>
              </a:rPr>
              <a:t>and</a:t>
            </a:r>
          </a:p>
          <a:p>
            <a:pPr marL="1066770" lvl="1" indent="-457200" algn="ctr" defTabSz="457200">
              <a:spcAft>
                <a:spcPts val="600"/>
              </a:spcAft>
              <a:buFont typeface="+mj-lt"/>
              <a:buAutoNum type="arabicPeriod" startAt="3"/>
              <a:defRPr/>
            </a:pPr>
            <a:r>
              <a:rPr lang="en-GB" sz="2000">
                <a:latin typeface="Arial"/>
              </a:rPr>
              <a:t>May be regarded as a </a:t>
            </a:r>
            <a:r>
              <a:rPr lang="en-GB" sz="2000" b="1">
                <a:latin typeface="Arial"/>
              </a:rPr>
              <a:t>failure against the Petroleum-Related Requirement </a:t>
            </a:r>
            <a:r>
              <a:rPr lang="en-GB" sz="2000">
                <a:latin typeface="Arial"/>
              </a:rPr>
              <a:t>to act in accordance with the Strategy.</a:t>
            </a:r>
            <a:endParaRPr lang="en-GB" sz="2000">
              <a:latin typeface="Arial"/>
              <a:ea typeface="+mn-lt"/>
              <a:cs typeface="Arial"/>
            </a:endParaRPr>
          </a:p>
        </p:txBody>
      </p:sp>
      <p:sp>
        <p:nvSpPr>
          <p:cNvPr id="6" name="Slide Number Placeholder 5">
            <a:extLst>
              <a:ext uri="{FF2B5EF4-FFF2-40B4-BE49-F238E27FC236}">
                <a16:creationId xmlns:a16="http://schemas.microsoft.com/office/drawing/2014/main" id="{642A1FF0-5914-E726-9E3B-438A8D9F8CCF}"/>
              </a:ext>
            </a:extLst>
          </p:cNvPr>
          <p:cNvSpPr>
            <a:spLocks noGrp="1"/>
          </p:cNvSpPr>
          <p:nvPr>
            <p:ph type="sldNum" sz="quarter" idx="4"/>
          </p:nvPr>
        </p:nvSpPr>
        <p:spPr/>
        <p:txBody>
          <a:bodyPr/>
          <a:lstStyle/>
          <a:p>
            <a:fld id="{DD0590FE-9BA6-45CB-BC76-38BB9AEE2E90}" type="slidenum">
              <a:rPr lang="en-GB" smtClean="0"/>
              <a:t>9</a:t>
            </a:fld>
            <a:endParaRPr lang="en-GB"/>
          </a:p>
        </p:txBody>
      </p:sp>
      <p:sp>
        <p:nvSpPr>
          <p:cNvPr id="3" name="Text Placeholder 8">
            <a:extLst>
              <a:ext uri="{FF2B5EF4-FFF2-40B4-BE49-F238E27FC236}">
                <a16:creationId xmlns:a16="http://schemas.microsoft.com/office/drawing/2014/main" id="{D10F2548-57E7-4EC4-A5ED-3FED797DC082}"/>
              </a:ext>
            </a:extLst>
          </p:cNvPr>
          <p:cNvSpPr>
            <a:spLocks noGrp="1"/>
          </p:cNvSpPr>
          <p:nvPr>
            <p:ph type="body" sz="quarter" idx="10"/>
          </p:nvPr>
        </p:nvSpPr>
        <p:spPr>
          <a:xfrm>
            <a:off x="0" y="6480649"/>
            <a:ext cx="12192000" cy="368300"/>
          </a:xfrm>
          <a:solidFill>
            <a:srgbClr val="002060"/>
          </a:solidFill>
        </p:spPr>
        <p:txBody>
          <a:bodyPr/>
          <a:lstStyle/>
          <a:p>
            <a:endParaRPr lang="en-GB"/>
          </a:p>
        </p:txBody>
      </p:sp>
    </p:spTree>
    <p:extLst>
      <p:ext uri="{BB962C8B-B14F-4D97-AF65-F5344CB8AC3E}">
        <p14:creationId xmlns:p14="http://schemas.microsoft.com/office/powerpoint/2010/main" val="2156339020"/>
      </p:ext>
    </p:extLst>
  </p:cSld>
  <p:clrMapOvr>
    <a:masterClrMapping/>
  </p:clrMapOvr>
</p:sld>
</file>

<file path=ppt/theme/theme1.xml><?xml version="1.0" encoding="utf-8"?>
<a:theme xmlns:a="http://schemas.openxmlformats.org/drawingml/2006/main" name="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E04036B6FEAB4C834B124021612B6A" ma:contentTypeVersion="20" ma:contentTypeDescription="Create a new document." ma:contentTypeScope="" ma:versionID="bc4a6e14c9164eb5ccc4b7fa29de8525">
  <xsd:schema xmlns:xsd="http://www.w3.org/2001/XMLSchema" xmlns:xs="http://www.w3.org/2001/XMLSchema" xmlns:p="http://schemas.microsoft.com/office/2006/metadata/properties" xmlns:ns2="03c2aa2a-3bd2-4e2d-9874-b99356c97bdc" xmlns:ns3="9be45aec-f122-432c-a096-83ee12d526cc" targetNamespace="http://schemas.microsoft.com/office/2006/metadata/properties" ma:root="true" ma:fieldsID="574fc477ffca37faf97ea71d028b331d" ns2:_="" ns3:_="">
    <xsd:import namespace="03c2aa2a-3bd2-4e2d-9874-b99356c97bdc"/>
    <xsd:import namespace="9be45aec-f122-432c-a096-83ee12d526cc"/>
    <xsd:element name="properties">
      <xsd:complexType>
        <xsd:sequence>
          <xsd:element name="documentManagement">
            <xsd:complexType>
              <xsd:all>
                <xsd:element ref="ns2:fa6d2108ab3c46c1ad0fef0c5bd8d42a" minOccurs="0"/>
                <xsd:element ref="ns3:TaxCatchAll"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2aa2a-3bd2-4e2d-9874-b99356c97bdc" elementFormDefault="qualified">
    <xsd:import namespace="http://schemas.microsoft.com/office/2006/documentManagement/types"/>
    <xsd:import namespace="http://schemas.microsoft.com/office/infopath/2007/PartnerControls"/>
    <xsd:element name="fa6d2108ab3c46c1ad0fef0c5bd8d42a" ma:index="9" nillable="true" ma:taxonomy="true" ma:internalName="fa6d2108ab3c46c1ad0fef0c5bd8d42a" ma:taxonomyFieldName="Category" ma:displayName="Category" ma:readOnly="false" ma:default="" ma:fieldId="{fa6d2108-ab3c-46c1-ad0f-ef0c5bd8d42a}" ma:sspId="3110710f-af1f-4457-9596-69bff0e43749" ma:termSetId="3bd2ad5e-fa11-40ed-9055-1d7cb20b531b"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110710f-af1f-4457-9596-69bff0e43749"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e45aec-f122-432c-a096-83ee12d526cc"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1e20e8a-d332-4bce-9ca1-623ba39f5385}" ma:internalName="TaxCatchAll" ma:showField="CatchAllData" ma:web="9be45aec-f122-432c-a096-83ee12d526cc">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be45aec-f122-432c-a096-83ee12d526cc">
      <Value>13</Value>
    </TaxCatchAll>
    <fa6d2108ab3c46c1ad0fef0c5bd8d42a xmlns="03c2aa2a-3bd2-4e2d-9874-b99356c97bdc">
      <Terms xmlns="http://schemas.microsoft.com/office/infopath/2007/PartnerControls">
        <TermInfo xmlns="http://schemas.microsoft.com/office/infopath/2007/PartnerControls">
          <TermName xmlns="http://schemas.microsoft.com/office/infopath/2007/PartnerControls">Field Consents</TermName>
          <TermId xmlns="http://schemas.microsoft.com/office/infopath/2007/PartnerControls">d41cb1f5-51b5-4f68-8a0a-9631a1bdfc4f</TermId>
        </TermInfo>
      </Terms>
    </fa6d2108ab3c46c1ad0fef0c5bd8d42a>
    <SharedWithUsers xmlns="9be45aec-f122-432c-a096-83ee12d526cc">
      <UserInfo>
        <DisplayName>Angie McTavish (North Sea Transition Authority)</DisplayName>
        <AccountId>19</AccountId>
        <AccountType/>
      </UserInfo>
      <UserInfo>
        <DisplayName>Alan Stewart (North Sea Transition Authority)</DisplayName>
        <AccountId>301</AccountId>
        <AccountType/>
      </UserInfo>
    </SharedWithUsers>
    <lcf76f155ced4ddcb4097134ff3c332f xmlns="03c2aa2a-3bd2-4e2d-9874-b99356c97b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F38FF8-A9D9-484C-AF4C-9F76ACA449FC}">
  <ds:schemaRefs>
    <ds:schemaRef ds:uri="http://schemas.microsoft.com/sharepoint/v3/contenttype/forms"/>
  </ds:schemaRefs>
</ds:datastoreItem>
</file>

<file path=customXml/itemProps2.xml><?xml version="1.0" encoding="utf-8"?>
<ds:datastoreItem xmlns:ds="http://schemas.openxmlformats.org/officeDocument/2006/customXml" ds:itemID="{7BB4B6D5-E0BF-49C1-994F-D75FCD7553AA}">
  <ds:schemaRefs>
    <ds:schemaRef ds:uri="03c2aa2a-3bd2-4e2d-9874-b99356c97bdc"/>
    <ds:schemaRef ds:uri="9be45aec-f122-432c-a096-83ee12d526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F37655-D062-4C28-936D-15121D0744BD}">
  <ds:schemaRefs>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9be45aec-f122-432c-a096-83ee12d526cc"/>
    <ds:schemaRef ds:uri="03c2aa2a-3bd2-4e2d-9874-b99356c97bdc"/>
  </ds:schemaRefs>
</ds:datastoreItem>
</file>

<file path=docProps/app.xml><?xml version="1.0" encoding="utf-8"?>
<Properties xmlns="http://schemas.openxmlformats.org/officeDocument/2006/extended-properties" xmlns:vt="http://schemas.openxmlformats.org/officeDocument/2006/docPropsVTypes">
  <Template/>
  <TotalTime>0</TotalTime>
  <Words>2832</Words>
  <Application>Microsoft Office PowerPoint</Application>
  <PresentationFormat>Widescreen</PresentationFormat>
  <Paragraphs>292</Paragraphs>
  <Slides>29</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Arial (Body)</vt:lpstr>
      <vt:lpstr>Calibri</vt:lpstr>
      <vt:lpstr>Calibri Light</vt:lpstr>
      <vt:lpstr>Helvectica</vt:lpstr>
      <vt:lpstr>Wingdings</vt:lpstr>
      <vt:lpstr>OGA_Master_template_16:9</vt:lpstr>
      <vt:lpstr>Custom Design</vt:lpstr>
      <vt:lpstr>Annual Consents Exercise 2024</vt:lpstr>
      <vt:lpstr>Ground Rules</vt:lpstr>
      <vt:lpstr>Annual Consents Exercise (ACE) 2024</vt:lpstr>
      <vt:lpstr>Consents Organogram</vt:lpstr>
      <vt:lpstr>Headline achievement…</vt:lpstr>
      <vt:lpstr>Context: Zero Routine Flaring by 2030</vt:lpstr>
      <vt:lpstr>Context: Regulatory Tools</vt:lpstr>
      <vt:lpstr>Evolving approach to ACE / Consents</vt:lpstr>
      <vt:lpstr>Keeping the process on track</vt:lpstr>
      <vt:lpstr>Annual Consents Exercise 2024</vt:lpstr>
      <vt:lpstr>Annual Consents Exercise 2024</vt:lpstr>
      <vt:lpstr>Annual Consents Exercise 2024</vt:lpstr>
      <vt:lpstr>Annual Consents Exercise 2024</vt:lpstr>
      <vt:lpstr>Any Questions?</vt:lpstr>
      <vt:lpstr>For Production Consents, there is no requirement for developers to submit an EIA (ES) or Screening Direction unless the proposed changes to the consent can be defined as a project under the 2020 EIA Regulations:  Schedule 1 Extraction of oil and natural gas for commercial purposes where the amount extracted exceeds 500 tonnes per day in the case of oil and 500,000 cubic metres per day in the case of natural gas [compared to 2023 figures].  OR  Schedule 2 Extraction of oil or natural gas for commercial purposes where the amount extracted is equal to or less than 500 tonnes per day in the case of oil and equal to or less than 500,000 cubic metres per day in the case of natural gas [compared to 2023 figures]. </vt:lpstr>
      <vt:lpstr>AND there is:  -  the execution of construction works or of other installations or schemes,​  -   other interventions in the natural surroundings and landscape including those involving the extraction of mineral resources</vt:lpstr>
      <vt:lpstr>Any Questions</vt:lpstr>
      <vt:lpstr>Annual Consents Exercise 2024</vt:lpstr>
      <vt:lpstr>Annual Consents Exercise 2024: Reminder of 2021 Flare &amp; Vent Key changes</vt:lpstr>
      <vt:lpstr>Annual Consents Exercise 2024 –  NSTA Considerations in F&amp;V Applications</vt:lpstr>
      <vt:lpstr>Annual Consents Exercise 2024 –  Categorisation of Flare and Vent figures</vt:lpstr>
      <vt:lpstr>Any Questions?</vt:lpstr>
      <vt:lpstr>Onshore</vt:lpstr>
      <vt:lpstr>Any Questions?</vt:lpstr>
      <vt:lpstr>Annual Consents Exercise 2024 - Flare &amp; Vent – Consents for Facilities</vt:lpstr>
      <vt:lpstr>Any Questions?</vt:lpstr>
      <vt:lpstr>Annual Consents Exercise 2024 - What we need from Industry - Key Messages &amp; Deadlines</vt:lpstr>
      <vt:lpstr>Annual Consents Exercise 2024 – Key Links</vt:lpstr>
      <vt:lpstr>Any Questions?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lastModifiedBy>Ian Furneaux (North Sea Transition Authority)</cp:lastModifiedBy>
  <cp:revision>1</cp:revision>
  <cp:lastPrinted>2023-06-09T09:44:37Z</cp:lastPrinted>
  <dcterms:created xsi:type="dcterms:W3CDTF">2016-10-17T11:59:42Z</dcterms:created>
  <dcterms:modified xsi:type="dcterms:W3CDTF">2023-07-17T14:37:35Z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0x010100FAE04036B6FEAB4C834B124021612B6A</vt:lpwstr>
  </property>
  <property fmtid="{D5CDD505-2E9C-101B-9397-08002B2CF9AE}" pid="6" name="Category">
    <vt:lpwstr>13;#Field Consents|d41cb1f5-51b5-4f68-8a0a-9631a1bdfc4f</vt:lpwstr>
  </property>
  <property fmtid="{D5CDD505-2E9C-101B-9397-08002B2CF9AE}" pid="7" name="_dlc_DocIdItemGuid">
    <vt:lpwstr>0af1a297-ddc1-4dd1-816e-b22803648b0a</vt:lpwstr>
  </property>
  <property fmtid="{D5CDD505-2E9C-101B-9397-08002B2CF9AE}" pid="8" name="MediaServiceImageTags">
    <vt:lpwstr/>
  </property>
</Properties>
</file>