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1" r:id="rId4"/>
    <p:sldMasterId id="2147483719" r:id="rId5"/>
    <p:sldMasterId id="2147483808" r:id="rId6"/>
    <p:sldMasterId id="2147483826" r:id="rId7"/>
    <p:sldMasterId id="2147483843" r:id="rId8"/>
    <p:sldMasterId id="2147483860" r:id="rId9"/>
    <p:sldMasterId id="2147483889" r:id="rId10"/>
    <p:sldMasterId id="2147483971" r:id="rId11"/>
    <p:sldMasterId id="2147483978" r:id="rId12"/>
    <p:sldMasterId id="2147484022" r:id="rId13"/>
  </p:sldMasterIdLst>
  <p:notesMasterIdLst>
    <p:notesMasterId r:id="rId50"/>
  </p:notesMasterIdLst>
  <p:handoutMasterIdLst>
    <p:handoutMasterId r:id="rId51"/>
  </p:handoutMasterIdLst>
  <p:sldIdLst>
    <p:sldId id="813" r:id="rId14"/>
    <p:sldId id="3583" r:id="rId15"/>
    <p:sldId id="3696" r:id="rId16"/>
    <p:sldId id="3685" r:id="rId17"/>
    <p:sldId id="3734" r:id="rId18"/>
    <p:sldId id="3735" r:id="rId19"/>
    <p:sldId id="3728" r:id="rId20"/>
    <p:sldId id="3737" r:id="rId21"/>
    <p:sldId id="3687" r:id="rId22"/>
    <p:sldId id="3688" r:id="rId23"/>
    <p:sldId id="3741" r:id="rId24"/>
    <p:sldId id="3748" r:id="rId25"/>
    <p:sldId id="3742" r:id="rId26"/>
    <p:sldId id="3706" r:id="rId27"/>
    <p:sldId id="3743" r:id="rId28"/>
    <p:sldId id="3747" r:id="rId29"/>
    <p:sldId id="3721" r:id="rId30"/>
    <p:sldId id="3722" r:id="rId31"/>
    <p:sldId id="3746" r:id="rId32"/>
    <p:sldId id="3723" r:id="rId33"/>
    <p:sldId id="3736" r:id="rId34"/>
    <p:sldId id="3738" r:id="rId35"/>
    <p:sldId id="3739" r:id="rId36"/>
    <p:sldId id="3689" r:id="rId37"/>
    <p:sldId id="3695" r:id="rId38"/>
    <p:sldId id="3740" r:id="rId39"/>
    <p:sldId id="3749" r:id="rId40"/>
    <p:sldId id="3744" r:id="rId41"/>
    <p:sldId id="3745" r:id="rId42"/>
    <p:sldId id="3701" r:id="rId43"/>
    <p:sldId id="3719" r:id="rId44"/>
    <p:sldId id="3690" r:id="rId45"/>
    <p:sldId id="3709" r:id="rId46"/>
    <p:sldId id="3708" r:id="rId47"/>
    <p:sldId id="3692" r:id="rId48"/>
    <p:sldId id="3693" r:id="rId49"/>
  </p:sldIdLst>
  <p:sldSz cx="9144000" cy="5143500" type="screen16x9"/>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13">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3D4737-8040-95A5-2A24-7BE158698C4E}" name="Andy Thompson (North Sea Transition Authority)" initials="AT(STA" userId="S::Andrew.Thompson@nstauthority.co.uk::321959ed-7daa-421a-aad7-834d2e4c66f9" providerId="AD"/>
  <p188:author id="{837A4E70-5E1C-024F-1611-11455371B827}" name="Miriam Paterson (North Sea Transition Authority)" initials="MA" userId="S::miriam.paterson@nstauthority.co.uk::74bb3175-2638-4c5f-af30-d06d48dd2ab3" providerId="AD"/>
  <p188:author id="{78844C96-688E-15E8-AAAF-02864AB93056}" name="Miriam Paterson (North Sea Transition Authority)" initials="MP(STA" userId="S::Miriam.Paterson@nstauthority.co.uk::74bb3175-2638-4c5f-af30-d06d48dd2ab3" providerId="AD"/>
  <p188:author id="{E33C27F4-3B74-DEEF-B1CF-068E332FB25B}" name="Andy Thompson (North Sea Transition Authority)" initials="AA" userId="S::andrew.thompson@nstauthority.co.uk::321959ed-7daa-421a-aad7-834d2e4c66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 id="7" name="Nic Granger (Oil &amp; Gas Authority)" initials="NG(&amp;GA" lastIdx="1" clrIdx="7">
    <p:extLst>
      <p:ext uri="{19B8F6BF-5375-455C-9EA6-DF929625EA0E}">
        <p15:presenceInfo xmlns:p15="http://schemas.microsoft.com/office/powerpoint/2012/main" userId="S::Nic.Granger@ogauthority.co.uk::86df2bd1-d84d-4527-9c22-4a49c45a0b8e" providerId="AD"/>
      </p:ext>
    </p:extLst>
  </p:cmAuthor>
  <p:cmAuthor id="1" name="David Lecore (Oil &amp; Gas Authority)" initials="DL(&amp;GA" lastIdx="15" clrIdx="1">
    <p:extLst>
      <p:ext uri="{19B8F6BF-5375-455C-9EA6-DF929625EA0E}">
        <p15:presenceInfo xmlns:p15="http://schemas.microsoft.com/office/powerpoint/2012/main" userId="S::David.Lecore@ogauthority.co.uk::5a63dd3c-845b-4393-8a87-75039c82e634" providerId="AD"/>
      </p:ext>
    </p:extLst>
  </p:cmAuthor>
  <p:cmAuthor id="2" name="Robert Swiergon (Oil &amp; Gas Authority)" initials="RA" lastIdx="11" clrIdx="2">
    <p:extLst>
      <p:ext uri="{19B8F6BF-5375-455C-9EA6-DF929625EA0E}">
        <p15:presenceInfo xmlns:p15="http://schemas.microsoft.com/office/powerpoint/2012/main" userId="S::robert.swiergon@ogauthority.co.uk::cc03a8d1-46b3-46a3-85ac-5df82dc13b5d" providerId="AD"/>
      </p:ext>
    </p:extLst>
  </p:cmAuthor>
  <p:cmAuthor id="3" name="John Seabourn (Oil &amp; Gas Authority)" initials="JS(&amp;GA" lastIdx="8" clrIdx="3">
    <p:extLst>
      <p:ext uri="{19B8F6BF-5375-455C-9EA6-DF929625EA0E}">
        <p15:presenceInfo xmlns:p15="http://schemas.microsoft.com/office/powerpoint/2012/main" userId="S::John.Seabourn@ogauthority.co.uk::eb90218a-4f45-4a2d-9e23-729677d3c2ef" providerId="AD"/>
      </p:ext>
    </p:extLst>
  </p:cmAuthor>
  <p:cmAuthor id="4" name="Andy Thompson (Oil &amp; Gas Authority)" initials="AT(&amp;GA" lastIdx="23" clrIdx="4">
    <p:extLst>
      <p:ext uri="{19B8F6BF-5375-455C-9EA6-DF929625EA0E}">
        <p15:presenceInfo xmlns:p15="http://schemas.microsoft.com/office/powerpoint/2012/main" userId="S::Andrew.Thompson@ogauthority.co.uk::321959ed-7daa-421a-aad7-834d2e4c66f9" providerId="AD"/>
      </p:ext>
    </p:extLst>
  </p:cmAuthor>
  <p:cmAuthor id="5" name="Miriam Paterson (Oil &amp; Gas Authority)" initials="MP(&amp;GA" lastIdx="1" clrIdx="5">
    <p:extLst>
      <p:ext uri="{19B8F6BF-5375-455C-9EA6-DF929625EA0E}">
        <p15:presenceInfo xmlns:p15="http://schemas.microsoft.com/office/powerpoint/2012/main" userId="S::Miriam.Paterson@ogauthority.co.uk::74bb3175-2638-4c5f-af30-d06d48dd2ab3" providerId="AD"/>
      </p:ext>
    </p:extLst>
  </p:cmAuthor>
  <p:cmAuthor id="6" name="Simon James (Oil &amp; Gas Authority)" initials="SJ(&amp;GA" lastIdx="4" clrIdx="6">
    <p:extLst>
      <p:ext uri="{19B8F6BF-5375-455C-9EA6-DF929625EA0E}">
        <p15:presenceInfo xmlns:p15="http://schemas.microsoft.com/office/powerpoint/2012/main" userId="S::Simon.James@ogauthority.co.uk::762e178f-77c3-475a-8359-d3c2bfe8a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CF0C71"/>
    <a:srgbClr val="193768"/>
    <a:srgbClr val="ED7D31"/>
    <a:srgbClr val="FFFFFF"/>
    <a:srgbClr val="003351"/>
    <a:srgbClr val="EBEBF5"/>
    <a:srgbClr val="FF5050"/>
    <a:srgbClr val="003399"/>
    <a:srgbClr val="0065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EE1D7-071F-4E29-B09D-93069DF4AF26}" v="1028" dt="2023-09-15T07:25:27.437"/>
    <p1510:client id="{F461B394-0282-4E03-A143-3CA1F3679BC6}" v="13225" vWet="13227" dt="2023-09-14T18:50:59.05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424" y="4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1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gauthority.sharepoint.com/sites/InternalTeamNDR-ServiceMetrics/Shared%20Documents/Service%20Metrics/NDR%20Data%20Stats%20September%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latin typeface="Arial" panose="020B0604020202020204" pitchFamily="34" charset="0"/>
                <a:cs typeface="Arial" panose="020B0604020202020204" pitchFamily="34" charset="0"/>
              </a:rPr>
              <a:t>Wellbore</a:t>
            </a:r>
            <a:r>
              <a:rPr lang="en-GB" baseline="0">
                <a:latin typeface="Arial" panose="020B0604020202020204" pitchFamily="34" charset="0"/>
                <a:cs typeface="Arial" panose="020B0604020202020204" pitchFamily="34" charset="0"/>
              </a:rPr>
              <a:t> Data Insights</a:t>
            </a:r>
            <a:endParaRPr lang="en-GB">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'[NDR Data Stats September 2022.xlsx]Aug 23 history'!$E$4</c:f>
              <c:strCache>
                <c:ptCount val="1"/>
                <c:pt idx="0">
                  <c:v>Released Files</c:v>
                </c:pt>
              </c:strCache>
            </c:strRef>
          </c:tx>
          <c:spPr>
            <a:solidFill>
              <a:schemeClr val="accent4"/>
            </a:solidFill>
            <a:ln>
              <a:noFill/>
            </a:ln>
            <a:effectLst/>
          </c:spPr>
          <c:invertIfNegative val="0"/>
          <c:cat>
            <c:numRef>
              <c:f>'[NDR Data Stats September 2022.xlsx]Aug 23 history'!$C$6:$C$22</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'[NDR Data Stats September 2022.xlsx]Aug 23 history'!$K$6:$K$22</c:f>
              <c:numCache>
                <c:formatCode>_-* #,##0_-;\-* #,##0_-;_-* "-"??_-;_-@_-</c:formatCode>
                <c:ptCount val="17"/>
                <c:pt idx="0">
                  <c:v>21063</c:v>
                </c:pt>
                <c:pt idx="1">
                  <c:v>25108</c:v>
                </c:pt>
                <c:pt idx="2">
                  <c:v>21480</c:v>
                </c:pt>
                <c:pt idx="3">
                  <c:v>33706</c:v>
                </c:pt>
                <c:pt idx="4">
                  <c:v>23583</c:v>
                </c:pt>
                <c:pt idx="5">
                  <c:v>22754</c:v>
                </c:pt>
                <c:pt idx="6">
                  <c:v>20661</c:v>
                </c:pt>
                <c:pt idx="7">
                  <c:v>23779</c:v>
                </c:pt>
                <c:pt idx="8">
                  <c:v>17155</c:v>
                </c:pt>
                <c:pt idx="9">
                  <c:v>36718</c:v>
                </c:pt>
                <c:pt idx="10">
                  <c:v>25517</c:v>
                </c:pt>
                <c:pt idx="11">
                  <c:v>28344</c:v>
                </c:pt>
                <c:pt idx="12">
                  <c:v>57941</c:v>
                </c:pt>
                <c:pt idx="13">
                  <c:v>28382</c:v>
                </c:pt>
                <c:pt idx="14">
                  <c:v>17702</c:v>
                </c:pt>
                <c:pt idx="15">
                  <c:v>21524</c:v>
                </c:pt>
                <c:pt idx="16">
                  <c:v>22998</c:v>
                </c:pt>
              </c:numCache>
            </c:numRef>
          </c:val>
          <c:extLst>
            <c:ext xmlns:c16="http://schemas.microsoft.com/office/drawing/2014/chart" uri="{C3380CC4-5D6E-409C-BE32-E72D297353CC}">
              <c16:uniqueId val="{00000000-5F98-4D89-BE80-6E83E7E9F642}"/>
            </c:ext>
          </c:extLst>
        </c:ser>
        <c:ser>
          <c:idx val="2"/>
          <c:order val="2"/>
          <c:tx>
            <c:strRef>
              <c:f>'[NDR Data Stats September 2022.xlsx]Aug 23 history'!$J$4</c:f>
              <c:strCache>
                <c:ptCount val="1"/>
                <c:pt idx="0">
                  <c:v>Unreleased Files</c:v>
                </c:pt>
              </c:strCache>
            </c:strRef>
          </c:tx>
          <c:spPr>
            <a:solidFill>
              <a:schemeClr val="accent1"/>
            </a:solidFill>
            <a:ln w="25400">
              <a:noFill/>
            </a:ln>
            <a:effectLst/>
          </c:spPr>
          <c:invertIfNegative val="0"/>
          <c:val>
            <c:numRef>
              <c:f>'[NDR Data Stats September 2022.xlsx]Aug 23 history'!$J$6:$J$22</c:f>
              <c:numCache>
                <c:formatCode>0</c:formatCode>
                <c:ptCount val="17"/>
                <c:pt idx="0">
                  <c:v>0</c:v>
                </c:pt>
                <c:pt idx="1">
                  <c:v>0</c:v>
                </c:pt>
                <c:pt idx="2">
                  <c:v>0</c:v>
                </c:pt>
                <c:pt idx="3">
                  <c:v>0</c:v>
                </c:pt>
                <c:pt idx="4">
                  <c:v>0</c:v>
                </c:pt>
                <c:pt idx="5">
                  <c:v>0</c:v>
                </c:pt>
                <c:pt idx="6">
                  <c:v>0</c:v>
                </c:pt>
                <c:pt idx="7">
                  <c:v>12</c:v>
                </c:pt>
                <c:pt idx="8">
                  <c:v>0</c:v>
                </c:pt>
                <c:pt idx="9">
                  <c:v>0</c:v>
                </c:pt>
                <c:pt idx="10">
                  <c:v>2</c:v>
                </c:pt>
                <c:pt idx="11">
                  <c:v>0</c:v>
                </c:pt>
                <c:pt idx="12">
                  <c:v>40</c:v>
                </c:pt>
                <c:pt idx="13">
                  <c:v>6</c:v>
                </c:pt>
                <c:pt idx="14">
                  <c:v>2703</c:v>
                </c:pt>
                <c:pt idx="15">
                  <c:v>6575</c:v>
                </c:pt>
                <c:pt idx="16">
                  <c:v>5526</c:v>
                </c:pt>
              </c:numCache>
            </c:numRef>
          </c:val>
          <c:extLst>
            <c:ext xmlns:c16="http://schemas.microsoft.com/office/drawing/2014/chart" uri="{C3380CC4-5D6E-409C-BE32-E72D297353CC}">
              <c16:uniqueId val="{00000001-5F98-4D89-BE80-6E83E7E9F642}"/>
            </c:ext>
          </c:extLst>
        </c:ser>
        <c:dLbls>
          <c:showLegendKey val="0"/>
          <c:showVal val="0"/>
          <c:showCatName val="0"/>
          <c:showSerName val="0"/>
          <c:showPercent val="0"/>
          <c:showBubbleSize val="0"/>
        </c:dLbls>
        <c:gapWidth val="150"/>
        <c:overlap val="100"/>
        <c:axId val="1242214576"/>
        <c:axId val="1308847920"/>
      </c:barChart>
      <c:lineChart>
        <c:grouping val="stacked"/>
        <c:varyColors val="0"/>
        <c:ser>
          <c:idx val="0"/>
          <c:order val="0"/>
          <c:tx>
            <c:strRef>
              <c:f>'[NDR Data Stats September 2022.xlsx]Aug 23 history'!$D$4</c:f>
              <c:strCache>
                <c:ptCount val="1"/>
                <c:pt idx="0">
                  <c:v>GB</c:v>
                </c:pt>
              </c:strCache>
            </c:strRef>
          </c:tx>
          <c:spPr>
            <a:ln w="25400" cap="rnd">
              <a:noFill/>
              <a:round/>
            </a:ln>
            <a:effectLst/>
          </c:spPr>
          <c:marker>
            <c:symbol val="circle"/>
            <c:size val="5"/>
            <c:spPr>
              <a:solidFill>
                <a:srgbClr val="00B050"/>
              </a:solidFill>
              <a:ln w="9525">
                <a:solidFill>
                  <a:schemeClr val="accent1"/>
                </a:solidFill>
              </a:ln>
              <a:effectLst/>
            </c:spPr>
          </c:marker>
          <c:cat>
            <c:numRef>
              <c:f>'[NDR Data Stats September 2022.xlsx]Aug 23 history'!$C$6:$C$22</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'[NDR Data Stats September 2022.xlsx]Aug 23 history'!$F$6:$F$22</c:f>
              <c:numCache>
                <c:formatCode>_-* #,##0_-;\-* #,##0_-;_-* "-"??_-;_-@_-</c:formatCode>
                <c:ptCount val="17"/>
                <c:pt idx="0">
                  <c:v>166</c:v>
                </c:pt>
                <c:pt idx="1">
                  <c:v>251</c:v>
                </c:pt>
                <c:pt idx="2">
                  <c:v>181</c:v>
                </c:pt>
                <c:pt idx="3">
                  <c:v>322</c:v>
                </c:pt>
                <c:pt idx="4">
                  <c:v>252</c:v>
                </c:pt>
                <c:pt idx="5">
                  <c:v>227</c:v>
                </c:pt>
                <c:pt idx="6">
                  <c:v>211</c:v>
                </c:pt>
                <c:pt idx="7">
                  <c:v>264</c:v>
                </c:pt>
                <c:pt idx="8">
                  <c:v>187</c:v>
                </c:pt>
                <c:pt idx="9">
                  <c:v>339</c:v>
                </c:pt>
                <c:pt idx="10">
                  <c:v>253</c:v>
                </c:pt>
                <c:pt idx="11">
                  <c:v>286</c:v>
                </c:pt>
                <c:pt idx="12">
                  <c:v>348</c:v>
                </c:pt>
                <c:pt idx="13">
                  <c:v>329</c:v>
                </c:pt>
                <c:pt idx="14">
                  <c:v>195</c:v>
                </c:pt>
                <c:pt idx="15">
                  <c:v>330</c:v>
                </c:pt>
                <c:pt idx="16">
                  <c:v>511</c:v>
                </c:pt>
              </c:numCache>
            </c:numRef>
          </c:val>
          <c:smooth val="0"/>
          <c:extLst>
            <c:ext xmlns:c16="http://schemas.microsoft.com/office/drawing/2014/chart" uri="{C3380CC4-5D6E-409C-BE32-E72D297353CC}">
              <c16:uniqueId val="{00000002-5F98-4D89-BE80-6E83E7E9F642}"/>
            </c:ext>
          </c:extLst>
        </c:ser>
        <c:dLbls>
          <c:showLegendKey val="0"/>
          <c:showVal val="0"/>
          <c:showCatName val="0"/>
          <c:showSerName val="0"/>
          <c:showPercent val="0"/>
          <c:showBubbleSize val="0"/>
        </c:dLbls>
        <c:marker val="1"/>
        <c:smooth val="0"/>
        <c:axId val="1510905888"/>
        <c:axId val="1199134528"/>
      </c:lineChart>
      <c:catAx>
        <c:axId val="124221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8847920"/>
        <c:crosses val="autoZero"/>
        <c:auto val="1"/>
        <c:lblAlgn val="ctr"/>
        <c:lblOffset val="100"/>
        <c:noMultiLvlLbl val="0"/>
      </c:catAx>
      <c:valAx>
        <c:axId val="130884792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2214576"/>
        <c:crosses val="autoZero"/>
        <c:crossBetween val="between"/>
      </c:valAx>
      <c:valAx>
        <c:axId val="1199134528"/>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0905888"/>
        <c:crosses val="max"/>
        <c:crossBetween val="between"/>
      </c:valAx>
      <c:catAx>
        <c:axId val="1510905888"/>
        <c:scaling>
          <c:orientation val="minMax"/>
        </c:scaling>
        <c:delete val="1"/>
        <c:axPos val="b"/>
        <c:numFmt formatCode="General" sourceLinked="1"/>
        <c:majorTickMark val="out"/>
        <c:minorTickMark val="none"/>
        <c:tickLblPos val="nextTo"/>
        <c:crossAx val="1199134528"/>
        <c:crosses val="autoZero"/>
        <c:auto val="1"/>
        <c:lblAlgn val="ctr"/>
        <c:lblOffset val="100"/>
        <c:noMultiLvlLbl val="0"/>
      </c:catAx>
      <c:spPr>
        <a:noFill/>
        <a:ln>
          <a:noFill/>
        </a:ln>
        <a:effectLst/>
      </c:spPr>
    </c:plotArea>
    <c:legend>
      <c:legendPos val="b"/>
      <c:layout>
        <c:manualLayout>
          <c:xMode val="edge"/>
          <c:yMode val="edge"/>
          <c:x val="0.33915746482099779"/>
          <c:y val="0.91544415872447615"/>
          <c:w val="0.3289221745247779"/>
          <c:h val="6.237737447118763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193768"/>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latin typeface="Arial" panose="020B0604020202020204" pitchFamily="34" charset="0"/>
                <a:cs typeface="Arial" panose="020B0604020202020204" pitchFamily="34" charset="0"/>
              </a:rPr>
              <a:t>Seismic Data Insights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539029806365014E-2"/>
          <c:y val="0.16708333333333336"/>
          <c:w val="0.7886082427384602"/>
          <c:h val="0.57016878098571011"/>
        </c:manualLayout>
      </c:layout>
      <c:barChart>
        <c:barDir val="col"/>
        <c:grouping val="stacked"/>
        <c:varyColors val="0"/>
        <c:ser>
          <c:idx val="4"/>
          <c:order val="1"/>
          <c:tx>
            <c:strRef>
              <c:f>'[NDR Data Stats September 2022.xlsx]Aug 23 history'!$T$4</c:f>
              <c:strCache>
                <c:ptCount val="1"/>
                <c:pt idx="0">
                  <c:v>Released Files</c:v>
                </c:pt>
              </c:strCache>
            </c:strRef>
          </c:tx>
          <c:spPr>
            <a:solidFill>
              <a:schemeClr val="accent4"/>
            </a:solidFill>
            <a:ln>
              <a:noFill/>
            </a:ln>
            <a:effectLst/>
          </c:spPr>
          <c:invertIfNegative val="0"/>
          <c:val>
            <c:numRef>
              <c:f>'[NDR Data Stats September 2022.xlsx]Aug 23 history'!$T$8:$T$22</c:f>
              <c:numCache>
                <c:formatCode>_-* #,##0_-;\-* #,##0_-;_-* "-"??_-;_-@_-</c:formatCode>
                <c:ptCount val="15"/>
                <c:pt idx="0">
                  <c:v>18346</c:v>
                </c:pt>
                <c:pt idx="1">
                  <c:v>6618</c:v>
                </c:pt>
                <c:pt idx="2">
                  <c:v>2773</c:v>
                </c:pt>
                <c:pt idx="3">
                  <c:v>3382</c:v>
                </c:pt>
                <c:pt idx="4">
                  <c:v>2957</c:v>
                </c:pt>
                <c:pt idx="5">
                  <c:v>1563</c:v>
                </c:pt>
                <c:pt idx="6">
                  <c:v>1480</c:v>
                </c:pt>
                <c:pt idx="7">
                  <c:v>1554</c:v>
                </c:pt>
                <c:pt idx="8">
                  <c:v>8816</c:v>
                </c:pt>
                <c:pt idx="9">
                  <c:v>1726</c:v>
                </c:pt>
                <c:pt idx="10">
                  <c:v>3744</c:v>
                </c:pt>
                <c:pt idx="11">
                  <c:v>3086</c:v>
                </c:pt>
                <c:pt idx="12">
                  <c:v>9028</c:v>
                </c:pt>
                <c:pt idx="13">
                  <c:v>29529</c:v>
                </c:pt>
                <c:pt idx="14">
                  <c:v>21190</c:v>
                </c:pt>
              </c:numCache>
            </c:numRef>
          </c:val>
          <c:extLst>
            <c:ext xmlns:c16="http://schemas.microsoft.com/office/drawing/2014/chart" uri="{C3380CC4-5D6E-409C-BE32-E72D297353CC}">
              <c16:uniqueId val="{00000000-2EAF-4345-BD2F-E355DD21AF97}"/>
            </c:ext>
          </c:extLst>
        </c:ser>
        <c:ser>
          <c:idx val="3"/>
          <c:order val="2"/>
          <c:tx>
            <c:strRef>
              <c:f>'[NDR Data Stats September 2022.xlsx]Aug 23 history'!$S$4</c:f>
              <c:strCache>
                <c:ptCount val="1"/>
                <c:pt idx="0">
                  <c:v>Unreleased Files</c:v>
                </c:pt>
              </c:strCache>
            </c:strRef>
          </c:tx>
          <c:spPr>
            <a:solidFill>
              <a:schemeClr val="accent1"/>
            </a:solidFill>
            <a:ln>
              <a:noFill/>
            </a:ln>
            <a:effectLst/>
          </c:spPr>
          <c:invertIfNegative val="0"/>
          <c:val>
            <c:numRef>
              <c:f>'[NDR Data Stats September 2022.xlsx]Aug 23 history'!$S$8:$S$22</c:f>
              <c:numCache>
                <c:formatCode>General</c:formatCode>
                <c:ptCount val="15"/>
                <c:pt idx="0">
                  <c:v>2027</c:v>
                </c:pt>
                <c:pt idx="1">
                  <c:v>99</c:v>
                </c:pt>
                <c:pt idx="2">
                  <c:v>23</c:v>
                </c:pt>
                <c:pt idx="3">
                  <c:v>20</c:v>
                </c:pt>
                <c:pt idx="4">
                  <c:v>6</c:v>
                </c:pt>
                <c:pt idx="5">
                  <c:v>7</c:v>
                </c:pt>
                <c:pt idx="6">
                  <c:v>8</c:v>
                </c:pt>
                <c:pt idx="7">
                  <c:v>81</c:v>
                </c:pt>
                <c:pt idx="8">
                  <c:v>924</c:v>
                </c:pt>
                <c:pt idx="9">
                  <c:v>2</c:v>
                </c:pt>
                <c:pt idx="10">
                  <c:v>349</c:v>
                </c:pt>
                <c:pt idx="11">
                  <c:v>268</c:v>
                </c:pt>
                <c:pt idx="12">
                  <c:v>1843</c:v>
                </c:pt>
                <c:pt idx="13">
                  <c:v>2178</c:v>
                </c:pt>
                <c:pt idx="14">
                  <c:v>8279</c:v>
                </c:pt>
              </c:numCache>
            </c:numRef>
          </c:val>
          <c:extLst>
            <c:ext xmlns:c16="http://schemas.microsoft.com/office/drawing/2014/chart" uri="{C3380CC4-5D6E-409C-BE32-E72D297353CC}">
              <c16:uniqueId val="{00000001-2EAF-4345-BD2F-E355DD21AF97}"/>
            </c:ext>
          </c:extLst>
        </c:ser>
        <c:dLbls>
          <c:showLegendKey val="0"/>
          <c:showVal val="0"/>
          <c:showCatName val="0"/>
          <c:showSerName val="0"/>
          <c:showPercent val="0"/>
          <c:showBubbleSize val="0"/>
        </c:dLbls>
        <c:gapWidth val="219"/>
        <c:overlap val="100"/>
        <c:axId val="1281857376"/>
        <c:axId val="1281859776"/>
      </c:barChart>
      <c:lineChart>
        <c:grouping val="stacked"/>
        <c:varyColors val="0"/>
        <c:ser>
          <c:idx val="1"/>
          <c:order val="0"/>
          <c:tx>
            <c:strRef>
              <c:f>'[NDR Data Stats September 2022.xlsx]Aug 23 history'!$Q$4</c:f>
              <c:strCache>
                <c:ptCount val="1"/>
                <c:pt idx="0">
                  <c:v>TB</c:v>
                </c:pt>
              </c:strCache>
            </c:strRef>
          </c:tx>
          <c:spPr>
            <a:ln w="28575" cap="rnd">
              <a:noFill/>
              <a:round/>
            </a:ln>
            <a:effectLst/>
          </c:spPr>
          <c:marker>
            <c:symbol val="circle"/>
            <c:size val="5"/>
            <c:spPr>
              <a:solidFill>
                <a:srgbClr val="00B050"/>
              </a:solidFill>
              <a:ln w="9525">
                <a:solidFill>
                  <a:srgbClr val="00B050"/>
                </a:solidFill>
              </a:ln>
              <a:effectLst/>
            </c:spPr>
          </c:marker>
          <c:cat>
            <c:numRef>
              <c:f>'[NDR Data Stats September 2022.xlsx]Aug 23 history'!$P$8:$P$22</c:f>
              <c:numCache>
                <c:formatCode>General</c:formatCode>
                <c:ptCount val="15"/>
                <c:pt idx="0">
                  <c:v>2009</c:v>
                </c:pt>
                <c:pt idx="1">
                  <c:v>2010</c:v>
                </c:pt>
                <c:pt idx="2">
                  <c:v>2011</c:v>
                </c:pt>
                <c:pt idx="3">
                  <c:v>2012</c:v>
                </c:pt>
                <c:pt idx="4">
                  <c:v>2013</c:v>
                </c:pt>
                <c:pt idx="5">
                  <c:v>2014</c:v>
                </c:pt>
                <c:pt idx="6">
                  <c:v>2015</c:v>
                </c:pt>
                <c:pt idx="7">
                  <c:v>2014</c:v>
                </c:pt>
                <c:pt idx="8">
                  <c:v>2017</c:v>
                </c:pt>
                <c:pt idx="9">
                  <c:v>2018</c:v>
                </c:pt>
                <c:pt idx="10">
                  <c:v>2019</c:v>
                </c:pt>
                <c:pt idx="11">
                  <c:v>2020</c:v>
                </c:pt>
                <c:pt idx="12">
                  <c:v>2021</c:v>
                </c:pt>
                <c:pt idx="13">
                  <c:v>2022</c:v>
                </c:pt>
                <c:pt idx="14">
                  <c:v>2023</c:v>
                </c:pt>
              </c:numCache>
            </c:numRef>
          </c:cat>
          <c:val>
            <c:numRef>
              <c:f>'[NDR Data Stats September 2022.xlsx]Aug 23 history'!$Q$8:$Q$22</c:f>
              <c:numCache>
                <c:formatCode>_-* #,##0_-;\-* #,##0_-;_-* "-"??_-;_-@_-</c:formatCode>
                <c:ptCount val="15"/>
                <c:pt idx="0">
                  <c:v>1.5498046875</c:v>
                </c:pt>
                <c:pt idx="1">
                  <c:v>1.126953125</c:v>
                </c:pt>
                <c:pt idx="2">
                  <c:v>0.5908203125</c:v>
                </c:pt>
                <c:pt idx="3">
                  <c:v>0.3740234375</c:v>
                </c:pt>
                <c:pt idx="4">
                  <c:v>0.5908203125</c:v>
                </c:pt>
                <c:pt idx="5">
                  <c:v>0.3408203125</c:v>
                </c:pt>
                <c:pt idx="6">
                  <c:v>0.205078125</c:v>
                </c:pt>
                <c:pt idx="7">
                  <c:v>0.3828125</c:v>
                </c:pt>
                <c:pt idx="8">
                  <c:v>3.392578125</c:v>
                </c:pt>
                <c:pt idx="9">
                  <c:v>1.357421875</c:v>
                </c:pt>
                <c:pt idx="10">
                  <c:v>4.599609375</c:v>
                </c:pt>
                <c:pt idx="11">
                  <c:v>1.0390625</c:v>
                </c:pt>
                <c:pt idx="12">
                  <c:v>77.7978515625</c:v>
                </c:pt>
                <c:pt idx="13">
                  <c:v>302.38671875</c:v>
                </c:pt>
                <c:pt idx="14">
                  <c:v>183.0546875</c:v>
                </c:pt>
              </c:numCache>
            </c:numRef>
          </c:val>
          <c:smooth val="0"/>
          <c:extLst>
            <c:ext xmlns:c16="http://schemas.microsoft.com/office/drawing/2014/chart" uri="{C3380CC4-5D6E-409C-BE32-E72D297353CC}">
              <c16:uniqueId val="{00000002-2EAF-4345-BD2F-E355DD21AF97}"/>
            </c:ext>
          </c:extLst>
        </c:ser>
        <c:dLbls>
          <c:showLegendKey val="0"/>
          <c:showVal val="0"/>
          <c:showCatName val="0"/>
          <c:showSerName val="0"/>
          <c:showPercent val="0"/>
          <c:showBubbleSize val="0"/>
        </c:dLbls>
        <c:marker val="1"/>
        <c:smooth val="0"/>
        <c:axId val="971372352"/>
        <c:axId val="971371392"/>
      </c:lineChart>
      <c:catAx>
        <c:axId val="97137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371392"/>
        <c:crosses val="autoZero"/>
        <c:auto val="1"/>
        <c:lblAlgn val="ctr"/>
        <c:lblOffset val="100"/>
        <c:noMultiLvlLbl val="0"/>
      </c:catAx>
      <c:valAx>
        <c:axId val="971371392"/>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372352"/>
        <c:crosses val="autoZero"/>
        <c:crossBetween val="between"/>
      </c:valAx>
      <c:valAx>
        <c:axId val="1281859776"/>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1857376"/>
        <c:crosses val="max"/>
        <c:crossBetween val="between"/>
      </c:valAx>
      <c:catAx>
        <c:axId val="1281857376"/>
        <c:scaling>
          <c:orientation val="minMax"/>
        </c:scaling>
        <c:delete val="1"/>
        <c:axPos val="b"/>
        <c:majorTickMark val="out"/>
        <c:minorTickMark val="none"/>
        <c:tickLblPos val="nextTo"/>
        <c:crossAx val="12818597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193768"/>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52077FB2-8417-4EE8-A8ED-71841BD955E1}" type="datetimeFigureOut">
              <a:rPr lang="en-GB" smtClean="0"/>
              <a:t>15/09/2023</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1472"/>
          </a:xfrm>
          <a:prstGeom prst="rect">
            <a:avLst/>
          </a:prstGeom>
        </p:spPr>
        <p:txBody>
          <a:bodyPr vert="horz" lIns="106271" tIns="53136" rIns="106271" bIns="53136" rtlCol="0"/>
          <a:lstStyle>
            <a:lvl1pPr algn="l">
              <a:defRPr sz="1400"/>
            </a:lvl1pPr>
          </a:lstStyle>
          <a:p>
            <a:endParaRPr lang="en-GB"/>
          </a:p>
        </p:txBody>
      </p:sp>
      <p:sp>
        <p:nvSpPr>
          <p:cNvPr id="3" name="Date Placeholder 2"/>
          <p:cNvSpPr>
            <a:spLocks noGrp="1"/>
          </p:cNvSpPr>
          <p:nvPr>
            <p:ph type="dt" idx="1"/>
          </p:nvPr>
        </p:nvSpPr>
        <p:spPr>
          <a:xfrm>
            <a:off x="3885011" y="2"/>
            <a:ext cx="2971800" cy="461472"/>
          </a:xfrm>
          <a:prstGeom prst="rect">
            <a:avLst/>
          </a:prstGeom>
        </p:spPr>
        <p:txBody>
          <a:bodyPr vert="horz" lIns="106271" tIns="53136" rIns="106271" bIns="53136" rtlCol="0"/>
          <a:lstStyle>
            <a:lvl1pPr algn="r">
              <a:defRPr sz="1400"/>
            </a:lvl1pPr>
          </a:lstStyle>
          <a:p>
            <a:fld id="{18509D73-1F11-47CD-8D52-DA2AEAF3C024}" type="datetimeFigureOut">
              <a:rPr lang="en-GB" smtClean="0"/>
              <a:t>15/09/2023</a:t>
            </a:fld>
            <a:endParaRPr lang="en-GB"/>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106271" tIns="53136" rIns="106271" bIns="53136" rtlCol="0" anchor="ctr"/>
          <a:lstStyle/>
          <a:p>
            <a:endParaRPr lang="en-GB"/>
          </a:p>
        </p:txBody>
      </p:sp>
      <p:sp>
        <p:nvSpPr>
          <p:cNvPr id="5" name="Notes Placeholder 4"/>
          <p:cNvSpPr>
            <a:spLocks noGrp="1"/>
          </p:cNvSpPr>
          <p:nvPr>
            <p:ph type="body" sz="quarter" idx="3"/>
          </p:nvPr>
        </p:nvSpPr>
        <p:spPr>
          <a:xfrm>
            <a:off x="685800" y="4389687"/>
            <a:ext cx="5486400" cy="4158947"/>
          </a:xfrm>
          <a:prstGeom prst="rect">
            <a:avLst/>
          </a:prstGeom>
        </p:spPr>
        <p:txBody>
          <a:bodyPr vert="horz" lIns="106271" tIns="53136" rIns="106271" bIns="53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776521"/>
            <a:ext cx="2971800" cy="461472"/>
          </a:xfrm>
          <a:prstGeom prst="rect">
            <a:avLst/>
          </a:prstGeom>
        </p:spPr>
        <p:txBody>
          <a:bodyPr vert="horz" lIns="106271" tIns="53136" rIns="106271" bIns="53136" rtlCol="0" anchor="b"/>
          <a:lstStyle>
            <a:lvl1pPr algn="l">
              <a:defRPr sz="1400"/>
            </a:lvl1pPr>
          </a:lstStyle>
          <a:p>
            <a:endParaRPr lang="en-GB"/>
          </a:p>
        </p:txBody>
      </p:sp>
      <p:sp>
        <p:nvSpPr>
          <p:cNvPr id="7" name="Slide Number Placeholder 6"/>
          <p:cNvSpPr>
            <a:spLocks noGrp="1"/>
          </p:cNvSpPr>
          <p:nvPr>
            <p:ph type="sldNum" sz="quarter" idx="5"/>
          </p:nvPr>
        </p:nvSpPr>
        <p:spPr>
          <a:xfrm>
            <a:off x="3885011" y="8776521"/>
            <a:ext cx="2971800" cy="461472"/>
          </a:xfrm>
          <a:prstGeom prst="rect">
            <a:avLst/>
          </a:prstGeom>
        </p:spPr>
        <p:txBody>
          <a:bodyPr vert="horz" lIns="106271" tIns="53136" rIns="106271" bIns="53136" rtlCol="0" anchor="b"/>
          <a:lstStyle>
            <a:lvl1pPr algn="r">
              <a:defRPr sz="14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70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29</a:t>
            </a:fld>
            <a:endParaRPr lang="en-GB"/>
          </a:p>
        </p:txBody>
      </p:sp>
    </p:spTree>
    <p:extLst>
      <p:ext uri="{BB962C8B-B14F-4D97-AF65-F5344CB8AC3E}">
        <p14:creationId xmlns:p14="http://schemas.microsoft.com/office/powerpoint/2010/main" val="2883685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31</a:t>
            </a:fld>
            <a:endParaRPr lang="en-GB"/>
          </a:p>
        </p:txBody>
      </p:sp>
    </p:spTree>
    <p:extLst>
      <p:ext uri="{BB962C8B-B14F-4D97-AF65-F5344CB8AC3E}">
        <p14:creationId xmlns:p14="http://schemas.microsoft.com/office/powerpoint/2010/main" val="171021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32</a:t>
            </a:fld>
            <a:endParaRPr lang="en-GB"/>
          </a:p>
        </p:txBody>
      </p:sp>
    </p:spTree>
    <p:extLst>
      <p:ext uri="{BB962C8B-B14F-4D97-AF65-F5344CB8AC3E}">
        <p14:creationId xmlns:p14="http://schemas.microsoft.com/office/powerpoint/2010/main" val="141239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36</a:t>
            </a:fld>
            <a:endParaRPr lang="en-GB"/>
          </a:p>
        </p:txBody>
      </p:sp>
    </p:spTree>
    <p:extLst>
      <p:ext uri="{BB962C8B-B14F-4D97-AF65-F5344CB8AC3E}">
        <p14:creationId xmlns:p14="http://schemas.microsoft.com/office/powerpoint/2010/main" val="417281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3</a:t>
            </a:fld>
            <a:endParaRPr lang="en-GB"/>
          </a:p>
        </p:txBody>
      </p:sp>
    </p:spTree>
    <p:extLst>
      <p:ext uri="{BB962C8B-B14F-4D97-AF65-F5344CB8AC3E}">
        <p14:creationId xmlns:p14="http://schemas.microsoft.com/office/powerpoint/2010/main" val="250619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9</a:t>
            </a:fld>
            <a:endParaRPr lang="en-GB"/>
          </a:p>
        </p:txBody>
      </p:sp>
    </p:spTree>
    <p:extLst>
      <p:ext uri="{BB962C8B-B14F-4D97-AF65-F5344CB8AC3E}">
        <p14:creationId xmlns:p14="http://schemas.microsoft.com/office/powerpoint/2010/main" val="107298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10</a:t>
            </a:fld>
            <a:endParaRPr lang="en-GB"/>
          </a:p>
        </p:txBody>
      </p:sp>
    </p:spTree>
    <p:extLst>
      <p:ext uri="{BB962C8B-B14F-4D97-AF65-F5344CB8AC3E}">
        <p14:creationId xmlns:p14="http://schemas.microsoft.com/office/powerpoint/2010/main" val="121857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12</a:t>
            </a:fld>
            <a:endParaRPr lang="en-GB"/>
          </a:p>
        </p:txBody>
      </p:sp>
    </p:spTree>
    <p:extLst>
      <p:ext uri="{BB962C8B-B14F-4D97-AF65-F5344CB8AC3E}">
        <p14:creationId xmlns:p14="http://schemas.microsoft.com/office/powerpoint/2010/main" val="199561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16</a:t>
            </a:fld>
            <a:endParaRPr lang="en-GB"/>
          </a:p>
        </p:txBody>
      </p:sp>
    </p:spTree>
    <p:extLst>
      <p:ext uri="{BB962C8B-B14F-4D97-AF65-F5344CB8AC3E}">
        <p14:creationId xmlns:p14="http://schemas.microsoft.com/office/powerpoint/2010/main" val="359316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24</a:t>
            </a:fld>
            <a:endParaRPr lang="en-GB"/>
          </a:p>
        </p:txBody>
      </p:sp>
    </p:spTree>
    <p:extLst>
      <p:ext uri="{BB962C8B-B14F-4D97-AF65-F5344CB8AC3E}">
        <p14:creationId xmlns:p14="http://schemas.microsoft.com/office/powerpoint/2010/main" val="140615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537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27</a:t>
            </a:fld>
            <a:endParaRPr lang="en-GB"/>
          </a:p>
        </p:txBody>
      </p:sp>
    </p:spTree>
    <p:extLst>
      <p:ext uri="{BB962C8B-B14F-4D97-AF65-F5344CB8AC3E}">
        <p14:creationId xmlns:p14="http://schemas.microsoft.com/office/powerpoint/2010/main" val="2746752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5E28A0-AE1A-4AEC-9E52-A3BC1086D0A6}"/>
              </a:ext>
            </a:extLst>
          </p:cNvPr>
          <p:cNvSpPr txBox="1"/>
          <p:nvPr userDrawn="1"/>
        </p:nvSpPr>
        <p:spPr>
          <a:xfrm>
            <a:off x="0" y="-50192"/>
            <a:ext cx="4031938" cy="369332"/>
          </a:xfrm>
          <a:prstGeom prst="rect">
            <a:avLst/>
          </a:prstGeom>
          <a:noFill/>
        </p:spPr>
        <p:txBody>
          <a:bodyPr wrap="none" rtlCol="0">
            <a:spAutoFit/>
          </a:bodyPr>
          <a:lstStyle/>
          <a:p>
            <a:r>
              <a:rPr lang="en-GB" sz="1800">
                <a:solidFill>
                  <a:schemeClr val="bg1"/>
                </a:solidFill>
              </a:rPr>
              <a:t>DRAFT – COMMERCIAL SENSITIVE</a:t>
            </a:r>
          </a:p>
        </p:txBody>
      </p:sp>
      <p:sp>
        <p:nvSpPr>
          <p:cNvPr id="4" name="object 3">
            <a:extLst>
              <a:ext uri="{FF2B5EF4-FFF2-40B4-BE49-F238E27FC236}">
                <a16:creationId xmlns:a16="http://schemas.microsoft.com/office/drawing/2014/main" id="{668AE168-61D1-4938-8944-6084A0B9E692}"/>
              </a:ext>
            </a:extLst>
          </p:cNvPr>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7" name="Picture 6" descr="Oil &amp; Gas Authority_CYAN_AW.png">
            <a:extLst>
              <a:ext uri="{FF2B5EF4-FFF2-40B4-BE49-F238E27FC236}">
                <a16:creationId xmlns:a16="http://schemas.microsoft.com/office/drawing/2014/main" id="{3E97481E-D8B5-4B31-BC5E-33CB37601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31960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2857" userDrawn="1">
          <p15:clr>
            <a:srgbClr val="FBAE40"/>
          </p15:clr>
        </p15:guide>
        <p15:guide id="2" pos="297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3297038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92BB8D3-7AB1-4486-B95E-9DC61E7702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7451" y="293371"/>
            <a:ext cx="2692136" cy="432447"/>
          </a:xfrm>
          <a:prstGeom prst="rect">
            <a:avLst/>
          </a:prstGeom>
        </p:spPr>
      </p:pic>
    </p:spTree>
    <p:extLst>
      <p:ext uri="{BB962C8B-B14F-4D97-AF65-F5344CB8AC3E}">
        <p14:creationId xmlns:p14="http://schemas.microsoft.com/office/powerpoint/2010/main" val="32301881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B7370FF-B171-4D60-B33B-17B42AF9A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chemeClr val="bg1"/>
                </a:solidFill>
                <a:latin typeface="Arial"/>
                <a:cs typeface="Arial"/>
              </a:rPr>
              <a:t>Thank you</a:t>
            </a:r>
          </a:p>
        </p:txBody>
      </p:sp>
    </p:spTree>
    <p:extLst>
      <p:ext uri="{BB962C8B-B14F-4D97-AF65-F5344CB8AC3E}">
        <p14:creationId xmlns:p14="http://schemas.microsoft.com/office/powerpoint/2010/main" val="35282559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861F6056-7718-497D-B64C-AA311F4FA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Tree>
    <p:extLst>
      <p:ext uri="{BB962C8B-B14F-4D97-AF65-F5344CB8AC3E}">
        <p14:creationId xmlns:p14="http://schemas.microsoft.com/office/powerpoint/2010/main" val="21982219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13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539186" y="189911"/>
            <a:ext cx="1099524" cy="1102863"/>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431800" y="2727436"/>
            <a:ext cx="83883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479033"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431800" y="1976615"/>
            <a:ext cx="8388350" cy="748313"/>
          </a:xfrm>
          <a:prstGeom prst="rect">
            <a:avLst/>
          </a:prstGeom>
        </p:spPr>
        <p:txBody>
          <a:bodyPr lIns="0" anchor="b"/>
          <a:lstStyle>
            <a:lvl1pPr marL="0" indent="0">
              <a:buNone/>
              <a:defRPr sz="4000">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Tree>
    <p:extLst>
      <p:ext uri="{BB962C8B-B14F-4D97-AF65-F5344CB8AC3E}">
        <p14:creationId xmlns:p14="http://schemas.microsoft.com/office/powerpoint/2010/main" val="1017308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9098553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8509399" y="2408635"/>
            <a:ext cx="621506" cy="326231"/>
          </a:xfrm>
          <a:prstGeom prst="rect">
            <a:avLst/>
          </a:prstGeom>
        </p:spPr>
        <p:txBody>
          <a:bodyPr vert="horz" lIns="68580" tIns="34290" rIns="68580" bIns="3429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z="900" smtClean="0"/>
              <a:pPr/>
              <a:t>‹#›</a:t>
            </a:fld>
            <a:endParaRPr lang="en-GB" sz="900"/>
          </a:p>
        </p:txBody>
      </p:sp>
    </p:spTree>
    <p:extLst>
      <p:ext uri="{BB962C8B-B14F-4D97-AF65-F5344CB8AC3E}">
        <p14:creationId xmlns:p14="http://schemas.microsoft.com/office/powerpoint/2010/main" val="13346484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4866670"/>
            <a:ext cx="9144000" cy="276882"/>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51E4637B-B1BC-44B2-947E-C1FF8A056AC3}"/>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278F24C2-CF18-4FBF-9CB5-2F619282F59C}"/>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711242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02338641"/>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1973" userDrawn="1">
          <p15:clr>
            <a:srgbClr val="FBAE40"/>
          </p15:clr>
        </p15:guide>
        <p15:guide id="2" pos="2064" userDrawn="1">
          <p15:clr>
            <a:srgbClr val="FBAE40"/>
          </p15:clr>
        </p15:guide>
        <p15:guide id="3" pos="3765" userDrawn="1">
          <p15:clr>
            <a:srgbClr val="FBAE40"/>
          </p15:clr>
        </p15:guide>
        <p15:guide id="4" pos="3855"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1D92EA6B-D6D8-4A64-8322-A00DB7245B0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822258193"/>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78548763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1" name="Slide Number Placeholder 1">
            <a:extLst>
              <a:ext uri="{FF2B5EF4-FFF2-40B4-BE49-F238E27FC236}">
                <a16:creationId xmlns:a16="http://schemas.microsoft.com/office/drawing/2014/main" id="{33C19E35-9CE6-4CDF-94E1-FD34B570CBD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89753676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623835583"/>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941526351"/>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3" name="Slide Number Placeholder 1">
            <a:extLst>
              <a:ext uri="{FF2B5EF4-FFF2-40B4-BE49-F238E27FC236}">
                <a16:creationId xmlns:a16="http://schemas.microsoft.com/office/drawing/2014/main" id="{E3A24434-3E5F-4172-98DE-A904E7BEF3D3}"/>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66475203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7" name="Slide Number Placeholder 1">
            <a:extLst>
              <a:ext uri="{FF2B5EF4-FFF2-40B4-BE49-F238E27FC236}">
                <a16:creationId xmlns:a16="http://schemas.microsoft.com/office/drawing/2014/main" id="{4CECD0BF-DF13-416B-AAAE-2D1E64D6BF4C}"/>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581472495"/>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3" name="Slide Number Placeholder 1">
            <a:extLst>
              <a:ext uri="{FF2B5EF4-FFF2-40B4-BE49-F238E27FC236}">
                <a16:creationId xmlns:a16="http://schemas.microsoft.com/office/drawing/2014/main" id="{1E4B6334-602D-4BE3-B85D-646467B8A18F}"/>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445432124"/>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6347460" y="313530"/>
            <a:ext cx="2472690" cy="232963"/>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7996343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2060"/>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2400">
              <a:solidFill>
                <a:prstClr val="black"/>
              </a:solidFill>
            </a:endParaRPr>
          </a:p>
        </p:txBody>
      </p:sp>
      <p:pic>
        <p:nvPicPr>
          <p:cNvPr id="9" name="Picture 8" descr="North Sea Transition Authority logo&#10;"/>
          <p:cNvPicPr>
            <a:picLocks noChangeAspect="1"/>
          </p:cNvPicPr>
          <p:nvPr userDrawn="1"/>
        </p:nvPicPr>
        <p:blipFill>
          <a:blip r:embed="rId2"/>
          <a:srcRect/>
          <a:stretch/>
        </p:blipFill>
        <p:spPr>
          <a:xfrm>
            <a:off x="762002" y="364676"/>
            <a:ext cx="1294107" cy="1298037"/>
          </a:xfrm>
          <a:prstGeom prst="rect">
            <a:avLst/>
          </a:prstGeom>
        </p:spPr>
      </p:pic>
    </p:spTree>
    <p:extLst>
      <p:ext uri="{BB962C8B-B14F-4D97-AF65-F5344CB8AC3E}">
        <p14:creationId xmlns:p14="http://schemas.microsoft.com/office/powerpoint/2010/main" val="274922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733800817"/>
      </p:ext>
    </p:extLst>
  </p:cSld>
  <p:clrMapOvr>
    <a:masterClrMapping/>
  </p:clrMapOvr>
  <p:extLst>
    <p:ext uri="{DCECCB84-F9BA-43D5-87BE-67443E8EF086}">
      <p15:sldGuideLst xmlns:p15="http://schemas.microsoft.com/office/powerpoint/2012/main">
        <p15:guide id="1" pos="2857" userDrawn="1">
          <p15:clr>
            <a:srgbClr val="FBAE40"/>
          </p15:clr>
        </p15:guide>
        <p15:guide id="2" pos="2971">
          <p15:clr>
            <a:srgbClr val="FBAE40"/>
          </p15:clr>
        </p15:guide>
        <p15:guide id="3" pos="1497" userDrawn="1">
          <p15:clr>
            <a:srgbClr val="FBAE40"/>
          </p15:clr>
        </p15:guide>
        <p15:guide id="4" pos="1610" userDrawn="1">
          <p15:clr>
            <a:srgbClr val="FBAE40"/>
          </p15:clr>
        </p15:guide>
        <p15:guide id="5" pos="4195" userDrawn="1">
          <p15:clr>
            <a:srgbClr val="FBAE40"/>
          </p15:clr>
        </p15:guide>
        <p15:guide id="6" pos="4332"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539186" y="189911"/>
            <a:ext cx="1099524" cy="1102863"/>
          </a:xfrm>
          <a:prstGeom prst="rect">
            <a:avLst/>
          </a:prstGeom>
        </p:spPr>
      </p:pic>
    </p:spTree>
    <p:extLst>
      <p:ext uri="{BB962C8B-B14F-4D97-AF65-F5344CB8AC3E}">
        <p14:creationId xmlns:p14="http://schemas.microsoft.com/office/powerpoint/2010/main" val="16199817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20283307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39999583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18658323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312705149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920108996"/>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225504930"/>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256999900"/>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0444971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31050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4207373182"/>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24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userDrawn="1"/>
        </p:nvPicPr>
        <p:blipFill>
          <a:blip r:embed="rId2"/>
          <a:srcRect/>
          <a:stretch/>
        </p:blipFill>
        <p:spPr>
          <a:xfrm>
            <a:off x="762002" y="364676"/>
            <a:ext cx="1294107" cy="1298037"/>
          </a:xfrm>
          <a:prstGeom prst="rect">
            <a:avLst/>
          </a:prstGeom>
        </p:spPr>
      </p:pic>
    </p:spTree>
    <p:extLst>
      <p:ext uri="{BB962C8B-B14F-4D97-AF65-F5344CB8AC3E}">
        <p14:creationId xmlns:p14="http://schemas.microsoft.com/office/powerpoint/2010/main" val="11987934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77FC-7370-95C0-361B-26981B66488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91EE566-A1D8-29DA-DA30-38B18CF5729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B31B70-6779-C6AC-0D7E-1F441F5BE47A}"/>
              </a:ext>
            </a:extLst>
          </p:cNvPr>
          <p:cNvSpPr>
            <a:spLocks noGrp="1"/>
          </p:cNvSpPr>
          <p:nvPr>
            <p:ph type="dt" sz="half" idx="10"/>
          </p:nvPr>
        </p:nvSpPr>
        <p:spPr/>
        <p:txBody>
          <a:bodyPr/>
          <a:lstStyle/>
          <a:p>
            <a:fld id="{C764DE79-268F-4C1A-8933-263129D2AF90}" type="datetimeFigureOut">
              <a:rPr lang="en-US" smtClean="0"/>
              <a:t>9/15/2023</a:t>
            </a:fld>
            <a:endParaRPr lang="en-US"/>
          </a:p>
        </p:txBody>
      </p:sp>
      <p:sp>
        <p:nvSpPr>
          <p:cNvPr id="5" name="Footer Placeholder 4">
            <a:extLst>
              <a:ext uri="{FF2B5EF4-FFF2-40B4-BE49-F238E27FC236}">
                <a16:creationId xmlns:a16="http://schemas.microsoft.com/office/drawing/2014/main" id="{28EB61C4-D177-9E15-747D-A479AEB1C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8F7E4-925F-BCCF-D14A-75BD8F1CE5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19576118"/>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A09A-9E54-188F-BE89-16A342F408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9CD87-26FF-D003-E58C-9BE9608D8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A151D-425B-985C-4233-97E12936342C}"/>
              </a:ext>
            </a:extLst>
          </p:cNvPr>
          <p:cNvSpPr>
            <a:spLocks noGrp="1"/>
          </p:cNvSpPr>
          <p:nvPr>
            <p:ph type="dt" sz="half" idx="10"/>
          </p:nvPr>
        </p:nvSpPr>
        <p:spPr/>
        <p:txBody>
          <a:bodyPr/>
          <a:lstStyle/>
          <a:p>
            <a:fld id="{C764DE79-268F-4C1A-8933-263129D2AF90}" type="datetimeFigureOut">
              <a:rPr lang="en-US" smtClean="0"/>
              <a:t>9/15/2023</a:t>
            </a:fld>
            <a:endParaRPr lang="en-US"/>
          </a:p>
        </p:txBody>
      </p:sp>
      <p:sp>
        <p:nvSpPr>
          <p:cNvPr id="5" name="Footer Placeholder 4">
            <a:extLst>
              <a:ext uri="{FF2B5EF4-FFF2-40B4-BE49-F238E27FC236}">
                <a16:creationId xmlns:a16="http://schemas.microsoft.com/office/drawing/2014/main" id="{4DE4C6B7-402A-8864-E1CC-338273F0B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7F521-1651-1B9E-FB3F-AC5DE8AF824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2542593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6568-363B-7DBB-119D-B796300D253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10D46A-2100-0A14-1FD7-55027A2BAEB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068F1-EB49-9FBE-62F3-FF30C5CD850B}"/>
              </a:ext>
            </a:extLst>
          </p:cNvPr>
          <p:cNvSpPr>
            <a:spLocks noGrp="1"/>
          </p:cNvSpPr>
          <p:nvPr>
            <p:ph type="dt" sz="half" idx="10"/>
          </p:nvPr>
        </p:nvSpPr>
        <p:spPr/>
        <p:txBody>
          <a:bodyPr/>
          <a:lstStyle/>
          <a:p>
            <a:fld id="{C764DE79-268F-4C1A-8933-263129D2AF90}" type="datetimeFigureOut">
              <a:rPr lang="en-US" smtClean="0"/>
              <a:t>9/15/2023</a:t>
            </a:fld>
            <a:endParaRPr lang="en-US"/>
          </a:p>
        </p:txBody>
      </p:sp>
      <p:sp>
        <p:nvSpPr>
          <p:cNvPr id="5" name="Footer Placeholder 4">
            <a:extLst>
              <a:ext uri="{FF2B5EF4-FFF2-40B4-BE49-F238E27FC236}">
                <a16:creationId xmlns:a16="http://schemas.microsoft.com/office/drawing/2014/main" id="{67544803-5657-637C-E3AA-873240BB6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48E70-F5BF-51B5-F265-32B4E11C8B5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95050960"/>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A35D-FBB2-7C81-C201-F9DD9EC14A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557D23-337E-BCE1-EFE7-E44E78F025D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55BF07-A95F-CE92-DEB3-DB0533595C1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2851A5-4408-2D2C-1F0E-731726B64C26}"/>
              </a:ext>
            </a:extLst>
          </p:cNvPr>
          <p:cNvSpPr>
            <a:spLocks noGrp="1"/>
          </p:cNvSpPr>
          <p:nvPr>
            <p:ph type="dt" sz="half" idx="10"/>
          </p:nvPr>
        </p:nvSpPr>
        <p:spPr/>
        <p:txBody>
          <a:bodyPr/>
          <a:lstStyle/>
          <a:p>
            <a:fld id="{C764DE79-268F-4C1A-8933-263129D2AF90}" type="datetimeFigureOut">
              <a:rPr lang="en-US" smtClean="0"/>
              <a:t>9/15/2023</a:t>
            </a:fld>
            <a:endParaRPr lang="en-US"/>
          </a:p>
        </p:txBody>
      </p:sp>
      <p:sp>
        <p:nvSpPr>
          <p:cNvPr id="6" name="Footer Placeholder 5">
            <a:extLst>
              <a:ext uri="{FF2B5EF4-FFF2-40B4-BE49-F238E27FC236}">
                <a16:creationId xmlns:a16="http://schemas.microsoft.com/office/drawing/2014/main" id="{EBD27978-9D70-B48C-6432-365CEC490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53AAE-827D-9D64-31D4-705FC6163D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95700511"/>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F380-5488-0D2E-3EF1-CF25AEAD68C5}"/>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DA89B-ABEF-8E04-6E82-E6AD97B0172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72FEE0-C8A1-32CE-A66B-27B000F4C0F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D35AE8-50AE-DEAE-3BEF-F7912B90371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0B69E6-06C5-2CA0-605A-D166D2D1CBA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A41676-FA82-FB09-ED86-5D85965DA7B5}"/>
              </a:ext>
            </a:extLst>
          </p:cNvPr>
          <p:cNvSpPr>
            <a:spLocks noGrp="1"/>
          </p:cNvSpPr>
          <p:nvPr>
            <p:ph type="dt" sz="half" idx="10"/>
          </p:nvPr>
        </p:nvSpPr>
        <p:spPr/>
        <p:txBody>
          <a:bodyPr/>
          <a:lstStyle/>
          <a:p>
            <a:fld id="{C764DE79-268F-4C1A-8933-263129D2AF90}" type="datetimeFigureOut">
              <a:rPr lang="en-US" smtClean="0"/>
              <a:t>9/15/2023</a:t>
            </a:fld>
            <a:endParaRPr lang="en-US"/>
          </a:p>
        </p:txBody>
      </p:sp>
      <p:sp>
        <p:nvSpPr>
          <p:cNvPr id="8" name="Footer Placeholder 7">
            <a:extLst>
              <a:ext uri="{FF2B5EF4-FFF2-40B4-BE49-F238E27FC236}">
                <a16:creationId xmlns:a16="http://schemas.microsoft.com/office/drawing/2014/main" id="{D5E4C968-B638-B060-55CE-F0EE7A9045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2D0E38-DB4A-F4C5-CC64-F7C2B8FBC3DE}"/>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5022304"/>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1D59-A644-EA94-D9F3-9679BE40DD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06D82F-F720-6BDF-0304-9794678E49CB}"/>
              </a:ext>
            </a:extLst>
          </p:cNvPr>
          <p:cNvSpPr>
            <a:spLocks noGrp="1"/>
          </p:cNvSpPr>
          <p:nvPr>
            <p:ph type="dt" sz="half" idx="10"/>
          </p:nvPr>
        </p:nvSpPr>
        <p:spPr/>
        <p:txBody>
          <a:bodyPr/>
          <a:lstStyle/>
          <a:p>
            <a:fld id="{C764DE79-268F-4C1A-8933-263129D2AF90}" type="datetimeFigureOut">
              <a:rPr lang="en-US" smtClean="0"/>
              <a:t>9/15/2023</a:t>
            </a:fld>
            <a:endParaRPr lang="en-US"/>
          </a:p>
        </p:txBody>
      </p:sp>
      <p:sp>
        <p:nvSpPr>
          <p:cNvPr id="4" name="Footer Placeholder 3">
            <a:extLst>
              <a:ext uri="{FF2B5EF4-FFF2-40B4-BE49-F238E27FC236}">
                <a16:creationId xmlns:a16="http://schemas.microsoft.com/office/drawing/2014/main" id="{FAD787AB-E7AA-1074-A01B-4C7AEA78E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FD8E4C-3532-45A0-918D-26F925ADBAB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98684994"/>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9AD55-77E9-0644-8AB3-FDDCC6044631}"/>
              </a:ext>
            </a:extLst>
          </p:cNvPr>
          <p:cNvSpPr>
            <a:spLocks noGrp="1"/>
          </p:cNvSpPr>
          <p:nvPr>
            <p:ph type="dt" sz="half" idx="10"/>
          </p:nvPr>
        </p:nvSpPr>
        <p:spPr/>
        <p:txBody>
          <a:bodyPr/>
          <a:lstStyle/>
          <a:p>
            <a:fld id="{C764DE79-268F-4C1A-8933-263129D2AF90}" type="datetimeFigureOut">
              <a:rPr lang="en-US" smtClean="0"/>
              <a:t>9/15/2023</a:t>
            </a:fld>
            <a:endParaRPr lang="en-US"/>
          </a:p>
        </p:txBody>
      </p:sp>
      <p:sp>
        <p:nvSpPr>
          <p:cNvPr id="3" name="Footer Placeholder 2">
            <a:extLst>
              <a:ext uri="{FF2B5EF4-FFF2-40B4-BE49-F238E27FC236}">
                <a16:creationId xmlns:a16="http://schemas.microsoft.com/office/drawing/2014/main" id="{7D99ACEE-B214-A058-8204-2148215109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2A75E9-8C25-B2CB-D892-371AEC4885D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09456767"/>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9370-B1CF-0664-A926-ACD0909829D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ABA2EF-1FB3-A7A6-8343-5DB5E5B543C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8C987A-7675-66D1-50A5-AD2B9E5DEE6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F2E7B4-5CD3-3A2F-2356-39120D4363F2}"/>
              </a:ext>
            </a:extLst>
          </p:cNvPr>
          <p:cNvSpPr>
            <a:spLocks noGrp="1"/>
          </p:cNvSpPr>
          <p:nvPr>
            <p:ph type="dt" sz="half" idx="10"/>
          </p:nvPr>
        </p:nvSpPr>
        <p:spPr/>
        <p:txBody>
          <a:bodyPr/>
          <a:lstStyle/>
          <a:p>
            <a:fld id="{C764DE79-268F-4C1A-8933-263129D2AF90}" type="datetimeFigureOut">
              <a:rPr lang="en-US" smtClean="0"/>
              <a:t>9/15/2023</a:t>
            </a:fld>
            <a:endParaRPr lang="en-US"/>
          </a:p>
        </p:txBody>
      </p:sp>
      <p:sp>
        <p:nvSpPr>
          <p:cNvPr id="6" name="Footer Placeholder 5">
            <a:extLst>
              <a:ext uri="{FF2B5EF4-FFF2-40B4-BE49-F238E27FC236}">
                <a16:creationId xmlns:a16="http://schemas.microsoft.com/office/drawing/2014/main" id="{3810BBCB-A911-C86B-8CBE-7A27C8AD2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3B093-5DF0-A88B-3E64-55E7EDB2796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7835107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0A29-1D92-0CCC-0C61-A3E77B2523C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561D7B-535F-DE7E-4629-2D8C824AEC0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CEA03C7-3E7D-A7F7-4F8D-8E08E56967B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85B6B6-46AC-5605-20A9-CCB57610DC5E}"/>
              </a:ext>
            </a:extLst>
          </p:cNvPr>
          <p:cNvSpPr>
            <a:spLocks noGrp="1"/>
          </p:cNvSpPr>
          <p:nvPr>
            <p:ph type="dt" sz="half" idx="10"/>
          </p:nvPr>
        </p:nvSpPr>
        <p:spPr/>
        <p:txBody>
          <a:bodyPr/>
          <a:lstStyle/>
          <a:p>
            <a:fld id="{C764DE79-268F-4C1A-8933-263129D2AF90}" type="datetimeFigureOut">
              <a:rPr lang="en-US" smtClean="0"/>
              <a:t>9/15/2023</a:t>
            </a:fld>
            <a:endParaRPr lang="en-US"/>
          </a:p>
        </p:txBody>
      </p:sp>
      <p:sp>
        <p:nvSpPr>
          <p:cNvPr id="6" name="Footer Placeholder 5">
            <a:extLst>
              <a:ext uri="{FF2B5EF4-FFF2-40B4-BE49-F238E27FC236}">
                <a16:creationId xmlns:a16="http://schemas.microsoft.com/office/drawing/2014/main" id="{5E75F5ED-85ED-5369-11E3-3DC10BD73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60563-7A70-3A4F-B9BE-8D2C90BD9B2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22752758"/>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4E77-4737-6180-8C69-9725D7822E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F69051-C4B9-5EE2-8C24-8DD8D9EC78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CCDF85-49AA-F410-63DF-A08ACF0DEC56}"/>
              </a:ext>
            </a:extLst>
          </p:cNvPr>
          <p:cNvSpPr>
            <a:spLocks noGrp="1"/>
          </p:cNvSpPr>
          <p:nvPr>
            <p:ph type="dt" sz="half" idx="10"/>
          </p:nvPr>
        </p:nvSpPr>
        <p:spPr/>
        <p:txBody>
          <a:bodyPr/>
          <a:lstStyle/>
          <a:p>
            <a:fld id="{C764DE79-268F-4C1A-8933-263129D2AF90}" type="datetimeFigureOut">
              <a:rPr lang="en-US" smtClean="0"/>
              <a:t>9/15/2023</a:t>
            </a:fld>
            <a:endParaRPr lang="en-US"/>
          </a:p>
        </p:txBody>
      </p:sp>
      <p:sp>
        <p:nvSpPr>
          <p:cNvPr id="5" name="Footer Placeholder 4">
            <a:extLst>
              <a:ext uri="{FF2B5EF4-FFF2-40B4-BE49-F238E27FC236}">
                <a16:creationId xmlns:a16="http://schemas.microsoft.com/office/drawing/2014/main" id="{8B645743-8216-AFB9-911B-B1D073105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88CC8-E0CD-6B04-6A4C-921B081EA4C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56521944"/>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BEC87-1EC7-E299-B22E-06D760B7F0DE}"/>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EBD62B-F9F9-DEAA-6469-A03ADBD1F38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7A752-008B-D216-2FA3-7ABED7135E92}"/>
              </a:ext>
            </a:extLst>
          </p:cNvPr>
          <p:cNvSpPr>
            <a:spLocks noGrp="1"/>
          </p:cNvSpPr>
          <p:nvPr>
            <p:ph type="dt" sz="half" idx="10"/>
          </p:nvPr>
        </p:nvSpPr>
        <p:spPr/>
        <p:txBody>
          <a:bodyPr/>
          <a:lstStyle/>
          <a:p>
            <a:fld id="{C764DE79-268F-4C1A-8933-263129D2AF90}" type="datetimeFigureOut">
              <a:rPr lang="en-US" smtClean="0"/>
              <a:t>9/15/2023</a:t>
            </a:fld>
            <a:endParaRPr lang="en-US"/>
          </a:p>
        </p:txBody>
      </p:sp>
      <p:sp>
        <p:nvSpPr>
          <p:cNvPr id="5" name="Footer Placeholder 4">
            <a:extLst>
              <a:ext uri="{FF2B5EF4-FFF2-40B4-BE49-F238E27FC236}">
                <a16:creationId xmlns:a16="http://schemas.microsoft.com/office/drawing/2014/main" id="{9DF70226-B623-8E8C-4D03-87CD7707F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E5DD2-26EA-2709-29DD-B1D46D5BC07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66446374"/>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539186" y="189911"/>
            <a:ext cx="1099524" cy="1102863"/>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431800" y="2727436"/>
            <a:ext cx="83883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479033"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431800" y="1976615"/>
            <a:ext cx="8388350" cy="748313"/>
          </a:xfrm>
          <a:prstGeom prst="rect">
            <a:avLst/>
          </a:prstGeom>
        </p:spPr>
        <p:txBody>
          <a:bodyPr lIns="0" anchor="b"/>
          <a:lstStyle>
            <a:lvl1pPr marL="0" indent="0">
              <a:buNone/>
              <a:defRPr sz="4000">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Tree>
    <p:extLst>
      <p:ext uri="{BB962C8B-B14F-4D97-AF65-F5344CB8AC3E}">
        <p14:creationId xmlns:p14="http://schemas.microsoft.com/office/powerpoint/2010/main" val="17367709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688785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8509399" y="2408635"/>
            <a:ext cx="621506" cy="326231"/>
          </a:xfrm>
          <a:prstGeom prst="rect">
            <a:avLst/>
          </a:prstGeom>
        </p:spPr>
        <p:txBody>
          <a:bodyPr vert="horz" lIns="68580" tIns="34290" rIns="68580" bIns="3429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z="900" smtClean="0"/>
              <a:pPr/>
              <a:t>‹#›</a:t>
            </a:fld>
            <a:endParaRPr lang="en-GB" sz="900"/>
          </a:p>
        </p:txBody>
      </p:sp>
    </p:spTree>
    <p:extLst>
      <p:ext uri="{BB962C8B-B14F-4D97-AF65-F5344CB8AC3E}">
        <p14:creationId xmlns:p14="http://schemas.microsoft.com/office/powerpoint/2010/main" val="1519772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2865" userDrawn="1">
          <p15:clr>
            <a:srgbClr val="FBAE40"/>
          </p15:clr>
        </p15:guide>
        <p15:guide id="2" pos="2964" userDrawn="1">
          <p15:clr>
            <a:srgbClr val="FBAE40"/>
          </p15:clr>
        </p15:guide>
        <p15:guide id="3" pos="1519" userDrawn="1">
          <p15:clr>
            <a:srgbClr val="FBAE40"/>
          </p15:clr>
        </p15:guide>
        <p15:guide id="4" pos="1617" userDrawn="1">
          <p15:clr>
            <a:srgbClr val="FBAE40"/>
          </p15:clr>
        </p15:guide>
        <p15:guide id="5" pos="4209" userDrawn="1">
          <p15:clr>
            <a:srgbClr val="FBAE40"/>
          </p15:clr>
        </p15:guide>
        <p15:guide id="6" pos="430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userDrawn="1">
          <p15:clr>
            <a:srgbClr val="FBAE40"/>
          </p15:clr>
        </p15:guide>
        <p15:guide id="5" pos="4209">
          <p15:clr>
            <a:srgbClr val="FBAE40"/>
          </p15:clr>
        </p15:guide>
        <p15:guide id="6" pos="4309" userDrawn="1">
          <p15:clr>
            <a:srgbClr val="FBAE40"/>
          </p15:clr>
        </p15:guide>
        <p15:guide id="7" orient="horz" pos="730" userDrawn="1">
          <p15:clr>
            <a:srgbClr val="FBAE40"/>
          </p15:clr>
        </p15:guide>
        <p15:guide id="8" orient="horz" pos="1673" userDrawn="1">
          <p15:clr>
            <a:srgbClr val="FBAE40"/>
          </p15:clr>
        </p15:guide>
        <p15:guide id="9" orient="horz" pos="1754" userDrawn="1">
          <p15:clr>
            <a:srgbClr val="FBAE40"/>
          </p15:clr>
        </p15:guide>
        <p15:guide id="10" orient="horz" pos="26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3923" userDrawn="1">
          <p15:clr>
            <a:srgbClr val="FBAE40"/>
          </p15:clr>
        </p15:guide>
        <p15:guide id="7" pos="379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2849" userDrawn="1">
          <p15:clr>
            <a:srgbClr val="FBAE40"/>
          </p15:clr>
        </p15:guide>
        <p15:guide id="2" pos="2970" userDrawn="1">
          <p15:clr>
            <a:srgbClr val="FBAE40"/>
          </p15:clr>
        </p15:guide>
        <p15:guide id="3" pos="1497">
          <p15:clr>
            <a:srgbClr val="FBAE40"/>
          </p15:clr>
        </p15:guide>
        <p15:guide id="4" pos="1616" userDrawn="1">
          <p15:clr>
            <a:srgbClr val="FBAE40"/>
          </p15:clr>
        </p15:guide>
        <p15:guide id="5" pos="4203" userDrawn="1">
          <p15:clr>
            <a:srgbClr val="FBAE40"/>
          </p15:clr>
        </p15:guide>
        <p15:guide id="6" pos="43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pPr defTabSz="457189"/>
            <a:r>
              <a:rPr lang="en-GB" sz="800">
                <a:solidFill>
                  <a:srgbClr val="FFFFFF">
                    <a:lumMod val="75000"/>
                  </a:srgbClr>
                </a:solidFill>
                <a:latin typeface="Helvetica 45 Light"/>
              </a:rPr>
              <a:t>© OGA 2017</a:t>
            </a:r>
          </a:p>
          <a:p>
            <a:pPr defTabSz="457189"/>
            <a:r>
              <a:rPr lang="en-GB" sz="600">
                <a:solidFill>
                  <a:srgbClr val="FFFFFF">
                    <a:lumMod val="75000"/>
                  </a:srgb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410327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9025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727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50801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946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660663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70768951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1346618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551431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2723944178"/>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7" name="object 3"/>
          <p:cNvSpPr/>
          <p:nvPr userDrawn="1"/>
        </p:nvSpPr>
        <p:spPr>
          <a:xfrm>
            <a:off x="6780739" y="305934"/>
            <a:ext cx="2003285" cy="268946"/>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57189"/>
            <a:endParaRPr sz="1800">
              <a:solidFill>
                <a:prstClr val="black"/>
              </a:solidFill>
            </a:endParaRPr>
          </a:p>
        </p:txBody>
      </p:sp>
    </p:spTree>
    <p:extLst>
      <p:ext uri="{BB962C8B-B14F-4D97-AF65-F5344CB8AC3E}">
        <p14:creationId xmlns:p14="http://schemas.microsoft.com/office/powerpoint/2010/main" val="2659937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85187016"/>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0232699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52272692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23625760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030699089"/>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70824724"/>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48039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695669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00417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7355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57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215461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40976532"/>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19767470"/>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0409251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0037329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1717099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61567304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76912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493102132"/>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3058201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old 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A95C-CD0D-4685-BD2D-D47257646FAC}"/>
              </a:ext>
            </a:extLst>
          </p:cNvPr>
          <p:cNvSpPr>
            <a:spLocks noGrp="1"/>
          </p:cNvSpPr>
          <p:nvPr>
            <p:ph type="title" hasCustomPrompt="1"/>
          </p:nvPr>
        </p:nvSpPr>
        <p:spPr>
          <a:xfrm flipH="1" flipV="1">
            <a:off x="4118611" y="632461"/>
            <a:ext cx="34289" cy="34289"/>
          </a:xfrm>
        </p:spPr>
        <p:txBody>
          <a:bodyPr/>
          <a:lstStyle/>
          <a:p>
            <a:r>
              <a:rPr lang="en-US"/>
              <a:t>lick to edit Master title style</a:t>
            </a:r>
            <a:endParaRPr lang="en-GB"/>
          </a:p>
        </p:txBody>
      </p:sp>
      <p:sp>
        <p:nvSpPr>
          <p:cNvPr id="3" name="Content Placeholder 2">
            <a:extLst>
              <a:ext uri="{FF2B5EF4-FFF2-40B4-BE49-F238E27FC236}">
                <a16:creationId xmlns:a16="http://schemas.microsoft.com/office/drawing/2014/main" id="{EA566503-1C1B-4D8D-9579-19E4427EB6E8}"/>
              </a:ext>
            </a:extLst>
          </p:cNvPr>
          <p:cNvSpPr>
            <a:spLocks noGrp="1"/>
          </p:cNvSpPr>
          <p:nvPr>
            <p:ph idx="1"/>
          </p:nvPr>
        </p:nvSpPr>
        <p:spPr>
          <a:xfrm flipH="1" flipV="1">
            <a:off x="4118611" y="632461"/>
            <a:ext cx="34289" cy="34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7AF6C-668E-40A0-899D-B8DCB0D33463}"/>
              </a:ext>
            </a:extLst>
          </p:cNvPr>
          <p:cNvSpPr>
            <a:spLocks noGrp="1"/>
          </p:cNvSpPr>
          <p:nvPr>
            <p:ph type="dt" sz="half" idx="10"/>
          </p:nvPr>
        </p:nvSpPr>
        <p:spPr>
          <a:xfrm flipH="1" flipV="1">
            <a:off x="4118611" y="632461"/>
            <a:ext cx="34289" cy="34289"/>
          </a:xfrm>
        </p:spPr>
        <p:txBody>
          <a:bodyPr/>
          <a:lstStyle/>
          <a:p>
            <a:fld id="{A85839E9-29D3-4DFA-8CD7-981E09AED783}" type="datetimeFigureOut">
              <a:rPr lang="en-GB" smtClean="0"/>
              <a:t>15/09/2023</a:t>
            </a:fld>
            <a:endParaRPr lang="en-GB"/>
          </a:p>
        </p:txBody>
      </p:sp>
      <p:sp>
        <p:nvSpPr>
          <p:cNvPr id="5" name="Footer Placeholder 4">
            <a:extLst>
              <a:ext uri="{FF2B5EF4-FFF2-40B4-BE49-F238E27FC236}">
                <a16:creationId xmlns:a16="http://schemas.microsoft.com/office/drawing/2014/main" id="{635A4BA4-E763-4CBB-A927-7C63046E38AD}"/>
              </a:ext>
            </a:extLst>
          </p:cNvPr>
          <p:cNvSpPr>
            <a:spLocks noGrp="1"/>
          </p:cNvSpPr>
          <p:nvPr>
            <p:ph type="ftr" sz="quarter" idx="11"/>
          </p:nvPr>
        </p:nvSpPr>
        <p:spPr>
          <a:xfrm flipH="1" flipV="1">
            <a:off x="4118611" y="632461"/>
            <a:ext cx="34289" cy="34289"/>
          </a:xfrm>
        </p:spPr>
        <p:txBody>
          <a:bodyPr/>
          <a:lstStyle/>
          <a:p>
            <a:endParaRPr lang="en-GB"/>
          </a:p>
        </p:txBody>
      </p:sp>
      <p:sp>
        <p:nvSpPr>
          <p:cNvPr id="6" name="Slide Number Placeholder 5">
            <a:extLst>
              <a:ext uri="{FF2B5EF4-FFF2-40B4-BE49-F238E27FC236}">
                <a16:creationId xmlns:a16="http://schemas.microsoft.com/office/drawing/2014/main" id="{67704E01-D8B2-4834-AB49-B3336F74DA9A}"/>
              </a:ext>
            </a:extLst>
          </p:cNvPr>
          <p:cNvSpPr>
            <a:spLocks noGrp="1"/>
          </p:cNvSpPr>
          <p:nvPr>
            <p:ph type="sldNum" sz="quarter" idx="12"/>
          </p:nvPr>
        </p:nvSpPr>
        <p:spPr>
          <a:xfrm>
            <a:off x="4152900" y="666750"/>
            <a:ext cx="482600" cy="50800"/>
          </a:xfrm>
        </p:spPr>
        <p:txBody>
          <a:bodyPr/>
          <a:lstStyle/>
          <a:p>
            <a:fld id="{44572E17-AB04-4540-9A72-97F6AB0A917F}" type="slidenum">
              <a:rPr lang="en-GB" smtClean="0"/>
              <a:t>‹#›</a:t>
            </a:fld>
            <a:endParaRPr lang="en-GB"/>
          </a:p>
        </p:txBody>
      </p:sp>
    </p:spTree>
    <p:extLst>
      <p:ext uri="{BB962C8B-B14F-4D97-AF65-F5344CB8AC3E}">
        <p14:creationId xmlns:p14="http://schemas.microsoft.com/office/powerpoint/2010/main" val="894249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25937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5"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1"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364676"/>
            <a:ext cx="1548794" cy="1298037"/>
          </a:xfrm>
          <a:prstGeom prst="rect">
            <a:avLst/>
          </a:prstGeom>
        </p:spPr>
      </p:pic>
    </p:spTree>
    <p:extLst>
      <p:ext uri="{BB962C8B-B14F-4D97-AF65-F5344CB8AC3E}">
        <p14:creationId xmlns:p14="http://schemas.microsoft.com/office/powerpoint/2010/main" val="220624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1"/>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527109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360052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695766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4866670"/>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906116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9101214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62334724"/>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06735353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34164824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2296690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208116162"/>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068679164"/>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696025633"/>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6252392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68464355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652427589"/>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423835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2165351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349705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03651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452328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87581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5489167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51204264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327085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10040819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8172472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1117601"/>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1"/>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1"/>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420543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1177501"/>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1177501"/>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1177501"/>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1177501"/>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832896188"/>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8308167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88838521"/>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072037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48085789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5401072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69231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518534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727244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1156948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95831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4037153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82191842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332480791"/>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844175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68678149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347278768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57551431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58541685"/>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7891655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226377196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7092275"/>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37374244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2"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19006850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11" name="Picture 10"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13" name="TextBox 12"/>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85400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theme" Target="../theme/theme10.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theme" Target="../theme/theme8.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theme" Target="../theme/theme9.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a:defRPr/>
              </a:pPr>
              <a:r>
                <a:rPr lang="en-US" sz="700" kern="0">
                  <a:solidFill>
                    <a:prstClr val="white"/>
                  </a:solidFill>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a:defRPr/>
              </a:pPr>
              <a:r>
                <a:rPr lang="en-US" sz="700" kern="0">
                  <a:solidFill>
                    <a:prstClr val="white"/>
                  </a:solidFill>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a:defRPr/>
              </a:pPr>
              <a:r>
                <a:rPr lang="en-US" sz="700" kern="0">
                  <a:solidFill>
                    <a:prstClr val="white"/>
                  </a:solidFill>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a:defRPr/>
              </a:pPr>
              <a:r>
                <a:rPr lang="en-US" sz="700" kern="0">
                  <a:solidFill>
                    <a:srgbClr val="FFFFFF"/>
                  </a:solidFill>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a:defRPr/>
              </a:pPr>
              <a:r>
                <a:rPr lang="en-US" sz="700" kern="0">
                  <a:solidFill>
                    <a:srgbClr val="FFFFFF"/>
                  </a:solidFill>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a:defRPr/>
              </a:pPr>
              <a:r>
                <a:rPr lang="en-US" sz="700" kern="0">
                  <a:solidFill>
                    <a:srgbClr val="FFFFFF"/>
                  </a:solidFill>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a:defRPr/>
              </a:pPr>
              <a:r>
                <a:rPr lang="en-US" sz="700" kern="0">
                  <a:solidFill>
                    <a:srgbClr val="FFFFFF"/>
                  </a:solidFill>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a:defRPr/>
              </a:pPr>
              <a:r>
                <a:rPr lang="en-US" sz="700" kern="0">
                  <a:solidFill>
                    <a:srgbClr val="FFFFFF"/>
                  </a:solidFill>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a:defRPr/>
              </a:pPr>
              <a:r>
                <a:rPr lang="en-US" sz="700" kern="0">
                  <a:solidFill>
                    <a:srgbClr val="FFFFFF"/>
                  </a:solidFill>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a:defRPr/>
              </a:pPr>
              <a:r>
                <a:rPr lang="en-US" sz="900" kern="0">
                  <a:solidFill>
                    <a:prstClr val="black"/>
                  </a:solidFill>
                </a:rPr>
                <a:t>OGA </a:t>
              </a:r>
              <a:r>
                <a:rPr lang="en-US" sz="900" kern="0" err="1">
                  <a:solidFill>
                    <a:prstClr val="black"/>
                  </a:solidFill>
                </a:rPr>
                <a:t>colour</a:t>
              </a:r>
              <a:r>
                <a:rPr lang="en-US" sz="900" kern="0">
                  <a:solidFill>
                    <a:prstClr val="black"/>
                  </a:solidFill>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a:defRPr/>
              </a:pPr>
              <a:r>
                <a:rPr lang="en-US" sz="900" kern="0">
                  <a:solidFill>
                    <a:prstClr val="black"/>
                  </a:solidFill>
                </a:rPr>
                <a:t>Use the </a:t>
              </a:r>
              <a:r>
                <a:rPr lang="en-US" sz="900" kern="0" err="1">
                  <a:solidFill>
                    <a:prstClr val="black"/>
                  </a:solidFill>
                </a:rPr>
                <a:t>colour</a:t>
              </a:r>
              <a:r>
                <a:rPr lang="en-US" sz="900" kern="0">
                  <a:solidFill>
                    <a:prstClr val="black"/>
                  </a:solidFill>
                </a:rPr>
                <a:t> picker or type in the RGB values to select </a:t>
              </a:r>
              <a:r>
                <a:rPr lang="en-US" sz="900" kern="0" err="1">
                  <a:solidFill>
                    <a:prstClr val="black"/>
                  </a:solidFill>
                </a:rPr>
                <a:t>colour</a:t>
              </a:r>
              <a:r>
                <a:rPr lang="en-US" sz="900" kern="0">
                  <a:solidFill>
                    <a:prstClr val="black"/>
                  </a:solidFill>
                </a:rPr>
                <a:t>. </a:t>
              </a:r>
            </a:p>
          </p:txBody>
        </p:sp>
      </p:grpSp>
    </p:spTree>
    <p:extLst>
      <p:ext uri="{BB962C8B-B14F-4D97-AF65-F5344CB8AC3E}">
        <p14:creationId xmlns:p14="http://schemas.microsoft.com/office/powerpoint/2010/main" val="13987430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7" r:id="rId5"/>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ED1CC-4247-8FA5-8E82-7BE80DE83B9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9330F7-B2A2-FF15-1B8C-9A48E92F06A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493C1A-C7E4-B4FD-8ACC-F81D6AD5358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72C6EE4-DB6D-42A6-BD70-4ED2D1F31A73}" type="datetimeFigureOut">
              <a:rPr lang="en-GB" smtClean="0"/>
              <a:t>15/09/2023</a:t>
            </a:fld>
            <a:endParaRPr lang="en-GB"/>
          </a:p>
        </p:txBody>
      </p:sp>
      <p:sp>
        <p:nvSpPr>
          <p:cNvPr id="5" name="Footer Placeholder 4">
            <a:extLst>
              <a:ext uri="{FF2B5EF4-FFF2-40B4-BE49-F238E27FC236}">
                <a16:creationId xmlns:a16="http://schemas.microsoft.com/office/drawing/2014/main" id="{CCEFAF5D-F749-2084-D3D0-AD04C5F9379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F7E661-6D31-F154-37F1-EDC7A4168BF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F2C2FFB-96DA-423B-B673-4350428D7992}" type="slidenum">
              <a:rPr lang="en-GB" smtClean="0"/>
              <a:t>‹#›</a:t>
            </a:fld>
            <a:endParaRPr lang="en-GB"/>
          </a:p>
        </p:txBody>
      </p:sp>
      <p:sp>
        <p:nvSpPr>
          <p:cNvPr id="7" name="Rectangle 6">
            <a:extLst>
              <a:ext uri="{FF2B5EF4-FFF2-40B4-BE49-F238E27FC236}">
                <a16:creationId xmlns:a16="http://schemas.microsoft.com/office/drawing/2014/main" id="{F9E3B0E2-7D79-75EA-1B78-0DCCD9691B39}"/>
              </a:ext>
            </a:extLst>
          </p:cNvPr>
          <p:cNvSpPr/>
          <p:nvPr userDrawn="1"/>
        </p:nvSpPr>
        <p:spPr>
          <a:xfrm>
            <a:off x="-2026918" y="1837198"/>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8" name="Rectangle 7">
            <a:extLst>
              <a:ext uri="{FF2B5EF4-FFF2-40B4-BE49-F238E27FC236}">
                <a16:creationId xmlns:a16="http://schemas.microsoft.com/office/drawing/2014/main" id="{E14DD9B8-9C9C-7CE8-ADCF-529A69E9BB5E}"/>
              </a:ext>
            </a:extLst>
          </p:cNvPr>
          <p:cNvSpPr/>
          <p:nvPr userDrawn="1"/>
        </p:nvSpPr>
        <p:spPr>
          <a:xfrm>
            <a:off x="-2026918" y="1579775"/>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9" name="Rectangle 8">
            <a:extLst>
              <a:ext uri="{FF2B5EF4-FFF2-40B4-BE49-F238E27FC236}">
                <a16:creationId xmlns:a16="http://schemas.microsoft.com/office/drawing/2014/main" id="{D6A0857B-8461-09C3-36C5-41D8BB7CC149}"/>
              </a:ext>
            </a:extLst>
          </p:cNvPr>
          <p:cNvSpPr/>
          <p:nvPr userDrawn="1"/>
        </p:nvSpPr>
        <p:spPr>
          <a:xfrm>
            <a:off x="-2026918" y="2609467"/>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10" name="Rectangle 9">
            <a:extLst>
              <a:ext uri="{FF2B5EF4-FFF2-40B4-BE49-F238E27FC236}">
                <a16:creationId xmlns:a16="http://schemas.microsoft.com/office/drawing/2014/main" id="{EA8C1793-92DE-491C-F782-614325493926}"/>
              </a:ext>
            </a:extLst>
          </p:cNvPr>
          <p:cNvSpPr/>
          <p:nvPr userDrawn="1"/>
        </p:nvSpPr>
        <p:spPr>
          <a:xfrm>
            <a:off x="-2026918" y="2352044"/>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11" name="Rectangle 10">
            <a:extLst>
              <a:ext uri="{FF2B5EF4-FFF2-40B4-BE49-F238E27FC236}">
                <a16:creationId xmlns:a16="http://schemas.microsoft.com/office/drawing/2014/main" id="{2C456A19-313E-3B32-624A-75046277EF9D}"/>
              </a:ext>
            </a:extLst>
          </p:cNvPr>
          <p:cNvSpPr/>
          <p:nvPr userDrawn="1"/>
        </p:nvSpPr>
        <p:spPr>
          <a:xfrm>
            <a:off x="-2026918" y="2094621"/>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12" name="Rectangle 11">
            <a:extLst>
              <a:ext uri="{FF2B5EF4-FFF2-40B4-BE49-F238E27FC236}">
                <a16:creationId xmlns:a16="http://schemas.microsoft.com/office/drawing/2014/main" id="{6FE78F72-1C36-094E-B35F-20B367D5E1BE}"/>
              </a:ext>
            </a:extLst>
          </p:cNvPr>
          <p:cNvSpPr/>
          <p:nvPr userDrawn="1"/>
        </p:nvSpPr>
        <p:spPr>
          <a:xfrm>
            <a:off x="-2026918" y="3896582"/>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3" name="Rectangle 12">
            <a:extLst>
              <a:ext uri="{FF2B5EF4-FFF2-40B4-BE49-F238E27FC236}">
                <a16:creationId xmlns:a16="http://schemas.microsoft.com/office/drawing/2014/main" id="{9C0B5C59-3CC2-2389-FD38-2EF3D66DBC75}"/>
              </a:ext>
            </a:extLst>
          </p:cNvPr>
          <p:cNvSpPr/>
          <p:nvPr userDrawn="1"/>
        </p:nvSpPr>
        <p:spPr>
          <a:xfrm>
            <a:off x="-2026918" y="3381736"/>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4" name="Rectangle 13">
            <a:extLst>
              <a:ext uri="{FF2B5EF4-FFF2-40B4-BE49-F238E27FC236}">
                <a16:creationId xmlns:a16="http://schemas.microsoft.com/office/drawing/2014/main" id="{04ECB93D-2F34-BB57-4C5A-5CE931D7B74D}"/>
              </a:ext>
            </a:extLst>
          </p:cNvPr>
          <p:cNvSpPr/>
          <p:nvPr userDrawn="1"/>
        </p:nvSpPr>
        <p:spPr>
          <a:xfrm>
            <a:off x="-2026918" y="3124313"/>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5" name="Rectangle 14">
            <a:extLst>
              <a:ext uri="{FF2B5EF4-FFF2-40B4-BE49-F238E27FC236}">
                <a16:creationId xmlns:a16="http://schemas.microsoft.com/office/drawing/2014/main" id="{8E7BD5EE-9597-E320-5E05-EA523332C726}"/>
              </a:ext>
            </a:extLst>
          </p:cNvPr>
          <p:cNvSpPr/>
          <p:nvPr userDrawn="1"/>
        </p:nvSpPr>
        <p:spPr>
          <a:xfrm>
            <a:off x="-2026918"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NSTA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family R-G-B</a:t>
            </a:r>
          </a:p>
        </p:txBody>
      </p:sp>
      <p:sp>
        <p:nvSpPr>
          <p:cNvPr id="16" name="Rectangle 15">
            <a:extLst>
              <a:ext uri="{FF2B5EF4-FFF2-40B4-BE49-F238E27FC236}">
                <a16:creationId xmlns:a16="http://schemas.microsoft.com/office/drawing/2014/main" id="{3CE3502E-A054-881A-1751-21C2CE255BF2}"/>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a:t>
            </a:r>
          </a:p>
        </p:txBody>
      </p:sp>
      <p:sp>
        <p:nvSpPr>
          <p:cNvPr id="17" name="Rectangle 16">
            <a:extLst>
              <a:ext uri="{FF2B5EF4-FFF2-40B4-BE49-F238E27FC236}">
                <a16:creationId xmlns:a16="http://schemas.microsoft.com/office/drawing/2014/main" id="{6B67E58E-CFC3-D596-80E0-C51527442AAE}"/>
              </a:ext>
            </a:extLst>
          </p:cNvPr>
          <p:cNvSpPr/>
          <p:nvPr userDrawn="1"/>
        </p:nvSpPr>
        <p:spPr>
          <a:xfrm>
            <a:off x="-2026918" y="2866890"/>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8" name="Rectangle 17">
            <a:extLst>
              <a:ext uri="{FF2B5EF4-FFF2-40B4-BE49-F238E27FC236}">
                <a16:creationId xmlns:a16="http://schemas.microsoft.com/office/drawing/2014/main" id="{52823336-7FE2-39D8-1969-506943413237}"/>
              </a:ext>
            </a:extLst>
          </p:cNvPr>
          <p:cNvSpPr/>
          <p:nvPr userDrawn="1"/>
        </p:nvSpPr>
        <p:spPr>
          <a:xfrm>
            <a:off x="-2026918" y="3639159"/>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9" name="Rectangle 18">
            <a:extLst>
              <a:ext uri="{FF2B5EF4-FFF2-40B4-BE49-F238E27FC236}">
                <a16:creationId xmlns:a16="http://schemas.microsoft.com/office/drawing/2014/main" id="{E3ACF3F6-20F1-D6D6-A711-96A669D83D0B}"/>
              </a:ext>
            </a:extLst>
          </p:cNvPr>
          <p:cNvSpPr/>
          <p:nvPr userDrawn="1"/>
        </p:nvSpPr>
        <p:spPr>
          <a:xfrm>
            <a:off x="-2026918" y="4154005"/>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20" name="Rectangle 19">
            <a:extLst>
              <a:ext uri="{FF2B5EF4-FFF2-40B4-BE49-F238E27FC236}">
                <a16:creationId xmlns:a16="http://schemas.microsoft.com/office/drawing/2014/main" id="{0DCBB8AE-6F5A-1B34-2E0A-B3E8AF664FBA}"/>
              </a:ext>
            </a:extLst>
          </p:cNvPr>
          <p:cNvSpPr/>
          <p:nvPr userDrawn="1"/>
        </p:nvSpPr>
        <p:spPr>
          <a:xfrm>
            <a:off x="-2026918" y="4411423"/>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21" name="Rectangle 20">
            <a:extLst>
              <a:ext uri="{FF2B5EF4-FFF2-40B4-BE49-F238E27FC236}">
                <a16:creationId xmlns:a16="http://schemas.microsoft.com/office/drawing/2014/main" id="{808178AF-5995-3ED6-4030-1B5490BC5981}"/>
              </a:ext>
            </a:extLst>
          </p:cNvPr>
          <p:cNvSpPr/>
          <p:nvPr userDrawn="1"/>
        </p:nvSpPr>
        <p:spPr>
          <a:xfrm>
            <a:off x="-2026918" y="1322352"/>
            <a:ext cx="1899919" cy="228600"/>
          </a:xfrm>
          <a:prstGeom prst="rect">
            <a:avLst/>
          </a:prstGeom>
          <a:solidFill>
            <a:srgbClr val="00206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171236992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52" r:id="rId4"/>
    <p:sldLayoutId id="2147483754" r:id="rId5"/>
    <p:sldLayoutId id="2147483753" r:id="rId6"/>
    <p:sldLayoutId id="2147483755" r:id="rId7"/>
    <p:sldLayoutId id="2147483771" r:id="rId8"/>
    <p:sldLayoutId id="2147483760" r:id="rId9"/>
    <p:sldLayoutId id="2147483770" r:id="rId10"/>
    <p:sldLayoutId id="2147483799" r:id="rId11"/>
    <p:sldLayoutId id="2147483758" r:id="rId12"/>
    <p:sldLayoutId id="2147483797" r:id="rId13"/>
    <p:sldLayoutId id="2147483756" r:id="rId14"/>
    <p:sldLayoutId id="2147483757" r:id="rId15"/>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5556" userDrawn="1">
          <p15:clr>
            <a:srgbClr val="F26B43"/>
          </p15:clr>
        </p15:guide>
        <p15:guide id="3" orient="horz" pos="1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4018928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9"/>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56642195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56679003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3"/>
            <a:ext cx="1761105"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7"/>
            <a:ext cx="1567051"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177458386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Lst>
  <p:hf hdr="0" ftr="0" dt="0"/>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8"/>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193330944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Lst>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Tree>
    <p:extLst>
      <p:ext uri="{BB962C8B-B14F-4D97-AF65-F5344CB8AC3E}">
        <p14:creationId xmlns:p14="http://schemas.microsoft.com/office/powerpoint/2010/main" val="29916319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837198"/>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579775"/>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609467"/>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2352044"/>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2094621"/>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896582"/>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381736"/>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3124313"/>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8"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NSTA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866890"/>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639159"/>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4154005"/>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411423"/>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026918" y="1322352"/>
            <a:ext cx="1899919" cy="228600"/>
          </a:xfrm>
          <a:prstGeom prst="rect">
            <a:avLst/>
          </a:prstGeom>
          <a:solidFill>
            <a:srgbClr val="00206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373167514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4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3.xml"/></Relationships>
</file>

<file path=ppt/slides/_rels/slide11.xml.rels><?xml version="1.0" encoding="UTF-8" standalone="yes"?>
<Relationships xmlns="http://schemas.openxmlformats.org/package/2006/relationships"><Relationship Id="rId3" Type="http://schemas.openxmlformats.org/officeDocument/2006/relationships/hyperlink" Target="mailto:ndr@nstauthority.co.uk" TargetMode="External"/><Relationship Id="rId2" Type="http://schemas.openxmlformats.org/officeDocument/2006/relationships/hyperlink" Target="https://support.uk-ndr.co.uk/hc/en-gb" TargetMode="External"/><Relationship Id="rId1" Type="http://schemas.openxmlformats.org/officeDocument/2006/relationships/slideLayout" Target="../slideLayouts/slideLayout14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4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45.xml"/><Relationship Id="rId6" Type="http://schemas.openxmlformats.org/officeDocument/2006/relationships/image" Target="../media/image30.png"/><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4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bgs.ac.uk/geological-data/national-geoscience-data-centre/national-hydrocarbons-data-archive/" TargetMode="Externa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2" Type="http://schemas.openxmlformats.org/officeDocument/2006/relationships/hyperlink" Target="https://www.nstauthority.co.uk/data-centre/national-data-repository-ndr/ndr-user-group-and-updates/" TargetMode="External"/><Relationship Id="rId1" Type="http://schemas.openxmlformats.org/officeDocument/2006/relationships/slideLayout" Target="../slideLayouts/slideLayout145.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3.xml"/></Relationships>
</file>

<file path=ppt/slides/_rels/slide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10.xml"/><Relationship Id="rId1" Type="http://schemas.openxmlformats.org/officeDocument/2006/relationships/slideLayout" Target="../slideLayouts/slideLayout145.xml"/><Relationship Id="rId6" Type="http://schemas.microsoft.com/office/2011/relationships/webextension" Target="../webextensions/webextension3.xml"/><Relationship Id="rId5" Type="http://schemas.microsoft.com/office/2011/relationships/webextension" Target="../webextensions/webextension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4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5.xml.rels><?xml version="1.0" encoding="UTF-8" standalone="yes"?>
<Relationships xmlns="http://schemas.openxmlformats.org/package/2006/relationships"><Relationship Id="rId3" Type="http://schemas.openxmlformats.org/officeDocument/2006/relationships/hyperlink" Target="https://forms.office.com/Pages/ResponsePage.aspx?id=ncWB5o6Gh0iA-s428fIbD3Uxu3Q4Jl9MrzDQbUjdKrNUN1NTOE9JT0lSTFFBQUlBVk1DTElVMkg0Mi4u&amp;wdLOR=c66D5BCD1-A32F-45E4-A10B-8CBA39D33AF6" TargetMode="External"/><Relationship Id="rId7" Type="http://schemas.openxmlformats.org/officeDocument/2006/relationships/image" Target="../media/image39.png"/><Relationship Id="rId2" Type="http://schemas.openxmlformats.org/officeDocument/2006/relationships/hyperlink" Target="mailto:ndr@nstauthority.co.uk" TargetMode="External"/><Relationship Id="rId1" Type="http://schemas.openxmlformats.org/officeDocument/2006/relationships/slideLayout" Target="../slideLayouts/slideLayout145.xml"/><Relationship Id="rId6" Type="http://schemas.openxmlformats.org/officeDocument/2006/relationships/image" Target="../media/image38.png"/><Relationship Id="rId5" Type="http://schemas.openxmlformats.org/officeDocument/2006/relationships/hyperlink" Target="https://support.uk-ndr.co.uk/" TargetMode="External"/><Relationship Id="rId4" Type="http://schemas.openxmlformats.org/officeDocument/2006/relationships/hyperlink" Target="mailto:support@uk-ndr.co.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43.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45.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30000"/>
          </a:blip>
          <a:srcRect/>
          <a:stretch/>
        </p:blipFill>
        <p:spPr>
          <a:xfrm flipH="1">
            <a:off x="16513" y="0"/>
            <a:ext cx="9110973" cy="514350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41327" y="1966687"/>
            <a:ext cx="8482866"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a:spcBef>
                <a:spcPts val="1000"/>
              </a:spcBef>
              <a:defRPr/>
            </a:pPr>
            <a:r>
              <a:rPr lang="en-GB" sz="4000" b="0">
                <a:solidFill>
                  <a:srgbClr val="193768"/>
                </a:solidFill>
                <a:latin typeface="+mn-lt"/>
                <a:ea typeface="+mn-ea"/>
                <a:cs typeface="+mn-cs"/>
              </a:rPr>
              <a:t>UK National Data Repository</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3"/>
          </p:nvPr>
        </p:nvSpPr>
        <p:spPr>
          <a:xfrm>
            <a:off x="397667" y="2844139"/>
            <a:ext cx="8348663" cy="523215"/>
          </a:xfrm>
          <a:prstGeom prst="rect">
            <a:avLst/>
          </a:prstGeom>
        </p:spPr>
        <p:txBody>
          <a:bodyPr/>
          <a:lstStyle/>
          <a:p>
            <a:pPr marL="0" indent="0">
              <a:buNone/>
            </a:pPr>
            <a:r>
              <a:rPr lang="en-GB"/>
              <a:t>User Group Meeting No. 10</a:t>
            </a:r>
          </a:p>
        </p:txBody>
      </p:sp>
      <p:sp>
        <p:nvSpPr>
          <p:cNvPr id="6" name="Text Placeholder 5">
            <a:extLst>
              <a:ext uri="{FF2B5EF4-FFF2-40B4-BE49-F238E27FC236}">
                <a16:creationId xmlns:a16="http://schemas.microsoft.com/office/drawing/2014/main" id="{8AC7E5D1-DADF-4E52-AC9E-C7F3D98281A0}"/>
              </a:ext>
            </a:extLst>
          </p:cNvPr>
          <p:cNvSpPr>
            <a:spLocks noGrp="1"/>
          </p:cNvSpPr>
          <p:nvPr>
            <p:ph type="body" sz="quarter" idx="12"/>
          </p:nvPr>
        </p:nvSpPr>
        <p:spPr>
          <a:xfrm>
            <a:off x="5239910" y="3732212"/>
            <a:ext cx="3560396" cy="523215"/>
          </a:xfrm>
        </p:spPr>
        <p:txBody>
          <a:bodyPr>
            <a:normAutofit fontScale="85000" lnSpcReduction="10000"/>
          </a:bodyPr>
          <a:lstStyle/>
          <a:p>
            <a:r>
              <a:rPr lang="en-GB"/>
              <a:t>12 September 2023</a:t>
            </a:r>
          </a:p>
        </p:txBody>
      </p:sp>
    </p:spTree>
    <p:extLst>
      <p:ext uri="{BB962C8B-B14F-4D97-AF65-F5344CB8AC3E}">
        <p14:creationId xmlns:p14="http://schemas.microsoft.com/office/powerpoint/2010/main" val="56659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48630"/>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Task Finish Groups and Projects</a:t>
            </a:r>
          </a:p>
        </p:txBody>
      </p:sp>
    </p:spTree>
    <p:extLst>
      <p:ext uri="{BB962C8B-B14F-4D97-AF65-F5344CB8AC3E}">
        <p14:creationId xmlns:p14="http://schemas.microsoft.com/office/powerpoint/2010/main" val="192369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sz="2400">
                <a:solidFill>
                  <a:srgbClr val="193768"/>
                </a:solidFill>
                <a:latin typeface="Arial" panose="020B0604020202020204" pitchFamily="34" charset="0"/>
                <a:cs typeface="Arial" panose="020B0604020202020204" pitchFamily="34" charset="0"/>
              </a:rPr>
              <a:t>Programmatic access to wellbore data</a:t>
            </a:r>
            <a:endParaRPr lang="en-GB" sz="240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8645978" cy="307777"/>
          </a:xfrm>
          <a:prstGeom prst="rect">
            <a:avLst/>
          </a:prstGeom>
          <a:noFill/>
        </p:spPr>
        <p:txBody>
          <a:bodyPr wrap="square" lIns="91440" tIns="45720" rIns="91440" bIns="45720" rtlCol="0" anchor="t">
            <a:spAutoFit/>
          </a:bodyPr>
          <a:lstStyle/>
          <a:p>
            <a:pPr defTabSz="457189">
              <a:spcBef>
                <a:spcPts val="600"/>
              </a:spcBef>
              <a:defRPr/>
            </a:pPr>
            <a:r>
              <a:rPr lang="en-GB" sz="1400" b="1">
                <a:solidFill>
                  <a:srgbClr val="002060"/>
                </a:solidFill>
                <a:latin typeface="Arial" panose="020B0604020202020204" pitchFamily="34" charset="0"/>
                <a:cs typeface="Arial" panose="020B0604020202020204" pitchFamily="34" charset="0"/>
              </a:rPr>
              <a:t>API service enabling download of wellbore data launched in May 2023</a:t>
            </a:r>
          </a:p>
        </p:txBody>
      </p:sp>
      <p:sp>
        <p:nvSpPr>
          <p:cNvPr id="7" name="TextBox 6">
            <a:extLst>
              <a:ext uri="{FF2B5EF4-FFF2-40B4-BE49-F238E27FC236}">
                <a16:creationId xmlns:a16="http://schemas.microsoft.com/office/drawing/2014/main" id="{C2769C66-5DE4-CD8A-A7C8-C0CE0BF21F14}"/>
              </a:ext>
            </a:extLst>
          </p:cNvPr>
          <p:cNvSpPr txBox="1"/>
          <p:nvPr/>
        </p:nvSpPr>
        <p:spPr>
          <a:xfrm>
            <a:off x="249011" y="1269578"/>
            <a:ext cx="8686617" cy="3703578"/>
          </a:xfrm>
          <a:prstGeom prst="rect">
            <a:avLst/>
          </a:prstGeom>
          <a:noFill/>
        </p:spPr>
        <p:txBody>
          <a:bodyPr wrap="square" lIns="91440" tIns="45720" rIns="91440" bIns="45720" rtlCol="0" anchor="t">
            <a:spAutoFit/>
          </a:bodyPr>
          <a:lstStyle/>
          <a:p>
            <a:pPr defTabSz="457166">
              <a:spcAft>
                <a:spcPts val="450"/>
              </a:spcAft>
              <a:defRPr/>
            </a:pPr>
            <a:r>
              <a:rPr lang="en-GB" sz="1400" b="1">
                <a:solidFill>
                  <a:srgbClr val="002060"/>
                </a:solidFill>
                <a:latin typeface="Arial" panose="020B0604020202020204"/>
              </a:rPr>
              <a:t>NDR Metadata API launched August 2022</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Company Administrator can request to subscribe (24 using)</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Covers </a:t>
            </a:r>
            <a:r>
              <a:rPr lang="en-GB" sz="1400" b="1" u="sng">
                <a:solidFill>
                  <a:srgbClr val="002060"/>
                </a:solidFill>
                <a:latin typeface="Arial" panose="020B0604020202020204"/>
              </a:rPr>
              <a:t>metadata</a:t>
            </a:r>
            <a:r>
              <a:rPr lang="en-GB" sz="1400">
                <a:solidFill>
                  <a:srgbClr val="002060"/>
                </a:solidFill>
                <a:latin typeface="Arial" panose="020B0604020202020204"/>
              </a:rPr>
              <a:t> for </a:t>
            </a:r>
            <a:r>
              <a:rPr lang="en-GB" sz="1400" b="1" u="sng">
                <a:solidFill>
                  <a:srgbClr val="002060"/>
                </a:solidFill>
                <a:latin typeface="Arial" panose="020B0604020202020204"/>
              </a:rPr>
              <a:t>all</a:t>
            </a:r>
            <a:r>
              <a:rPr lang="en-GB" sz="1400">
                <a:solidFill>
                  <a:srgbClr val="002060"/>
                </a:solidFill>
                <a:latin typeface="Arial" panose="020B0604020202020204"/>
              </a:rPr>
              <a:t> NDR content</a:t>
            </a:r>
          </a:p>
          <a:p>
            <a:pPr marL="128585" indent="-128585" defTabSz="457166">
              <a:spcAft>
                <a:spcPts val="450"/>
              </a:spcAft>
              <a:buFont typeface="Arial" panose="020B0604020202020204" pitchFamily="34" charset="0"/>
              <a:buChar char="•"/>
              <a:defRPr/>
            </a:pPr>
            <a:endParaRPr lang="en-GB" sz="1400">
              <a:solidFill>
                <a:srgbClr val="002060"/>
              </a:solidFill>
              <a:latin typeface="Arial" panose="020B0604020202020204"/>
            </a:endParaRPr>
          </a:p>
          <a:p>
            <a:pPr defTabSz="457166">
              <a:spcAft>
                <a:spcPts val="450"/>
              </a:spcAft>
              <a:defRPr/>
            </a:pPr>
            <a:r>
              <a:rPr lang="en-GB" sz="1400" b="1">
                <a:solidFill>
                  <a:srgbClr val="002060"/>
                </a:solidFill>
                <a:latin typeface="Arial" panose="020B0604020202020204"/>
              </a:rPr>
              <a:t>Wellbore data API launched May 2023</a:t>
            </a:r>
            <a:endParaRPr lang="en-US" sz="1400" b="1">
              <a:solidFill>
                <a:srgbClr val="002060"/>
              </a:solidFill>
              <a:latin typeface="Arial" panose="020B0604020202020204"/>
            </a:endParaRPr>
          </a:p>
          <a:p>
            <a:pPr marL="585785" lvl="1" indent="-128585" defTabSz="457166">
              <a:spcAft>
                <a:spcPts val="450"/>
              </a:spcAft>
              <a:buFont typeface="Arial" panose="020B0604020202020204" pitchFamily="34" charset="0"/>
              <a:buChar char="•"/>
              <a:defRPr/>
            </a:pPr>
            <a:r>
              <a:rPr lang="en-GB" sz="1400">
                <a:solidFill>
                  <a:srgbClr val="002060"/>
                </a:solidFill>
                <a:latin typeface="Arial" panose="020B0604020202020204"/>
              </a:rPr>
              <a:t>Enables programmatic download of released wellbore data</a:t>
            </a:r>
          </a:p>
          <a:p>
            <a:pPr marL="585785" lvl="1" indent="-128585" defTabSz="457166">
              <a:spcAft>
                <a:spcPts val="450"/>
              </a:spcAft>
              <a:buFont typeface="Arial" panose="020B0604020202020204" pitchFamily="34" charset="0"/>
              <a:buChar char="•"/>
              <a:defRPr/>
            </a:pPr>
            <a:r>
              <a:rPr lang="en-GB" sz="1400">
                <a:solidFill>
                  <a:srgbClr val="002060"/>
                </a:solidFill>
                <a:latin typeface="Arial" panose="020B0604020202020204"/>
              </a:rPr>
              <a:t>~98% of NDR well data (720K + files  or  5.7 TB)</a:t>
            </a:r>
          </a:p>
          <a:p>
            <a:pPr marL="585785" lvl="1" indent="-128585" defTabSz="457166">
              <a:spcBef>
                <a:spcPts val="450"/>
              </a:spcBef>
              <a:spcAft>
                <a:spcPts val="450"/>
              </a:spcAft>
              <a:buFont typeface="Arial" panose="020B0604020202020204" pitchFamily="34" charset="0"/>
              <a:buChar char="•"/>
              <a:defRPr/>
            </a:pPr>
            <a:r>
              <a:rPr lang="en-GB" sz="1400">
                <a:solidFill>
                  <a:srgbClr val="002060"/>
                </a:solidFill>
                <a:latin typeface="Arial" panose="020B0604020202020204"/>
              </a:rPr>
              <a:t>Download up to 1 TB of released well data</a:t>
            </a:r>
          </a:p>
          <a:p>
            <a:pPr marL="585785" lvl="1" indent="-128585" defTabSz="457166">
              <a:spcBef>
                <a:spcPts val="450"/>
              </a:spcBef>
              <a:spcAft>
                <a:spcPts val="450"/>
              </a:spcAft>
              <a:buFont typeface="Arial" panose="020B0604020202020204" pitchFamily="34" charset="0"/>
              <a:buChar char="•"/>
              <a:defRPr/>
            </a:pPr>
            <a:r>
              <a:rPr lang="en-GB" sz="1400">
                <a:solidFill>
                  <a:srgbClr val="002060"/>
                </a:solidFill>
                <a:latin typeface="Arial" panose="020B0604020202020204"/>
              </a:rPr>
              <a:t>Companies can top up their allowance for a fee via Osokey</a:t>
            </a:r>
          </a:p>
          <a:p>
            <a:pPr marL="585785" lvl="1" indent="-128585" defTabSz="457166">
              <a:spcBef>
                <a:spcPts val="450"/>
              </a:spcBef>
              <a:spcAft>
                <a:spcPts val="450"/>
              </a:spcAft>
              <a:buFont typeface="Arial" panose="020B0604020202020204" pitchFamily="34" charset="0"/>
              <a:buChar char="•"/>
              <a:defRPr/>
            </a:pPr>
            <a:r>
              <a:rPr lang="en-GB" sz="1400">
                <a:solidFill>
                  <a:srgbClr val="002060"/>
                </a:solidFill>
                <a:latin typeface="Arial" panose="020B0604020202020204"/>
              </a:rPr>
              <a:t>Cost recovery for greater use is necessary due to costs of cloud egress (“User Pays principle”)</a:t>
            </a:r>
          </a:p>
          <a:p>
            <a:pPr marL="585785" lvl="1" indent="-128585" defTabSz="457166">
              <a:spcBef>
                <a:spcPts val="450"/>
              </a:spcBef>
              <a:spcAft>
                <a:spcPts val="450"/>
              </a:spcAft>
              <a:buFont typeface="Arial" panose="020B0604020202020204" pitchFamily="34" charset="0"/>
              <a:buChar char="•"/>
              <a:defRPr/>
            </a:pPr>
            <a:r>
              <a:rPr lang="en-GB" sz="1400">
                <a:solidFill>
                  <a:srgbClr val="002060"/>
                </a:solidFill>
                <a:latin typeface="Arial" panose="020B0604020202020204"/>
              </a:rPr>
              <a:t>Metadata API access is required to enable wellbore data API access</a:t>
            </a:r>
          </a:p>
          <a:p>
            <a:pPr marL="585785" lvl="1" indent="-128585" defTabSz="457166">
              <a:spcBef>
                <a:spcPts val="450"/>
              </a:spcBef>
              <a:spcAft>
                <a:spcPts val="450"/>
              </a:spcAft>
              <a:buFont typeface="Arial" panose="020B0604020202020204" pitchFamily="34" charset="0"/>
              <a:buChar char="•"/>
              <a:defRPr/>
            </a:pPr>
            <a:r>
              <a:rPr lang="en-GB" sz="1400">
                <a:solidFill>
                  <a:srgbClr val="002060"/>
                </a:solidFill>
                <a:latin typeface="Arial" panose="020B0604020202020204"/>
              </a:rPr>
              <a:t>NDR </a:t>
            </a:r>
            <a:r>
              <a:rPr lang="en-GB" sz="1400">
                <a:solidFill>
                  <a:srgbClr val="FF0000"/>
                </a:solidFill>
                <a:latin typeface="Arial" panose="020B0604020202020204"/>
                <a:hlinkClick r:id="rId2"/>
              </a:rPr>
              <a:t>Support Centre </a:t>
            </a:r>
            <a:r>
              <a:rPr lang="en-GB" sz="1400">
                <a:solidFill>
                  <a:srgbClr val="002060"/>
                </a:solidFill>
                <a:latin typeface="Arial" panose="020B0604020202020204"/>
              </a:rPr>
              <a:t>for advice or email</a:t>
            </a:r>
            <a:r>
              <a:rPr lang="en-GB" sz="1400">
                <a:solidFill>
                  <a:srgbClr val="FF0000"/>
                </a:solidFill>
                <a:latin typeface="Arial" panose="020B0604020202020204"/>
              </a:rPr>
              <a:t> </a:t>
            </a:r>
            <a:r>
              <a:rPr lang="en-GB" sz="1400">
                <a:solidFill>
                  <a:srgbClr val="FF0000"/>
                </a:solidFill>
                <a:latin typeface="Arial" panose="020B0604020202020204"/>
                <a:hlinkClick r:id="rId3"/>
              </a:rPr>
              <a:t>ndr@nstauthority.co.uk</a:t>
            </a:r>
            <a:r>
              <a:rPr lang="en-GB" sz="1400">
                <a:solidFill>
                  <a:srgbClr val="FF0000"/>
                </a:solidFill>
                <a:latin typeface="Arial" panose="020B0604020202020204"/>
              </a:rPr>
              <a:t> </a:t>
            </a:r>
            <a:endParaRPr lang="en-GB" sz="1400">
              <a:solidFill>
                <a:srgbClr val="002060"/>
              </a:solidFill>
              <a:latin typeface="Arial" panose="020B0604020202020204" pitchFamily="34" charset="0"/>
              <a:cs typeface="Arial" panose="020B0604020202020204" pitchFamily="34" charset="0"/>
            </a:endParaRPr>
          </a:p>
        </p:txBody>
      </p:sp>
      <p:pic>
        <p:nvPicPr>
          <p:cNvPr id="6" name="Picture 5" descr="Image of Python code used to operate the NDR wellbore data access API">
            <a:extLst>
              <a:ext uri="{FF2B5EF4-FFF2-40B4-BE49-F238E27FC236}">
                <a16:creationId xmlns:a16="http://schemas.microsoft.com/office/drawing/2014/main" id="{9AADE7B8-98B2-3584-567D-5CF3278EDE98}"/>
              </a:ext>
            </a:extLst>
          </p:cNvPr>
          <p:cNvPicPr>
            <a:picLocks noChangeAspect="1"/>
          </p:cNvPicPr>
          <p:nvPr/>
        </p:nvPicPr>
        <p:blipFill>
          <a:blip r:embed="rId4"/>
          <a:stretch>
            <a:fillRect/>
          </a:stretch>
        </p:blipFill>
        <p:spPr>
          <a:xfrm>
            <a:off x="5800786" y="1269578"/>
            <a:ext cx="2953089" cy="2523334"/>
          </a:xfrm>
          <a:prstGeom prst="rect">
            <a:avLst/>
          </a:prstGeom>
        </p:spPr>
      </p:pic>
    </p:spTree>
    <p:extLst>
      <p:ext uri="{BB962C8B-B14F-4D97-AF65-F5344CB8AC3E}">
        <p14:creationId xmlns:p14="http://schemas.microsoft.com/office/powerpoint/2010/main" val="2947908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Q&amp;A </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31800" y="2816873"/>
            <a:ext cx="8348663" cy="523215"/>
          </a:xfrm>
          <a:prstGeom prst="rect">
            <a:avLst/>
          </a:prstGeom>
        </p:spPr>
        <p:txBody>
          <a:bodyPr>
            <a:normAutofit fontScale="92500" lnSpcReduction="20000"/>
          </a:bodyPr>
          <a:lstStyle/>
          <a:p>
            <a:pPr marL="0" indent="0">
              <a:buNone/>
            </a:pPr>
            <a:r>
              <a:rPr lang="en-GB"/>
              <a:t>Programmatic access to wellbore data</a:t>
            </a:r>
          </a:p>
        </p:txBody>
      </p:sp>
    </p:spTree>
    <p:extLst>
      <p:ext uri="{BB962C8B-B14F-4D97-AF65-F5344CB8AC3E}">
        <p14:creationId xmlns:p14="http://schemas.microsoft.com/office/powerpoint/2010/main" val="369506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FFA8ED-F11C-7FFA-5229-F77E1923AEFA}"/>
              </a:ext>
            </a:extLst>
          </p:cNvPr>
          <p:cNvSpPr>
            <a:spLocks noGrp="1"/>
          </p:cNvSpPr>
          <p:nvPr>
            <p:ph type="title"/>
          </p:nvPr>
        </p:nvSpPr>
        <p:spPr>
          <a:xfrm>
            <a:off x="267629" y="195265"/>
            <a:ext cx="6066496" cy="376237"/>
          </a:xfrm>
        </p:spPr>
        <p:txBody>
          <a:bodyPr>
            <a:normAutofit/>
          </a:bodyPr>
          <a:lstStyle/>
          <a:p>
            <a:r>
              <a:rPr lang="en-GB" sz="2400">
                <a:latin typeface="Arial" panose="020B0604020202020204" pitchFamily="34" charset="0"/>
                <a:cs typeface="Arial" panose="020B0604020202020204" pitchFamily="34" charset="0"/>
              </a:rPr>
              <a:t>TFG007 - Legacy Seismic Reporting</a:t>
            </a:r>
            <a:r>
              <a:rPr lang="en-GB" sz="2400">
                <a:solidFill>
                  <a:schemeClr val="bg1"/>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B27CF065-BBCF-4D09-AF47-AF619B75C88D}"/>
              </a:ext>
            </a:extLst>
          </p:cNvPr>
          <p:cNvSpPr txBox="1"/>
          <p:nvPr/>
        </p:nvSpPr>
        <p:spPr>
          <a:xfrm>
            <a:off x="267629" y="1002090"/>
            <a:ext cx="5904571" cy="2708434"/>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Recap: What does this relate to, and why?</a:t>
            </a:r>
          </a:p>
          <a:p>
            <a:pPr marL="285750" indent="-285750" defTabSz="457189">
              <a:spcBef>
                <a:spcPts val="600"/>
              </a:spcBef>
              <a:buFont typeface="Arial" panose="020B0604020202020204" pitchFamily="34" charset="0"/>
              <a:buChar char="•"/>
              <a:defRPr/>
            </a:pPr>
            <a:endParaRPr lang="en-GB" sz="1350">
              <a:solidFill>
                <a:srgbClr val="002060"/>
              </a:solidFill>
              <a:latin typeface="Arial" panose="020B0604020202020204" pitchFamily="34" charset="0"/>
              <a:cs typeface="Arial" panose="020B0604020202020204" pitchFamily="34" charset="0"/>
            </a:endParaRP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Earlier revisions of SEG-D formats were designed to be written to tape</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Licensees can report SEG-D rev2.1 and above directly to the NDR</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Data held in SEG-D rev0 and rev1 does not lend itself to being stored on disk</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SEG-D rev2.1 was published in 2006</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Field data for all surveys acquired before 2006 (and some after…) will be stored in an early revision of SEG-D (Or SEG-A, B or C)</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Reporting legacy SEG-D to the NDR requires:</a:t>
            </a:r>
            <a:endParaRPr lang="en-GB" sz="1350" b="1">
              <a:solidFill>
                <a:srgbClr val="002060"/>
              </a:solidFill>
              <a:latin typeface="Arial" panose="020B0604020202020204" pitchFamily="34" charset="0"/>
              <a:cs typeface="Arial" panose="020B0604020202020204" pitchFamily="34" charset="0"/>
            </a:endParaRPr>
          </a:p>
        </p:txBody>
      </p:sp>
      <p:pic>
        <p:nvPicPr>
          <p:cNvPr id="7" name="Picture 6" descr="Title page of Issue Outline document that describes the case for changing the reporting method for legacy SEG D">
            <a:extLst>
              <a:ext uri="{FF2B5EF4-FFF2-40B4-BE49-F238E27FC236}">
                <a16:creationId xmlns:a16="http://schemas.microsoft.com/office/drawing/2014/main" id="{255A03D3-9E80-1454-0DC5-6790BA49352A}"/>
              </a:ext>
            </a:extLst>
          </p:cNvPr>
          <p:cNvPicPr>
            <a:picLocks noChangeAspect="1"/>
          </p:cNvPicPr>
          <p:nvPr/>
        </p:nvPicPr>
        <p:blipFill>
          <a:blip r:embed="rId2"/>
          <a:stretch>
            <a:fillRect/>
          </a:stretch>
        </p:blipFill>
        <p:spPr>
          <a:xfrm>
            <a:off x="6172200" y="1649720"/>
            <a:ext cx="1465338" cy="2077441"/>
          </a:xfrm>
          <a:prstGeom prst="rect">
            <a:avLst/>
          </a:prstGeom>
          <a:ln>
            <a:solidFill>
              <a:schemeClr val="bg1">
                <a:lumMod val="75000"/>
              </a:schemeClr>
            </a:solidFill>
          </a:ln>
          <a:effectLst>
            <a:softEdge rad="0"/>
          </a:effectLst>
          <a:scene3d>
            <a:camera prst="orthographicFront">
              <a:rot lat="489187" lon="21590662" rev="21417610"/>
            </a:camera>
            <a:lightRig rig="threePt" dir="t"/>
          </a:scene3d>
          <a:sp3d/>
        </p:spPr>
      </p:pic>
      <p:pic>
        <p:nvPicPr>
          <p:cNvPr id="9" name="Picture 8" descr="Front page of a technical document that describes the proposed method for legacy seg d reporting">
            <a:extLst>
              <a:ext uri="{FF2B5EF4-FFF2-40B4-BE49-F238E27FC236}">
                <a16:creationId xmlns:a16="http://schemas.microsoft.com/office/drawing/2014/main" id="{6D719A2F-B4BA-5108-758C-D45ADF553357}"/>
              </a:ext>
            </a:extLst>
          </p:cNvPr>
          <p:cNvPicPr>
            <a:picLocks noChangeAspect="1"/>
          </p:cNvPicPr>
          <p:nvPr/>
        </p:nvPicPr>
        <p:blipFill>
          <a:blip r:embed="rId3"/>
          <a:stretch>
            <a:fillRect/>
          </a:stretch>
        </p:blipFill>
        <p:spPr>
          <a:xfrm>
            <a:off x="7419635" y="2193620"/>
            <a:ext cx="1466428" cy="2077441"/>
          </a:xfrm>
          <a:prstGeom prst="rect">
            <a:avLst/>
          </a:prstGeom>
          <a:ln>
            <a:solidFill>
              <a:schemeClr val="bg1">
                <a:lumMod val="75000"/>
              </a:schemeClr>
            </a:solidFill>
          </a:ln>
          <a:effectLst>
            <a:softEdge rad="0"/>
          </a:effectLst>
          <a:scene3d>
            <a:camera prst="orthographicFront">
              <a:rot lat="489187" lon="21590662" rev="21417610"/>
            </a:camera>
            <a:lightRig rig="threePt" dir="t"/>
          </a:scene3d>
          <a:sp3d/>
        </p:spPr>
      </p:pic>
      <p:sp>
        <p:nvSpPr>
          <p:cNvPr id="8" name="TextBox 7">
            <a:extLst>
              <a:ext uri="{FF2B5EF4-FFF2-40B4-BE49-F238E27FC236}">
                <a16:creationId xmlns:a16="http://schemas.microsoft.com/office/drawing/2014/main" id="{4C2F3CB1-B43A-5AA5-F319-2704783CC2C4}"/>
              </a:ext>
            </a:extLst>
          </p:cNvPr>
          <p:cNvSpPr txBox="1"/>
          <p:nvPr/>
        </p:nvSpPr>
        <p:spPr>
          <a:xfrm>
            <a:off x="266728" y="3662929"/>
            <a:ext cx="8762971" cy="1438855"/>
          </a:xfrm>
          <a:prstGeom prst="rect">
            <a:avLst/>
          </a:prstGeom>
          <a:noFill/>
        </p:spPr>
        <p:txBody>
          <a:bodyPr wrap="square" lIns="91440" tIns="45720" rIns="91440" bIns="45720" rtlCol="0" anchor="t">
            <a:spAutoFit/>
          </a:bodyPr>
          <a:lstStyle/>
          <a:p>
            <a:pPr marL="742950" lvl="1"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Navigation seismic merge to SEG-Y, then upload to the NDR</a:t>
            </a:r>
          </a:p>
          <a:p>
            <a:pPr lvl="1" defTabSz="457189">
              <a:spcBef>
                <a:spcPts val="600"/>
              </a:spcBef>
              <a:defRPr/>
            </a:pPr>
            <a:r>
              <a:rPr lang="en-GB" sz="1350">
                <a:solidFill>
                  <a:srgbClr val="002060"/>
                </a:solidFill>
                <a:latin typeface="Arial" panose="020B0604020202020204" pitchFamily="34" charset="0"/>
                <a:cs typeface="Arial" panose="020B0604020202020204" pitchFamily="34" charset="0"/>
              </a:rPr>
              <a:t>					 </a:t>
            </a:r>
            <a:r>
              <a:rPr lang="en-GB" sz="1350" b="1">
                <a:solidFill>
                  <a:srgbClr val="002060"/>
                </a:solidFill>
                <a:latin typeface="Arial" panose="020B0604020202020204" pitchFamily="34" charset="0"/>
                <a:cs typeface="Arial" panose="020B0604020202020204" pitchFamily="34" charset="0"/>
              </a:rPr>
              <a:t>OR</a:t>
            </a:r>
          </a:p>
          <a:p>
            <a:pPr marL="742950" lvl="1"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Convert to SEG-D rev3.1 then can upload to NDR</a:t>
            </a:r>
          </a:p>
          <a:p>
            <a:pPr lvl="1" defTabSz="457189">
              <a:spcBef>
                <a:spcPts val="600"/>
              </a:spcBef>
              <a:defRPr/>
            </a:pPr>
            <a:endParaRPr lang="en-GB" sz="1350">
              <a:solidFill>
                <a:srgbClr val="002060"/>
              </a:solidFill>
              <a:latin typeface="Arial" panose="020B0604020202020204" pitchFamily="34" charset="0"/>
              <a:cs typeface="Arial" panose="020B0604020202020204" pitchFamily="34" charset="0"/>
            </a:endParaRP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Such interventions will involve costs and are prohibitive to the process of data reporting and disclosure</a:t>
            </a:r>
          </a:p>
        </p:txBody>
      </p:sp>
    </p:spTree>
    <p:extLst>
      <p:ext uri="{BB962C8B-B14F-4D97-AF65-F5344CB8AC3E}">
        <p14:creationId xmlns:p14="http://schemas.microsoft.com/office/powerpoint/2010/main" val="89233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FFA8ED-F11C-7FFA-5229-F77E1923AEFA}"/>
              </a:ext>
            </a:extLst>
          </p:cNvPr>
          <p:cNvSpPr>
            <a:spLocks noGrp="1"/>
          </p:cNvSpPr>
          <p:nvPr>
            <p:ph type="title"/>
          </p:nvPr>
        </p:nvSpPr>
        <p:spPr>
          <a:xfrm>
            <a:off x="267629" y="195265"/>
            <a:ext cx="6066496" cy="376237"/>
          </a:xfrm>
        </p:spPr>
        <p:txBody>
          <a:bodyPr>
            <a:normAutofit/>
          </a:bodyPr>
          <a:lstStyle/>
          <a:p>
            <a:r>
              <a:rPr lang="en-GB" sz="2400">
                <a:latin typeface="Arial" panose="020B0604020202020204" pitchFamily="34" charset="0"/>
                <a:cs typeface="Arial" panose="020B0604020202020204" pitchFamily="34" charset="0"/>
              </a:rPr>
              <a:t>TFG007 - Legacy Seismic Reporting</a:t>
            </a:r>
            <a:r>
              <a:rPr lang="en-GB" sz="2400">
                <a:solidFill>
                  <a:schemeClr val="bg1"/>
                </a:solidFill>
                <a:latin typeface="Arial" panose="020B0604020202020204" pitchFamily="34" charset="0"/>
                <a:cs typeface="Arial" panose="020B0604020202020204" pitchFamily="34" charset="0"/>
              </a:rPr>
              <a:t> 2…</a:t>
            </a:r>
          </a:p>
        </p:txBody>
      </p:sp>
      <p:sp>
        <p:nvSpPr>
          <p:cNvPr id="3" name="TextBox 2">
            <a:extLst>
              <a:ext uri="{FF2B5EF4-FFF2-40B4-BE49-F238E27FC236}">
                <a16:creationId xmlns:a16="http://schemas.microsoft.com/office/drawing/2014/main" id="{B27CF065-BBCF-4D09-AF47-AF619B75C88D}"/>
              </a:ext>
            </a:extLst>
          </p:cNvPr>
          <p:cNvSpPr txBox="1"/>
          <p:nvPr/>
        </p:nvSpPr>
        <p:spPr>
          <a:xfrm>
            <a:off x="267629" y="1002090"/>
            <a:ext cx="8788448" cy="3639458"/>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Task Finish Group initiated late in 2022…</a:t>
            </a:r>
          </a:p>
          <a:p>
            <a:pPr defTabSz="457189">
              <a:spcBef>
                <a:spcPts val="600"/>
              </a:spcBef>
              <a:defRPr/>
            </a:pPr>
            <a:endParaRPr lang="en-GB" sz="1350" b="1">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Since then:</a:t>
            </a:r>
          </a:p>
          <a:p>
            <a:pPr defTabSz="457189">
              <a:spcBef>
                <a:spcPts val="600"/>
              </a:spcBef>
              <a:defRPr/>
            </a:pPr>
            <a:endParaRPr lang="en-GB" sz="1350">
              <a:solidFill>
                <a:srgbClr val="002060"/>
              </a:solidFill>
              <a:latin typeface="Arial" panose="020B0604020202020204" pitchFamily="34" charset="0"/>
              <a:cs typeface="Arial" panose="020B0604020202020204" pitchFamily="34" charset="0"/>
            </a:endParaRP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Archival methodology devised</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Review archive identified candidate test data sets</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Development of archival code and procedure</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Rigorous testing and iterative development </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Workflow is ready to deploy to the NDR</a:t>
            </a:r>
          </a:p>
          <a:p>
            <a:pPr marL="285750" indent="-285750" defTabSz="457189">
              <a:spcBef>
                <a:spcPts val="600"/>
              </a:spcBef>
              <a:buFont typeface="Arial" panose="020B0604020202020204" pitchFamily="34" charset="0"/>
              <a:buChar char="•"/>
              <a:defRPr/>
            </a:pPr>
            <a:endParaRPr lang="en-GB" sz="1350">
              <a:solidFill>
                <a:srgbClr val="002060"/>
              </a:solidFill>
              <a:latin typeface="Arial" panose="020B0604020202020204" pitchFamily="34" charset="0"/>
              <a:cs typeface="Arial" panose="020B0604020202020204" pitchFamily="34" charset="0"/>
            </a:endParaRPr>
          </a:p>
          <a:p>
            <a:pPr marL="285750" indent="-285750" defTabSz="457189">
              <a:spcBef>
                <a:spcPts val="600"/>
              </a:spcBef>
              <a:buFont typeface="Arial" panose="020B0604020202020204" pitchFamily="34" charset="0"/>
              <a:buChar char="•"/>
              <a:defRPr/>
            </a:pPr>
            <a:endParaRPr lang="en-GB" sz="1350">
              <a:solidFill>
                <a:srgbClr val="002060"/>
              </a:solidFill>
              <a:latin typeface="Arial" panose="020B0604020202020204" pitchFamily="34" charset="0"/>
              <a:cs typeface="Arial" panose="020B0604020202020204" pitchFamily="34" charset="0"/>
            </a:endParaRP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NSTA is re-engaging with TFG participants and other licensees who may find they will benefit directly from this development</a:t>
            </a:r>
          </a:p>
        </p:txBody>
      </p:sp>
      <p:pic>
        <p:nvPicPr>
          <p:cNvPr id="2" name="Graphic 1">
            <a:extLst>
              <a:ext uri="{FF2B5EF4-FFF2-40B4-BE49-F238E27FC236}">
                <a16:creationId xmlns:a16="http://schemas.microsoft.com/office/drawing/2014/main" id="{FB1203A3-0842-7926-AE32-3F81E1862D5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30253" y="2175175"/>
            <a:ext cx="177028" cy="177028"/>
          </a:xfrm>
          <a:prstGeom prst="rect">
            <a:avLst/>
          </a:prstGeom>
        </p:spPr>
      </p:pic>
      <p:pic>
        <p:nvPicPr>
          <p:cNvPr id="5" name="Graphic 4">
            <a:extLst>
              <a:ext uri="{FF2B5EF4-FFF2-40B4-BE49-F238E27FC236}">
                <a16:creationId xmlns:a16="http://schemas.microsoft.com/office/drawing/2014/main" id="{89EECCDE-7F83-5EB1-5689-A874D2FA17E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8742" y="3325612"/>
            <a:ext cx="177028" cy="177028"/>
          </a:xfrm>
          <a:prstGeom prst="rect">
            <a:avLst/>
          </a:prstGeom>
        </p:spPr>
      </p:pic>
      <p:pic>
        <p:nvPicPr>
          <p:cNvPr id="6" name="Graphic 5">
            <a:extLst>
              <a:ext uri="{FF2B5EF4-FFF2-40B4-BE49-F238E27FC236}">
                <a16:creationId xmlns:a16="http://schemas.microsoft.com/office/drawing/2014/main" id="{AA4A2597-C6C8-D79C-8A7E-CC349FFD48F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3486" y="2471670"/>
            <a:ext cx="177028" cy="177028"/>
          </a:xfrm>
          <a:prstGeom prst="rect">
            <a:avLst/>
          </a:prstGeom>
        </p:spPr>
      </p:pic>
      <p:pic>
        <p:nvPicPr>
          <p:cNvPr id="11" name="Graphic 10">
            <a:extLst>
              <a:ext uri="{FF2B5EF4-FFF2-40B4-BE49-F238E27FC236}">
                <a16:creationId xmlns:a16="http://schemas.microsoft.com/office/drawing/2014/main" id="{8622F765-597E-32E3-575A-37E5B1286BD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996929" y="4358165"/>
            <a:ext cx="238469" cy="238469"/>
          </a:xfrm>
          <a:prstGeom prst="rect">
            <a:avLst/>
          </a:prstGeom>
        </p:spPr>
      </p:pic>
      <p:pic>
        <p:nvPicPr>
          <p:cNvPr id="10" name="Graphic 9">
            <a:extLst>
              <a:ext uri="{FF2B5EF4-FFF2-40B4-BE49-F238E27FC236}">
                <a16:creationId xmlns:a16="http://schemas.microsoft.com/office/drawing/2014/main" id="{B0DD72F4-224F-0F12-5B10-FB6C228A3C3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0520" y="2758729"/>
            <a:ext cx="177028" cy="177028"/>
          </a:xfrm>
          <a:prstGeom prst="rect">
            <a:avLst/>
          </a:prstGeom>
        </p:spPr>
      </p:pic>
      <p:pic>
        <p:nvPicPr>
          <p:cNvPr id="13" name="Graphic 12">
            <a:extLst>
              <a:ext uri="{FF2B5EF4-FFF2-40B4-BE49-F238E27FC236}">
                <a16:creationId xmlns:a16="http://schemas.microsoft.com/office/drawing/2014/main" id="{C1E38920-DE98-5C91-5024-296A45815F2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65908" y="3040184"/>
            <a:ext cx="177028" cy="177028"/>
          </a:xfrm>
          <a:prstGeom prst="rect">
            <a:avLst/>
          </a:prstGeom>
        </p:spPr>
      </p:pic>
      <p:pic>
        <p:nvPicPr>
          <p:cNvPr id="14" name="Picture 13" descr="Image of the NDR Data Discovery user interface showing an archived legacy 2D seismic survey on a map and in the projects table">
            <a:extLst>
              <a:ext uri="{FF2B5EF4-FFF2-40B4-BE49-F238E27FC236}">
                <a16:creationId xmlns:a16="http://schemas.microsoft.com/office/drawing/2014/main" id="{031002FD-D6D0-2DBC-56B4-5A22619E92C1}"/>
              </a:ext>
            </a:extLst>
          </p:cNvPr>
          <p:cNvPicPr>
            <a:picLocks noChangeAspect="1"/>
          </p:cNvPicPr>
          <p:nvPr/>
        </p:nvPicPr>
        <p:blipFill>
          <a:blip r:embed="rId6"/>
          <a:stretch>
            <a:fillRect/>
          </a:stretch>
        </p:blipFill>
        <p:spPr>
          <a:xfrm>
            <a:off x="4806454" y="1707078"/>
            <a:ext cx="4023709" cy="2103302"/>
          </a:xfrm>
          <a:prstGeom prst="rect">
            <a:avLst/>
          </a:prstGeom>
        </p:spPr>
      </p:pic>
    </p:spTree>
    <p:extLst>
      <p:ext uri="{BB962C8B-B14F-4D97-AF65-F5344CB8AC3E}">
        <p14:creationId xmlns:p14="http://schemas.microsoft.com/office/powerpoint/2010/main" val="352717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FFA8ED-F11C-7FFA-5229-F77E1923AEFA}"/>
              </a:ext>
            </a:extLst>
          </p:cNvPr>
          <p:cNvSpPr>
            <a:spLocks noGrp="1"/>
          </p:cNvSpPr>
          <p:nvPr>
            <p:ph type="title"/>
          </p:nvPr>
        </p:nvSpPr>
        <p:spPr>
          <a:xfrm>
            <a:off x="267629" y="195265"/>
            <a:ext cx="6066496" cy="376237"/>
          </a:xfrm>
        </p:spPr>
        <p:txBody>
          <a:bodyPr>
            <a:normAutofit/>
          </a:bodyPr>
          <a:lstStyle/>
          <a:p>
            <a:r>
              <a:rPr lang="en-GB" sz="2400">
                <a:latin typeface="Arial" panose="020B0604020202020204" pitchFamily="34" charset="0"/>
                <a:cs typeface="Arial" panose="020B0604020202020204" pitchFamily="34" charset="0"/>
              </a:rPr>
              <a:t>TFG007 - Legacy Seismic Reporting</a:t>
            </a:r>
            <a:r>
              <a:rPr lang="en-GB" sz="2400">
                <a:solidFill>
                  <a:schemeClr val="bg1"/>
                </a:solidFill>
                <a:latin typeface="Arial" panose="020B0604020202020204" pitchFamily="34" charset="0"/>
                <a:cs typeface="Arial" panose="020B0604020202020204" pitchFamily="34" charset="0"/>
              </a:rPr>
              <a:t> 3…</a:t>
            </a:r>
          </a:p>
        </p:txBody>
      </p:sp>
      <p:sp>
        <p:nvSpPr>
          <p:cNvPr id="3" name="TextBox 2">
            <a:extLst>
              <a:ext uri="{FF2B5EF4-FFF2-40B4-BE49-F238E27FC236}">
                <a16:creationId xmlns:a16="http://schemas.microsoft.com/office/drawing/2014/main" id="{B27CF065-BBCF-4D09-AF47-AF619B75C88D}"/>
              </a:ext>
            </a:extLst>
          </p:cNvPr>
          <p:cNvSpPr txBox="1"/>
          <p:nvPr/>
        </p:nvSpPr>
        <p:spPr>
          <a:xfrm>
            <a:off x="267629" y="1002090"/>
            <a:ext cx="8608741" cy="4001095"/>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What does the solution do, and how does it work?</a:t>
            </a:r>
          </a:p>
          <a:p>
            <a:pPr marL="285750" indent="-285750" defTabSz="457189">
              <a:spcBef>
                <a:spcPts val="600"/>
              </a:spcBef>
              <a:buFont typeface="Arial" panose="020B0604020202020204" pitchFamily="34" charset="0"/>
              <a:buChar char="•"/>
              <a:defRPr/>
            </a:pPr>
            <a:endParaRPr lang="en-GB" sz="1350">
              <a:solidFill>
                <a:srgbClr val="002060"/>
              </a:solidFill>
              <a:latin typeface="Arial" panose="020B0604020202020204" pitchFamily="34" charset="0"/>
              <a:cs typeface="Arial" panose="020B0604020202020204" pitchFamily="34" charset="0"/>
            </a:endParaRP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Enables the reporting of </a:t>
            </a:r>
            <a:r>
              <a:rPr lang="en-GB" sz="1350" b="1">
                <a:solidFill>
                  <a:srgbClr val="002060"/>
                </a:solidFill>
                <a:latin typeface="Arial" panose="020B0604020202020204" pitchFamily="34" charset="0"/>
                <a:cs typeface="Arial" panose="020B0604020202020204" pitchFamily="34" charset="0"/>
              </a:rPr>
              <a:t>Surveys</a:t>
            </a:r>
            <a:r>
              <a:rPr lang="en-GB" sz="1350">
                <a:solidFill>
                  <a:srgbClr val="002060"/>
                </a:solidFill>
                <a:latin typeface="Arial" panose="020B0604020202020204" pitchFamily="34" charset="0"/>
                <a:cs typeface="Arial" panose="020B0604020202020204" pitchFamily="34" charset="0"/>
              </a:rPr>
              <a:t> – not just SEG-D data</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An ‘acquisition data set’ consisting of five elements:</a:t>
            </a:r>
          </a:p>
          <a:p>
            <a:pPr marL="285750" indent="-285750" defTabSz="457189">
              <a:spcBef>
                <a:spcPts val="600"/>
              </a:spcBef>
              <a:buFont typeface="Arial" panose="020B0604020202020204" pitchFamily="34" charset="0"/>
              <a:buChar char="•"/>
              <a:defRPr/>
            </a:pPr>
            <a:endParaRPr lang="en-GB" sz="1350" b="1">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	Acquisition report; 	Observers Logs;		</a:t>
            </a: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	Source signature;	Final Navigation data;	</a:t>
            </a: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	Field data</a:t>
            </a:r>
          </a:p>
          <a:p>
            <a:pPr defTabSz="457189">
              <a:spcBef>
                <a:spcPts val="600"/>
              </a:spcBef>
              <a:defRPr/>
            </a:pPr>
            <a:endParaRPr lang="en-GB" sz="1350">
              <a:solidFill>
                <a:srgbClr val="002060"/>
              </a:solidFill>
              <a:latin typeface="Arial" panose="020B0604020202020204" pitchFamily="34" charset="0"/>
              <a:cs typeface="Arial" panose="020B0604020202020204" pitchFamily="34" charset="0"/>
            </a:endParaRP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Concatenate individual files on a spatial basis (e.g., sail-line)</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Using TAR utility – widely and freely available - vendor neutral – persistent</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TAR file components are created from the command line – documented workflow and examples</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Requires supporting files (SEG-D file list (per file); Survey line list; NDR Project info (both 1 per Project)</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Files are loaded using the familiar NDR data submission UI – some CTAGs automatically assigned    </a:t>
            </a:r>
          </a:p>
        </p:txBody>
      </p:sp>
      <p:pic>
        <p:nvPicPr>
          <p:cNvPr id="19" name="Picture 18" descr="Image illustrating the data submission workflow for legacy SEG-D survey data">
            <a:extLst>
              <a:ext uri="{FF2B5EF4-FFF2-40B4-BE49-F238E27FC236}">
                <a16:creationId xmlns:a16="http://schemas.microsoft.com/office/drawing/2014/main" id="{FE00EF59-5394-64F3-F074-9BF1331EEDA8}"/>
              </a:ext>
            </a:extLst>
          </p:cNvPr>
          <p:cNvPicPr>
            <a:picLocks noChangeAspect="1"/>
          </p:cNvPicPr>
          <p:nvPr/>
        </p:nvPicPr>
        <p:blipFill>
          <a:blip r:embed="rId2"/>
          <a:stretch>
            <a:fillRect/>
          </a:stretch>
        </p:blipFill>
        <p:spPr>
          <a:xfrm>
            <a:off x="5050394" y="1635370"/>
            <a:ext cx="3697951" cy="1655346"/>
          </a:xfrm>
          <a:prstGeom prst="rect">
            <a:avLst/>
          </a:prstGeom>
          <a:ln>
            <a:solidFill>
              <a:schemeClr val="tx1"/>
            </a:solidFill>
          </a:ln>
        </p:spPr>
      </p:pic>
    </p:spTree>
    <p:extLst>
      <p:ext uri="{BB962C8B-B14F-4D97-AF65-F5344CB8AC3E}">
        <p14:creationId xmlns:p14="http://schemas.microsoft.com/office/powerpoint/2010/main" val="79455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lvl="0" defTabSz="457189">
              <a:lnSpc>
                <a:spcPct val="100000"/>
              </a:lnSpc>
              <a:spcBef>
                <a:spcPts val="0"/>
              </a:spcBef>
              <a:defRPr/>
            </a:pPr>
            <a:r>
              <a:rPr kumimoji="0" lang="en-GB" sz="4000" b="0" i="0" u="none" strike="noStrike" kern="1200" cap="none" spc="0" normalizeH="0" baseline="0" noProof="0">
                <a:ln>
                  <a:noFill/>
                </a:ln>
                <a:solidFill>
                  <a:srgbClr val="003351"/>
                </a:solidFill>
                <a:effectLst/>
                <a:uLnTx/>
                <a:uFillTx/>
                <a:latin typeface="Arial"/>
                <a:ea typeface="+mn-ea"/>
                <a:cs typeface="+mn-cs"/>
              </a:rPr>
              <a:t>Q&amp;A </a:t>
            </a:r>
            <a:r>
              <a:rPr lang="en-GB" sz="4000">
                <a:solidFill>
                  <a:schemeClr val="bg1"/>
                </a:solidFill>
                <a:latin typeface="Arial" panose="020B0604020202020204" pitchFamily="34" charset="0"/>
                <a:cs typeface="Arial" panose="020B0604020202020204" pitchFamily="34" charset="0"/>
              </a:rPr>
              <a:t> 2</a:t>
            </a:r>
            <a:r>
              <a:rPr kumimoji="0" lang="en-GB" sz="4000" b="0" i="0" u="none" strike="noStrike" kern="1200" cap="none" spc="0" normalizeH="0" baseline="0" noProof="0">
                <a:ln>
                  <a:noFill/>
                </a:ln>
                <a:solidFill>
                  <a:srgbClr val="003351"/>
                </a:solidFill>
                <a:effectLst/>
                <a:uLnTx/>
                <a:uFillTx/>
                <a:latin typeface="Arial"/>
                <a:ea typeface="+mn-ea"/>
                <a:cs typeface="+mn-cs"/>
              </a:rPr>
              <a:t> </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31800" y="2816873"/>
            <a:ext cx="8348663" cy="523215"/>
          </a:xfrm>
          <a:prstGeom prst="rect">
            <a:avLst/>
          </a:prstGeom>
        </p:spPr>
        <p:txBody>
          <a:bodyPr>
            <a:normAutofit fontScale="92500" lnSpcReduction="20000"/>
          </a:bodyPr>
          <a:lstStyle/>
          <a:p>
            <a:pPr marL="0" indent="0">
              <a:buNone/>
            </a:pPr>
            <a:r>
              <a:rPr lang="en-GB"/>
              <a:t>TFG007 - Legacy Seismic Reporting</a:t>
            </a:r>
          </a:p>
        </p:txBody>
      </p:sp>
    </p:spTree>
    <p:extLst>
      <p:ext uri="{BB962C8B-B14F-4D97-AF65-F5344CB8AC3E}">
        <p14:creationId xmlns:p14="http://schemas.microsoft.com/office/powerpoint/2010/main" val="1528336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5089342" cy="376237"/>
          </a:xfrm>
        </p:spPr>
        <p:txBody>
          <a:bodyPr lIns="0" tIns="0" rIns="91440" bIns="45720" anchor="t">
            <a:noAutofit/>
          </a:bodyPr>
          <a:lstStyle/>
          <a:p>
            <a:r>
              <a:rPr lang="en-GB" sz="2400">
                <a:solidFill>
                  <a:srgbClr val="193768"/>
                </a:solidFill>
                <a:latin typeface="Arial" panose="020B0604020202020204" pitchFamily="34" charset="0"/>
                <a:cs typeface="Arial" panose="020B0604020202020204" pitchFamily="34" charset="0"/>
              </a:rPr>
              <a:t>National Hydrocarbons Data Archive</a:t>
            </a:r>
            <a:endParaRPr lang="en-GB">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DA87741-9D98-EDED-487A-5834329321FF}"/>
              </a:ext>
            </a:extLst>
          </p:cNvPr>
          <p:cNvSpPr/>
          <p:nvPr/>
        </p:nvSpPr>
        <p:spPr>
          <a:xfrm>
            <a:off x="473827" y="897845"/>
            <a:ext cx="2053767" cy="338554"/>
          </a:xfrm>
          <a:prstGeom prst="rect">
            <a:avLst/>
          </a:prstGeom>
        </p:spPr>
        <p:txBody>
          <a:bodyPr wrap="none">
            <a:spAutoFit/>
          </a:bodyPr>
          <a:lstStyle/>
          <a:p>
            <a:r>
              <a:rPr lang="en-GB" sz="1600" b="1">
                <a:solidFill>
                  <a:srgbClr val="002060"/>
                </a:solidFill>
                <a:latin typeface="Arial" panose="020B0604020202020204"/>
              </a:rPr>
              <a:t>What is the NHDA?</a:t>
            </a:r>
          </a:p>
        </p:txBody>
      </p:sp>
      <p:sp>
        <p:nvSpPr>
          <p:cNvPr id="9" name="TextBox 8">
            <a:extLst>
              <a:ext uri="{FF2B5EF4-FFF2-40B4-BE49-F238E27FC236}">
                <a16:creationId xmlns:a16="http://schemas.microsoft.com/office/drawing/2014/main" id="{891CDEBD-62D8-CD87-3CC9-D0A0A9F43FB4}"/>
              </a:ext>
            </a:extLst>
          </p:cNvPr>
          <p:cNvSpPr txBox="1"/>
          <p:nvPr/>
        </p:nvSpPr>
        <p:spPr>
          <a:xfrm>
            <a:off x="396372" y="1271798"/>
            <a:ext cx="8334389" cy="3600986"/>
          </a:xfrm>
          <a:prstGeom prst="rect">
            <a:avLst/>
          </a:prstGeom>
          <a:noFill/>
        </p:spPr>
        <p:txBody>
          <a:bodyPr wrap="square" lIns="0" rIns="0" rtlCol="0">
            <a:spAutoFit/>
          </a:bodyPr>
          <a:lstStyle/>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NDR precursor managed by the BGS on behalf of the DTI (originally), then DECC</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Enabling:</a:t>
            </a:r>
          </a:p>
          <a:p>
            <a:pPr marL="628650" lvl="1"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Data reporting of licence data in accordance with PON9</a:t>
            </a:r>
          </a:p>
          <a:p>
            <a:pPr marL="628650" lvl="1"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Relief of licensee obligation to retain data ‘in perpetuity’</a:t>
            </a:r>
          </a:p>
          <a:p>
            <a:pPr marL="628650" lvl="1"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Access to petroleum licence information</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Submissions suspended in 2016 when ‘OGA’ announced plans to implement an NDR.</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Archived data remains held by the BGS</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Some will have been reported via CDA’s UKOilandGasData service</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Some will have been reported directly to the NHDA</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BGS and NSTA currently collaborating to ensure that ALL reported offshore petroleum licence data is under one roof</a:t>
            </a:r>
          </a:p>
          <a:p>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hlinkClick r:id="rId2"/>
              </a:rPr>
              <a:t>https://www.bgs.ac.uk/geological-data/national-geoscience-data-centre/national-hydrocarbons-data-archive/</a:t>
            </a:r>
            <a:r>
              <a:rPr lang="en-GB" sz="1200">
                <a:solidFill>
                  <a:srgbClr val="002060"/>
                </a:solidFill>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1FBB6BE0-F3C7-DB88-074D-CC6665396D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22805" y="1271798"/>
            <a:ext cx="2265304" cy="2245125"/>
          </a:xfrm>
          <a:prstGeom prst="rect">
            <a:avLst/>
          </a:prstGeom>
          <a:ln>
            <a:solidFill>
              <a:srgbClr val="003351"/>
            </a:solidFill>
          </a:ln>
        </p:spPr>
      </p:pic>
    </p:spTree>
    <p:extLst>
      <p:ext uri="{BB962C8B-B14F-4D97-AF65-F5344CB8AC3E}">
        <p14:creationId xmlns:p14="http://schemas.microsoft.com/office/powerpoint/2010/main" val="403396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5554888" cy="376237"/>
          </a:xfrm>
        </p:spPr>
        <p:txBody>
          <a:bodyPr lIns="0" tIns="0" rIns="91440" bIns="45720" anchor="t">
            <a:noAutofit/>
          </a:bodyPr>
          <a:lstStyle/>
          <a:p>
            <a:r>
              <a:rPr lang="en-GB" sz="2400">
                <a:solidFill>
                  <a:srgbClr val="193768"/>
                </a:solidFill>
                <a:latin typeface="Arial" panose="020B0604020202020204" pitchFamily="34" charset="0"/>
                <a:cs typeface="Arial" panose="020B0604020202020204" pitchFamily="34" charset="0"/>
              </a:rPr>
              <a:t>National Hydrocarbons Data Archive</a:t>
            </a:r>
            <a:r>
              <a:rPr lang="en-GB" sz="2000">
                <a:solidFill>
                  <a:schemeClr val="bg1"/>
                </a:solidFill>
                <a:latin typeface="Arial" panose="020B0604020202020204" pitchFamily="34" charset="0"/>
                <a:cs typeface="Arial" panose="020B0604020202020204" pitchFamily="34" charset="0"/>
              </a:rPr>
              <a:t> 2</a:t>
            </a:r>
            <a:endParaRPr lang="en-GB">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DA87741-9D98-EDED-487A-5834329321FF}"/>
              </a:ext>
            </a:extLst>
          </p:cNvPr>
          <p:cNvSpPr/>
          <p:nvPr/>
        </p:nvSpPr>
        <p:spPr>
          <a:xfrm>
            <a:off x="473827" y="897845"/>
            <a:ext cx="3507563" cy="338554"/>
          </a:xfrm>
          <a:prstGeom prst="rect">
            <a:avLst/>
          </a:prstGeom>
        </p:spPr>
        <p:txBody>
          <a:bodyPr wrap="none" lIns="91440" tIns="45720" rIns="91440" bIns="45720" anchor="t">
            <a:spAutoFit/>
          </a:bodyPr>
          <a:lstStyle/>
          <a:p>
            <a:pPr defTabSz="609585">
              <a:defRPr/>
            </a:pPr>
            <a:r>
              <a:rPr lang="en-GB" sz="1600" b="1">
                <a:solidFill>
                  <a:srgbClr val="002060"/>
                </a:solidFill>
                <a:latin typeface="Arial" panose="020B0604020202020204"/>
              </a:rPr>
              <a:t>NHDA Well Data – pdf and </a:t>
            </a:r>
            <a:r>
              <a:rPr lang="en-GB" sz="1600" b="1" err="1">
                <a:solidFill>
                  <a:srgbClr val="002060"/>
                </a:solidFill>
                <a:latin typeface="Arial" panose="020B0604020202020204"/>
              </a:rPr>
              <a:t>tif</a:t>
            </a:r>
            <a:r>
              <a:rPr lang="en-GB" sz="1600" b="1">
                <a:solidFill>
                  <a:srgbClr val="002060"/>
                </a:solidFill>
                <a:latin typeface="Arial" panose="020B0604020202020204"/>
              </a:rPr>
              <a:t> files</a:t>
            </a:r>
          </a:p>
        </p:txBody>
      </p:sp>
      <p:sp>
        <p:nvSpPr>
          <p:cNvPr id="9" name="TextBox 8">
            <a:extLst>
              <a:ext uri="{FF2B5EF4-FFF2-40B4-BE49-F238E27FC236}">
                <a16:creationId xmlns:a16="http://schemas.microsoft.com/office/drawing/2014/main" id="{891CDEBD-62D8-CD87-3CC9-D0A0A9F43FB4}"/>
              </a:ext>
            </a:extLst>
          </p:cNvPr>
          <p:cNvSpPr txBox="1"/>
          <p:nvPr/>
        </p:nvSpPr>
        <p:spPr>
          <a:xfrm>
            <a:off x="396372" y="1271798"/>
            <a:ext cx="8334389" cy="2123658"/>
          </a:xfrm>
          <a:prstGeom prst="rect">
            <a:avLst/>
          </a:prstGeom>
          <a:noFill/>
        </p:spPr>
        <p:txBody>
          <a:bodyPr wrap="square" lIns="0" tIns="45720" rIns="0" bIns="45720" rtlCol="0" anchor="t">
            <a:spAutoFit/>
          </a:bodyPr>
          <a:lstStyle/>
          <a:p>
            <a:pPr marL="171450" indent="-171450">
              <a:buFont typeface="Arial" panose="020B0604020202020204" pitchFamily="34" charset="0"/>
              <a:buChar char="•"/>
            </a:pPr>
            <a:r>
              <a:rPr lang="en-GB" sz="1200">
                <a:solidFill>
                  <a:srgbClr val="002060"/>
                </a:solidFill>
                <a:latin typeface="Arial"/>
                <a:cs typeface="Arial"/>
              </a:rPr>
              <a:t>Received data from BGS 7,419 files</a:t>
            </a:r>
          </a:p>
          <a:p>
            <a:pPr marL="171450" indent="-171450">
              <a:buFont typeface="Arial" panose="020B0604020202020204" pitchFamily="34" charset="0"/>
              <a:buChar char="•"/>
            </a:pPr>
            <a:r>
              <a:rPr lang="en-GB" sz="1200">
                <a:solidFill>
                  <a:srgbClr val="002060"/>
                </a:solidFill>
                <a:latin typeface="Arial"/>
                <a:cs typeface="Arial"/>
              </a:rPr>
              <a:t>Performed SHA 512 matches to identify files already loaded to the NDR</a:t>
            </a:r>
          </a:p>
          <a:p>
            <a:pPr marL="171450" indent="-171450">
              <a:buFont typeface="Arial" panose="020B0604020202020204" pitchFamily="34" charset="0"/>
              <a:buChar char="•"/>
            </a:pPr>
            <a:r>
              <a:rPr lang="en-GB" sz="1200">
                <a:solidFill>
                  <a:srgbClr val="002060"/>
                </a:solidFill>
                <a:latin typeface="Arial"/>
                <a:cs typeface="Arial"/>
              </a:rPr>
              <a:t>5,584 files (c75%) already loaded to NDR</a:t>
            </a:r>
          </a:p>
          <a:p>
            <a:pPr marL="171450" indent="-171450">
              <a:buFont typeface="Arial" panose="020B0604020202020204" pitchFamily="34" charset="0"/>
              <a:buChar char="•"/>
            </a:pPr>
            <a:r>
              <a:rPr lang="en-GB" sz="1200">
                <a:solidFill>
                  <a:srgbClr val="002060"/>
                </a:solidFill>
                <a:latin typeface="Arial"/>
                <a:cs typeface="Arial"/>
              </a:rPr>
              <a:t>Remaining 1,835 files opened, contents reviewed and descriptions created</a:t>
            </a:r>
          </a:p>
          <a:p>
            <a:pPr marL="171450" indent="-171450">
              <a:buFont typeface="Arial" panose="020B0604020202020204" pitchFamily="34" charset="0"/>
              <a:buChar char="•"/>
            </a:pPr>
            <a:r>
              <a:rPr lang="en-GB" sz="1200">
                <a:solidFill>
                  <a:srgbClr val="002060"/>
                </a:solidFill>
                <a:latin typeface="Arial"/>
                <a:cs typeface="Arial"/>
              </a:rPr>
              <a:t>Further duplicate files removed (duplicates within BGS, file name matches, contained within existing NDR zip files...)</a:t>
            </a:r>
          </a:p>
          <a:p>
            <a:pPr marL="171450" indent="-171450">
              <a:buFont typeface="Arial" panose="020B0604020202020204" pitchFamily="34" charset="0"/>
              <a:buChar char="•"/>
            </a:pPr>
            <a:r>
              <a:rPr lang="en-GB" sz="1200">
                <a:solidFill>
                  <a:srgbClr val="002060"/>
                </a:solidFill>
                <a:latin typeface="Arial"/>
                <a:cs typeface="Arial"/>
              </a:rPr>
              <a:t>1,309 files to be loaded:</a:t>
            </a:r>
          </a:p>
          <a:p>
            <a:pPr marL="628650" lvl="1" indent="-171450">
              <a:buFont typeface="Arial" panose="020B0604020202020204" pitchFamily="34" charset="0"/>
              <a:buChar char="•"/>
            </a:pPr>
            <a:r>
              <a:rPr lang="en-GB" sz="1200">
                <a:solidFill>
                  <a:srgbClr val="002060"/>
                </a:solidFill>
                <a:latin typeface="Arial"/>
                <a:cs typeface="Arial"/>
              </a:rPr>
              <a:t>793 loaded directly to NDR</a:t>
            </a:r>
          </a:p>
          <a:p>
            <a:pPr marL="628650" lvl="1" indent="-171450">
              <a:buFont typeface="Arial" panose="020B0604020202020204" pitchFamily="34" charset="0"/>
              <a:buChar char="•"/>
            </a:pPr>
            <a:r>
              <a:rPr lang="en-GB" sz="1200">
                <a:solidFill>
                  <a:srgbClr val="002060"/>
                </a:solidFill>
                <a:latin typeface="Arial"/>
                <a:cs typeface="Arial"/>
              </a:rPr>
              <a:t>488 files converted to searchable PDF</a:t>
            </a:r>
          </a:p>
          <a:p>
            <a:pPr marL="1085850" lvl="2" indent="-171450">
              <a:buFont typeface="Arial" panose="020B0604020202020204" pitchFamily="34" charset="0"/>
              <a:buChar char="•"/>
            </a:pPr>
            <a:r>
              <a:rPr lang="en-GB" sz="1200">
                <a:solidFill>
                  <a:srgbClr val="002060"/>
                </a:solidFill>
                <a:latin typeface="Arial"/>
                <a:cs typeface="Arial"/>
              </a:rPr>
              <a:t>312 loaded at higher resolution</a:t>
            </a:r>
          </a:p>
          <a:p>
            <a:pPr marL="1085850" lvl="2" indent="-171450">
              <a:buFont typeface="Arial" panose="020B0604020202020204" pitchFamily="34" charset="0"/>
              <a:buChar char="•"/>
            </a:pPr>
            <a:r>
              <a:rPr lang="en-GB" sz="1200">
                <a:solidFill>
                  <a:srgbClr val="002060"/>
                </a:solidFill>
                <a:latin typeface="Arial"/>
                <a:cs typeface="Arial"/>
              </a:rPr>
              <a:t>176 loaded at lower resolution due to file size limits</a:t>
            </a:r>
          </a:p>
          <a:p>
            <a:pPr marL="628650" lvl="1" indent="-171450">
              <a:buFont typeface="Arial" panose="020B0604020202020204" pitchFamily="34" charset="0"/>
              <a:buChar char="•"/>
            </a:pPr>
            <a:r>
              <a:rPr lang="en-GB" sz="1200">
                <a:solidFill>
                  <a:srgbClr val="002060"/>
                </a:solidFill>
                <a:latin typeface="Arial"/>
                <a:cs typeface="Arial"/>
              </a:rPr>
              <a:t>c20 files can’t be loaded – issues with PDF conversion, reports in tiff format can’t assign CTAGs…</a:t>
            </a:r>
            <a:endParaRPr lang="en-GB" sz="1200">
              <a:solidFill>
                <a:srgbClr val="002060"/>
              </a:solidFill>
              <a:highlight>
                <a:srgbClr val="FFFF00"/>
              </a:highlight>
              <a:latin typeface="Arial"/>
              <a:cs typeface="Arial"/>
            </a:endParaRPr>
          </a:p>
        </p:txBody>
      </p:sp>
      <p:sp>
        <p:nvSpPr>
          <p:cNvPr id="7" name="Rectangle 6">
            <a:extLst>
              <a:ext uri="{FF2B5EF4-FFF2-40B4-BE49-F238E27FC236}">
                <a16:creationId xmlns:a16="http://schemas.microsoft.com/office/drawing/2014/main" id="{94CB717F-F871-0F9C-30F4-143AAEAD52E0}"/>
              </a:ext>
            </a:extLst>
          </p:cNvPr>
          <p:cNvSpPr/>
          <p:nvPr/>
        </p:nvSpPr>
        <p:spPr>
          <a:xfrm>
            <a:off x="473827" y="3459216"/>
            <a:ext cx="4616841" cy="338554"/>
          </a:xfrm>
          <a:prstGeom prst="rect">
            <a:avLst/>
          </a:prstGeom>
        </p:spPr>
        <p:txBody>
          <a:bodyPr wrap="none" lIns="91440" tIns="45720" rIns="91440" bIns="45720" anchor="t">
            <a:spAutoFit/>
          </a:bodyPr>
          <a:lstStyle/>
          <a:p>
            <a:pPr defTabSz="609585">
              <a:defRPr/>
            </a:pPr>
            <a:r>
              <a:rPr lang="en-GB" sz="1600" b="1">
                <a:solidFill>
                  <a:srgbClr val="002060"/>
                </a:solidFill>
                <a:latin typeface="Arial" panose="020B0604020202020204"/>
              </a:rPr>
              <a:t>NHDA Well Log Data – </a:t>
            </a:r>
            <a:r>
              <a:rPr lang="en-GB" sz="1600" b="1" err="1">
                <a:solidFill>
                  <a:srgbClr val="002060"/>
                </a:solidFill>
                <a:latin typeface="Arial" panose="020B0604020202020204"/>
              </a:rPr>
              <a:t>lis</a:t>
            </a:r>
            <a:r>
              <a:rPr lang="en-GB" sz="1600" b="1">
                <a:solidFill>
                  <a:srgbClr val="002060"/>
                </a:solidFill>
                <a:latin typeface="Arial" panose="020B0604020202020204"/>
              </a:rPr>
              <a:t>, </a:t>
            </a:r>
            <a:r>
              <a:rPr lang="en-GB" sz="1600" b="1" err="1">
                <a:solidFill>
                  <a:srgbClr val="002060"/>
                </a:solidFill>
                <a:latin typeface="Arial" panose="020B0604020202020204"/>
              </a:rPr>
              <a:t>dlis</a:t>
            </a:r>
            <a:r>
              <a:rPr lang="en-GB" sz="1600" b="1">
                <a:solidFill>
                  <a:srgbClr val="002060"/>
                </a:solidFill>
                <a:latin typeface="Arial" panose="020B0604020202020204"/>
              </a:rPr>
              <a:t>, las, </a:t>
            </a:r>
            <a:r>
              <a:rPr lang="en-GB" sz="1600" b="1" err="1">
                <a:solidFill>
                  <a:srgbClr val="002060"/>
                </a:solidFill>
                <a:latin typeface="Arial" panose="020B0604020202020204"/>
              </a:rPr>
              <a:t>pds</a:t>
            </a:r>
            <a:r>
              <a:rPr lang="en-GB" sz="1600" b="1">
                <a:solidFill>
                  <a:srgbClr val="002060"/>
                </a:solidFill>
                <a:latin typeface="Arial" panose="020B0604020202020204"/>
              </a:rPr>
              <a:t>, </a:t>
            </a:r>
            <a:r>
              <a:rPr lang="en-GB" sz="1600" b="1" err="1">
                <a:solidFill>
                  <a:srgbClr val="002060"/>
                </a:solidFill>
                <a:latin typeface="Arial" panose="020B0604020202020204"/>
              </a:rPr>
              <a:t>asc</a:t>
            </a:r>
            <a:r>
              <a:rPr lang="en-GB" sz="1600" b="1">
                <a:solidFill>
                  <a:srgbClr val="002060"/>
                </a:solidFill>
                <a:latin typeface="Arial" panose="020B0604020202020204"/>
              </a:rPr>
              <a:t>…</a:t>
            </a:r>
          </a:p>
        </p:txBody>
      </p:sp>
      <p:sp>
        <p:nvSpPr>
          <p:cNvPr id="8" name="TextBox 7">
            <a:extLst>
              <a:ext uri="{FF2B5EF4-FFF2-40B4-BE49-F238E27FC236}">
                <a16:creationId xmlns:a16="http://schemas.microsoft.com/office/drawing/2014/main" id="{523F6E9A-A298-81D1-B9AB-C8C7AFFAC081}"/>
              </a:ext>
            </a:extLst>
          </p:cNvPr>
          <p:cNvSpPr txBox="1"/>
          <p:nvPr/>
        </p:nvSpPr>
        <p:spPr>
          <a:xfrm>
            <a:off x="473827" y="3871702"/>
            <a:ext cx="8334389" cy="1015663"/>
          </a:xfrm>
          <a:prstGeom prst="rect">
            <a:avLst/>
          </a:prstGeom>
          <a:noFill/>
        </p:spPr>
        <p:txBody>
          <a:bodyPr wrap="square" lIns="0" tIns="45720" rIns="0" bIns="45720" rtlCol="0" anchor="t">
            <a:spAutoFit/>
          </a:bodyPr>
          <a:lstStyle/>
          <a:p>
            <a:pPr marL="171450" indent="-171450">
              <a:buFont typeface="Arial" panose="020B0604020202020204" pitchFamily="34" charset="0"/>
              <a:buChar char="•"/>
            </a:pPr>
            <a:r>
              <a:rPr lang="en-GB" sz="1200">
                <a:solidFill>
                  <a:srgbClr val="002060"/>
                </a:solidFill>
                <a:latin typeface="Arial"/>
                <a:cs typeface="Arial"/>
              </a:rPr>
              <a:t>Received data from BGS 786 files</a:t>
            </a:r>
          </a:p>
          <a:p>
            <a:pPr marL="171450" indent="-171450">
              <a:buFont typeface="Arial" panose="020B0604020202020204" pitchFamily="34" charset="0"/>
              <a:buChar char="•"/>
            </a:pPr>
            <a:r>
              <a:rPr lang="en-GB" sz="1200">
                <a:solidFill>
                  <a:srgbClr val="002060"/>
                </a:solidFill>
                <a:latin typeface="Arial"/>
                <a:cs typeface="Arial"/>
              </a:rPr>
              <a:t>Performed SHA 512 matches to identify files already loaded to the NDR </a:t>
            </a:r>
          </a:p>
          <a:p>
            <a:pPr marL="171450" indent="-171450">
              <a:buFont typeface="Arial" panose="020B0604020202020204" pitchFamily="34" charset="0"/>
              <a:buChar char="•"/>
            </a:pPr>
            <a:r>
              <a:rPr lang="en-GB" sz="1200">
                <a:solidFill>
                  <a:srgbClr val="002060"/>
                </a:solidFill>
                <a:latin typeface="Arial"/>
                <a:cs typeface="Arial"/>
              </a:rPr>
              <a:t>708 files (c90%) already loaded to NDR</a:t>
            </a:r>
          </a:p>
          <a:p>
            <a:pPr marL="171450" indent="-171450">
              <a:buFont typeface="Arial" panose="020B0604020202020204" pitchFamily="34" charset="0"/>
              <a:buChar char="•"/>
            </a:pPr>
            <a:r>
              <a:rPr lang="en-GB" sz="1200">
                <a:solidFill>
                  <a:srgbClr val="002060"/>
                </a:solidFill>
                <a:latin typeface="Arial"/>
                <a:cs typeface="Arial"/>
              </a:rPr>
              <a:t>35 files in non-compliant (.</a:t>
            </a:r>
            <a:r>
              <a:rPr lang="en-GB" sz="1200" err="1">
                <a:solidFill>
                  <a:srgbClr val="002060"/>
                </a:solidFill>
                <a:latin typeface="Arial"/>
                <a:cs typeface="Arial"/>
              </a:rPr>
              <a:t>lis</a:t>
            </a:r>
            <a:r>
              <a:rPr lang="en-GB" sz="1200">
                <a:solidFill>
                  <a:srgbClr val="002060"/>
                </a:solidFill>
                <a:latin typeface="Arial"/>
                <a:cs typeface="Arial"/>
              </a:rPr>
              <a:t>) format</a:t>
            </a:r>
          </a:p>
          <a:p>
            <a:pPr marL="171450" indent="-171450">
              <a:buFont typeface="Arial" panose="020B0604020202020204" pitchFamily="34" charset="0"/>
              <a:buChar char="•"/>
            </a:pPr>
            <a:r>
              <a:rPr lang="en-GB" sz="1200">
                <a:solidFill>
                  <a:srgbClr val="002060"/>
                </a:solidFill>
                <a:latin typeface="Arial"/>
                <a:cs typeface="Arial"/>
              </a:rPr>
              <a:t>41 files (.las) loaded to NDR</a:t>
            </a:r>
          </a:p>
        </p:txBody>
      </p:sp>
      <p:grpSp>
        <p:nvGrpSpPr>
          <p:cNvPr id="4" name="Group 3" descr="Image of NDR logo">
            <a:extLst>
              <a:ext uri="{FF2B5EF4-FFF2-40B4-BE49-F238E27FC236}">
                <a16:creationId xmlns:a16="http://schemas.microsoft.com/office/drawing/2014/main" id="{F865DC19-AD64-6921-CB2B-3C19031DB879}"/>
              </a:ext>
            </a:extLst>
          </p:cNvPr>
          <p:cNvGrpSpPr/>
          <p:nvPr/>
        </p:nvGrpSpPr>
        <p:grpSpPr>
          <a:xfrm>
            <a:off x="7254697" y="3459216"/>
            <a:ext cx="1476064" cy="1422838"/>
            <a:chOff x="3667268" y="1284438"/>
            <a:chExt cx="1816339" cy="1796953"/>
          </a:xfrm>
        </p:grpSpPr>
        <p:sp>
          <p:nvSpPr>
            <p:cNvPr id="5" name="Rectangle 4">
              <a:extLst>
                <a:ext uri="{FF2B5EF4-FFF2-40B4-BE49-F238E27FC236}">
                  <a16:creationId xmlns:a16="http://schemas.microsoft.com/office/drawing/2014/main" id="{0537ED7A-7796-4771-E128-207D78106D61}"/>
                </a:ext>
              </a:extLst>
            </p:cNvPr>
            <p:cNvSpPr/>
            <p:nvPr/>
          </p:nvSpPr>
          <p:spPr>
            <a:xfrm>
              <a:off x="3667268" y="1327390"/>
              <a:ext cx="1816339" cy="171333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pic>
          <p:nvPicPr>
            <p:cNvPr id="6" name="Graphic 6">
              <a:extLst>
                <a:ext uri="{FF2B5EF4-FFF2-40B4-BE49-F238E27FC236}">
                  <a16:creationId xmlns:a16="http://schemas.microsoft.com/office/drawing/2014/main" id="{7F28AB12-AB91-FFFD-F72B-F9E2D32696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6995" y="1284438"/>
              <a:ext cx="1670493" cy="1796953"/>
            </a:xfrm>
            <a:prstGeom prst="rect">
              <a:avLst/>
            </a:prstGeom>
          </p:spPr>
        </p:pic>
      </p:grpSp>
    </p:spTree>
    <p:extLst>
      <p:ext uri="{BB962C8B-B14F-4D97-AF65-F5344CB8AC3E}">
        <p14:creationId xmlns:p14="http://schemas.microsoft.com/office/powerpoint/2010/main" val="406544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5440588" cy="376237"/>
          </a:xfrm>
        </p:spPr>
        <p:txBody>
          <a:bodyPr lIns="0" tIns="0" rIns="91440" bIns="45720" anchor="t">
            <a:noAutofit/>
          </a:bodyPr>
          <a:lstStyle/>
          <a:p>
            <a:r>
              <a:rPr lang="en-GB" sz="2400">
                <a:solidFill>
                  <a:srgbClr val="193768"/>
                </a:solidFill>
                <a:latin typeface="Arial" panose="020B0604020202020204" pitchFamily="34" charset="0"/>
                <a:cs typeface="Arial" panose="020B0604020202020204" pitchFamily="34" charset="0"/>
              </a:rPr>
              <a:t>National Hydrocarbons Data Archive</a:t>
            </a:r>
            <a:r>
              <a:rPr lang="en-GB" sz="2000">
                <a:solidFill>
                  <a:schemeClr val="bg1"/>
                </a:solidFill>
                <a:latin typeface="Arial" panose="020B0604020202020204" pitchFamily="34" charset="0"/>
                <a:cs typeface="Arial" panose="020B0604020202020204" pitchFamily="34" charset="0"/>
              </a:rPr>
              <a:t> 3</a:t>
            </a:r>
            <a:endParaRPr lang="en-GB">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DA87741-9D98-EDED-487A-5834329321FF}"/>
              </a:ext>
            </a:extLst>
          </p:cNvPr>
          <p:cNvSpPr/>
          <p:nvPr/>
        </p:nvSpPr>
        <p:spPr>
          <a:xfrm>
            <a:off x="473827" y="897845"/>
            <a:ext cx="2945422" cy="338554"/>
          </a:xfrm>
          <a:prstGeom prst="rect">
            <a:avLst/>
          </a:prstGeom>
        </p:spPr>
        <p:txBody>
          <a:bodyPr wrap="none" lIns="91440" tIns="45720" rIns="91440" bIns="45720" anchor="t">
            <a:spAutoFit/>
          </a:bodyPr>
          <a:lstStyle/>
          <a:p>
            <a:pPr defTabSz="609585">
              <a:defRPr/>
            </a:pPr>
            <a:r>
              <a:rPr lang="en-GB" sz="1600" b="1">
                <a:solidFill>
                  <a:srgbClr val="002060"/>
                </a:solidFill>
                <a:latin typeface="Arial" panose="020B0604020202020204"/>
              </a:rPr>
              <a:t>NHDA Data Loading - Issues</a:t>
            </a:r>
          </a:p>
        </p:txBody>
      </p:sp>
      <p:sp>
        <p:nvSpPr>
          <p:cNvPr id="9" name="TextBox 8">
            <a:extLst>
              <a:ext uri="{FF2B5EF4-FFF2-40B4-BE49-F238E27FC236}">
                <a16:creationId xmlns:a16="http://schemas.microsoft.com/office/drawing/2014/main" id="{891CDEBD-62D8-CD87-3CC9-D0A0A9F43FB4}"/>
              </a:ext>
            </a:extLst>
          </p:cNvPr>
          <p:cNvSpPr txBox="1"/>
          <p:nvPr/>
        </p:nvSpPr>
        <p:spPr>
          <a:xfrm>
            <a:off x="396372" y="1271798"/>
            <a:ext cx="8334389" cy="1200329"/>
          </a:xfrm>
          <a:prstGeom prst="rect">
            <a:avLst/>
          </a:prstGeom>
          <a:noFill/>
        </p:spPr>
        <p:txBody>
          <a:bodyPr wrap="square" lIns="0" tIns="45720" rIns="0" bIns="45720" rtlCol="0" anchor="t">
            <a:spAutoFit/>
          </a:bodyPr>
          <a:lstStyle/>
          <a:p>
            <a:pPr marL="171450" indent="-171450">
              <a:buFont typeface="Arial" panose="020B0604020202020204" pitchFamily="34" charset="0"/>
              <a:buChar char="•"/>
            </a:pPr>
            <a:r>
              <a:rPr lang="en-GB" sz="1200">
                <a:solidFill>
                  <a:srgbClr val="002060"/>
                </a:solidFill>
                <a:latin typeface="Arial"/>
                <a:cs typeface="Arial"/>
              </a:rPr>
              <a:t>Well name issues BGS v NDR (e.g. 211/28-H11 / 211/28a-H11)</a:t>
            </a:r>
          </a:p>
          <a:p>
            <a:pPr marL="171450" indent="-171450">
              <a:buFont typeface="Arial" panose="020B0604020202020204" pitchFamily="34" charset="0"/>
              <a:buChar char="•"/>
            </a:pPr>
            <a:r>
              <a:rPr lang="en-GB" sz="1200">
                <a:solidFill>
                  <a:srgbClr val="002060"/>
                </a:solidFill>
                <a:latin typeface="Arial"/>
                <a:cs typeface="Arial"/>
              </a:rPr>
              <a:t>Well not in NDR: 211/18-13 </a:t>
            </a:r>
          </a:p>
          <a:p>
            <a:endParaRPr lang="en-GB" sz="1200">
              <a:solidFill>
                <a:srgbClr val="002060"/>
              </a:solidFill>
              <a:latin typeface="Arial"/>
              <a:cs typeface="Arial"/>
            </a:endParaRPr>
          </a:p>
          <a:p>
            <a:pPr marL="171450" indent="-171450">
              <a:buFont typeface="Arial" panose="020B0604020202020204" pitchFamily="34" charset="0"/>
              <a:buChar char="•"/>
            </a:pPr>
            <a:r>
              <a:rPr lang="en-GB" sz="1200">
                <a:solidFill>
                  <a:srgbClr val="002060"/>
                </a:solidFill>
                <a:latin typeface="Arial"/>
                <a:cs typeface="Arial"/>
              </a:rPr>
              <a:t>Well name issue in .las files – load routine flagged up error</a:t>
            </a:r>
          </a:p>
          <a:p>
            <a:pPr marL="628650" lvl="1" indent="-171450">
              <a:buFont typeface="Arial" panose="020B0604020202020204" pitchFamily="34" charset="0"/>
              <a:buChar char="•"/>
            </a:pPr>
            <a:r>
              <a:rPr lang="en-GB" sz="1200">
                <a:solidFill>
                  <a:srgbClr val="002060"/>
                </a:solidFill>
                <a:latin typeface="Arial"/>
                <a:cs typeface="Arial"/>
              </a:rPr>
              <a:t>File name in NDR 211/28a-H35 v File Name in .las 211/28-H35/25</a:t>
            </a:r>
          </a:p>
          <a:p>
            <a:pPr marL="1085850" lvl="2" indent="-171450">
              <a:buFont typeface="Arial" panose="020B0604020202020204" pitchFamily="34" charset="0"/>
              <a:buChar char="•"/>
            </a:pPr>
            <a:r>
              <a:rPr lang="en-GB" sz="1200">
                <a:solidFill>
                  <a:srgbClr val="002060"/>
                </a:solidFill>
                <a:latin typeface="Arial"/>
                <a:cs typeface="Arial"/>
              </a:rPr>
              <a:t>New versions of .las files created with correct NDR well name</a:t>
            </a:r>
            <a:endParaRPr lang="en-GB" sz="1200">
              <a:solidFill>
                <a:srgbClr val="002060"/>
              </a:solidFill>
              <a:highlight>
                <a:srgbClr val="FFFF00"/>
              </a:highlight>
              <a:latin typeface="Arial"/>
              <a:cs typeface="Arial"/>
            </a:endParaRPr>
          </a:p>
        </p:txBody>
      </p:sp>
      <p:grpSp>
        <p:nvGrpSpPr>
          <p:cNvPr id="8" name="Group 7" descr="Image of NDR logo">
            <a:extLst>
              <a:ext uri="{FF2B5EF4-FFF2-40B4-BE49-F238E27FC236}">
                <a16:creationId xmlns:a16="http://schemas.microsoft.com/office/drawing/2014/main" id="{0D4C6C3D-4982-8FBA-01FC-4E36DD21C513}"/>
              </a:ext>
            </a:extLst>
          </p:cNvPr>
          <p:cNvGrpSpPr/>
          <p:nvPr/>
        </p:nvGrpSpPr>
        <p:grpSpPr>
          <a:xfrm>
            <a:off x="7271564" y="1057547"/>
            <a:ext cx="1476064" cy="1422838"/>
            <a:chOff x="3667268" y="1284438"/>
            <a:chExt cx="1816339" cy="1796953"/>
          </a:xfrm>
        </p:grpSpPr>
        <p:sp>
          <p:nvSpPr>
            <p:cNvPr id="10" name="Rectangle 9">
              <a:extLst>
                <a:ext uri="{FF2B5EF4-FFF2-40B4-BE49-F238E27FC236}">
                  <a16:creationId xmlns:a16="http://schemas.microsoft.com/office/drawing/2014/main" id="{E330B5B2-9EA7-E93F-6E66-B6A483AD6F41}"/>
                </a:ext>
              </a:extLst>
            </p:cNvPr>
            <p:cNvSpPr/>
            <p:nvPr/>
          </p:nvSpPr>
          <p:spPr>
            <a:xfrm>
              <a:off x="3667268" y="1327390"/>
              <a:ext cx="1816339" cy="171333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pic>
          <p:nvPicPr>
            <p:cNvPr id="11" name="Graphic 6">
              <a:extLst>
                <a:ext uri="{FF2B5EF4-FFF2-40B4-BE49-F238E27FC236}">
                  <a16:creationId xmlns:a16="http://schemas.microsoft.com/office/drawing/2014/main" id="{B940217B-95FC-DD7A-A10E-FC276253EF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6995" y="1284438"/>
              <a:ext cx="1670493" cy="1796953"/>
            </a:xfrm>
            <a:prstGeom prst="rect">
              <a:avLst/>
            </a:prstGeom>
          </p:spPr>
        </p:pic>
      </p:grpSp>
      <p:sp>
        <p:nvSpPr>
          <p:cNvPr id="7" name="Rectangle 6">
            <a:extLst>
              <a:ext uri="{FF2B5EF4-FFF2-40B4-BE49-F238E27FC236}">
                <a16:creationId xmlns:a16="http://schemas.microsoft.com/office/drawing/2014/main" id="{B84424B7-7BE2-4EC7-A3C6-4757AF59287F}"/>
              </a:ext>
            </a:extLst>
          </p:cNvPr>
          <p:cNvSpPr/>
          <p:nvPr/>
        </p:nvSpPr>
        <p:spPr>
          <a:xfrm>
            <a:off x="525328" y="2672181"/>
            <a:ext cx="3355790" cy="338554"/>
          </a:xfrm>
          <a:prstGeom prst="rect">
            <a:avLst/>
          </a:prstGeom>
        </p:spPr>
        <p:txBody>
          <a:bodyPr wrap="none" lIns="91440" tIns="45720" rIns="91440" bIns="45720" anchor="t">
            <a:spAutoFit/>
          </a:bodyPr>
          <a:lstStyle/>
          <a:p>
            <a:pPr defTabSz="609585">
              <a:defRPr/>
            </a:pPr>
            <a:r>
              <a:rPr lang="en-GB" sz="1600" b="1">
                <a:solidFill>
                  <a:srgbClr val="002060"/>
                </a:solidFill>
                <a:latin typeface="Arial" panose="020B0604020202020204"/>
              </a:rPr>
              <a:t>NHDA Data Loading - Remaining</a:t>
            </a:r>
          </a:p>
        </p:txBody>
      </p:sp>
      <p:sp>
        <p:nvSpPr>
          <p:cNvPr id="3" name="TextBox 2">
            <a:extLst>
              <a:ext uri="{FF2B5EF4-FFF2-40B4-BE49-F238E27FC236}">
                <a16:creationId xmlns:a16="http://schemas.microsoft.com/office/drawing/2014/main" id="{25FEB392-F23B-B06C-1CF3-C0BD14916044}"/>
              </a:ext>
            </a:extLst>
          </p:cNvPr>
          <p:cNvSpPr txBox="1"/>
          <p:nvPr/>
        </p:nvSpPr>
        <p:spPr>
          <a:xfrm>
            <a:off x="525328" y="3055709"/>
            <a:ext cx="8334389" cy="1754326"/>
          </a:xfrm>
          <a:prstGeom prst="rect">
            <a:avLst/>
          </a:prstGeom>
          <a:noFill/>
        </p:spPr>
        <p:txBody>
          <a:bodyPr wrap="square" lIns="0" tIns="45720" rIns="0" bIns="45720" rtlCol="0" anchor="t">
            <a:spAutoFit/>
          </a:bodyPr>
          <a:lstStyle/>
          <a:p>
            <a:pPr marL="171450" indent="-171450">
              <a:buFont typeface="Arial" panose="020B0604020202020204" pitchFamily="34" charset="0"/>
              <a:buChar char="•"/>
            </a:pPr>
            <a:r>
              <a:rPr lang="en-GB" sz="1200">
                <a:solidFill>
                  <a:srgbClr val="193768"/>
                </a:solidFill>
                <a:latin typeface="Arial"/>
                <a:cs typeface="Arial"/>
              </a:rPr>
              <a:t>Clean-up remaining files with issues (file size issues, corruption)</a:t>
            </a:r>
          </a:p>
          <a:p>
            <a:pPr marL="171450" indent="-171450">
              <a:buFont typeface="Arial" panose="020B0604020202020204" pitchFamily="34" charset="0"/>
              <a:buChar char="•"/>
            </a:pPr>
            <a:endParaRPr lang="en-GB" sz="1200">
              <a:solidFill>
                <a:srgbClr val="193768"/>
              </a:solidFill>
              <a:latin typeface="Arial"/>
              <a:cs typeface="Arial"/>
            </a:endParaRPr>
          </a:p>
          <a:p>
            <a:pPr marL="171450" indent="-171450">
              <a:buFont typeface="Arial" panose="020B0604020202020204" pitchFamily="34" charset="0"/>
              <a:buChar char="•"/>
            </a:pPr>
            <a:r>
              <a:rPr lang="en-GB" sz="1200">
                <a:solidFill>
                  <a:srgbClr val="193768"/>
                </a:solidFill>
                <a:latin typeface="Arial"/>
                <a:cs typeface="Arial"/>
              </a:rPr>
              <a:t>Site Surveys – some files loaded to wells but other site surveys don’t have a parent well – decide what to do with these</a:t>
            </a:r>
          </a:p>
          <a:p>
            <a:pPr marL="171450" indent="-171450">
              <a:buFont typeface="Arial" panose="020B0604020202020204" pitchFamily="34" charset="0"/>
              <a:buChar char="•"/>
            </a:pPr>
            <a:endParaRPr lang="en-GB" sz="1200">
              <a:solidFill>
                <a:srgbClr val="193768"/>
              </a:solidFill>
              <a:latin typeface="Arial"/>
              <a:cs typeface="Arial"/>
            </a:endParaRPr>
          </a:p>
          <a:p>
            <a:pPr marL="171450" indent="-171450">
              <a:buFont typeface="Arial" panose="020B0604020202020204" pitchFamily="34" charset="0"/>
              <a:buChar char="•"/>
            </a:pPr>
            <a:r>
              <a:rPr lang="en-GB" sz="1200">
                <a:solidFill>
                  <a:srgbClr val="193768"/>
                </a:solidFill>
                <a:latin typeface="Arial"/>
                <a:cs typeface="Arial"/>
              </a:rPr>
              <a:t>Review VSP (SEG-Y) files</a:t>
            </a:r>
          </a:p>
          <a:p>
            <a:pPr marL="628650" lvl="1" indent="-171450">
              <a:buFont typeface="Arial" panose="020B0604020202020204" pitchFamily="34" charset="0"/>
              <a:buChar char="•"/>
            </a:pPr>
            <a:r>
              <a:rPr lang="en-GB" sz="1200">
                <a:solidFill>
                  <a:srgbClr val="193768"/>
                </a:solidFill>
                <a:latin typeface="Arial"/>
                <a:cs typeface="Arial"/>
              </a:rPr>
              <a:t>Unlikely that these will load due to lack of co-ordinate reference in headers</a:t>
            </a:r>
            <a:endParaRPr lang="en-GB" sz="1200">
              <a:solidFill>
                <a:srgbClr val="002060"/>
              </a:solidFill>
              <a:latin typeface="Arial"/>
              <a:cs typeface="Arial"/>
            </a:endParaRPr>
          </a:p>
          <a:p>
            <a:pPr lvl="1"/>
            <a:endParaRPr lang="en-GB" sz="1200">
              <a:solidFill>
                <a:srgbClr val="002060"/>
              </a:solidFill>
              <a:latin typeface="Arial"/>
              <a:cs typeface="Arial"/>
            </a:endParaRPr>
          </a:p>
          <a:p>
            <a:pPr marL="171450" indent="-171450">
              <a:buFont typeface="Arial" panose="020B0604020202020204" pitchFamily="34" charset="0"/>
              <a:buChar char="•"/>
            </a:pPr>
            <a:r>
              <a:rPr lang="en-GB" sz="1200">
                <a:solidFill>
                  <a:srgbClr val="002060"/>
                </a:solidFill>
                <a:latin typeface="Arial"/>
                <a:cs typeface="Arial"/>
              </a:rPr>
              <a:t>Review loading processes and suggest improvements</a:t>
            </a:r>
          </a:p>
          <a:p>
            <a:pPr lvl="1"/>
            <a:endParaRPr lang="en-GB" sz="1200">
              <a:solidFill>
                <a:srgbClr val="002060"/>
              </a:solidFill>
              <a:highlight>
                <a:srgbClr val="FFFF00"/>
              </a:highlight>
              <a:latin typeface="Arial"/>
              <a:cs typeface="Arial"/>
            </a:endParaRPr>
          </a:p>
        </p:txBody>
      </p:sp>
    </p:spTree>
    <p:extLst>
      <p:ext uri="{BB962C8B-B14F-4D97-AF65-F5344CB8AC3E}">
        <p14:creationId xmlns:p14="http://schemas.microsoft.com/office/powerpoint/2010/main" val="94130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346528" y="137626"/>
            <a:ext cx="6125990" cy="376237"/>
          </a:xfrm>
        </p:spPr>
        <p:txBody>
          <a:bodyPr lIns="0" tIns="0" rIns="91440" bIns="45720" anchor="t">
            <a:noAutofit/>
          </a:bodyPr>
          <a:lstStyle/>
          <a:p>
            <a:r>
              <a:rPr lang="en-GB" sz="2400">
                <a:latin typeface="Arial" panose="020B0604020202020204" pitchFamily="34" charset="0"/>
                <a:cs typeface="Arial" panose="020B0604020202020204" pitchFamily="34" charset="0"/>
              </a:rPr>
              <a:t>Meeting etiquette &amp; structure</a:t>
            </a:r>
            <a:endParaRPr lang="en-GB" sz="2400">
              <a:solidFill>
                <a:srgbClr val="00335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D62EA2A-48CB-4975-BC7B-BC1D82F9E2CF}"/>
              </a:ext>
            </a:extLst>
          </p:cNvPr>
          <p:cNvSpPr txBox="1"/>
          <p:nvPr/>
        </p:nvSpPr>
        <p:spPr>
          <a:xfrm>
            <a:off x="346528" y="1017926"/>
            <a:ext cx="8450943" cy="3724096"/>
          </a:xfrm>
          <a:prstGeom prst="rect">
            <a:avLst/>
          </a:prstGeom>
          <a:noFill/>
        </p:spPr>
        <p:txBody>
          <a:bodyPr wrap="square" rtlCol="0">
            <a:spAutoFit/>
          </a:bodyPr>
          <a:lstStyle/>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Please turn your cameras off and remain muted.</a:t>
            </a:r>
          </a:p>
          <a:p>
            <a:endPar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Please use the meeting chat to post your questions throughout the meeting.</a:t>
            </a:r>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Questions raised in the meeting chat will be addressed at the end of each section of today’s presentation, time permitting.</a:t>
            </a: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Please feel free to ask questions at the end of each section of today’s meeting. </a:t>
            </a: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Should there be time remaining after all planned sections, we can use that for general discussion.</a:t>
            </a: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The meeting will not be recorded - slides to be shared on the </a:t>
            </a:r>
            <a:r>
              <a:rPr lang="en-GB" sz="1600">
                <a:solidFill>
                  <a:srgbClr val="003351"/>
                </a:solidFill>
                <a:latin typeface="Arial" panose="020B0604020202020204" pitchFamily="34" charset="0"/>
                <a:ea typeface="Calibri" panose="020F0502020204030204" pitchFamily="34" charset="0"/>
                <a:cs typeface="Arial" panose="020B0604020202020204" pitchFamily="34" charset="0"/>
                <a:hlinkClick r:id="rId2"/>
              </a:rPr>
              <a:t>NDR User Group web page</a:t>
            </a:r>
            <a:endParaRPr lang="en-GB" sz="160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 </a:t>
            </a:r>
          </a:p>
          <a:p>
            <a:r>
              <a:rPr lang="en-GB" sz="1200">
                <a:solidFill>
                  <a:srgbClr val="003351"/>
                </a:solidFill>
                <a:latin typeface="Arial" panose="020B0604020202020204" pitchFamily="34" charset="0"/>
                <a:ea typeface="Calibri" panose="020F0502020204030204" pitchFamily="34" charset="0"/>
                <a:cs typeface="Arial" panose="020B0604020202020204" pitchFamily="34" charset="0"/>
                <a:hlinkClick r:id="rId2"/>
              </a:rPr>
              <a:t>https://www.nstauthority.co.uk/data-centre/national-data-repository-ndr/ndr-user-group-and-updates/</a:t>
            </a:r>
            <a:r>
              <a:rPr lang="en-GB" sz="1200">
                <a:solidFill>
                  <a:srgbClr val="003351"/>
                </a:solidFill>
                <a:latin typeface="Arial" panose="020B0604020202020204" pitchFamily="34" charset="0"/>
                <a:ea typeface="Calibri" panose="020F0502020204030204" pitchFamily="34" charset="0"/>
                <a:cs typeface="Arial" panose="020B0604020202020204" pitchFamily="34" charset="0"/>
              </a:rPr>
              <a:t> </a:t>
            </a:r>
            <a:endParaRPr lang="en-GB">
              <a:solidFill>
                <a:srgbClr val="003351"/>
              </a:solidFill>
              <a:highlight>
                <a:srgbClr val="00FF00"/>
              </a:highligh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892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5313588" cy="376237"/>
          </a:xfrm>
        </p:spPr>
        <p:txBody>
          <a:bodyPr lIns="0" tIns="0" rIns="91440" bIns="45720" anchor="t">
            <a:noAutofit/>
          </a:bodyPr>
          <a:lstStyle/>
          <a:p>
            <a:r>
              <a:rPr lang="en-GB" sz="2400">
                <a:solidFill>
                  <a:srgbClr val="193768"/>
                </a:solidFill>
                <a:latin typeface="Arial" panose="020B0604020202020204" pitchFamily="34" charset="0"/>
                <a:cs typeface="Arial" panose="020B0604020202020204" pitchFamily="34" charset="0"/>
              </a:rPr>
              <a:t>National Hydrocarbons Data Archive</a:t>
            </a:r>
            <a:r>
              <a:rPr lang="en-GB" sz="2000">
                <a:solidFill>
                  <a:schemeClr val="bg1"/>
                </a:solidFill>
                <a:latin typeface="Arial" panose="020B0604020202020204" pitchFamily="34" charset="0"/>
                <a:cs typeface="Arial" panose="020B0604020202020204" pitchFamily="34" charset="0"/>
              </a:rPr>
              <a:t> 4</a:t>
            </a:r>
            <a:endParaRPr lang="en-GB">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DA87741-9D98-EDED-487A-5834329321FF}"/>
              </a:ext>
            </a:extLst>
          </p:cNvPr>
          <p:cNvSpPr/>
          <p:nvPr/>
        </p:nvSpPr>
        <p:spPr>
          <a:xfrm>
            <a:off x="473827" y="897845"/>
            <a:ext cx="2102242" cy="338554"/>
          </a:xfrm>
          <a:prstGeom prst="rect">
            <a:avLst/>
          </a:prstGeom>
        </p:spPr>
        <p:txBody>
          <a:bodyPr wrap="none">
            <a:spAutoFit/>
          </a:bodyPr>
          <a:lstStyle/>
          <a:p>
            <a:pPr defTabSz="609585">
              <a:defRPr/>
            </a:pPr>
            <a:r>
              <a:rPr lang="en-GB" sz="1600" b="1">
                <a:solidFill>
                  <a:srgbClr val="002060"/>
                </a:solidFill>
                <a:latin typeface="Arial" panose="020B0604020202020204"/>
              </a:rPr>
              <a:t>NHDA Seismic Data</a:t>
            </a:r>
            <a:endParaRPr lang="en-GB" sz="1600">
              <a:solidFill>
                <a:srgbClr val="002060"/>
              </a:solidFill>
              <a:latin typeface="Arial" panose="020B0604020202020204"/>
            </a:endParaRPr>
          </a:p>
        </p:txBody>
      </p:sp>
      <p:sp>
        <p:nvSpPr>
          <p:cNvPr id="9" name="TextBox 8">
            <a:extLst>
              <a:ext uri="{FF2B5EF4-FFF2-40B4-BE49-F238E27FC236}">
                <a16:creationId xmlns:a16="http://schemas.microsoft.com/office/drawing/2014/main" id="{891CDEBD-62D8-CD87-3CC9-D0A0A9F43FB4}"/>
              </a:ext>
            </a:extLst>
          </p:cNvPr>
          <p:cNvSpPr txBox="1"/>
          <p:nvPr/>
        </p:nvSpPr>
        <p:spPr>
          <a:xfrm>
            <a:off x="396372" y="1271798"/>
            <a:ext cx="8334389" cy="3416320"/>
          </a:xfrm>
          <a:prstGeom prst="rect">
            <a:avLst/>
          </a:prstGeom>
          <a:noFill/>
        </p:spPr>
        <p:txBody>
          <a:bodyPr wrap="square" lIns="0" rIns="0" rtlCol="0">
            <a:spAutoFit/>
          </a:bodyPr>
          <a:lstStyle/>
          <a:p>
            <a:pPr marL="285750" indent="-285750">
              <a:lnSpc>
                <a:spcPct val="150000"/>
              </a:lnSpc>
              <a:buFont typeface="Arial" panose="020B0604020202020204" pitchFamily="34" charset="0"/>
              <a:buChar char="•"/>
            </a:pPr>
            <a:r>
              <a:rPr lang="en-GB" sz="1200" b="1">
                <a:solidFill>
                  <a:srgbClr val="002060"/>
                </a:solidFill>
                <a:latin typeface="Arial" panose="020B0604020202020204" pitchFamily="34" charset="0"/>
                <a:cs typeface="Arial" panose="020B0604020202020204" pitchFamily="34" charset="0"/>
              </a:rPr>
              <a:t>3D surveys:	</a:t>
            </a:r>
            <a:r>
              <a:rPr lang="en-GB" sz="1200">
                <a:solidFill>
                  <a:srgbClr val="002060"/>
                </a:solidFill>
                <a:latin typeface="Arial" panose="020B0604020202020204" pitchFamily="34" charset="0"/>
                <a:cs typeface="Arial" panose="020B0604020202020204" pitchFamily="34" charset="0"/>
              </a:rPr>
              <a:t>Of the 7 surveys in NHDA, 2 x data sets were already fully present in the NDR.</a:t>
            </a:r>
          </a:p>
          <a:p>
            <a:pPr>
              <a:lnSpc>
                <a:spcPct val="150000"/>
              </a:lnSpc>
            </a:pPr>
            <a:r>
              <a:rPr lang="en-GB" sz="1200">
                <a:solidFill>
                  <a:srgbClr val="002060"/>
                </a:solidFill>
                <a:latin typeface="Arial" panose="020B0604020202020204" pitchFamily="34" charset="0"/>
                <a:cs typeface="Arial" panose="020B0604020202020204" pitchFamily="34" charset="0"/>
              </a:rPr>
              <a:t>			All remaining available field data nav-merged and loaded (3 surveys)</a:t>
            </a:r>
          </a:p>
          <a:p>
            <a:pPr>
              <a:lnSpc>
                <a:spcPct val="150000"/>
              </a:lnSpc>
            </a:pPr>
            <a:r>
              <a:rPr lang="en-GB" sz="1200">
                <a:solidFill>
                  <a:srgbClr val="002060"/>
                </a:solidFill>
                <a:latin typeface="Arial" panose="020B0604020202020204" pitchFamily="34" charset="0"/>
                <a:cs typeface="Arial" panose="020B0604020202020204" pitchFamily="34" charset="0"/>
              </a:rPr>
              <a:t>			SEG-Y </a:t>
            </a:r>
            <a:r>
              <a:rPr lang="en-GB" sz="1200" err="1">
                <a:solidFill>
                  <a:srgbClr val="002060"/>
                </a:solidFill>
                <a:latin typeface="Arial" panose="020B0604020202020204" pitchFamily="34" charset="0"/>
                <a:cs typeface="Arial" panose="020B0604020202020204" pitchFamily="34" charset="0"/>
              </a:rPr>
              <a:t>QC’d</a:t>
            </a:r>
            <a:r>
              <a:rPr lang="en-GB" sz="1200">
                <a:solidFill>
                  <a:srgbClr val="002060"/>
                </a:solidFill>
                <a:latin typeface="Arial" panose="020B0604020202020204" pitchFamily="34" charset="0"/>
                <a:cs typeface="Arial" panose="020B0604020202020204" pitchFamily="34" charset="0"/>
              </a:rPr>
              <a:t>, conditioned and uploaded (4 surveys)</a:t>
            </a:r>
          </a:p>
          <a:p>
            <a:pPr>
              <a:lnSpc>
                <a:spcPct val="150000"/>
              </a:lnSpc>
            </a:pPr>
            <a:r>
              <a:rPr lang="en-GB" sz="1200">
                <a:solidFill>
                  <a:srgbClr val="002060"/>
                </a:solidFill>
                <a:latin typeface="Arial" panose="020B0604020202020204" pitchFamily="34" charset="0"/>
                <a:cs typeface="Arial" panose="020B0604020202020204" pitchFamily="34" charset="0"/>
              </a:rPr>
              <a:t>			Ancillary docs (acquisition reports, observers logs, processing reports)</a:t>
            </a:r>
          </a:p>
          <a:p>
            <a:pPr marL="285750" indent="-2857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r>
              <a:rPr lang="en-GB" sz="1200">
                <a:solidFill>
                  <a:srgbClr val="002060"/>
                </a:solidFill>
                <a:latin typeface="Arial" panose="020B0604020202020204" pitchFamily="34" charset="0"/>
                <a:cs typeface="Arial" panose="020B0604020202020204" pitchFamily="34" charset="0"/>
              </a:rPr>
              <a:t>			</a:t>
            </a:r>
            <a:r>
              <a:rPr lang="en-GB" sz="1200" b="1">
                <a:solidFill>
                  <a:srgbClr val="002060"/>
                </a:solidFill>
                <a:latin typeface="Arial" panose="020B0604020202020204" pitchFamily="34" charset="0"/>
                <a:cs typeface="Arial" panose="020B0604020202020204" pitchFamily="34" charset="0"/>
              </a:rPr>
              <a:t>All 3D survey data that was archived to NHDA is now available in the NDR</a:t>
            </a:r>
          </a:p>
          <a:p>
            <a:endParaRPr lang="en-GB" sz="1200">
              <a:solidFill>
                <a:srgbClr val="00206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200" b="1">
                <a:solidFill>
                  <a:srgbClr val="002060"/>
                </a:solidFill>
                <a:latin typeface="Arial" panose="020B0604020202020204" pitchFamily="34" charset="0"/>
                <a:cs typeface="Arial" panose="020B0604020202020204" pitchFamily="34" charset="0"/>
              </a:rPr>
              <a:t>2D surveys:	</a:t>
            </a:r>
            <a:r>
              <a:rPr lang="en-GB" sz="1200">
                <a:solidFill>
                  <a:srgbClr val="002060"/>
                </a:solidFill>
                <a:latin typeface="Arial" panose="020B0604020202020204" pitchFamily="34" charset="0"/>
                <a:cs typeface="Arial" panose="020B0604020202020204" pitchFamily="34" charset="0"/>
              </a:rPr>
              <a:t>Of 33 surveys listed, 18 x SEG-Y conditioned and loaded</a:t>
            </a:r>
          </a:p>
          <a:p>
            <a:pPr>
              <a:lnSpc>
                <a:spcPct val="150000"/>
              </a:lnSpc>
            </a:pPr>
            <a:r>
              <a:rPr lang="en-GB" sz="1200">
                <a:solidFill>
                  <a:srgbClr val="002060"/>
                </a:solidFill>
                <a:latin typeface="Arial" panose="020B0604020202020204" pitchFamily="34" charset="0"/>
                <a:cs typeface="Arial" panose="020B0604020202020204" pitchFamily="34" charset="0"/>
              </a:rPr>
              <a:t>			Includes 1 survey that is not in NSTA “systems or record”</a:t>
            </a:r>
          </a:p>
          <a:p>
            <a:pPr>
              <a:lnSpc>
                <a:spcPct val="150000"/>
              </a:lnSpc>
            </a:pPr>
            <a:r>
              <a:rPr lang="en-GB" sz="1200">
                <a:solidFill>
                  <a:srgbClr val="002060"/>
                </a:solidFill>
                <a:latin typeface="Arial" panose="020B0604020202020204" pitchFamily="34" charset="0"/>
                <a:cs typeface="Arial" panose="020B0604020202020204" pitchFamily="34" charset="0"/>
              </a:rPr>
              <a:t>			Supporting documentation uploaded if not already present</a:t>
            </a:r>
          </a:p>
          <a:p>
            <a:pPr>
              <a:lnSpc>
                <a:spcPct val="150000"/>
              </a:lnSpc>
            </a:pPr>
            <a:r>
              <a:rPr lang="en-GB" sz="1200">
                <a:solidFill>
                  <a:srgbClr val="002060"/>
                </a:solidFill>
                <a:latin typeface="Arial" panose="020B0604020202020204" pitchFamily="34" charset="0"/>
                <a:cs typeface="Arial" panose="020B0604020202020204" pitchFamily="34" charset="0"/>
              </a:rPr>
              <a:t>			Field data for 20 surveys has not been included in this project</a:t>
            </a:r>
          </a:p>
          <a:p>
            <a:endParaRPr lang="en-GB" sz="12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NSTA intends to upload SEG-D for 2D surveys using the new archival procedure. </a:t>
            </a:r>
          </a:p>
          <a:p>
            <a:endParaRPr lang="en-GB" sz="1200">
              <a:solidFill>
                <a:srgbClr val="002060"/>
              </a:solidFill>
              <a:highlight>
                <a:srgbClr val="FFFF0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83E055-27F0-494E-5683-CC5D8B652BED}"/>
              </a:ext>
            </a:extLst>
          </p:cNvPr>
          <p:cNvSpPr txBox="1"/>
          <p:nvPr/>
        </p:nvSpPr>
        <p:spPr>
          <a:xfrm>
            <a:off x="396372" y="4606066"/>
            <a:ext cx="6211081" cy="461665"/>
          </a:xfrm>
          <a:prstGeom prst="rect">
            <a:avLst/>
          </a:prstGeom>
          <a:noFill/>
        </p:spPr>
        <p:txBody>
          <a:bodyPr wrap="square" lIns="0" rIns="0" rtlCol="0">
            <a:spAutoFit/>
          </a:bodyPr>
          <a:lstStyle/>
          <a:p>
            <a:pPr marL="285750" indent="-285750">
              <a:buFont typeface="Arial" panose="020B0604020202020204" pitchFamily="34" charset="0"/>
              <a:buChar char="•"/>
            </a:pPr>
            <a:r>
              <a:rPr lang="en-GB" sz="1200" b="1">
                <a:solidFill>
                  <a:srgbClr val="002060"/>
                </a:solidFill>
                <a:latin typeface="Arial" panose="020B0604020202020204" pitchFamily="34" charset="0"/>
                <a:cs typeface="Arial" panose="020B0604020202020204" pitchFamily="34" charset="0"/>
              </a:rPr>
              <a:t>BGS holdings also include Site Survey data, information pertaining to licences, fields and information that may not be ‘reportable’. Review &amp; planning continues.</a:t>
            </a:r>
          </a:p>
        </p:txBody>
      </p:sp>
      <p:pic>
        <p:nvPicPr>
          <p:cNvPr id="5" name="Picture 4" descr="Image of United Kingdom, highlighting areas offshore in UKCS where NHDA seismic data is held.">
            <a:extLst>
              <a:ext uri="{FF2B5EF4-FFF2-40B4-BE49-F238E27FC236}">
                <a16:creationId xmlns:a16="http://schemas.microsoft.com/office/drawing/2014/main" id="{E9F19737-0CA7-1ABD-056B-31954CB5F36C}"/>
              </a:ext>
            </a:extLst>
          </p:cNvPr>
          <p:cNvPicPr>
            <a:picLocks noChangeAspect="1"/>
          </p:cNvPicPr>
          <p:nvPr/>
        </p:nvPicPr>
        <p:blipFill>
          <a:blip r:embed="rId2"/>
          <a:stretch>
            <a:fillRect/>
          </a:stretch>
        </p:blipFill>
        <p:spPr>
          <a:xfrm>
            <a:off x="6607453" y="2880136"/>
            <a:ext cx="2206405" cy="1983132"/>
          </a:xfrm>
          <a:prstGeom prst="rect">
            <a:avLst/>
          </a:prstGeom>
        </p:spPr>
      </p:pic>
    </p:spTree>
    <p:extLst>
      <p:ext uri="{BB962C8B-B14F-4D97-AF65-F5344CB8AC3E}">
        <p14:creationId xmlns:p14="http://schemas.microsoft.com/office/powerpoint/2010/main" val="427377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F891-AE11-420D-435A-4495602B9DC6}"/>
              </a:ext>
            </a:extLst>
          </p:cNvPr>
          <p:cNvSpPr>
            <a:spLocks noGrp="1"/>
          </p:cNvSpPr>
          <p:nvPr>
            <p:ph type="title"/>
          </p:nvPr>
        </p:nvSpPr>
        <p:spPr>
          <a:xfrm>
            <a:off x="431800" y="145303"/>
            <a:ext cx="5321576" cy="376237"/>
          </a:xfrm>
        </p:spPr>
        <p:txBody>
          <a:bodyPr>
            <a:normAutofit/>
          </a:bodyPr>
          <a:lstStyle/>
          <a:p>
            <a:r>
              <a:rPr lang="en-GB">
                <a:latin typeface="Arial" panose="020B0604020202020204" pitchFamily="34" charset="0"/>
                <a:cs typeface="Arial" panose="020B0604020202020204" pitchFamily="34" charset="0"/>
              </a:rPr>
              <a:t>Surveys Included in NHDA Listing</a:t>
            </a:r>
          </a:p>
        </p:txBody>
      </p:sp>
      <p:graphicFrame>
        <p:nvGraphicFramePr>
          <p:cNvPr id="5" name="Table 5">
            <a:extLst>
              <a:ext uri="{FF2B5EF4-FFF2-40B4-BE49-F238E27FC236}">
                <a16:creationId xmlns:a16="http://schemas.microsoft.com/office/drawing/2014/main" id="{1DB19775-0BED-DDB7-A73B-FD0629CC95B1}"/>
              </a:ext>
            </a:extLst>
          </p:cNvPr>
          <p:cNvGraphicFramePr>
            <a:graphicFrameLocks noGrp="1"/>
          </p:cNvGraphicFramePr>
          <p:nvPr>
            <p:extLst>
              <p:ext uri="{D42A27DB-BD31-4B8C-83A1-F6EECF244321}">
                <p14:modId xmlns:p14="http://schemas.microsoft.com/office/powerpoint/2010/main" val="1551966482"/>
              </p:ext>
            </p:extLst>
          </p:nvPr>
        </p:nvGraphicFramePr>
        <p:xfrm>
          <a:off x="431800" y="550877"/>
          <a:ext cx="6047210" cy="445008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895733140"/>
                    </a:ext>
                  </a:extLst>
                </a:gridCol>
                <a:gridCol w="1620000">
                  <a:extLst>
                    <a:ext uri="{9D8B030D-6E8A-4147-A177-3AD203B41FA5}">
                      <a16:colId xmlns:a16="http://schemas.microsoft.com/office/drawing/2014/main" val="1012210241"/>
                    </a:ext>
                  </a:extLst>
                </a:gridCol>
                <a:gridCol w="395605">
                  <a:extLst>
                    <a:ext uri="{9D8B030D-6E8A-4147-A177-3AD203B41FA5}">
                      <a16:colId xmlns:a16="http://schemas.microsoft.com/office/drawing/2014/main" val="1865369938"/>
                    </a:ext>
                  </a:extLst>
                </a:gridCol>
                <a:gridCol w="1620000">
                  <a:extLst>
                    <a:ext uri="{9D8B030D-6E8A-4147-A177-3AD203B41FA5}">
                      <a16:colId xmlns:a16="http://schemas.microsoft.com/office/drawing/2014/main" val="2104543045"/>
                    </a:ext>
                  </a:extLst>
                </a:gridCol>
                <a:gridCol w="395605">
                  <a:extLst>
                    <a:ext uri="{9D8B030D-6E8A-4147-A177-3AD203B41FA5}">
                      <a16:colId xmlns:a16="http://schemas.microsoft.com/office/drawing/2014/main" val="4055339369"/>
                    </a:ext>
                  </a:extLst>
                </a:gridCol>
                <a:gridCol w="1620000">
                  <a:extLst>
                    <a:ext uri="{9D8B030D-6E8A-4147-A177-3AD203B41FA5}">
                      <a16:colId xmlns:a16="http://schemas.microsoft.com/office/drawing/2014/main" val="2547696037"/>
                    </a:ext>
                  </a:extLst>
                </a:gridCol>
              </a:tblGrid>
              <a:tr h="370840">
                <a:tc>
                  <a:txBody>
                    <a:bodyPr/>
                    <a:lstStyle/>
                    <a:p>
                      <a:pPr algn="ctr"/>
                      <a:r>
                        <a:rPr lang="en-GB" b="1"/>
                        <a:t>#</a:t>
                      </a:r>
                    </a:p>
                  </a:txBody>
                  <a:tcPr anchor="ctr"/>
                </a:tc>
                <a:tc>
                  <a:txBody>
                    <a:bodyPr/>
                    <a:lstStyle/>
                    <a:p>
                      <a:pPr algn="ctr"/>
                      <a:r>
                        <a:rPr lang="en-GB"/>
                        <a:t>2D Survey ID</a:t>
                      </a:r>
                    </a:p>
                  </a:txBody>
                  <a:tcPr anchor="ctr"/>
                </a:tc>
                <a:tc>
                  <a:txBody>
                    <a:bodyPr/>
                    <a:lstStyle/>
                    <a:p>
                      <a:pPr algn="ctr"/>
                      <a:r>
                        <a:rPr lang="en-GB" b="1"/>
                        <a: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t>2D Survey ID</a:t>
                      </a:r>
                    </a:p>
                  </a:txBody>
                  <a:tcPr anchor="ctr"/>
                </a:tc>
                <a:tc>
                  <a:txBody>
                    <a:bodyPr/>
                    <a:lstStyle/>
                    <a:p>
                      <a:pPr algn="ctr"/>
                      <a:r>
                        <a:rPr lang="en-GB" b="1"/>
                        <a: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t>2D Survey ID</a:t>
                      </a:r>
                    </a:p>
                  </a:txBody>
                  <a:tcPr anchor="ctr"/>
                </a:tc>
                <a:extLst>
                  <a:ext uri="{0D108BD9-81ED-4DB2-BD59-A6C34878D82A}">
                    <a16:rowId xmlns:a16="http://schemas.microsoft.com/office/drawing/2014/main" val="2616119518"/>
                  </a:ext>
                </a:extLst>
              </a:tr>
              <a:tr h="370840">
                <a:tc>
                  <a:txBody>
                    <a:bodyPr/>
                    <a:lstStyle/>
                    <a:p>
                      <a:pPr algn="ctr"/>
                      <a:r>
                        <a:rPr lang="en-GB" b="1"/>
                        <a:t>1</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BG942D0002</a:t>
                      </a:r>
                    </a:p>
                  </a:txBody>
                  <a:tcPr anchor="ctr"/>
                </a:tc>
                <a:tc>
                  <a:txBody>
                    <a:bodyPr/>
                    <a:lstStyle/>
                    <a:p>
                      <a:pPr algn="ctr"/>
                      <a:r>
                        <a:rPr lang="en-GB" b="1"/>
                        <a:t>12</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BG962D0001</a:t>
                      </a:r>
                    </a:p>
                  </a:txBody>
                  <a:tcPr anchor="ctr"/>
                </a:tc>
                <a:tc>
                  <a:txBody>
                    <a:bodyPr/>
                    <a:lstStyle/>
                    <a:p>
                      <a:pPr algn="ctr"/>
                      <a:r>
                        <a:rPr lang="en-GB" b="1"/>
                        <a:t>23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AM812D1004</a:t>
                      </a:r>
                    </a:p>
                  </a:txBody>
                  <a:tcPr anchor="ctr"/>
                </a:tc>
                <a:extLst>
                  <a:ext uri="{0D108BD9-81ED-4DB2-BD59-A6C34878D82A}">
                    <a16:rowId xmlns:a16="http://schemas.microsoft.com/office/drawing/2014/main" val="3568747949"/>
                  </a:ext>
                </a:extLst>
              </a:tr>
              <a:tr h="370840">
                <a:tc>
                  <a:txBody>
                    <a:bodyPr/>
                    <a:lstStyle/>
                    <a:p>
                      <a:pPr algn="ctr"/>
                      <a:r>
                        <a:rPr lang="en-GB" b="1"/>
                        <a:t>2</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BG962D0001</a:t>
                      </a:r>
                    </a:p>
                  </a:txBody>
                  <a:tcPr anchor="ctr"/>
                </a:tc>
                <a:tc>
                  <a:txBody>
                    <a:bodyPr/>
                    <a:lstStyle/>
                    <a:p>
                      <a:pPr algn="ctr"/>
                      <a:r>
                        <a:rPr lang="en-GB" b="1"/>
                        <a:t>13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AM782D1002 </a:t>
                      </a:r>
                    </a:p>
                  </a:txBody>
                  <a:tcPr anchor="ctr"/>
                </a:tc>
                <a:tc>
                  <a:txBody>
                    <a:bodyPr/>
                    <a:lstStyle/>
                    <a:p>
                      <a:pPr algn="ctr"/>
                      <a:r>
                        <a:rPr lang="en-GB" b="1"/>
                        <a:t>24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AM822D1003</a:t>
                      </a:r>
                    </a:p>
                  </a:txBody>
                  <a:tcPr anchor="ctr"/>
                </a:tc>
                <a:extLst>
                  <a:ext uri="{0D108BD9-81ED-4DB2-BD59-A6C34878D82A}">
                    <a16:rowId xmlns:a16="http://schemas.microsoft.com/office/drawing/2014/main" val="3518385180"/>
                  </a:ext>
                </a:extLst>
              </a:tr>
              <a:tr h="370840">
                <a:tc>
                  <a:txBody>
                    <a:bodyPr/>
                    <a:lstStyle/>
                    <a:p>
                      <a:pPr algn="ctr"/>
                      <a:r>
                        <a:rPr lang="en-GB" b="1"/>
                        <a:t>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BP902D2001</a:t>
                      </a:r>
                    </a:p>
                  </a:txBody>
                  <a:tcPr anchor="ctr"/>
                </a:tc>
                <a:tc>
                  <a:txBody>
                    <a:bodyPr/>
                    <a:lstStyle/>
                    <a:p>
                      <a:pPr algn="ctr"/>
                      <a:r>
                        <a:rPr lang="en-GB" b="1"/>
                        <a:t>14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AM792D0001 </a:t>
                      </a:r>
                    </a:p>
                  </a:txBody>
                  <a:tcPr anchor="ctr"/>
                </a:tc>
                <a:tc>
                  <a:txBody>
                    <a:bodyPr/>
                    <a:lstStyle/>
                    <a:p>
                      <a:pPr algn="ctr"/>
                      <a:r>
                        <a:rPr lang="en-GB" b="1"/>
                        <a:t>25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AM882D0008</a:t>
                      </a:r>
                    </a:p>
                  </a:txBody>
                  <a:tcPr anchor="ctr"/>
                </a:tc>
                <a:extLst>
                  <a:ext uri="{0D108BD9-81ED-4DB2-BD59-A6C34878D82A}">
                    <a16:rowId xmlns:a16="http://schemas.microsoft.com/office/drawing/2014/main" val="204234869"/>
                  </a:ext>
                </a:extLst>
              </a:tr>
              <a:tr h="370840">
                <a:tc>
                  <a:txBody>
                    <a:bodyPr/>
                    <a:lstStyle/>
                    <a:p>
                      <a:pPr algn="ctr"/>
                      <a:r>
                        <a:rPr lang="en-GB" b="1"/>
                        <a:t>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BP872D2014 </a:t>
                      </a:r>
                    </a:p>
                  </a:txBody>
                  <a:tcPr anchor="ctr"/>
                </a:tc>
                <a:tc>
                  <a:txBody>
                    <a:bodyPr/>
                    <a:lstStyle/>
                    <a:p>
                      <a:pPr algn="ctr"/>
                      <a:r>
                        <a:rPr lang="en-GB" b="1"/>
                        <a:t>15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BO802D2005</a:t>
                      </a:r>
                    </a:p>
                  </a:txBody>
                  <a:tcPr anchor="ctr"/>
                </a:tc>
                <a:tc>
                  <a:txBody>
                    <a:bodyPr/>
                    <a:lstStyle/>
                    <a:p>
                      <a:pPr algn="ctr"/>
                      <a:r>
                        <a:rPr lang="en-GB" b="1"/>
                        <a:t>26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AT812D1001</a:t>
                      </a:r>
                    </a:p>
                  </a:txBody>
                  <a:tcPr anchor="ctr"/>
                </a:tc>
                <a:extLst>
                  <a:ext uri="{0D108BD9-81ED-4DB2-BD59-A6C34878D82A}">
                    <a16:rowId xmlns:a16="http://schemas.microsoft.com/office/drawing/2014/main" val="1544581361"/>
                  </a:ext>
                </a:extLst>
              </a:tr>
              <a:tr h="370840">
                <a:tc>
                  <a:txBody>
                    <a:bodyPr/>
                    <a:lstStyle/>
                    <a:p>
                      <a:pPr algn="ctr"/>
                      <a:r>
                        <a:rPr lang="en-GB" b="1"/>
                        <a:t>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BP852D1007</a:t>
                      </a:r>
                    </a:p>
                  </a:txBody>
                  <a:tcPr anchor="ctr"/>
                </a:tc>
                <a:tc>
                  <a:txBody>
                    <a:bodyPr/>
                    <a:lstStyle/>
                    <a:p>
                      <a:pPr algn="ctr"/>
                      <a:r>
                        <a:rPr lang="en-GB" b="1"/>
                        <a:t>16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BO862D1008 </a:t>
                      </a:r>
                    </a:p>
                  </a:txBody>
                  <a:tcPr anchor="ctr"/>
                </a:tc>
                <a:tc>
                  <a:txBody>
                    <a:bodyPr/>
                    <a:lstStyle/>
                    <a:p>
                      <a:pPr algn="ctr"/>
                      <a:r>
                        <a:rPr lang="en-GB" b="1"/>
                        <a:t>27</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AT812D1009</a:t>
                      </a:r>
                    </a:p>
                  </a:txBody>
                  <a:tcPr anchor="ctr"/>
                </a:tc>
                <a:extLst>
                  <a:ext uri="{0D108BD9-81ED-4DB2-BD59-A6C34878D82A}">
                    <a16:rowId xmlns:a16="http://schemas.microsoft.com/office/drawing/2014/main" val="3220803085"/>
                  </a:ext>
                </a:extLst>
              </a:tr>
              <a:tr h="370840">
                <a:tc>
                  <a:txBody>
                    <a:bodyPr/>
                    <a:lstStyle/>
                    <a:p>
                      <a:pPr algn="ctr"/>
                      <a:r>
                        <a:rPr lang="en-GB" b="1"/>
                        <a:t>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BP852D1008</a:t>
                      </a:r>
                    </a:p>
                  </a:txBody>
                  <a:tcPr anchor="ctr"/>
                </a:tc>
                <a:tc>
                  <a:txBody>
                    <a:bodyPr/>
                    <a:lstStyle/>
                    <a:p>
                      <a:pPr algn="ctr"/>
                      <a:r>
                        <a:rPr lang="en-GB" b="1"/>
                        <a:t>17</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BP812D0004 </a:t>
                      </a:r>
                    </a:p>
                  </a:txBody>
                  <a:tcPr anchor="ctr"/>
                </a:tc>
                <a:tc>
                  <a:txBody>
                    <a:bodyPr/>
                    <a:lstStyle/>
                    <a:p>
                      <a:pPr algn="ctr"/>
                      <a:r>
                        <a:rPr lang="en-GB" b="1"/>
                        <a:t>28</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AT852D1002</a:t>
                      </a:r>
                    </a:p>
                  </a:txBody>
                  <a:tcPr anchor="ctr"/>
                </a:tc>
                <a:extLst>
                  <a:ext uri="{0D108BD9-81ED-4DB2-BD59-A6C34878D82A}">
                    <a16:rowId xmlns:a16="http://schemas.microsoft.com/office/drawing/2014/main" val="3885680195"/>
                  </a:ext>
                </a:extLst>
              </a:tr>
              <a:tr h="370840">
                <a:tc>
                  <a:txBody>
                    <a:bodyPr/>
                    <a:lstStyle/>
                    <a:p>
                      <a:pPr algn="ctr"/>
                      <a:r>
                        <a:rPr lang="en-GB" b="1"/>
                        <a:t>7</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BP892D1006</a:t>
                      </a:r>
                    </a:p>
                  </a:txBody>
                  <a:tcPr anchor="ctr"/>
                </a:tc>
                <a:tc>
                  <a:txBody>
                    <a:bodyPr/>
                    <a:lstStyle/>
                    <a:p>
                      <a:pPr algn="ctr"/>
                      <a:r>
                        <a:rPr lang="en-GB" b="1"/>
                        <a:t>18</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BP862D1004 </a:t>
                      </a:r>
                    </a:p>
                  </a:txBody>
                  <a:tcPr anchor="ctr"/>
                </a:tc>
                <a:tc>
                  <a:txBody>
                    <a:bodyPr/>
                    <a:lstStyle/>
                    <a:p>
                      <a:pPr algn="ctr"/>
                      <a:r>
                        <a:rPr lang="en-GB" b="1"/>
                        <a:t>29</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AT822D1013</a:t>
                      </a:r>
                    </a:p>
                  </a:txBody>
                  <a:tcPr anchor="ctr"/>
                </a:tc>
                <a:extLst>
                  <a:ext uri="{0D108BD9-81ED-4DB2-BD59-A6C34878D82A}">
                    <a16:rowId xmlns:a16="http://schemas.microsoft.com/office/drawing/2014/main" val="1873123727"/>
                  </a:ext>
                </a:extLst>
              </a:tr>
              <a:tr h="370840">
                <a:tc>
                  <a:txBody>
                    <a:bodyPr/>
                    <a:lstStyle/>
                    <a:p>
                      <a:pPr algn="ctr"/>
                      <a:r>
                        <a:rPr lang="en-GB" b="1"/>
                        <a:t>8</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EC932D0001</a:t>
                      </a:r>
                    </a:p>
                  </a:txBody>
                  <a:tcPr anchor="ctr"/>
                </a:tc>
                <a:tc>
                  <a:txBody>
                    <a:bodyPr/>
                    <a:lstStyle/>
                    <a:p>
                      <a:pPr algn="ctr"/>
                      <a:r>
                        <a:rPr lang="en-GB" b="1"/>
                        <a:t>19</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BO862D1008 </a:t>
                      </a:r>
                    </a:p>
                  </a:txBody>
                  <a:tcPr anchor="ctr"/>
                </a:tc>
                <a:tc>
                  <a:txBody>
                    <a:bodyPr/>
                    <a:lstStyle/>
                    <a:p>
                      <a:pPr algn="ctr"/>
                      <a:r>
                        <a:rPr lang="en-GB" b="1"/>
                        <a:t>30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HA932D2001 </a:t>
                      </a:r>
                    </a:p>
                  </a:txBody>
                  <a:tcPr anchor="ctr"/>
                </a:tc>
                <a:extLst>
                  <a:ext uri="{0D108BD9-81ED-4DB2-BD59-A6C34878D82A}">
                    <a16:rowId xmlns:a16="http://schemas.microsoft.com/office/drawing/2014/main" val="535018791"/>
                  </a:ext>
                </a:extLst>
              </a:tr>
              <a:tr h="370840">
                <a:tc>
                  <a:txBody>
                    <a:bodyPr/>
                    <a:lstStyle/>
                    <a:p>
                      <a:pPr algn="ctr"/>
                      <a:r>
                        <a:rPr lang="en-GB" b="1"/>
                        <a:t>9</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EC942D0001</a:t>
                      </a:r>
                    </a:p>
                  </a:txBody>
                  <a:tcPr anchor="ctr"/>
                </a:tc>
                <a:tc>
                  <a:txBody>
                    <a:bodyPr/>
                    <a:lstStyle/>
                    <a:p>
                      <a:pPr algn="ctr"/>
                      <a:r>
                        <a:rPr lang="en-GB" b="1"/>
                        <a:t>20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AM722DGP01 </a:t>
                      </a:r>
                    </a:p>
                  </a:txBody>
                  <a:tcPr anchor="ctr"/>
                </a:tc>
                <a:tc>
                  <a:txBody>
                    <a:bodyPr/>
                    <a:lstStyle/>
                    <a:p>
                      <a:pPr algn="ctr"/>
                      <a:r>
                        <a:rPr lang="en-GB" b="1"/>
                        <a:t>31</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HA912D1002 </a:t>
                      </a:r>
                    </a:p>
                  </a:txBody>
                  <a:tcPr anchor="ctr"/>
                </a:tc>
                <a:extLst>
                  <a:ext uri="{0D108BD9-81ED-4DB2-BD59-A6C34878D82A}">
                    <a16:rowId xmlns:a16="http://schemas.microsoft.com/office/drawing/2014/main" val="347088735"/>
                  </a:ext>
                </a:extLst>
              </a:tr>
              <a:tr h="370840">
                <a:tc>
                  <a:txBody>
                    <a:bodyPr/>
                    <a:lstStyle/>
                    <a:p>
                      <a:pPr algn="ctr"/>
                      <a:r>
                        <a:rPr lang="en-GB" b="1"/>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EC952D0001</a:t>
                      </a:r>
                    </a:p>
                  </a:txBody>
                  <a:tcPr anchor="ctr"/>
                </a:tc>
                <a:tc>
                  <a:txBody>
                    <a:bodyPr/>
                    <a:lstStyle/>
                    <a:p>
                      <a:pPr algn="ctr"/>
                      <a:r>
                        <a:rPr lang="en-GB" b="1"/>
                        <a:t>21</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BO852D1002 </a:t>
                      </a:r>
                    </a:p>
                  </a:txBody>
                  <a:tcPr anchor="ctr"/>
                </a:tc>
                <a:tc>
                  <a:txBody>
                    <a:bodyPr/>
                    <a:lstStyle/>
                    <a:p>
                      <a:pPr algn="ctr"/>
                      <a:r>
                        <a:rPr lang="en-GB" b="1"/>
                        <a:t>32</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HA932D2002 </a:t>
                      </a:r>
                    </a:p>
                  </a:txBody>
                  <a:tcPr anchor="ctr"/>
                </a:tc>
                <a:extLst>
                  <a:ext uri="{0D108BD9-81ED-4DB2-BD59-A6C34878D82A}">
                    <a16:rowId xmlns:a16="http://schemas.microsoft.com/office/drawing/2014/main" val="3018120624"/>
                  </a:ext>
                </a:extLst>
              </a:tr>
              <a:tr h="370840">
                <a:tc>
                  <a:txBody>
                    <a:bodyPr/>
                    <a:lstStyle/>
                    <a:p>
                      <a:pPr algn="ctr"/>
                      <a:r>
                        <a:rPr lang="en-GB" b="1"/>
                        <a:t>11</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BH972D2001</a:t>
                      </a:r>
                    </a:p>
                  </a:txBody>
                  <a:tcPr anchor="ctr"/>
                </a:tc>
                <a:tc>
                  <a:txBody>
                    <a:bodyPr/>
                    <a:lstStyle/>
                    <a:p>
                      <a:pPr algn="ctr"/>
                      <a:r>
                        <a:rPr lang="en-GB" b="1"/>
                        <a:t>22</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AT782D1003 </a:t>
                      </a:r>
                    </a:p>
                  </a:txBody>
                  <a:tcPr anchor="ctr"/>
                </a:tc>
                <a:tc>
                  <a:txBody>
                    <a:bodyPr/>
                    <a:lstStyle/>
                    <a:p>
                      <a:pPr algn="ctr"/>
                      <a:r>
                        <a:rPr lang="en-GB" b="1"/>
                        <a:t>33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CV922D0002 </a:t>
                      </a:r>
                    </a:p>
                  </a:txBody>
                  <a:tcPr anchor="ctr"/>
                </a:tc>
                <a:extLst>
                  <a:ext uri="{0D108BD9-81ED-4DB2-BD59-A6C34878D82A}">
                    <a16:rowId xmlns:a16="http://schemas.microsoft.com/office/drawing/2014/main" val="1752891366"/>
                  </a:ext>
                </a:extLst>
              </a:tr>
            </a:tbl>
          </a:graphicData>
        </a:graphic>
      </p:graphicFrame>
      <p:graphicFrame>
        <p:nvGraphicFramePr>
          <p:cNvPr id="4" name="Table 4">
            <a:extLst>
              <a:ext uri="{FF2B5EF4-FFF2-40B4-BE49-F238E27FC236}">
                <a16:creationId xmlns:a16="http://schemas.microsoft.com/office/drawing/2014/main" id="{00D9FB32-3B90-D889-2098-B0474D3CFAF5}"/>
              </a:ext>
            </a:extLst>
          </p:cNvPr>
          <p:cNvGraphicFramePr>
            <a:graphicFrameLocks noGrp="1"/>
          </p:cNvGraphicFramePr>
          <p:nvPr>
            <p:extLst>
              <p:ext uri="{D42A27DB-BD31-4B8C-83A1-F6EECF244321}">
                <p14:modId xmlns:p14="http://schemas.microsoft.com/office/powerpoint/2010/main" val="894143559"/>
              </p:ext>
            </p:extLst>
          </p:nvPr>
        </p:nvGraphicFramePr>
        <p:xfrm>
          <a:off x="6568733" y="550877"/>
          <a:ext cx="2016000" cy="296672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568195427"/>
                    </a:ext>
                  </a:extLst>
                </a:gridCol>
                <a:gridCol w="1620000">
                  <a:extLst>
                    <a:ext uri="{9D8B030D-6E8A-4147-A177-3AD203B41FA5}">
                      <a16:colId xmlns:a16="http://schemas.microsoft.com/office/drawing/2014/main" val="3156315717"/>
                    </a:ext>
                  </a:extLst>
                </a:gridCol>
              </a:tblGrid>
              <a:tr h="370840">
                <a:tc>
                  <a:txBody>
                    <a:bodyPr/>
                    <a:lstStyle/>
                    <a:p>
                      <a:pPr algn="ctr"/>
                      <a:r>
                        <a:rPr lang="en-GB" b="1"/>
                        <a:t>#</a:t>
                      </a:r>
                    </a:p>
                  </a:txBody>
                  <a:tcPr anchor="ctr"/>
                </a:tc>
                <a:tc>
                  <a:txBody>
                    <a:bodyPr/>
                    <a:lstStyle/>
                    <a:p>
                      <a:pPr algn="ctr"/>
                      <a:r>
                        <a:rPr lang="en-GB"/>
                        <a:t>3D Survey ID</a:t>
                      </a:r>
                    </a:p>
                  </a:txBody>
                  <a:tcPr anchor="ctr"/>
                </a:tc>
                <a:extLst>
                  <a:ext uri="{0D108BD9-81ED-4DB2-BD59-A6C34878D82A}">
                    <a16:rowId xmlns:a16="http://schemas.microsoft.com/office/drawing/2014/main" val="3616264373"/>
                  </a:ext>
                </a:extLst>
              </a:tr>
              <a:tr h="370840">
                <a:tc>
                  <a:txBody>
                    <a:bodyPr/>
                    <a:lstStyle/>
                    <a:p>
                      <a:pPr algn="ctr"/>
                      <a:r>
                        <a:rPr lang="en-GB" b="1"/>
                        <a:t>1</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VT023D2001 </a:t>
                      </a:r>
                    </a:p>
                  </a:txBody>
                  <a:tcPr anchor="ctr"/>
                </a:tc>
                <a:extLst>
                  <a:ext uri="{0D108BD9-81ED-4DB2-BD59-A6C34878D82A}">
                    <a16:rowId xmlns:a16="http://schemas.microsoft.com/office/drawing/2014/main" val="3127226330"/>
                  </a:ext>
                </a:extLst>
              </a:tr>
              <a:tr h="370840">
                <a:tc>
                  <a:txBody>
                    <a:bodyPr/>
                    <a:lstStyle/>
                    <a:p>
                      <a:pPr algn="ctr"/>
                      <a:r>
                        <a:rPr lang="en-GB" b="1"/>
                        <a:t>2</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CN903F0001</a:t>
                      </a:r>
                    </a:p>
                  </a:txBody>
                  <a:tcPr anchor="ctr"/>
                </a:tc>
                <a:extLst>
                  <a:ext uri="{0D108BD9-81ED-4DB2-BD59-A6C34878D82A}">
                    <a16:rowId xmlns:a16="http://schemas.microsoft.com/office/drawing/2014/main" val="2950379560"/>
                  </a:ext>
                </a:extLst>
              </a:tr>
              <a:tr h="370840">
                <a:tc>
                  <a:txBody>
                    <a:bodyPr/>
                    <a:lstStyle/>
                    <a:p>
                      <a:pPr algn="ctr"/>
                      <a:r>
                        <a:rPr lang="en-GB" b="1"/>
                        <a:t>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EL963F0001</a:t>
                      </a:r>
                    </a:p>
                  </a:txBody>
                  <a:tcPr anchor="ctr"/>
                </a:tc>
                <a:extLst>
                  <a:ext uri="{0D108BD9-81ED-4DB2-BD59-A6C34878D82A}">
                    <a16:rowId xmlns:a16="http://schemas.microsoft.com/office/drawing/2014/main" val="3604210217"/>
                  </a:ext>
                </a:extLst>
              </a:tr>
              <a:tr h="370840">
                <a:tc>
                  <a:txBody>
                    <a:bodyPr/>
                    <a:lstStyle/>
                    <a:p>
                      <a:pPr algn="ctr"/>
                      <a:r>
                        <a:rPr lang="en-GB" b="1"/>
                        <a:t>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BO823F0001</a:t>
                      </a:r>
                    </a:p>
                  </a:txBody>
                  <a:tcPr anchor="ctr"/>
                </a:tc>
                <a:extLst>
                  <a:ext uri="{0D108BD9-81ED-4DB2-BD59-A6C34878D82A}">
                    <a16:rowId xmlns:a16="http://schemas.microsoft.com/office/drawing/2014/main" val="1729732494"/>
                  </a:ext>
                </a:extLst>
              </a:tr>
              <a:tr h="370840">
                <a:tc>
                  <a:txBody>
                    <a:bodyPr/>
                    <a:lstStyle/>
                    <a:p>
                      <a:pPr algn="ctr"/>
                      <a:r>
                        <a:rPr lang="en-GB" b="1"/>
                        <a:t>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BP933F0005</a:t>
                      </a:r>
                    </a:p>
                  </a:txBody>
                  <a:tcPr anchor="ctr"/>
                </a:tc>
                <a:extLst>
                  <a:ext uri="{0D108BD9-81ED-4DB2-BD59-A6C34878D82A}">
                    <a16:rowId xmlns:a16="http://schemas.microsoft.com/office/drawing/2014/main" val="3596842430"/>
                  </a:ext>
                </a:extLst>
              </a:tr>
              <a:tr h="370840">
                <a:tc>
                  <a:txBody>
                    <a:bodyPr/>
                    <a:lstStyle/>
                    <a:p>
                      <a:pPr algn="ctr"/>
                      <a:r>
                        <a:rPr lang="en-GB" b="1"/>
                        <a:t>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CV933F0001</a:t>
                      </a:r>
                    </a:p>
                  </a:txBody>
                  <a:tcPr anchor="ctr"/>
                </a:tc>
                <a:extLst>
                  <a:ext uri="{0D108BD9-81ED-4DB2-BD59-A6C34878D82A}">
                    <a16:rowId xmlns:a16="http://schemas.microsoft.com/office/drawing/2014/main" val="4169902980"/>
                  </a:ext>
                </a:extLst>
              </a:tr>
              <a:tr h="370840">
                <a:tc>
                  <a:txBody>
                    <a:bodyPr/>
                    <a:lstStyle/>
                    <a:p>
                      <a:pPr algn="ctr"/>
                      <a:r>
                        <a:rPr lang="en-GB" b="1"/>
                        <a:t>7</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0" i="0" u="none" strike="noStrike" kern="1200" baseline="0">
                          <a:solidFill>
                            <a:schemeClr val="dk1"/>
                          </a:solidFill>
                          <a:latin typeface="+mn-lt"/>
                          <a:ea typeface="+mn-ea"/>
                          <a:cs typeface="+mn-cs"/>
                        </a:rPr>
                        <a:t>BG043DFLNT</a:t>
                      </a:r>
                    </a:p>
                  </a:txBody>
                  <a:tcPr anchor="ctr"/>
                </a:tc>
                <a:extLst>
                  <a:ext uri="{0D108BD9-81ED-4DB2-BD59-A6C34878D82A}">
                    <a16:rowId xmlns:a16="http://schemas.microsoft.com/office/drawing/2014/main" val="3647116192"/>
                  </a:ext>
                </a:extLst>
              </a:tr>
            </a:tbl>
          </a:graphicData>
        </a:graphic>
      </p:graphicFrame>
      <p:pic>
        <p:nvPicPr>
          <p:cNvPr id="6" name="Picture 5" descr="BGS logo">
            <a:extLst>
              <a:ext uri="{FF2B5EF4-FFF2-40B4-BE49-F238E27FC236}">
                <a16:creationId xmlns:a16="http://schemas.microsoft.com/office/drawing/2014/main" id="{4A1615F2-3336-65EF-212D-86A07CA24887}"/>
              </a:ext>
            </a:extLst>
          </p:cNvPr>
          <p:cNvPicPr>
            <a:picLocks noChangeAspect="1"/>
          </p:cNvPicPr>
          <p:nvPr/>
        </p:nvPicPr>
        <p:blipFill>
          <a:blip r:embed="rId2"/>
          <a:stretch>
            <a:fillRect/>
          </a:stretch>
        </p:blipFill>
        <p:spPr>
          <a:xfrm>
            <a:off x="6967495" y="3596957"/>
            <a:ext cx="1413419" cy="1404000"/>
          </a:xfrm>
          <a:prstGeom prst="rect">
            <a:avLst/>
          </a:prstGeom>
        </p:spPr>
      </p:pic>
    </p:spTree>
    <p:extLst>
      <p:ext uri="{BB962C8B-B14F-4D97-AF65-F5344CB8AC3E}">
        <p14:creationId xmlns:p14="http://schemas.microsoft.com/office/powerpoint/2010/main" val="1811265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F891-AE11-420D-435A-4495602B9DC6}"/>
              </a:ext>
            </a:extLst>
          </p:cNvPr>
          <p:cNvSpPr>
            <a:spLocks noGrp="1"/>
          </p:cNvSpPr>
          <p:nvPr>
            <p:ph type="title"/>
          </p:nvPr>
        </p:nvSpPr>
        <p:spPr>
          <a:xfrm>
            <a:off x="431800" y="145303"/>
            <a:ext cx="5321576" cy="376237"/>
          </a:xfrm>
        </p:spPr>
        <p:txBody>
          <a:bodyPr>
            <a:normAutofit/>
          </a:bodyPr>
          <a:lstStyle/>
          <a:p>
            <a:r>
              <a:rPr lang="en-GB" sz="2400">
                <a:latin typeface="Arial" panose="020B0604020202020204" pitchFamily="34" charset="0"/>
                <a:cs typeface="Arial" panose="020B0604020202020204" pitchFamily="34" charset="0"/>
              </a:rPr>
              <a:t>Wells Included in NHDA Listing</a:t>
            </a:r>
          </a:p>
        </p:txBody>
      </p:sp>
      <p:graphicFrame>
        <p:nvGraphicFramePr>
          <p:cNvPr id="5" name="Table 5">
            <a:extLst>
              <a:ext uri="{FF2B5EF4-FFF2-40B4-BE49-F238E27FC236}">
                <a16:creationId xmlns:a16="http://schemas.microsoft.com/office/drawing/2014/main" id="{1DB19775-0BED-DDB7-A73B-FD0629CC95B1}"/>
              </a:ext>
            </a:extLst>
          </p:cNvPr>
          <p:cNvGraphicFramePr>
            <a:graphicFrameLocks noGrp="1"/>
          </p:cNvGraphicFramePr>
          <p:nvPr>
            <p:extLst>
              <p:ext uri="{D42A27DB-BD31-4B8C-83A1-F6EECF244321}">
                <p14:modId xmlns:p14="http://schemas.microsoft.com/office/powerpoint/2010/main" val="93962533"/>
              </p:ext>
            </p:extLst>
          </p:nvPr>
        </p:nvGraphicFramePr>
        <p:xfrm>
          <a:off x="431799" y="550877"/>
          <a:ext cx="8183630" cy="4376420"/>
        </p:xfrm>
        <a:graphic>
          <a:graphicData uri="http://schemas.openxmlformats.org/drawingml/2006/table">
            <a:tbl>
              <a:tblPr firstRow="1" bandRow="1">
                <a:tableStyleId>{5C22544A-7EE6-4342-B048-85BDC9FD1C3A}</a:tableStyleId>
              </a:tblPr>
              <a:tblGrid>
                <a:gridCol w="376726">
                  <a:extLst>
                    <a:ext uri="{9D8B030D-6E8A-4147-A177-3AD203B41FA5}">
                      <a16:colId xmlns:a16="http://schemas.microsoft.com/office/drawing/2014/main" val="895733140"/>
                    </a:ext>
                  </a:extLst>
                </a:gridCol>
                <a:gridCol w="1260000">
                  <a:extLst>
                    <a:ext uri="{9D8B030D-6E8A-4147-A177-3AD203B41FA5}">
                      <a16:colId xmlns:a16="http://schemas.microsoft.com/office/drawing/2014/main" val="1012210241"/>
                    </a:ext>
                  </a:extLst>
                </a:gridCol>
                <a:gridCol w="376726">
                  <a:extLst>
                    <a:ext uri="{9D8B030D-6E8A-4147-A177-3AD203B41FA5}">
                      <a16:colId xmlns:a16="http://schemas.microsoft.com/office/drawing/2014/main" val="1865369938"/>
                    </a:ext>
                  </a:extLst>
                </a:gridCol>
                <a:gridCol w="1260000">
                  <a:extLst>
                    <a:ext uri="{9D8B030D-6E8A-4147-A177-3AD203B41FA5}">
                      <a16:colId xmlns:a16="http://schemas.microsoft.com/office/drawing/2014/main" val="2104543045"/>
                    </a:ext>
                  </a:extLst>
                </a:gridCol>
                <a:gridCol w="376726">
                  <a:extLst>
                    <a:ext uri="{9D8B030D-6E8A-4147-A177-3AD203B41FA5}">
                      <a16:colId xmlns:a16="http://schemas.microsoft.com/office/drawing/2014/main" val="4055339369"/>
                    </a:ext>
                  </a:extLst>
                </a:gridCol>
                <a:gridCol w="1260000">
                  <a:extLst>
                    <a:ext uri="{9D8B030D-6E8A-4147-A177-3AD203B41FA5}">
                      <a16:colId xmlns:a16="http://schemas.microsoft.com/office/drawing/2014/main" val="2547696037"/>
                    </a:ext>
                  </a:extLst>
                </a:gridCol>
                <a:gridCol w="376726">
                  <a:extLst>
                    <a:ext uri="{9D8B030D-6E8A-4147-A177-3AD203B41FA5}">
                      <a16:colId xmlns:a16="http://schemas.microsoft.com/office/drawing/2014/main" val="3863754253"/>
                    </a:ext>
                  </a:extLst>
                </a:gridCol>
                <a:gridCol w="1260000">
                  <a:extLst>
                    <a:ext uri="{9D8B030D-6E8A-4147-A177-3AD203B41FA5}">
                      <a16:colId xmlns:a16="http://schemas.microsoft.com/office/drawing/2014/main" val="3211549529"/>
                    </a:ext>
                  </a:extLst>
                </a:gridCol>
                <a:gridCol w="377748">
                  <a:extLst>
                    <a:ext uri="{9D8B030D-6E8A-4147-A177-3AD203B41FA5}">
                      <a16:colId xmlns:a16="http://schemas.microsoft.com/office/drawing/2014/main" val="3153660068"/>
                    </a:ext>
                  </a:extLst>
                </a:gridCol>
                <a:gridCol w="1258978">
                  <a:extLst>
                    <a:ext uri="{9D8B030D-6E8A-4147-A177-3AD203B41FA5}">
                      <a16:colId xmlns:a16="http://schemas.microsoft.com/office/drawing/2014/main" val="3980937524"/>
                    </a:ext>
                  </a:extLst>
                </a:gridCol>
              </a:tblGrid>
              <a:tr h="370840">
                <a:tc>
                  <a:txBody>
                    <a:bodyPr/>
                    <a:lstStyle/>
                    <a:p>
                      <a:pPr algn="ctr"/>
                      <a:r>
                        <a:rPr lang="en-GB" b="1"/>
                        <a:t>#</a:t>
                      </a:r>
                    </a:p>
                  </a:txBody>
                  <a:tcPr anchor="ctr"/>
                </a:tc>
                <a:tc>
                  <a:txBody>
                    <a:bodyPr/>
                    <a:lstStyle/>
                    <a:p>
                      <a:pPr algn="ctr"/>
                      <a:r>
                        <a:rPr lang="en-GB"/>
                        <a:t>Well ID</a:t>
                      </a:r>
                    </a:p>
                  </a:txBody>
                  <a:tcPr anchor="ctr"/>
                </a:tc>
                <a:tc>
                  <a:txBody>
                    <a:bodyPr/>
                    <a:lstStyle/>
                    <a:p>
                      <a:pPr algn="ctr"/>
                      <a:r>
                        <a:rPr lang="en-GB" b="1"/>
                        <a: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t>Well ID</a:t>
                      </a:r>
                    </a:p>
                  </a:txBody>
                  <a:tcPr anchor="ctr"/>
                </a:tc>
                <a:tc>
                  <a:txBody>
                    <a:bodyPr/>
                    <a:lstStyle/>
                    <a:p>
                      <a:pPr algn="ctr"/>
                      <a:r>
                        <a:rPr lang="en-GB" b="1"/>
                        <a: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t>Well ID</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b="1"/>
                        <a: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t>Well ID</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b="1"/>
                        <a: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t>Well ID</a:t>
                      </a:r>
                    </a:p>
                  </a:txBody>
                  <a:tcPr anchor="ctr"/>
                </a:tc>
                <a:extLst>
                  <a:ext uri="{0D108BD9-81ED-4DB2-BD59-A6C34878D82A}">
                    <a16:rowId xmlns:a16="http://schemas.microsoft.com/office/drawing/2014/main" val="2616119518"/>
                  </a:ext>
                </a:extLst>
              </a:tr>
              <a:tr h="267691">
                <a:tc>
                  <a:txBody>
                    <a:bodyPr/>
                    <a:lstStyle/>
                    <a:p>
                      <a:pPr algn="ctr"/>
                      <a:r>
                        <a:rPr lang="en-GB" sz="1350" b="1"/>
                        <a:t>1</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12/25- 2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12</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49/09B- 6Z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23</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164/25- 2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34</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211/18-N2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45</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211/28a-H43Z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68747949"/>
                  </a:ext>
                </a:extLst>
              </a:tr>
              <a:tr h="370840">
                <a:tc>
                  <a:txBody>
                    <a:bodyPr/>
                    <a:lstStyle/>
                    <a:p>
                      <a:pPr algn="ctr"/>
                      <a:r>
                        <a:rPr lang="en-GB" sz="1350" b="1"/>
                        <a:t>2</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12/25- 3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13</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110/04- 1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24</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204/21- 1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35</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211/18-N3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46</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211/28a-H44</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18385180"/>
                  </a:ext>
                </a:extLst>
              </a:tr>
              <a:tr h="370840">
                <a:tc>
                  <a:txBody>
                    <a:bodyPr/>
                    <a:lstStyle/>
                    <a:p>
                      <a:pPr algn="ctr"/>
                      <a:r>
                        <a:rPr lang="en-GB" sz="1350" b="1"/>
                        <a:t>3</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12/25- 4</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14</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110/18- 1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25</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204/22- 1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36</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211/18-N4</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47</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211/28a-H45</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4234869"/>
                  </a:ext>
                </a:extLst>
              </a:tr>
              <a:tr h="370840">
                <a:tc>
                  <a:txBody>
                    <a:bodyPr/>
                    <a:lstStyle/>
                    <a:p>
                      <a:pPr algn="ctr"/>
                      <a:r>
                        <a:rPr lang="en-GB" sz="1350" b="1"/>
                        <a:t>4</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12/25- 4Y</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15</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110/18- 2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26</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204/22- 2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37</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211/27- 1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48</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44581361"/>
                  </a:ext>
                </a:extLst>
              </a:tr>
              <a:tr h="370840">
                <a:tc>
                  <a:txBody>
                    <a:bodyPr/>
                    <a:lstStyle/>
                    <a:p>
                      <a:pPr algn="ctr"/>
                      <a:r>
                        <a:rPr lang="en-GB" sz="1350" b="1"/>
                        <a:t>5</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12/25- 4Z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16</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110/18- 2Z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27</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204/22- 2Z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38</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211/27- 1A</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49</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211/28-H10</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20803085"/>
                  </a:ext>
                </a:extLst>
              </a:tr>
              <a:tr h="370840">
                <a:tc>
                  <a:txBody>
                    <a:bodyPr/>
                    <a:lstStyle/>
                    <a:p>
                      <a:pPr algn="ctr"/>
                      <a:r>
                        <a:rPr lang="en-GB" sz="1350" b="1"/>
                        <a:t>6</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13/21b- 7</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17</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111/15- 1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28</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204/23- 1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39</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211/27- 2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50</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211/28a-H11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85680195"/>
                  </a:ext>
                </a:extLst>
              </a:tr>
              <a:tr h="370840">
                <a:tc>
                  <a:txBody>
                    <a:bodyPr/>
                    <a:lstStyle/>
                    <a:p>
                      <a:pPr algn="ctr"/>
                      <a:r>
                        <a:rPr lang="en-GB" sz="1350" b="1"/>
                        <a:t>7</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28/10- 1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18</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111/25- 1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29</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211/08b- 3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40</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211/28- 1A</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51</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211/28a-H12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73123727"/>
                  </a:ext>
                </a:extLst>
              </a:tr>
              <a:tr h="370840">
                <a:tc>
                  <a:txBody>
                    <a:bodyPr/>
                    <a:lstStyle/>
                    <a:p>
                      <a:pPr algn="ctr"/>
                      <a:r>
                        <a:rPr lang="en-GB" sz="1350" b="1"/>
                        <a:t>8</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28/10a- 2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19</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111/25- 1A</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30</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211/18- 13A</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41</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211/28- 2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52</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211/28a-H13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35018791"/>
                  </a:ext>
                </a:extLst>
              </a:tr>
              <a:tr h="370840">
                <a:tc>
                  <a:txBody>
                    <a:bodyPr/>
                    <a:lstStyle/>
                    <a:p>
                      <a:pPr algn="ctr"/>
                      <a:r>
                        <a:rPr lang="en-GB" sz="1350" b="1"/>
                        <a:t>9</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29/01c- 9</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20</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111/29- 1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31</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211/18a- 23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42</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211/28- 3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53</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211/28a-H14</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7088735"/>
                  </a:ext>
                </a:extLst>
              </a:tr>
              <a:tr h="370840">
                <a:tc>
                  <a:txBody>
                    <a:bodyPr/>
                    <a:lstStyle/>
                    <a:p>
                      <a:pPr algn="ctr"/>
                      <a:r>
                        <a:rPr lang="en-GB" sz="1350" b="1"/>
                        <a:t>10</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21/01c- 9Z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21</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164/25- 1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32</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211/18a- 24</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43</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211/28- 4</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54</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211/28a-H15</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18120624"/>
                  </a:ext>
                </a:extLst>
              </a:tr>
              <a:tr h="370840">
                <a:tc>
                  <a:txBody>
                    <a:bodyPr/>
                    <a:lstStyle/>
                    <a:p>
                      <a:pPr algn="ctr"/>
                      <a:r>
                        <a:rPr lang="en-GB" sz="1350" b="1"/>
                        <a:t>11</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49/09B- 6</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22</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164/25- 1Z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33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kern="1200">
                          <a:solidFill>
                            <a:schemeClr val="dk1"/>
                          </a:solidFill>
                          <a:effectLst/>
                          <a:latin typeface="+mn-lt"/>
                          <a:ea typeface="+mn-ea"/>
                          <a:cs typeface="+mn-cs"/>
                        </a:rPr>
                        <a:t>211/18-N1</a:t>
                      </a:r>
                      <a:endParaRPr lang="en-GB" sz="1350" b="0" i="0" u="none" strike="noStrike" kern="1200" baseline="0">
                        <a:solidFill>
                          <a:schemeClr val="dk1"/>
                        </a:solidFill>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44</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211/28a-H43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55</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211/28a-H16</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52891366"/>
                  </a:ext>
                </a:extLst>
              </a:tr>
            </a:tbl>
          </a:graphicData>
        </a:graphic>
      </p:graphicFrame>
    </p:spTree>
    <p:extLst>
      <p:ext uri="{BB962C8B-B14F-4D97-AF65-F5344CB8AC3E}">
        <p14:creationId xmlns:p14="http://schemas.microsoft.com/office/powerpoint/2010/main" val="103553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F891-AE11-420D-435A-4495602B9DC6}"/>
              </a:ext>
            </a:extLst>
          </p:cNvPr>
          <p:cNvSpPr>
            <a:spLocks noGrp="1"/>
          </p:cNvSpPr>
          <p:nvPr>
            <p:ph type="title"/>
          </p:nvPr>
        </p:nvSpPr>
        <p:spPr>
          <a:xfrm>
            <a:off x="431800" y="145303"/>
            <a:ext cx="5321576" cy="376237"/>
          </a:xfrm>
        </p:spPr>
        <p:txBody>
          <a:bodyPr>
            <a:normAutofit/>
          </a:bodyPr>
          <a:lstStyle/>
          <a:p>
            <a:r>
              <a:rPr lang="en-GB" sz="2400">
                <a:latin typeface="Arial" panose="020B0604020202020204" pitchFamily="34" charset="0"/>
                <a:cs typeface="Arial" panose="020B0604020202020204" pitchFamily="34" charset="0"/>
              </a:rPr>
              <a:t>Wells Included in NHDA Listing (2)</a:t>
            </a:r>
          </a:p>
        </p:txBody>
      </p:sp>
      <p:graphicFrame>
        <p:nvGraphicFramePr>
          <p:cNvPr id="5" name="Table 5">
            <a:extLst>
              <a:ext uri="{FF2B5EF4-FFF2-40B4-BE49-F238E27FC236}">
                <a16:creationId xmlns:a16="http://schemas.microsoft.com/office/drawing/2014/main" id="{1DB19775-0BED-DDB7-A73B-FD0629CC95B1}"/>
              </a:ext>
            </a:extLst>
          </p:cNvPr>
          <p:cNvGraphicFramePr>
            <a:graphicFrameLocks noGrp="1"/>
          </p:cNvGraphicFramePr>
          <p:nvPr>
            <p:extLst>
              <p:ext uri="{D42A27DB-BD31-4B8C-83A1-F6EECF244321}">
                <p14:modId xmlns:p14="http://schemas.microsoft.com/office/powerpoint/2010/main" val="2771496194"/>
              </p:ext>
            </p:extLst>
          </p:nvPr>
        </p:nvGraphicFramePr>
        <p:xfrm>
          <a:off x="431799" y="550877"/>
          <a:ext cx="8340941" cy="4376420"/>
        </p:xfrm>
        <a:graphic>
          <a:graphicData uri="http://schemas.openxmlformats.org/drawingml/2006/table">
            <a:tbl>
              <a:tblPr firstRow="1" bandRow="1">
                <a:tableStyleId>{5C22544A-7EE6-4342-B048-85BDC9FD1C3A}</a:tableStyleId>
              </a:tblPr>
              <a:tblGrid>
                <a:gridCol w="376726">
                  <a:extLst>
                    <a:ext uri="{9D8B030D-6E8A-4147-A177-3AD203B41FA5}">
                      <a16:colId xmlns:a16="http://schemas.microsoft.com/office/drawing/2014/main" val="895733140"/>
                    </a:ext>
                  </a:extLst>
                </a:gridCol>
                <a:gridCol w="1260000">
                  <a:extLst>
                    <a:ext uri="{9D8B030D-6E8A-4147-A177-3AD203B41FA5}">
                      <a16:colId xmlns:a16="http://schemas.microsoft.com/office/drawing/2014/main" val="1012210241"/>
                    </a:ext>
                  </a:extLst>
                </a:gridCol>
                <a:gridCol w="376726">
                  <a:extLst>
                    <a:ext uri="{9D8B030D-6E8A-4147-A177-3AD203B41FA5}">
                      <a16:colId xmlns:a16="http://schemas.microsoft.com/office/drawing/2014/main" val="1865369938"/>
                    </a:ext>
                  </a:extLst>
                </a:gridCol>
                <a:gridCol w="1260000">
                  <a:extLst>
                    <a:ext uri="{9D8B030D-6E8A-4147-A177-3AD203B41FA5}">
                      <a16:colId xmlns:a16="http://schemas.microsoft.com/office/drawing/2014/main" val="2104543045"/>
                    </a:ext>
                  </a:extLst>
                </a:gridCol>
                <a:gridCol w="376726">
                  <a:extLst>
                    <a:ext uri="{9D8B030D-6E8A-4147-A177-3AD203B41FA5}">
                      <a16:colId xmlns:a16="http://schemas.microsoft.com/office/drawing/2014/main" val="4055339369"/>
                    </a:ext>
                  </a:extLst>
                </a:gridCol>
                <a:gridCol w="1260000">
                  <a:extLst>
                    <a:ext uri="{9D8B030D-6E8A-4147-A177-3AD203B41FA5}">
                      <a16:colId xmlns:a16="http://schemas.microsoft.com/office/drawing/2014/main" val="2547696037"/>
                    </a:ext>
                  </a:extLst>
                </a:gridCol>
                <a:gridCol w="376726">
                  <a:extLst>
                    <a:ext uri="{9D8B030D-6E8A-4147-A177-3AD203B41FA5}">
                      <a16:colId xmlns:a16="http://schemas.microsoft.com/office/drawing/2014/main" val="3863754253"/>
                    </a:ext>
                  </a:extLst>
                </a:gridCol>
                <a:gridCol w="1260000">
                  <a:extLst>
                    <a:ext uri="{9D8B030D-6E8A-4147-A177-3AD203B41FA5}">
                      <a16:colId xmlns:a16="http://schemas.microsoft.com/office/drawing/2014/main" val="3211549529"/>
                    </a:ext>
                  </a:extLst>
                </a:gridCol>
                <a:gridCol w="467126">
                  <a:extLst>
                    <a:ext uri="{9D8B030D-6E8A-4147-A177-3AD203B41FA5}">
                      <a16:colId xmlns:a16="http://schemas.microsoft.com/office/drawing/2014/main" val="3153660068"/>
                    </a:ext>
                  </a:extLst>
                </a:gridCol>
                <a:gridCol w="1326911">
                  <a:extLst>
                    <a:ext uri="{9D8B030D-6E8A-4147-A177-3AD203B41FA5}">
                      <a16:colId xmlns:a16="http://schemas.microsoft.com/office/drawing/2014/main" val="3980937524"/>
                    </a:ext>
                  </a:extLst>
                </a:gridCol>
              </a:tblGrid>
              <a:tr h="370840">
                <a:tc>
                  <a:txBody>
                    <a:bodyPr/>
                    <a:lstStyle/>
                    <a:p>
                      <a:pPr algn="ctr"/>
                      <a:r>
                        <a:rPr lang="en-GB" b="1"/>
                        <a:t>#</a:t>
                      </a:r>
                    </a:p>
                  </a:txBody>
                  <a:tcPr anchor="ctr"/>
                </a:tc>
                <a:tc>
                  <a:txBody>
                    <a:bodyPr/>
                    <a:lstStyle/>
                    <a:p>
                      <a:pPr algn="ctr"/>
                      <a:r>
                        <a:rPr lang="en-GB"/>
                        <a:t>Well ID</a:t>
                      </a:r>
                    </a:p>
                  </a:txBody>
                  <a:tcPr anchor="ctr"/>
                </a:tc>
                <a:tc>
                  <a:txBody>
                    <a:bodyPr/>
                    <a:lstStyle/>
                    <a:p>
                      <a:pPr algn="ctr"/>
                      <a:r>
                        <a:rPr lang="en-GB" b="1"/>
                        <a: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t>Well ID</a:t>
                      </a:r>
                    </a:p>
                  </a:txBody>
                  <a:tcPr anchor="ctr"/>
                </a:tc>
                <a:tc>
                  <a:txBody>
                    <a:bodyPr/>
                    <a:lstStyle/>
                    <a:p>
                      <a:pPr algn="ctr"/>
                      <a:r>
                        <a:rPr lang="en-GB" b="1"/>
                        <a: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t>Well ID</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b="1"/>
                        <a: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t>Well ID</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b="1"/>
                        <a: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t>Well ID</a:t>
                      </a:r>
                    </a:p>
                  </a:txBody>
                  <a:tcPr anchor="ctr"/>
                </a:tc>
                <a:extLst>
                  <a:ext uri="{0D108BD9-81ED-4DB2-BD59-A6C34878D82A}">
                    <a16:rowId xmlns:a16="http://schemas.microsoft.com/office/drawing/2014/main" val="2616119518"/>
                  </a:ext>
                </a:extLst>
              </a:tr>
              <a:tr h="267691">
                <a:tc>
                  <a:txBody>
                    <a:bodyPr/>
                    <a:lstStyle/>
                    <a:p>
                      <a:pPr algn="ctr"/>
                      <a:r>
                        <a:rPr lang="en-GB" sz="1350" b="1">
                          <a:latin typeface="+mn-lt"/>
                        </a:rPr>
                        <a:t>56</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211/28a-H17</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67</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211/28-H24</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78</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211/28a-H32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89</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211/28-H4</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100</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211/28-H9</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68747949"/>
                  </a:ext>
                </a:extLst>
              </a:tr>
              <a:tr h="370840">
                <a:tc>
                  <a:txBody>
                    <a:bodyPr/>
                    <a:lstStyle/>
                    <a:p>
                      <a:pPr algn="ctr"/>
                      <a:r>
                        <a:rPr lang="en-GB" sz="1350" b="1">
                          <a:latin typeface="+mn-lt"/>
                        </a:rPr>
                        <a:t>57</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211/28a-H18</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68</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211/28-H25</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79</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211/28a-H32Y</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90</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211/28a-H40</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101</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26/04- 1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18385180"/>
                  </a:ext>
                </a:extLst>
              </a:tr>
              <a:tr h="370840">
                <a:tc>
                  <a:txBody>
                    <a:bodyPr/>
                    <a:lstStyle/>
                    <a:p>
                      <a:pPr algn="ctr"/>
                      <a:r>
                        <a:rPr lang="en-GB" sz="1350" b="1">
                          <a:latin typeface="+mn-lt"/>
                        </a:rPr>
                        <a:t>58</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211/28a-H18Y</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69</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211/28-H26</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80</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211/28a-H32Z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91</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211/28-H41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102</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42/27a- 3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4234869"/>
                  </a:ext>
                </a:extLst>
              </a:tr>
              <a:tr h="370840">
                <a:tc>
                  <a:txBody>
                    <a:bodyPr/>
                    <a:lstStyle/>
                    <a:p>
                      <a:pPr algn="ctr"/>
                      <a:r>
                        <a:rPr lang="en-GB" sz="1350" b="1">
                          <a:latin typeface="+mn-lt"/>
                        </a:rPr>
                        <a:t>59</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211/28a-H18Z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70</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211/28-H26Z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81</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211/28a-H33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92</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211/28-H41Z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103</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48/23b- 6</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44581361"/>
                  </a:ext>
                </a:extLst>
              </a:tr>
              <a:tr h="370840">
                <a:tc>
                  <a:txBody>
                    <a:bodyPr/>
                    <a:lstStyle/>
                    <a:p>
                      <a:pPr algn="ctr"/>
                      <a:r>
                        <a:rPr lang="en-GB" sz="1350" b="1">
                          <a:latin typeface="+mn-lt"/>
                        </a:rPr>
                        <a:t>60</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211/28a-H19</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71</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211/28-H27</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82</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211/28a-H33Z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93</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211/28a-H42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104</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49/07a- 1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20803085"/>
                  </a:ext>
                </a:extLst>
              </a:tr>
              <a:tr h="370840">
                <a:tc>
                  <a:txBody>
                    <a:bodyPr/>
                    <a:lstStyle/>
                    <a:p>
                      <a:pPr algn="ctr"/>
                      <a:r>
                        <a:rPr lang="en-GB" sz="1350" b="1">
                          <a:latin typeface="+mn-lt"/>
                        </a:rPr>
                        <a:t>61</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72</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211/28a-H28</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83</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211/28a-H34</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94</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211/28-H5</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105</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49/07a- 3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85680195"/>
                  </a:ext>
                </a:extLst>
              </a:tr>
              <a:tr h="370840">
                <a:tc>
                  <a:txBody>
                    <a:bodyPr/>
                    <a:lstStyle/>
                    <a:p>
                      <a:pPr algn="ctr"/>
                      <a:r>
                        <a:rPr lang="en-GB" sz="1350" b="1">
                          <a:latin typeface="+mn-lt"/>
                        </a:rPr>
                        <a:t>62</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211/28a-H20</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73</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211/28a-H29</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84</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211/28a-H35</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95</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211/28-H6</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106</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97/19- 1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73123727"/>
                  </a:ext>
                </a:extLst>
              </a:tr>
              <a:tr h="370840">
                <a:tc>
                  <a:txBody>
                    <a:bodyPr/>
                    <a:lstStyle/>
                    <a:p>
                      <a:pPr algn="ctr"/>
                      <a:r>
                        <a:rPr lang="en-GB" sz="1350" b="1">
                          <a:latin typeface="+mn-lt"/>
                        </a:rPr>
                        <a:t>63</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211/28a-H20Z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74</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85</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211/28-H36</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96</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211/28-H6Z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107</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97/24- 1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35018791"/>
                  </a:ext>
                </a:extLst>
              </a:tr>
              <a:tr h="370840">
                <a:tc>
                  <a:txBody>
                    <a:bodyPr/>
                    <a:lstStyle/>
                    <a:p>
                      <a:pPr algn="ctr"/>
                      <a:r>
                        <a:rPr lang="en-GB" sz="1350" b="1">
                          <a:latin typeface="+mn-lt"/>
                        </a:rPr>
                        <a:t>64</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211/28a-H21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75</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211/28a-H30</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86</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211/28-H37</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97</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211/28-H7</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108</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97/24- 1A</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7088735"/>
                  </a:ext>
                </a:extLst>
              </a:tr>
              <a:tr h="370840">
                <a:tc>
                  <a:txBody>
                    <a:bodyPr/>
                    <a:lstStyle/>
                    <a:p>
                      <a:pPr algn="ctr"/>
                      <a:r>
                        <a:rPr lang="en-GB" sz="1350" b="1">
                          <a:latin typeface="+mn-lt"/>
                        </a:rPr>
                        <a:t>65</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211/28a-H22</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76</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211/28a-H31</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87</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211/28-H38</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98</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211/28-H7Z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350" b="1" i="0" u="none" strike="noStrike" kern="1200" baseline="0">
                        <a:solidFill>
                          <a:schemeClr val="dk1"/>
                        </a:solidFill>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350" b="0" i="0" u="none" strike="noStrike" kern="1200" baseline="0">
                        <a:solidFill>
                          <a:schemeClr val="dk1"/>
                        </a:solidFill>
                        <a:latin typeface="+mn-lt"/>
                        <a:ea typeface="+mn-ea"/>
                        <a:cs typeface="+mn-cs"/>
                      </a:endParaRPr>
                    </a:p>
                  </a:txBody>
                  <a:tcPr anchor="ctr"/>
                </a:tc>
                <a:extLst>
                  <a:ext uri="{0D108BD9-81ED-4DB2-BD59-A6C34878D82A}">
                    <a16:rowId xmlns:a16="http://schemas.microsoft.com/office/drawing/2014/main" val="3018120624"/>
                  </a:ext>
                </a:extLst>
              </a:tr>
              <a:tr h="370840">
                <a:tc>
                  <a:txBody>
                    <a:bodyPr/>
                    <a:lstStyle/>
                    <a:p>
                      <a:pPr algn="ctr"/>
                      <a:r>
                        <a:rPr lang="en-GB" sz="1350" b="1">
                          <a:latin typeface="+mn-lt"/>
                        </a:rPr>
                        <a:t>66</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211/28a-H23</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77</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211/28a-H31Z</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gn="ctr"/>
                      <a:r>
                        <a:rPr lang="en-GB" sz="1350" b="1">
                          <a:latin typeface="+mn-lt"/>
                        </a:rPr>
                        <a:t>88</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211/28a-H39</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350" b="1" i="0" u="none" strike="noStrike" kern="1200" baseline="0">
                          <a:solidFill>
                            <a:schemeClr val="dk1"/>
                          </a:solidFill>
                          <a:latin typeface="+mn-lt"/>
                          <a:ea typeface="+mn-ea"/>
                          <a:cs typeface="+mn-cs"/>
                        </a:rPr>
                        <a:t>99</a:t>
                      </a:r>
                    </a:p>
                  </a:txBody>
                  <a:tcPr anchor="ctr"/>
                </a:tc>
                <a:tc>
                  <a:txBody>
                    <a:bodyPr/>
                    <a:lstStyle/>
                    <a:p>
                      <a:pPr algn="ctr">
                        <a:lnSpc>
                          <a:spcPct val="107000"/>
                        </a:lnSpc>
                        <a:spcAft>
                          <a:spcPts val="800"/>
                        </a:spcAft>
                      </a:pPr>
                      <a:r>
                        <a:rPr lang="en-GB" sz="1350" kern="0">
                          <a:effectLst/>
                          <a:latin typeface="+mn-lt"/>
                          <a:ea typeface="Times New Roman" panose="02020603050405020304" pitchFamily="18" charset="0"/>
                          <a:cs typeface="Times New Roman" panose="02020603050405020304" pitchFamily="18" charset="0"/>
                        </a:rPr>
                        <a:t>211/28-H8</a:t>
                      </a:r>
                      <a:endParaRPr lang="en-GB" sz="1350" kern="1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350" b="1" i="0" u="none" strike="noStrike" kern="1200" baseline="0">
                        <a:solidFill>
                          <a:schemeClr val="dk1"/>
                        </a:solidFill>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350" b="0" i="0" u="none" strike="noStrike" kern="1200" baseline="0">
                        <a:solidFill>
                          <a:schemeClr val="dk1"/>
                        </a:solidFill>
                        <a:latin typeface="+mn-lt"/>
                        <a:ea typeface="+mn-ea"/>
                        <a:cs typeface="+mn-cs"/>
                      </a:endParaRPr>
                    </a:p>
                  </a:txBody>
                  <a:tcPr anchor="ctr"/>
                </a:tc>
                <a:extLst>
                  <a:ext uri="{0D108BD9-81ED-4DB2-BD59-A6C34878D82A}">
                    <a16:rowId xmlns:a16="http://schemas.microsoft.com/office/drawing/2014/main" val="1752891366"/>
                  </a:ext>
                </a:extLst>
              </a:tr>
            </a:tbl>
          </a:graphicData>
        </a:graphic>
      </p:graphicFrame>
    </p:spTree>
    <p:extLst>
      <p:ext uri="{BB962C8B-B14F-4D97-AF65-F5344CB8AC3E}">
        <p14:creationId xmlns:p14="http://schemas.microsoft.com/office/powerpoint/2010/main" val="4049803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lvl="0" defTabSz="457189">
              <a:lnSpc>
                <a:spcPct val="100000"/>
              </a:lnSpc>
              <a:spcBef>
                <a:spcPts val="0"/>
              </a:spcBef>
              <a:defRPr/>
            </a:pPr>
            <a:r>
              <a:rPr kumimoji="0" lang="en-GB" sz="4000" b="0" i="0" u="none" strike="noStrike" kern="1200" cap="none" spc="0" normalizeH="0" baseline="0" noProof="0">
                <a:ln>
                  <a:noFill/>
                </a:ln>
                <a:solidFill>
                  <a:srgbClr val="003351"/>
                </a:solidFill>
                <a:effectLst/>
                <a:uLnTx/>
                <a:uFillTx/>
                <a:latin typeface="Arial"/>
                <a:ea typeface="+mn-ea"/>
                <a:cs typeface="+mn-cs"/>
              </a:rPr>
              <a:t>Q&amp;A</a:t>
            </a:r>
            <a:r>
              <a:rPr lang="en-GB" sz="4000">
                <a:solidFill>
                  <a:schemeClr val="bg1"/>
                </a:solidFill>
                <a:latin typeface="Arial" panose="020B0604020202020204" pitchFamily="34" charset="0"/>
                <a:cs typeface="Arial" panose="020B0604020202020204" pitchFamily="34" charset="0"/>
              </a:rPr>
              <a:t> 3</a:t>
            </a:r>
            <a:r>
              <a:rPr kumimoji="0" lang="en-GB" sz="4000" b="0" i="0" u="none" strike="noStrike" kern="1200" cap="none" spc="0" normalizeH="0" baseline="0" noProof="0">
                <a:ln>
                  <a:noFill/>
                </a:ln>
                <a:solidFill>
                  <a:srgbClr val="003351"/>
                </a:solidFill>
                <a:effectLst/>
                <a:uLnTx/>
                <a:uFillTx/>
                <a:latin typeface="Arial"/>
                <a:ea typeface="+mn-ea"/>
                <a:cs typeface="+mn-cs"/>
              </a:rPr>
              <a:t> </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31800" y="2816873"/>
            <a:ext cx="8348663" cy="523215"/>
          </a:xfrm>
          <a:prstGeom prst="rect">
            <a:avLst/>
          </a:prstGeom>
        </p:spPr>
        <p:txBody>
          <a:bodyPr>
            <a:normAutofit fontScale="92500" lnSpcReduction="20000"/>
          </a:bodyPr>
          <a:lstStyle/>
          <a:p>
            <a:pPr marL="0" indent="0">
              <a:buNone/>
            </a:pPr>
            <a:r>
              <a:rPr lang="en-GB"/>
              <a:t>National Hydrocarbons Data Archive</a:t>
            </a:r>
          </a:p>
        </p:txBody>
      </p:sp>
    </p:spTree>
    <p:extLst>
      <p:ext uri="{BB962C8B-B14F-4D97-AF65-F5344CB8AC3E}">
        <p14:creationId xmlns:p14="http://schemas.microsoft.com/office/powerpoint/2010/main" val="393118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003351"/>
                </a:solidFill>
                <a:effectLst/>
                <a:uLnTx/>
                <a:uFillTx/>
                <a:latin typeface="Arial"/>
                <a:ea typeface="+mn-ea"/>
                <a:cs typeface="+mn-cs"/>
              </a:rPr>
              <a:t>Forthcoming updates and developments</a:t>
            </a:r>
          </a:p>
        </p:txBody>
      </p:sp>
    </p:spTree>
    <p:extLst>
      <p:ext uri="{BB962C8B-B14F-4D97-AF65-F5344CB8AC3E}">
        <p14:creationId xmlns:p14="http://schemas.microsoft.com/office/powerpoint/2010/main" val="395328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sz="2400">
                <a:latin typeface="Arial" panose="020B0604020202020204" pitchFamily="34" charset="0"/>
                <a:cs typeface="Arial" panose="020B0604020202020204" pitchFamily="34" charset="0"/>
              </a:rPr>
              <a:t>Co-ordinate Reference Systems: Surveys</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8645978" cy="307777"/>
          </a:xfrm>
          <a:prstGeom prst="rect">
            <a:avLst/>
          </a:prstGeom>
          <a:noFill/>
        </p:spPr>
        <p:txBody>
          <a:bodyPr wrap="square" lIns="91440" tIns="45720" rIns="91440" bIns="45720" rtlCol="0" anchor="t">
            <a:spAutoFit/>
          </a:bodyPr>
          <a:lstStyle/>
          <a:p>
            <a:pPr defTabSz="457189">
              <a:spcBef>
                <a:spcPts val="600"/>
              </a:spcBef>
              <a:defRPr/>
            </a:pPr>
            <a:r>
              <a:rPr lang="en-GB" sz="1400" b="1">
                <a:solidFill>
                  <a:srgbClr val="002060"/>
                </a:solidFill>
                <a:latin typeface="Arial" panose="020B0604020202020204" pitchFamily="34" charset="0"/>
                <a:cs typeface="Arial" panose="020B0604020202020204" pitchFamily="34" charset="0"/>
              </a:rPr>
              <a:t>Almost all NDR surveys (Seismic, Site etc.) do not have a defined CRS</a:t>
            </a:r>
          </a:p>
        </p:txBody>
      </p:sp>
      <p:sp>
        <p:nvSpPr>
          <p:cNvPr id="7" name="TextBox 6">
            <a:extLst>
              <a:ext uri="{FF2B5EF4-FFF2-40B4-BE49-F238E27FC236}">
                <a16:creationId xmlns:a16="http://schemas.microsoft.com/office/drawing/2014/main" id="{C2769C66-5DE4-CD8A-A7C8-C0CE0BF21F14}"/>
              </a:ext>
            </a:extLst>
          </p:cNvPr>
          <p:cNvSpPr txBox="1"/>
          <p:nvPr/>
        </p:nvSpPr>
        <p:spPr>
          <a:xfrm>
            <a:off x="249012" y="1269578"/>
            <a:ext cx="5595352" cy="2569934"/>
          </a:xfrm>
          <a:prstGeom prst="rect">
            <a:avLst/>
          </a:prstGeom>
          <a:noFill/>
        </p:spPr>
        <p:txBody>
          <a:bodyPr wrap="square" lIns="91440" tIns="45720" rIns="91440" bIns="45720" rtlCol="0" anchor="t">
            <a:spAutoFit/>
          </a:bodyPr>
          <a:lstStyle/>
          <a:p>
            <a:pPr defTabSz="457189">
              <a:spcBef>
                <a:spcPts val="600"/>
              </a:spcBef>
              <a:defRPr/>
            </a:pPr>
            <a:r>
              <a:rPr lang="en-GB" sz="1400">
                <a:solidFill>
                  <a:srgbClr val="002060"/>
                </a:solidFill>
                <a:latin typeface="Arial" panose="020B0604020202020204" pitchFamily="34" charset="0"/>
                <a:cs typeface="Arial" panose="020B0604020202020204" pitchFamily="34" charset="0"/>
              </a:rPr>
              <a:t>Why do we need to define a CRS for NDR surveys?</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Data reporting integrity checks include spatial controls</a:t>
            </a:r>
          </a:p>
          <a:p>
            <a:pPr marL="742950" lvl="1" indent="-285750" defTabSz="457189">
              <a:spcBef>
                <a:spcPts val="600"/>
              </a:spcBef>
              <a:buFont typeface="Arial" panose="020B0604020202020204" pitchFamily="34" charset="0"/>
              <a:buChar char="•"/>
              <a:defRPr/>
            </a:pPr>
            <a:endParaRPr lang="en-GB" sz="1400">
              <a:solidFill>
                <a:srgbClr val="002060"/>
              </a:solidFill>
              <a:latin typeface="Arial" panose="020B0604020202020204" pitchFamily="34" charset="0"/>
              <a:cs typeface="Arial" panose="020B0604020202020204" pitchFamily="34" charset="0"/>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So, the CRS of the data and the survey need to be aligned</a:t>
            </a:r>
          </a:p>
          <a:p>
            <a:pPr marL="742950" lvl="1" indent="-285750" defTabSz="457189">
              <a:spcBef>
                <a:spcPts val="600"/>
              </a:spcBef>
              <a:buFont typeface="Arial" panose="020B0604020202020204" pitchFamily="34" charset="0"/>
              <a:buChar char="•"/>
              <a:defRPr/>
            </a:pPr>
            <a:endParaRPr lang="en-GB" sz="1400">
              <a:solidFill>
                <a:srgbClr val="002060"/>
              </a:solidFill>
              <a:latin typeface="Arial" panose="020B0604020202020204" pitchFamily="34" charset="0"/>
              <a:cs typeface="Arial" panose="020B0604020202020204" pitchFamily="34" charset="0"/>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Enabling integrity checked data reporting and quality assurance in data obtained from the NDR</a:t>
            </a:r>
          </a:p>
          <a:p>
            <a:pPr lvl="1" defTabSz="457189">
              <a:spcBef>
                <a:spcPts val="600"/>
              </a:spcBef>
              <a:defRPr/>
            </a:pPr>
            <a:endParaRPr lang="en-GB" sz="1400">
              <a:solidFill>
                <a:srgbClr val="002060"/>
              </a:solidFill>
              <a:latin typeface="Arial" panose="020B0604020202020204" pitchFamily="34" charset="0"/>
              <a:cs typeface="Arial" panose="020B0604020202020204" pitchFamily="34" charset="0"/>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Spatially referenced data can be displayed on a map</a:t>
            </a:r>
          </a:p>
        </p:txBody>
      </p:sp>
      <p:pic>
        <p:nvPicPr>
          <p:cNvPr id="3" name="Picture 2" descr="Image illustrating two seismic surveys. One with a defined Coordinate reference system can display seismic navigation on the map. One without a CRS cannot.">
            <a:extLst>
              <a:ext uri="{FF2B5EF4-FFF2-40B4-BE49-F238E27FC236}">
                <a16:creationId xmlns:a16="http://schemas.microsoft.com/office/drawing/2014/main" id="{02B3C233-BFDA-FEFD-1F00-A9BCF3EB2AF2}"/>
              </a:ext>
            </a:extLst>
          </p:cNvPr>
          <p:cNvPicPr>
            <a:picLocks noChangeAspect="1"/>
          </p:cNvPicPr>
          <p:nvPr/>
        </p:nvPicPr>
        <p:blipFill>
          <a:blip r:embed="rId2"/>
          <a:stretch>
            <a:fillRect/>
          </a:stretch>
        </p:blipFill>
        <p:spPr>
          <a:xfrm>
            <a:off x="5844363" y="1269579"/>
            <a:ext cx="3102553" cy="2459142"/>
          </a:xfrm>
          <a:prstGeom prst="rect">
            <a:avLst/>
          </a:prstGeom>
        </p:spPr>
      </p:pic>
      <p:sp>
        <p:nvSpPr>
          <p:cNvPr id="4" name="TextBox 3">
            <a:extLst>
              <a:ext uri="{FF2B5EF4-FFF2-40B4-BE49-F238E27FC236}">
                <a16:creationId xmlns:a16="http://schemas.microsoft.com/office/drawing/2014/main" id="{BCF87BFB-7F67-D547-7242-43509CB250B3}"/>
              </a:ext>
            </a:extLst>
          </p:cNvPr>
          <p:cNvSpPr txBox="1"/>
          <p:nvPr/>
        </p:nvSpPr>
        <p:spPr>
          <a:xfrm>
            <a:off x="249011" y="3796835"/>
            <a:ext cx="8697905" cy="1184940"/>
          </a:xfrm>
          <a:prstGeom prst="rect">
            <a:avLst/>
          </a:prstGeom>
          <a:noFill/>
        </p:spPr>
        <p:txBody>
          <a:bodyPr wrap="square" lIns="91440" tIns="45720" rIns="91440" bIns="45720" rtlCol="0" anchor="t">
            <a:spAutoFit/>
          </a:bodyPr>
          <a:lstStyle/>
          <a:p>
            <a:pPr marL="742950" lvl="1" indent="-285750" defTabSz="457189">
              <a:spcBef>
                <a:spcPts val="600"/>
              </a:spcBef>
              <a:buFont typeface="Arial" panose="020B0604020202020204" pitchFamily="34" charset="0"/>
              <a:buChar char="•"/>
              <a:defRPr/>
            </a:pPr>
            <a:endParaRPr lang="en-GB" sz="1400">
              <a:solidFill>
                <a:srgbClr val="002060"/>
              </a:solidFill>
              <a:latin typeface="Arial" panose="020B0604020202020204" pitchFamily="34" charset="0"/>
              <a:cs typeface="Arial" panose="020B0604020202020204" pitchFamily="34" charset="0"/>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Enables NDR integration with the NSTA’s future SoR for seismic surveys and related services</a:t>
            </a:r>
          </a:p>
          <a:p>
            <a:pPr marL="742950" lvl="1" indent="-285750" defTabSz="457189">
              <a:spcBef>
                <a:spcPts val="600"/>
              </a:spcBef>
              <a:buFont typeface="Arial" panose="020B0604020202020204" pitchFamily="34" charset="0"/>
              <a:buChar char="•"/>
              <a:defRPr/>
            </a:pPr>
            <a:endParaRPr lang="en-GB" sz="1400">
              <a:solidFill>
                <a:srgbClr val="0065A2">
                  <a:lumMod val="50000"/>
                </a:srgbClr>
              </a:solidFill>
              <a:latin typeface="Arial" panose="020B0604020202020204"/>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Projects created since July 2021 have CRS defined as a mandatory attribute (Remember TM0?)</a:t>
            </a:r>
            <a:endParaRPr lang="en-GB" sz="1400">
              <a:solidFill>
                <a:srgbClr val="0065A2">
                  <a:lumMod val="50000"/>
                </a:srgbClr>
              </a:solidFill>
              <a:latin typeface="Arial" panose="020B0604020202020204"/>
            </a:endParaRPr>
          </a:p>
        </p:txBody>
      </p:sp>
    </p:spTree>
    <p:extLst>
      <p:ext uri="{BB962C8B-B14F-4D97-AF65-F5344CB8AC3E}">
        <p14:creationId xmlns:p14="http://schemas.microsoft.com/office/powerpoint/2010/main" val="203180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 Q&amp;A</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41327" y="2854760"/>
            <a:ext cx="8348663" cy="523215"/>
          </a:xfrm>
          <a:prstGeom prst="rect">
            <a:avLst/>
          </a:prstGeom>
        </p:spPr>
        <p:txBody>
          <a:bodyPr>
            <a:normAutofit fontScale="92500" lnSpcReduction="20000"/>
          </a:bodyPr>
          <a:lstStyle/>
          <a:p>
            <a:pPr marL="0" indent="0">
              <a:buNone/>
            </a:pPr>
            <a:r>
              <a:rPr lang="en-GB"/>
              <a:t>Co-ordinate Reference Systems: Surveys</a:t>
            </a:r>
          </a:p>
        </p:txBody>
      </p:sp>
    </p:spTree>
    <p:extLst>
      <p:ext uri="{BB962C8B-B14F-4D97-AF65-F5344CB8AC3E}">
        <p14:creationId xmlns:p14="http://schemas.microsoft.com/office/powerpoint/2010/main" val="4001697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02EB-86BC-98AB-03E6-F137C0D9102A}"/>
              </a:ext>
            </a:extLst>
          </p:cNvPr>
          <p:cNvSpPr>
            <a:spLocks noGrp="1"/>
          </p:cNvSpPr>
          <p:nvPr>
            <p:ph type="title"/>
          </p:nvPr>
        </p:nvSpPr>
        <p:spPr>
          <a:xfrm>
            <a:off x="249011" y="161725"/>
            <a:ext cx="5899240" cy="376237"/>
          </a:xfrm>
        </p:spPr>
        <p:txBody>
          <a:bodyPr>
            <a:noAutofit/>
          </a:bodyPr>
          <a:lstStyle/>
          <a:p>
            <a:r>
              <a:rPr lang="en-GB" sz="2400">
                <a:latin typeface="Arial" panose="020B0604020202020204" pitchFamily="34" charset="0"/>
                <a:cs typeface="Arial" panose="020B0604020202020204" pitchFamily="34" charset="0"/>
              </a:rPr>
              <a:t>Licensee specific NDR User Group events</a:t>
            </a:r>
            <a:endParaRPr lang="en-GB" sz="2400"/>
          </a:p>
        </p:txBody>
      </p:sp>
      <p:sp>
        <p:nvSpPr>
          <p:cNvPr id="4" name="TextBox 3">
            <a:extLst>
              <a:ext uri="{FF2B5EF4-FFF2-40B4-BE49-F238E27FC236}">
                <a16:creationId xmlns:a16="http://schemas.microsoft.com/office/drawing/2014/main" id="{54A3E82E-C5C5-7EB4-B17C-67D771921412}"/>
              </a:ext>
            </a:extLst>
          </p:cNvPr>
          <p:cNvSpPr txBox="1"/>
          <p:nvPr/>
        </p:nvSpPr>
        <p:spPr>
          <a:xfrm>
            <a:off x="249011" y="796156"/>
            <a:ext cx="5899240" cy="307777"/>
          </a:xfrm>
          <a:prstGeom prst="rect">
            <a:avLst/>
          </a:prstGeom>
          <a:noFill/>
        </p:spPr>
        <p:txBody>
          <a:bodyPr wrap="square" lIns="91440" tIns="45720" rIns="91440" bIns="45720" rtlCol="0" anchor="t">
            <a:spAutoFit/>
          </a:bodyPr>
          <a:lstStyle/>
          <a:p>
            <a:pPr defTabSz="457189">
              <a:spcBef>
                <a:spcPts val="600"/>
              </a:spcBef>
              <a:defRPr/>
            </a:pPr>
            <a:r>
              <a:rPr lang="en-GB" sz="1400">
                <a:solidFill>
                  <a:srgbClr val="002060"/>
                </a:solidFill>
                <a:latin typeface="Arial" panose="020B0604020202020204" pitchFamily="34" charset="0"/>
                <a:cs typeface="Arial" panose="020B0604020202020204" pitchFamily="34" charset="0"/>
              </a:rPr>
              <a:t>The NDR is used by a diverse userbase, including:</a:t>
            </a:r>
          </a:p>
        </p:txBody>
      </p:sp>
      <p:graphicFrame>
        <p:nvGraphicFramePr>
          <p:cNvPr id="9" name="Table 11">
            <a:extLst>
              <a:ext uri="{FF2B5EF4-FFF2-40B4-BE49-F238E27FC236}">
                <a16:creationId xmlns:a16="http://schemas.microsoft.com/office/drawing/2014/main" id="{A6FAB5F0-E5D7-F523-35C8-E7C9BFA2411D}"/>
              </a:ext>
            </a:extLst>
          </p:cNvPr>
          <p:cNvGraphicFramePr>
            <a:graphicFrameLocks noGrp="1"/>
          </p:cNvGraphicFramePr>
          <p:nvPr>
            <p:extLst>
              <p:ext uri="{D42A27DB-BD31-4B8C-83A1-F6EECF244321}">
                <p14:modId xmlns:p14="http://schemas.microsoft.com/office/powerpoint/2010/main" val="924873479"/>
              </p:ext>
            </p:extLst>
          </p:nvPr>
        </p:nvGraphicFramePr>
        <p:xfrm>
          <a:off x="334996" y="1255886"/>
          <a:ext cx="4951106" cy="1875825"/>
        </p:xfrm>
        <a:graphic>
          <a:graphicData uri="http://schemas.openxmlformats.org/drawingml/2006/table">
            <a:tbl>
              <a:tblPr firstRow="1" bandRow="1">
                <a:tableStyleId>{5C22544A-7EE6-4342-B048-85BDC9FD1C3A}</a:tableStyleId>
              </a:tblPr>
              <a:tblGrid>
                <a:gridCol w="2329827">
                  <a:extLst>
                    <a:ext uri="{9D8B030D-6E8A-4147-A177-3AD203B41FA5}">
                      <a16:colId xmlns:a16="http://schemas.microsoft.com/office/drawing/2014/main" val="1225988369"/>
                    </a:ext>
                  </a:extLst>
                </a:gridCol>
                <a:gridCol w="1166948">
                  <a:extLst>
                    <a:ext uri="{9D8B030D-6E8A-4147-A177-3AD203B41FA5}">
                      <a16:colId xmlns:a16="http://schemas.microsoft.com/office/drawing/2014/main" val="862712880"/>
                    </a:ext>
                  </a:extLst>
                </a:gridCol>
                <a:gridCol w="1454331">
                  <a:extLst>
                    <a:ext uri="{9D8B030D-6E8A-4147-A177-3AD203B41FA5}">
                      <a16:colId xmlns:a16="http://schemas.microsoft.com/office/drawing/2014/main" val="3633013303"/>
                    </a:ext>
                  </a:extLst>
                </a:gridCol>
              </a:tblGrid>
              <a:tr h="401610">
                <a:tc>
                  <a:txBody>
                    <a:bodyPr/>
                    <a:lstStyle/>
                    <a:p>
                      <a:r>
                        <a:rPr lang="en-GB" sz="1000" b="1">
                          <a:effectLst/>
                          <a:latin typeface="Arial" panose="020B0604020202020204" pitchFamily="34" charset="0"/>
                          <a:cs typeface="Arial" panose="020B0604020202020204" pitchFamily="34" charset="0"/>
                        </a:rPr>
                        <a:t>Company types</a:t>
                      </a:r>
                      <a:endParaRPr lang="en-GB" sz="1000">
                        <a:effectLst/>
                        <a:latin typeface="Arial" panose="020B0604020202020204" pitchFamily="34" charset="0"/>
                        <a:cs typeface="Arial" panose="020B0604020202020204" pitchFamily="34" charset="0"/>
                      </a:endParaRPr>
                    </a:p>
                  </a:txBody>
                  <a:tcPr anchor="ctr"/>
                </a:tc>
                <a:tc>
                  <a:txBody>
                    <a:bodyPr/>
                    <a:lstStyle/>
                    <a:p>
                      <a:r>
                        <a:rPr lang="en-GB" sz="1000" b="1">
                          <a:effectLst/>
                          <a:latin typeface="Arial" panose="020B0604020202020204" pitchFamily="34" charset="0"/>
                          <a:cs typeface="Arial" panose="020B0604020202020204" pitchFamily="34" charset="0"/>
                        </a:rPr>
                        <a:t>Reporting data to the NSTA</a:t>
                      </a:r>
                      <a:endParaRPr lang="en-GB" sz="1000">
                        <a:effectLst/>
                        <a:latin typeface="Arial" panose="020B0604020202020204" pitchFamily="34" charset="0"/>
                        <a:cs typeface="Arial" panose="020B0604020202020204" pitchFamily="34" charset="0"/>
                      </a:endParaRPr>
                    </a:p>
                  </a:txBody>
                  <a:tcPr anchor="ctr"/>
                </a:tc>
                <a:tc>
                  <a:txBody>
                    <a:bodyPr/>
                    <a:lstStyle/>
                    <a:p>
                      <a:r>
                        <a:rPr lang="en-GB" sz="1000">
                          <a:effectLst/>
                          <a:latin typeface="Arial" panose="020B0604020202020204" pitchFamily="34" charset="0"/>
                          <a:cs typeface="Arial" panose="020B0604020202020204" pitchFamily="34" charset="0"/>
                        </a:rPr>
                        <a:t>Downloading and using NDR data</a:t>
                      </a:r>
                    </a:p>
                  </a:txBody>
                  <a:tcPr anchor="ctr"/>
                </a:tc>
                <a:extLst>
                  <a:ext uri="{0D108BD9-81ED-4DB2-BD59-A6C34878D82A}">
                    <a16:rowId xmlns:a16="http://schemas.microsoft.com/office/drawing/2014/main" val="2646713164"/>
                  </a:ext>
                </a:extLst>
              </a:tr>
              <a:tr h="332151">
                <a:tc>
                  <a:txBody>
                    <a:bodyPr/>
                    <a:lstStyle/>
                    <a:p>
                      <a:r>
                        <a:rPr lang="en-GB" sz="1000">
                          <a:effectLst/>
                          <a:latin typeface="Arial" panose="020B0604020202020204" pitchFamily="34" charset="0"/>
                          <a:cs typeface="Arial" panose="020B0604020202020204" pitchFamily="34" charset="0"/>
                        </a:rPr>
                        <a:t>Petroleum licensees</a:t>
                      </a:r>
                    </a:p>
                  </a:txBody>
                  <a:tcPr anchor="ctr"/>
                </a:tc>
                <a:tc>
                  <a:txBody>
                    <a:bodyPr/>
                    <a:lstStyle/>
                    <a:p>
                      <a:pPr algn="ctr"/>
                      <a:endParaRPr lang="en-GB" sz="1000">
                        <a:effectLst/>
                        <a:latin typeface="Arial" panose="020B0604020202020204" pitchFamily="34" charset="0"/>
                        <a:cs typeface="Arial" panose="020B0604020202020204" pitchFamily="34" charset="0"/>
                      </a:endParaRPr>
                    </a:p>
                  </a:txBody>
                  <a:tcPr anchor="ctr"/>
                </a:tc>
                <a:tc>
                  <a:txBody>
                    <a:bodyPr/>
                    <a:lstStyle/>
                    <a:p>
                      <a:pPr algn="ctr"/>
                      <a:endParaRPr lang="en-GB" sz="100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51551972"/>
                  </a:ext>
                </a:extLst>
              </a:tr>
              <a:tr h="2560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cs typeface="Arial" panose="020B0604020202020204" pitchFamily="34" charset="0"/>
                        </a:rPr>
                        <a:t>Public and Governmental bodies</a:t>
                      </a:r>
                    </a:p>
                  </a:txBody>
                  <a:tcPr anchor="ctr"/>
                </a:tc>
                <a:tc>
                  <a:txBody>
                    <a:bodyPr/>
                    <a:lstStyle/>
                    <a:p>
                      <a:pPr algn="ctr"/>
                      <a:endParaRPr lang="en-GB" sz="1000">
                        <a:effectLst/>
                        <a:latin typeface="Arial" panose="020B0604020202020204" pitchFamily="34" charset="0"/>
                        <a:cs typeface="Arial" panose="020B0604020202020204" pitchFamily="34" charset="0"/>
                      </a:endParaRPr>
                    </a:p>
                  </a:txBody>
                  <a:tcPr anchor="ctr"/>
                </a:tc>
                <a:tc>
                  <a:txBody>
                    <a:bodyPr/>
                    <a:lstStyle/>
                    <a:p>
                      <a:pPr algn="ctr"/>
                      <a:endParaRPr lang="en-GB" sz="100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20053599"/>
                  </a:ext>
                </a:extLst>
              </a:tr>
              <a:tr h="2729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cs typeface="Arial" panose="020B0604020202020204" pitchFamily="34" charset="0"/>
                        </a:rPr>
                        <a:t>Academia</a:t>
                      </a:r>
                    </a:p>
                  </a:txBody>
                  <a:tcPr anchor="ctr"/>
                </a:tc>
                <a:tc>
                  <a:txBody>
                    <a:bodyPr/>
                    <a:lstStyle/>
                    <a:p>
                      <a:pPr algn="ctr"/>
                      <a:endParaRPr lang="en-GB" sz="1000">
                        <a:effectLst/>
                        <a:latin typeface="Arial" panose="020B0604020202020204" pitchFamily="34" charset="0"/>
                        <a:cs typeface="Arial" panose="020B0604020202020204" pitchFamily="34" charset="0"/>
                      </a:endParaRPr>
                    </a:p>
                  </a:txBody>
                  <a:tcPr anchor="ctr"/>
                </a:tc>
                <a:tc>
                  <a:txBody>
                    <a:bodyPr/>
                    <a:lstStyle/>
                    <a:p>
                      <a:pPr algn="ctr"/>
                      <a:endParaRPr lang="en-GB" sz="100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40926906"/>
                  </a:ext>
                </a:extLst>
              </a:tr>
              <a:tr h="3065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cs typeface="Arial" panose="020B0604020202020204" pitchFamily="34" charset="0"/>
                        </a:rPr>
                        <a:t>Consultancies &amp; Service Companies</a:t>
                      </a:r>
                    </a:p>
                  </a:txBody>
                  <a:tcPr anchor="ctr"/>
                </a:tc>
                <a:tc>
                  <a:txBody>
                    <a:bodyPr/>
                    <a:lstStyle/>
                    <a:p>
                      <a:pPr algn="ctr"/>
                      <a:endParaRPr lang="en-GB" sz="1000">
                        <a:effectLst/>
                        <a:latin typeface="Arial" panose="020B0604020202020204" pitchFamily="34" charset="0"/>
                        <a:cs typeface="Arial" panose="020B0604020202020204" pitchFamily="34" charset="0"/>
                      </a:endParaRPr>
                    </a:p>
                  </a:txBody>
                  <a:tcPr anchor="ctr"/>
                </a:tc>
                <a:tc>
                  <a:txBody>
                    <a:bodyPr/>
                    <a:lstStyle/>
                    <a:p>
                      <a:pPr algn="ctr"/>
                      <a:endParaRPr lang="en-GB" sz="100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68282536"/>
                  </a:ext>
                </a:extLst>
              </a:tr>
              <a:tr h="306505">
                <a:tc>
                  <a:txBody>
                    <a:bodyPr/>
                    <a:lstStyle/>
                    <a:p>
                      <a:r>
                        <a:rPr lang="en-GB" sz="1000">
                          <a:effectLst/>
                          <a:latin typeface="Arial" panose="020B0604020202020204" pitchFamily="34" charset="0"/>
                          <a:cs typeface="Arial" panose="020B0604020202020204" pitchFamily="34" charset="0"/>
                        </a:rPr>
                        <a:t>General public, trade associations etc.</a:t>
                      </a:r>
                    </a:p>
                  </a:txBody>
                  <a:tcPr anchor="ctr"/>
                </a:tc>
                <a:tc>
                  <a:txBody>
                    <a:bodyPr/>
                    <a:lstStyle/>
                    <a:p>
                      <a:pPr algn="ctr"/>
                      <a:endParaRPr lang="en-GB" sz="1000">
                        <a:effectLst/>
                        <a:latin typeface="Arial" panose="020B0604020202020204" pitchFamily="34" charset="0"/>
                        <a:cs typeface="Arial" panose="020B0604020202020204" pitchFamily="34" charset="0"/>
                      </a:endParaRPr>
                    </a:p>
                  </a:txBody>
                  <a:tcPr anchor="ctr"/>
                </a:tc>
                <a:tc>
                  <a:txBody>
                    <a:bodyPr/>
                    <a:lstStyle/>
                    <a:p>
                      <a:pPr algn="ctr"/>
                      <a:endParaRPr lang="en-GB" sz="100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0213240"/>
                  </a:ext>
                </a:extLst>
              </a:tr>
            </a:tbl>
          </a:graphicData>
        </a:graphic>
      </p:graphicFrame>
      <p:pic>
        <p:nvPicPr>
          <p:cNvPr id="12" name="Graphic 11">
            <a:extLst>
              <a:ext uri="{FF2B5EF4-FFF2-40B4-BE49-F238E27FC236}">
                <a16:creationId xmlns:a16="http://schemas.microsoft.com/office/drawing/2014/main" id="{BC5D2DD9-91AF-39E0-6D15-CAA7AE66FF7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1318" y="1744888"/>
            <a:ext cx="177028" cy="177028"/>
          </a:xfrm>
          <a:prstGeom prst="rect">
            <a:avLst/>
          </a:prstGeom>
        </p:spPr>
      </p:pic>
      <p:pic>
        <p:nvPicPr>
          <p:cNvPr id="13" name="Graphic 12">
            <a:extLst>
              <a:ext uri="{FF2B5EF4-FFF2-40B4-BE49-F238E27FC236}">
                <a16:creationId xmlns:a16="http://schemas.microsoft.com/office/drawing/2014/main" id="{AC7D6AC3-F421-94CA-F992-3AE5B698F47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56961" y="1744888"/>
            <a:ext cx="177028" cy="177028"/>
          </a:xfrm>
          <a:prstGeom prst="rect">
            <a:avLst/>
          </a:prstGeom>
        </p:spPr>
      </p:pic>
      <p:pic>
        <p:nvPicPr>
          <p:cNvPr id="14" name="Graphic 13">
            <a:extLst>
              <a:ext uri="{FF2B5EF4-FFF2-40B4-BE49-F238E27FC236}">
                <a16:creationId xmlns:a16="http://schemas.microsoft.com/office/drawing/2014/main" id="{6A73E79E-DF4A-F181-CA54-62EF0A9AD2F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56961" y="2037521"/>
            <a:ext cx="177028" cy="177028"/>
          </a:xfrm>
          <a:prstGeom prst="rect">
            <a:avLst/>
          </a:prstGeom>
        </p:spPr>
      </p:pic>
      <p:pic>
        <p:nvPicPr>
          <p:cNvPr id="15" name="Graphic 14">
            <a:extLst>
              <a:ext uri="{FF2B5EF4-FFF2-40B4-BE49-F238E27FC236}">
                <a16:creationId xmlns:a16="http://schemas.microsoft.com/office/drawing/2014/main" id="{EC98A7D3-D4E2-B319-7935-C053944EC8A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56961" y="2295943"/>
            <a:ext cx="177028" cy="177028"/>
          </a:xfrm>
          <a:prstGeom prst="rect">
            <a:avLst/>
          </a:prstGeom>
        </p:spPr>
      </p:pic>
      <p:pic>
        <p:nvPicPr>
          <p:cNvPr id="16" name="Graphic 15">
            <a:extLst>
              <a:ext uri="{FF2B5EF4-FFF2-40B4-BE49-F238E27FC236}">
                <a16:creationId xmlns:a16="http://schemas.microsoft.com/office/drawing/2014/main" id="{961AE357-FEB5-85CB-950C-DEED21B3709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56961" y="2580656"/>
            <a:ext cx="177028" cy="177028"/>
          </a:xfrm>
          <a:prstGeom prst="rect">
            <a:avLst/>
          </a:prstGeom>
        </p:spPr>
      </p:pic>
      <p:pic>
        <p:nvPicPr>
          <p:cNvPr id="17" name="Graphic 16">
            <a:extLst>
              <a:ext uri="{FF2B5EF4-FFF2-40B4-BE49-F238E27FC236}">
                <a16:creationId xmlns:a16="http://schemas.microsoft.com/office/drawing/2014/main" id="{A8D17D3D-5CF9-9C55-1424-0AFA41E92C9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2977" y="2873289"/>
            <a:ext cx="177028" cy="177028"/>
          </a:xfrm>
          <a:prstGeom prst="rect">
            <a:avLst/>
          </a:prstGeom>
        </p:spPr>
      </p:pic>
      <p:sp>
        <p:nvSpPr>
          <p:cNvPr id="18" name="TextBox 17">
            <a:extLst>
              <a:ext uri="{FF2B5EF4-FFF2-40B4-BE49-F238E27FC236}">
                <a16:creationId xmlns:a16="http://schemas.microsoft.com/office/drawing/2014/main" id="{524BD7F4-C16C-0180-356D-C42650374F81}"/>
              </a:ext>
            </a:extLst>
          </p:cNvPr>
          <p:cNvSpPr txBox="1"/>
          <p:nvPr/>
        </p:nvSpPr>
        <p:spPr>
          <a:xfrm>
            <a:off x="266429" y="3344420"/>
            <a:ext cx="8611142" cy="1477328"/>
          </a:xfrm>
          <a:prstGeom prst="rect">
            <a:avLst/>
          </a:prstGeom>
          <a:noFill/>
        </p:spPr>
        <p:txBody>
          <a:bodyPr wrap="square" lIns="91440" tIns="45720" rIns="91440" bIns="45720" rtlCol="0" anchor="t">
            <a:spAutoFit/>
          </a:bodyPr>
          <a:lstStyle/>
          <a:p>
            <a:pPr defTabSz="457189">
              <a:spcBef>
                <a:spcPts val="600"/>
              </a:spcBef>
              <a:defRPr/>
            </a:pPr>
            <a:r>
              <a:rPr lang="en-GB" sz="1400">
                <a:solidFill>
                  <a:srgbClr val="002060"/>
                </a:solidFill>
                <a:latin typeface="Arial" panose="020B0604020202020204" pitchFamily="34" charset="0"/>
                <a:cs typeface="Arial" panose="020B0604020202020204" pitchFamily="34" charset="0"/>
              </a:rPr>
              <a:t>We try to keep the topics and detail of User Group meetings at a level that is relevance to everyone</a:t>
            </a:r>
          </a:p>
          <a:p>
            <a:pPr defTabSz="457189">
              <a:spcBef>
                <a:spcPts val="600"/>
              </a:spcBef>
              <a:defRPr/>
            </a:pPr>
            <a:endParaRPr lang="en-GB" sz="140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400">
                <a:solidFill>
                  <a:srgbClr val="002060"/>
                </a:solidFill>
                <a:latin typeface="Arial" panose="020B0604020202020204" pitchFamily="34" charset="0"/>
                <a:cs typeface="Arial" panose="020B0604020202020204" pitchFamily="34" charset="0"/>
              </a:rPr>
              <a:t>Meaning we avoid in-depth coverage some important, licensee specific aspects of our developments</a:t>
            </a:r>
          </a:p>
          <a:p>
            <a:pPr defTabSz="457189">
              <a:spcBef>
                <a:spcPts val="600"/>
              </a:spcBef>
              <a:defRPr/>
            </a:pPr>
            <a:endParaRPr lang="en-GB" sz="140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400">
                <a:solidFill>
                  <a:srgbClr val="002060"/>
                </a:solidFill>
                <a:latin typeface="Arial" panose="020B0604020202020204" pitchFamily="34" charset="0"/>
                <a:cs typeface="Arial" panose="020B0604020202020204" pitchFamily="34" charset="0"/>
              </a:rPr>
              <a:t>We think we could be engaging licensee users differently – particularly those using the NDR to report data</a:t>
            </a:r>
          </a:p>
        </p:txBody>
      </p:sp>
    </p:spTree>
    <p:extLst>
      <p:ext uri="{BB962C8B-B14F-4D97-AF65-F5344CB8AC3E}">
        <p14:creationId xmlns:p14="http://schemas.microsoft.com/office/powerpoint/2010/main" val="1369468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title="Forms">
                <a:extLst>
                  <a:ext uri="{FF2B5EF4-FFF2-40B4-BE49-F238E27FC236}">
                    <a16:creationId xmlns:a16="http://schemas.microsoft.com/office/drawing/2014/main" id="{A9CFCFA8-F01C-2207-D4B6-35516CAD6F6F}"/>
                  </a:ext>
                </a:extLst>
              </p:cNvPr>
              <p:cNvGraphicFramePr>
                <a:graphicFrameLocks noGrp="1"/>
              </p:cNvGraphicFramePr>
              <p:nvPr/>
            </p:nvGraphicFramePr>
            <p:xfrm>
              <a:off x="0" y="0"/>
              <a:ext cx="9144000" cy="51435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3" name="Add-in 2" title="Forms">
                <a:extLst>
                  <a:ext uri="{FF2B5EF4-FFF2-40B4-BE49-F238E27FC236}">
                    <a16:creationId xmlns:a16="http://schemas.microsoft.com/office/drawing/2014/main" id="{A9CFCFA8-F01C-2207-D4B6-35516CAD6F6F}"/>
                  </a:ext>
                </a:extLst>
              </p:cNvPr>
              <p:cNvPicPr>
                <a:picLocks noGrp="1" noRot="1" noChangeAspect="1" noMove="1" noResize="1" noEditPoints="1" noAdjustHandles="1" noChangeArrowheads="1" noChangeShapeType="1"/>
              </p:cNvPicPr>
              <p:nvPr/>
            </p:nvPicPr>
            <p:blipFill>
              <a:blip r:embed="rId4">
                <a:clrChange>
                  <a:clrFrom>
                    <a:prstClr val="black"/>
                  </a:clrFrom>
                  <a:clrTo>
                    <a:prstClr val="black">
                      <a:alpha val="0"/>
                    </a:prstClr>
                  </a:clrTo>
                </a:clrChange>
              </a:blip>
              <a:stretch>
                <a:fillRect/>
              </a:stretch>
            </p:blipFill>
            <p:spPr>
              <a:xfrm>
                <a:off x="0" y="0"/>
                <a:ext cx="9144000" cy="5143500"/>
              </a:xfrm>
              <a:prstGeom prst="rect">
                <a:avLst/>
              </a:prstGeom>
            </p:spPr>
          </p:pic>
        </mc:Fallback>
      </mc:AlternateContent>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Forms">
                <a:extLst>
                  <a:ext uri="{FF2B5EF4-FFF2-40B4-BE49-F238E27FC236}">
                    <a16:creationId xmlns:a16="http://schemas.microsoft.com/office/drawing/2014/main" id="{94D07490-3FBB-C5DB-B6DF-ED0077F01372}"/>
                  </a:ext>
                </a:extLst>
              </p:cNvPr>
              <p:cNvGraphicFramePr>
                <a:graphicFrameLocks noGrp="1"/>
              </p:cNvGraphicFramePr>
              <p:nvPr/>
            </p:nvGraphicFramePr>
            <p:xfrm>
              <a:off x="0" y="0"/>
              <a:ext cx="9144000" cy="5143500"/>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xmlns="">
          <p:pic>
            <p:nvPicPr>
              <p:cNvPr id="4" name="Add-in 3" title="Forms">
                <a:extLst>
                  <a:ext uri="{FF2B5EF4-FFF2-40B4-BE49-F238E27FC236}">
                    <a16:creationId xmlns:a16="http://schemas.microsoft.com/office/drawing/2014/main" id="{94D07490-3FBB-C5DB-B6DF-ED0077F01372}"/>
                  </a:ext>
                </a:extLst>
              </p:cNvPr>
              <p:cNvPicPr>
                <a:picLocks noGrp="1" noRot="1" noChangeAspect="1" noMove="1" noResize="1" noEditPoints="1" noAdjustHandles="1" noChangeArrowheads="1" noChangeShapeType="1"/>
              </p:cNvPicPr>
              <p:nvPr/>
            </p:nvPicPr>
            <p:blipFill>
              <a:blip r:embed="rId4">
                <a:clrChange>
                  <a:clrFrom>
                    <a:prstClr val="black"/>
                  </a:clrFrom>
                  <a:clrTo>
                    <a:prstClr val="black">
                      <a:alpha val="0"/>
                    </a:prstClr>
                  </a:clrTo>
                </a:clrChange>
              </a:blip>
              <a:stretch>
                <a:fillRect/>
              </a:stretch>
            </p:blipFill>
            <p:spPr>
              <a:xfrm>
                <a:off x="0" y="0"/>
                <a:ext cx="9144000" cy="5143500"/>
              </a:xfrm>
              <a:prstGeom prst="rect">
                <a:avLst/>
              </a:prstGeom>
            </p:spPr>
          </p:pic>
        </mc:Fallback>
      </mc:AlternateContent>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Forms">
                <a:extLst>
                  <a:ext uri="{FF2B5EF4-FFF2-40B4-BE49-F238E27FC236}">
                    <a16:creationId xmlns:a16="http://schemas.microsoft.com/office/drawing/2014/main" id="{A0874D44-4F4C-11D6-A2AC-3D7A9AC2E41C}"/>
                  </a:ext>
                </a:extLst>
              </p:cNvPr>
              <p:cNvGraphicFramePr>
                <a:graphicFrameLocks noGrp="1"/>
              </p:cNvGraphicFramePr>
              <p:nvPr/>
            </p:nvGraphicFramePr>
            <p:xfrm>
              <a:off x="0" y="0"/>
              <a:ext cx="9144000" cy="5143500"/>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5" name="Add-in 4" title="Forms">
                <a:extLst>
                  <a:ext uri="{FF2B5EF4-FFF2-40B4-BE49-F238E27FC236}">
                    <a16:creationId xmlns:a16="http://schemas.microsoft.com/office/drawing/2014/main" id="{A0874D44-4F4C-11D6-A2AC-3D7A9AC2E41C}"/>
                  </a:ext>
                </a:extLst>
              </p:cNvPr>
              <p:cNvPicPr>
                <a:picLocks noGrp="1" noRot="1" noChangeAspect="1" noMove="1" noResize="1" noEditPoints="1" noAdjustHandles="1" noChangeArrowheads="1" noChangeShapeType="1"/>
              </p:cNvPicPr>
              <p:nvPr/>
            </p:nvPicPr>
            <p:blipFill>
              <a:blip r:embed="rId4">
                <a:clrChange>
                  <a:clrFrom>
                    <a:prstClr val="black"/>
                  </a:clrFrom>
                  <a:clrTo>
                    <a:prstClr val="black">
                      <a:alpha val="0"/>
                    </a:prstClr>
                  </a:clrTo>
                </a:clrChange>
              </a:blip>
              <a:stretch>
                <a:fillRect/>
              </a:stretch>
            </p:blipFill>
            <p:spPr>
              <a:xfrm>
                <a:off x="0" y="0"/>
                <a:ext cx="9144000" cy="5143500"/>
              </a:xfrm>
              <a:prstGeom prst="rect">
                <a:avLst/>
              </a:prstGeom>
            </p:spPr>
          </p:pic>
        </mc:Fallback>
      </mc:AlternateContent>
      <p:sp>
        <p:nvSpPr>
          <p:cNvPr id="2" name="Title 1">
            <a:extLst>
              <a:ext uri="{FF2B5EF4-FFF2-40B4-BE49-F238E27FC236}">
                <a16:creationId xmlns:a16="http://schemas.microsoft.com/office/drawing/2014/main" id="{A9CE3A9C-2349-2D1C-5CE3-C784B44A5A96}"/>
              </a:ext>
            </a:extLst>
          </p:cNvPr>
          <p:cNvSpPr>
            <a:spLocks noGrp="1"/>
          </p:cNvSpPr>
          <p:nvPr>
            <p:ph type="title"/>
          </p:nvPr>
        </p:nvSpPr>
        <p:spPr>
          <a:xfrm>
            <a:off x="431800" y="195265"/>
            <a:ext cx="5930900" cy="376237"/>
          </a:xfrm>
        </p:spPr>
        <p:txBody>
          <a:bodyPr>
            <a:noAutofit/>
          </a:bodyPr>
          <a:lstStyle/>
          <a:p>
            <a:r>
              <a:rPr lang="en-GB" sz="2400" b="1"/>
              <a:t>MS Forms survey – Licensee specific NDR events</a:t>
            </a:r>
          </a:p>
        </p:txBody>
      </p:sp>
    </p:spTree>
    <p:extLst>
      <p:ext uri="{BB962C8B-B14F-4D97-AF65-F5344CB8AC3E}">
        <p14:creationId xmlns:p14="http://schemas.microsoft.com/office/powerpoint/2010/main" val="392176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sz="2400">
                <a:latin typeface="Arial" panose="020B0604020202020204" pitchFamily="34" charset="0"/>
                <a:cs typeface="Arial" panose="020B0604020202020204" pitchFamily="34" charset="0"/>
              </a:rPr>
              <a:t>Agenda</a:t>
            </a:r>
            <a:endParaRPr lang="en-GB" sz="2400">
              <a:solidFill>
                <a:srgbClr val="00335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7A49F9F-7FA4-4EF8-A3DD-10DF6EA97A7C}"/>
              </a:ext>
            </a:extLst>
          </p:cNvPr>
          <p:cNvSpPr txBox="1"/>
          <p:nvPr/>
        </p:nvSpPr>
        <p:spPr>
          <a:xfrm>
            <a:off x="65938" y="647088"/>
            <a:ext cx="8892481" cy="4062651"/>
          </a:xfrm>
          <a:prstGeom prst="rect">
            <a:avLst/>
          </a:prstGeom>
          <a:noFill/>
        </p:spPr>
        <p:txBody>
          <a:bodyPr wrap="square" rtlCol="0">
            <a:spAutoFit/>
          </a:bodyPr>
          <a:lstStyle/>
          <a:p>
            <a:r>
              <a:rPr lang="en-GB" sz="2000" b="1">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1400" b="1">
                <a:solidFill>
                  <a:srgbClr val="002060"/>
                </a:solidFill>
                <a:latin typeface="Arial" panose="020B0604020202020204" pitchFamily="34" charset="0"/>
                <a:ea typeface="Calibri" panose="020F0502020204030204" pitchFamily="34" charset="0"/>
                <a:cs typeface="Arial" panose="020B0604020202020204" pitchFamily="34" charset="0"/>
              </a:rPr>
              <a:t>I</a:t>
            </a:r>
            <a:r>
              <a:rPr lang="en-GB" sz="1400" b="1">
                <a:solidFill>
                  <a:srgbClr val="002060"/>
                </a:solidFill>
                <a:effectLst/>
                <a:latin typeface="Arial" panose="020B0604020202020204" pitchFamily="34" charset="0"/>
                <a:ea typeface="Calibri" panose="020F0502020204030204" pitchFamily="34" charset="0"/>
                <a:cs typeface="Arial" panose="020B0604020202020204" pitchFamily="34" charset="0"/>
              </a:rPr>
              <a:t>ntroduction and general topics  (</a:t>
            </a:r>
            <a:r>
              <a:rPr lang="en-GB" sz="1400" b="1">
                <a:solidFill>
                  <a:srgbClr val="002060"/>
                </a:solidFill>
                <a:latin typeface="Arial" panose="020B0604020202020204" pitchFamily="34" charset="0"/>
                <a:ea typeface="Calibri" panose="020F0502020204030204" pitchFamily="34" charset="0"/>
                <a:cs typeface="Arial" panose="020B0604020202020204" pitchFamily="34" charset="0"/>
              </a:rPr>
              <a:t>11:00</a:t>
            </a:r>
            <a:r>
              <a:rPr lang="en-GB" sz="1400" b="1">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Last meeting – Recap and Activity</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Data Reporting and Disclosure Insights</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General updates: Version releases, Updates to documentation</a:t>
            </a:r>
          </a:p>
          <a:p>
            <a:pPr marL="457200"/>
            <a:endParaRPr lang="en-GB"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a:r>
              <a:rPr lang="en-GB" sz="1400" b="1">
                <a:solidFill>
                  <a:srgbClr val="002060"/>
                </a:solidFill>
                <a:effectLst/>
                <a:latin typeface="Arial" panose="020B0604020202020204" pitchFamily="34" charset="0"/>
                <a:ea typeface="Calibri" panose="020F0502020204030204" pitchFamily="34" charset="0"/>
                <a:cs typeface="Arial" panose="020B0604020202020204" pitchFamily="34" charset="0"/>
              </a:rPr>
              <a:t>Task Finish Groups &amp; Projects  (11:15)</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Programmatic (API) access to wellbore data</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TFG007 – Legacy Seismic Data Reporting</a:t>
            </a: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Project	- BGS Collaboration - NHDA collection to the NDR</a:t>
            </a:r>
          </a:p>
          <a:p>
            <a:pPr marL="1200150" lvl="1"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457200"/>
            <a:r>
              <a:rPr lang="en-GB" sz="1400" b="1">
                <a:solidFill>
                  <a:srgbClr val="002060"/>
                </a:solidFill>
                <a:effectLst/>
                <a:latin typeface="Arial" panose="020B0604020202020204" pitchFamily="34" charset="0"/>
                <a:ea typeface="Calibri" panose="020F0502020204030204" pitchFamily="34" charset="0"/>
                <a:cs typeface="Arial" panose="020B0604020202020204" pitchFamily="34" charset="0"/>
              </a:rPr>
              <a:t>Planned Updates and Developments </a:t>
            </a:r>
            <a:r>
              <a:rPr lang="en-GB" sz="1400" b="1">
                <a:solidFill>
                  <a:srgbClr val="002060"/>
                </a:solidFill>
                <a:latin typeface="Arial" panose="020B0604020202020204" pitchFamily="34" charset="0"/>
                <a:ea typeface="Calibri" panose="020F0502020204030204" pitchFamily="34" charset="0"/>
                <a:cs typeface="Arial" panose="020B0604020202020204" pitchFamily="34" charset="0"/>
              </a:rPr>
              <a:t>(11:45)</a:t>
            </a:r>
            <a:endParaRPr lang="en-GB" sz="1400">
              <a:solidFill>
                <a:srgbClr val="002060"/>
              </a:solidFill>
              <a:latin typeface="Arial" panose="020B0604020202020204" pitchFamily="34" charset="0"/>
              <a:cs typeface="Arial" panose="020B0604020202020204" pitchFamily="34" charset="0"/>
            </a:endParaRP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Co-ordinate Reference Systems for Surveys</a:t>
            </a: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Licensee specific NDR User Group events</a:t>
            </a: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Resolving issues with NDR metadata – File Format labelling</a:t>
            </a:r>
          </a:p>
          <a:p>
            <a:pPr marL="1200150" lvl="1" indent="-285750">
              <a:buFont typeface="Arial" panose="020B0604020202020204" pitchFamily="34" charset="0"/>
              <a:buChar char="•"/>
            </a:pPr>
            <a:endParaRPr lang="en-GB" sz="1400">
              <a:solidFill>
                <a:srgbClr val="CF0C71"/>
              </a:solidFill>
              <a:latin typeface="Arial" panose="020B0604020202020204" pitchFamily="34" charset="0"/>
              <a:ea typeface="Calibri" panose="020F0502020204030204" pitchFamily="34" charset="0"/>
              <a:cs typeface="Arial" panose="020B0604020202020204" pitchFamily="34" charset="0"/>
            </a:endParaRPr>
          </a:p>
          <a:p>
            <a:pPr marL="457200"/>
            <a:r>
              <a:rPr lang="en-GB" sz="1400" b="1">
                <a:solidFill>
                  <a:srgbClr val="002060"/>
                </a:solidFill>
                <a:latin typeface="Arial" panose="020B0604020202020204" pitchFamily="34" charset="0"/>
                <a:cs typeface="Arial" panose="020B0604020202020204" pitchFamily="34" charset="0"/>
              </a:rPr>
              <a:t>Next steps – 3-month outlook  (12:20)</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Development plan summary</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Dates for your diary and Contact information</a:t>
            </a:r>
          </a:p>
        </p:txBody>
      </p:sp>
      <p:pic>
        <p:nvPicPr>
          <p:cNvPr id="7" name="Picture 6" descr="A qr code on a white background">
            <a:extLst>
              <a:ext uri="{FF2B5EF4-FFF2-40B4-BE49-F238E27FC236}">
                <a16:creationId xmlns:a16="http://schemas.microsoft.com/office/drawing/2014/main" id="{1562FB06-CD86-D86A-69C9-D1B84979DC0B}"/>
              </a:ext>
            </a:extLst>
          </p:cNvPr>
          <p:cNvPicPr>
            <a:picLocks noChangeAspect="1"/>
          </p:cNvPicPr>
          <p:nvPr/>
        </p:nvPicPr>
        <p:blipFill>
          <a:blip r:embed="rId3"/>
          <a:stretch>
            <a:fillRect/>
          </a:stretch>
        </p:blipFill>
        <p:spPr>
          <a:xfrm>
            <a:off x="6164382" y="1885626"/>
            <a:ext cx="2794037" cy="2791189"/>
          </a:xfrm>
          <a:prstGeom prst="rect">
            <a:avLst/>
          </a:prstGeom>
        </p:spPr>
      </p:pic>
    </p:spTree>
    <p:extLst>
      <p:ext uri="{BB962C8B-B14F-4D97-AF65-F5344CB8AC3E}">
        <p14:creationId xmlns:p14="http://schemas.microsoft.com/office/powerpoint/2010/main" val="2715294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Resolving metadata issues: Format Labelling</a:t>
            </a:r>
            <a:endParaRPr lang="en-GB">
              <a:solidFill>
                <a:srgbClr val="FF00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8645978" cy="3978012"/>
          </a:xfrm>
          <a:prstGeom prst="rect">
            <a:avLst/>
          </a:prstGeom>
          <a:noFill/>
        </p:spPr>
        <p:txBody>
          <a:bodyPr wrap="square" lIns="91440" tIns="45720" rIns="91440" bIns="45720" rtlCol="0" anchor="t">
            <a:spAutoFit/>
          </a:bodyPr>
          <a:lstStyle/>
          <a:p>
            <a:pPr>
              <a:lnSpc>
                <a:spcPct val="150000"/>
              </a:lnSpc>
            </a:pPr>
            <a:r>
              <a:rPr lang="en-GB" sz="1350" b="1">
                <a:solidFill>
                  <a:srgbClr val="193768"/>
                </a:solidFill>
                <a:latin typeface="Arial" panose="020B0604020202020204"/>
              </a:rPr>
              <a:t>Incorrect File Format label:</a:t>
            </a:r>
            <a:r>
              <a:rPr lang="en-GB" sz="1350">
                <a:solidFill>
                  <a:srgbClr val="193768"/>
                </a:solidFill>
                <a:latin typeface="Arial" panose="020B0604020202020204"/>
              </a:rPr>
              <a:t>			Over 84,000 files have an incorrect ‘File Format’ label</a:t>
            </a:r>
          </a:p>
          <a:p>
            <a:pPr>
              <a:lnSpc>
                <a:spcPct val="150000"/>
              </a:lnSpc>
            </a:pPr>
            <a:r>
              <a:rPr lang="en-GB" sz="1350">
                <a:solidFill>
                  <a:srgbClr val="193768"/>
                </a:solidFill>
                <a:latin typeface="Arial" panose="020B0604020202020204"/>
              </a:rPr>
              <a:t>							Legacy issue across multiple data types – </a:t>
            </a:r>
            <a:r>
              <a:rPr lang="en-GB" sz="1350" b="1">
                <a:solidFill>
                  <a:srgbClr val="193768"/>
                </a:solidFill>
                <a:latin typeface="Arial" panose="020B0604020202020204"/>
              </a:rPr>
              <a:t>roughly 10% of files</a:t>
            </a:r>
            <a:endParaRPr lang="en-GB" sz="1350">
              <a:solidFill>
                <a:srgbClr val="193768"/>
              </a:solidFill>
              <a:latin typeface="Arial" panose="020B0604020202020204"/>
            </a:endParaRPr>
          </a:p>
          <a:p>
            <a:pPr defTabSz="457189">
              <a:spcBef>
                <a:spcPts val="600"/>
              </a:spcBef>
              <a:defRPr/>
            </a:pPr>
            <a:r>
              <a:rPr lang="en-GB" sz="1350">
                <a:solidFill>
                  <a:srgbClr val="193768"/>
                </a:solidFill>
                <a:latin typeface="Arial" panose="020B0604020202020204"/>
              </a:rPr>
              <a:t>					</a:t>
            </a:r>
          </a:p>
          <a:p>
            <a:pPr defTabSz="457189">
              <a:spcBef>
                <a:spcPts val="600"/>
              </a:spcBef>
              <a:defRPr/>
            </a:pPr>
            <a:r>
              <a:rPr lang="en-GB" sz="1350" b="1">
                <a:solidFill>
                  <a:srgbClr val="193768"/>
                </a:solidFill>
                <a:latin typeface="Arial" panose="020B0604020202020204"/>
              </a:rPr>
              <a:t>							e.g. </a:t>
            </a:r>
            <a:r>
              <a:rPr lang="en-GB" sz="1350" b="1">
                <a:solidFill>
                  <a:srgbClr val="FF0000"/>
                </a:solidFill>
                <a:latin typeface="Arial" panose="020B0604020202020204"/>
              </a:rPr>
              <a:t>&gt;600</a:t>
            </a:r>
            <a:r>
              <a:rPr lang="en-GB" sz="1350">
                <a:solidFill>
                  <a:srgbClr val="FF0000"/>
                </a:solidFill>
                <a:latin typeface="Arial" panose="020B0604020202020204"/>
              </a:rPr>
              <a:t> </a:t>
            </a:r>
            <a:r>
              <a:rPr lang="en-GB" sz="1350">
                <a:solidFill>
                  <a:srgbClr val="193768"/>
                </a:solidFill>
                <a:latin typeface="Arial" panose="020B0604020202020204"/>
              </a:rPr>
              <a:t>files labelled as LAS have a suffix other than </a:t>
            </a:r>
            <a:r>
              <a:rPr lang="en-GB" sz="1350" b="1">
                <a:solidFill>
                  <a:srgbClr val="193768"/>
                </a:solidFill>
                <a:latin typeface="Arial" panose="020B0604020202020204"/>
              </a:rPr>
              <a:t>.las</a:t>
            </a:r>
          </a:p>
          <a:p>
            <a:pPr defTabSz="457189">
              <a:spcBef>
                <a:spcPts val="600"/>
              </a:spcBef>
              <a:defRPr/>
            </a:pPr>
            <a:endParaRPr lang="en-GB" sz="1350">
              <a:solidFill>
                <a:srgbClr val="193768"/>
              </a:solidFill>
              <a:latin typeface="Arial" panose="020B0604020202020204"/>
            </a:endParaRPr>
          </a:p>
          <a:p>
            <a:pPr defTabSz="457189">
              <a:spcBef>
                <a:spcPts val="600"/>
              </a:spcBef>
              <a:defRPr/>
            </a:pPr>
            <a:r>
              <a:rPr lang="en-GB" sz="1350" b="1">
                <a:solidFill>
                  <a:srgbClr val="193768"/>
                </a:solidFill>
                <a:latin typeface="Arial" panose="020B0604020202020204"/>
              </a:rPr>
              <a:t>Errors in metadata have a range of consequences for users including:</a:t>
            </a:r>
          </a:p>
          <a:p>
            <a:pPr defTabSz="457189">
              <a:spcBef>
                <a:spcPts val="600"/>
              </a:spcBef>
              <a:defRPr/>
            </a:pPr>
            <a:endParaRPr lang="en-GB" sz="1350">
              <a:solidFill>
                <a:srgbClr val="193768"/>
              </a:solidFill>
              <a:latin typeface="Arial" panose="020B0604020202020204"/>
            </a:endParaRPr>
          </a:p>
          <a:p>
            <a:pPr defTabSz="457189">
              <a:spcBef>
                <a:spcPts val="600"/>
              </a:spcBef>
              <a:defRPr/>
            </a:pPr>
            <a:r>
              <a:rPr lang="en-GB" sz="1350">
                <a:solidFill>
                  <a:srgbClr val="193768"/>
                </a:solidFill>
                <a:latin typeface="Arial" panose="020B0604020202020204"/>
              </a:rPr>
              <a:t>Files labelled as non-compliant formats cannot be edited (even if they are </a:t>
            </a:r>
            <a:r>
              <a:rPr lang="en-GB" sz="1350" b="1" u="sng">
                <a:solidFill>
                  <a:srgbClr val="193768"/>
                </a:solidFill>
                <a:latin typeface="Arial" panose="020B0604020202020204"/>
              </a:rPr>
              <a:t>actually</a:t>
            </a:r>
            <a:r>
              <a:rPr lang="en-GB" sz="1350">
                <a:solidFill>
                  <a:srgbClr val="193768"/>
                </a:solidFill>
                <a:latin typeface="Arial" panose="020B0604020202020204"/>
              </a:rPr>
              <a:t> in a compliant format…)</a:t>
            </a:r>
          </a:p>
          <a:p>
            <a:pPr defTabSz="457189">
              <a:spcBef>
                <a:spcPts val="600"/>
              </a:spcBef>
              <a:defRPr/>
            </a:pPr>
            <a:endParaRPr lang="en-GB" sz="1350">
              <a:solidFill>
                <a:srgbClr val="193768"/>
              </a:solidFill>
              <a:latin typeface="Arial" panose="020B0604020202020204"/>
            </a:endParaRPr>
          </a:p>
          <a:p>
            <a:pPr defTabSz="457189">
              <a:spcBef>
                <a:spcPts val="600"/>
              </a:spcBef>
              <a:defRPr/>
            </a:pPr>
            <a:r>
              <a:rPr lang="en-GB" sz="1350">
                <a:solidFill>
                  <a:srgbClr val="193768"/>
                </a:solidFill>
                <a:latin typeface="Arial" panose="020B0604020202020204"/>
              </a:rPr>
              <a:t>Search/filtering using the File Format label gives partial results: 	You get some things you don’t want but you 											miss other things that you do want.</a:t>
            </a:r>
          </a:p>
          <a:p>
            <a:pPr defTabSz="457189">
              <a:spcBef>
                <a:spcPts val="600"/>
              </a:spcBef>
              <a:defRPr/>
            </a:pPr>
            <a:endParaRPr lang="en-GB" sz="1350">
              <a:solidFill>
                <a:srgbClr val="193768"/>
              </a:solidFill>
              <a:latin typeface="Arial" panose="020B0604020202020204"/>
            </a:endParaRPr>
          </a:p>
          <a:p>
            <a:pPr defTabSz="457189">
              <a:spcBef>
                <a:spcPts val="600"/>
              </a:spcBef>
              <a:defRPr/>
            </a:pPr>
            <a:r>
              <a:rPr lang="en-GB" sz="1350">
                <a:solidFill>
                  <a:srgbClr val="193768"/>
                </a:solidFill>
                <a:latin typeface="Arial" panose="020B0604020202020204"/>
              </a:rPr>
              <a:t>Initial research in early summer was presented last time – we’re planning our project approach with a view to starting to fix incorrect metadata, to improve data quality, accessibility and provide a true reflection of reporting.</a:t>
            </a:r>
          </a:p>
        </p:txBody>
      </p:sp>
    </p:spTree>
    <p:extLst>
      <p:ext uri="{BB962C8B-B14F-4D97-AF65-F5344CB8AC3E}">
        <p14:creationId xmlns:p14="http://schemas.microsoft.com/office/powerpoint/2010/main" val="3493942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lvl="0" defTabSz="457189">
              <a:lnSpc>
                <a:spcPct val="100000"/>
              </a:lnSpc>
              <a:spcBef>
                <a:spcPts val="0"/>
              </a:spcBef>
              <a:defRPr/>
            </a:pPr>
            <a:r>
              <a:rPr kumimoji="0" lang="en-GB" sz="4000" b="0" i="0" u="none" strike="noStrike" kern="1200" cap="none" spc="0" normalizeH="0" baseline="0" noProof="0">
                <a:ln>
                  <a:noFill/>
                </a:ln>
                <a:solidFill>
                  <a:srgbClr val="003351"/>
                </a:solidFill>
                <a:effectLst/>
                <a:uLnTx/>
                <a:uFillTx/>
                <a:latin typeface="Arial"/>
                <a:ea typeface="+mn-ea"/>
                <a:cs typeface="+mn-cs"/>
              </a:rPr>
              <a:t> Q&amp;A</a:t>
            </a:r>
            <a:r>
              <a:rPr lang="en-GB" sz="4000">
                <a:solidFill>
                  <a:schemeClr val="bg1"/>
                </a:solidFill>
                <a:latin typeface="Arial" panose="020B0604020202020204" pitchFamily="34" charset="0"/>
                <a:cs typeface="Arial" panose="020B0604020202020204" pitchFamily="34" charset="0"/>
              </a:rPr>
              <a:t> 4</a:t>
            </a:r>
            <a:endParaRPr kumimoji="0" lang="en-GB" sz="4000" b="0" i="0" u="none" strike="noStrike" kern="1200" cap="none" spc="0" normalizeH="0" baseline="0" noProof="0">
              <a:ln>
                <a:noFill/>
              </a:ln>
              <a:solidFill>
                <a:srgbClr val="003351"/>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41327" y="2854760"/>
            <a:ext cx="8348663" cy="523215"/>
          </a:xfrm>
          <a:prstGeom prst="rect">
            <a:avLst/>
          </a:prstGeom>
        </p:spPr>
        <p:txBody>
          <a:bodyPr>
            <a:normAutofit fontScale="92500" lnSpcReduction="20000"/>
          </a:bodyPr>
          <a:lstStyle/>
          <a:p>
            <a:pPr marL="0" indent="0">
              <a:buNone/>
            </a:pPr>
            <a:r>
              <a:rPr lang="en-GB"/>
              <a:t>Developments</a:t>
            </a:r>
          </a:p>
        </p:txBody>
      </p:sp>
    </p:spTree>
    <p:extLst>
      <p:ext uri="{BB962C8B-B14F-4D97-AF65-F5344CB8AC3E}">
        <p14:creationId xmlns:p14="http://schemas.microsoft.com/office/powerpoint/2010/main" val="1865732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Next steps</a:t>
            </a:r>
          </a:p>
        </p:txBody>
      </p:sp>
    </p:spTree>
    <p:extLst>
      <p:ext uri="{BB962C8B-B14F-4D97-AF65-F5344CB8AC3E}">
        <p14:creationId xmlns:p14="http://schemas.microsoft.com/office/powerpoint/2010/main" val="2696622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7"/>
            <a:ext cx="6223506" cy="376237"/>
          </a:xfrm>
        </p:spPr>
        <p:txBody>
          <a:bodyPr vert="horz" lIns="0" tIns="0" rIns="91440" bIns="45720" rtlCol="0" anchor="t">
            <a:noAutofit/>
          </a:bodyPr>
          <a:lstStyle/>
          <a:p>
            <a:r>
              <a:rPr lang="en-GB" sz="2400">
                <a:latin typeface="Arial" panose="020B0604020202020204" pitchFamily="34" charset="0"/>
                <a:cs typeface="Arial" panose="020B0604020202020204" pitchFamily="34" charset="0"/>
              </a:rPr>
              <a:t>Next steps – 3-month outlook</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3" y="1254932"/>
            <a:ext cx="8533481" cy="3816429"/>
          </a:xfrm>
          <a:prstGeom prst="rect">
            <a:avLst/>
          </a:prstGeom>
          <a:noFill/>
        </p:spPr>
        <p:txBody>
          <a:bodyPr wrap="square" lIns="91440" tIns="45720" rIns="91440" bIns="45720" rtlCol="0" anchor="t">
            <a:spAutoFit/>
          </a:bodyPr>
          <a:lstStyle/>
          <a:p>
            <a:pPr lvl="1" defTabSz="457178">
              <a:spcBef>
                <a:spcPts val="600"/>
              </a:spcBef>
              <a:defRPr/>
            </a:pPr>
            <a:r>
              <a:rPr lang="en-GB" sz="1400" b="1" u="sng">
                <a:solidFill>
                  <a:srgbClr val="002060"/>
                </a:solidFill>
                <a:latin typeface="Arial" panose="020B0604020202020204" pitchFamily="34" charset="0"/>
                <a:cs typeface="Arial" panose="020B0604020202020204" pitchFamily="34" charset="0"/>
              </a:rPr>
              <a:t>Active Projects</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NHDA archive to NDR -  seismic and well information</a:t>
            </a:r>
          </a:p>
          <a:p>
            <a:pPr marL="742931" lvl="1" indent="-285743" defTabSz="457178">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Edit Data Request UI for DMs – track status of your Project/File Edit requests</a:t>
            </a:r>
            <a:endParaRPr lang="en-GB" sz="1400" strike="sngStrike">
              <a:solidFill>
                <a:srgbClr val="193768"/>
              </a:solidFill>
              <a:latin typeface="Arial" panose="020B0604020202020204" pitchFamily="34" charset="0"/>
              <a:cs typeface="Arial" panose="020B0604020202020204" pitchFamily="34" charset="0"/>
            </a:endParaRPr>
          </a:p>
          <a:p>
            <a:pPr marL="742931" lvl="1" indent="-285743" defTabSz="457178">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CRS assignment workflow for surveys</a:t>
            </a:r>
          </a:p>
          <a:p>
            <a:pPr marL="742931" lvl="1" indent="-285743" defTabSz="457178">
              <a:spcBef>
                <a:spcPts val="600"/>
              </a:spcBef>
              <a:buFont typeface="Arial" panose="020B0604020202020204" pitchFamily="34" charset="0"/>
              <a:buChar char="•"/>
              <a:defRPr/>
            </a:pPr>
            <a:endParaRPr lang="en-GB" sz="1400">
              <a:solidFill>
                <a:srgbClr val="002060"/>
              </a:solidFill>
              <a:latin typeface="Arial" panose="020B0604020202020204" pitchFamily="34" charset="0"/>
              <a:cs typeface="Arial" panose="020B0604020202020204" pitchFamily="34" charset="0"/>
            </a:endParaRPr>
          </a:p>
          <a:p>
            <a:pPr lvl="1" defTabSz="457178">
              <a:spcBef>
                <a:spcPts val="600"/>
              </a:spcBef>
              <a:defRPr/>
            </a:pPr>
            <a:r>
              <a:rPr lang="en-GB" sz="1400" b="1" u="sng">
                <a:solidFill>
                  <a:srgbClr val="002060"/>
                </a:solidFill>
                <a:latin typeface="Arial" panose="020B0604020202020204" pitchFamily="34" charset="0"/>
                <a:cs typeface="Arial" panose="020B0604020202020204" pitchFamily="34" charset="0"/>
              </a:rPr>
              <a:t>Under consideration/planning</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Licensee specific NDR User Group events</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NDR Project ‘active dates’ correction workflow (for NSTA users)</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File Format label corrections</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Offline archive and ‘other’ licence data sources to NDR (continued)</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Seismic survey metadata to NSTA Open Data</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Seismic navigation data review</a:t>
            </a:r>
          </a:p>
          <a:p>
            <a:pPr defTabSz="457178">
              <a:spcBef>
                <a:spcPts val="600"/>
              </a:spcBef>
              <a:defRPr/>
            </a:pPr>
            <a:endParaRPr lang="en-GB" sz="1400" b="1">
              <a:solidFill>
                <a:srgbClr val="002060"/>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23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FDC3-C501-4571-A97A-A676324F9DAE}"/>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Dates For Your Diary</a:t>
            </a:r>
          </a:p>
        </p:txBody>
      </p:sp>
      <p:sp>
        <p:nvSpPr>
          <p:cNvPr id="3" name="Slide Number Placeholder 2">
            <a:extLst>
              <a:ext uri="{FF2B5EF4-FFF2-40B4-BE49-F238E27FC236}">
                <a16:creationId xmlns:a16="http://schemas.microsoft.com/office/drawing/2014/main" id="{89C42285-C401-466F-B97D-1BD55A62F233}"/>
              </a:ext>
            </a:extLst>
          </p:cNvPr>
          <p:cNvSpPr>
            <a:spLocks noGrp="1"/>
          </p:cNvSpPr>
          <p:nvPr>
            <p:ph type="sldNum" sz="quarter" idx="4"/>
          </p:nvPr>
        </p:nvSpPr>
        <p:spPr/>
        <p:txBody>
          <a:bodyPr/>
          <a:lstStyle/>
          <a:p>
            <a:fld id="{DD0590FE-9BA6-45CB-BC76-38BB9AEE2E90}" type="slidenum">
              <a:rPr lang="en-GB" smtClean="0"/>
              <a:t>34</a:t>
            </a:fld>
            <a:endParaRPr lang="en-GB"/>
          </a:p>
        </p:txBody>
      </p:sp>
      <p:graphicFrame>
        <p:nvGraphicFramePr>
          <p:cNvPr id="4" name="Table 3">
            <a:extLst>
              <a:ext uri="{FF2B5EF4-FFF2-40B4-BE49-F238E27FC236}">
                <a16:creationId xmlns:a16="http://schemas.microsoft.com/office/drawing/2014/main" id="{BED69917-1DAE-4908-89ED-A1E87E46ADF7}"/>
              </a:ext>
            </a:extLst>
          </p:cNvPr>
          <p:cNvGraphicFramePr>
            <a:graphicFrameLocks noGrp="1"/>
          </p:cNvGraphicFramePr>
          <p:nvPr>
            <p:extLst>
              <p:ext uri="{D42A27DB-BD31-4B8C-83A1-F6EECF244321}">
                <p14:modId xmlns:p14="http://schemas.microsoft.com/office/powerpoint/2010/main" val="904091084"/>
              </p:ext>
            </p:extLst>
          </p:nvPr>
        </p:nvGraphicFramePr>
        <p:xfrm>
          <a:off x="287063" y="1222713"/>
          <a:ext cx="8533090" cy="2722067"/>
        </p:xfrm>
        <a:graphic>
          <a:graphicData uri="http://schemas.openxmlformats.org/drawingml/2006/table">
            <a:tbl>
              <a:tblPr firstRow="1" bandRow="1"/>
              <a:tblGrid>
                <a:gridCol w="1110915">
                  <a:extLst>
                    <a:ext uri="{9D8B030D-6E8A-4147-A177-3AD203B41FA5}">
                      <a16:colId xmlns:a16="http://schemas.microsoft.com/office/drawing/2014/main" val="4102567331"/>
                    </a:ext>
                  </a:extLst>
                </a:gridCol>
                <a:gridCol w="817685">
                  <a:extLst>
                    <a:ext uri="{9D8B030D-6E8A-4147-A177-3AD203B41FA5}">
                      <a16:colId xmlns:a16="http://schemas.microsoft.com/office/drawing/2014/main" val="2744140500"/>
                    </a:ext>
                  </a:extLst>
                </a:gridCol>
                <a:gridCol w="4252871">
                  <a:extLst>
                    <a:ext uri="{9D8B030D-6E8A-4147-A177-3AD203B41FA5}">
                      <a16:colId xmlns:a16="http://schemas.microsoft.com/office/drawing/2014/main" val="2340499951"/>
                    </a:ext>
                  </a:extLst>
                </a:gridCol>
                <a:gridCol w="2351619">
                  <a:extLst>
                    <a:ext uri="{9D8B030D-6E8A-4147-A177-3AD203B41FA5}">
                      <a16:colId xmlns:a16="http://schemas.microsoft.com/office/drawing/2014/main" val="465827358"/>
                    </a:ext>
                  </a:extLst>
                </a:gridCol>
              </a:tblGrid>
              <a:tr h="558820">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algn="l">
                        <a:lnSpc>
                          <a:spcPct val="150000"/>
                        </a:lnSpc>
                      </a:pPr>
                      <a:r>
                        <a:rPr lang="en-GB" sz="1400" b="1">
                          <a:latin typeface="Arial" panose="020B0604020202020204" pitchFamily="34" charset="0"/>
                          <a:cs typeface="Arial" panose="020B0604020202020204" pitchFamily="34" charset="0"/>
                        </a:rPr>
                        <a:t>Month</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algn="l">
                        <a:lnSpc>
                          <a:spcPct val="150000"/>
                        </a:lnSpc>
                      </a:pPr>
                      <a:r>
                        <a:rPr lang="en-GB" sz="1400" b="1">
                          <a:latin typeface="Arial" panose="020B0604020202020204" pitchFamily="34" charset="0"/>
                          <a:cs typeface="Arial" panose="020B0604020202020204" pitchFamily="34" charset="0"/>
                        </a:rPr>
                        <a:t>Date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algn="l">
                        <a:lnSpc>
                          <a:spcPct val="150000"/>
                        </a:lnSpc>
                      </a:pPr>
                      <a:r>
                        <a:rPr lang="en-GB" sz="1400" b="1">
                          <a:latin typeface="Arial" panose="020B0604020202020204" pitchFamily="34" charset="0"/>
                          <a:cs typeface="Arial" panose="020B0604020202020204" pitchFamily="34" charset="0"/>
                        </a:rPr>
                        <a:t>Event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algn="l">
                        <a:lnSpc>
                          <a:spcPct val="150000"/>
                        </a:lnSpc>
                      </a:pPr>
                      <a:r>
                        <a:rPr lang="en-GB" sz="1400" b="1">
                          <a:latin typeface="Arial" panose="020B0604020202020204" pitchFamily="34" charset="0"/>
                          <a:cs typeface="Arial" panose="020B0604020202020204" pitchFamily="34" charset="0"/>
                        </a:rPr>
                        <a:t>Participants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372790891"/>
                  </a:ext>
                </a:extLst>
              </a:tr>
              <a:tr h="355074">
                <a:tc>
                  <a:txBody>
                    <a:bodyPr/>
                    <a:lstStyle/>
                    <a:p>
                      <a:pPr algn="l">
                        <a:lnSpc>
                          <a:spcPct val="250000"/>
                        </a:lnSpc>
                      </a:pPr>
                      <a:r>
                        <a:rPr lang="en-GB" sz="1400" b="1">
                          <a:latin typeface="Arial" panose="020B0604020202020204" pitchFamily="34" charset="0"/>
                          <a:cs typeface="Arial" panose="020B0604020202020204" pitchFamily="34" charset="0"/>
                        </a:rPr>
                        <a:t>November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algn="l">
                        <a:lnSpc>
                          <a:spcPct val="250000"/>
                        </a:lnSpc>
                      </a:pPr>
                      <a:r>
                        <a:rPr lang="en-GB" sz="1400" b="0">
                          <a:solidFill>
                            <a:schemeClr val="tx1"/>
                          </a:solidFill>
                          <a:latin typeface="Arial" panose="020B0604020202020204" pitchFamily="34" charset="0"/>
                          <a:cs typeface="Arial" panose="020B0604020202020204" pitchFamily="34" charset="0"/>
                        </a:rPr>
                        <a:t>Tue 14*</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a:latin typeface="Arial" panose="020B0604020202020204" pitchFamily="34" charset="0"/>
                          <a:cs typeface="Arial" panose="020B0604020202020204" pitchFamily="34" charset="0"/>
                        </a:rPr>
                        <a:t>NDR User Group Meeting 11 (hybrid)</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All NDR Users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70854393"/>
                  </a:ext>
                </a:extLst>
              </a:tr>
              <a:tr h="551647">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1" kern="0" baseline="0">
                          <a:latin typeface="Arial" panose="020B0604020202020204" pitchFamily="34" charset="0"/>
                          <a:cs typeface="Arial" panose="020B0604020202020204" pitchFamily="34" charset="0"/>
                        </a:rPr>
                        <a:t>March</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kern="0" baseline="0">
                          <a:solidFill>
                            <a:schemeClr val="tx1"/>
                          </a:solidFill>
                          <a:latin typeface="Arial" panose="020B0604020202020204" pitchFamily="34" charset="0"/>
                          <a:cs typeface="Arial" panose="020B0604020202020204" pitchFamily="34" charset="0"/>
                        </a:rPr>
                        <a:t>Tue 12*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a:latin typeface="Arial" panose="020B0604020202020204" pitchFamily="34" charset="0"/>
                          <a:cs typeface="Arial" panose="020B0604020202020204" pitchFamily="34" charset="0"/>
                        </a:rPr>
                        <a:t>NDR User Group Meeting 12 (online)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All NDR Users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214982904"/>
                  </a:ext>
                </a:extLst>
              </a:tr>
              <a:tr h="539830">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endParaRPr lang="en-GB" sz="1400" b="1" kern="0" baseline="0">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kern="0" baseline="0">
                          <a:latin typeface="Arial" panose="020B0604020202020204" pitchFamily="34" charset="0"/>
                          <a:cs typeface="Arial" panose="020B0604020202020204" pitchFamily="34" charset="0"/>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a:latin typeface="Arial" panose="020B0604020202020204" pitchFamily="34" charset="0"/>
                          <a:cs typeface="Arial" panose="020B0604020202020204" pitchFamily="34" charset="0"/>
                        </a:rPr>
                        <a:t>Licensee NDR UG event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a:latin typeface="Arial" panose="020B0604020202020204" pitchFamily="34" charset="0"/>
                          <a:cs typeface="Arial" panose="020B0604020202020204" pitchFamily="34" charset="0"/>
                        </a:rPr>
                        <a:t>Licensee ISC &amp; DM Users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992310569"/>
                  </a:ext>
                </a:extLst>
              </a:tr>
              <a:tr h="539830">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250000"/>
                        </a:lnSpc>
                        <a:spcBef>
                          <a:spcPts val="0"/>
                        </a:spcBef>
                        <a:spcAft>
                          <a:spcPts val="0"/>
                        </a:spcAft>
                        <a:buClrTx/>
                        <a:buSzTx/>
                        <a:buFontTx/>
                        <a:buNone/>
                        <a:tabLst/>
                        <a:defRPr/>
                      </a:pPr>
                      <a:endParaRPr lang="en-GB" sz="1400" b="1" kern="0" baseline="0">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kern="0" baseline="0">
                          <a:latin typeface="Arial" panose="020B0604020202020204" pitchFamily="34" charset="0"/>
                          <a:cs typeface="Arial" panose="020B0604020202020204" pitchFamily="34" charset="0"/>
                        </a:rPr>
                        <a:t>TBC</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a:latin typeface="Arial" panose="020B0604020202020204" pitchFamily="34" charset="0"/>
                          <a:cs typeface="Arial" panose="020B0604020202020204" pitchFamily="34" charset="0"/>
                        </a:rPr>
                        <a:t>TFG007 – Review: Legacy Seismic Reporting</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a:latin typeface="Arial" panose="020B0604020202020204" pitchFamily="34" charset="0"/>
                          <a:cs typeface="Arial" panose="020B0604020202020204" pitchFamily="34" charset="0"/>
                        </a:rPr>
                        <a:t>Licensee ISC &amp; DM Users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807502998"/>
                  </a:ext>
                </a:extLst>
              </a:tr>
            </a:tbl>
          </a:graphicData>
        </a:graphic>
      </p:graphicFrame>
      <p:sp>
        <p:nvSpPr>
          <p:cNvPr id="5" name="TextBox 4">
            <a:extLst>
              <a:ext uri="{FF2B5EF4-FFF2-40B4-BE49-F238E27FC236}">
                <a16:creationId xmlns:a16="http://schemas.microsoft.com/office/drawing/2014/main" id="{D5389E51-2DD5-44DC-9AC9-9B63E68FDBE2}"/>
              </a:ext>
            </a:extLst>
          </p:cNvPr>
          <p:cNvSpPr txBox="1"/>
          <p:nvPr/>
        </p:nvSpPr>
        <p:spPr>
          <a:xfrm>
            <a:off x="7389708" y="4661933"/>
            <a:ext cx="1575184" cy="307777"/>
          </a:xfrm>
          <a:prstGeom prst="rect">
            <a:avLst/>
          </a:prstGeom>
          <a:noFill/>
        </p:spPr>
        <p:txBody>
          <a:bodyPr wrap="square" rtlCol="0">
            <a:spAutoFit/>
          </a:bodyPr>
          <a:lstStyle/>
          <a:p>
            <a:r>
              <a:rPr lang="en-GB" sz="1400">
                <a:solidFill>
                  <a:srgbClr val="FF0000"/>
                </a:solidFill>
                <a:latin typeface="Calibri" panose="020F0502020204030204"/>
              </a:rPr>
              <a:t>*Provisional date</a:t>
            </a:r>
          </a:p>
        </p:txBody>
      </p:sp>
    </p:spTree>
    <p:extLst>
      <p:ext uri="{BB962C8B-B14F-4D97-AF65-F5344CB8AC3E}">
        <p14:creationId xmlns:p14="http://schemas.microsoft.com/office/powerpoint/2010/main" val="3218128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7"/>
            <a:ext cx="6223506" cy="376237"/>
          </a:xfrm>
        </p:spPr>
        <p:txBody>
          <a:bodyPr vert="horz" lIns="0" tIns="0" rIns="91440" bIns="45720" rtlCol="0" anchor="t">
            <a:noAutofit/>
          </a:bodyPr>
          <a:lstStyle/>
          <a:p>
            <a:r>
              <a:rPr lang="en-GB">
                <a:latin typeface="Arial" panose="020B0604020202020204" pitchFamily="34" charset="0"/>
                <a:cs typeface="Arial" panose="020B0604020202020204" pitchFamily="34" charset="0"/>
              </a:rPr>
              <a:t>Contact Information</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3" y="780148"/>
            <a:ext cx="8533481" cy="4108817"/>
          </a:xfrm>
          <a:prstGeom prst="rect">
            <a:avLst/>
          </a:prstGeom>
          <a:noFill/>
        </p:spPr>
        <p:txBody>
          <a:bodyPr wrap="square" lIns="91440" tIns="45720" rIns="91440" bIns="45720" rtlCol="0" anchor="t">
            <a:spAutoFit/>
          </a:bodyPr>
          <a:lstStyle/>
          <a:p>
            <a:pPr defTabSz="457178">
              <a:spcBef>
                <a:spcPts val="600"/>
              </a:spcBef>
              <a:defRPr/>
            </a:pPr>
            <a:r>
              <a:rPr lang="en-GB" sz="1400" b="1">
                <a:solidFill>
                  <a:srgbClr val="002060"/>
                </a:solidFill>
                <a:latin typeface="Arial" panose="020B0604020202020204"/>
              </a:rPr>
              <a:t>NSTA NDR Team</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a:rPr>
              <a:t>NDR Team </a:t>
            </a:r>
            <a:r>
              <a:rPr lang="en-GB" sz="1400" kern="0">
                <a:solidFill>
                  <a:srgbClr val="002060"/>
                </a:solidFill>
                <a:latin typeface="Arial" panose="020B0604020202020204" pitchFamily="34" charset="0"/>
                <a:cs typeface="Arial" panose="020B0604020202020204" pitchFamily="34" charset="0"/>
              </a:rPr>
              <a:t>- email our mailbox </a:t>
            </a:r>
            <a:r>
              <a:rPr lang="en-GB" sz="1400" kern="0">
                <a:latin typeface="Arial" panose="020B0604020202020204" pitchFamily="34" charset="0"/>
                <a:cs typeface="Arial" panose="020B0604020202020204" pitchFamily="34" charset="0"/>
                <a:hlinkClick r:id="rId2"/>
              </a:rPr>
              <a:t>ndr@nstauthority.co.uk</a:t>
            </a:r>
            <a:r>
              <a:rPr lang="en-GB" sz="1400" kern="0">
                <a:latin typeface="Arial" panose="020B0604020202020204" pitchFamily="34" charset="0"/>
                <a:cs typeface="Arial" panose="020B0604020202020204" pitchFamily="34" charset="0"/>
              </a:rPr>
              <a:t> </a:t>
            </a:r>
            <a:endParaRPr lang="en-GB" sz="1400">
              <a:solidFill>
                <a:srgbClr val="0065A2">
                  <a:lumMod val="50000"/>
                </a:srgbClr>
              </a:solidFill>
              <a:latin typeface="Arial" panose="020B0604020202020204"/>
            </a:endParaRP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a:rPr>
              <a:t>General enquires in relation to the National Data Repository</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a:rPr>
              <a:t>Referrals to NSTA colleagues or Support Centre, where appropriate</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a:hlinkClick r:id="rId3"/>
              </a:rPr>
              <a:t>Register for the NDR User Group mailing list</a:t>
            </a:r>
            <a:r>
              <a:rPr lang="en-GB" sz="1400">
                <a:solidFill>
                  <a:srgbClr val="002060"/>
                </a:solidFill>
                <a:latin typeface="Arial" panose="020B0604020202020204"/>
              </a:rPr>
              <a:t> – updates and User Group invitations</a:t>
            </a:r>
            <a:endParaRPr lang="en-GB" sz="1400">
              <a:solidFill>
                <a:srgbClr val="002060"/>
              </a:solidFill>
              <a:highlight>
                <a:srgbClr val="00FF00"/>
              </a:highlight>
              <a:latin typeface="Arial" panose="020B0604020202020204"/>
            </a:endParaRPr>
          </a:p>
          <a:p>
            <a:pPr lvl="1" defTabSz="457178">
              <a:spcBef>
                <a:spcPts val="600"/>
              </a:spcBef>
              <a:defRPr/>
            </a:pPr>
            <a:endParaRPr lang="en-GB" sz="1400">
              <a:solidFill>
                <a:srgbClr val="002060"/>
              </a:solidFill>
              <a:latin typeface="Arial" panose="020B0604020202020204"/>
            </a:endParaRPr>
          </a:p>
          <a:p>
            <a:pPr defTabSz="457178">
              <a:spcBef>
                <a:spcPts val="600"/>
              </a:spcBef>
              <a:defRPr/>
            </a:pPr>
            <a:r>
              <a:rPr lang="en-GB" sz="1400" b="1">
                <a:solidFill>
                  <a:srgbClr val="002060"/>
                </a:solidFill>
                <a:latin typeface="Arial" panose="020B0604020202020204"/>
              </a:rPr>
              <a:t>NDR Support Centre</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a:rPr>
              <a:t>Technical support for matters in relation to using the National Data Repository </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a:rPr>
              <a:t>Advice on how to use the UI, uploading data, downloads, ordering on media, metadata services</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a:rPr>
              <a:t>Osokey and Moveout technical expertise</a:t>
            </a:r>
          </a:p>
          <a:p>
            <a:pPr marL="742931" lvl="1" indent="-285743" defTabSz="457178">
              <a:spcBef>
                <a:spcPts val="600"/>
              </a:spcBef>
              <a:buFont typeface="Arial" panose="020B0604020202020204" pitchFamily="34" charset="0"/>
              <a:buChar char="•"/>
              <a:defRPr/>
            </a:pPr>
            <a:r>
              <a:rPr lang="en-GB" sz="1400">
                <a:solidFill>
                  <a:srgbClr val="0065A2">
                    <a:lumMod val="50000"/>
                  </a:srgbClr>
                </a:solidFill>
                <a:latin typeface="Arial" panose="020B0604020202020204"/>
                <a:hlinkClick r:id="rId4"/>
              </a:rPr>
              <a:t>support@uk-ndr.co.uk</a:t>
            </a:r>
            <a:r>
              <a:rPr lang="en-GB" sz="1400">
                <a:solidFill>
                  <a:srgbClr val="0065A2">
                    <a:lumMod val="50000"/>
                  </a:srgbClr>
                </a:solidFill>
                <a:latin typeface="Arial" panose="020B0604020202020204"/>
              </a:rPr>
              <a:t> </a:t>
            </a:r>
          </a:p>
          <a:p>
            <a:pPr marL="742931" lvl="1" indent="-285743" defTabSz="457178">
              <a:spcBef>
                <a:spcPts val="600"/>
              </a:spcBef>
              <a:buFont typeface="Arial" panose="020B0604020202020204" pitchFamily="34" charset="0"/>
              <a:buChar char="•"/>
              <a:defRPr/>
            </a:pPr>
            <a:r>
              <a:rPr lang="en-GB" sz="1400">
                <a:solidFill>
                  <a:srgbClr val="0065A2">
                    <a:lumMod val="50000"/>
                  </a:srgbClr>
                </a:solidFill>
                <a:latin typeface="Arial" panose="020B0604020202020204"/>
                <a:hlinkClick r:id="rId5"/>
              </a:rPr>
              <a:t>https://support.uk-ndr.co.uk/</a:t>
            </a:r>
            <a:r>
              <a:rPr lang="en-GB" sz="1400">
                <a:solidFill>
                  <a:srgbClr val="0065A2">
                    <a:lumMod val="50000"/>
                  </a:srgbClr>
                </a:solidFill>
                <a:latin typeface="Arial" panose="020B0604020202020204"/>
              </a:rPr>
              <a:t> </a:t>
            </a:r>
            <a:endParaRPr lang="en-GB" sz="1400" b="1">
              <a:solidFill>
                <a:srgbClr val="0065A2">
                  <a:lumMod val="50000"/>
                </a:srgbClr>
              </a:solidFill>
              <a:latin typeface="Arial" panose="020B0604020202020204"/>
            </a:endParaRP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a:rPr>
              <a:t>                  in app Support Centre launch – raise tickets, support articles and video explainers</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a:rPr>
              <a:t>                  Support Centre chat option</a:t>
            </a:r>
          </a:p>
        </p:txBody>
      </p:sp>
      <p:pic>
        <p:nvPicPr>
          <p:cNvPr id="4" name="Picture 3" descr="image of support chat button from the NDR support centre">
            <a:extLst>
              <a:ext uri="{FF2B5EF4-FFF2-40B4-BE49-F238E27FC236}">
                <a16:creationId xmlns:a16="http://schemas.microsoft.com/office/drawing/2014/main" id="{0F0AC943-7CC2-AFD2-D3F2-A42B712158D9}"/>
              </a:ext>
            </a:extLst>
          </p:cNvPr>
          <p:cNvPicPr>
            <a:picLocks noChangeAspect="1"/>
          </p:cNvPicPr>
          <p:nvPr/>
        </p:nvPicPr>
        <p:blipFill>
          <a:blip r:embed="rId6"/>
          <a:stretch>
            <a:fillRect/>
          </a:stretch>
        </p:blipFill>
        <p:spPr>
          <a:xfrm>
            <a:off x="1054477" y="4521451"/>
            <a:ext cx="774324" cy="301873"/>
          </a:xfrm>
          <a:prstGeom prst="rect">
            <a:avLst/>
          </a:prstGeom>
        </p:spPr>
      </p:pic>
      <p:pic>
        <p:nvPicPr>
          <p:cNvPr id="6" name="Picture 5" descr="image of support button from the NDR support centre">
            <a:extLst>
              <a:ext uri="{FF2B5EF4-FFF2-40B4-BE49-F238E27FC236}">
                <a16:creationId xmlns:a16="http://schemas.microsoft.com/office/drawing/2014/main" id="{12D39A51-DF0C-DD92-AF3C-ECF7BD993A0B}"/>
              </a:ext>
            </a:extLst>
          </p:cNvPr>
          <p:cNvPicPr>
            <a:picLocks noChangeAspect="1"/>
          </p:cNvPicPr>
          <p:nvPr/>
        </p:nvPicPr>
        <p:blipFill>
          <a:blip r:embed="rId7"/>
          <a:stretch>
            <a:fillRect/>
          </a:stretch>
        </p:blipFill>
        <p:spPr>
          <a:xfrm>
            <a:off x="1082594" y="4264261"/>
            <a:ext cx="729273" cy="274124"/>
          </a:xfrm>
          <a:prstGeom prst="rect">
            <a:avLst/>
          </a:prstGeom>
        </p:spPr>
      </p:pic>
    </p:spTree>
    <p:extLst>
      <p:ext uri="{BB962C8B-B14F-4D97-AF65-F5344CB8AC3E}">
        <p14:creationId xmlns:p14="http://schemas.microsoft.com/office/powerpoint/2010/main" val="2189793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4"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6616"/>
            <a:ext cx="8388350" cy="748313"/>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defTabSz="457178">
              <a:lnSpc>
                <a:spcPct val="100000"/>
              </a:lnSpc>
              <a:spcBef>
                <a:spcPts val="0"/>
              </a:spcBef>
              <a:defRPr/>
            </a:pPr>
            <a:r>
              <a:rPr lang="en-GB" sz="4000">
                <a:solidFill>
                  <a:srgbClr val="003351"/>
                </a:solidFill>
                <a:latin typeface="Arial"/>
                <a:ea typeface="+mn-ea"/>
                <a:cs typeface="+mn-cs"/>
              </a:rPr>
              <a:t>Thank You</a:t>
            </a:r>
          </a:p>
        </p:txBody>
      </p:sp>
    </p:spTree>
    <p:extLst>
      <p:ext uri="{BB962C8B-B14F-4D97-AF65-F5344CB8AC3E}">
        <p14:creationId xmlns:p14="http://schemas.microsoft.com/office/powerpoint/2010/main" val="300027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sz="2400">
                <a:latin typeface="Arial" panose="020B0604020202020204" pitchFamily="34" charset="0"/>
                <a:cs typeface="Arial" panose="020B0604020202020204" pitchFamily="34" charset="0"/>
              </a:rPr>
              <a:t>June meeting – Recap and Activity</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780147"/>
            <a:ext cx="8533481" cy="2939266"/>
          </a:xfrm>
          <a:prstGeom prst="rect">
            <a:avLst/>
          </a:prstGeom>
          <a:noFill/>
        </p:spPr>
        <p:txBody>
          <a:bodyPr wrap="square" lIns="91440" tIns="45720" rIns="91440" bIns="45720" rtlCol="0" anchor="t">
            <a:spAutoFit/>
          </a:bodyPr>
          <a:lstStyle/>
          <a:p>
            <a:pPr defTabSz="457189">
              <a:spcBef>
                <a:spcPts val="600"/>
              </a:spcBef>
              <a:defRPr/>
            </a:pPr>
            <a:r>
              <a:rPr lang="en-GB" sz="1400" b="1">
                <a:solidFill>
                  <a:srgbClr val="002060"/>
                </a:solidFill>
                <a:latin typeface="Arial" panose="020B0604020202020204" pitchFamily="34" charset="0"/>
                <a:cs typeface="Arial" panose="020B0604020202020204" pitchFamily="34" charset="0"/>
              </a:rPr>
              <a:t>Development plan – continuous improvement</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Programmatic access (API) to data wellbore – operational</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Legacy SEG-D reporting solution and procedure</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Edit Data Request UI for DMs – track status of submitted edit requests</a:t>
            </a:r>
            <a:endParaRPr lang="en-GB" sz="1400" strike="sngStrike">
              <a:solidFill>
                <a:srgbClr val="193768"/>
              </a:solidFill>
              <a:latin typeface="Arial" panose="020B0604020202020204" pitchFamily="34" charset="0"/>
              <a:cs typeface="Arial" panose="020B0604020202020204" pitchFamily="34" charset="0"/>
            </a:endParaRPr>
          </a:p>
          <a:p>
            <a:pPr lvl="1" defTabSz="457189">
              <a:spcBef>
                <a:spcPts val="600"/>
              </a:spcBef>
              <a:defRPr/>
            </a:pPr>
            <a:endParaRPr lang="en-GB" sz="140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400" b="1">
                <a:solidFill>
                  <a:srgbClr val="002060"/>
                </a:solidFill>
                <a:latin typeface="Arial" panose="020B0604020202020204" pitchFamily="34" charset="0"/>
                <a:cs typeface="Arial" panose="020B0604020202020204" pitchFamily="34" charset="0"/>
              </a:rPr>
              <a:t>NSTA strategic projects</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Upload NHDA holdings versus NDR</a:t>
            </a:r>
            <a:endParaRPr lang="en-GB" sz="1400">
              <a:solidFill>
                <a:srgbClr val="002060"/>
              </a:solidFill>
              <a:latin typeface="Arial" panose="020B0604020202020204" pitchFamily="34" charset="0"/>
              <a:cs typeface="Arial" panose="020B0604020202020204" pitchFamily="34" charset="0"/>
            </a:endParaRP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Review and plan to migrate remaining offline data collection</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Review and plan to migrate ‘other’ sources of licence information</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Review and plan to correct NDR “File Format” labelling</a:t>
            </a:r>
          </a:p>
        </p:txBody>
      </p:sp>
      <p:pic>
        <p:nvPicPr>
          <p:cNvPr id="8" name="Graphic 7">
            <a:extLst>
              <a:ext uri="{FF2B5EF4-FFF2-40B4-BE49-F238E27FC236}">
                <a16:creationId xmlns:a16="http://schemas.microsoft.com/office/drawing/2014/main" id="{792FB8B6-2972-EF42-73B8-EF215F780E8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2421" y="1131699"/>
            <a:ext cx="177028" cy="177028"/>
          </a:xfrm>
          <a:prstGeom prst="rect">
            <a:avLst/>
          </a:prstGeom>
        </p:spPr>
      </p:pic>
      <p:pic>
        <p:nvPicPr>
          <p:cNvPr id="10" name="Graphic 9" descr="Circle with left arrow with solid fill">
            <a:extLst>
              <a:ext uri="{FF2B5EF4-FFF2-40B4-BE49-F238E27FC236}">
                <a16:creationId xmlns:a16="http://schemas.microsoft.com/office/drawing/2014/main" id="{1D52AF16-1458-937E-F63D-64FC19AFF0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908244" y="1411102"/>
            <a:ext cx="238469" cy="238469"/>
          </a:xfrm>
          <a:prstGeom prst="rect">
            <a:avLst/>
          </a:prstGeom>
        </p:spPr>
      </p:pic>
      <p:pic>
        <p:nvPicPr>
          <p:cNvPr id="12" name="Graphic 11" descr="Circle with left arrow with solid fill">
            <a:extLst>
              <a:ext uri="{FF2B5EF4-FFF2-40B4-BE49-F238E27FC236}">
                <a16:creationId xmlns:a16="http://schemas.microsoft.com/office/drawing/2014/main" id="{99B6C775-5DB5-1647-58D3-1EF08B9D1D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004999" y="2536494"/>
            <a:ext cx="238469" cy="238469"/>
          </a:xfrm>
          <a:prstGeom prst="rect">
            <a:avLst/>
          </a:prstGeom>
        </p:spPr>
      </p:pic>
      <p:pic>
        <p:nvPicPr>
          <p:cNvPr id="3" name="Graphic 2" descr="Circle with left arrow with solid fill">
            <a:extLst>
              <a:ext uri="{FF2B5EF4-FFF2-40B4-BE49-F238E27FC236}">
                <a16:creationId xmlns:a16="http://schemas.microsoft.com/office/drawing/2014/main" id="{5B2B83B5-0899-447C-561D-E3EC9A6524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5814793" y="2840298"/>
            <a:ext cx="238469" cy="238469"/>
          </a:xfrm>
          <a:prstGeom prst="rect">
            <a:avLst/>
          </a:prstGeom>
        </p:spPr>
      </p:pic>
      <p:pic>
        <p:nvPicPr>
          <p:cNvPr id="4" name="Graphic 3" descr="Circle with left arrow with solid fill">
            <a:extLst>
              <a:ext uri="{FF2B5EF4-FFF2-40B4-BE49-F238E27FC236}">
                <a16:creationId xmlns:a16="http://schemas.microsoft.com/office/drawing/2014/main" id="{AC34706D-0523-0D39-0128-EFD1A48B7A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634467" y="1686593"/>
            <a:ext cx="238469" cy="238469"/>
          </a:xfrm>
          <a:prstGeom prst="rect">
            <a:avLst/>
          </a:prstGeom>
        </p:spPr>
      </p:pic>
      <p:pic>
        <p:nvPicPr>
          <p:cNvPr id="14" name="Graphic 13" descr="Pause with solid fill">
            <a:extLst>
              <a:ext uri="{FF2B5EF4-FFF2-40B4-BE49-F238E27FC236}">
                <a16:creationId xmlns:a16="http://schemas.microsoft.com/office/drawing/2014/main" id="{CC519CA2-B0AB-F1DF-5A44-942304EFE2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4049" y="3142832"/>
            <a:ext cx="238469" cy="238469"/>
          </a:xfrm>
          <a:prstGeom prst="rect">
            <a:avLst/>
          </a:prstGeom>
        </p:spPr>
      </p:pic>
      <p:pic>
        <p:nvPicPr>
          <p:cNvPr id="15" name="Graphic 14" descr="Pause with solid fill">
            <a:extLst>
              <a:ext uri="{FF2B5EF4-FFF2-40B4-BE49-F238E27FC236}">
                <a16:creationId xmlns:a16="http://schemas.microsoft.com/office/drawing/2014/main" id="{6AEBA157-971A-EF47-CD71-CD30F03B41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3952" y="3432755"/>
            <a:ext cx="238469" cy="238469"/>
          </a:xfrm>
          <a:prstGeom prst="rect">
            <a:avLst/>
          </a:prstGeom>
        </p:spPr>
      </p:pic>
    </p:spTree>
    <p:extLst>
      <p:ext uri="{BB962C8B-B14F-4D97-AF65-F5344CB8AC3E}">
        <p14:creationId xmlns:p14="http://schemas.microsoft.com/office/powerpoint/2010/main" val="103432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sz="2400">
                <a:latin typeface="Arial" panose="020B0604020202020204" pitchFamily="34" charset="0"/>
                <a:cs typeface="Arial" panose="020B0604020202020204" pitchFamily="34" charset="0"/>
              </a:rPr>
              <a:t>Well data – Reporting and Disclosure</a:t>
            </a:r>
          </a:p>
        </p:txBody>
      </p:sp>
      <p:sp>
        <p:nvSpPr>
          <p:cNvPr id="47" name="TextBox 46">
            <a:extLst>
              <a:ext uri="{FF2B5EF4-FFF2-40B4-BE49-F238E27FC236}">
                <a16:creationId xmlns:a16="http://schemas.microsoft.com/office/drawing/2014/main" id="{6C25FDAE-CF2C-4E4C-80C7-E4F436676154}"/>
              </a:ext>
            </a:extLst>
          </p:cNvPr>
          <p:cNvSpPr txBox="1"/>
          <p:nvPr/>
        </p:nvSpPr>
        <p:spPr>
          <a:xfrm>
            <a:off x="852258" y="4178655"/>
            <a:ext cx="7439484" cy="800219"/>
          </a:xfrm>
          <a:prstGeom prst="rect">
            <a:avLst/>
          </a:prstGeom>
          <a:noFill/>
        </p:spPr>
        <p:txBody>
          <a:bodyPr wrap="square" lIns="91440" tIns="45720" rIns="91440" bIns="45720" rtlCol="0" anchor="t">
            <a:spAutoFit/>
          </a:bodyPr>
          <a:lstStyle/>
          <a:p>
            <a:pPr defTabSz="457189">
              <a:spcBef>
                <a:spcPts val="600"/>
              </a:spcBef>
              <a:defRPr/>
            </a:pPr>
            <a:r>
              <a:rPr lang="en-GB" sz="1200">
                <a:solidFill>
                  <a:srgbClr val="002060"/>
                </a:solidFill>
                <a:latin typeface="Arial" panose="020B0604020202020204" pitchFamily="34" charset="0"/>
                <a:cs typeface="Arial" panose="020B0604020202020204" pitchFamily="34" charset="0"/>
              </a:rPr>
              <a:t>2006 - values omitted – 1,254 GB and 273K files migrated to CDA’s service with SLB</a:t>
            </a:r>
          </a:p>
          <a:p>
            <a:pPr defTabSz="457189">
              <a:spcBef>
                <a:spcPts val="600"/>
              </a:spcBef>
              <a:defRPr/>
            </a:pPr>
            <a:r>
              <a:rPr lang="en-GB" sz="1200">
                <a:solidFill>
                  <a:srgbClr val="002060"/>
                </a:solidFill>
                <a:latin typeface="Arial" panose="020B0604020202020204" pitchFamily="34" charset="0"/>
                <a:cs typeface="Arial" panose="020B0604020202020204" pitchFamily="34" charset="0"/>
              </a:rPr>
              <a:t>2019 – Probably due to NSTA loading of JDWL etc. sourced to support licensing rounds</a:t>
            </a:r>
          </a:p>
          <a:p>
            <a:pPr defTabSz="457189">
              <a:spcBef>
                <a:spcPts val="600"/>
              </a:spcBef>
              <a:defRPr/>
            </a:pPr>
            <a:r>
              <a:rPr lang="en-GB" sz="1200">
                <a:solidFill>
                  <a:srgbClr val="002060"/>
                </a:solidFill>
                <a:latin typeface="Arial" panose="020B0604020202020204" pitchFamily="34" charset="0"/>
                <a:cs typeface="Arial" panose="020B0604020202020204" pitchFamily="34" charset="0"/>
              </a:rPr>
              <a:t>2023 – YTD file count is equivalent to all of 2022 – size is far greater.  </a:t>
            </a:r>
            <a:r>
              <a:rPr lang="en-GB" sz="1200" u="sng">
                <a:solidFill>
                  <a:srgbClr val="002060"/>
                </a:solidFill>
                <a:latin typeface="Arial" panose="020B0604020202020204" pitchFamily="34" charset="0"/>
                <a:cs typeface="Arial" panose="020B0604020202020204" pitchFamily="34" charset="0"/>
              </a:rPr>
              <a:t>All licensee led self-service reporting</a:t>
            </a:r>
          </a:p>
        </p:txBody>
      </p:sp>
      <p:graphicFrame>
        <p:nvGraphicFramePr>
          <p:cNvPr id="3" name="Chart 2" descr="Chart summarising the number of well data files loaded to the NDR and preceding systems from 2007 to 2023 and the total volume of data in gigabytes">
            <a:extLst>
              <a:ext uri="{FF2B5EF4-FFF2-40B4-BE49-F238E27FC236}">
                <a16:creationId xmlns:a16="http://schemas.microsoft.com/office/drawing/2014/main" id="{987B7FBB-6501-96F9-8E43-95017D5D42A1}"/>
              </a:ext>
            </a:extLst>
          </p:cNvPr>
          <p:cNvGraphicFramePr>
            <a:graphicFrameLocks/>
          </p:cNvGraphicFramePr>
          <p:nvPr>
            <p:extLst>
              <p:ext uri="{D42A27DB-BD31-4B8C-83A1-F6EECF244321}">
                <p14:modId xmlns:p14="http://schemas.microsoft.com/office/powerpoint/2010/main" val="2534347203"/>
              </p:ext>
            </p:extLst>
          </p:nvPr>
        </p:nvGraphicFramePr>
        <p:xfrm>
          <a:off x="1034510" y="564735"/>
          <a:ext cx="7019244" cy="3435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439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sz="2400">
                <a:latin typeface="Arial" panose="020B0604020202020204" pitchFamily="34" charset="0"/>
                <a:cs typeface="Arial" panose="020B0604020202020204" pitchFamily="34" charset="0"/>
              </a:rPr>
              <a:t>Seismic data – Reporting and Disclosure</a:t>
            </a:r>
          </a:p>
        </p:txBody>
      </p:sp>
      <p:graphicFrame>
        <p:nvGraphicFramePr>
          <p:cNvPr id="5" name="Chart 4" descr="Chart summarising the number of seismic data files loaded to the NDR and preceding systems from 2009 to 2023 and the total volume of data in terabytes">
            <a:extLst>
              <a:ext uri="{FF2B5EF4-FFF2-40B4-BE49-F238E27FC236}">
                <a16:creationId xmlns:a16="http://schemas.microsoft.com/office/drawing/2014/main" id="{480B7788-DF56-2B93-C784-33F1BBD048F4}"/>
              </a:ext>
            </a:extLst>
          </p:cNvPr>
          <p:cNvGraphicFramePr>
            <a:graphicFrameLocks/>
          </p:cNvGraphicFramePr>
          <p:nvPr>
            <p:extLst>
              <p:ext uri="{D42A27DB-BD31-4B8C-83A1-F6EECF244321}">
                <p14:modId xmlns:p14="http://schemas.microsoft.com/office/powerpoint/2010/main" val="2498102327"/>
              </p:ext>
            </p:extLst>
          </p:nvPr>
        </p:nvGraphicFramePr>
        <p:xfrm>
          <a:off x="1034510" y="564735"/>
          <a:ext cx="7074980" cy="3530112"/>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Box 46">
            <a:extLst>
              <a:ext uri="{FF2B5EF4-FFF2-40B4-BE49-F238E27FC236}">
                <a16:creationId xmlns:a16="http://schemas.microsoft.com/office/drawing/2014/main" id="{6C25FDAE-CF2C-4E4C-80C7-E4F436676154}"/>
              </a:ext>
            </a:extLst>
          </p:cNvPr>
          <p:cNvSpPr txBox="1"/>
          <p:nvPr/>
        </p:nvSpPr>
        <p:spPr>
          <a:xfrm>
            <a:off x="892858" y="4178655"/>
            <a:ext cx="7358284" cy="800219"/>
          </a:xfrm>
          <a:prstGeom prst="rect">
            <a:avLst/>
          </a:prstGeom>
          <a:noFill/>
        </p:spPr>
        <p:txBody>
          <a:bodyPr wrap="square" lIns="91440" tIns="45720" rIns="91440" bIns="45720" rtlCol="0" anchor="t">
            <a:spAutoFit/>
          </a:bodyPr>
          <a:lstStyle/>
          <a:p>
            <a:pPr defTabSz="457189">
              <a:spcBef>
                <a:spcPts val="600"/>
              </a:spcBef>
              <a:defRPr/>
            </a:pPr>
            <a:r>
              <a:rPr lang="en-GB" sz="1200">
                <a:solidFill>
                  <a:srgbClr val="002060"/>
                </a:solidFill>
                <a:latin typeface="Arial" panose="020B0604020202020204" pitchFamily="34" charset="0"/>
                <a:cs typeface="Arial" panose="020B0604020202020204" pitchFamily="34" charset="0"/>
              </a:rPr>
              <a:t>2009 – 20,000 files loaded – primarily seismic navigation, so relatively low volume</a:t>
            </a:r>
          </a:p>
          <a:p>
            <a:pPr defTabSz="457189">
              <a:spcBef>
                <a:spcPts val="600"/>
              </a:spcBef>
              <a:defRPr/>
            </a:pPr>
            <a:r>
              <a:rPr lang="en-GB" sz="1200">
                <a:solidFill>
                  <a:srgbClr val="002060"/>
                </a:solidFill>
                <a:latin typeface="Arial" panose="020B0604020202020204" pitchFamily="34" charset="0"/>
                <a:cs typeface="Arial" panose="020B0604020202020204" pitchFamily="34" charset="0"/>
              </a:rPr>
              <a:t>2021/22 – significant increase: Upload of NSTA’s data (Osokey) and 3D field data from archive (Moveout)</a:t>
            </a:r>
          </a:p>
          <a:p>
            <a:pPr defTabSz="457189">
              <a:spcBef>
                <a:spcPts val="600"/>
              </a:spcBef>
              <a:defRPr/>
            </a:pPr>
            <a:r>
              <a:rPr lang="en-GB" sz="1200">
                <a:solidFill>
                  <a:srgbClr val="002060"/>
                </a:solidFill>
                <a:latin typeface="Arial" panose="020B0604020202020204" pitchFamily="34" charset="0"/>
                <a:cs typeface="Arial" panose="020B0604020202020204" pitchFamily="34" charset="0"/>
              </a:rPr>
              <a:t>2023 – Largely licensee driven data reporting. Approximately 135 TB loaded </a:t>
            </a:r>
            <a:r>
              <a:rPr lang="en-GB" sz="1200" u="sng">
                <a:solidFill>
                  <a:srgbClr val="002060"/>
                </a:solidFill>
                <a:latin typeface="Arial" panose="020B0604020202020204" pitchFamily="34" charset="0"/>
                <a:cs typeface="Arial" panose="020B0604020202020204" pitchFamily="34" charset="0"/>
              </a:rPr>
              <a:t>self-service</a:t>
            </a:r>
            <a:r>
              <a:rPr lang="en-GB" sz="1200">
                <a:solidFill>
                  <a:srgbClr val="002060"/>
                </a:solidFill>
                <a:latin typeface="Arial" panose="020B0604020202020204" pitchFamily="34" charset="0"/>
                <a:cs typeface="Arial" panose="020B0604020202020204" pitchFamily="34" charset="0"/>
              </a:rPr>
              <a:t>  by end July</a:t>
            </a:r>
            <a:endParaRPr lang="en-GB" sz="14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21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sz="2400">
                <a:latin typeface="Arial" panose="020B0604020202020204" pitchFamily="34" charset="0"/>
                <a:cs typeface="Arial" panose="020B0604020202020204" pitchFamily="34" charset="0"/>
              </a:rPr>
              <a:t>Version, documentation and other updates</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8645978" cy="1661993"/>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193768"/>
                </a:solidFill>
                <a:latin typeface="Arial" panose="020B0604020202020204"/>
              </a:rPr>
              <a:t>Most recent major version was released before the June 2023 meeting, with accompanying update to the “Form and Manner” document.</a:t>
            </a:r>
          </a:p>
          <a:p>
            <a:pPr defTabSz="457189">
              <a:spcBef>
                <a:spcPts val="600"/>
              </a:spcBef>
              <a:defRPr/>
            </a:pPr>
            <a:endParaRPr lang="en-GB" sz="1350" b="1">
              <a:solidFill>
                <a:srgbClr val="193768"/>
              </a:solidFill>
              <a:latin typeface="Arial" panose="020B0604020202020204"/>
            </a:endParaRPr>
          </a:p>
          <a:p>
            <a:pPr defTabSz="457189">
              <a:spcBef>
                <a:spcPts val="600"/>
              </a:spcBef>
              <a:defRPr/>
            </a:pPr>
            <a:r>
              <a:rPr lang="en-GB" sz="1350" b="1">
                <a:solidFill>
                  <a:srgbClr val="193768"/>
                </a:solidFill>
                <a:latin typeface="Arial" panose="020B0604020202020204"/>
              </a:rPr>
              <a:t>A revised NDR User Agreement </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Revised UA will in included in the next deployment</a:t>
            </a:r>
          </a:p>
          <a:p>
            <a:pPr marL="742950" lvl="1" indent="-285750" defTabSz="457189">
              <a:spcBef>
                <a:spcPts val="600"/>
              </a:spcBef>
              <a:buFont typeface="Arial" panose="020B0604020202020204" pitchFamily="34" charset="0"/>
              <a:buChar char="•"/>
              <a:defRPr/>
            </a:pPr>
            <a:r>
              <a:rPr lang="en-GB" sz="1400" b="1">
                <a:solidFill>
                  <a:srgbClr val="002060"/>
                </a:solidFill>
                <a:latin typeface="Arial" panose="020B0604020202020204" pitchFamily="34" charset="0"/>
                <a:cs typeface="Arial" panose="020B0604020202020204" pitchFamily="34" charset="0"/>
              </a:rPr>
              <a:t>All users will be required to accept before proceeding</a:t>
            </a:r>
            <a:endParaRPr lang="en-GB" sz="1350" b="1">
              <a:solidFill>
                <a:srgbClr val="193768"/>
              </a:solidFill>
              <a:highlight>
                <a:srgbClr val="FFFF00"/>
              </a:highlight>
              <a:latin typeface="Arial" panose="020B0604020202020204"/>
            </a:endParaRPr>
          </a:p>
        </p:txBody>
      </p:sp>
      <p:graphicFrame>
        <p:nvGraphicFramePr>
          <p:cNvPr id="11" name="Table 11">
            <a:extLst>
              <a:ext uri="{FF2B5EF4-FFF2-40B4-BE49-F238E27FC236}">
                <a16:creationId xmlns:a16="http://schemas.microsoft.com/office/drawing/2014/main" id="{7E435B24-AA37-E745-9D76-680CBEEA632E}"/>
              </a:ext>
            </a:extLst>
          </p:cNvPr>
          <p:cNvGraphicFramePr>
            <a:graphicFrameLocks noGrp="1"/>
          </p:cNvGraphicFramePr>
          <p:nvPr>
            <p:extLst>
              <p:ext uri="{D42A27DB-BD31-4B8C-83A1-F6EECF244321}">
                <p14:modId xmlns:p14="http://schemas.microsoft.com/office/powerpoint/2010/main" val="857261719"/>
              </p:ext>
            </p:extLst>
          </p:nvPr>
        </p:nvGraphicFramePr>
        <p:xfrm>
          <a:off x="334998" y="2571750"/>
          <a:ext cx="5893081" cy="2225040"/>
        </p:xfrm>
        <a:graphic>
          <a:graphicData uri="http://schemas.openxmlformats.org/drawingml/2006/table">
            <a:tbl>
              <a:tblPr firstRow="1" bandRow="1">
                <a:tableStyleId>{5C22544A-7EE6-4342-B048-85BDC9FD1C3A}</a:tableStyleId>
              </a:tblPr>
              <a:tblGrid>
                <a:gridCol w="950297">
                  <a:extLst>
                    <a:ext uri="{9D8B030D-6E8A-4147-A177-3AD203B41FA5}">
                      <a16:colId xmlns:a16="http://schemas.microsoft.com/office/drawing/2014/main" val="1225988369"/>
                    </a:ext>
                  </a:extLst>
                </a:gridCol>
                <a:gridCol w="4942784">
                  <a:extLst>
                    <a:ext uri="{9D8B030D-6E8A-4147-A177-3AD203B41FA5}">
                      <a16:colId xmlns:a16="http://schemas.microsoft.com/office/drawing/2014/main" val="862712880"/>
                    </a:ext>
                  </a:extLst>
                </a:gridCol>
              </a:tblGrid>
              <a:tr h="370840">
                <a:tc>
                  <a:txBody>
                    <a:bodyPr/>
                    <a:lstStyle/>
                    <a:p>
                      <a:r>
                        <a:rPr lang="en-GB" sz="1000" b="1">
                          <a:effectLst/>
                          <a:latin typeface="Arial" panose="020B0604020202020204" pitchFamily="34" charset="0"/>
                          <a:cs typeface="Arial" panose="020B0604020202020204" pitchFamily="34" charset="0"/>
                        </a:rPr>
                        <a:t>Paragraph</a:t>
                      </a:r>
                      <a:endParaRPr lang="en-GB" sz="1000">
                        <a:effectLst/>
                        <a:latin typeface="Arial" panose="020B0604020202020204" pitchFamily="34" charset="0"/>
                        <a:cs typeface="Arial" panose="020B0604020202020204" pitchFamily="34" charset="0"/>
                      </a:endParaRPr>
                    </a:p>
                  </a:txBody>
                  <a:tcPr anchor="ctr"/>
                </a:tc>
                <a:tc>
                  <a:txBody>
                    <a:bodyPr/>
                    <a:lstStyle/>
                    <a:p>
                      <a:r>
                        <a:rPr lang="en-GB" sz="1000" b="1">
                          <a:effectLst/>
                          <a:latin typeface="Arial" panose="020B0604020202020204" pitchFamily="34" charset="0"/>
                          <a:cs typeface="Arial" panose="020B0604020202020204" pitchFamily="34" charset="0"/>
                        </a:rPr>
                        <a:t>Amendment</a:t>
                      </a:r>
                      <a:endParaRPr lang="en-GB" sz="100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46713164"/>
                  </a:ext>
                </a:extLst>
              </a:tr>
              <a:tr h="370840">
                <a:tc>
                  <a:txBody>
                    <a:bodyPr/>
                    <a:lstStyle/>
                    <a:p>
                      <a:r>
                        <a:rPr lang="en-GB" sz="1000" b="1">
                          <a:effectLst/>
                          <a:latin typeface="Arial" panose="020B0604020202020204" pitchFamily="34" charset="0"/>
                          <a:cs typeface="Arial" panose="020B0604020202020204" pitchFamily="34" charset="0"/>
                        </a:rPr>
                        <a:t>Throughout</a:t>
                      </a:r>
                      <a:endParaRPr lang="en-GB" sz="1000">
                        <a:effectLst/>
                        <a:latin typeface="Arial" panose="020B0604020202020204" pitchFamily="34" charset="0"/>
                        <a:cs typeface="Arial" panose="020B0604020202020204" pitchFamily="34" charset="0"/>
                      </a:endParaRPr>
                    </a:p>
                  </a:txBody>
                  <a:tcPr anchor="ctr"/>
                </a:tc>
                <a:tc>
                  <a:txBody>
                    <a:bodyPr/>
                    <a:lstStyle/>
                    <a:p>
                      <a:r>
                        <a:rPr lang="en-GB" sz="1000">
                          <a:effectLst/>
                          <a:latin typeface="Arial" panose="020B0604020202020204" pitchFamily="34" charset="0"/>
                          <a:cs typeface="Arial" panose="020B0604020202020204" pitchFamily="34" charset="0"/>
                        </a:rPr>
                        <a:t>Text colour palette updated to reflect NSTA branding.</a:t>
                      </a:r>
                    </a:p>
                  </a:txBody>
                  <a:tcPr anchor="ctr"/>
                </a:tc>
                <a:extLst>
                  <a:ext uri="{0D108BD9-81ED-4DB2-BD59-A6C34878D82A}">
                    <a16:rowId xmlns:a16="http://schemas.microsoft.com/office/drawing/2014/main" val="2051551972"/>
                  </a:ext>
                </a:extLst>
              </a:tr>
              <a:tr h="370840">
                <a:tc>
                  <a:txBody>
                    <a:bodyPr/>
                    <a:lstStyle/>
                    <a:p>
                      <a:r>
                        <a:rPr lang="en-GB" sz="1000" b="1">
                          <a:effectLst/>
                          <a:latin typeface="Arial" panose="020B0604020202020204" pitchFamily="34" charset="0"/>
                          <a:cs typeface="Arial" panose="020B0604020202020204" pitchFamily="34" charset="0"/>
                        </a:rPr>
                        <a:t>Throughout</a:t>
                      </a:r>
                      <a:endParaRPr lang="en-GB" sz="1000">
                        <a:effectLst/>
                        <a:latin typeface="Arial" panose="020B0604020202020204" pitchFamily="34" charset="0"/>
                        <a:cs typeface="Arial" panose="020B0604020202020204" pitchFamily="34" charset="0"/>
                      </a:endParaRPr>
                    </a:p>
                  </a:txBody>
                  <a:tcPr anchor="ctr"/>
                </a:tc>
                <a:tc>
                  <a:txBody>
                    <a:bodyPr/>
                    <a:lstStyle/>
                    <a:p>
                      <a:r>
                        <a:rPr lang="en-GB" sz="1000">
                          <a:effectLst/>
                          <a:latin typeface="Arial" panose="020B0604020202020204" pitchFamily="34" charset="0"/>
                          <a:cs typeface="Arial" panose="020B0604020202020204" pitchFamily="34" charset="0"/>
                        </a:rPr>
                        <a:t>‘OGA’/‘Oil and Gas Authority’ changed to ‘NSTA’ / ‘North Sea Transition Authority’</a:t>
                      </a:r>
                    </a:p>
                  </a:txBody>
                  <a:tcPr anchor="ctr"/>
                </a:tc>
                <a:extLst>
                  <a:ext uri="{0D108BD9-81ED-4DB2-BD59-A6C34878D82A}">
                    <a16:rowId xmlns:a16="http://schemas.microsoft.com/office/drawing/2014/main" val="1920053599"/>
                  </a:ext>
                </a:extLst>
              </a:tr>
              <a:tr h="370840">
                <a:tc>
                  <a:txBody>
                    <a:bodyPr/>
                    <a:lstStyle/>
                    <a:p>
                      <a:r>
                        <a:rPr lang="en-GB" sz="1000" b="1">
                          <a:effectLst/>
                          <a:latin typeface="Arial" panose="020B0604020202020204" pitchFamily="34" charset="0"/>
                          <a:cs typeface="Arial" panose="020B0604020202020204" pitchFamily="34" charset="0"/>
                        </a:rPr>
                        <a:t>1</a:t>
                      </a:r>
                      <a:endParaRPr lang="en-GB" sz="1000">
                        <a:effectLst/>
                        <a:latin typeface="Arial" panose="020B0604020202020204" pitchFamily="34" charset="0"/>
                        <a:cs typeface="Arial" panose="020B0604020202020204" pitchFamily="34" charset="0"/>
                      </a:endParaRPr>
                    </a:p>
                  </a:txBody>
                  <a:tcPr anchor="ctr"/>
                </a:tc>
                <a:tc>
                  <a:txBody>
                    <a:bodyPr/>
                    <a:lstStyle/>
                    <a:p>
                      <a:r>
                        <a:rPr lang="en-GB" sz="1000">
                          <a:effectLst/>
                          <a:latin typeface="Arial" panose="020B0604020202020204" pitchFamily="34" charset="0"/>
                          <a:cs typeface="Arial" panose="020B0604020202020204" pitchFamily="34" charset="0"/>
                        </a:rPr>
                        <a:t>OGA registered address and business name updated.</a:t>
                      </a:r>
                    </a:p>
                  </a:txBody>
                  <a:tcPr anchor="ctr"/>
                </a:tc>
                <a:extLst>
                  <a:ext uri="{0D108BD9-81ED-4DB2-BD59-A6C34878D82A}">
                    <a16:rowId xmlns:a16="http://schemas.microsoft.com/office/drawing/2014/main" val="2840926906"/>
                  </a:ext>
                </a:extLst>
              </a:tr>
              <a:tr h="370840">
                <a:tc>
                  <a:txBody>
                    <a:bodyPr/>
                    <a:lstStyle/>
                    <a:p>
                      <a:r>
                        <a:rPr lang="en-GB" sz="1000" b="1">
                          <a:effectLst/>
                          <a:latin typeface="Arial" panose="020B0604020202020204" pitchFamily="34" charset="0"/>
                          <a:cs typeface="Arial" panose="020B0604020202020204" pitchFamily="34" charset="0"/>
                        </a:rPr>
                        <a:t>10</a:t>
                      </a:r>
                      <a:endParaRPr lang="en-GB" sz="1000">
                        <a:effectLst/>
                        <a:latin typeface="Arial" panose="020B0604020202020204" pitchFamily="34" charset="0"/>
                        <a:cs typeface="Arial" panose="020B0604020202020204" pitchFamily="34" charset="0"/>
                      </a:endParaRPr>
                    </a:p>
                  </a:txBody>
                  <a:tcPr anchor="ctr"/>
                </a:tc>
                <a:tc>
                  <a:txBody>
                    <a:bodyPr/>
                    <a:lstStyle/>
                    <a:p>
                      <a:r>
                        <a:rPr lang="en-GB" sz="1000">
                          <a:effectLst/>
                          <a:latin typeface="Arial" panose="020B0604020202020204" pitchFamily="34" charset="0"/>
                          <a:cs typeface="Arial" panose="020B0604020202020204" pitchFamily="34" charset="0"/>
                        </a:rPr>
                        <a:t>Password expiry changed from 90 to 180 days.</a:t>
                      </a:r>
                    </a:p>
                  </a:txBody>
                  <a:tcPr anchor="ctr"/>
                </a:tc>
                <a:extLst>
                  <a:ext uri="{0D108BD9-81ED-4DB2-BD59-A6C34878D82A}">
                    <a16:rowId xmlns:a16="http://schemas.microsoft.com/office/drawing/2014/main" val="4268282536"/>
                  </a:ext>
                </a:extLst>
              </a:tr>
              <a:tr h="370840">
                <a:tc>
                  <a:txBody>
                    <a:bodyPr/>
                    <a:lstStyle/>
                    <a:p>
                      <a:r>
                        <a:rPr lang="en-GB" sz="1000" b="1">
                          <a:effectLst/>
                          <a:latin typeface="Arial" panose="020B0604020202020204" pitchFamily="34" charset="0"/>
                          <a:cs typeface="Arial" panose="020B0604020202020204" pitchFamily="34" charset="0"/>
                        </a:rPr>
                        <a:t>36, 37 &amp; 38</a:t>
                      </a:r>
                      <a:endParaRPr lang="en-GB" sz="1000">
                        <a:effectLst/>
                        <a:latin typeface="Arial" panose="020B0604020202020204" pitchFamily="34" charset="0"/>
                        <a:cs typeface="Arial" panose="020B0604020202020204" pitchFamily="34" charset="0"/>
                      </a:endParaRPr>
                    </a:p>
                  </a:txBody>
                  <a:tcPr anchor="ctr"/>
                </a:tc>
                <a:tc>
                  <a:txBody>
                    <a:bodyPr/>
                    <a:lstStyle/>
                    <a:p>
                      <a:r>
                        <a:rPr lang="en-GB" sz="1000">
                          <a:effectLst/>
                          <a:latin typeface="Arial" panose="020B0604020202020204" pitchFamily="34" charset="0"/>
                          <a:cs typeface="Arial" panose="020B0604020202020204" pitchFamily="34" charset="0"/>
                        </a:rPr>
                        <a:t>Links updated. (Privacy Statement, Cookie Policy and Website Ts&amp;Cs)</a:t>
                      </a:r>
                    </a:p>
                  </a:txBody>
                  <a:tcPr anchor="ctr"/>
                </a:tc>
                <a:extLst>
                  <a:ext uri="{0D108BD9-81ED-4DB2-BD59-A6C34878D82A}">
                    <a16:rowId xmlns:a16="http://schemas.microsoft.com/office/drawing/2014/main" val="4003907162"/>
                  </a:ext>
                </a:extLst>
              </a:tr>
            </a:tbl>
          </a:graphicData>
        </a:graphic>
      </p:graphicFrame>
      <p:pic>
        <p:nvPicPr>
          <p:cNvPr id="4" name="Picture 3" descr="Image of the OGA branded NDR User Agreement terms and conditions">
            <a:extLst>
              <a:ext uri="{FF2B5EF4-FFF2-40B4-BE49-F238E27FC236}">
                <a16:creationId xmlns:a16="http://schemas.microsoft.com/office/drawing/2014/main" id="{ACC15443-A748-F6B0-AE14-C2DBC54D8CDD}"/>
              </a:ext>
            </a:extLst>
          </p:cNvPr>
          <p:cNvPicPr>
            <a:picLocks noChangeAspect="1"/>
          </p:cNvPicPr>
          <p:nvPr/>
        </p:nvPicPr>
        <p:blipFill>
          <a:blip r:embed="rId2"/>
          <a:stretch>
            <a:fillRect/>
          </a:stretch>
        </p:blipFill>
        <p:spPr>
          <a:xfrm rot="5400000">
            <a:off x="6133416" y="1754368"/>
            <a:ext cx="2225042" cy="1572660"/>
          </a:xfrm>
          <a:prstGeom prst="rect">
            <a:avLst/>
          </a:prstGeom>
          <a:ln>
            <a:solidFill>
              <a:srgbClr val="002060"/>
            </a:solidFill>
          </a:ln>
          <a:scene3d>
            <a:camera prst="perspectiveHeroicExtremeLeftFacing">
              <a:rot lat="894551" lon="21485829" rev="21464130"/>
            </a:camera>
            <a:lightRig rig="threePt" dir="t"/>
          </a:scene3d>
        </p:spPr>
      </p:pic>
      <p:pic>
        <p:nvPicPr>
          <p:cNvPr id="6" name="Picture 5" descr="Image of the NSTA branded NDR User Agreement terms and conditions">
            <a:extLst>
              <a:ext uri="{FF2B5EF4-FFF2-40B4-BE49-F238E27FC236}">
                <a16:creationId xmlns:a16="http://schemas.microsoft.com/office/drawing/2014/main" id="{C058EB01-198F-FFC1-29CF-72389A54D551}"/>
              </a:ext>
            </a:extLst>
          </p:cNvPr>
          <p:cNvPicPr>
            <a:picLocks noChangeAspect="1"/>
          </p:cNvPicPr>
          <p:nvPr/>
        </p:nvPicPr>
        <p:blipFill>
          <a:blip r:embed="rId3"/>
          <a:stretch>
            <a:fillRect/>
          </a:stretch>
        </p:blipFill>
        <p:spPr>
          <a:xfrm rot="5400000">
            <a:off x="6545121" y="2579196"/>
            <a:ext cx="2457881" cy="1733084"/>
          </a:xfrm>
          <a:prstGeom prst="rect">
            <a:avLst/>
          </a:prstGeom>
          <a:ln>
            <a:solidFill>
              <a:srgbClr val="002060"/>
            </a:solidFill>
          </a:ln>
          <a:scene3d>
            <a:camera prst="perspectiveHeroicExtremeLeftFacing">
              <a:rot lat="894551" lon="21485829" rev="21464130"/>
            </a:camera>
            <a:lightRig rig="threePt" dir="t"/>
          </a:scene3d>
        </p:spPr>
      </p:pic>
    </p:spTree>
    <p:extLst>
      <p:ext uri="{BB962C8B-B14F-4D97-AF65-F5344CB8AC3E}">
        <p14:creationId xmlns:p14="http://schemas.microsoft.com/office/powerpoint/2010/main" val="381872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sz="2400">
                <a:latin typeface="Arial" panose="020B0604020202020204" pitchFamily="34" charset="0"/>
                <a:cs typeface="Arial" panose="020B0604020202020204" pitchFamily="34" charset="0"/>
              </a:rPr>
              <a:t>Version, documentation and other updates </a:t>
            </a:r>
            <a:r>
              <a:rPr lang="en-GB" sz="2400">
                <a:solidFill>
                  <a:schemeClr val="bg1"/>
                </a:solidFill>
                <a:latin typeface="Arial" panose="020B0604020202020204" pitchFamily="34" charset="0"/>
                <a:cs typeface="Arial" panose="020B0604020202020204" pitchFamily="34" charset="0"/>
              </a:rPr>
              <a:t>2</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8645978" cy="307777"/>
          </a:xfrm>
          <a:prstGeom prst="rect">
            <a:avLst/>
          </a:prstGeom>
          <a:noFill/>
        </p:spPr>
        <p:txBody>
          <a:bodyPr wrap="square" lIns="91440" tIns="45720" rIns="91440" bIns="45720" rtlCol="0" anchor="t">
            <a:spAutoFit/>
          </a:bodyPr>
          <a:lstStyle/>
          <a:p>
            <a:pPr defTabSz="457189">
              <a:spcBef>
                <a:spcPts val="600"/>
              </a:spcBef>
              <a:defRPr/>
            </a:pPr>
            <a:r>
              <a:rPr lang="en-GB" sz="1400" b="1">
                <a:solidFill>
                  <a:srgbClr val="002060"/>
                </a:solidFill>
                <a:latin typeface="Arial" panose="020B0604020202020204" pitchFamily="34" charset="0"/>
                <a:cs typeface="Arial" panose="020B0604020202020204" pitchFamily="34" charset="0"/>
              </a:rPr>
              <a:t>Carbon Storage Licences – Reporting and Disclosure of Information and Samples</a:t>
            </a:r>
          </a:p>
        </p:txBody>
      </p:sp>
      <p:sp>
        <p:nvSpPr>
          <p:cNvPr id="7" name="TextBox 6">
            <a:extLst>
              <a:ext uri="{FF2B5EF4-FFF2-40B4-BE49-F238E27FC236}">
                <a16:creationId xmlns:a16="http://schemas.microsoft.com/office/drawing/2014/main" id="{C2769C66-5DE4-CD8A-A7C8-C0CE0BF21F14}"/>
              </a:ext>
            </a:extLst>
          </p:cNvPr>
          <p:cNvSpPr txBox="1"/>
          <p:nvPr/>
        </p:nvSpPr>
        <p:spPr>
          <a:xfrm>
            <a:off x="249011" y="1379885"/>
            <a:ext cx="5816509" cy="2862322"/>
          </a:xfrm>
          <a:prstGeom prst="rect">
            <a:avLst/>
          </a:prstGeom>
          <a:noFill/>
        </p:spPr>
        <p:txBody>
          <a:bodyPr wrap="square" lIns="91440" tIns="45720" rIns="91440" bIns="45720" rtlCol="0" anchor="t">
            <a:spAutoFit/>
          </a:bodyPr>
          <a:lstStyle/>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Subject to DESNZ procedure and approval:</a:t>
            </a:r>
          </a:p>
          <a:p>
            <a:pPr marL="742950" lvl="1" indent="-285750" defTabSz="457189">
              <a:spcBef>
                <a:spcPts val="600"/>
              </a:spcBef>
              <a:buFont typeface="Arial" panose="020B0604020202020204" pitchFamily="34" charset="0"/>
              <a:buChar char="•"/>
              <a:defRPr/>
            </a:pPr>
            <a:endParaRPr lang="en-GB" sz="1400">
              <a:solidFill>
                <a:srgbClr val="002060"/>
              </a:solidFill>
              <a:latin typeface="Arial" panose="020B0604020202020204" pitchFamily="34" charset="0"/>
              <a:cs typeface="Arial" panose="020B0604020202020204" pitchFamily="34" charset="0"/>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NSTA intends to launch a public consultation in Q4 2023</a:t>
            </a:r>
          </a:p>
          <a:p>
            <a:pPr marL="742950" lvl="1" indent="-285750" defTabSz="457189">
              <a:spcBef>
                <a:spcPts val="600"/>
              </a:spcBef>
              <a:buFont typeface="Arial" panose="020B0604020202020204" pitchFamily="34" charset="0"/>
              <a:buChar char="•"/>
              <a:defRPr/>
            </a:pPr>
            <a:endParaRPr lang="en-GB" sz="1400">
              <a:solidFill>
                <a:srgbClr val="002060"/>
              </a:solidFill>
              <a:latin typeface="Arial" panose="020B0604020202020204" pitchFamily="34" charset="0"/>
              <a:cs typeface="Arial" panose="020B0604020202020204" pitchFamily="34" charset="0"/>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Seeking opinions on NSTA proposals for reporting/disclosure, modelled on Petroleum licences (Energy Act 2016)</a:t>
            </a:r>
          </a:p>
          <a:p>
            <a:pPr marL="742950" lvl="1" indent="-285750" defTabSz="457189">
              <a:spcBef>
                <a:spcPts val="600"/>
              </a:spcBef>
              <a:buFont typeface="Arial" panose="020B0604020202020204" pitchFamily="34" charset="0"/>
              <a:buChar char="•"/>
              <a:defRPr/>
            </a:pPr>
            <a:endParaRPr lang="en-GB" sz="1400">
              <a:solidFill>
                <a:srgbClr val="002060"/>
              </a:solidFill>
              <a:latin typeface="Arial" panose="020B0604020202020204" pitchFamily="34" charset="0"/>
              <a:cs typeface="Arial" panose="020B0604020202020204" pitchFamily="34" charset="0"/>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Made into legislation no sooner than mid 2024</a:t>
            </a:r>
          </a:p>
          <a:p>
            <a:pPr marL="742950" lvl="1" indent="-285750" defTabSz="457189">
              <a:spcBef>
                <a:spcPts val="600"/>
              </a:spcBef>
              <a:buFont typeface="Arial" panose="020B0604020202020204" pitchFamily="34" charset="0"/>
              <a:buChar char="•"/>
              <a:defRPr/>
            </a:pPr>
            <a:endParaRPr lang="en-GB" sz="1400">
              <a:solidFill>
                <a:srgbClr val="002060"/>
              </a:solidFill>
              <a:latin typeface="Arial" panose="020B0604020202020204" pitchFamily="34" charset="0"/>
              <a:cs typeface="Arial" panose="020B0604020202020204" pitchFamily="34" charset="0"/>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Look out for publication and please give your feedback</a:t>
            </a:r>
            <a:endParaRPr lang="en-GB" sz="1400">
              <a:solidFill>
                <a:srgbClr val="0065A2">
                  <a:lumMod val="50000"/>
                </a:srgbClr>
              </a:solidFill>
              <a:latin typeface="Arial" panose="020B0604020202020204"/>
            </a:endParaRPr>
          </a:p>
        </p:txBody>
      </p:sp>
      <p:pic>
        <p:nvPicPr>
          <p:cNvPr id="5" name="Picture 4" descr="Image of the NSTA planned public consultation document in relation to reporting and disclosure of carbon storage licence information and samples.">
            <a:extLst>
              <a:ext uri="{FF2B5EF4-FFF2-40B4-BE49-F238E27FC236}">
                <a16:creationId xmlns:a16="http://schemas.microsoft.com/office/drawing/2014/main" id="{54A137EE-BC3E-1961-7420-D3F16751481C}"/>
              </a:ext>
            </a:extLst>
          </p:cNvPr>
          <p:cNvPicPr>
            <a:picLocks noChangeAspect="1"/>
          </p:cNvPicPr>
          <p:nvPr/>
        </p:nvPicPr>
        <p:blipFill>
          <a:blip r:embed="rId2"/>
          <a:stretch>
            <a:fillRect/>
          </a:stretch>
        </p:blipFill>
        <p:spPr>
          <a:xfrm>
            <a:off x="6316234" y="1379885"/>
            <a:ext cx="2152050" cy="3048739"/>
          </a:xfrm>
          <a:prstGeom prst="rect">
            <a:avLst/>
          </a:prstGeom>
          <a:ln>
            <a:solidFill>
              <a:schemeClr val="tx1"/>
            </a:solidFill>
          </a:ln>
          <a:scene3d>
            <a:camera prst="perspectiveContrastingLeftFacing" fov="3000000">
              <a:rot lat="21254153" lon="452997" rev="21457829"/>
            </a:camera>
            <a:lightRig rig="threePt" dir="t"/>
          </a:scene3d>
        </p:spPr>
      </p:pic>
    </p:spTree>
    <p:extLst>
      <p:ext uri="{BB962C8B-B14F-4D97-AF65-F5344CB8AC3E}">
        <p14:creationId xmlns:p14="http://schemas.microsoft.com/office/powerpoint/2010/main" val="168944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0"/>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Q&amp;A</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31800" y="2816873"/>
            <a:ext cx="8348663" cy="523215"/>
          </a:xfrm>
          <a:prstGeom prst="rect">
            <a:avLst/>
          </a:prstGeom>
        </p:spPr>
        <p:txBody>
          <a:bodyPr>
            <a:normAutofit fontScale="92500" lnSpcReduction="20000"/>
          </a:bodyPr>
          <a:lstStyle/>
          <a:p>
            <a:pPr marL="0" indent="0">
              <a:buNone/>
            </a:pPr>
            <a:r>
              <a:rPr lang="en-GB"/>
              <a:t>General topics</a:t>
            </a:r>
          </a:p>
        </p:txBody>
      </p:sp>
    </p:spTree>
    <p:extLst>
      <p:ext uri="{BB962C8B-B14F-4D97-AF65-F5344CB8AC3E}">
        <p14:creationId xmlns:p14="http://schemas.microsoft.com/office/powerpoint/2010/main" val="2307439693"/>
      </p:ext>
    </p:extLst>
  </p:cSld>
  <p:clrMapOvr>
    <a:masterClrMapping/>
  </p:clrMapOvr>
</p:sld>
</file>

<file path=ppt/theme/theme1.xml><?xml version="1.0" encoding="utf-8"?>
<a:theme xmlns:a="http://schemas.openxmlformats.org/drawingml/2006/main" name="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webextension1.xml><?xml version="1.0" encoding="utf-8"?>
<we:webextension xmlns:we="http://schemas.microsoft.com/office/webextensions/webextension/2010/11" id="{C48A2762-80BD-4281-B8DC-D28C682C27EA}">
  <we:reference id="wa104381526" version="1.0.0.2" store="en-US" storeType="OMEX"/>
  <we:alternateReferences>
    <we:reference id="WA104381526" version="1.0.0.2" store="WA104381526" storeType="OMEX"/>
  </we:alternateReferences>
  <we:properties>
    <we:property name="FormID" value="&quot;ncWB5o6Gh0iA-s428fIbD3Uxu3Q4Jl9MrzDQbUjdKrNUOVdIVFg2UFJHTlhBSTg2M05JNzBaVDFSMC4u&quot;"/>
    <we:property name="FormMode" value="&quot;DesignTime&quot;"/>
  </we:properties>
  <we:bindings/>
  <we:snapshot xmlns:r="http://schemas.openxmlformats.org/officeDocument/2006/relationships"/>
</we:webextension>
</file>

<file path=ppt/webextensions/webextension2.xml><?xml version="1.0" encoding="utf-8"?>
<we:webextension xmlns:we="http://schemas.microsoft.com/office/webextensions/webextension/2010/11" id="{ADA1B8CF-74B5-4E61-AE53-5D25DDBCD7D5}">
  <we:reference id="wa104381526" version="1.0.0.2" store="en-US" storeType="OMEX"/>
  <we:alternateReferences>
    <we:reference id="WA104381526" version="1.0.0.2" store="WA104381526" storeType="OMEX"/>
  </we:alternateReferences>
  <we:properties>
    <we:property name="FormID" value="&quot;ncWB5o6Gh0iA-s428fIbD3Uxu3Q4Jl9MrzDQbUjdKrNUOVdIVFg2UFJHTlhBSTg2M05JNzBaVDFSMC4u&quot;"/>
    <we:property name="FormMode" value="&quot;DesignTime&quot;"/>
  </we:properties>
  <we:bindings/>
  <we:snapshot xmlns:r="http://schemas.openxmlformats.org/officeDocument/2006/relationships"/>
</we:webextension>
</file>

<file path=ppt/webextensions/webextension3.xml><?xml version="1.0" encoding="utf-8"?>
<we:webextension xmlns:we="http://schemas.microsoft.com/office/webextensions/webextension/2010/11" id="{730CAA37-BBE4-47C0-AA58-1A1D69A50A9D}">
  <we:reference id="wa104381526" version="1.0.0.2" store="en-US" storeType="OMEX"/>
  <we:alternateReferences>
    <we:reference id="WA104381526" version="1.0.0.2" store="WA104381526" storeType="OMEX"/>
  </we:alternateReferences>
  <we:properties>
    <we:property name="FormID" value="&quot;ncWB5o6Gh0iA-s428fIbD3Uxu3Q4Jl9MrzDQbUjdKrNUOVdIVFg2UFJHTlhBSTg2M05JNzBaVDFSMC4u&quot;"/>
    <we:property name="FormMode" value="&quot;DesignTime&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6f71bc7-eed5-4ebc-893f-d76acaddfc24">
      <UserInfo>
        <DisplayName>David Lecore (North Sea Transition Authority)</DisplayName>
        <AccountId>32</AccountId>
        <AccountType/>
      </UserInfo>
      <UserInfo>
        <DisplayName>Phil Harrison (North Sea Transition Authority)</DisplayName>
        <AccountId>14</AccountId>
        <AccountType/>
      </UserInfo>
    </SharedWithUsers>
    <lcf76f155ced4ddcb4097134ff3c332f xmlns="4b1a9e67-4bd3-4e10-8ceb-d8428c69d47a">
      <Terms xmlns="http://schemas.microsoft.com/office/infopath/2007/PartnerControls"/>
    </lcf76f155ced4ddcb4097134ff3c332f>
    <TaxCatchAll xmlns="66f71bc7-eed5-4ebc-893f-d76acaddfc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A1CE390250D747B635895183CF047A" ma:contentTypeVersion="16" ma:contentTypeDescription="Create a new document." ma:contentTypeScope="" ma:versionID="f63adda29b1a1c83298ca7bfea6ae703">
  <xsd:schema xmlns:xsd="http://www.w3.org/2001/XMLSchema" xmlns:xs="http://www.w3.org/2001/XMLSchema" xmlns:p="http://schemas.microsoft.com/office/2006/metadata/properties" xmlns:ns2="4b1a9e67-4bd3-4e10-8ceb-d8428c69d47a" xmlns:ns3="66f71bc7-eed5-4ebc-893f-d76acaddfc24" targetNamespace="http://schemas.microsoft.com/office/2006/metadata/properties" ma:root="true" ma:fieldsID="ca73be0472afd62f338706228910e4a2" ns2:_="" ns3:_="">
    <xsd:import namespace="4b1a9e67-4bd3-4e10-8ceb-d8428c69d47a"/>
    <xsd:import namespace="66f71bc7-eed5-4ebc-893f-d76acaddfc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a9e67-4bd3-4e10-8ceb-d8428c69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10710f-af1f-4457-9596-69bff0e437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f71bc7-eed5-4ebc-893f-d76acaddfc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24c2800-ae55-4920-8405-8945bcf78682}" ma:internalName="TaxCatchAll" ma:showField="CatchAllData" ma:web="66f71bc7-eed5-4ebc-893f-d76acaddfc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A2D43-9AE9-4122-9B56-05E4F6FE6115}">
  <ds:schemaRefs>
    <ds:schemaRef ds:uri="http://schemas.microsoft.com/sharepoint/v3/contenttype/forms"/>
  </ds:schemaRefs>
</ds:datastoreItem>
</file>

<file path=customXml/itemProps2.xml><?xml version="1.0" encoding="utf-8"?>
<ds:datastoreItem xmlns:ds="http://schemas.openxmlformats.org/officeDocument/2006/customXml" ds:itemID="{1AAFB752-9F3A-401C-8907-B37242933A67}">
  <ds:schemaRefs>
    <ds:schemaRef ds:uri="http://purl.org/dc/dcmitype/"/>
    <ds:schemaRef ds:uri="66f71bc7-eed5-4ebc-893f-d76acaddfc24"/>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4b1a9e67-4bd3-4e10-8ceb-d8428c69d47a"/>
    <ds:schemaRef ds:uri="http://purl.org/dc/terms/"/>
  </ds:schemaRefs>
</ds:datastoreItem>
</file>

<file path=customXml/itemProps3.xml><?xml version="1.0" encoding="utf-8"?>
<ds:datastoreItem xmlns:ds="http://schemas.openxmlformats.org/officeDocument/2006/customXml" ds:itemID="{0BF66B78-ACDE-49AF-AEE5-42114DCBD8FE}">
  <ds:schemaRefs>
    <ds:schemaRef ds:uri="4b1a9e67-4bd3-4e10-8ceb-d8428c69d47a"/>
    <ds:schemaRef ds:uri="66f71bc7-eed5-4ebc-893f-d76acaddfc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2903</Words>
  <Application>Microsoft Office PowerPoint</Application>
  <PresentationFormat>On-screen Show (16:9)</PresentationFormat>
  <Paragraphs>663</Paragraphs>
  <Slides>36</Slides>
  <Notes>13</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36</vt:i4>
      </vt:variant>
    </vt:vector>
  </HeadingPairs>
  <TitlesOfParts>
    <vt:vector size="50" baseType="lpstr">
      <vt:lpstr>Arial</vt:lpstr>
      <vt:lpstr>Calibri</vt:lpstr>
      <vt:lpstr>Calibri Light</vt:lpstr>
      <vt:lpstr>Helvetica 45 Light</vt:lpstr>
      <vt:lpstr>Custom Design</vt:lpstr>
      <vt:lpstr>OGA_Master_template_16:9</vt:lpstr>
      <vt:lpstr>1_OGA_Master_template_16:9</vt:lpstr>
      <vt:lpstr>2_OGA_Master_template_16:9</vt:lpstr>
      <vt:lpstr>3_OGA_Master_template_16:9</vt:lpstr>
      <vt:lpstr>4_OGA_Master_template_16:9</vt:lpstr>
      <vt:lpstr>5_OGA_Master_template_16:9</vt:lpstr>
      <vt:lpstr>1_Custom Design</vt:lpstr>
      <vt:lpstr>7_OGA_Master_template_16:9</vt:lpstr>
      <vt:lpstr>Office Theme</vt:lpstr>
      <vt:lpstr>UK National Data Repository</vt:lpstr>
      <vt:lpstr>Meeting etiquette &amp; structure</vt:lpstr>
      <vt:lpstr>Agenda</vt:lpstr>
      <vt:lpstr>June meeting – Recap and Activity</vt:lpstr>
      <vt:lpstr>Well data – Reporting and Disclosure</vt:lpstr>
      <vt:lpstr>Seismic data – Reporting and Disclosure</vt:lpstr>
      <vt:lpstr>Version, documentation and other updates</vt:lpstr>
      <vt:lpstr>Version, documentation and other updates 2</vt:lpstr>
      <vt:lpstr>Q&amp;A</vt:lpstr>
      <vt:lpstr>Task Finish Groups and Projects</vt:lpstr>
      <vt:lpstr>Programmatic access to wellbore data</vt:lpstr>
      <vt:lpstr>Q&amp;A </vt:lpstr>
      <vt:lpstr>TFG007 - Legacy Seismic Reporting…</vt:lpstr>
      <vt:lpstr>TFG007 - Legacy Seismic Reporting 2…</vt:lpstr>
      <vt:lpstr>TFG007 - Legacy Seismic Reporting 3…</vt:lpstr>
      <vt:lpstr>Q&amp;A  2 </vt:lpstr>
      <vt:lpstr>National Hydrocarbons Data Archive</vt:lpstr>
      <vt:lpstr>National Hydrocarbons Data Archive 2</vt:lpstr>
      <vt:lpstr>National Hydrocarbons Data Archive 3</vt:lpstr>
      <vt:lpstr>National Hydrocarbons Data Archive 4</vt:lpstr>
      <vt:lpstr>Surveys Included in NHDA Listing</vt:lpstr>
      <vt:lpstr>Wells Included in NHDA Listing</vt:lpstr>
      <vt:lpstr>Wells Included in NHDA Listing (2)</vt:lpstr>
      <vt:lpstr>Q&amp;A 3 </vt:lpstr>
      <vt:lpstr>Forthcoming updates and developments</vt:lpstr>
      <vt:lpstr>Co-ordinate Reference Systems: Surveys</vt:lpstr>
      <vt:lpstr> Q&amp;A</vt:lpstr>
      <vt:lpstr>Licensee specific NDR User Group events</vt:lpstr>
      <vt:lpstr>MS Forms survey – Licensee specific NDR events</vt:lpstr>
      <vt:lpstr>Resolving metadata issues: Format Labelling</vt:lpstr>
      <vt:lpstr> Q&amp;A 4</vt:lpstr>
      <vt:lpstr>Next steps</vt:lpstr>
      <vt:lpstr>Next steps – 3-month outlook</vt:lpstr>
      <vt:lpstr>Dates For Your Diary</vt:lpstr>
      <vt:lpstr>Contact Information</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lastModifiedBy>Ian Furneaux (North Sea Transition Authority)</cp:lastModifiedBy>
  <cp:revision>2</cp:revision>
  <cp:lastPrinted>2016-10-24T07:58:33Z</cp:lastPrinted>
  <dcterms:created xsi:type="dcterms:W3CDTF">2016-10-17T11:59:42Z</dcterms:created>
  <dcterms:modified xsi:type="dcterms:W3CDTF">2023-09-15T07:36:48Z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0x01010068A1CE390250D747B635895183CF047A</vt:lpwstr>
  </property>
  <property fmtid="{D5CDD505-2E9C-101B-9397-08002B2CF9AE}" pid="6" name="_dlc_DocIdItemGuid">
    <vt:lpwstr>9670c90e-f094-4c9b-aa74-5ec05bb7bd9b</vt:lpwstr>
  </property>
  <property fmtid="{D5CDD505-2E9C-101B-9397-08002B2CF9AE}" pid="7" name="TaxKeyword">
    <vt:lpwstr/>
  </property>
  <property fmtid="{D5CDD505-2E9C-101B-9397-08002B2CF9AE}" pid="8" name="Sub Category">
    <vt:lpwstr/>
  </property>
  <property fmtid="{D5CDD505-2E9C-101B-9397-08002B2CF9AE}" pid="9" name="Category">
    <vt:lpwstr>95;#08_Stakeholder Engagement|39c15162-aeca-4c6b-b803-3f5ed1b8be5c</vt:lpwstr>
  </property>
  <property fmtid="{D5CDD505-2E9C-101B-9397-08002B2CF9AE}" pid="10" name="MediaServiceImageTags">
    <vt:lpwstr/>
  </property>
</Properties>
</file>