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5803" autoAdjust="0"/>
  </p:normalViewPr>
  <p:slideViewPr>
    <p:cSldViewPr snapToGrid="0">
      <p:cViewPr varScale="1">
        <p:scale>
          <a:sx n="106" d="100"/>
          <a:sy n="106" d="100"/>
        </p:scale>
        <p:origin x="2178"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7E61D5-057B-4DE3-BC9F-87F7649589D0}"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810711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7E61D5-057B-4DE3-BC9F-87F7649589D0}"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2338981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7E61D5-057B-4DE3-BC9F-87F7649589D0}"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2369802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7E61D5-057B-4DE3-BC9F-87F7649589D0}"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1342610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E61D5-057B-4DE3-BC9F-87F7649589D0}"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1029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7E61D5-057B-4DE3-BC9F-87F7649589D0}"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07411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7E61D5-057B-4DE3-BC9F-87F7649589D0}" type="datetimeFigureOut">
              <a:rPr lang="en-GB" smtClean="0"/>
              <a:t>17/10/2023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295657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7E61D5-057B-4DE3-BC9F-87F7649589D0}" type="datetimeFigureOut">
              <a:rPr lang="en-GB" smtClean="0"/>
              <a:t>17/10/2023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2259945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7E61D5-057B-4DE3-BC9F-87F7649589D0}" type="datetimeFigureOut">
              <a:rPr lang="en-GB" smtClean="0"/>
              <a:t>17/10/2023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858131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7E61D5-057B-4DE3-BC9F-87F7649589D0}"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147895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7E61D5-057B-4DE3-BC9F-87F7649589D0}"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CAFF19-0CD0-4742-8F51-59B024B888F7}" type="slidenum">
              <a:rPr lang="en-GB" smtClean="0"/>
              <a:t>‹#›</a:t>
            </a:fld>
            <a:endParaRPr lang="en-GB"/>
          </a:p>
        </p:txBody>
      </p:sp>
    </p:spTree>
    <p:extLst>
      <p:ext uri="{BB962C8B-B14F-4D97-AF65-F5344CB8AC3E}">
        <p14:creationId xmlns:p14="http://schemas.microsoft.com/office/powerpoint/2010/main" val="3527030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E61D5-057B-4DE3-BC9F-87F7649589D0}" type="datetimeFigureOut">
              <a:rPr lang="en-GB" smtClean="0"/>
              <a:t>17/10/2023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AFF19-0CD0-4742-8F51-59B024B888F7}" type="slidenum">
              <a:rPr lang="en-GB" smtClean="0"/>
              <a:t>‹#›</a:t>
            </a:fld>
            <a:endParaRPr lang="en-GB"/>
          </a:p>
        </p:txBody>
      </p:sp>
    </p:spTree>
    <p:extLst>
      <p:ext uri="{BB962C8B-B14F-4D97-AF65-F5344CB8AC3E}">
        <p14:creationId xmlns:p14="http://schemas.microsoft.com/office/powerpoint/2010/main" val="280119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hart 1 Title" descr="Government revenues from UK oil and gas production&#10;">
            <a:extLst>
              <a:ext uri="{FF2B5EF4-FFF2-40B4-BE49-F238E27FC236}">
                <a16:creationId xmlns:a16="http://schemas.microsoft.com/office/drawing/2014/main" id="{18D0451C-FB0E-4250-A2BF-61BC212E4C87}"/>
              </a:ext>
            </a:extLst>
          </p:cNvPr>
          <p:cNvSpPr txBox="1">
            <a:spLocks noGrp="1"/>
          </p:cNvSpPr>
          <p:nvPr>
            <p:ph type="title" idx="4294967295"/>
          </p:nvPr>
        </p:nvSpPr>
        <p:spPr>
          <a:xfrm>
            <a:off x="0" y="401656"/>
            <a:ext cx="9144000" cy="325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defRPr sz="168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GB" b="1" dirty="0"/>
              <a:t>UK Oil: DESNZ NZS and CCC BNZP</a:t>
            </a:r>
            <a:r>
              <a:rPr lang="en-GB" b="1" baseline="0" dirty="0"/>
              <a:t> </a:t>
            </a:r>
            <a:r>
              <a:rPr lang="en-GB" b="1" dirty="0"/>
              <a:t>Demand and NSTA Production Projections</a:t>
            </a:r>
          </a:p>
        </p:txBody>
      </p:sp>
      <p:pic>
        <p:nvPicPr>
          <p:cNvPr id="5" name="Picture 4" descr="Line chart showing historic and projected UK oil demand and production in million tonnes of oil equivalent over the period 1998 to 2050 (inclusive). Production is projected to stay below demand until at least 2050.">
            <a:extLst>
              <a:ext uri="{FF2B5EF4-FFF2-40B4-BE49-F238E27FC236}">
                <a16:creationId xmlns:a16="http://schemas.microsoft.com/office/drawing/2014/main" id="{E57A4CFA-B4D7-5990-00FD-18FFDFC9B1AD}"/>
              </a:ext>
            </a:extLst>
          </p:cNvPr>
          <p:cNvPicPr>
            <a:picLocks noChangeAspect="1"/>
          </p:cNvPicPr>
          <p:nvPr/>
        </p:nvPicPr>
        <p:blipFill>
          <a:blip r:embed="rId2"/>
          <a:stretch>
            <a:fillRect/>
          </a:stretch>
        </p:blipFill>
        <p:spPr>
          <a:xfrm>
            <a:off x="0" y="1041673"/>
            <a:ext cx="9144000" cy="5372167"/>
          </a:xfrm>
          <a:prstGeom prst="rect">
            <a:avLst/>
          </a:prstGeom>
        </p:spPr>
      </p:pic>
    </p:spTree>
    <p:extLst>
      <p:ext uri="{BB962C8B-B14F-4D97-AF65-F5344CB8AC3E}">
        <p14:creationId xmlns:p14="http://schemas.microsoft.com/office/powerpoint/2010/main" val="3096078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hart 2 Title" descr="Actual/forecast government revenues from UK oil and gas production&#10;">
            <a:extLst>
              <a:ext uri="{FF2B5EF4-FFF2-40B4-BE49-F238E27FC236}">
                <a16:creationId xmlns:a16="http://schemas.microsoft.com/office/drawing/2014/main" id="{D1615876-6507-4557-8E5C-9E77F80F4E0B}"/>
              </a:ext>
            </a:extLst>
          </p:cNvPr>
          <p:cNvSpPr txBox="1">
            <a:spLocks noGrp="1"/>
          </p:cNvSpPr>
          <p:nvPr>
            <p:ph type="title" idx="4294967295"/>
          </p:nvPr>
        </p:nvSpPr>
        <p:spPr>
          <a:xfrm>
            <a:off x="0" y="401656"/>
            <a:ext cx="9144000" cy="325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defRPr sz="168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GB" b="1" dirty="0"/>
              <a:t>UK Gross Gas: DESNZ NZS and CCC BNZP</a:t>
            </a:r>
            <a:r>
              <a:rPr lang="en-GB" b="1" baseline="0" dirty="0"/>
              <a:t> </a:t>
            </a:r>
            <a:r>
              <a:rPr lang="en-GB" b="1" dirty="0"/>
              <a:t>Demand and NSTA Production Projections</a:t>
            </a:r>
          </a:p>
        </p:txBody>
      </p:sp>
      <p:pic>
        <p:nvPicPr>
          <p:cNvPr id="6" name="Picture 5" descr="Line chart showing historic and projected UK gross gas demand and production in million tonnes of oil equivalent over the period 1998 to 2050 (inclusive). Production is projected to stay below demand until at least 2050.">
            <a:extLst>
              <a:ext uri="{FF2B5EF4-FFF2-40B4-BE49-F238E27FC236}">
                <a16:creationId xmlns:a16="http://schemas.microsoft.com/office/drawing/2014/main" id="{65597510-8551-CC7B-AEC5-BF37A9D3127F}"/>
              </a:ext>
            </a:extLst>
          </p:cNvPr>
          <p:cNvPicPr>
            <a:picLocks noChangeAspect="1"/>
          </p:cNvPicPr>
          <p:nvPr/>
        </p:nvPicPr>
        <p:blipFill>
          <a:blip r:embed="rId2"/>
          <a:stretch>
            <a:fillRect/>
          </a:stretch>
        </p:blipFill>
        <p:spPr>
          <a:xfrm>
            <a:off x="0" y="1014516"/>
            <a:ext cx="9144000" cy="5372167"/>
          </a:xfrm>
          <a:prstGeom prst="rect">
            <a:avLst/>
          </a:prstGeom>
        </p:spPr>
      </p:pic>
    </p:spTree>
    <p:extLst>
      <p:ext uri="{BB962C8B-B14F-4D97-AF65-F5344CB8AC3E}">
        <p14:creationId xmlns:p14="http://schemas.microsoft.com/office/powerpoint/2010/main" val="3279436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hart 1 Title" descr="Government revenues from UK oil and gas production&#10;">
            <a:extLst>
              <a:ext uri="{FF2B5EF4-FFF2-40B4-BE49-F238E27FC236}">
                <a16:creationId xmlns:a16="http://schemas.microsoft.com/office/drawing/2014/main" id="{18D0451C-FB0E-4250-A2BF-61BC212E4C87}"/>
              </a:ext>
            </a:extLst>
          </p:cNvPr>
          <p:cNvSpPr txBox="1">
            <a:spLocks noGrp="1"/>
          </p:cNvSpPr>
          <p:nvPr>
            <p:ph type="title" idx="4294967295"/>
          </p:nvPr>
        </p:nvSpPr>
        <p:spPr>
          <a:xfrm>
            <a:off x="0" y="401656"/>
            <a:ext cx="9144000" cy="325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defRPr sz="168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GB" b="1" dirty="0"/>
              <a:t>UK Oil: Illustrative splits of NSTA September 2023 Production Projections</a:t>
            </a:r>
          </a:p>
        </p:txBody>
      </p:sp>
      <p:pic>
        <p:nvPicPr>
          <p:cNvPr id="3" name="Picture 2" descr="Chart showing projected UK oil production in million tonnes of oil equivalent over the period 2023 to 2050 (inclusive). Projected production is illustratively split between production from existing fields, undeveloped discoveries and future discoveries.">
            <a:extLst>
              <a:ext uri="{FF2B5EF4-FFF2-40B4-BE49-F238E27FC236}">
                <a16:creationId xmlns:a16="http://schemas.microsoft.com/office/drawing/2014/main" id="{1FE4559E-024B-C6D6-A4FC-1FEB9E377B17}"/>
              </a:ext>
            </a:extLst>
          </p:cNvPr>
          <p:cNvPicPr>
            <a:picLocks noChangeAspect="1"/>
          </p:cNvPicPr>
          <p:nvPr/>
        </p:nvPicPr>
        <p:blipFill>
          <a:blip r:embed="rId2"/>
          <a:stretch>
            <a:fillRect/>
          </a:stretch>
        </p:blipFill>
        <p:spPr>
          <a:xfrm>
            <a:off x="0" y="981006"/>
            <a:ext cx="9144000" cy="5475416"/>
          </a:xfrm>
          <a:prstGeom prst="rect">
            <a:avLst/>
          </a:prstGeom>
        </p:spPr>
      </p:pic>
    </p:spTree>
    <p:extLst>
      <p:ext uri="{BB962C8B-B14F-4D97-AF65-F5344CB8AC3E}">
        <p14:creationId xmlns:p14="http://schemas.microsoft.com/office/powerpoint/2010/main" val="3575657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hart 2 Title" descr="Actual/forecast government revenues from UK oil and gas production&#10;">
            <a:extLst>
              <a:ext uri="{FF2B5EF4-FFF2-40B4-BE49-F238E27FC236}">
                <a16:creationId xmlns:a16="http://schemas.microsoft.com/office/drawing/2014/main" id="{D1615876-6507-4557-8E5C-9E77F80F4E0B}"/>
              </a:ext>
            </a:extLst>
          </p:cNvPr>
          <p:cNvSpPr txBox="1">
            <a:spLocks noGrp="1"/>
          </p:cNvSpPr>
          <p:nvPr>
            <p:ph type="title" idx="4294967295"/>
          </p:nvPr>
        </p:nvSpPr>
        <p:spPr>
          <a:xfrm>
            <a:off x="0" y="401656"/>
            <a:ext cx="9144000" cy="325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rtl="0">
              <a:defRPr sz="168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GB" b="1" dirty="0"/>
              <a:t>UK Gross Gas: Illustrative splits of NSTA September 2023 Production Projections</a:t>
            </a:r>
          </a:p>
        </p:txBody>
      </p:sp>
      <p:pic>
        <p:nvPicPr>
          <p:cNvPr id="2" name="Picture 1" descr="Chart showing projected UK gross gas production in million tonnes of oil equivalent over the period 2023 to 2050 (inclusive). Projected production is illustratively split between production from existing fields, undeveloped discoveries and future discoveries.">
            <a:extLst>
              <a:ext uri="{FF2B5EF4-FFF2-40B4-BE49-F238E27FC236}">
                <a16:creationId xmlns:a16="http://schemas.microsoft.com/office/drawing/2014/main" id="{A3A9C107-E485-2E76-CB3B-772780BC70F8}"/>
              </a:ext>
            </a:extLst>
          </p:cNvPr>
          <p:cNvPicPr>
            <a:picLocks noChangeAspect="1"/>
          </p:cNvPicPr>
          <p:nvPr/>
        </p:nvPicPr>
        <p:blipFill>
          <a:blip r:embed="rId2"/>
          <a:stretch>
            <a:fillRect/>
          </a:stretch>
        </p:blipFill>
        <p:spPr>
          <a:xfrm>
            <a:off x="0" y="990055"/>
            <a:ext cx="9144000" cy="5475416"/>
          </a:xfrm>
          <a:prstGeom prst="rect">
            <a:avLst/>
          </a:prstGeom>
        </p:spPr>
      </p:pic>
    </p:spTree>
    <p:extLst>
      <p:ext uri="{BB962C8B-B14F-4D97-AF65-F5344CB8AC3E}">
        <p14:creationId xmlns:p14="http://schemas.microsoft.com/office/powerpoint/2010/main" val="22540894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554</TotalTime>
  <Words>50</Words>
  <Application>Microsoft Office PowerPoint</Application>
  <PresentationFormat>On-screen Show (4:3)</PresentationFormat>
  <Paragraphs>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UK Oil: DESNZ NZS and CCC BNZP Demand and NSTA Production Projections</vt:lpstr>
      <vt:lpstr>UK Gross Gas: DESNZ NZS and CCC BNZP Demand and NSTA Production Projections</vt:lpstr>
      <vt:lpstr>UK Oil: Illustrative splits of NSTA September 2023 Production Projections</vt:lpstr>
      <vt:lpstr>UK Gross Gas: Illustrative splits of NSTA September 2023 Production Projections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DESNZ NZS and CCC BNZ Demand and NSTA September 2023 Production Projections</dc:title>
  <dc:creator>Mike Earp</dc:creator>
  <cp:lastModifiedBy>Mike Earp</cp:lastModifiedBy>
  <cp:revision>22</cp:revision>
  <dcterms:created xsi:type="dcterms:W3CDTF">2022-01-25T14:52:19Z</dcterms:created>
  <dcterms:modified xsi:type="dcterms:W3CDTF">2023-10-17T14:16:23Z</dcterms:modified>
</cp:coreProperties>
</file>