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1" r:id="rId4"/>
    <p:sldId id="262"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57" autoAdjust="0"/>
    <p:restoredTop sz="95803" autoAdjust="0"/>
  </p:normalViewPr>
  <p:slideViewPr>
    <p:cSldViewPr snapToGrid="0">
      <p:cViewPr varScale="1">
        <p:scale>
          <a:sx n="62" d="100"/>
          <a:sy n="62" d="100"/>
        </p:scale>
        <p:origin x="1636" y="5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17E61D5-057B-4DE3-BC9F-87F7649589D0}" type="datetimeFigureOut">
              <a:rPr lang="en-GB" smtClean="0"/>
              <a:t>19/10/2023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CAFF19-0CD0-4742-8F51-59B024B888F7}" type="slidenum">
              <a:rPr lang="en-GB" smtClean="0"/>
              <a:t>‹#›</a:t>
            </a:fld>
            <a:endParaRPr lang="en-GB"/>
          </a:p>
        </p:txBody>
      </p:sp>
    </p:spTree>
    <p:extLst>
      <p:ext uri="{BB962C8B-B14F-4D97-AF65-F5344CB8AC3E}">
        <p14:creationId xmlns:p14="http://schemas.microsoft.com/office/powerpoint/2010/main" val="3810711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7E61D5-057B-4DE3-BC9F-87F7649589D0}" type="datetimeFigureOut">
              <a:rPr lang="en-GB" smtClean="0"/>
              <a:t>19/10/2023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CAFF19-0CD0-4742-8F51-59B024B888F7}" type="slidenum">
              <a:rPr lang="en-GB" smtClean="0"/>
              <a:t>‹#›</a:t>
            </a:fld>
            <a:endParaRPr lang="en-GB"/>
          </a:p>
        </p:txBody>
      </p:sp>
    </p:spTree>
    <p:extLst>
      <p:ext uri="{BB962C8B-B14F-4D97-AF65-F5344CB8AC3E}">
        <p14:creationId xmlns:p14="http://schemas.microsoft.com/office/powerpoint/2010/main" val="2338981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7E61D5-057B-4DE3-BC9F-87F7649589D0}" type="datetimeFigureOut">
              <a:rPr lang="en-GB" smtClean="0"/>
              <a:t>19/10/2023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CAFF19-0CD0-4742-8F51-59B024B888F7}" type="slidenum">
              <a:rPr lang="en-GB" smtClean="0"/>
              <a:t>‹#›</a:t>
            </a:fld>
            <a:endParaRPr lang="en-GB"/>
          </a:p>
        </p:txBody>
      </p:sp>
    </p:spTree>
    <p:extLst>
      <p:ext uri="{BB962C8B-B14F-4D97-AF65-F5344CB8AC3E}">
        <p14:creationId xmlns:p14="http://schemas.microsoft.com/office/powerpoint/2010/main" val="2369802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7E61D5-057B-4DE3-BC9F-87F7649589D0}" type="datetimeFigureOut">
              <a:rPr lang="en-GB" smtClean="0"/>
              <a:t>19/10/2023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CAFF19-0CD0-4742-8F51-59B024B888F7}" type="slidenum">
              <a:rPr lang="en-GB" smtClean="0"/>
              <a:t>‹#›</a:t>
            </a:fld>
            <a:endParaRPr lang="en-GB"/>
          </a:p>
        </p:txBody>
      </p:sp>
    </p:spTree>
    <p:extLst>
      <p:ext uri="{BB962C8B-B14F-4D97-AF65-F5344CB8AC3E}">
        <p14:creationId xmlns:p14="http://schemas.microsoft.com/office/powerpoint/2010/main" val="1342610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7E61D5-057B-4DE3-BC9F-87F7649589D0}" type="datetimeFigureOut">
              <a:rPr lang="en-GB" smtClean="0"/>
              <a:t>19/10/2023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CAFF19-0CD0-4742-8F51-59B024B888F7}" type="slidenum">
              <a:rPr lang="en-GB" smtClean="0"/>
              <a:t>‹#›</a:t>
            </a:fld>
            <a:endParaRPr lang="en-GB"/>
          </a:p>
        </p:txBody>
      </p:sp>
    </p:spTree>
    <p:extLst>
      <p:ext uri="{BB962C8B-B14F-4D97-AF65-F5344CB8AC3E}">
        <p14:creationId xmlns:p14="http://schemas.microsoft.com/office/powerpoint/2010/main" val="310294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7E61D5-057B-4DE3-BC9F-87F7649589D0}" type="datetimeFigureOut">
              <a:rPr lang="en-GB" smtClean="0"/>
              <a:t>19/10/2023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CCAFF19-0CD0-4742-8F51-59B024B888F7}" type="slidenum">
              <a:rPr lang="en-GB" smtClean="0"/>
              <a:t>‹#›</a:t>
            </a:fld>
            <a:endParaRPr lang="en-GB"/>
          </a:p>
        </p:txBody>
      </p:sp>
    </p:spTree>
    <p:extLst>
      <p:ext uri="{BB962C8B-B14F-4D97-AF65-F5344CB8AC3E}">
        <p14:creationId xmlns:p14="http://schemas.microsoft.com/office/powerpoint/2010/main" val="3074115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7E61D5-057B-4DE3-BC9F-87F7649589D0}" type="datetimeFigureOut">
              <a:rPr lang="en-GB" smtClean="0"/>
              <a:t>19/10/2023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CCAFF19-0CD0-4742-8F51-59B024B888F7}" type="slidenum">
              <a:rPr lang="en-GB" smtClean="0"/>
              <a:t>‹#›</a:t>
            </a:fld>
            <a:endParaRPr lang="en-GB"/>
          </a:p>
        </p:txBody>
      </p:sp>
    </p:spTree>
    <p:extLst>
      <p:ext uri="{BB962C8B-B14F-4D97-AF65-F5344CB8AC3E}">
        <p14:creationId xmlns:p14="http://schemas.microsoft.com/office/powerpoint/2010/main" val="295657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7E61D5-057B-4DE3-BC9F-87F7649589D0}" type="datetimeFigureOut">
              <a:rPr lang="en-GB" smtClean="0"/>
              <a:t>19/10/2023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CCAFF19-0CD0-4742-8F51-59B024B888F7}" type="slidenum">
              <a:rPr lang="en-GB" smtClean="0"/>
              <a:t>‹#›</a:t>
            </a:fld>
            <a:endParaRPr lang="en-GB"/>
          </a:p>
        </p:txBody>
      </p:sp>
    </p:spTree>
    <p:extLst>
      <p:ext uri="{BB962C8B-B14F-4D97-AF65-F5344CB8AC3E}">
        <p14:creationId xmlns:p14="http://schemas.microsoft.com/office/powerpoint/2010/main" val="2259945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7E61D5-057B-4DE3-BC9F-87F7649589D0}" type="datetimeFigureOut">
              <a:rPr lang="en-GB" smtClean="0"/>
              <a:t>19/10/2023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CCAFF19-0CD0-4742-8F51-59B024B888F7}" type="slidenum">
              <a:rPr lang="en-GB" smtClean="0"/>
              <a:t>‹#›</a:t>
            </a:fld>
            <a:endParaRPr lang="en-GB"/>
          </a:p>
        </p:txBody>
      </p:sp>
    </p:spTree>
    <p:extLst>
      <p:ext uri="{BB962C8B-B14F-4D97-AF65-F5344CB8AC3E}">
        <p14:creationId xmlns:p14="http://schemas.microsoft.com/office/powerpoint/2010/main" val="3858131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17E61D5-057B-4DE3-BC9F-87F7649589D0}" type="datetimeFigureOut">
              <a:rPr lang="en-GB" smtClean="0"/>
              <a:t>19/10/2023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CCAFF19-0CD0-4742-8F51-59B024B888F7}" type="slidenum">
              <a:rPr lang="en-GB" smtClean="0"/>
              <a:t>‹#›</a:t>
            </a:fld>
            <a:endParaRPr lang="en-GB"/>
          </a:p>
        </p:txBody>
      </p:sp>
    </p:spTree>
    <p:extLst>
      <p:ext uri="{BB962C8B-B14F-4D97-AF65-F5344CB8AC3E}">
        <p14:creationId xmlns:p14="http://schemas.microsoft.com/office/powerpoint/2010/main" val="1478958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17E61D5-057B-4DE3-BC9F-87F7649589D0}" type="datetimeFigureOut">
              <a:rPr lang="en-GB" smtClean="0"/>
              <a:t>19/10/2023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CCAFF19-0CD0-4742-8F51-59B024B888F7}" type="slidenum">
              <a:rPr lang="en-GB" smtClean="0"/>
              <a:t>‹#›</a:t>
            </a:fld>
            <a:endParaRPr lang="en-GB"/>
          </a:p>
        </p:txBody>
      </p:sp>
    </p:spTree>
    <p:extLst>
      <p:ext uri="{BB962C8B-B14F-4D97-AF65-F5344CB8AC3E}">
        <p14:creationId xmlns:p14="http://schemas.microsoft.com/office/powerpoint/2010/main" val="3527030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7E61D5-057B-4DE3-BC9F-87F7649589D0}" type="datetimeFigureOut">
              <a:rPr lang="en-GB" smtClean="0"/>
              <a:t>19/10/2023</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CAFF19-0CD0-4742-8F51-59B024B888F7}" type="slidenum">
              <a:rPr lang="en-GB" smtClean="0"/>
              <a:t>‹#›</a:t>
            </a:fld>
            <a:endParaRPr lang="en-GB"/>
          </a:p>
        </p:txBody>
      </p:sp>
    </p:spTree>
    <p:extLst>
      <p:ext uri="{BB962C8B-B14F-4D97-AF65-F5344CB8AC3E}">
        <p14:creationId xmlns:p14="http://schemas.microsoft.com/office/powerpoint/2010/main" val="28011932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hart 1 Title" descr="Government revenues from UK oil and gas production&#10;">
            <a:extLst>
              <a:ext uri="{FF2B5EF4-FFF2-40B4-BE49-F238E27FC236}">
                <a16:creationId xmlns:a16="http://schemas.microsoft.com/office/drawing/2014/main" id="{18D0451C-FB0E-4250-A2BF-61BC212E4C87}"/>
              </a:ext>
            </a:extLst>
          </p:cNvPr>
          <p:cNvSpPr txBox="1">
            <a:spLocks noGrp="1"/>
          </p:cNvSpPr>
          <p:nvPr>
            <p:ph type="title" idx="4294967295"/>
          </p:nvPr>
        </p:nvSpPr>
        <p:spPr>
          <a:xfrm>
            <a:off x="0" y="401656"/>
            <a:ext cx="9144000" cy="36933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rtl="0">
              <a:defRPr sz="1440" b="1" i="0" u="none" strike="noStrike" kern="1200" spc="0" baseline="0">
                <a:solidFill>
                  <a:sysClr val="windowText" lastClr="000000">
                    <a:lumMod val="65000"/>
                    <a:lumOff val="35000"/>
                  </a:sysClr>
                </a:solidFill>
                <a:latin typeface="Arial" panose="020B0604020202020204" pitchFamily="34" charset="0"/>
                <a:ea typeface="+mn-ea"/>
                <a:cs typeface="Arial" panose="020B0604020202020204" pitchFamily="34" charset="0"/>
              </a:defRPr>
            </a:pPr>
            <a:r>
              <a:rPr lang="en-GB" sz="2000" b="1" dirty="0"/>
              <a:t>UK Oil Production and Reserves</a:t>
            </a:r>
          </a:p>
        </p:txBody>
      </p:sp>
      <p:pic>
        <p:nvPicPr>
          <p:cNvPr id="2" name="Picture 1" descr="Stacked area chart showing cumulative UK oil production with annual estimates of proved, probable and possible UK oil reserves from end 1973 to end 2022">
            <a:extLst>
              <a:ext uri="{FF2B5EF4-FFF2-40B4-BE49-F238E27FC236}">
                <a16:creationId xmlns:a16="http://schemas.microsoft.com/office/drawing/2014/main" id="{19437876-FDC8-AB28-E074-4A04DDC177FA}"/>
              </a:ext>
            </a:extLst>
          </p:cNvPr>
          <p:cNvPicPr>
            <a:picLocks noChangeAspect="1"/>
          </p:cNvPicPr>
          <p:nvPr/>
        </p:nvPicPr>
        <p:blipFill>
          <a:blip r:embed="rId2"/>
          <a:stretch>
            <a:fillRect/>
          </a:stretch>
        </p:blipFill>
        <p:spPr>
          <a:xfrm>
            <a:off x="0" y="934820"/>
            <a:ext cx="9144000" cy="5622106"/>
          </a:xfrm>
          <a:prstGeom prst="rect">
            <a:avLst/>
          </a:prstGeom>
        </p:spPr>
      </p:pic>
    </p:spTree>
    <p:extLst>
      <p:ext uri="{BB962C8B-B14F-4D97-AF65-F5344CB8AC3E}">
        <p14:creationId xmlns:p14="http://schemas.microsoft.com/office/powerpoint/2010/main" val="3096078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hart 1 Title" descr="Government revenues from UK oil and gas production&#10;">
            <a:extLst>
              <a:ext uri="{FF2B5EF4-FFF2-40B4-BE49-F238E27FC236}">
                <a16:creationId xmlns:a16="http://schemas.microsoft.com/office/drawing/2014/main" id="{18D0451C-FB0E-4250-A2BF-61BC212E4C87}"/>
              </a:ext>
            </a:extLst>
          </p:cNvPr>
          <p:cNvSpPr txBox="1">
            <a:spLocks noGrp="1"/>
          </p:cNvSpPr>
          <p:nvPr>
            <p:ph type="title" idx="4294967295"/>
          </p:nvPr>
        </p:nvSpPr>
        <p:spPr>
          <a:xfrm>
            <a:off x="0" y="401656"/>
            <a:ext cx="9144000" cy="36933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rtl="0">
              <a:defRPr sz="1440" b="1" i="0" u="none" strike="noStrike" kern="1200" spc="0" baseline="0">
                <a:solidFill>
                  <a:sysClr val="windowText" lastClr="000000">
                    <a:lumMod val="65000"/>
                    <a:lumOff val="35000"/>
                  </a:sysClr>
                </a:solidFill>
                <a:latin typeface="Arial" panose="020B0604020202020204" pitchFamily="34" charset="0"/>
                <a:ea typeface="+mn-ea"/>
                <a:cs typeface="Arial" panose="020B0604020202020204" pitchFamily="34" charset="0"/>
              </a:defRPr>
            </a:pPr>
            <a:r>
              <a:rPr lang="en-GB" sz="2000" b="1" dirty="0"/>
              <a:t>UK Oil Production, Reserves and Contingent Resources</a:t>
            </a:r>
          </a:p>
        </p:txBody>
      </p:sp>
      <p:pic>
        <p:nvPicPr>
          <p:cNvPr id="2" name="Picture 1" descr="Stacked area chart showing cumulative UK oil production with annual estimates of proved, probable and possible UK oil reserves from end 1973 to end 2022 plus lines for potential additional resources (1987 to 2014) and contingent resources (2015 to 2022)">
            <a:extLst>
              <a:ext uri="{FF2B5EF4-FFF2-40B4-BE49-F238E27FC236}">
                <a16:creationId xmlns:a16="http://schemas.microsoft.com/office/drawing/2014/main" id="{DB220B5F-5043-DFCE-2B56-C901926E3B9E}"/>
              </a:ext>
            </a:extLst>
          </p:cNvPr>
          <p:cNvPicPr>
            <a:picLocks noChangeAspect="1"/>
          </p:cNvPicPr>
          <p:nvPr/>
        </p:nvPicPr>
        <p:blipFill>
          <a:blip r:embed="rId2"/>
          <a:stretch>
            <a:fillRect/>
          </a:stretch>
        </p:blipFill>
        <p:spPr>
          <a:xfrm>
            <a:off x="0" y="925759"/>
            <a:ext cx="9144000" cy="5622106"/>
          </a:xfrm>
          <a:prstGeom prst="rect">
            <a:avLst/>
          </a:prstGeom>
        </p:spPr>
      </p:pic>
    </p:spTree>
    <p:extLst>
      <p:ext uri="{BB962C8B-B14F-4D97-AF65-F5344CB8AC3E}">
        <p14:creationId xmlns:p14="http://schemas.microsoft.com/office/powerpoint/2010/main" val="857003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hart 1 Title" descr="Government revenues from UK oil and gas production&#10;">
            <a:extLst>
              <a:ext uri="{FF2B5EF4-FFF2-40B4-BE49-F238E27FC236}">
                <a16:creationId xmlns:a16="http://schemas.microsoft.com/office/drawing/2014/main" id="{18D0451C-FB0E-4250-A2BF-61BC212E4C87}"/>
              </a:ext>
            </a:extLst>
          </p:cNvPr>
          <p:cNvSpPr txBox="1">
            <a:spLocks noGrp="1"/>
          </p:cNvSpPr>
          <p:nvPr>
            <p:ph type="title" idx="4294967295"/>
          </p:nvPr>
        </p:nvSpPr>
        <p:spPr>
          <a:xfrm>
            <a:off x="0" y="401656"/>
            <a:ext cx="9144000" cy="36933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rtl="0">
              <a:defRPr sz="1440" b="1" i="0" u="none" strike="noStrike" kern="1200" spc="0" baseline="0">
                <a:solidFill>
                  <a:sysClr val="windowText" lastClr="000000">
                    <a:lumMod val="65000"/>
                    <a:lumOff val="35000"/>
                  </a:sysClr>
                </a:solidFill>
                <a:latin typeface="Arial" panose="020B0604020202020204" pitchFamily="34" charset="0"/>
                <a:ea typeface="+mn-ea"/>
                <a:cs typeface="Arial" panose="020B0604020202020204" pitchFamily="34" charset="0"/>
              </a:defRPr>
            </a:pPr>
            <a:r>
              <a:rPr lang="en-GB" sz="2000" b="1" dirty="0"/>
              <a:t>UK Gas Production and Reserves</a:t>
            </a:r>
          </a:p>
        </p:txBody>
      </p:sp>
      <p:pic>
        <p:nvPicPr>
          <p:cNvPr id="3" name="Picture 2" descr="Stacked area chart showing cumulative UK gas production with annual estimates of proved, probable and possible UK oil reserves from end 1973 to end 2022">
            <a:extLst>
              <a:ext uri="{FF2B5EF4-FFF2-40B4-BE49-F238E27FC236}">
                <a16:creationId xmlns:a16="http://schemas.microsoft.com/office/drawing/2014/main" id="{051573BF-34A8-8008-D451-7C7ACDAA9BB8}"/>
              </a:ext>
            </a:extLst>
          </p:cNvPr>
          <p:cNvPicPr>
            <a:picLocks noChangeAspect="1"/>
          </p:cNvPicPr>
          <p:nvPr/>
        </p:nvPicPr>
        <p:blipFill>
          <a:blip r:embed="rId2"/>
          <a:stretch>
            <a:fillRect/>
          </a:stretch>
        </p:blipFill>
        <p:spPr>
          <a:xfrm>
            <a:off x="0" y="934818"/>
            <a:ext cx="9144000" cy="5622106"/>
          </a:xfrm>
          <a:prstGeom prst="rect">
            <a:avLst/>
          </a:prstGeom>
        </p:spPr>
      </p:pic>
    </p:spTree>
    <p:extLst>
      <p:ext uri="{BB962C8B-B14F-4D97-AF65-F5344CB8AC3E}">
        <p14:creationId xmlns:p14="http://schemas.microsoft.com/office/powerpoint/2010/main" val="482139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hart 1 Title" descr="Government revenues from UK oil and gas production&#10;">
            <a:extLst>
              <a:ext uri="{FF2B5EF4-FFF2-40B4-BE49-F238E27FC236}">
                <a16:creationId xmlns:a16="http://schemas.microsoft.com/office/drawing/2014/main" id="{18D0451C-FB0E-4250-A2BF-61BC212E4C87}"/>
              </a:ext>
            </a:extLst>
          </p:cNvPr>
          <p:cNvSpPr txBox="1">
            <a:spLocks noGrp="1"/>
          </p:cNvSpPr>
          <p:nvPr>
            <p:ph type="title" idx="4294967295"/>
          </p:nvPr>
        </p:nvSpPr>
        <p:spPr>
          <a:xfrm>
            <a:off x="0" y="401656"/>
            <a:ext cx="9144000" cy="36933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rtl="0">
              <a:defRPr sz="1440" b="1" i="0" u="none" strike="noStrike" kern="1200" spc="0" baseline="0">
                <a:solidFill>
                  <a:sysClr val="windowText" lastClr="000000">
                    <a:lumMod val="65000"/>
                    <a:lumOff val="35000"/>
                  </a:sysClr>
                </a:solidFill>
                <a:latin typeface="Arial" panose="020B0604020202020204" pitchFamily="34" charset="0"/>
                <a:ea typeface="+mn-ea"/>
                <a:cs typeface="Arial" panose="020B0604020202020204" pitchFamily="34" charset="0"/>
              </a:defRPr>
            </a:pPr>
            <a:r>
              <a:rPr lang="en-GB" sz="2000" b="1" dirty="0"/>
              <a:t>UK Gas Production, Reserves and Contingent Resources</a:t>
            </a:r>
          </a:p>
        </p:txBody>
      </p:sp>
      <p:pic>
        <p:nvPicPr>
          <p:cNvPr id="3" name="Picture 2" descr="Stacked area chart showing cumulative UK gas production with annual estimates of proved, probable and possible UK gas reserves from end 1973 to end 2022 plus lines for potential additional resources (1987 to 2014) and contingent resources (2015 to 2022)">
            <a:extLst>
              <a:ext uri="{FF2B5EF4-FFF2-40B4-BE49-F238E27FC236}">
                <a16:creationId xmlns:a16="http://schemas.microsoft.com/office/drawing/2014/main" id="{18867879-8056-6A8B-B261-E311B8DFC31B}"/>
              </a:ext>
            </a:extLst>
          </p:cNvPr>
          <p:cNvPicPr>
            <a:picLocks noChangeAspect="1"/>
          </p:cNvPicPr>
          <p:nvPr/>
        </p:nvPicPr>
        <p:blipFill>
          <a:blip r:embed="rId2"/>
          <a:stretch>
            <a:fillRect/>
          </a:stretch>
        </p:blipFill>
        <p:spPr>
          <a:xfrm>
            <a:off x="0" y="943867"/>
            <a:ext cx="9144000" cy="5622106"/>
          </a:xfrm>
          <a:prstGeom prst="rect">
            <a:avLst/>
          </a:prstGeom>
        </p:spPr>
      </p:pic>
    </p:spTree>
    <p:extLst>
      <p:ext uri="{BB962C8B-B14F-4D97-AF65-F5344CB8AC3E}">
        <p14:creationId xmlns:p14="http://schemas.microsoft.com/office/powerpoint/2010/main" val="7040091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564</TotalTime>
  <Words>26</Words>
  <Application>Microsoft Office PowerPoint</Application>
  <PresentationFormat>On-screen Show (4:3)</PresentationFormat>
  <Paragraphs>4</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UK Oil Production and Reserves</vt:lpstr>
      <vt:lpstr>UK Oil Production, Reserves and Contingent Resources</vt:lpstr>
      <vt:lpstr>UK Gas Production and Reserves</vt:lpstr>
      <vt:lpstr>UK Gas Production, Reserves and Contingent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Estimates of UK oil and gas reserves and contingent resources 1973 to 2022</dc:title>
  <dc:creator>Mike Earp</dc:creator>
  <cp:lastModifiedBy>Ian Furneaux</cp:lastModifiedBy>
  <cp:revision>13</cp:revision>
  <dcterms:created xsi:type="dcterms:W3CDTF">2022-01-25T14:52:19Z</dcterms:created>
  <dcterms:modified xsi:type="dcterms:W3CDTF">2023-10-19T11:59:44Z</dcterms:modified>
</cp:coreProperties>
</file>