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Lst>
  <p:notesMasterIdLst>
    <p:notesMasterId r:id="rId26"/>
  </p:notesMasterIdLst>
  <p:handoutMasterIdLst>
    <p:handoutMasterId r:id="rId27"/>
  </p:handoutMasterIdLst>
  <p:sldIdLst>
    <p:sldId id="2141412445" r:id="rId5"/>
    <p:sldId id="2141412294" r:id="rId6"/>
    <p:sldId id="2141412265" r:id="rId7"/>
    <p:sldId id="2141412424" r:id="rId8"/>
    <p:sldId id="2141412269" r:id="rId9"/>
    <p:sldId id="2141412336" r:id="rId10"/>
    <p:sldId id="2141412353" r:id="rId11"/>
    <p:sldId id="2141412295" r:id="rId12"/>
    <p:sldId id="2141412272" r:id="rId13"/>
    <p:sldId id="2141412276" r:id="rId14"/>
    <p:sldId id="2141412403" r:id="rId15"/>
    <p:sldId id="2141412355" r:id="rId16"/>
    <p:sldId id="2141412277" r:id="rId17"/>
    <p:sldId id="2141412278" r:id="rId18"/>
    <p:sldId id="2141412400" r:id="rId19"/>
    <p:sldId id="2141412279" r:id="rId20"/>
    <p:sldId id="2141412280" r:id="rId21"/>
    <p:sldId id="2141412365" r:id="rId22"/>
    <p:sldId id="2141412444" r:id="rId23"/>
    <p:sldId id="2141412437" r:id="rId24"/>
    <p:sldId id="2141412500" r:id="rId25"/>
  </p:sldIdLst>
  <p:sldSz cx="12192000" cy="6858000"/>
  <p:notesSz cx="6724650" cy="9774238"/>
  <p:defaultTex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Part A" id="{E6B66E9C-C1D6-4DCC-AB98-1CBC2CC0A8C7}">
          <p14:sldIdLst>
            <p14:sldId id="2141412445"/>
            <p14:sldId id="2141412294"/>
            <p14:sldId id="2141412265"/>
            <p14:sldId id="2141412424"/>
            <p14:sldId id="2141412269"/>
            <p14:sldId id="2141412336"/>
            <p14:sldId id="2141412353"/>
            <p14:sldId id="2141412295"/>
            <p14:sldId id="2141412272"/>
            <p14:sldId id="2141412276"/>
            <p14:sldId id="2141412403"/>
            <p14:sldId id="2141412355"/>
            <p14:sldId id="2141412277"/>
            <p14:sldId id="2141412278"/>
            <p14:sldId id="2141412400"/>
            <p14:sldId id="2141412279"/>
            <p14:sldId id="2141412280"/>
            <p14:sldId id="2141412365"/>
            <p14:sldId id="2141412444"/>
          </p14:sldIdLst>
        </p14:section>
        <p14:section name="References" id="{6E22E635-D901-4C8A-AEA9-C3CC2CBEE859}">
          <p14:sldIdLst>
            <p14:sldId id="2141412437"/>
            <p14:sldId id="214141250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81" userDrawn="1">
          <p15:clr>
            <a:srgbClr val="A4A3A4"/>
          </p15:clr>
        </p15:guide>
        <p15:guide id="2" pos="211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028122-FD24-0FEF-3138-EC7ABDDCEFF9}" name="Ronnie Parr (North Sea Transition Authority)" initials="RP(STA" userId="S::Ronald.Parr@nstauthority.co.uk::534cd7b2-66cf-4ea3-902a-822b67f9907d" providerId="AD"/>
  <p188:author id="{8AA13924-967A-A1CE-20B1-BC172054D46D}" name="Eva Zimmer (North Sea Transition Authority)" initials="EA" userId="S::eva.zimmer@nstauthority.co.uk::4155562f-d265-411c-b3a9-e417b503ca76" providerId="AD"/>
  <p188:author id="{FA24DE42-0B1E-71AC-7B1F-1C33F039F788}" name="Jo Bagguley (North Sea Transition Authority)" initials="JB(STA" userId="S::Jo.Bagguley@nstauthority.co.uk::2b6d8bcf-ef7b-470b-a5c0-fe086bc2df9d" providerId="AD"/>
  <p188:author id="{9D9B2EB0-2BB0-B17C-1834-1DC633F2DC97}" name="Ronnie Parr (North Sea Transition Authority)" initials="RA" userId="S::ronald.parr@nstauthority.co.uk::534cd7b2-66cf-4ea3-902a-822b67f9907d" providerId="AD"/>
  <p188:author id="{4FF353DF-0418-BAC4-B892-B28AD6EE7C10}" name="Richard Hodgkinson (North Sea Transition Authority)" initials="RH(STA" userId="S::Richard.Hodgkinson@nstauthority.co.uk::423b71c7-97c2-428d-ad32-db5d4b56da5e" providerId="AD"/>
  <p188:author id="{34396FE5-748F-B7A8-F70B-255D6ED24E57}" name="Ian Barron (North Sea Transition Authority)" initials="IB(STA" userId="S::Ian.Barron@nstauthority.co.uk::a56dfebc-e836-431f-a67a-db0633bf4a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lker Christopher (Oil and Gas Authority)" initials="WC" lastIdx="3" clrIdx="0"/>
  <p:cmAuthor id="1" name="Ronnie Parr (North Sea Transition Authority)" initials="RP(STA" lastIdx="5" clrIdx="1">
    <p:extLst>
      <p:ext uri="{19B8F6BF-5375-455C-9EA6-DF929625EA0E}">
        <p15:presenceInfo xmlns:p15="http://schemas.microsoft.com/office/powerpoint/2012/main" userId="S::Ronald.Parr@nstauthority.co.uk::534cd7b2-66cf-4ea3-902a-822b67f9907d" providerId="AD"/>
      </p:ext>
    </p:extLst>
  </p:cmAuthor>
  <p:cmAuthor id="2" name="Kristina Dahlstrom (Oil &amp; Gas Authority)" initials="KD(&amp;GA" lastIdx="8" clrIdx="2">
    <p:extLst>
      <p:ext uri="{19B8F6BF-5375-455C-9EA6-DF929625EA0E}">
        <p15:presenceInfo xmlns:p15="http://schemas.microsoft.com/office/powerpoint/2012/main" userId="S::Kristina.Dahlstrom@ogauthority.co.uk::fb9ee7aa-43cb-424b-9dd6-61059ad78f33" providerId="AD"/>
      </p:ext>
    </p:extLst>
  </p:cmAuthor>
  <p:cmAuthor id="3" name="Nick Richardson (North Sea Transition Authority)" initials="NR(STA" lastIdx="1" clrIdx="3">
    <p:extLst>
      <p:ext uri="{19B8F6BF-5375-455C-9EA6-DF929625EA0E}">
        <p15:presenceInfo xmlns:p15="http://schemas.microsoft.com/office/powerpoint/2012/main" userId="S::Nick.Richardson@nstauthority.co.uk::60ead1d2-c456-4526-b80f-4f29d0e110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E7F6FF"/>
    <a:srgbClr val="3BFFF6"/>
    <a:srgbClr val="FF0000"/>
    <a:srgbClr val="B9E5FF"/>
    <a:srgbClr val="D6E3FF"/>
    <a:srgbClr val="006097"/>
    <a:srgbClr val="DBE7FF"/>
    <a:srgbClr val="063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E21F3-0539-E60E-5D59-16F9C6A81487}" v="29" dt="2023-10-05T15:04:31.405"/>
    <p1510:client id="{93079F5D-BE77-3436-6E2D-BBA592DACE9C}" v="5" dt="2023-10-09T08:22:51.64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57" d="100"/>
          <a:sy n="57" d="100"/>
        </p:scale>
        <p:origin x="268" y="52"/>
      </p:cViewPr>
      <p:guideLst/>
    </p:cSldViewPr>
  </p:slideViewPr>
  <p:outlineViewPr>
    <p:cViewPr>
      <p:scale>
        <a:sx n="33" d="100"/>
        <a:sy n="33" d="100"/>
      </p:scale>
      <p:origin x="0" y="-1440"/>
    </p:cViewPr>
  </p:outlineViewPr>
  <p:notesTextViewPr>
    <p:cViewPr>
      <p:scale>
        <a:sx n="1" d="1"/>
        <a:sy n="1" d="1"/>
      </p:scale>
      <p:origin x="0" y="0"/>
    </p:cViewPr>
  </p:notesTextViewPr>
  <p:notesViewPr>
    <p:cSldViewPr snapToGrid="0">
      <p:cViewPr>
        <p:scale>
          <a:sx n="1" d="2"/>
          <a:sy n="1" d="2"/>
        </p:scale>
        <p:origin x="0" y="0"/>
      </p:cViewPr>
      <p:guideLst>
        <p:guide orient="horz" pos="3081"/>
        <p:guide pos="211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FC44-3FBB-4EDB-B952-8624D6532536}"/>
              </a:ext>
            </a:extLst>
          </p:cNvPr>
          <p:cNvSpPr>
            <a:spLocks noGrp="1"/>
          </p:cNvSpPr>
          <p:nvPr>
            <p:ph type="hdr" sz="quarter"/>
          </p:nvPr>
        </p:nvSpPr>
        <p:spPr>
          <a:xfrm>
            <a:off x="0" y="0"/>
            <a:ext cx="2914015" cy="490307"/>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5925394-4F73-4F50-9B37-7ABCC7C5AAD6}"/>
              </a:ext>
            </a:extLst>
          </p:cNvPr>
          <p:cNvSpPr>
            <a:spLocks noGrp="1"/>
          </p:cNvSpPr>
          <p:nvPr>
            <p:ph type="dt" sz="quarter" idx="1"/>
          </p:nvPr>
        </p:nvSpPr>
        <p:spPr>
          <a:xfrm>
            <a:off x="3809079" y="0"/>
            <a:ext cx="2914015" cy="490307"/>
          </a:xfrm>
          <a:prstGeom prst="rect">
            <a:avLst/>
          </a:prstGeom>
        </p:spPr>
        <p:txBody>
          <a:bodyPr vert="horz" lIns="91440" tIns="45720" rIns="91440" bIns="45720" rtlCol="0"/>
          <a:lstStyle>
            <a:lvl1pPr algn="r">
              <a:defRPr sz="1200"/>
            </a:lvl1pPr>
          </a:lstStyle>
          <a:p>
            <a:fld id="{52077FB2-8417-4EE8-A8ED-71841BD955E1}" type="datetimeFigureOut">
              <a:rPr lang="en-GB" smtClean="0"/>
              <a:t>11/10/2023</a:t>
            </a:fld>
            <a:endParaRPr lang="en-GB"/>
          </a:p>
        </p:txBody>
      </p:sp>
      <p:sp>
        <p:nvSpPr>
          <p:cNvPr id="4" name="Footer Placeholder 3">
            <a:extLst>
              <a:ext uri="{FF2B5EF4-FFF2-40B4-BE49-F238E27FC236}">
                <a16:creationId xmlns:a16="http://schemas.microsoft.com/office/drawing/2014/main" id="{1164C1FD-9BE5-4CED-B678-0A7D4A8E0E4E}"/>
              </a:ext>
            </a:extLst>
          </p:cNvPr>
          <p:cNvSpPr>
            <a:spLocks noGrp="1"/>
          </p:cNvSpPr>
          <p:nvPr>
            <p:ph type="ftr" sz="quarter" idx="2"/>
          </p:nvPr>
        </p:nvSpPr>
        <p:spPr>
          <a:xfrm>
            <a:off x="0" y="9283931"/>
            <a:ext cx="2914015" cy="49030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6A45E5-9E4C-4FFA-9DD5-5443BC7E18EE}"/>
              </a:ext>
            </a:extLst>
          </p:cNvPr>
          <p:cNvSpPr>
            <a:spLocks noGrp="1"/>
          </p:cNvSpPr>
          <p:nvPr>
            <p:ph type="sldNum" sz="quarter" idx="3"/>
          </p:nvPr>
        </p:nvSpPr>
        <p:spPr>
          <a:xfrm>
            <a:off x="3809079" y="9283931"/>
            <a:ext cx="2914015" cy="490307"/>
          </a:xfrm>
          <a:prstGeom prst="rect">
            <a:avLst/>
          </a:prstGeom>
        </p:spPr>
        <p:txBody>
          <a:bodyPr vert="horz" lIns="91440" tIns="45720" rIns="91440" bIns="45720" rtlCol="0" anchor="b"/>
          <a:lstStyle>
            <a:lvl1pPr algn="r">
              <a:defRPr sz="1200"/>
            </a:lvl1pPr>
          </a:lstStyle>
          <a:p>
            <a:fld id="{D266549C-9897-4376-A31E-52639625D8E9}" type="slidenum">
              <a:rPr lang="en-GB" smtClean="0"/>
              <a:t>‹#›</a:t>
            </a:fld>
            <a:endParaRPr lang="en-GB"/>
          </a:p>
        </p:txBody>
      </p:sp>
    </p:spTree>
    <p:extLst>
      <p:ext uri="{BB962C8B-B14F-4D97-AF65-F5344CB8AC3E}">
        <p14:creationId xmlns:p14="http://schemas.microsoft.com/office/powerpoint/2010/main" val="26502871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14015" cy="488109"/>
          </a:xfrm>
          <a:prstGeom prst="rect">
            <a:avLst/>
          </a:prstGeom>
        </p:spPr>
        <p:txBody>
          <a:bodyPr vert="horz" lIns="106271" tIns="53136" rIns="106271" bIns="53136" rtlCol="0"/>
          <a:lstStyle>
            <a:lvl1pPr algn="l">
              <a:defRPr sz="1400"/>
            </a:lvl1pPr>
          </a:lstStyle>
          <a:p>
            <a:endParaRPr lang="en-GB"/>
          </a:p>
        </p:txBody>
      </p:sp>
      <p:sp>
        <p:nvSpPr>
          <p:cNvPr id="3" name="Date Placeholder 2"/>
          <p:cNvSpPr>
            <a:spLocks noGrp="1"/>
          </p:cNvSpPr>
          <p:nvPr>
            <p:ph type="dt" idx="1"/>
          </p:nvPr>
        </p:nvSpPr>
        <p:spPr>
          <a:xfrm>
            <a:off x="3809469" y="2"/>
            <a:ext cx="2914015" cy="488109"/>
          </a:xfrm>
          <a:prstGeom prst="rect">
            <a:avLst/>
          </a:prstGeom>
        </p:spPr>
        <p:txBody>
          <a:bodyPr vert="horz" lIns="106271" tIns="53136" rIns="106271" bIns="53136" rtlCol="0"/>
          <a:lstStyle>
            <a:lvl1pPr algn="r">
              <a:defRPr sz="1400"/>
            </a:lvl1pPr>
          </a:lstStyle>
          <a:p>
            <a:fld id="{18509D73-1F11-47CD-8D52-DA2AEAF3C024}" type="datetimeFigureOut">
              <a:rPr lang="en-GB" smtClean="0"/>
              <a:t>11/10/2023</a:t>
            </a:fld>
            <a:endParaRPr lang="en-GB"/>
          </a:p>
        </p:txBody>
      </p:sp>
      <p:sp>
        <p:nvSpPr>
          <p:cNvPr id="4" name="Slide Image Placeholder 3"/>
          <p:cNvSpPr>
            <a:spLocks noGrp="1" noRot="1" noChangeAspect="1"/>
          </p:cNvSpPr>
          <p:nvPr>
            <p:ph type="sldImg" idx="2"/>
          </p:nvPr>
        </p:nvSpPr>
        <p:spPr>
          <a:xfrm>
            <a:off x="104775" y="731838"/>
            <a:ext cx="6515100" cy="3665537"/>
          </a:xfrm>
          <a:prstGeom prst="rect">
            <a:avLst/>
          </a:prstGeom>
          <a:noFill/>
          <a:ln w="12700">
            <a:solidFill>
              <a:prstClr val="black"/>
            </a:solidFill>
          </a:ln>
        </p:spPr>
        <p:txBody>
          <a:bodyPr vert="horz" lIns="106271" tIns="53136" rIns="106271" bIns="53136" rtlCol="0" anchor="ctr"/>
          <a:lstStyle/>
          <a:p>
            <a:endParaRPr lang="en-GB"/>
          </a:p>
        </p:txBody>
      </p:sp>
      <p:sp>
        <p:nvSpPr>
          <p:cNvPr id="5" name="Notes Placeholder 4"/>
          <p:cNvSpPr>
            <a:spLocks noGrp="1"/>
          </p:cNvSpPr>
          <p:nvPr>
            <p:ph type="body" sz="quarter" idx="3"/>
          </p:nvPr>
        </p:nvSpPr>
        <p:spPr>
          <a:xfrm>
            <a:off x="672465" y="4643069"/>
            <a:ext cx="5379720" cy="4399010"/>
          </a:xfrm>
          <a:prstGeom prst="rect">
            <a:avLst/>
          </a:prstGeom>
        </p:spPr>
        <p:txBody>
          <a:bodyPr vert="horz" lIns="106271" tIns="53136" rIns="106271" bIns="5313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283120"/>
            <a:ext cx="2914015" cy="488109"/>
          </a:xfrm>
          <a:prstGeom prst="rect">
            <a:avLst/>
          </a:prstGeom>
        </p:spPr>
        <p:txBody>
          <a:bodyPr vert="horz" lIns="106271" tIns="53136" rIns="106271" bIns="53136" rtlCol="0" anchor="b"/>
          <a:lstStyle>
            <a:lvl1pPr algn="l">
              <a:defRPr sz="1400"/>
            </a:lvl1pPr>
          </a:lstStyle>
          <a:p>
            <a:endParaRPr lang="en-GB"/>
          </a:p>
        </p:txBody>
      </p:sp>
      <p:sp>
        <p:nvSpPr>
          <p:cNvPr id="7" name="Slide Number Placeholder 6"/>
          <p:cNvSpPr>
            <a:spLocks noGrp="1"/>
          </p:cNvSpPr>
          <p:nvPr>
            <p:ph type="sldNum" sz="quarter" idx="5"/>
          </p:nvPr>
        </p:nvSpPr>
        <p:spPr>
          <a:xfrm>
            <a:off x="3809469" y="9283120"/>
            <a:ext cx="2914015" cy="488109"/>
          </a:xfrm>
          <a:prstGeom prst="rect">
            <a:avLst/>
          </a:prstGeom>
        </p:spPr>
        <p:txBody>
          <a:bodyPr vert="horz" lIns="106271" tIns="53136" rIns="106271" bIns="53136" rtlCol="0" anchor="b"/>
          <a:lstStyle>
            <a:lvl1pPr algn="r">
              <a:defRPr sz="1400"/>
            </a:lvl1pPr>
          </a:lstStyle>
          <a:p>
            <a:fld id="{F27E7B17-5099-4BBE-8F19-7BFADD7AACEA}" type="slidenum">
              <a:rPr lang="en-GB" smtClean="0"/>
              <a:t>‹#›</a:t>
            </a:fld>
            <a:endParaRPr lang="en-GB"/>
          </a:p>
        </p:txBody>
      </p:sp>
    </p:spTree>
    <p:extLst>
      <p:ext uri="{BB962C8B-B14F-4D97-AF65-F5344CB8AC3E}">
        <p14:creationId xmlns:p14="http://schemas.microsoft.com/office/powerpoint/2010/main" val="2302390559"/>
      </p:ext>
    </p:extLst>
  </p:cSld>
  <p:clrMap bg1="lt1" tx1="dk1" bg2="lt2" tx2="dk2" accent1="accent1" accent2="accent2" accent3="accent3" accent4="accent4" accent5="accent5" accent6="accent6" hlink="hlink" folHlink="folHlink"/>
  <p:hf hdr="0" ftr="0" dt="0"/>
  <p:notesStyle>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a:t>
            </a:fld>
            <a:endParaRPr lang="en-GB"/>
          </a:p>
        </p:txBody>
      </p:sp>
    </p:spTree>
    <p:extLst>
      <p:ext uri="{BB962C8B-B14F-4D97-AF65-F5344CB8AC3E}">
        <p14:creationId xmlns:p14="http://schemas.microsoft.com/office/powerpoint/2010/main" val="315219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7E7B17-5099-4BBE-8F19-7BFADD7AACEA}" type="slidenum">
              <a:rPr lang="en-GB" smtClean="0"/>
              <a:t>16</a:t>
            </a:fld>
            <a:endParaRPr lang="en-GB"/>
          </a:p>
        </p:txBody>
      </p:sp>
    </p:spTree>
    <p:extLst>
      <p:ext uri="{BB962C8B-B14F-4D97-AF65-F5344CB8AC3E}">
        <p14:creationId xmlns:p14="http://schemas.microsoft.com/office/powerpoint/2010/main" val="2627801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7E7B17-5099-4BBE-8F19-7BFADD7AACEA}" type="slidenum">
              <a:rPr lang="en-GB" smtClean="0"/>
              <a:t>17</a:t>
            </a:fld>
            <a:endParaRPr lang="en-GB"/>
          </a:p>
        </p:txBody>
      </p:sp>
    </p:spTree>
    <p:extLst>
      <p:ext uri="{BB962C8B-B14F-4D97-AF65-F5344CB8AC3E}">
        <p14:creationId xmlns:p14="http://schemas.microsoft.com/office/powerpoint/2010/main" val="3425731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7E7B17-5099-4BBE-8F19-7BFADD7AACEA}" type="slidenum">
              <a:rPr lang="en-GB" smtClean="0"/>
              <a:t>18</a:t>
            </a:fld>
            <a:endParaRPr lang="en-GB"/>
          </a:p>
        </p:txBody>
      </p:sp>
    </p:spTree>
    <p:extLst>
      <p:ext uri="{BB962C8B-B14F-4D97-AF65-F5344CB8AC3E}">
        <p14:creationId xmlns:p14="http://schemas.microsoft.com/office/powerpoint/2010/main" val="328039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7E7B17-5099-4BBE-8F19-7BFADD7AACEA}" type="slidenum">
              <a:rPr lang="en-GB" smtClean="0"/>
              <a:t>21</a:t>
            </a:fld>
            <a:endParaRPr lang="en-GB"/>
          </a:p>
        </p:txBody>
      </p:sp>
    </p:spTree>
    <p:extLst>
      <p:ext uri="{BB962C8B-B14F-4D97-AF65-F5344CB8AC3E}">
        <p14:creationId xmlns:p14="http://schemas.microsoft.com/office/powerpoint/2010/main" val="202945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7E7B17-5099-4BBE-8F19-7BFADD7AACEA}" type="slidenum">
              <a:rPr lang="en-GB" smtClean="0"/>
              <a:t>2</a:t>
            </a:fld>
            <a:endParaRPr lang="en-GB"/>
          </a:p>
        </p:txBody>
      </p:sp>
    </p:spTree>
    <p:extLst>
      <p:ext uri="{BB962C8B-B14F-4D97-AF65-F5344CB8AC3E}">
        <p14:creationId xmlns:p14="http://schemas.microsoft.com/office/powerpoint/2010/main" val="271021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F27E7B17-5099-4BBE-8F19-7BFADD7AACEA}" type="slidenum">
              <a:rPr lang="en-GB" smtClean="0"/>
              <a:t>3</a:t>
            </a:fld>
            <a:endParaRPr lang="en-GB"/>
          </a:p>
        </p:txBody>
      </p:sp>
    </p:spTree>
    <p:extLst>
      <p:ext uri="{BB962C8B-B14F-4D97-AF65-F5344CB8AC3E}">
        <p14:creationId xmlns:p14="http://schemas.microsoft.com/office/powerpoint/2010/main" val="647665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F27E7B17-5099-4BBE-8F19-7BFADD7AACEA}" type="slidenum">
              <a:rPr lang="en-GB" smtClean="0"/>
              <a:t>7</a:t>
            </a:fld>
            <a:endParaRPr lang="en-GB"/>
          </a:p>
        </p:txBody>
      </p:sp>
    </p:spTree>
    <p:extLst>
      <p:ext uri="{BB962C8B-B14F-4D97-AF65-F5344CB8AC3E}">
        <p14:creationId xmlns:p14="http://schemas.microsoft.com/office/powerpoint/2010/main" val="260579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8</a:t>
            </a:fld>
            <a:endParaRPr lang="en-GB"/>
          </a:p>
        </p:txBody>
      </p:sp>
    </p:spTree>
    <p:extLst>
      <p:ext uri="{BB962C8B-B14F-4D97-AF65-F5344CB8AC3E}">
        <p14:creationId xmlns:p14="http://schemas.microsoft.com/office/powerpoint/2010/main" val="3721287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7E7B17-5099-4BBE-8F19-7BFADD7AACEA}" type="slidenum">
              <a:rPr lang="en-GB" smtClean="0"/>
              <a:t>9</a:t>
            </a:fld>
            <a:endParaRPr lang="en-GB"/>
          </a:p>
        </p:txBody>
      </p:sp>
    </p:spTree>
    <p:extLst>
      <p:ext uri="{BB962C8B-B14F-4D97-AF65-F5344CB8AC3E}">
        <p14:creationId xmlns:p14="http://schemas.microsoft.com/office/powerpoint/2010/main" val="251789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6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27E7B17-5099-4BBE-8F19-7BFADD7AACEA}" type="slidenum">
              <a:rPr lang="en-GB" smtClean="0"/>
              <a:t>10</a:t>
            </a:fld>
            <a:endParaRPr lang="en-GB"/>
          </a:p>
        </p:txBody>
      </p:sp>
    </p:spTree>
    <p:extLst>
      <p:ext uri="{BB962C8B-B14F-4D97-AF65-F5344CB8AC3E}">
        <p14:creationId xmlns:p14="http://schemas.microsoft.com/office/powerpoint/2010/main" val="776536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lang="en-GB" dirty="0"/>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Trade Gothic LT Std Cn"/>
            </a:endParaRPr>
          </a:p>
          <a:p>
            <a:r>
              <a:rPr lang="en-GB" sz="1800" b="0" i="0" u="none" strike="noStrike" baseline="0" dirty="0">
                <a:solidFill>
                  <a:srgbClr val="000000"/>
                </a:solidFill>
                <a:latin typeface="Trade Gothic LT Std Cn"/>
              </a:rPr>
              <a:t> </a:t>
            </a:r>
            <a:endParaRPr lang="en-GB" dirty="0"/>
          </a:p>
        </p:txBody>
      </p:sp>
      <p:sp>
        <p:nvSpPr>
          <p:cNvPr id="4" name="Slide Number Placeholder 3"/>
          <p:cNvSpPr>
            <a:spLocks noGrp="1"/>
          </p:cNvSpPr>
          <p:nvPr>
            <p:ph type="sldNum" sz="quarter" idx="5"/>
          </p:nvPr>
        </p:nvSpPr>
        <p:spPr/>
        <p:txBody>
          <a:bodyPr/>
          <a:lstStyle/>
          <a:p>
            <a:fld id="{F27E7B17-5099-4BBE-8F19-7BFADD7AACEA}" type="slidenum">
              <a:rPr lang="en-GB" smtClean="0"/>
              <a:t>11</a:t>
            </a:fld>
            <a:endParaRPr lang="en-GB"/>
          </a:p>
        </p:txBody>
      </p:sp>
    </p:spTree>
    <p:extLst>
      <p:ext uri="{BB962C8B-B14F-4D97-AF65-F5344CB8AC3E}">
        <p14:creationId xmlns:p14="http://schemas.microsoft.com/office/powerpoint/2010/main" val="3696179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12</a:t>
            </a:fld>
            <a:endParaRPr lang="en-GB"/>
          </a:p>
        </p:txBody>
      </p:sp>
    </p:spTree>
    <p:extLst>
      <p:ext uri="{BB962C8B-B14F-4D97-AF65-F5344CB8AC3E}">
        <p14:creationId xmlns:p14="http://schemas.microsoft.com/office/powerpoint/2010/main" val="2667803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718914" y="253214"/>
            <a:ext cx="1466032" cy="1470484"/>
          </a:xfrm>
          <a:prstGeom prst="rect">
            <a:avLst/>
          </a:prstGeom>
        </p:spPr>
      </p:pic>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575733" y="3636581"/>
            <a:ext cx="1118446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066D78-725F-47AA-B718-01D0AF25F789}"/>
              </a:ext>
            </a:extLst>
          </p:cNvPr>
          <p:cNvSpPr txBox="1"/>
          <p:nvPr userDrawn="1"/>
        </p:nvSpPr>
        <p:spPr>
          <a:xfrm>
            <a:off x="454822" y="5907161"/>
            <a:ext cx="11305377" cy="953723"/>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2023</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0" y="4976283"/>
            <a:ext cx="1776941" cy="697620"/>
          </a:xfrm>
          <a:prstGeom prst="rect">
            <a:avLst/>
          </a:prstGeom>
        </p:spPr>
        <p:txBody>
          <a:bodyPr/>
          <a:lstStyle>
            <a:lvl1pPr marL="0" indent="0" algn="l">
              <a:buNone/>
              <a:defRPr sz="2133"/>
            </a:lvl1pPr>
            <a:lvl2pPr marL="609570" indent="0">
              <a:buNone/>
              <a:defRPr/>
            </a:lvl2pPr>
            <a:lvl3pPr marL="1219140" indent="0">
              <a:buNone/>
              <a:defRPr/>
            </a:lvl3pPr>
            <a:lvl4pPr marL="1828709" indent="0">
              <a:buNone/>
              <a:defRPr/>
            </a:lvl4pPr>
            <a:lvl5pPr marL="2438278"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5"/>
            <a:ext cx="8530936" cy="757767"/>
          </a:xfrm>
          <a:prstGeom prst="rect">
            <a:avLst/>
          </a:prstGeom>
        </p:spPr>
        <p:txBody>
          <a:bodyPr/>
          <a:lstStyle>
            <a:lvl1pPr marL="0" indent="0">
              <a:buNone/>
              <a:defRPr sz="2133"/>
            </a:lvl1pPr>
          </a:lstStyle>
          <a:p>
            <a:pPr lvl="0"/>
            <a:r>
              <a:rPr lang="en-US"/>
              <a:t>Speaker &amp; title</a:t>
            </a:r>
          </a:p>
        </p:txBody>
      </p:sp>
      <p:sp>
        <p:nvSpPr>
          <p:cNvPr id="12" name="Text Placeholder 12">
            <a:extLst>
              <a:ext uri="{FF2B5EF4-FFF2-40B4-BE49-F238E27FC236}">
                <a16:creationId xmlns:a16="http://schemas.microsoft.com/office/drawing/2014/main" id="{FBBF420D-7306-4564-8600-5DCC54C404A5}"/>
              </a:ext>
            </a:extLst>
          </p:cNvPr>
          <p:cNvSpPr>
            <a:spLocks noGrp="1"/>
          </p:cNvSpPr>
          <p:nvPr>
            <p:ph type="body" sz="quarter" idx="12" hasCustomPrompt="1"/>
          </p:nvPr>
        </p:nvSpPr>
        <p:spPr>
          <a:xfrm>
            <a:off x="575733" y="2635486"/>
            <a:ext cx="11184467" cy="997751"/>
          </a:xfrm>
          <a:prstGeom prst="rect">
            <a:avLst/>
          </a:prstGeom>
        </p:spPr>
        <p:txBody>
          <a:bodyPr lIns="0" anchor="b"/>
          <a:lstStyle>
            <a:lvl1pPr marL="0" indent="0">
              <a:buNone/>
              <a:defRPr sz="5333">
                <a:solidFill>
                  <a:srgbClr val="193768"/>
                </a:solidFill>
              </a:defRPr>
            </a:lvl1pPr>
          </a:lstStyle>
          <a:p>
            <a:pPr lvl="0"/>
            <a:r>
              <a:rPr lang="en-US"/>
              <a:t>Here comes your title</a:t>
            </a:r>
          </a:p>
        </p:txBody>
      </p:sp>
      <p:sp>
        <p:nvSpPr>
          <p:cNvPr id="14" name="Text Placeholder 18">
            <a:extLst>
              <a:ext uri="{FF2B5EF4-FFF2-40B4-BE49-F238E27FC236}">
                <a16:creationId xmlns:a16="http://schemas.microsoft.com/office/drawing/2014/main" id="{39FD3177-214E-4F32-910E-58B1967F5E14}"/>
              </a:ext>
            </a:extLst>
          </p:cNvPr>
          <p:cNvSpPr>
            <a:spLocks noGrp="1"/>
          </p:cNvSpPr>
          <p:nvPr>
            <p:ph type="body" sz="quarter" idx="13" hasCustomPrompt="1"/>
          </p:nvPr>
        </p:nvSpPr>
        <p:spPr>
          <a:xfrm>
            <a:off x="588435" y="3806346"/>
            <a:ext cx="11131551" cy="697620"/>
          </a:xfrm>
          <a:prstGeom prst="rect">
            <a:avLst/>
          </a:prstGeom>
        </p:spPr>
        <p:txBody>
          <a:bodyPr/>
          <a:lstStyle>
            <a:lvl1pPr marL="0" indent="0">
              <a:buNone/>
              <a:defRPr sz="2667"/>
            </a:lvl1pPr>
            <a:lvl2pPr marL="609570" indent="0">
              <a:buNone/>
              <a:defRPr/>
            </a:lvl2pPr>
            <a:lvl3pPr marL="1219140" indent="0">
              <a:buNone/>
              <a:defRPr/>
            </a:lvl3pPr>
            <a:lvl4pPr marL="1828709" indent="0">
              <a:buNone/>
              <a:defRPr/>
            </a:lvl4pPr>
            <a:lvl5pPr marL="2438278" indent="0">
              <a:buNone/>
              <a:defRPr/>
            </a:lvl5pPr>
          </a:lstStyle>
          <a:p>
            <a:pPr lvl="0"/>
            <a:r>
              <a:rPr lang="en-US"/>
              <a:t>Subtitle</a:t>
            </a:r>
          </a:p>
        </p:txBody>
      </p:sp>
    </p:spTree>
    <p:extLst>
      <p:ext uri="{BB962C8B-B14F-4D97-AF65-F5344CB8AC3E}">
        <p14:creationId xmlns:p14="http://schemas.microsoft.com/office/powerpoint/2010/main" val="229669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DB2A062-E898-4E6D-ACC8-E654FB12AD2A}"/>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8" name="Slide Number Placeholder 1">
            <a:extLst>
              <a:ext uri="{FF2B5EF4-FFF2-40B4-BE49-F238E27FC236}">
                <a16:creationId xmlns:a16="http://schemas.microsoft.com/office/drawing/2014/main" id="{6D6621D0-6F96-4F44-A8A3-665E7035EB4E}"/>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681661457"/>
      </p:ext>
    </p:extLst>
  </p:cSld>
  <p:clrMapOvr>
    <a:masterClrMapping/>
  </p:clrMapOvr>
  <p:extLst>
    <p:ext uri="{DCECCB84-F9BA-43D5-87BE-67443E8EF086}">
      <p15:sldGuideLst xmlns:p15="http://schemas.microsoft.com/office/powerpoint/2012/main">
        <p15:guide id="1" pos="3820" userDrawn="1">
          <p15:clr>
            <a:srgbClr val="FBAE40"/>
          </p15:clr>
        </p15:guide>
        <p15:guide id="2" pos="3952" userDrawn="1">
          <p15:clr>
            <a:srgbClr val="FBAE40"/>
          </p15:clr>
        </p15:guide>
        <p15:guide id="3" pos="2025" userDrawn="1">
          <p15:clr>
            <a:srgbClr val="FBAE40"/>
          </p15:clr>
        </p15:guide>
        <p15:guide id="4" pos="2147" userDrawn="1">
          <p15:clr>
            <a:srgbClr val="FBAE40"/>
          </p15:clr>
        </p15:guide>
        <p15:guide id="5" pos="5612" userDrawn="1">
          <p15:clr>
            <a:srgbClr val="FBAE40"/>
          </p15:clr>
        </p15:guide>
        <p15:guide id="6" pos="5745" userDrawn="1">
          <p15:clr>
            <a:srgbClr val="FBAE40"/>
          </p15:clr>
        </p15:guide>
        <p15:guide id="7" orient="horz" pos="973" userDrawn="1">
          <p15:clr>
            <a:srgbClr val="FBAE40"/>
          </p15:clr>
        </p15:guide>
        <p15:guide id="8" orient="horz" pos="2231" userDrawn="1">
          <p15:clr>
            <a:srgbClr val="FBAE40"/>
          </p15:clr>
        </p15:guide>
        <p15:guide id="9" orient="horz" pos="2339" userDrawn="1">
          <p15:clr>
            <a:srgbClr val="FBAE40"/>
          </p15:clr>
        </p15:guide>
        <p15:guide id="10" orient="horz" pos="35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3"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7"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3"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7"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ABDE1382-362C-48CB-8DED-292C21ADE7AC}"/>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13" name="Slide Number Placeholder 1">
            <a:extLst>
              <a:ext uri="{FF2B5EF4-FFF2-40B4-BE49-F238E27FC236}">
                <a16:creationId xmlns:a16="http://schemas.microsoft.com/office/drawing/2014/main" id="{E3A24434-3E5F-4172-98DE-A904E7BEF3D3}"/>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07614085"/>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2"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5" name="Picture 4">
            <a:extLst>
              <a:ext uri="{FF2B5EF4-FFF2-40B4-BE49-F238E27FC236}">
                <a16:creationId xmlns:a16="http://schemas.microsoft.com/office/drawing/2014/main" id="{AC484896-060F-4DC4-BCF0-3639C3EDCAB8}"/>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7" name="Slide Number Placeholder 1">
            <a:extLst>
              <a:ext uri="{FF2B5EF4-FFF2-40B4-BE49-F238E27FC236}">
                <a16:creationId xmlns:a16="http://schemas.microsoft.com/office/drawing/2014/main" id="{4CECD0BF-DF13-416B-AAAE-2D1E64D6BF4C}"/>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3375773054"/>
      </p:ext>
    </p:extLst>
  </p:cSld>
  <p:clrMapOvr>
    <a:masterClrMapping/>
  </p:clrMapOvr>
  <p:extLst>
    <p:ext uri="{DCECCB84-F9BA-43D5-87BE-67443E8EF086}">
      <p15:sldGuideLst xmlns:p15="http://schemas.microsoft.com/office/powerpoint/2012/main">
        <p15:guide id="2" pos="5231" userDrawn="1">
          <p15:clr>
            <a:srgbClr val="FBAE40"/>
          </p15:clr>
        </p15:guide>
        <p15:guide id="7" pos="505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descr="North Sea Transition Authority logo">
            <a:extLst>
              <a:ext uri="{FF2B5EF4-FFF2-40B4-BE49-F238E27FC236}">
                <a16:creationId xmlns:a16="http://schemas.microsoft.com/office/drawing/2014/main" id="{8CEED72F-95CF-491E-A563-2CECB9C8352E}"/>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3" name="Slide Number Placeholder 1">
            <a:extLst>
              <a:ext uri="{FF2B5EF4-FFF2-40B4-BE49-F238E27FC236}">
                <a16:creationId xmlns:a16="http://schemas.microsoft.com/office/drawing/2014/main" id="{1E4B6334-602D-4BE3-B85D-646467B8A18F}"/>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2811265945"/>
      </p:ext>
    </p:extLst>
  </p:cSld>
  <p:clrMapOvr>
    <a:masterClrMapping/>
  </p:clrMapOvr>
  <p:extLst>
    <p:ext uri="{DCECCB84-F9BA-43D5-87BE-67443E8EF086}">
      <p15:sldGuideLst xmlns:p15="http://schemas.microsoft.com/office/powerpoint/2012/main">
        <p15:guide id="1" pos="3799" userDrawn="1">
          <p15:clr>
            <a:srgbClr val="FBAE40"/>
          </p15:clr>
        </p15:guide>
        <p15:guide id="2" pos="3960" userDrawn="1">
          <p15:clr>
            <a:srgbClr val="FBAE40"/>
          </p15:clr>
        </p15:guide>
        <p15:guide id="3" pos="1996" userDrawn="1">
          <p15:clr>
            <a:srgbClr val="FBAE40"/>
          </p15:clr>
        </p15:guide>
        <p15:guide id="4" pos="2155" userDrawn="1">
          <p15:clr>
            <a:srgbClr val="FBAE40"/>
          </p15:clr>
        </p15:guide>
        <p15:guide id="5" pos="5604" userDrawn="1">
          <p15:clr>
            <a:srgbClr val="FBAE40"/>
          </p15:clr>
        </p15:guide>
        <p15:guide id="6" pos="57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_page">
    <p:bg>
      <p:bgPr>
        <a:solidFill>
          <a:srgbClr val="002060"/>
        </a:solidFill>
        <a:effectLst/>
      </p:bgPr>
    </p:bg>
    <p:spTree>
      <p:nvGrpSpPr>
        <p:cNvPr id="1" name=""/>
        <p:cNvGrpSpPr/>
        <p:nvPr/>
      </p:nvGrpSpPr>
      <p:grpSpPr>
        <a:xfrm>
          <a:off x="0" y="0"/>
          <a:ext cx="0" cy="0"/>
          <a:chOff x="0" y="0"/>
          <a:chExt cx="0" cy="0"/>
        </a:xfrm>
      </p:grpSpPr>
      <p:pic>
        <p:nvPicPr>
          <p:cNvPr id="4" name="Graphic 3" descr="North Sea Transition Authority logo">
            <a:extLst>
              <a:ext uri="{FF2B5EF4-FFF2-40B4-BE49-F238E27FC236}">
                <a16:creationId xmlns:a16="http://schemas.microsoft.com/office/drawing/2014/main" id="{0700E569-29DA-4C92-8B98-093A575DAB26}"/>
              </a:ext>
            </a:extLst>
          </p:cNvPr>
          <p:cNvPicPr>
            <a:picLocks noChangeAspect="1"/>
          </p:cNvPicPr>
          <p:nvPr userDrawn="1"/>
        </p:nvPicPr>
        <p:blipFill>
          <a:blip r:embed="rId2"/>
          <a:srcRect/>
          <a:stretch/>
        </p:blipFill>
        <p:spPr>
          <a:xfrm>
            <a:off x="8463280" y="418039"/>
            <a:ext cx="3296920" cy="310617"/>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3" y="2813052"/>
            <a:ext cx="11184467" cy="1179829"/>
          </a:xfrm>
          <a:prstGeom prst="rect">
            <a:avLst/>
          </a:prstGeom>
        </p:spPr>
        <p:txBody>
          <a:bodyPr/>
          <a:lstStyle>
            <a:lvl1pPr marL="0" indent="0">
              <a:buNone/>
              <a:defRPr sz="4800" spc="-267"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3" y="4105836"/>
            <a:ext cx="7623387" cy="1524000"/>
          </a:xfrm>
          <a:prstGeom prst="rect">
            <a:avLst/>
          </a:prstGeom>
        </p:spPr>
        <p:txBody>
          <a:bodyPr/>
          <a:lstStyle>
            <a:lvl1pPr marL="0" indent="0">
              <a:lnSpc>
                <a:spcPts val="2933"/>
              </a:lnSpc>
              <a:spcBef>
                <a:spcPts val="0"/>
              </a:spcBef>
              <a:buNone/>
              <a:defRPr sz="2400" spc="-150">
                <a:solidFill>
                  <a:srgbClr val="FFFFFF"/>
                </a:solidFill>
                <a:latin typeface="+mn-lt"/>
              </a:defRPr>
            </a:lvl1pPr>
            <a:lvl2pPr marL="609570" indent="0">
              <a:buNone/>
              <a:defRPr>
                <a:solidFill>
                  <a:srgbClr val="FFFFFF"/>
                </a:solidFill>
              </a:defRPr>
            </a:lvl2pPr>
            <a:lvl3pPr marL="1219140" indent="0">
              <a:buNone/>
              <a:defRPr>
                <a:solidFill>
                  <a:srgbClr val="FFFFFF"/>
                </a:solidFill>
              </a:defRPr>
            </a:lvl3pPr>
            <a:lvl4pPr marL="1828709" indent="0">
              <a:buNone/>
              <a:defRPr>
                <a:solidFill>
                  <a:srgbClr val="FFFFFF"/>
                </a:solidFill>
              </a:defRPr>
            </a:lvl4pPr>
            <a:lvl5pPr marL="2438278" indent="0">
              <a:buNone/>
              <a:defRPr>
                <a:solidFill>
                  <a:srgbClr val="FFFFFF"/>
                </a:solidFill>
              </a:defRPr>
            </a:lvl5pPr>
          </a:lstStyle>
          <a:p>
            <a:pPr lvl="0"/>
            <a:r>
              <a:rPr lang="en-US"/>
              <a:t>Descriptive text</a:t>
            </a:r>
            <a:endParaRPr lang="en-GB"/>
          </a:p>
        </p:txBody>
      </p:sp>
      <p:sp>
        <p:nvSpPr>
          <p:cNvPr id="2" name="Rectangle 1">
            <a:extLst>
              <a:ext uri="{FF2B5EF4-FFF2-40B4-BE49-F238E27FC236}">
                <a16:creationId xmlns:a16="http://schemas.microsoft.com/office/drawing/2014/main" id="{40739EE8-FFC3-3309-008A-34A2780F0D46}"/>
              </a:ext>
            </a:extLst>
          </p:cNvPr>
          <p:cNvSpPr/>
          <p:nvPr userDrawn="1"/>
        </p:nvSpPr>
        <p:spPr>
          <a:xfrm>
            <a:off x="575733" y="3992882"/>
            <a:ext cx="11184467" cy="11295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1">
            <a:extLst>
              <a:ext uri="{FF2B5EF4-FFF2-40B4-BE49-F238E27FC236}">
                <a16:creationId xmlns:a16="http://schemas.microsoft.com/office/drawing/2014/main" id="{547F5917-8A50-130C-86EC-93357EC22854}"/>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627940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Divider_page">
    <p:bg>
      <p:bgPr>
        <a:solidFill>
          <a:schemeClr val="bg1"/>
        </a:solidFill>
        <a:effectLst/>
      </p:bgPr>
    </p:bg>
    <p:spTree>
      <p:nvGrpSpPr>
        <p:cNvPr id="1" name=""/>
        <p:cNvGrpSpPr/>
        <p:nvPr/>
      </p:nvGrpSpPr>
      <p:grpSpPr>
        <a:xfrm>
          <a:off x="0" y="0"/>
          <a:ext cx="0" cy="0"/>
          <a:chOff x="0" y="0"/>
          <a:chExt cx="0" cy="0"/>
        </a:xfrm>
      </p:grpSpPr>
      <p:pic>
        <p:nvPicPr>
          <p:cNvPr id="4" name="Graphic 3" descr="North Sea Transition Authority logo">
            <a:extLst>
              <a:ext uri="{FF2B5EF4-FFF2-40B4-BE49-F238E27FC236}">
                <a16:creationId xmlns:a16="http://schemas.microsoft.com/office/drawing/2014/main" id="{0700E569-29DA-4C92-8B98-093A575DAB26}"/>
              </a:ext>
            </a:extLst>
          </p:cNvPr>
          <p:cNvPicPr>
            <a:picLocks noChangeAspect="1"/>
          </p:cNvPicPr>
          <p:nvPr userDrawn="1"/>
        </p:nvPicPr>
        <p:blipFill>
          <a:blip r:embed="rId2"/>
          <a:srcRect/>
          <a:stretch/>
        </p:blipFill>
        <p:spPr>
          <a:xfrm>
            <a:off x="8463280" y="418039"/>
            <a:ext cx="3296920" cy="310617"/>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3" y="4105836"/>
            <a:ext cx="11184467" cy="1052459"/>
          </a:xfrm>
          <a:prstGeom prst="rect">
            <a:avLst/>
          </a:prstGeom>
        </p:spPr>
        <p:txBody>
          <a:bodyPr/>
          <a:lstStyle>
            <a:lvl1pPr marL="0" indent="0">
              <a:buNone/>
              <a:defRPr sz="5400" spc="-267" baseline="0">
                <a:solidFill>
                  <a:srgbClr val="FFFFFF"/>
                </a:solidFill>
              </a:defRPr>
            </a:lvl1pPr>
          </a:lstStyle>
          <a:p>
            <a:pPr lvl="0"/>
            <a:r>
              <a:rPr lang="en-US" err="1"/>
              <a:t>SubDivider</a:t>
            </a:r>
            <a:r>
              <a:rPr lang="en-US"/>
              <a:t>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3" y="5159315"/>
            <a:ext cx="7623387" cy="1035298"/>
          </a:xfrm>
          <a:prstGeom prst="rect">
            <a:avLst/>
          </a:prstGeom>
        </p:spPr>
        <p:txBody>
          <a:bodyPr/>
          <a:lstStyle>
            <a:lvl1pPr marL="0" indent="0">
              <a:lnSpc>
                <a:spcPts val="2933"/>
              </a:lnSpc>
              <a:spcBef>
                <a:spcPts val="0"/>
              </a:spcBef>
              <a:buNone/>
              <a:defRPr sz="2400">
                <a:solidFill>
                  <a:srgbClr val="FFFFFF"/>
                </a:solidFill>
              </a:defRPr>
            </a:lvl1pPr>
            <a:lvl2pPr marL="609570" indent="0">
              <a:buNone/>
              <a:defRPr>
                <a:solidFill>
                  <a:srgbClr val="FFFFFF"/>
                </a:solidFill>
              </a:defRPr>
            </a:lvl2pPr>
            <a:lvl3pPr marL="1219140" indent="0">
              <a:buNone/>
              <a:defRPr>
                <a:solidFill>
                  <a:srgbClr val="FFFFFF"/>
                </a:solidFill>
              </a:defRPr>
            </a:lvl3pPr>
            <a:lvl4pPr marL="1828709" indent="0">
              <a:buNone/>
              <a:defRPr>
                <a:solidFill>
                  <a:srgbClr val="FFFFFF"/>
                </a:solidFill>
              </a:defRPr>
            </a:lvl4pPr>
            <a:lvl5pPr marL="2438278" indent="0">
              <a:buNone/>
              <a:defRPr>
                <a:solidFill>
                  <a:srgbClr val="FFFFFF"/>
                </a:solidFill>
              </a:defRPr>
            </a:lvl5pPr>
          </a:lstStyle>
          <a:p>
            <a:pPr lvl="0"/>
            <a:r>
              <a:rPr lang="en-US"/>
              <a:t>Descriptive text</a:t>
            </a:r>
            <a:endParaRPr lang="en-GB"/>
          </a:p>
        </p:txBody>
      </p:sp>
      <p:sp>
        <p:nvSpPr>
          <p:cNvPr id="2" name="Rectangle 1">
            <a:extLst>
              <a:ext uri="{FF2B5EF4-FFF2-40B4-BE49-F238E27FC236}">
                <a16:creationId xmlns:a16="http://schemas.microsoft.com/office/drawing/2014/main" id="{AC17CD2A-3951-5215-2F7D-165F7CE8EC2A}"/>
              </a:ext>
            </a:extLst>
          </p:cNvPr>
          <p:cNvSpPr/>
          <p:nvPr userDrawn="1"/>
        </p:nvSpPr>
        <p:spPr>
          <a:xfrm>
            <a:off x="575733" y="3992882"/>
            <a:ext cx="11184467" cy="11295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D55C549-A683-878D-4676-7749EC2B8514}"/>
              </a:ext>
            </a:extLst>
          </p:cNvPr>
          <p:cNvSpPr/>
          <p:nvPr userDrawn="1"/>
        </p:nvSpPr>
        <p:spPr>
          <a:xfrm>
            <a:off x="575732" y="6194613"/>
            <a:ext cx="11184467" cy="112954"/>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5602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575733" y="2638833"/>
            <a:ext cx="11184467" cy="997751"/>
          </a:xfrm>
          <a:prstGeom prst="rect">
            <a:avLst/>
          </a:prstGeom>
        </p:spPr>
        <p:txBody>
          <a:bodyPr lIns="0" anchor="b"/>
          <a:lstStyle>
            <a:lvl1pPr marL="0" indent="0">
              <a:buNone/>
              <a:defRPr sz="5333">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575733" y="3636581"/>
            <a:ext cx="111844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588435" y="3806346"/>
            <a:ext cx="11131551" cy="697620"/>
          </a:xfrm>
          <a:prstGeom prst="rect">
            <a:avLst/>
          </a:prstGeom>
        </p:spPr>
        <p:txBody>
          <a:bodyPr/>
          <a:lstStyle>
            <a:lvl1pPr marL="0" indent="0">
              <a:buNone/>
              <a:defRPr sz="2667"/>
            </a:lvl1pPr>
            <a:lvl2pPr marL="609570" indent="0">
              <a:buNone/>
              <a:defRPr/>
            </a:lvl2pPr>
            <a:lvl3pPr marL="1219140" indent="0">
              <a:buNone/>
              <a:defRPr/>
            </a:lvl3pPr>
            <a:lvl4pPr marL="1828709" indent="0">
              <a:buNone/>
              <a:defRPr/>
            </a:lvl4pPr>
            <a:lvl5pPr marL="2438278"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454823" y="5907161"/>
            <a:ext cx="10800108" cy="953723"/>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a:t>
            </a:r>
            <a:b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b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The North Sea Transition Authority is the business name for the Oil &amp; Gas Authority, a limited company registered in England and Wales with registered number 09666504 and VAT registered number 249433979. Our registered office is at 21 Bloomsbury Street, London, United Kingdom, WC1B 3HF. </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endParaRP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0" y="4976283"/>
            <a:ext cx="1776941" cy="697620"/>
          </a:xfrm>
          <a:prstGeom prst="rect">
            <a:avLst/>
          </a:prstGeom>
        </p:spPr>
        <p:txBody>
          <a:bodyPr/>
          <a:lstStyle>
            <a:lvl1pPr marL="0" indent="0" algn="l">
              <a:buNone/>
              <a:defRPr sz="2133"/>
            </a:lvl1pPr>
            <a:lvl2pPr marL="609570" indent="0">
              <a:buNone/>
              <a:defRPr/>
            </a:lvl2pPr>
            <a:lvl3pPr marL="1219140" indent="0">
              <a:buNone/>
              <a:defRPr/>
            </a:lvl3pPr>
            <a:lvl4pPr marL="1828709" indent="0">
              <a:buNone/>
              <a:defRPr/>
            </a:lvl4pPr>
            <a:lvl5pPr marL="2438278"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5"/>
            <a:ext cx="8530936" cy="757767"/>
          </a:xfrm>
          <a:prstGeom prst="rect">
            <a:avLst/>
          </a:prstGeom>
        </p:spPr>
        <p:txBody>
          <a:bodyPr/>
          <a:lstStyle>
            <a:lvl1pPr marL="0" indent="0">
              <a:buNone/>
              <a:defRPr sz="2133"/>
            </a:lvl1pPr>
          </a:lstStyle>
          <a:p>
            <a:pPr lvl="0"/>
            <a:r>
              <a:rPr lang="en-US"/>
              <a:t>Speaker &amp; title</a:t>
            </a:r>
          </a:p>
        </p:txBody>
      </p:sp>
      <p:pic>
        <p:nvPicPr>
          <p:cNvPr id="9" name="Graphic 9">
            <a:extLst>
              <a:ext uri="{FF2B5EF4-FFF2-40B4-BE49-F238E27FC236}">
                <a16:creationId xmlns:a16="http://schemas.microsoft.com/office/drawing/2014/main" id="{699ABB32-C9E6-4F20-A59C-567C98A9F4F2}"/>
              </a:ext>
            </a:extLst>
          </p:cNvPr>
          <p:cNvPicPr>
            <a:picLocks noChangeAspect="1"/>
          </p:cNvPicPr>
          <p:nvPr userDrawn="1"/>
        </p:nvPicPr>
        <p:blipFill>
          <a:blip r:embed="rId2"/>
          <a:srcRect/>
          <a:stretch/>
        </p:blipFill>
        <p:spPr>
          <a:xfrm>
            <a:off x="718914" y="253214"/>
            <a:ext cx="1466032" cy="1470484"/>
          </a:xfrm>
          <a:prstGeom prst="rect">
            <a:avLst/>
          </a:prstGeom>
        </p:spPr>
      </p:pic>
    </p:spTree>
    <p:extLst>
      <p:ext uri="{BB962C8B-B14F-4D97-AF65-F5344CB8AC3E}">
        <p14:creationId xmlns:p14="http://schemas.microsoft.com/office/powerpoint/2010/main" val="678689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6" name="Picture 5">
            <a:extLst>
              <a:ext uri="{FF2B5EF4-FFF2-40B4-BE49-F238E27FC236}">
                <a16:creationId xmlns:a16="http://schemas.microsoft.com/office/drawing/2014/main" id="{C7EAE7A1-A6FB-486D-AFE1-F6A9D1AB6FA1}"/>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2" name="Text Placeholder 1">
            <a:extLst>
              <a:ext uri="{FF2B5EF4-FFF2-40B4-BE49-F238E27FC236}">
                <a16:creationId xmlns:a16="http://schemas.microsoft.com/office/drawing/2014/main" id="{C72E963F-F534-3AB8-E655-D78D2E91BEBE}"/>
              </a:ext>
            </a:extLst>
          </p:cNvPr>
          <p:cNvSpPr txBox="1">
            <a:spLocks/>
          </p:cNvSpPr>
          <p:nvPr userDrawn="1"/>
        </p:nvSpPr>
        <p:spPr>
          <a:xfrm>
            <a:off x="0" y="6489702"/>
            <a:ext cx="12192000" cy="368300"/>
          </a:xfrm>
          <a:prstGeom prst="rect">
            <a:avLst/>
          </a:prstGeom>
          <a:solidFill>
            <a:schemeClr val="bg1"/>
          </a:solidFill>
        </p:spPr>
        <p:txBody>
          <a:bodyPr/>
          <a:lst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buNone/>
            </a:pPr>
            <a:endParaRPr lang="en-GB" sz="1400">
              <a:solidFill>
                <a:srgbClr val="FFFFFF"/>
              </a:solidFill>
            </a:endParaRPr>
          </a:p>
        </p:txBody>
      </p:sp>
    </p:spTree>
    <p:extLst>
      <p:ext uri="{BB962C8B-B14F-4D97-AF65-F5344CB8AC3E}">
        <p14:creationId xmlns:p14="http://schemas.microsoft.com/office/powerpoint/2010/main" val="3684405673"/>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19" y="1259419"/>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975DB60A-984E-4696-B0D8-AD8DF3E9983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075449220"/>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5" y="1490135"/>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5"/>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1" y="1490135"/>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B41974E5-F760-48A2-BE37-625B777BE9F7}"/>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650012039"/>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6" name="Picture 5" descr="North Sea Transition Authority logo">
            <a:extLst>
              <a:ext uri="{FF2B5EF4-FFF2-40B4-BE49-F238E27FC236}">
                <a16:creationId xmlns:a16="http://schemas.microsoft.com/office/drawing/2014/main" id="{3F6A76A7-7DB3-4845-A5C3-E1688E947606}"/>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4" name="Slide Number Placeholder 1">
            <a:extLst>
              <a:ext uri="{FF2B5EF4-FFF2-40B4-BE49-F238E27FC236}">
                <a16:creationId xmlns:a16="http://schemas.microsoft.com/office/drawing/2014/main" id="{5F2B448E-4E26-4D72-972B-881FBFE1C8D6}"/>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452328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3" y="1570002"/>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3" y="1570002"/>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2" y="1570002"/>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1" y="1570002"/>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27111304-7821-4418-B027-779923D0DC69}"/>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92207635"/>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3"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7"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3"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7"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C82565F1-28E3-42E8-B432-DA307BF094F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519034374"/>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2"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7" name="Picture 6">
            <a:extLst>
              <a:ext uri="{FF2B5EF4-FFF2-40B4-BE49-F238E27FC236}">
                <a16:creationId xmlns:a16="http://schemas.microsoft.com/office/drawing/2014/main" id="{03E89127-E7C3-4C33-A507-6221EB3FDB5C}"/>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193416420"/>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F5B7440A-22B6-49A2-AB6C-A8B30DCEB00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782184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lvl1pPr>
          </a:lstStyle>
          <a:p>
            <a:r>
              <a:rPr lang="en-US"/>
              <a:t>Click to edit Master title style</a:t>
            </a:r>
            <a:endParaRPr lang="en-GB"/>
          </a:p>
        </p:txBody>
      </p:sp>
      <p:pic>
        <p:nvPicPr>
          <p:cNvPr id="4" name="Picture 3">
            <a:extLst>
              <a:ext uri="{FF2B5EF4-FFF2-40B4-BE49-F238E27FC236}">
                <a16:creationId xmlns:a16="http://schemas.microsoft.com/office/drawing/2014/main" id="{5CB473AA-56B1-40B9-863A-11F0A7A9471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398295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7" name="object 2"/>
          <p:cNvSpPr txBox="1"/>
          <p:nvPr userDrawn="1"/>
        </p:nvSpPr>
        <p:spPr>
          <a:xfrm>
            <a:off x="1016009" y="2747812"/>
            <a:ext cx="11532241" cy="1231106"/>
          </a:xfrm>
          <a:prstGeom prst="rect">
            <a:avLst/>
          </a:prstGeom>
        </p:spPr>
        <p:txBody>
          <a:bodyPr vert="horz" wrap="square" lIns="0" tIns="0" rIns="0" bIns="0" rtlCol="0">
            <a:spAutoFit/>
          </a:bodyPr>
          <a:lstStyle/>
          <a:p>
            <a:pPr marL="16933"/>
            <a:r>
              <a:rPr lang="en-GB" sz="8000" spc="-73">
                <a:solidFill>
                  <a:srgbClr val="193768"/>
                </a:solidFill>
                <a:latin typeface="Arial"/>
                <a:cs typeface="Arial"/>
              </a:rPr>
              <a:t>Thank you</a:t>
            </a:r>
          </a:p>
        </p:txBody>
      </p:sp>
      <p:sp>
        <p:nvSpPr>
          <p:cNvPr id="8" name="object 3">
            <a:extLst>
              <a:ext uri="{C183D7F6-B498-43B3-948B-1728B52AA6E4}">
                <adec:decorative xmlns:adec="http://schemas.microsoft.com/office/drawing/2017/decorative" val="1"/>
              </a:ext>
            </a:extLst>
          </p:cNvPr>
          <p:cNvSpPr/>
          <p:nvPr userDrawn="1"/>
        </p:nvSpPr>
        <p:spPr>
          <a:xfrm>
            <a:off x="1016003" y="3861127"/>
            <a:ext cx="11136207" cy="0"/>
          </a:xfrm>
          <a:custGeom>
            <a:avLst/>
            <a:gdLst/>
            <a:ahLst/>
            <a:cxnLst/>
            <a:rect l="l" t="t" r="r" b="b"/>
            <a:pathLst>
              <a:path w="8352155">
                <a:moveTo>
                  <a:pt x="0" y="0"/>
                </a:moveTo>
                <a:lnTo>
                  <a:pt x="8352002" y="0"/>
                </a:lnTo>
              </a:path>
            </a:pathLst>
          </a:custGeom>
          <a:ln w="12700">
            <a:solidFill>
              <a:srgbClr val="193768"/>
            </a:solidFill>
          </a:ln>
        </p:spPr>
        <p:txBody>
          <a:bodyPr wrap="square" lIns="0" tIns="0" rIns="0" bIns="0" rtlCol="0"/>
          <a:lstStyle/>
          <a:p>
            <a:endParaRPr sz="3200">
              <a:solidFill>
                <a:prstClr val="black"/>
              </a:solidFill>
            </a:endParaRPr>
          </a:p>
        </p:txBody>
      </p:sp>
      <p:pic>
        <p:nvPicPr>
          <p:cNvPr id="5" name="Picture 4" descr="North Sea Transition authority logo&#10;">
            <a:extLst>
              <a:ext uri="{FF2B5EF4-FFF2-40B4-BE49-F238E27FC236}">
                <a16:creationId xmlns:a16="http://schemas.microsoft.com/office/drawing/2014/main" id="{D22B4265-156C-4F8A-AE7C-96BE7DC5503A}"/>
              </a:ext>
            </a:extLst>
          </p:cNvPr>
          <p:cNvPicPr>
            <a:picLocks noChangeAspect="1"/>
          </p:cNvPicPr>
          <p:nvPr userDrawn="1"/>
        </p:nvPicPr>
        <p:blipFill>
          <a:blip r:embed="rId2"/>
          <a:srcRect/>
          <a:stretch/>
        </p:blipFill>
        <p:spPr>
          <a:xfrm>
            <a:off x="1016003" y="486235"/>
            <a:ext cx="1725476" cy="1730716"/>
          </a:xfrm>
          <a:prstGeom prst="rect">
            <a:avLst/>
          </a:prstGeom>
        </p:spPr>
      </p:pic>
    </p:spTree>
    <p:extLst>
      <p:ext uri="{BB962C8B-B14F-4D97-AF65-F5344CB8AC3E}">
        <p14:creationId xmlns:p14="http://schemas.microsoft.com/office/powerpoint/2010/main" val="4117811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B9FE-1EAA-4B46-8391-D780DA1CFE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E87183-C9E4-42B3-BAEF-BD7CE03AD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0FABDE-E853-41CE-B676-82A5D0B77834}"/>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F693040C-DE7F-4838-9F9A-5F019368F95B}"/>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2284166E-C4BD-4A75-9292-EF0B62CEB95B}"/>
              </a:ext>
            </a:extLst>
          </p:cNvPr>
          <p:cNvSpPr>
            <a:spLocks noGrp="1"/>
          </p:cNvSpPr>
          <p:nvPr>
            <p:ph type="sldNum" sz="quarter" idx="12"/>
          </p:nvPr>
        </p:nvSpPr>
        <p:spPr/>
        <p:txBody>
          <a:bodyPr/>
          <a:lstStyle>
            <a:lvl1pPr>
              <a:defRPr/>
            </a:lvl1pPr>
          </a:lstStyle>
          <a:p>
            <a:fld id="{BC98A070-2683-4169-8C50-C897AF826C66}" type="slidenum">
              <a:rPr lang="en-GB" altLang="en-US"/>
              <a:pPr/>
              <a:t>‹#›</a:t>
            </a:fld>
            <a:endParaRPr lang="en-GB" altLang="en-US"/>
          </a:p>
        </p:txBody>
      </p:sp>
    </p:spTree>
    <p:extLst>
      <p:ext uri="{BB962C8B-B14F-4D97-AF65-F5344CB8AC3E}">
        <p14:creationId xmlns:p14="http://schemas.microsoft.com/office/powerpoint/2010/main" val="507798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F1783-490F-4B31-9685-1C7A114443CD}" type="datetime1">
              <a:rPr lang="en-GB" smtClean="0"/>
              <a:t>11/10/2023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E63E09-850E-4A3E-AA45-E3FF03378421}" type="slidenum">
              <a:rPr lang="en-GB" smtClean="0"/>
              <a:t>‹#›</a:t>
            </a:fld>
            <a:endParaRPr lang="en-GB"/>
          </a:p>
        </p:txBody>
      </p:sp>
    </p:spTree>
    <p:extLst>
      <p:ext uri="{BB962C8B-B14F-4D97-AF65-F5344CB8AC3E}">
        <p14:creationId xmlns:p14="http://schemas.microsoft.com/office/powerpoint/2010/main" val="234644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8" name="Slide Number Placeholder 1">
            <a:extLst>
              <a:ext uri="{FF2B5EF4-FFF2-40B4-BE49-F238E27FC236}">
                <a16:creationId xmlns:a16="http://schemas.microsoft.com/office/drawing/2014/main" id="{BB09EF69-7A9B-4975-87B8-5FED3445B68C}"/>
              </a:ext>
            </a:extLst>
          </p:cNvPr>
          <p:cNvSpPr txBox="1">
            <a:spLocks/>
          </p:cNvSpPr>
          <p:nvPr userDrawn="1"/>
        </p:nvSpPr>
        <p:spPr>
          <a:xfrm>
            <a:off x="11345864" y="3211512"/>
            <a:ext cx="828675" cy="434975"/>
          </a:xfrm>
          <a:prstGeom prst="rect">
            <a:avLst/>
          </a:prstGeom>
        </p:spPr>
        <p:txBody>
          <a:bodyPr vert="horz" lIns="91440" tIns="45720" rIns="91440" bIns="45720" rtlCol="0" anchor="ctr"/>
          <a:lstStyle>
            <a:defPPr>
              <a:defRPr lang="en-US"/>
            </a:defPPr>
            <a:lvl1pPr marL="0" algn="r" defTabSz="609570" rtl="0" eaLnBrk="1" latinLnBrk="0" hangingPunct="1">
              <a:defRPr sz="1200" kern="1200">
                <a:solidFill>
                  <a:schemeClr val="tx1">
                    <a:tint val="75000"/>
                  </a:schemeClr>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a:lstStyle>
          <a:p>
            <a:fld id="{DD0590FE-9BA6-45CB-BC76-38BB9AEE2E90}" type="slidenum">
              <a:rPr lang="en-GB" smtClean="0"/>
              <a:pPr/>
              <a:t>‹#›</a:t>
            </a:fld>
            <a:endParaRPr lang="en-GB"/>
          </a:p>
        </p:txBody>
      </p:sp>
    </p:spTree>
    <p:extLst>
      <p:ext uri="{BB962C8B-B14F-4D97-AF65-F5344CB8AC3E}">
        <p14:creationId xmlns:p14="http://schemas.microsoft.com/office/powerpoint/2010/main" val="407203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L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1C91FDD-8B33-4DEB-98E8-4B35396EA93C}"/>
              </a:ext>
            </a:extLst>
          </p:cNvPr>
          <p:cNvSpPr>
            <a:spLocks noGrp="1"/>
          </p:cNvSpPr>
          <p:nvPr>
            <p:ph type="body" sz="quarter" idx="10"/>
          </p:nvPr>
        </p:nvSpPr>
        <p:spPr>
          <a:xfrm>
            <a:off x="0" y="6482296"/>
            <a:ext cx="12192000" cy="375704"/>
          </a:xfrm>
          <a:prstGeom prst="rect">
            <a:avLst/>
          </a:prstGeom>
          <a:solidFill>
            <a:schemeClr val="bg1"/>
          </a:solidFill>
        </p:spPr>
        <p:txBody>
          <a:bodyPr/>
          <a:lstStyle>
            <a:lvl1pPr marL="0" indent="0" algn="ctr">
              <a:buNone/>
              <a:defRPr sz="1400">
                <a:solidFill>
                  <a:srgbClr val="FFFFFF"/>
                </a:solidFill>
              </a:defRPr>
            </a:lvl1pPr>
            <a:lvl2pPr algn="ctr">
              <a:defRPr sz="1400">
                <a:solidFill>
                  <a:srgbClr val="FFFFFF"/>
                </a:solidFill>
              </a:defRPr>
            </a:lvl2pPr>
            <a:lvl3pPr algn="ctr">
              <a:defRPr sz="1400">
                <a:solidFill>
                  <a:srgbClr val="FFFFFF"/>
                </a:solidFill>
              </a:defRPr>
            </a:lvl3pPr>
            <a:lvl4pPr algn="ctr">
              <a:defRPr sz="1400">
                <a:solidFill>
                  <a:srgbClr val="FFFFFF"/>
                </a:solidFill>
              </a:defRPr>
            </a:lvl4pPr>
            <a:lvl5pPr algn="ctr">
              <a:defRPr sz="1400">
                <a:solidFill>
                  <a:srgbClr val="FFFFFF"/>
                </a:solidFill>
              </a:defRPr>
            </a:lvl5pPr>
          </a:lstStyle>
          <a:p>
            <a:pPr lvl="0"/>
            <a:r>
              <a:rPr lang="en-GB"/>
              <a:t>Click to edit Master text styles</a:t>
            </a:r>
          </a:p>
        </p:txBody>
      </p:sp>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357447" y="260351"/>
            <a:ext cx="7313721" cy="332154"/>
          </a:xfrm>
          <a:prstGeom prst="rect">
            <a:avLst/>
          </a:prstGeom>
        </p:spPr>
        <p:txBody>
          <a:bodyPr lIns="0" tIns="0" anchor="ctr"/>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DD066B03-A6C0-4E11-962A-031938217856}"/>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6" name="Slide Number Placeholder 1">
            <a:extLst>
              <a:ext uri="{FF2B5EF4-FFF2-40B4-BE49-F238E27FC236}">
                <a16:creationId xmlns:a16="http://schemas.microsoft.com/office/drawing/2014/main" id="{85E32D1A-48E2-4364-85EF-CB57BA8E956D}"/>
              </a:ext>
            </a:extLst>
          </p:cNvPr>
          <p:cNvSpPr>
            <a:spLocks noGrp="1"/>
          </p:cNvSpPr>
          <p:nvPr>
            <p:ph type="sldNum" sz="quarter" idx="4"/>
          </p:nvPr>
        </p:nvSpPr>
        <p:spPr>
          <a:xfrm>
            <a:off x="11504815" y="3211512"/>
            <a:ext cx="669724" cy="434975"/>
          </a:xfrm>
          <a:prstGeom prst="rect">
            <a:avLst/>
          </a:prstGeom>
        </p:spPr>
        <p:txBody>
          <a:bodyPr vert="horz" lIns="91440" tIns="45720" rIns="91440" bIns="45720" rtlCol="0" anchor="ctr"/>
          <a:lstStyle>
            <a:lvl1pPr algn="r">
              <a:defRPr sz="1050">
                <a:solidFill>
                  <a:schemeClr val="tx1">
                    <a:tint val="75000"/>
                  </a:schemeClr>
                </a:solidFill>
              </a:defRPr>
            </a:lvl1pPr>
          </a:lstStyle>
          <a:p>
            <a:fld id="{DD0590FE-9BA6-45CB-BC76-38BB9AEE2E90}" type="slidenum">
              <a:rPr lang="en-GB" smtClean="0"/>
              <a:pPr/>
              <a:t>‹#›</a:t>
            </a:fld>
            <a:endParaRPr lang="en-GB"/>
          </a:p>
        </p:txBody>
      </p:sp>
    </p:spTree>
    <p:extLst>
      <p:ext uri="{BB962C8B-B14F-4D97-AF65-F5344CB8AC3E}">
        <p14:creationId xmlns:p14="http://schemas.microsoft.com/office/powerpoint/2010/main" val="2959536258"/>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L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1C91FDD-8B33-4DEB-98E8-4B35396EA93C}"/>
              </a:ext>
            </a:extLst>
          </p:cNvPr>
          <p:cNvSpPr>
            <a:spLocks noGrp="1"/>
          </p:cNvSpPr>
          <p:nvPr>
            <p:ph type="body" sz="quarter" idx="10"/>
          </p:nvPr>
        </p:nvSpPr>
        <p:spPr>
          <a:xfrm>
            <a:off x="0" y="6482296"/>
            <a:ext cx="12192000" cy="375704"/>
          </a:xfrm>
          <a:prstGeom prst="rect">
            <a:avLst/>
          </a:prstGeom>
          <a:solidFill>
            <a:schemeClr val="bg1"/>
          </a:solidFill>
        </p:spPr>
        <p:txBody>
          <a:bodyPr/>
          <a:lstStyle>
            <a:lvl1pPr marL="0" indent="0" algn="ctr">
              <a:buNone/>
              <a:defRPr sz="1400">
                <a:solidFill>
                  <a:srgbClr val="FFFFFF"/>
                </a:solidFill>
              </a:defRPr>
            </a:lvl1pPr>
            <a:lvl2pPr algn="ctr">
              <a:defRPr sz="1400">
                <a:solidFill>
                  <a:srgbClr val="FFFFFF"/>
                </a:solidFill>
              </a:defRPr>
            </a:lvl2pPr>
            <a:lvl3pPr algn="ctr">
              <a:defRPr sz="1400">
                <a:solidFill>
                  <a:srgbClr val="FFFFFF"/>
                </a:solidFill>
              </a:defRPr>
            </a:lvl3pPr>
            <a:lvl4pPr algn="ctr">
              <a:defRPr sz="1400">
                <a:solidFill>
                  <a:srgbClr val="FFFFFF"/>
                </a:solidFill>
              </a:defRPr>
            </a:lvl4pPr>
            <a:lvl5pPr algn="ctr">
              <a:defRPr sz="1400">
                <a:solidFill>
                  <a:srgbClr val="FFFFFF"/>
                </a:solidFill>
              </a:defRPr>
            </a:lvl5pPr>
          </a:lstStyle>
          <a:p>
            <a:pPr lvl="0"/>
            <a:r>
              <a:rPr lang="en-GB"/>
              <a:t>Click to edit Master text styles</a:t>
            </a:r>
          </a:p>
        </p:txBody>
      </p:sp>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357447" y="260351"/>
            <a:ext cx="7313721" cy="332154"/>
          </a:xfrm>
          <a:prstGeom prst="rect">
            <a:avLst/>
          </a:prstGeom>
        </p:spPr>
        <p:txBody>
          <a:bodyPr lIns="0" tIns="0" anchor="ctr"/>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DD066B03-A6C0-4E11-962A-031938217856}"/>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6" name="Slide Number Placeholder 1">
            <a:extLst>
              <a:ext uri="{FF2B5EF4-FFF2-40B4-BE49-F238E27FC236}">
                <a16:creationId xmlns:a16="http://schemas.microsoft.com/office/drawing/2014/main" id="{85E32D1A-48E2-4364-85EF-CB57BA8E956D}"/>
              </a:ext>
            </a:extLst>
          </p:cNvPr>
          <p:cNvSpPr>
            <a:spLocks noGrp="1"/>
          </p:cNvSpPr>
          <p:nvPr>
            <p:ph type="sldNum" sz="quarter" idx="4"/>
          </p:nvPr>
        </p:nvSpPr>
        <p:spPr>
          <a:xfrm>
            <a:off x="11504815" y="3211512"/>
            <a:ext cx="669724" cy="434975"/>
          </a:xfrm>
          <a:prstGeom prst="rect">
            <a:avLst/>
          </a:prstGeom>
        </p:spPr>
        <p:txBody>
          <a:bodyPr vert="horz" lIns="91440" tIns="45720" rIns="91440" bIns="45720" rtlCol="0" anchor="ctr"/>
          <a:lstStyle>
            <a:lvl1pPr algn="r">
              <a:defRPr sz="1050">
                <a:solidFill>
                  <a:schemeClr val="tx1">
                    <a:tint val="75000"/>
                  </a:schemeClr>
                </a:solidFill>
              </a:defRPr>
            </a:lvl1pPr>
          </a:lstStyle>
          <a:p>
            <a:fld id="{DD0590FE-9BA6-45CB-BC76-38BB9AEE2E90}" type="slidenum">
              <a:rPr lang="en-GB" smtClean="0"/>
              <a:pPr/>
              <a:t>‹#›</a:t>
            </a:fld>
            <a:endParaRPr lang="en-GB"/>
          </a:p>
        </p:txBody>
      </p:sp>
    </p:spTree>
    <p:extLst>
      <p:ext uri="{BB962C8B-B14F-4D97-AF65-F5344CB8AC3E}">
        <p14:creationId xmlns:p14="http://schemas.microsoft.com/office/powerpoint/2010/main" val="2897190395"/>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2FFC40AA-9874-4E4D-A2FD-54DF1843F073}"/>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8" name="Slide Number Placeholder 1">
            <a:extLst>
              <a:ext uri="{FF2B5EF4-FFF2-40B4-BE49-F238E27FC236}">
                <a16:creationId xmlns:a16="http://schemas.microsoft.com/office/drawing/2014/main" id="{1D92EA6B-D6D8-4A64-8322-A00DB7245B0D}"/>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070430663"/>
      </p:ext>
    </p:extLst>
  </p:cSld>
  <p:clrMapOvr>
    <a:masterClrMapping/>
  </p:clrMapOvr>
  <p:extLst>
    <p:ext uri="{DCECCB84-F9BA-43D5-87BE-67443E8EF086}">
      <p15:sldGuideLst xmlns:p15="http://schemas.microsoft.com/office/powerpoint/2012/main">
        <p15:guide id="1" pos="2631" userDrawn="1">
          <p15:clr>
            <a:srgbClr val="FBAE40"/>
          </p15:clr>
        </p15:guide>
        <p15:guide id="2" pos="2752" userDrawn="1">
          <p15:clr>
            <a:srgbClr val="FBAE40"/>
          </p15:clr>
        </p15:guide>
        <p15:guide id="3" pos="5020" userDrawn="1">
          <p15:clr>
            <a:srgbClr val="FBAE40"/>
          </p15:clr>
        </p15:guide>
        <p15:guide id="4" pos="51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19" y="1259419"/>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84B9B836-18C2-4958-9597-6200565F8650}"/>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9" name="Slide Number Placeholder 1">
            <a:extLst>
              <a:ext uri="{FF2B5EF4-FFF2-40B4-BE49-F238E27FC236}">
                <a16:creationId xmlns:a16="http://schemas.microsoft.com/office/drawing/2014/main" id="{EE3246A7-576C-4DDF-9C68-C33A3350E1F8}"/>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650574377"/>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5" y="1490135"/>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5"/>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1" y="1490135"/>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4E4F3D03-A129-4FD5-AD1B-838EFB37B462}"/>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11" name="Slide Number Placeholder 1">
            <a:extLst>
              <a:ext uri="{FF2B5EF4-FFF2-40B4-BE49-F238E27FC236}">
                <a16:creationId xmlns:a16="http://schemas.microsoft.com/office/drawing/2014/main" id="{33C19E35-9CE6-4CDF-94E1-FD34B570CBDD}"/>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1130870637"/>
      </p:ext>
    </p:extLst>
  </p:cSld>
  <p:clrMapOvr>
    <a:masterClrMapping/>
  </p:clrMapOvr>
  <p:extLst>
    <p:ext uri="{DCECCB84-F9BA-43D5-87BE-67443E8EF086}">
      <p15:sldGuideLst xmlns:p15="http://schemas.microsoft.com/office/powerpoint/2012/main">
        <p15:guide id="1" pos="2631" userDrawn="1">
          <p15:clr>
            <a:srgbClr val="FBAE40"/>
          </p15:clr>
        </p15:guide>
        <p15:guide id="2" pos="2752" userDrawn="1">
          <p15:clr>
            <a:srgbClr val="FBAE40"/>
          </p15:clr>
        </p15:guide>
        <p15:guide id="3" pos="5020" userDrawn="1">
          <p15:clr>
            <a:srgbClr val="FBAE40"/>
          </p15:clr>
        </p15:guide>
        <p15:guide id="4" pos="51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3" y="1570002"/>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3" y="1570002"/>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2" y="1570002"/>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1" y="1570002"/>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DF8EF882-275C-4D1D-9FAA-B0EC1074E50E}"/>
              </a:ext>
            </a:extLst>
          </p:cNvPr>
          <p:cNvPicPr>
            <a:picLocks noChangeAspect="1"/>
          </p:cNvPicPr>
          <p:nvPr userDrawn="1"/>
        </p:nvPicPr>
        <p:blipFill>
          <a:blip r:embed="rId2"/>
          <a:stretch>
            <a:fillRect/>
          </a:stretch>
        </p:blipFill>
        <p:spPr>
          <a:xfrm>
            <a:off x="8234688" y="260350"/>
            <a:ext cx="3525514" cy="332154"/>
          </a:xfrm>
          <a:prstGeom prst="rect">
            <a:avLst/>
          </a:prstGeom>
        </p:spPr>
      </p:pic>
      <p:sp>
        <p:nvSpPr>
          <p:cNvPr id="10" name="Slide Number Placeholder 1">
            <a:extLst>
              <a:ext uri="{FF2B5EF4-FFF2-40B4-BE49-F238E27FC236}">
                <a16:creationId xmlns:a16="http://schemas.microsoft.com/office/drawing/2014/main" id="{612E6AF4-DE64-4B30-960E-4E49C9562BC4}"/>
              </a:ext>
            </a:extLst>
          </p:cNvPr>
          <p:cNvSpPr>
            <a:spLocks noGrp="1"/>
          </p:cNvSpPr>
          <p:nvPr>
            <p:ph type="sldNum" sz="quarter" idx="4"/>
          </p:nvPr>
        </p:nvSpPr>
        <p:spPr>
          <a:xfrm>
            <a:off x="11345864" y="3211512"/>
            <a:ext cx="828675" cy="43497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90FE-9BA6-45CB-BC76-38BB9AEE2E90}" type="slidenum">
              <a:rPr lang="en-GB" smtClean="0"/>
              <a:t>‹#›</a:t>
            </a:fld>
            <a:endParaRPr lang="en-GB"/>
          </a:p>
        </p:txBody>
      </p:sp>
    </p:spTree>
    <p:extLst>
      <p:ext uri="{BB962C8B-B14F-4D97-AF65-F5344CB8AC3E}">
        <p14:creationId xmlns:p14="http://schemas.microsoft.com/office/powerpoint/2010/main" val="686853747"/>
      </p:ext>
    </p:extLst>
  </p:cSld>
  <p:clrMapOvr>
    <a:masterClrMapping/>
  </p:clrMapOvr>
  <p:extLst>
    <p:ext uri="{DCECCB84-F9BA-43D5-87BE-67443E8EF086}">
      <p15:sldGuideLst xmlns:p15="http://schemas.microsoft.com/office/powerpoint/2012/main">
        <p15:guide id="1" pos="3820" userDrawn="1">
          <p15:clr>
            <a:srgbClr val="FBAE40"/>
          </p15:clr>
        </p15:guide>
        <p15:guide id="2" pos="3952" userDrawn="1">
          <p15:clr>
            <a:srgbClr val="FBAE40"/>
          </p15:clr>
        </p15:guide>
        <p15:guide id="3" pos="2025" userDrawn="1">
          <p15:clr>
            <a:srgbClr val="FBAE40"/>
          </p15:clr>
        </p15:guide>
        <p15:guide id="4" pos="2156" userDrawn="1">
          <p15:clr>
            <a:srgbClr val="FBAE40"/>
          </p15:clr>
        </p15:guide>
        <p15:guide id="5" pos="5612" userDrawn="1">
          <p15:clr>
            <a:srgbClr val="FBAE40"/>
          </p15:clr>
        </p15:guide>
        <p15:guide id="6" pos="57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702557" y="2449597"/>
            <a:ext cx="2533225" cy="304800"/>
          </a:xfrm>
          <a:prstGeom prst="rect">
            <a:avLst/>
          </a:prstGeom>
          <a:solidFill>
            <a:srgbClr val="8531A5"/>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702557" y="2106367"/>
            <a:ext cx="2533225" cy="304800"/>
          </a:xfrm>
          <a:prstGeom prst="rect">
            <a:avLst/>
          </a:prstGeom>
          <a:solidFill>
            <a:srgbClr val="0065A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702557" y="3479289"/>
            <a:ext cx="2533225" cy="304800"/>
          </a:xfrm>
          <a:prstGeom prst="rect">
            <a:avLst/>
          </a:prstGeom>
          <a:solidFill>
            <a:srgbClr val="008624"/>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702557" y="3136059"/>
            <a:ext cx="2533225" cy="304800"/>
          </a:xfrm>
          <a:prstGeom prst="rect">
            <a:avLst/>
          </a:prstGeom>
          <a:solidFill>
            <a:srgbClr val="003E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702557" y="2792828"/>
            <a:ext cx="2533225" cy="304800"/>
          </a:xfrm>
          <a:prstGeom prst="rect">
            <a:avLst/>
          </a:prstGeom>
          <a:solidFill>
            <a:srgbClr val="BE4D0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702557" y="5195442"/>
            <a:ext cx="2533225" cy="304800"/>
          </a:xfrm>
          <a:prstGeom prst="rect">
            <a:avLst/>
          </a:prstGeom>
          <a:solidFill>
            <a:srgbClr val="5F52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702557" y="4508981"/>
            <a:ext cx="2533225" cy="304800"/>
          </a:xfrm>
          <a:prstGeom prst="rect">
            <a:avLst/>
          </a:prstGeom>
          <a:solidFill>
            <a:srgbClr val="00737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702557" y="4165750"/>
            <a:ext cx="2533225" cy="304800"/>
          </a:xfrm>
          <a:prstGeom prst="rect">
            <a:avLst/>
          </a:prstGeom>
          <a:solidFill>
            <a:srgbClr val="CF0C71"/>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702557" y="948378"/>
            <a:ext cx="2348140" cy="335297"/>
          </a:xfrm>
          <a:prstGeom prst="rect">
            <a:avLst/>
          </a:prstGeom>
          <a:no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NSTA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702557" y="164117"/>
            <a:ext cx="2089401" cy="1081129"/>
          </a:xfrm>
          <a:prstGeom prst="rect">
            <a:avLst/>
          </a:prstGeom>
          <a:noFill/>
          <a:ln w="9525" cap="flat" cmpd="sng" algn="ctr">
            <a:noFill/>
            <a:prstDash val="solid"/>
          </a:ln>
          <a:effectLst/>
        </p:spPr>
        <p:txBody>
          <a:bodyPr rtlCol="0" anchor="t"/>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Use the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702557" y="3822520"/>
            <a:ext cx="2533225" cy="304800"/>
          </a:xfrm>
          <a:prstGeom prst="rect">
            <a:avLst/>
          </a:prstGeom>
          <a:solidFill>
            <a:srgbClr val="776CB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702557" y="4852212"/>
            <a:ext cx="2533225" cy="304800"/>
          </a:xfrm>
          <a:prstGeom prst="rect">
            <a:avLst/>
          </a:prstGeom>
          <a:solidFill>
            <a:srgbClr val="CB334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702557" y="5538673"/>
            <a:ext cx="2533225" cy="304800"/>
          </a:xfrm>
          <a:prstGeom prst="rect">
            <a:avLst/>
          </a:prstGeom>
          <a:solidFill>
            <a:srgbClr val="906A2F"/>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702557" y="5881897"/>
            <a:ext cx="2533225" cy="304800"/>
          </a:xfrm>
          <a:prstGeom prst="rect">
            <a:avLst/>
          </a:prstGeom>
          <a:solidFill>
            <a:srgbClr val="4F2D1D"/>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
        <p:nvSpPr>
          <p:cNvPr id="18" name="Rectangle 17">
            <a:extLst>
              <a:ext uri="{FF2B5EF4-FFF2-40B4-BE49-F238E27FC236}">
                <a16:creationId xmlns:a16="http://schemas.microsoft.com/office/drawing/2014/main" id="{7E27BB9B-F927-4B45-8B97-6B48E4BB243E}"/>
              </a:ext>
            </a:extLst>
          </p:cNvPr>
          <p:cNvSpPr/>
          <p:nvPr userDrawn="1"/>
        </p:nvSpPr>
        <p:spPr>
          <a:xfrm>
            <a:off x="-2702558" y="1763136"/>
            <a:ext cx="2533225" cy="304800"/>
          </a:xfrm>
          <a:prstGeom prst="rect">
            <a:avLst/>
          </a:prstGeom>
          <a:solidFill>
            <a:srgbClr val="00206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NSTA blue: R25 G55 B104 </a:t>
            </a:r>
          </a:p>
        </p:txBody>
      </p:sp>
    </p:spTree>
    <p:extLst>
      <p:ext uri="{BB962C8B-B14F-4D97-AF65-F5344CB8AC3E}">
        <p14:creationId xmlns:p14="http://schemas.microsoft.com/office/powerpoint/2010/main" val="37863861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51" r:id="rId3"/>
    <p:sldLayoutId id="2147483754" r:id="rId4"/>
    <p:sldLayoutId id="2147483829" r:id="rId5"/>
    <p:sldLayoutId id="2147483753" r:id="rId6"/>
    <p:sldLayoutId id="2147483771" r:id="rId7"/>
    <p:sldLayoutId id="2147483760" r:id="rId8"/>
    <p:sldLayoutId id="2147483770" r:id="rId9"/>
    <p:sldLayoutId id="2147483799" r:id="rId10"/>
    <p:sldLayoutId id="2147483758" r:id="rId11"/>
    <p:sldLayoutId id="2147483797" r:id="rId12"/>
    <p:sldLayoutId id="2147483756" r:id="rId13"/>
    <p:sldLayoutId id="2147483757" r:id="rId14"/>
    <p:sldLayoutId id="2147483828" r:id="rId15"/>
    <p:sldLayoutId id="2147483813" r:id="rId16"/>
    <p:sldLayoutId id="2147483814" r:id="rId17"/>
    <p:sldLayoutId id="2147483815" r:id="rId18"/>
    <p:sldLayoutId id="2147483816" r:id="rId19"/>
    <p:sldLayoutId id="2147483817" r:id="rId20"/>
    <p:sldLayoutId id="2147483818" r:id="rId21"/>
    <p:sldLayoutId id="2147483819" r:id="rId22"/>
    <p:sldLayoutId id="2147483822" r:id="rId23"/>
    <p:sldLayoutId id="2147483823" r:id="rId24"/>
    <p:sldLayoutId id="2147483825" r:id="rId25"/>
    <p:sldLayoutId id="2147483826" r:id="rId26"/>
    <p:sldLayoutId id="2147483827" r:id="rId27"/>
  </p:sldLayoutIdLst>
  <p:hf hdr="0" ftr="0" dt="0"/>
  <p:txStyles>
    <p:titleStyle>
      <a:lvl1pPr algn="l" defTabSz="121914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userDrawn="1">
          <p15:clr>
            <a:srgbClr val="F26B43"/>
          </p15:clr>
        </p15:guide>
        <p15:guide id="2" pos="7408" userDrawn="1">
          <p15:clr>
            <a:srgbClr val="F26B43"/>
          </p15:clr>
        </p15:guide>
        <p15:guide id="3" orient="horz" pos="1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hyperlink" Target="https://www.nstauthority.co.uk/exploration-production/asset-stewardship/expectations/" TargetMode="External"/><Relationship Id="rId3" Type="http://schemas.openxmlformats.org/officeDocument/2006/relationships/hyperlink" Target="https://www.nstauthority.co.uk/data-centre/interactive-maps-and-tools/" TargetMode="External"/><Relationship Id="rId7"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hyperlink" Target="https://www.arcgis.com/apps/webappviewer/index.html?id=f4b1ea5802944a55aa4a9df0184205a5&amp;query=OGA_Offshore_Fields_WGS84_6480%2CFIELDNAME%2CCOD&amp;showLayers=OGA_Wells_WGS84_3713%3BOGA_Offshore_Fields_WGS84_6480%3BOGA_Licences_WGS84_2033%3BUK_Hydrographic_Office_Maritime_Limits_and_Boundaries_4186_6680%3BUK_Hydrographic_Office_Maritime_Limits_and_Boundaries_4186%3Bwms_1213_BGS250k.HardSubstrate%3Bwms_1213_BGS250k.SBS%3Bwms_1213_BGS250k.LinearBedrock%3Bwms_1213_BGS250k.Bedrock" TargetMode="External"/><Relationship Id="rId10" Type="http://schemas.openxmlformats.org/officeDocument/2006/relationships/hyperlink" Target="https://www.nstauthority.co.uk/" TargetMode="External"/><Relationship Id="rId4" Type="http://schemas.openxmlformats.org/officeDocument/2006/relationships/image" Target="../media/image46.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hyperlink" Target="https://www.marinedataexchange.co.uk/" TargetMode="External"/><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hyperlink" Target="https://www.thecrownestate.co.uk/en-gb/what-we-do/on-the-seabed/energy/offshore-wind-and-ccus-co-location/" TargetMode="External"/><Relationship Id="rId5" Type="http://schemas.openxmlformats.org/officeDocument/2006/relationships/hyperlink" Target="https://opendata-thecrownestate.opendata.arcgis.com/" TargetMode="External"/><Relationship Id="rId10" Type="http://schemas.openxmlformats.org/officeDocument/2006/relationships/hyperlink" Target="https://crown-estate-scotland-spatial-hub-coregis.hub.arcgis.com/" TargetMode="External"/><Relationship Id="rId4" Type="http://schemas.openxmlformats.org/officeDocument/2006/relationships/image" Target="../media/image51.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hyperlink" Target="https://www.spe-aberdeen.org/events/seismic-2023" TargetMode="External"/><Relationship Id="rId13" Type="http://schemas.openxmlformats.org/officeDocument/2006/relationships/hyperlink" Target="https://www.marinedataexchange.co.uk/" TargetMode="External"/><Relationship Id="rId3" Type="http://schemas.openxmlformats.org/officeDocument/2006/relationships/hyperlink" Target="https://www.nstauthority.co.uk/news-publications/publications/2022/measurement-monitoring-and-verification-mmv-of-carbon-capture-and-storage-ccs-projects-with-co-location-considerations/" TargetMode="External"/><Relationship Id="rId7" Type="http://schemas.openxmlformats.org/officeDocument/2006/relationships/hyperlink" Target="https://library.seg.org/doi/10.1190/tle37110818.1" TargetMode="External"/><Relationship Id="rId12" Type="http://schemas.openxmlformats.org/officeDocument/2006/relationships/hyperlink" Target="https://www.arcgis.com/apps/webappviewer/index.html?id=f4b1ea5802944a55aa4a9df0184205a5&amp;query=OGA_Offshore_Fields_WGS84_6480%2CFIELDNAME%2CCOD&amp;showLayers=OGA_Wells_WGS84_3713%3BOGA_Offshore_Fields_WGS84_6480%3BOGA_Licences_WGS84_2033%3BUK_Hydrographic_Office_Maritime_Limits_and_Boundaries_4186_6680%3BUK_Hydrographic_Office_Maritime_Limits_and_Boundaries_4186%3Bwms_1213_BGS250k.HardSubstrate%3Bwms_1213_BGS250k.SBS%3Bwms_1213_BGS250k.LinearBedrock%3Bwms_1213_BGS250k.Bedrock"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spe-aberdeen.org/wp-content/uploads/2021/06/Day-4_Seismic-2021-Sub-seabed-boulder-detection-using-3DUHR-seismic-data.pdf" TargetMode="External"/><Relationship Id="rId11" Type="http://schemas.openxmlformats.org/officeDocument/2006/relationships/hyperlink" Target="https://www.nstauthority.co.uk/data-centre/interactive-maps-and-tools/" TargetMode="External"/><Relationship Id="rId5" Type="http://schemas.openxmlformats.org/officeDocument/2006/relationships/hyperlink" Target="https://www.researchgate.net/publication/324876102_Petroleum_reservoir_quality_prediction_Overview_and_contrasting_approaches_from_sandstone_and_carbonate_communities/figures?lo=1" TargetMode="External"/><Relationship Id="rId10" Type="http://schemas.openxmlformats.org/officeDocument/2006/relationships/hyperlink" Target="https://www.nstauthority.co.uk/exploration-production/asset-stewardship/expectations/" TargetMode="External"/><Relationship Id="rId4" Type="http://schemas.openxmlformats.org/officeDocument/2006/relationships/hyperlink" Target="https://www.arcgis.com/apps/webappviewer/index.html?id=f4b1ea5802944a55aa4a9df0184205a5" TargetMode="External"/><Relationship Id="rId9" Type="http://schemas.openxmlformats.org/officeDocument/2006/relationships/hyperlink" Target="https://infrastructure.planninginspectorate.gov.uk/wp-content/ipc/uploads/projects/EN010098/EN010098-002023-Hornsea%20Project%20Four%20-%20Other-%20A5.2.1%20Benthic%20and%20Intertidal%20Ecology%20Technical%20Report.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6657AA-0D8E-4583-B44F-1F0D3AC9E1A7}"/>
              </a:ext>
              <a:ext uri="{C183D7F6-B498-43B3-948B-1728B52AA6E4}">
                <adec:decorative xmlns:adec="http://schemas.microsoft.com/office/drawing/2017/decorative" val="1"/>
              </a:ext>
            </a:extLst>
          </p:cNvPr>
          <p:cNvSpPr txBox="1"/>
          <p:nvPr/>
        </p:nvSpPr>
        <p:spPr>
          <a:xfrm>
            <a:off x="8072459" y="452967"/>
            <a:ext cx="3687741" cy="461665"/>
          </a:xfrm>
          <a:prstGeom prst="rect">
            <a:avLst/>
          </a:prstGeom>
          <a:noFill/>
        </p:spPr>
        <p:txBody>
          <a:bodyPr wrap="none" rtlCol="0">
            <a:spAutoFit/>
          </a:bodyPr>
          <a:lstStyle/>
          <a:p>
            <a:r>
              <a:rPr lang="en-GB">
                <a:solidFill>
                  <a:srgbClr val="002060"/>
                </a:solidFill>
                <a:latin typeface="Arial Black" panose="020B0A04020102020204" pitchFamily="34" charset="0"/>
              </a:rPr>
              <a:t>TECHNICAL REPORT</a:t>
            </a:r>
          </a:p>
        </p:txBody>
      </p:sp>
      <p:sp>
        <p:nvSpPr>
          <p:cNvPr id="9" name="Text Placeholder 1">
            <a:extLst>
              <a:ext uri="{FF2B5EF4-FFF2-40B4-BE49-F238E27FC236}">
                <a16:creationId xmlns:a16="http://schemas.microsoft.com/office/drawing/2014/main" id="{013EA0A0-B73A-5688-6641-8F732D56253E}"/>
              </a:ext>
            </a:extLst>
          </p:cNvPr>
          <p:cNvSpPr>
            <a:spLocks noGrp="1"/>
          </p:cNvSpPr>
          <p:nvPr>
            <p:ph type="title" idx="4294967295"/>
          </p:nvPr>
        </p:nvSpPr>
        <p:spPr>
          <a:xfrm>
            <a:off x="575733" y="2635486"/>
            <a:ext cx="11184467" cy="997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193768"/>
                </a:solidFill>
                <a:effectLst/>
                <a:uLnTx/>
                <a:uFillTx/>
                <a:latin typeface="+mn-lt"/>
                <a:ea typeface="+mn-ea"/>
                <a:cs typeface="Arial"/>
              </a:rPr>
              <a:t>Seismic Imaging within the UKCS Energy Transition Environment</a:t>
            </a:r>
            <a:br>
              <a:rPr kumimoji="0" lang="en-GB" sz="2800" b="0" i="0" u="none" strike="noStrike" kern="1200" cap="none" spc="0" normalizeH="0" baseline="0" noProof="0" dirty="0">
                <a:ln>
                  <a:noFill/>
                </a:ln>
                <a:solidFill>
                  <a:srgbClr val="193768"/>
                </a:solidFill>
                <a:effectLst/>
                <a:uLnTx/>
                <a:uFillTx/>
                <a:latin typeface="+mn-lt"/>
                <a:ea typeface="+mn-ea"/>
                <a:cs typeface="Arial"/>
              </a:rPr>
            </a:br>
            <a:r>
              <a:rPr kumimoji="0" lang="en-GB" sz="2800" b="0" i="0" u="sng" strike="noStrike" kern="1200" cap="none" spc="0" normalizeH="0" baseline="0" noProof="0" dirty="0">
                <a:ln>
                  <a:noFill/>
                </a:ln>
                <a:solidFill>
                  <a:srgbClr val="193768"/>
                </a:solidFill>
                <a:effectLst/>
                <a:uLnTx/>
                <a:uFillTx/>
                <a:latin typeface="+mn-lt"/>
                <a:ea typeface="+mn-ea"/>
                <a:cs typeface="Arial"/>
              </a:rPr>
              <a:t>Part A (Subsurface Foundations)</a:t>
            </a:r>
          </a:p>
        </p:txBody>
      </p:sp>
      <p:sp>
        <p:nvSpPr>
          <p:cNvPr id="6" name="Text Placeholder 5">
            <a:extLst>
              <a:ext uri="{FF2B5EF4-FFF2-40B4-BE49-F238E27FC236}">
                <a16:creationId xmlns:a16="http://schemas.microsoft.com/office/drawing/2014/main" id="{ADF3788C-DF28-D728-1F86-9F4F776449D6}"/>
              </a:ext>
            </a:extLst>
          </p:cNvPr>
          <p:cNvSpPr>
            <a:spLocks noGrp="1"/>
          </p:cNvSpPr>
          <p:nvPr>
            <p:ph type="body" sz="quarter" idx="14"/>
          </p:nvPr>
        </p:nvSpPr>
        <p:spPr>
          <a:xfrm>
            <a:off x="9072980" y="5273335"/>
            <a:ext cx="2660762" cy="400567"/>
          </a:xfrm>
        </p:spPr>
        <p:txBody>
          <a:bodyPr/>
          <a:lstStyle/>
          <a:p>
            <a:r>
              <a:rPr lang="en-GB" dirty="0"/>
              <a:t>10 October 2023</a:t>
            </a:r>
          </a:p>
        </p:txBody>
      </p:sp>
      <p:sp>
        <p:nvSpPr>
          <p:cNvPr id="10" name="Text Placeholder 4">
            <a:extLst>
              <a:ext uri="{FF2B5EF4-FFF2-40B4-BE49-F238E27FC236}">
                <a16:creationId xmlns:a16="http://schemas.microsoft.com/office/drawing/2014/main" id="{6298B30F-2AF7-8E5D-01C7-264362685642}"/>
              </a:ext>
            </a:extLst>
          </p:cNvPr>
          <p:cNvSpPr>
            <a:spLocks noGrp="1"/>
          </p:cNvSpPr>
          <p:nvPr>
            <p:ph type="body" sz="quarter" idx="13"/>
          </p:nvPr>
        </p:nvSpPr>
        <p:spPr>
          <a:xfrm>
            <a:off x="588963" y="3806825"/>
            <a:ext cx="11131550" cy="696913"/>
          </a:xfrm>
          <a:prstGeom prst="rect">
            <a:avLst/>
          </a:prstGeom>
        </p:spPr>
        <p:txBody>
          <a:bodyPr lIns="91440" tIns="45720" rIns="91440" bIns="45720" anchor="t"/>
          <a:lstStyle/>
          <a:p>
            <a:pPr algn="ctr"/>
            <a:r>
              <a:rPr lang="en-GB" sz="1800" dirty="0">
                <a:cs typeface="Arial"/>
              </a:rPr>
              <a:t>Seismic Measurement Monitoring and Verification (MMV) with particular emphasis </a:t>
            </a:r>
          </a:p>
          <a:p>
            <a:pPr algn="ctr"/>
            <a:r>
              <a:rPr lang="en-GB" sz="1800" dirty="0">
                <a:cs typeface="Arial"/>
              </a:rPr>
              <a:t>on Southern North Sea Carbon Stores and understanding of co-location issues</a:t>
            </a:r>
            <a:endParaRPr lang="en-US" sz="1800" dirty="0">
              <a:solidFill>
                <a:srgbClr val="000000"/>
              </a:solidFill>
              <a:highlight>
                <a:srgbClr val="FFFF00"/>
              </a:highlight>
              <a:latin typeface="Arial Nova" panose="020B0504020202020204" pitchFamily="34" charset="0"/>
            </a:endParaRPr>
          </a:p>
        </p:txBody>
      </p:sp>
    </p:spTree>
    <p:extLst>
      <p:ext uri="{BB962C8B-B14F-4D97-AF65-F5344CB8AC3E}">
        <p14:creationId xmlns:p14="http://schemas.microsoft.com/office/powerpoint/2010/main" val="295033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8BE700B-FA17-8362-82B2-159830D391E0}"/>
              </a:ext>
            </a:extLst>
          </p:cNvPr>
          <p:cNvSpPr>
            <a:spLocks noGrp="1"/>
          </p:cNvSpPr>
          <p:nvPr>
            <p:ph type="title"/>
          </p:nvPr>
        </p:nvSpPr>
        <p:spPr>
          <a:xfrm>
            <a:off x="357447" y="260351"/>
            <a:ext cx="8554541" cy="332154"/>
          </a:xfrm>
        </p:spPr>
        <p:txBody>
          <a:bodyPr/>
          <a:lstStyle/>
          <a:p>
            <a:r>
              <a:rPr lang="en-GB" sz="2800">
                <a:solidFill>
                  <a:srgbClr val="002060"/>
                </a:solidFill>
              </a:rPr>
              <a:t>3.3b Comparison of surface and OBN seismic</a:t>
            </a:r>
            <a:endParaRPr lang="en-GB"/>
          </a:p>
        </p:txBody>
      </p:sp>
      <p:sp>
        <p:nvSpPr>
          <p:cNvPr id="36" name="Slide Number Placeholder 7">
            <a:extLst>
              <a:ext uri="{FF2B5EF4-FFF2-40B4-BE49-F238E27FC236}">
                <a16:creationId xmlns:a16="http://schemas.microsoft.com/office/drawing/2014/main" id="{E2114D1F-9A01-648C-ED9D-C527119B51C7}"/>
              </a:ext>
            </a:extLst>
          </p:cNvPr>
          <p:cNvSpPr>
            <a:spLocks noGrp="1"/>
          </p:cNvSpPr>
          <p:nvPr>
            <p:ph type="sldNum" sz="quarter" idx="4"/>
          </p:nvPr>
        </p:nvSpPr>
        <p:spPr>
          <a:xfrm>
            <a:off x="11504815" y="3934847"/>
            <a:ext cx="669724" cy="434975"/>
          </a:xfrm>
        </p:spPr>
        <p:txBody>
          <a:bodyPr/>
          <a:lstStyle/>
          <a:p>
            <a:fld id="{DD0590FE-9BA6-45CB-BC76-38BB9AEE2E90}" type="slidenum">
              <a:rPr lang="en-GB" smtClean="0"/>
              <a:t>10</a:t>
            </a:fld>
            <a:endParaRPr lang="en-GB"/>
          </a:p>
        </p:txBody>
      </p:sp>
      <p:grpSp>
        <p:nvGrpSpPr>
          <p:cNvPr id="6" name="Group 5" descr="Deep  reservoir 3D seismic configuration">
            <a:extLst>
              <a:ext uri="{FF2B5EF4-FFF2-40B4-BE49-F238E27FC236}">
                <a16:creationId xmlns:a16="http://schemas.microsoft.com/office/drawing/2014/main" id="{995A7E7C-6C50-CE76-3EA6-EB799D9FFFD0}"/>
              </a:ext>
            </a:extLst>
          </p:cNvPr>
          <p:cNvGrpSpPr/>
          <p:nvPr/>
        </p:nvGrpSpPr>
        <p:grpSpPr>
          <a:xfrm>
            <a:off x="384826" y="815107"/>
            <a:ext cx="6632662" cy="3523943"/>
            <a:chOff x="384826" y="815107"/>
            <a:chExt cx="6632662" cy="3523943"/>
          </a:xfrm>
        </p:grpSpPr>
        <p:grpSp>
          <p:nvGrpSpPr>
            <p:cNvPr id="28" name="Group 27" descr="Deep  reservoir 3D seismic configuration">
              <a:extLst>
                <a:ext uri="{FF2B5EF4-FFF2-40B4-BE49-F238E27FC236}">
                  <a16:creationId xmlns:a16="http://schemas.microsoft.com/office/drawing/2014/main" id="{BDEAA664-D1A5-68D4-35E2-2D87438E84EE}"/>
                </a:ext>
              </a:extLst>
            </p:cNvPr>
            <p:cNvGrpSpPr/>
            <p:nvPr/>
          </p:nvGrpSpPr>
          <p:grpSpPr>
            <a:xfrm>
              <a:off x="384826" y="815107"/>
              <a:ext cx="6632662" cy="3523943"/>
              <a:chOff x="384826" y="815107"/>
              <a:chExt cx="6632662" cy="3523943"/>
            </a:xfrm>
          </p:grpSpPr>
          <p:sp>
            <p:nvSpPr>
              <p:cNvPr id="34" name="Rectangle 33">
                <a:extLst>
                  <a:ext uri="{FF2B5EF4-FFF2-40B4-BE49-F238E27FC236}">
                    <a16:creationId xmlns:a16="http://schemas.microsoft.com/office/drawing/2014/main" id="{B839A4CE-906A-AE21-99B8-21E749B069CE}"/>
                  </a:ext>
                </a:extLst>
              </p:cNvPr>
              <p:cNvSpPr/>
              <p:nvPr/>
            </p:nvSpPr>
            <p:spPr>
              <a:xfrm>
                <a:off x="384826" y="815107"/>
                <a:ext cx="6632662" cy="3523943"/>
              </a:xfrm>
              <a:prstGeom prst="rect">
                <a:avLst/>
              </a:prstGeom>
              <a:solidFill>
                <a:srgbClr val="B9E5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76E0866-62CB-6DB5-D317-3F4DDEBBEBC7}"/>
                  </a:ext>
                </a:extLst>
              </p:cNvPr>
              <p:cNvSpPr txBox="1"/>
              <p:nvPr/>
            </p:nvSpPr>
            <p:spPr>
              <a:xfrm>
                <a:off x="416625" y="3912419"/>
                <a:ext cx="4003273" cy="369332"/>
              </a:xfrm>
              <a:prstGeom prst="rect">
                <a:avLst/>
              </a:prstGeom>
            </p:spPr>
            <p:txBody>
              <a:bodyPr wrap="square" lIns="0" tIns="0" rtlCol="0">
                <a:spAutoFit/>
              </a:bodyPr>
              <a:lstStyle/>
              <a:p>
                <a:pPr algn="ctr"/>
                <a:r>
                  <a:rPr lang="en-GB" sz="1050"/>
                  <a:t>Receivers along length of streamers: hydrophone (measure pressure) and now usually also geophones to measure movement</a:t>
                </a:r>
              </a:p>
            </p:txBody>
          </p:sp>
          <p:grpSp>
            <p:nvGrpSpPr>
              <p:cNvPr id="15" name="Group 14" descr="Deep 3D seismic configuration">
                <a:extLst>
                  <a:ext uri="{FF2B5EF4-FFF2-40B4-BE49-F238E27FC236}">
                    <a16:creationId xmlns:a16="http://schemas.microsoft.com/office/drawing/2014/main" id="{7A174FFA-64D1-62C1-981B-061EEC2CF6F4}"/>
                  </a:ext>
                </a:extLst>
              </p:cNvPr>
              <p:cNvGrpSpPr/>
              <p:nvPr/>
            </p:nvGrpSpPr>
            <p:grpSpPr>
              <a:xfrm>
                <a:off x="384826" y="955535"/>
                <a:ext cx="6444847" cy="3116613"/>
                <a:chOff x="384826" y="955535"/>
                <a:chExt cx="6444847" cy="3116613"/>
              </a:xfrm>
            </p:grpSpPr>
            <p:pic>
              <p:nvPicPr>
                <p:cNvPr id="45" name="Picture 44">
                  <a:extLst>
                    <a:ext uri="{FF2B5EF4-FFF2-40B4-BE49-F238E27FC236}">
                      <a16:creationId xmlns:a16="http://schemas.microsoft.com/office/drawing/2014/main" id="{C2859D9B-3E6C-3C2F-4610-C4668746A3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7996" y="1625838"/>
                  <a:ext cx="4003275" cy="2198194"/>
                </a:xfrm>
                <a:prstGeom prst="rect">
                  <a:avLst/>
                </a:prstGeom>
              </p:spPr>
            </p:pic>
            <p:pic>
              <p:nvPicPr>
                <p:cNvPr id="4" name="Picture 3" descr="towed seismic vessel">
                  <a:extLst>
                    <a:ext uri="{FF2B5EF4-FFF2-40B4-BE49-F238E27FC236}">
                      <a16:creationId xmlns:a16="http://schemas.microsoft.com/office/drawing/2014/main" id="{82F50147-ACAC-4693-820D-29B3B1CD1B12}"/>
                    </a:ext>
                  </a:extLst>
                </p:cNvPr>
                <p:cNvPicPr>
                  <a:picLocks noChangeAspect="1"/>
                </p:cNvPicPr>
                <p:nvPr/>
              </p:nvPicPr>
              <p:blipFill rotWithShape="1">
                <a:blip r:embed="rId4"/>
                <a:srcRect l="2075" t="3977" r="49993" b="16051"/>
                <a:stretch/>
              </p:blipFill>
              <p:spPr>
                <a:xfrm>
                  <a:off x="4694389" y="2817166"/>
                  <a:ext cx="2135284" cy="1254982"/>
                </a:xfrm>
                <a:prstGeom prst="rect">
                  <a:avLst/>
                </a:prstGeom>
              </p:spPr>
            </p:pic>
            <p:sp>
              <p:nvSpPr>
                <p:cNvPr id="3" name="TextBox 2">
                  <a:extLst>
                    <a:ext uri="{FF2B5EF4-FFF2-40B4-BE49-F238E27FC236}">
                      <a16:creationId xmlns:a16="http://schemas.microsoft.com/office/drawing/2014/main" id="{4E89DD18-9A6A-4AF6-8EE2-C734633D22D7}"/>
                    </a:ext>
                    <a:ext uri="{C183D7F6-B498-43B3-948B-1728B52AA6E4}">
                      <adec:decorative xmlns:adec="http://schemas.microsoft.com/office/drawing/2017/decorative" val="1"/>
                    </a:ext>
                  </a:extLst>
                </p:cNvPr>
                <p:cNvSpPr txBox="1"/>
                <p:nvPr/>
              </p:nvSpPr>
              <p:spPr>
                <a:xfrm>
                  <a:off x="5836038" y="2910529"/>
                  <a:ext cx="627095" cy="307777"/>
                </a:xfrm>
                <a:prstGeom prst="rect">
                  <a:avLst/>
                </a:prstGeom>
                <a:noFill/>
              </p:spPr>
              <p:txBody>
                <a:bodyPr wrap="none" rtlCol="0">
                  <a:spAutoFit/>
                </a:bodyPr>
                <a:lstStyle/>
                <a:p>
                  <a:r>
                    <a:rPr lang="en-GB" sz="1400"/>
                    <a:t>&lt;1km</a:t>
                  </a:r>
                </a:p>
              </p:txBody>
            </p:sp>
            <p:sp>
              <p:nvSpPr>
                <p:cNvPr id="7" name="TextBox 6">
                  <a:extLst>
                    <a:ext uri="{FF2B5EF4-FFF2-40B4-BE49-F238E27FC236}">
                      <a16:creationId xmlns:a16="http://schemas.microsoft.com/office/drawing/2014/main" id="{DA4B766A-E236-A70E-DC79-6EEFB2FB447E}"/>
                    </a:ext>
                    <a:ext uri="{C183D7F6-B498-43B3-948B-1728B52AA6E4}">
                      <adec:decorative xmlns:adec="http://schemas.microsoft.com/office/drawing/2017/decorative" val="1"/>
                    </a:ext>
                  </a:extLst>
                </p:cNvPr>
                <p:cNvSpPr txBox="1"/>
                <p:nvPr/>
              </p:nvSpPr>
              <p:spPr>
                <a:xfrm rot="16200000">
                  <a:off x="225167" y="2652892"/>
                  <a:ext cx="627095" cy="307777"/>
                </a:xfrm>
                <a:prstGeom prst="rect">
                  <a:avLst/>
                </a:prstGeom>
                <a:noFill/>
              </p:spPr>
              <p:txBody>
                <a:bodyPr wrap="none" rtlCol="0">
                  <a:spAutoFit/>
                </a:bodyPr>
                <a:lstStyle/>
                <a:p>
                  <a:r>
                    <a:rPr lang="en-GB" sz="1400"/>
                    <a:t>&lt;1km</a:t>
                  </a:r>
                </a:p>
              </p:txBody>
            </p:sp>
            <p:cxnSp>
              <p:nvCxnSpPr>
                <p:cNvPr id="10" name="Straight Arrow Connector 9">
                  <a:extLst>
                    <a:ext uri="{FF2B5EF4-FFF2-40B4-BE49-F238E27FC236}">
                      <a16:creationId xmlns:a16="http://schemas.microsoft.com/office/drawing/2014/main" id="{0F659CF5-4B94-7F7D-5CB7-20E3EE165E69}"/>
                    </a:ext>
                  </a:extLst>
                </p:cNvPr>
                <p:cNvCxnSpPr/>
                <p:nvPr/>
              </p:nvCxnSpPr>
              <p:spPr>
                <a:xfrm>
                  <a:off x="627989" y="1655035"/>
                  <a:ext cx="0" cy="2176186"/>
                </a:xfrm>
                <a:prstGeom prst="straightConnector1">
                  <a:avLst/>
                </a:prstGeom>
                <a:ln>
                  <a:headEnd type="stealth"/>
                  <a:tailEnd type="stealt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64381207-4CE4-4CDD-E6CA-9155911044EA}"/>
                    </a:ext>
                    <a:ext uri="{C183D7F6-B498-43B3-948B-1728B52AA6E4}">
                      <adec:decorative xmlns:adec="http://schemas.microsoft.com/office/drawing/2017/decorative" val="1"/>
                    </a:ext>
                  </a:extLst>
                </p:cNvPr>
                <p:cNvSpPr txBox="1"/>
                <p:nvPr/>
              </p:nvSpPr>
              <p:spPr>
                <a:xfrm>
                  <a:off x="1970966" y="1258574"/>
                  <a:ext cx="681597" cy="307777"/>
                </a:xfrm>
                <a:prstGeom prst="rect">
                  <a:avLst/>
                </a:prstGeom>
                <a:noFill/>
              </p:spPr>
              <p:txBody>
                <a:bodyPr wrap="none" rtlCol="0">
                  <a:spAutoFit/>
                </a:bodyPr>
                <a:lstStyle/>
                <a:p>
                  <a:r>
                    <a:rPr lang="en-GB" sz="1400"/>
                    <a:t>3-6km</a:t>
                  </a:r>
                </a:p>
              </p:txBody>
            </p:sp>
            <p:cxnSp>
              <p:nvCxnSpPr>
                <p:cNvPr id="14" name="Straight Arrow Connector 13">
                  <a:extLst>
                    <a:ext uri="{FF2B5EF4-FFF2-40B4-BE49-F238E27FC236}">
                      <a16:creationId xmlns:a16="http://schemas.microsoft.com/office/drawing/2014/main" id="{E9E6B90F-37E1-4508-F952-DAFE2D649D1C}"/>
                    </a:ext>
                  </a:extLst>
                </p:cNvPr>
                <p:cNvCxnSpPr>
                  <a:cxnSpLocks/>
                </p:cNvCxnSpPr>
                <p:nvPr/>
              </p:nvCxnSpPr>
              <p:spPr>
                <a:xfrm flipH="1">
                  <a:off x="691114" y="1536932"/>
                  <a:ext cx="3241303" cy="0"/>
                </a:xfrm>
                <a:prstGeom prst="straightConnector1">
                  <a:avLst/>
                </a:prstGeom>
                <a:ln>
                  <a:headEnd type="stealth"/>
                  <a:tailEnd type="stealth"/>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B820A7F4-910D-9DFC-0C56-3E99C4C57207}"/>
                    </a:ext>
                  </a:extLst>
                </p:cNvPr>
                <p:cNvSpPr txBox="1"/>
                <p:nvPr/>
              </p:nvSpPr>
              <p:spPr>
                <a:xfrm>
                  <a:off x="4604120" y="1894507"/>
                  <a:ext cx="1329070" cy="261610"/>
                </a:xfrm>
                <a:prstGeom prst="rect">
                  <a:avLst/>
                </a:prstGeom>
              </p:spPr>
              <p:txBody>
                <a:bodyPr wrap="square" lIns="0" tIns="0" rtlCol="0">
                  <a:spAutoFit/>
                </a:bodyPr>
                <a:lstStyle/>
                <a:p>
                  <a:pPr algn="l"/>
                  <a:r>
                    <a:rPr lang="en-GB" sz="1400"/>
                    <a:t>Not to scale</a:t>
                  </a:r>
                </a:p>
              </p:txBody>
            </p:sp>
            <p:sp>
              <p:nvSpPr>
                <p:cNvPr id="22" name="TextBox 21">
                  <a:extLst>
                    <a:ext uri="{FF2B5EF4-FFF2-40B4-BE49-F238E27FC236}">
                      <a16:creationId xmlns:a16="http://schemas.microsoft.com/office/drawing/2014/main" id="{FB02DC8B-5FB2-12C9-8091-AB5267F56EDC}"/>
                    </a:ext>
                  </a:extLst>
                </p:cNvPr>
                <p:cNvSpPr txBox="1"/>
                <p:nvPr/>
              </p:nvSpPr>
              <p:spPr>
                <a:xfrm>
                  <a:off x="2100598" y="955535"/>
                  <a:ext cx="3585277" cy="261610"/>
                </a:xfrm>
                <a:prstGeom prst="rect">
                  <a:avLst/>
                </a:prstGeom>
              </p:spPr>
              <p:txBody>
                <a:bodyPr wrap="none" lIns="0" tIns="0" rtlCol="0">
                  <a:spAutoFit/>
                </a:bodyPr>
                <a:lstStyle/>
                <a:p>
                  <a:pPr algn="l"/>
                  <a:r>
                    <a:rPr lang="en-GB" sz="1400" b="1"/>
                    <a:t>Deep 3D Streamer seismic configuration</a:t>
                  </a:r>
                </a:p>
              </p:txBody>
            </p:sp>
            <p:sp>
              <p:nvSpPr>
                <p:cNvPr id="21" name="TextBox 20">
                  <a:extLst>
                    <a:ext uri="{FF2B5EF4-FFF2-40B4-BE49-F238E27FC236}">
                      <a16:creationId xmlns:a16="http://schemas.microsoft.com/office/drawing/2014/main" id="{5D7889D0-B395-8D08-F6FC-E5051E8E1F66}"/>
                    </a:ext>
                    <a:ext uri="{C183D7F6-B498-43B3-948B-1728B52AA6E4}">
                      <adec:decorative xmlns:adec="http://schemas.microsoft.com/office/drawing/2017/decorative" val="1"/>
                    </a:ext>
                  </a:extLst>
                </p:cNvPr>
                <p:cNvSpPr txBox="1"/>
                <p:nvPr/>
              </p:nvSpPr>
              <p:spPr>
                <a:xfrm>
                  <a:off x="4191296" y="2748349"/>
                  <a:ext cx="537327" cy="261610"/>
                </a:xfrm>
                <a:prstGeom prst="rect">
                  <a:avLst/>
                </a:prstGeom>
                <a:noFill/>
              </p:spPr>
              <p:txBody>
                <a:bodyPr wrap="none" rtlCol="0">
                  <a:spAutoFit/>
                </a:bodyPr>
                <a:lstStyle/>
                <a:p>
                  <a:r>
                    <a:rPr lang="en-GB" sz="1050"/>
                    <a:t>100m</a:t>
                  </a:r>
                </a:p>
              </p:txBody>
            </p:sp>
          </p:grpSp>
        </p:grpSp>
        <p:sp>
          <p:nvSpPr>
            <p:cNvPr id="44" name="TextBox 43">
              <a:extLst>
                <a:ext uri="{FF2B5EF4-FFF2-40B4-BE49-F238E27FC236}">
                  <a16:creationId xmlns:a16="http://schemas.microsoft.com/office/drawing/2014/main" id="{F10B4438-751E-1674-FD0C-2AB0F45C5783}"/>
                </a:ext>
              </a:extLst>
            </p:cNvPr>
            <p:cNvSpPr txBox="1"/>
            <p:nvPr/>
          </p:nvSpPr>
          <p:spPr>
            <a:xfrm>
              <a:off x="4717327" y="2644474"/>
              <a:ext cx="999634" cy="207749"/>
            </a:xfrm>
            <a:prstGeom prst="rect">
              <a:avLst/>
            </a:prstGeom>
          </p:spPr>
          <p:txBody>
            <a:bodyPr wrap="none" lIns="0" tIns="0" rtlCol="0">
              <a:spAutoFit/>
            </a:bodyPr>
            <a:lstStyle/>
            <a:p>
              <a:pPr algn="ctr"/>
              <a:r>
                <a:rPr lang="en-GB" sz="1050" b="1"/>
                <a:t>Source vessel</a:t>
              </a:r>
            </a:p>
          </p:txBody>
        </p:sp>
        <p:sp>
          <p:nvSpPr>
            <p:cNvPr id="46" name="TextBox 45">
              <a:extLst>
                <a:ext uri="{FF2B5EF4-FFF2-40B4-BE49-F238E27FC236}">
                  <a16:creationId xmlns:a16="http://schemas.microsoft.com/office/drawing/2014/main" id="{23882DC7-170A-7D63-7422-F3EF61357B69}"/>
                </a:ext>
              </a:extLst>
            </p:cNvPr>
            <p:cNvSpPr txBox="1"/>
            <p:nvPr/>
          </p:nvSpPr>
          <p:spPr>
            <a:xfrm>
              <a:off x="1623441" y="2602908"/>
              <a:ext cx="1966244" cy="369332"/>
            </a:xfrm>
            <a:prstGeom prst="rect">
              <a:avLst/>
            </a:prstGeom>
          </p:spPr>
          <p:txBody>
            <a:bodyPr wrap="none" lIns="0" tIns="0" rtlCol="0">
              <a:spAutoFit/>
            </a:bodyPr>
            <a:lstStyle/>
            <a:p>
              <a:pPr algn="ctr"/>
              <a:r>
                <a:rPr lang="en-GB" sz="1050" b="1"/>
                <a:t>Source vessel</a:t>
              </a:r>
            </a:p>
            <a:p>
              <a:pPr algn="ctr"/>
              <a:r>
                <a:rPr lang="en-GB" sz="1050" b="1"/>
                <a:t>Towing streamers (receivers)</a:t>
              </a:r>
            </a:p>
          </p:txBody>
        </p:sp>
      </p:grpSp>
      <p:grpSp>
        <p:nvGrpSpPr>
          <p:cNvPr id="18" name="Group 17" descr="UHR 3D seismic">
            <a:extLst>
              <a:ext uri="{FF2B5EF4-FFF2-40B4-BE49-F238E27FC236}">
                <a16:creationId xmlns:a16="http://schemas.microsoft.com/office/drawing/2014/main" id="{CD57D863-3AD8-E65F-6224-2E8A4A536546}"/>
              </a:ext>
            </a:extLst>
          </p:cNvPr>
          <p:cNvGrpSpPr/>
          <p:nvPr/>
        </p:nvGrpSpPr>
        <p:grpSpPr>
          <a:xfrm>
            <a:off x="384826" y="4479952"/>
            <a:ext cx="6632662" cy="1846893"/>
            <a:chOff x="384826" y="4479952"/>
            <a:chExt cx="6632662" cy="1846893"/>
          </a:xfrm>
        </p:grpSpPr>
        <p:grpSp>
          <p:nvGrpSpPr>
            <p:cNvPr id="20" name="Group 19" descr="UHR 3D seismic">
              <a:extLst>
                <a:ext uri="{FF2B5EF4-FFF2-40B4-BE49-F238E27FC236}">
                  <a16:creationId xmlns:a16="http://schemas.microsoft.com/office/drawing/2014/main" id="{A8B01A7F-A103-60D2-0B12-4668CE9A88AE}"/>
                </a:ext>
              </a:extLst>
            </p:cNvPr>
            <p:cNvGrpSpPr/>
            <p:nvPr/>
          </p:nvGrpSpPr>
          <p:grpSpPr>
            <a:xfrm>
              <a:off x="384826" y="4479952"/>
              <a:ext cx="6632662" cy="1846893"/>
              <a:chOff x="384826" y="4479952"/>
              <a:chExt cx="6632662" cy="1846893"/>
            </a:xfrm>
          </p:grpSpPr>
          <p:sp>
            <p:nvSpPr>
              <p:cNvPr id="9" name="Rectangle 8">
                <a:extLst>
                  <a:ext uri="{FF2B5EF4-FFF2-40B4-BE49-F238E27FC236}">
                    <a16:creationId xmlns:a16="http://schemas.microsoft.com/office/drawing/2014/main" id="{2E9F686D-7F33-DFAA-927C-9D4C8C5723A6}"/>
                  </a:ext>
                  <a:ext uri="{C183D7F6-B498-43B3-948B-1728B52AA6E4}">
                    <adec:decorative xmlns:adec="http://schemas.microsoft.com/office/drawing/2017/decorative" val="1"/>
                  </a:ext>
                </a:extLst>
              </p:cNvPr>
              <p:cNvSpPr/>
              <p:nvPr/>
            </p:nvSpPr>
            <p:spPr>
              <a:xfrm>
                <a:off x="384826" y="4479952"/>
                <a:ext cx="6632662" cy="1812687"/>
              </a:xfrm>
              <a:prstGeom prst="rect">
                <a:avLst/>
              </a:prstGeom>
              <a:solidFill>
                <a:srgbClr val="B9E5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UHR 3D vessel">
                <a:extLst>
                  <a:ext uri="{FF2B5EF4-FFF2-40B4-BE49-F238E27FC236}">
                    <a16:creationId xmlns:a16="http://schemas.microsoft.com/office/drawing/2014/main" id="{C1DB5510-F7BB-BDB0-FD6D-F91DC7EECBD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61332" y="4923965"/>
                <a:ext cx="1513021" cy="1018700"/>
              </a:xfrm>
              <a:prstGeom prst="rect">
                <a:avLst/>
              </a:prstGeom>
            </p:spPr>
          </p:pic>
          <p:sp>
            <p:nvSpPr>
              <p:cNvPr id="23" name="TextBox 22">
                <a:extLst>
                  <a:ext uri="{FF2B5EF4-FFF2-40B4-BE49-F238E27FC236}">
                    <a16:creationId xmlns:a16="http://schemas.microsoft.com/office/drawing/2014/main" id="{19A025B9-8C15-1D7C-C6FB-89255D8BFE56}"/>
                  </a:ext>
                </a:extLst>
              </p:cNvPr>
              <p:cNvSpPr txBox="1"/>
              <p:nvPr/>
            </p:nvSpPr>
            <p:spPr>
              <a:xfrm>
                <a:off x="2298318" y="4579267"/>
                <a:ext cx="3120406" cy="261610"/>
              </a:xfrm>
              <a:prstGeom prst="rect">
                <a:avLst/>
              </a:prstGeom>
            </p:spPr>
            <p:txBody>
              <a:bodyPr wrap="none" lIns="0" tIns="0" rtlCol="0">
                <a:spAutoFit/>
              </a:bodyPr>
              <a:lstStyle/>
              <a:p>
                <a:pPr algn="l"/>
                <a:r>
                  <a:rPr lang="en-GB" sz="1400" b="1"/>
                  <a:t>UHR (shallow) 3D Streamer seismic</a:t>
                </a:r>
              </a:p>
            </p:txBody>
          </p:sp>
          <p:sp>
            <p:nvSpPr>
              <p:cNvPr id="24" name="TextBox 23">
                <a:extLst>
                  <a:ext uri="{FF2B5EF4-FFF2-40B4-BE49-F238E27FC236}">
                    <a16:creationId xmlns:a16="http://schemas.microsoft.com/office/drawing/2014/main" id="{53E18BA9-2AA6-FEB9-19FF-B4CA314FFB6C}"/>
                  </a:ext>
                  <a:ext uri="{C183D7F6-B498-43B3-948B-1728B52AA6E4}">
                    <adec:decorative xmlns:adec="http://schemas.microsoft.com/office/drawing/2017/decorative" val="1"/>
                  </a:ext>
                </a:extLst>
              </p:cNvPr>
              <p:cNvSpPr txBox="1"/>
              <p:nvPr/>
            </p:nvSpPr>
            <p:spPr>
              <a:xfrm>
                <a:off x="3464228" y="6019068"/>
                <a:ext cx="631904" cy="307777"/>
              </a:xfrm>
              <a:prstGeom prst="rect">
                <a:avLst/>
              </a:prstGeom>
              <a:noFill/>
            </p:spPr>
            <p:txBody>
              <a:bodyPr wrap="none" rtlCol="0">
                <a:spAutoFit/>
              </a:bodyPr>
              <a:lstStyle/>
              <a:p>
                <a:r>
                  <a:rPr lang="en-GB" sz="1400"/>
                  <a:t>100m</a:t>
                </a:r>
              </a:p>
            </p:txBody>
          </p:sp>
          <p:cxnSp>
            <p:nvCxnSpPr>
              <p:cNvPr id="25" name="Straight Arrow Connector 24">
                <a:extLst>
                  <a:ext uri="{FF2B5EF4-FFF2-40B4-BE49-F238E27FC236}">
                    <a16:creationId xmlns:a16="http://schemas.microsoft.com/office/drawing/2014/main" id="{D5BE7ACE-C28A-160C-E91E-0C45D972F105}"/>
                  </a:ext>
                </a:extLst>
              </p:cNvPr>
              <p:cNvCxnSpPr>
                <a:cxnSpLocks/>
              </p:cNvCxnSpPr>
              <p:nvPr/>
            </p:nvCxnSpPr>
            <p:spPr>
              <a:xfrm flipH="1" flipV="1">
                <a:off x="3496301" y="6053232"/>
                <a:ext cx="567759" cy="0"/>
              </a:xfrm>
              <a:prstGeom prst="straightConnector1">
                <a:avLst/>
              </a:prstGeom>
              <a:ln>
                <a:headEnd type="stealth"/>
                <a:tailEnd type="stealth"/>
              </a:ln>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a16="http://schemas.microsoft.com/office/drawing/2014/main" id="{2D4DA921-DF8A-3A1B-AC26-AFCA65029215}"/>
                </a:ext>
              </a:extLst>
            </p:cNvPr>
            <p:cNvSpPr txBox="1"/>
            <p:nvPr/>
          </p:nvSpPr>
          <p:spPr>
            <a:xfrm>
              <a:off x="1396234" y="5197426"/>
              <a:ext cx="1523814" cy="530915"/>
            </a:xfrm>
            <a:prstGeom prst="rect">
              <a:avLst/>
            </a:prstGeom>
          </p:spPr>
          <p:txBody>
            <a:bodyPr wrap="none" lIns="0" tIns="0" rtlCol="0">
              <a:spAutoFit/>
            </a:bodyPr>
            <a:lstStyle/>
            <a:p>
              <a:pPr algn="ctr"/>
              <a:r>
                <a:rPr lang="en-GB" sz="1050" b="1"/>
                <a:t>Smaller Source vessel</a:t>
              </a:r>
            </a:p>
            <a:p>
              <a:pPr algn="ctr"/>
              <a:r>
                <a:rPr lang="en-GB" sz="1050" b="1"/>
                <a:t>Towing very short</a:t>
              </a:r>
            </a:p>
            <a:p>
              <a:pPr algn="ctr"/>
              <a:r>
                <a:rPr lang="en-GB" sz="1050" b="1"/>
                <a:t>streamers</a:t>
              </a:r>
            </a:p>
          </p:txBody>
        </p:sp>
      </p:grpSp>
      <p:grpSp>
        <p:nvGrpSpPr>
          <p:cNvPr id="5" name="Group 4" descr="OBN seismic summarised">
            <a:extLst>
              <a:ext uri="{FF2B5EF4-FFF2-40B4-BE49-F238E27FC236}">
                <a16:creationId xmlns:a16="http://schemas.microsoft.com/office/drawing/2014/main" id="{C93E6302-4779-63F8-3C91-EC18C5153977}"/>
              </a:ext>
            </a:extLst>
          </p:cNvPr>
          <p:cNvGrpSpPr/>
          <p:nvPr/>
        </p:nvGrpSpPr>
        <p:grpSpPr>
          <a:xfrm>
            <a:off x="7068527" y="815107"/>
            <a:ext cx="4859538" cy="5511265"/>
            <a:chOff x="7068527" y="815107"/>
            <a:chExt cx="4859538" cy="5511265"/>
          </a:xfrm>
        </p:grpSpPr>
        <p:sp>
          <p:nvSpPr>
            <p:cNvPr id="35" name="Rectangle 34" descr="OBN summarised">
              <a:extLst>
                <a:ext uri="{FF2B5EF4-FFF2-40B4-BE49-F238E27FC236}">
                  <a16:creationId xmlns:a16="http://schemas.microsoft.com/office/drawing/2014/main" id="{64A5256A-395C-29A0-853B-4E872C59D5F7}"/>
                </a:ext>
                <a:ext uri="{C183D7F6-B498-43B3-948B-1728B52AA6E4}">
                  <adec:decorative xmlns:adec="http://schemas.microsoft.com/office/drawing/2017/decorative" val="0"/>
                </a:ext>
              </a:extLst>
            </p:cNvPr>
            <p:cNvSpPr/>
            <p:nvPr/>
          </p:nvSpPr>
          <p:spPr>
            <a:xfrm>
              <a:off x="7087494" y="815107"/>
              <a:ext cx="4719680" cy="5511265"/>
            </a:xfrm>
            <a:prstGeom prst="rect">
              <a:avLst/>
            </a:prstGeom>
            <a:solidFill>
              <a:srgbClr val="B9E5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descr="Deep 3D  OBN (ocean bottom nodes) seismic&#10;">
              <a:extLst>
                <a:ext uri="{FF2B5EF4-FFF2-40B4-BE49-F238E27FC236}">
                  <a16:creationId xmlns:a16="http://schemas.microsoft.com/office/drawing/2014/main" id="{96EFD09E-A8B0-A183-47B6-A1809A15C510}"/>
                </a:ext>
              </a:extLst>
            </p:cNvPr>
            <p:cNvGrpSpPr/>
            <p:nvPr/>
          </p:nvGrpSpPr>
          <p:grpSpPr>
            <a:xfrm>
              <a:off x="7330658" y="897412"/>
              <a:ext cx="4597407" cy="2304349"/>
              <a:chOff x="7330658" y="897412"/>
              <a:chExt cx="4597407" cy="2304349"/>
            </a:xfrm>
          </p:grpSpPr>
          <p:grpSp>
            <p:nvGrpSpPr>
              <p:cNvPr id="16" name="Group 15" descr="Deep 3D OBN seismic configuration">
                <a:extLst>
                  <a:ext uri="{FF2B5EF4-FFF2-40B4-BE49-F238E27FC236}">
                    <a16:creationId xmlns:a16="http://schemas.microsoft.com/office/drawing/2014/main" id="{3897C36C-67CE-FA53-F6CE-FE9AFF1F5D3B}"/>
                  </a:ext>
                </a:extLst>
              </p:cNvPr>
              <p:cNvGrpSpPr/>
              <p:nvPr/>
            </p:nvGrpSpPr>
            <p:grpSpPr>
              <a:xfrm>
                <a:off x="7330658" y="897412"/>
                <a:ext cx="4597407" cy="2304349"/>
                <a:chOff x="7330658" y="897412"/>
                <a:chExt cx="4597407" cy="2304349"/>
              </a:xfrm>
            </p:grpSpPr>
            <p:pic>
              <p:nvPicPr>
                <p:cNvPr id="27" name="Picture 26">
                  <a:extLst>
                    <a:ext uri="{FF2B5EF4-FFF2-40B4-BE49-F238E27FC236}">
                      <a16:creationId xmlns:a16="http://schemas.microsoft.com/office/drawing/2014/main" id="{A047856F-31A9-0306-45E5-C4E275450458}"/>
                    </a:ext>
                  </a:extLst>
                </p:cNvPr>
                <p:cNvPicPr>
                  <a:picLocks noChangeAspect="1"/>
                </p:cNvPicPr>
                <p:nvPr/>
              </p:nvPicPr>
              <p:blipFill rotWithShape="1">
                <a:blip r:embed="rId6"/>
                <a:srcRect b="65224"/>
                <a:stretch/>
              </p:blipFill>
              <p:spPr>
                <a:xfrm>
                  <a:off x="8930428" y="1938373"/>
                  <a:ext cx="2795904" cy="1109107"/>
                </a:xfrm>
                <a:prstGeom prst="rect">
                  <a:avLst/>
                </a:prstGeom>
              </p:spPr>
            </p:pic>
            <p:grpSp>
              <p:nvGrpSpPr>
                <p:cNvPr id="32" name="Group 31">
                  <a:extLst>
                    <a:ext uri="{FF2B5EF4-FFF2-40B4-BE49-F238E27FC236}">
                      <a16:creationId xmlns:a16="http://schemas.microsoft.com/office/drawing/2014/main" id="{B18CC75A-8C7F-B50B-6A7E-31EEBFB0E903}"/>
                    </a:ext>
                  </a:extLst>
                </p:cNvPr>
                <p:cNvGrpSpPr/>
                <p:nvPr/>
              </p:nvGrpSpPr>
              <p:grpSpPr>
                <a:xfrm>
                  <a:off x="7330658" y="1854370"/>
                  <a:ext cx="1529764" cy="1347391"/>
                  <a:chOff x="2984645" y="1126017"/>
                  <a:chExt cx="1890848" cy="1665428"/>
                </a:xfrm>
              </p:grpSpPr>
              <p:pic>
                <p:nvPicPr>
                  <p:cNvPr id="30" name="Picture 12">
                    <a:extLst>
                      <a:ext uri="{FF2B5EF4-FFF2-40B4-BE49-F238E27FC236}">
                        <a16:creationId xmlns:a16="http://schemas.microsoft.com/office/drawing/2014/main" id="{78CAE37F-3596-27F3-E72E-D3AD823B2583}"/>
                      </a:ext>
                    </a:extLst>
                  </p:cNvPr>
                  <p:cNvPicPr>
                    <a:picLocks noChangeAspect="1"/>
                  </p:cNvPicPr>
                  <p:nvPr/>
                </p:nvPicPr>
                <p:blipFill rotWithShape="1">
                  <a:blip r:embed="rId7"/>
                  <a:srcRect l="17578" t="37312" r="24509" b="30922"/>
                  <a:stretch/>
                </p:blipFill>
                <p:spPr>
                  <a:xfrm>
                    <a:off x="2984645" y="1126017"/>
                    <a:ext cx="1890848" cy="1665428"/>
                  </a:xfrm>
                  <a:prstGeom prst="rect">
                    <a:avLst/>
                  </a:prstGeom>
                </p:spPr>
              </p:pic>
              <p:pic>
                <p:nvPicPr>
                  <p:cNvPr id="31" name="Picture 30">
                    <a:extLst>
                      <a:ext uri="{FF2B5EF4-FFF2-40B4-BE49-F238E27FC236}">
                        <a16:creationId xmlns:a16="http://schemas.microsoft.com/office/drawing/2014/main" id="{BB008D1C-722F-8662-74AE-01861766EA13}"/>
                      </a:ext>
                    </a:extLst>
                  </p:cNvPr>
                  <p:cNvPicPr>
                    <a:picLocks noChangeAspect="1"/>
                  </p:cNvPicPr>
                  <p:nvPr/>
                </p:nvPicPr>
                <p:blipFill>
                  <a:blip r:embed="rId8"/>
                  <a:stretch>
                    <a:fillRect/>
                  </a:stretch>
                </p:blipFill>
                <p:spPr>
                  <a:xfrm>
                    <a:off x="4313307" y="2494294"/>
                    <a:ext cx="475655" cy="218544"/>
                  </a:xfrm>
                  <a:prstGeom prst="rect">
                    <a:avLst/>
                  </a:prstGeom>
                </p:spPr>
              </p:pic>
            </p:grpSp>
            <p:sp>
              <p:nvSpPr>
                <p:cNvPr id="33" name="TextBox 32">
                  <a:extLst>
                    <a:ext uri="{FF2B5EF4-FFF2-40B4-BE49-F238E27FC236}">
                      <a16:creationId xmlns:a16="http://schemas.microsoft.com/office/drawing/2014/main" id="{1CF3A8FB-E7C1-2012-66CB-3B4B52126491}"/>
                    </a:ext>
                  </a:extLst>
                </p:cNvPr>
                <p:cNvSpPr txBox="1"/>
                <p:nvPr/>
              </p:nvSpPr>
              <p:spPr>
                <a:xfrm>
                  <a:off x="7557199" y="897412"/>
                  <a:ext cx="3929922" cy="261610"/>
                </a:xfrm>
                <a:prstGeom prst="rect">
                  <a:avLst/>
                </a:prstGeom>
              </p:spPr>
              <p:txBody>
                <a:bodyPr wrap="none" lIns="0" tIns="0" rtlCol="0">
                  <a:spAutoFit/>
                </a:bodyPr>
                <a:lstStyle/>
                <a:p>
                  <a:pPr algn="l"/>
                  <a:r>
                    <a:rPr lang="en-GB" sz="1400" b="1"/>
                    <a:t>Deep 3D OBN (ocean bottom nodes) seismic</a:t>
                  </a:r>
                </a:p>
              </p:txBody>
            </p:sp>
            <p:sp>
              <p:nvSpPr>
                <p:cNvPr id="8" name="TextBox 7">
                  <a:extLst>
                    <a:ext uri="{FF2B5EF4-FFF2-40B4-BE49-F238E27FC236}">
                      <a16:creationId xmlns:a16="http://schemas.microsoft.com/office/drawing/2014/main" id="{F3E1F07B-7A30-164F-EB7F-791C09AED88E}"/>
                    </a:ext>
                  </a:extLst>
                </p:cNvPr>
                <p:cNvSpPr txBox="1"/>
                <p:nvPr/>
              </p:nvSpPr>
              <p:spPr>
                <a:xfrm>
                  <a:off x="7479817" y="1494398"/>
                  <a:ext cx="4448248" cy="261610"/>
                </a:xfrm>
                <a:prstGeom prst="rect">
                  <a:avLst/>
                </a:prstGeom>
              </p:spPr>
              <p:txBody>
                <a:bodyPr wrap="square" lIns="0" tIns="0" rtlCol="0">
                  <a:spAutoFit/>
                </a:bodyPr>
                <a:lstStyle/>
                <a:p>
                  <a:pPr algn="l"/>
                  <a:r>
                    <a:rPr lang="en-GB" sz="1400"/>
                    <a:t>Seismic source vessel &amp; nodes placed on seabed</a:t>
                  </a:r>
                </a:p>
              </p:txBody>
            </p:sp>
          </p:grpSp>
          <p:cxnSp>
            <p:nvCxnSpPr>
              <p:cNvPr id="38" name="Straight Arrow Connector 37">
                <a:extLst>
                  <a:ext uri="{FF2B5EF4-FFF2-40B4-BE49-F238E27FC236}">
                    <a16:creationId xmlns:a16="http://schemas.microsoft.com/office/drawing/2014/main" id="{246ECEE0-07AE-5C8F-E1DD-9857377273B7}"/>
                  </a:ext>
                  <a:ext uri="{C183D7F6-B498-43B3-948B-1728B52AA6E4}">
                    <adec:decorative xmlns:adec="http://schemas.microsoft.com/office/drawing/2017/decorative" val="0"/>
                  </a:ext>
                </a:extLst>
              </p:cNvPr>
              <p:cNvCxnSpPr>
                <a:cxnSpLocks/>
              </p:cNvCxnSpPr>
              <p:nvPr/>
            </p:nvCxnSpPr>
            <p:spPr>
              <a:xfrm>
                <a:off x="8405593" y="2224191"/>
                <a:ext cx="964830" cy="441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descr="node acquisition schematic">
              <a:extLst>
                <a:ext uri="{FF2B5EF4-FFF2-40B4-BE49-F238E27FC236}">
                  <a16:creationId xmlns:a16="http://schemas.microsoft.com/office/drawing/2014/main" id="{4E76E8E5-3706-EC45-B986-8AA26897163E}"/>
                </a:ext>
              </a:extLst>
            </p:cNvPr>
            <p:cNvPicPr>
              <a:picLocks noChangeAspect="1"/>
            </p:cNvPicPr>
            <p:nvPr/>
          </p:nvPicPr>
          <p:blipFill rotWithShape="1">
            <a:blip r:embed="rId9"/>
            <a:srcRect l="53343" t="4551" b="28220"/>
            <a:stretch/>
          </p:blipFill>
          <p:spPr>
            <a:xfrm>
              <a:off x="8127499" y="3320958"/>
              <a:ext cx="2768573" cy="2317988"/>
            </a:xfrm>
            <a:prstGeom prst="rect">
              <a:avLst/>
            </a:prstGeom>
          </p:spPr>
        </p:pic>
        <p:pic>
          <p:nvPicPr>
            <p:cNvPr id="37" name="Picture 36">
              <a:extLst>
                <a:ext uri="{FF2B5EF4-FFF2-40B4-BE49-F238E27FC236}">
                  <a16:creationId xmlns:a16="http://schemas.microsoft.com/office/drawing/2014/main" id="{146EACF5-6EE8-EE6E-75A7-B02465878B2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301328" y="5244417"/>
              <a:ext cx="977214" cy="338399"/>
            </a:xfrm>
            <a:prstGeom prst="rect">
              <a:avLst/>
            </a:prstGeom>
          </p:spPr>
        </p:pic>
        <p:sp>
          <p:nvSpPr>
            <p:cNvPr id="40" name="TextBox 39">
              <a:extLst>
                <a:ext uri="{FF2B5EF4-FFF2-40B4-BE49-F238E27FC236}">
                  <a16:creationId xmlns:a16="http://schemas.microsoft.com/office/drawing/2014/main" id="{3BACEC1E-9A6A-B557-756F-B550F954699C}"/>
                </a:ext>
              </a:extLst>
            </p:cNvPr>
            <p:cNvSpPr txBox="1"/>
            <p:nvPr/>
          </p:nvSpPr>
          <p:spPr>
            <a:xfrm>
              <a:off x="7068527" y="5618958"/>
              <a:ext cx="4757613" cy="400110"/>
            </a:xfrm>
            <a:prstGeom prst="rect">
              <a:avLst/>
            </a:prstGeom>
            <a:noFill/>
          </p:spPr>
          <p:txBody>
            <a:bodyPr wrap="square">
              <a:spAutoFit/>
            </a:bodyPr>
            <a:lstStyle/>
            <a:p>
              <a:pPr algn="ctr"/>
              <a:r>
                <a:rPr lang="en-GB" sz="1000"/>
                <a:t>4 Component  Pressure (hydrophone) and movement (x,y,z geophone)  sensors</a:t>
              </a:r>
            </a:p>
            <a:p>
              <a:pPr algn="ctr"/>
              <a:r>
                <a:rPr lang="en-GB" sz="1000"/>
                <a:t>Often 2</a:t>
              </a:r>
              <a:r>
                <a:rPr lang="en-GB" sz="1000" baseline="30000"/>
                <a:t>nd</a:t>
              </a:r>
              <a:r>
                <a:rPr lang="en-GB" sz="1000"/>
                <a:t> vessel needed for node deployment     and retrieval</a:t>
              </a:r>
            </a:p>
          </p:txBody>
        </p:sp>
        <p:sp>
          <p:nvSpPr>
            <p:cNvPr id="41" name="TextBox 40">
              <a:extLst>
                <a:ext uri="{FF2B5EF4-FFF2-40B4-BE49-F238E27FC236}">
                  <a16:creationId xmlns:a16="http://schemas.microsoft.com/office/drawing/2014/main" id="{E1F1C5CB-D663-0674-458D-5FB92CF50B55}"/>
                </a:ext>
              </a:extLst>
            </p:cNvPr>
            <p:cNvSpPr txBox="1"/>
            <p:nvPr/>
          </p:nvSpPr>
          <p:spPr>
            <a:xfrm>
              <a:off x="10698181" y="3970935"/>
              <a:ext cx="557204" cy="207749"/>
            </a:xfrm>
            <a:prstGeom prst="rect">
              <a:avLst/>
            </a:prstGeom>
          </p:spPr>
          <p:txBody>
            <a:bodyPr wrap="none" lIns="0" tIns="0" rtlCol="0">
              <a:spAutoFit/>
            </a:bodyPr>
            <a:lstStyle/>
            <a:p>
              <a:pPr algn="l"/>
              <a:r>
                <a:rPr lang="en-GB" sz="1050" b="1"/>
                <a:t>seabed</a:t>
              </a:r>
            </a:p>
          </p:txBody>
        </p:sp>
        <p:sp>
          <p:nvSpPr>
            <p:cNvPr id="42" name="TextBox 41">
              <a:extLst>
                <a:ext uri="{FF2B5EF4-FFF2-40B4-BE49-F238E27FC236}">
                  <a16:creationId xmlns:a16="http://schemas.microsoft.com/office/drawing/2014/main" id="{1C1A1C6B-F133-9A41-D3FD-E84CEBC9BBB3}"/>
                </a:ext>
              </a:extLst>
            </p:cNvPr>
            <p:cNvSpPr txBox="1"/>
            <p:nvPr/>
          </p:nvSpPr>
          <p:spPr>
            <a:xfrm>
              <a:off x="8002006" y="4593563"/>
              <a:ext cx="1191993" cy="369332"/>
            </a:xfrm>
            <a:prstGeom prst="rect">
              <a:avLst/>
            </a:prstGeom>
          </p:spPr>
          <p:txBody>
            <a:bodyPr wrap="none" lIns="0" tIns="0" rtlCol="0">
              <a:spAutoFit/>
            </a:bodyPr>
            <a:lstStyle/>
            <a:p>
              <a:pPr algn="ctr"/>
              <a:r>
                <a:rPr lang="en-GB" sz="1050" b="1"/>
                <a:t>Reflections from </a:t>
              </a:r>
            </a:p>
            <a:p>
              <a:pPr algn="ctr"/>
              <a:r>
                <a:rPr lang="en-GB" sz="1050" b="1"/>
                <a:t>Rock layers</a:t>
              </a:r>
            </a:p>
          </p:txBody>
        </p:sp>
        <p:sp>
          <p:nvSpPr>
            <p:cNvPr id="43" name="TextBox 42">
              <a:extLst>
                <a:ext uri="{FF2B5EF4-FFF2-40B4-BE49-F238E27FC236}">
                  <a16:creationId xmlns:a16="http://schemas.microsoft.com/office/drawing/2014/main" id="{3DEAE697-709A-2415-BC2B-76C91AC50A9A}"/>
                </a:ext>
              </a:extLst>
            </p:cNvPr>
            <p:cNvSpPr txBox="1"/>
            <p:nvPr/>
          </p:nvSpPr>
          <p:spPr>
            <a:xfrm>
              <a:off x="7330658" y="3494910"/>
              <a:ext cx="999634" cy="207749"/>
            </a:xfrm>
            <a:prstGeom prst="rect">
              <a:avLst/>
            </a:prstGeom>
          </p:spPr>
          <p:txBody>
            <a:bodyPr wrap="none" lIns="0" tIns="0" rtlCol="0">
              <a:spAutoFit/>
            </a:bodyPr>
            <a:lstStyle/>
            <a:p>
              <a:pPr algn="ctr"/>
              <a:r>
                <a:rPr lang="en-GB" sz="1050" b="1"/>
                <a:t>Source vessel</a:t>
              </a:r>
            </a:p>
          </p:txBody>
        </p:sp>
      </p:grpSp>
      <p:sp>
        <p:nvSpPr>
          <p:cNvPr id="11" name="Text Placeholder 10">
            <a:extLst>
              <a:ext uri="{FF2B5EF4-FFF2-40B4-BE49-F238E27FC236}">
                <a16:creationId xmlns:a16="http://schemas.microsoft.com/office/drawing/2014/main" id="{D4173102-EA70-1BB2-C242-C1518B0563FD}"/>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sz="1400">
                <a:solidFill>
                  <a:srgbClr val="FFFFFF"/>
                </a:solidFill>
              </a:rPr>
              <a:t>Range  of acquisition styles</a:t>
            </a:r>
            <a:r>
              <a:rPr lang="en-GB"/>
              <a:t>: Deep seismic involves wide &amp; long streamers, HR much more compact. Nodes deployed independently on seabed</a:t>
            </a:r>
            <a:endParaRPr lang="en-GB" sz="1400">
              <a:solidFill>
                <a:srgbClr val="FFFFFF"/>
              </a:solidFill>
            </a:endParaRPr>
          </a:p>
        </p:txBody>
      </p:sp>
    </p:spTree>
    <p:extLst>
      <p:ext uri="{BB962C8B-B14F-4D97-AF65-F5344CB8AC3E}">
        <p14:creationId xmlns:p14="http://schemas.microsoft.com/office/powerpoint/2010/main" val="3513544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CBF1-694A-85D4-79CE-ECDAB0A0DC53}"/>
              </a:ext>
            </a:extLst>
          </p:cNvPr>
          <p:cNvSpPr>
            <a:spLocks noGrp="1"/>
          </p:cNvSpPr>
          <p:nvPr>
            <p:ph type="title"/>
          </p:nvPr>
        </p:nvSpPr>
        <p:spPr/>
        <p:txBody>
          <a:bodyPr/>
          <a:lstStyle/>
          <a:p>
            <a:r>
              <a:rPr lang="en-GB">
                <a:solidFill>
                  <a:srgbClr val="002060"/>
                </a:solidFill>
              </a:rPr>
              <a:t>3.5a Reservoir </a:t>
            </a:r>
            <a:r>
              <a:rPr lang="en-GB"/>
              <a:t>vs </a:t>
            </a:r>
            <a:r>
              <a:rPr lang="en-GB">
                <a:solidFill>
                  <a:srgbClr val="002060"/>
                </a:solidFill>
              </a:rPr>
              <a:t>Site Survey Scales</a:t>
            </a:r>
            <a:endParaRPr lang="en-GB" sz="2400"/>
          </a:p>
        </p:txBody>
      </p:sp>
      <p:sp>
        <p:nvSpPr>
          <p:cNvPr id="3" name="Slide Number Placeholder 7">
            <a:extLst>
              <a:ext uri="{FF2B5EF4-FFF2-40B4-BE49-F238E27FC236}">
                <a16:creationId xmlns:a16="http://schemas.microsoft.com/office/drawing/2014/main" id="{882924FB-48A1-7DE8-570D-45B47AEB2AA2}"/>
              </a:ext>
            </a:extLst>
          </p:cNvPr>
          <p:cNvSpPr>
            <a:spLocks noGrp="1"/>
          </p:cNvSpPr>
          <p:nvPr>
            <p:ph type="sldNum" sz="quarter" idx="4"/>
          </p:nvPr>
        </p:nvSpPr>
        <p:spPr>
          <a:xfrm>
            <a:off x="11504815" y="3934847"/>
            <a:ext cx="669724" cy="434975"/>
          </a:xfrm>
        </p:spPr>
        <p:txBody>
          <a:bodyPr/>
          <a:lstStyle/>
          <a:p>
            <a:fld id="{DD0590FE-9BA6-45CB-BC76-38BB9AEE2E90}" type="slidenum">
              <a:rPr lang="en-GB" smtClean="0"/>
              <a:t>11</a:t>
            </a:fld>
            <a:endParaRPr lang="en-GB"/>
          </a:p>
        </p:txBody>
      </p:sp>
      <p:grpSp>
        <p:nvGrpSpPr>
          <p:cNvPr id="5" name="Group 4" descr="Photo of Endurance 3D survey passing windfarm">
            <a:extLst>
              <a:ext uri="{FF2B5EF4-FFF2-40B4-BE49-F238E27FC236}">
                <a16:creationId xmlns:a16="http://schemas.microsoft.com/office/drawing/2014/main" id="{D4ECF3CC-B11C-1D7A-E656-655336E1D248}"/>
              </a:ext>
            </a:extLst>
          </p:cNvPr>
          <p:cNvGrpSpPr/>
          <p:nvPr/>
        </p:nvGrpSpPr>
        <p:grpSpPr>
          <a:xfrm>
            <a:off x="430560" y="866889"/>
            <a:ext cx="4780744" cy="2645708"/>
            <a:chOff x="430560" y="866889"/>
            <a:chExt cx="4780744" cy="2645708"/>
          </a:xfrm>
        </p:grpSpPr>
        <p:pic>
          <p:nvPicPr>
            <p:cNvPr id="281" name="Picture 280">
              <a:extLst>
                <a:ext uri="{FF2B5EF4-FFF2-40B4-BE49-F238E27FC236}">
                  <a16:creationId xmlns:a16="http://schemas.microsoft.com/office/drawing/2014/main" id="{965D1501-0175-7C12-933E-32D9AC4E2B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0560" y="887310"/>
              <a:ext cx="4620504" cy="2625287"/>
            </a:xfrm>
            <a:prstGeom prst="rect">
              <a:avLst/>
            </a:prstGeom>
          </p:spPr>
        </p:pic>
        <p:sp>
          <p:nvSpPr>
            <p:cNvPr id="282" name="TextBox 281">
              <a:extLst>
                <a:ext uri="{FF2B5EF4-FFF2-40B4-BE49-F238E27FC236}">
                  <a16:creationId xmlns:a16="http://schemas.microsoft.com/office/drawing/2014/main" id="{B68DF2F9-96C9-697F-5747-751C46A3026B}"/>
                </a:ext>
              </a:extLst>
            </p:cNvPr>
            <p:cNvSpPr txBox="1"/>
            <p:nvPr/>
          </p:nvSpPr>
          <p:spPr>
            <a:xfrm>
              <a:off x="430560" y="866889"/>
              <a:ext cx="3836307" cy="307777"/>
            </a:xfrm>
            <a:prstGeom prst="rect">
              <a:avLst/>
            </a:prstGeom>
            <a:noFill/>
          </p:spPr>
          <p:txBody>
            <a:bodyPr wrap="none" rtlCol="0">
              <a:spAutoFit/>
            </a:bodyPr>
            <a:lstStyle/>
            <a:p>
              <a:r>
                <a:rPr lang="en-GB" sz="1400" b="1"/>
                <a:t>Endurance Reservoir 3D passing windfarm</a:t>
              </a:r>
            </a:p>
          </p:txBody>
        </p:sp>
        <p:sp>
          <p:nvSpPr>
            <p:cNvPr id="283" name="TextBox 282">
              <a:extLst>
                <a:ext uri="{FF2B5EF4-FFF2-40B4-BE49-F238E27FC236}">
                  <a16:creationId xmlns:a16="http://schemas.microsoft.com/office/drawing/2014/main" id="{B19EC86D-F874-8FAE-FD47-7CD6124D4009}"/>
                </a:ext>
              </a:extLst>
            </p:cNvPr>
            <p:cNvSpPr txBox="1"/>
            <p:nvPr/>
          </p:nvSpPr>
          <p:spPr>
            <a:xfrm>
              <a:off x="3639348" y="1389391"/>
              <a:ext cx="1571956" cy="486085"/>
            </a:xfrm>
            <a:prstGeom prst="rect">
              <a:avLst/>
            </a:prstGeom>
            <a:noFill/>
          </p:spPr>
          <p:txBody>
            <a:bodyPr wrap="square" rtlCol="0">
              <a:spAutoFit/>
            </a:bodyPr>
            <a:lstStyle/>
            <a:p>
              <a:pPr algn="ctr"/>
              <a:r>
                <a:rPr lang="en-GB" sz="900">
                  <a:solidFill>
                    <a:srgbClr val="FFFFFF"/>
                  </a:solidFill>
                </a:rPr>
                <a:t>Streamers</a:t>
              </a:r>
            </a:p>
            <a:p>
              <a:pPr algn="ctr"/>
              <a:r>
                <a:rPr lang="en-GB" sz="900">
                  <a:solidFill>
                    <a:srgbClr val="FFFFFF"/>
                  </a:solidFill>
                </a:rPr>
                <a:t>Turning after</a:t>
              </a:r>
            </a:p>
            <a:p>
              <a:pPr algn="ctr"/>
              <a:r>
                <a:rPr lang="en-GB" sz="900">
                  <a:solidFill>
                    <a:srgbClr val="FFFFFF"/>
                  </a:solidFill>
                </a:rPr>
                <a:t>Passing windfarm</a:t>
              </a:r>
            </a:p>
          </p:txBody>
        </p:sp>
        <p:cxnSp>
          <p:nvCxnSpPr>
            <p:cNvPr id="284" name="Straight Arrow Connector 283">
              <a:extLst>
                <a:ext uri="{FF2B5EF4-FFF2-40B4-BE49-F238E27FC236}">
                  <a16:creationId xmlns:a16="http://schemas.microsoft.com/office/drawing/2014/main" id="{34D71D8F-3A9E-7513-3CDD-FA2F158CC3D1}"/>
                </a:ext>
              </a:extLst>
            </p:cNvPr>
            <p:cNvCxnSpPr>
              <a:cxnSpLocks/>
            </p:cNvCxnSpPr>
            <p:nvPr/>
          </p:nvCxnSpPr>
          <p:spPr>
            <a:xfrm flipH="1">
              <a:off x="2408301" y="1484840"/>
              <a:ext cx="1704594" cy="280845"/>
            </a:xfrm>
            <a:prstGeom prst="straightConnector1">
              <a:avLst/>
            </a:prstGeom>
            <a:ln>
              <a:solidFill>
                <a:schemeClr val="bg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FA7169BD-0782-8A7C-6943-954014CBA585}"/>
                </a:ext>
              </a:extLst>
            </p:cNvPr>
            <p:cNvCxnSpPr>
              <a:cxnSpLocks/>
              <a:stCxn id="283" idx="2"/>
            </p:cNvCxnSpPr>
            <p:nvPr/>
          </p:nvCxnSpPr>
          <p:spPr>
            <a:xfrm>
              <a:off x="4425327" y="1875476"/>
              <a:ext cx="258120" cy="358113"/>
            </a:xfrm>
            <a:prstGeom prst="straightConnector1">
              <a:avLst/>
            </a:prstGeom>
            <a:ln>
              <a:solidFill>
                <a:schemeClr val="bg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1BAFE706-419F-415B-0375-C655BC6E6BF6}"/>
                </a:ext>
              </a:extLst>
            </p:cNvPr>
            <p:cNvSpPr txBox="1"/>
            <p:nvPr/>
          </p:nvSpPr>
          <p:spPr>
            <a:xfrm rot="3100537">
              <a:off x="2333732" y="2776363"/>
              <a:ext cx="784364" cy="353517"/>
            </a:xfrm>
            <a:prstGeom prst="rect">
              <a:avLst/>
            </a:prstGeom>
            <a:noFill/>
          </p:spPr>
          <p:txBody>
            <a:bodyPr wrap="none" rtlCol="0">
              <a:spAutoFit/>
            </a:bodyPr>
            <a:lstStyle/>
            <a:p>
              <a:r>
                <a:rPr lang="en-GB" sz="900">
                  <a:solidFill>
                    <a:srgbClr val="FFFFFF"/>
                  </a:solidFill>
                </a:rPr>
                <a:t>104m length</a:t>
              </a:r>
            </a:p>
            <a:p>
              <a:r>
                <a:rPr lang="en-GB" sz="900">
                  <a:solidFill>
                    <a:srgbClr val="FFFFFF"/>
                  </a:solidFill>
                </a:rPr>
                <a:t>70m beam</a:t>
              </a:r>
            </a:p>
          </p:txBody>
        </p:sp>
        <p:sp>
          <p:nvSpPr>
            <p:cNvPr id="287" name="TextBox 286">
              <a:extLst>
                <a:ext uri="{FF2B5EF4-FFF2-40B4-BE49-F238E27FC236}">
                  <a16:creationId xmlns:a16="http://schemas.microsoft.com/office/drawing/2014/main" id="{45A28CE8-3965-F482-FE11-A36D7D05E822}"/>
                </a:ext>
              </a:extLst>
            </p:cNvPr>
            <p:cNvSpPr txBox="1"/>
            <p:nvPr/>
          </p:nvSpPr>
          <p:spPr>
            <a:xfrm>
              <a:off x="987986" y="1179083"/>
              <a:ext cx="1180229" cy="353517"/>
            </a:xfrm>
            <a:prstGeom prst="rect">
              <a:avLst/>
            </a:prstGeom>
            <a:noFill/>
          </p:spPr>
          <p:txBody>
            <a:bodyPr wrap="none" rtlCol="0">
              <a:spAutoFit/>
            </a:bodyPr>
            <a:lstStyle/>
            <a:p>
              <a:pPr algn="ctr"/>
              <a:r>
                <a:rPr lang="en-GB" sz="900">
                  <a:solidFill>
                    <a:srgbClr val="FFFFFF"/>
                  </a:solidFill>
                </a:rPr>
                <a:t>Possibly Hornsea 2</a:t>
              </a:r>
            </a:p>
            <a:p>
              <a:pPr algn="ctr"/>
              <a:r>
                <a:rPr lang="en-GB" sz="900">
                  <a:solidFill>
                    <a:srgbClr val="FFFFFF"/>
                  </a:solidFill>
                </a:rPr>
                <a:t> Turbines ~200m tall</a:t>
              </a:r>
            </a:p>
          </p:txBody>
        </p:sp>
        <p:cxnSp>
          <p:nvCxnSpPr>
            <p:cNvPr id="288" name="Straight Arrow Connector 287">
              <a:extLst>
                <a:ext uri="{FF2B5EF4-FFF2-40B4-BE49-F238E27FC236}">
                  <a16:creationId xmlns:a16="http://schemas.microsoft.com/office/drawing/2014/main" id="{46E204E3-A49B-F524-FB7B-F1199B46FE39}"/>
                </a:ext>
              </a:extLst>
            </p:cNvPr>
            <p:cNvCxnSpPr>
              <a:cxnSpLocks/>
            </p:cNvCxnSpPr>
            <p:nvPr/>
          </p:nvCxnSpPr>
          <p:spPr>
            <a:xfrm flipH="1">
              <a:off x="1502992" y="1495016"/>
              <a:ext cx="2609902" cy="195889"/>
            </a:xfrm>
            <a:prstGeom prst="straightConnector1">
              <a:avLst/>
            </a:prstGeom>
            <a:ln>
              <a:solidFill>
                <a:schemeClr val="bg2">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a:extLst>
                <a:ext uri="{FF2B5EF4-FFF2-40B4-BE49-F238E27FC236}">
                  <a16:creationId xmlns:a16="http://schemas.microsoft.com/office/drawing/2014/main" id="{3F5EDEF7-3986-8E48-9D8C-DDBD498F4549}"/>
                </a:ext>
              </a:extLst>
            </p:cNvPr>
            <p:cNvSpPr txBox="1"/>
            <p:nvPr/>
          </p:nvSpPr>
          <p:spPr>
            <a:xfrm>
              <a:off x="511311" y="1711483"/>
              <a:ext cx="1069524" cy="369332"/>
            </a:xfrm>
            <a:prstGeom prst="rect">
              <a:avLst/>
            </a:prstGeom>
            <a:noFill/>
          </p:spPr>
          <p:txBody>
            <a:bodyPr wrap="none" rtlCol="0">
              <a:spAutoFit/>
            </a:bodyPr>
            <a:lstStyle/>
            <a:p>
              <a:pPr algn="ctr"/>
              <a:r>
                <a:rPr lang="en-GB" sz="900">
                  <a:solidFill>
                    <a:srgbClr val="FFFFFF"/>
                  </a:solidFill>
                </a:rPr>
                <a:t>“Close approach”</a:t>
              </a:r>
            </a:p>
            <a:p>
              <a:pPr algn="ctr"/>
              <a:r>
                <a:rPr lang="en-GB" sz="900">
                  <a:solidFill>
                    <a:srgbClr val="FFFFFF"/>
                  </a:solidFill>
                </a:rPr>
                <a:t> to turbines?</a:t>
              </a:r>
            </a:p>
          </p:txBody>
        </p:sp>
        <p:sp>
          <p:nvSpPr>
            <p:cNvPr id="290" name="TextBox 289">
              <a:extLst>
                <a:ext uri="{FF2B5EF4-FFF2-40B4-BE49-F238E27FC236}">
                  <a16:creationId xmlns:a16="http://schemas.microsoft.com/office/drawing/2014/main" id="{144F05E5-222A-E05E-F2B6-B74D68CCFF0F}"/>
                </a:ext>
              </a:extLst>
            </p:cNvPr>
            <p:cNvSpPr txBox="1"/>
            <p:nvPr/>
          </p:nvSpPr>
          <p:spPr>
            <a:xfrm>
              <a:off x="548965" y="2467179"/>
              <a:ext cx="1432888" cy="323165"/>
            </a:xfrm>
            <a:prstGeom prst="rect">
              <a:avLst/>
            </a:prstGeom>
          </p:spPr>
          <p:txBody>
            <a:bodyPr wrap="square" lIns="0" tIns="0" rtlCol="0">
              <a:spAutoFit/>
            </a:bodyPr>
            <a:lstStyle/>
            <a:p>
              <a:pPr algn="ctr"/>
              <a:r>
                <a:rPr lang="en-GB" sz="900">
                  <a:solidFill>
                    <a:srgbClr val="FFFFFF"/>
                  </a:solidFill>
                </a:rPr>
                <a:t>A typical streamer exclusion zone is 2000m</a:t>
              </a:r>
            </a:p>
          </p:txBody>
        </p:sp>
      </p:grpSp>
      <p:pic>
        <p:nvPicPr>
          <p:cNvPr id="319" name="Picture 318" descr="Endurance 3D vs UHR P-cable">
            <a:extLst>
              <a:ext uri="{FF2B5EF4-FFF2-40B4-BE49-F238E27FC236}">
                <a16:creationId xmlns:a16="http://schemas.microsoft.com/office/drawing/2014/main" id="{486FED6C-E840-6D43-3385-64C215189750}"/>
              </a:ext>
            </a:extLst>
          </p:cNvPr>
          <p:cNvPicPr>
            <a:picLocks noChangeAspect="1"/>
          </p:cNvPicPr>
          <p:nvPr/>
        </p:nvPicPr>
        <p:blipFill>
          <a:blip r:embed="rId4"/>
          <a:stretch>
            <a:fillRect/>
          </a:stretch>
        </p:blipFill>
        <p:spPr>
          <a:xfrm>
            <a:off x="5192854" y="789135"/>
            <a:ext cx="5322923" cy="4715069"/>
          </a:xfrm>
          <a:prstGeom prst="rect">
            <a:avLst/>
          </a:prstGeom>
        </p:spPr>
      </p:pic>
      <p:grpSp>
        <p:nvGrpSpPr>
          <p:cNvPr id="53" name="Group 52" descr="schematic of endurance 3D">
            <a:extLst>
              <a:ext uri="{FF2B5EF4-FFF2-40B4-BE49-F238E27FC236}">
                <a16:creationId xmlns:a16="http://schemas.microsoft.com/office/drawing/2014/main" id="{FCB077A9-A8AE-B880-F8D6-1B634D3C1DBA}"/>
              </a:ext>
              <a:ext uri="{C183D7F6-B498-43B3-948B-1728B52AA6E4}">
                <adec:decorative xmlns:adec="http://schemas.microsoft.com/office/drawing/2017/decorative" val="0"/>
              </a:ext>
            </a:extLst>
          </p:cNvPr>
          <p:cNvGrpSpPr/>
          <p:nvPr/>
        </p:nvGrpSpPr>
        <p:grpSpPr>
          <a:xfrm>
            <a:off x="5262779" y="1069676"/>
            <a:ext cx="6506848" cy="2793657"/>
            <a:chOff x="5262779" y="1069676"/>
            <a:chExt cx="6506848" cy="2793657"/>
          </a:xfrm>
        </p:grpSpPr>
        <p:sp>
          <p:nvSpPr>
            <p:cNvPr id="291" name="TextBox 290">
              <a:extLst>
                <a:ext uri="{FF2B5EF4-FFF2-40B4-BE49-F238E27FC236}">
                  <a16:creationId xmlns:a16="http://schemas.microsoft.com/office/drawing/2014/main" id="{3DA913B0-FEE0-A0A1-BEEA-7A5CCBFDE2D9}"/>
                </a:ext>
              </a:extLst>
            </p:cNvPr>
            <p:cNvSpPr txBox="1"/>
            <p:nvPr/>
          </p:nvSpPr>
          <p:spPr>
            <a:xfrm>
              <a:off x="5262779" y="3340113"/>
              <a:ext cx="2202847" cy="523220"/>
            </a:xfrm>
            <a:prstGeom prst="rect">
              <a:avLst/>
            </a:prstGeom>
            <a:noFill/>
          </p:spPr>
          <p:txBody>
            <a:bodyPr wrap="none" rtlCol="0">
              <a:spAutoFit/>
            </a:bodyPr>
            <a:lstStyle/>
            <a:p>
              <a:r>
                <a:rPr lang="en-GB" sz="1400"/>
                <a:t>Sampling 2ms, </a:t>
              </a:r>
            </a:p>
            <a:p>
              <a:r>
                <a:rPr lang="en-GB" sz="1400"/>
                <a:t>towed 10-20m, bin 6.25m</a:t>
              </a:r>
            </a:p>
          </p:txBody>
        </p:sp>
        <p:grpSp>
          <p:nvGrpSpPr>
            <p:cNvPr id="52" name="Group 51">
              <a:extLst>
                <a:ext uri="{FF2B5EF4-FFF2-40B4-BE49-F238E27FC236}">
                  <a16:creationId xmlns:a16="http://schemas.microsoft.com/office/drawing/2014/main" id="{40A26586-9F47-7894-AAE7-F972E10580CA}"/>
                </a:ext>
              </a:extLst>
            </p:cNvPr>
            <p:cNvGrpSpPr/>
            <p:nvPr/>
          </p:nvGrpSpPr>
          <p:grpSpPr>
            <a:xfrm>
              <a:off x="9845025" y="1069676"/>
              <a:ext cx="1924602" cy="2439089"/>
              <a:chOff x="9845025" y="1069676"/>
              <a:chExt cx="1924602" cy="2439089"/>
            </a:xfrm>
          </p:grpSpPr>
          <p:sp>
            <p:nvSpPr>
              <p:cNvPr id="253" name="TextBox 252">
                <a:extLst>
                  <a:ext uri="{FF2B5EF4-FFF2-40B4-BE49-F238E27FC236}">
                    <a16:creationId xmlns:a16="http://schemas.microsoft.com/office/drawing/2014/main" id="{3D3AF05A-FAFC-741B-C71F-A98C1959C35E}"/>
                  </a:ext>
                  <a:ext uri="{C183D7F6-B498-43B3-948B-1728B52AA6E4}">
                    <adec:decorative xmlns:adec="http://schemas.microsoft.com/office/drawing/2017/decorative" val="1"/>
                  </a:ext>
                </a:extLst>
              </p:cNvPr>
              <p:cNvSpPr txBox="1"/>
              <p:nvPr/>
            </p:nvSpPr>
            <p:spPr>
              <a:xfrm>
                <a:off x="10515777" y="2862434"/>
                <a:ext cx="1109599" cy="646331"/>
              </a:xfrm>
              <a:prstGeom prst="rect">
                <a:avLst/>
              </a:prstGeom>
              <a:noFill/>
            </p:spPr>
            <p:txBody>
              <a:bodyPr wrap="none" rtlCol="0">
                <a:spAutoFit/>
              </a:bodyPr>
              <a:lstStyle/>
              <a:p>
                <a:pPr algn="r"/>
                <a:r>
                  <a:rPr lang="en-GB" sz="1200" b="1"/>
                  <a:t>NEP CCS 3DHR</a:t>
                </a:r>
              </a:p>
              <a:p>
                <a:pPr algn="r"/>
                <a:r>
                  <a:rPr lang="en-GB" sz="1200" b="1"/>
                  <a:t>4 Sources</a:t>
                </a:r>
              </a:p>
              <a:p>
                <a:pPr algn="r"/>
                <a:r>
                  <a:rPr lang="en-GB" sz="1200" b="1"/>
                  <a:t>9 Streamers</a:t>
                </a:r>
              </a:p>
            </p:txBody>
          </p:sp>
          <p:sp>
            <p:nvSpPr>
              <p:cNvPr id="292" name="TextBox 291" descr="Deep” seismic for CS &amp; O&amp;G reservoir ">
                <a:extLst>
                  <a:ext uri="{FF2B5EF4-FFF2-40B4-BE49-F238E27FC236}">
                    <a16:creationId xmlns:a16="http://schemas.microsoft.com/office/drawing/2014/main" id="{D8AAFD08-625D-08E9-89E0-6B4580948225}"/>
                  </a:ext>
                </a:extLst>
              </p:cNvPr>
              <p:cNvSpPr txBox="1"/>
              <p:nvPr/>
            </p:nvSpPr>
            <p:spPr>
              <a:xfrm>
                <a:off x="9845025" y="1069676"/>
                <a:ext cx="1924602" cy="477054"/>
              </a:xfrm>
              <a:prstGeom prst="rect">
                <a:avLst/>
              </a:prstGeom>
            </p:spPr>
            <p:txBody>
              <a:bodyPr wrap="square" lIns="0" tIns="0" rtlCol="0">
                <a:spAutoFit/>
              </a:bodyPr>
              <a:lstStyle/>
              <a:p>
                <a:pPr algn="ctr"/>
                <a:r>
                  <a:rPr lang="en-GB" sz="1400" b="1"/>
                  <a:t>“Deep” seismic for CS &amp; O&amp;G reservoir </a:t>
                </a:r>
              </a:p>
            </p:txBody>
          </p:sp>
          <p:sp>
            <p:nvSpPr>
              <p:cNvPr id="293" name="TextBox 292">
                <a:extLst>
                  <a:ext uri="{FF2B5EF4-FFF2-40B4-BE49-F238E27FC236}">
                    <a16:creationId xmlns:a16="http://schemas.microsoft.com/office/drawing/2014/main" id="{6A32A322-0265-172E-A0FA-CB018A22F36B}"/>
                  </a:ext>
                </a:extLst>
              </p:cNvPr>
              <p:cNvSpPr txBox="1"/>
              <p:nvPr/>
            </p:nvSpPr>
            <p:spPr>
              <a:xfrm>
                <a:off x="9915443" y="2064607"/>
                <a:ext cx="1783765" cy="523220"/>
              </a:xfrm>
              <a:prstGeom prst="rect">
                <a:avLst/>
              </a:prstGeom>
              <a:noFill/>
            </p:spPr>
            <p:txBody>
              <a:bodyPr wrap="square" rtlCol="0">
                <a:spAutoFit/>
              </a:bodyPr>
              <a:lstStyle/>
              <a:p>
                <a:pPr algn="ctr"/>
                <a:r>
                  <a:rPr lang="en-GB" sz="1400" b="1"/>
                  <a:t>Large vessel </a:t>
                </a:r>
              </a:p>
              <a:p>
                <a:pPr algn="ctr"/>
                <a:r>
                  <a:rPr lang="en-GB" sz="1400" b="1"/>
                  <a:t>Endurance HR 3D</a:t>
                </a:r>
              </a:p>
            </p:txBody>
          </p:sp>
        </p:grpSp>
      </p:grpSp>
      <p:grpSp>
        <p:nvGrpSpPr>
          <p:cNvPr id="6" name="Group 5" descr="P- cable 3D UHR">
            <a:extLst>
              <a:ext uri="{FF2B5EF4-FFF2-40B4-BE49-F238E27FC236}">
                <a16:creationId xmlns:a16="http://schemas.microsoft.com/office/drawing/2014/main" id="{8DF52BE9-C131-42EF-AAF5-CCA7DCE9FB41}"/>
              </a:ext>
            </a:extLst>
          </p:cNvPr>
          <p:cNvGrpSpPr/>
          <p:nvPr/>
        </p:nvGrpSpPr>
        <p:grpSpPr>
          <a:xfrm>
            <a:off x="420874" y="3785457"/>
            <a:ext cx="4593219" cy="2462372"/>
            <a:chOff x="420874" y="3785457"/>
            <a:chExt cx="4593219" cy="2462372"/>
          </a:xfrm>
        </p:grpSpPr>
        <p:pic>
          <p:nvPicPr>
            <p:cNvPr id="297" name="Picture 296">
              <a:extLst>
                <a:ext uri="{FF2B5EF4-FFF2-40B4-BE49-F238E27FC236}">
                  <a16:creationId xmlns:a16="http://schemas.microsoft.com/office/drawing/2014/main" id="{9877D589-926A-3DF2-C4C3-961EC2B34309}"/>
                </a:ext>
              </a:extLst>
            </p:cNvPr>
            <p:cNvPicPr>
              <a:picLocks noChangeAspect="1"/>
            </p:cNvPicPr>
            <p:nvPr/>
          </p:nvPicPr>
          <p:blipFill rotWithShape="1">
            <a:blip r:embed="rId5">
              <a:clrChange>
                <a:clrFrom>
                  <a:srgbClr val="FFFFFF"/>
                </a:clrFrom>
                <a:clrTo>
                  <a:srgbClr val="FFFFFF">
                    <a:alpha val="0"/>
                  </a:srgbClr>
                </a:clrTo>
              </a:clrChange>
            </a:blip>
            <a:srcRect r="3406" b="7681"/>
            <a:stretch/>
          </p:blipFill>
          <p:spPr>
            <a:xfrm>
              <a:off x="430560" y="3791366"/>
              <a:ext cx="4583533" cy="2439916"/>
            </a:xfrm>
            <a:prstGeom prst="rect">
              <a:avLst/>
            </a:prstGeom>
          </p:spPr>
        </p:pic>
        <p:sp>
          <p:nvSpPr>
            <p:cNvPr id="298" name="TextBox 297">
              <a:extLst>
                <a:ext uri="{FF2B5EF4-FFF2-40B4-BE49-F238E27FC236}">
                  <a16:creationId xmlns:a16="http://schemas.microsoft.com/office/drawing/2014/main" id="{E5F7F71E-9E17-22B6-FE89-A83FD9BD077F}"/>
                </a:ext>
              </a:extLst>
            </p:cNvPr>
            <p:cNvSpPr txBox="1"/>
            <p:nvPr/>
          </p:nvSpPr>
          <p:spPr>
            <a:xfrm rot="4498094">
              <a:off x="2990056" y="5687011"/>
              <a:ext cx="860026" cy="261610"/>
            </a:xfrm>
            <a:prstGeom prst="rect">
              <a:avLst/>
            </a:prstGeom>
            <a:noFill/>
          </p:spPr>
          <p:txBody>
            <a:bodyPr wrap="square" rtlCol="0">
              <a:spAutoFit/>
            </a:bodyPr>
            <a:lstStyle/>
            <a:p>
              <a:r>
                <a:rPr lang="en-GB" sz="1100">
                  <a:solidFill>
                    <a:srgbClr val="FFFFFF"/>
                  </a:solidFill>
                </a:rPr>
                <a:t>Streamers</a:t>
              </a:r>
            </a:p>
          </p:txBody>
        </p:sp>
        <p:sp>
          <p:nvSpPr>
            <p:cNvPr id="299" name="TextBox 298">
              <a:extLst>
                <a:ext uri="{FF2B5EF4-FFF2-40B4-BE49-F238E27FC236}">
                  <a16:creationId xmlns:a16="http://schemas.microsoft.com/office/drawing/2014/main" id="{4ECA0687-FF5E-991A-5F32-6405B52B3B10}"/>
                </a:ext>
              </a:extLst>
            </p:cNvPr>
            <p:cNvSpPr txBox="1"/>
            <p:nvPr/>
          </p:nvSpPr>
          <p:spPr>
            <a:xfrm>
              <a:off x="420874" y="3785457"/>
              <a:ext cx="1685077" cy="523220"/>
            </a:xfrm>
            <a:prstGeom prst="rect">
              <a:avLst/>
            </a:prstGeom>
            <a:noFill/>
          </p:spPr>
          <p:txBody>
            <a:bodyPr wrap="none" rtlCol="0">
              <a:spAutoFit/>
            </a:bodyPr>
            <a:lstStyle/>
            <a:p>
              <a:pPr algn="ctr"/>
              <a:r>
                <a:rPr lang="en-GB" sz="1400" b="1"/>
                <a:t>Sophisticated 3D </a:t>
              </a:r>
            </a:p>
            <a:p>
              <a:r>
                <a:rPr lang="en-GB" sz="1400" b="1"/>
                <a:t>Site Survey</a:t>
              </a:r>
            </a:p>
          </p:txBody>
        </p:sp>
      </p:grpSp>
      <p:grpSp>
        <p:nvGrpSpPr>
          <p:cNvPr id="57" name="Group 56" descr="UHR seismic parameters">
            <a:extLst>
              <a:ext uri="{FF2B5EF4-FFF2-40B4-BE49-F238E27FC236}">
                <a16:creationId xmlns:a16="http://schemas.microsoft.com/office/drawing/2014/main" id="{A53F2D7D-D1E5-A6C1-B6FF-B87CF50A2174}"/>
              </a:ext>
            </a:extLst>
          </p:cNvPr>
          <p:cNvGrpSpPr/>
          <p:nvPr/>
        </p:nvGrpSpPr>
        <p:grpSpPr>
          <a:xfrm>
            <a:off x="5262779" y="4657818"/>
            <a:ext cx="6329377" cy="1582426"/>
            <a:chOff x="5262779" y="4657818"/>
            <a:chExt cx="6329377" cy="1582426"/>
          </a:xfrm>
        </p:grpSpPr>
        <p:sp>
          <p:nvSpPr>
            <p:cNvPr id="294" name="TextBox 293">
              <a:extLst>
                <a:ext uri="{FF2B5EF4-FFF2-40B4-BE49-F238E27FC236}">
                  <a16:creationId xmlns:a16="http://schemas.microsoft.com/office/drawing/2014/main" id="{DA4DBD70-33C8-1B69-79F7-A0EFBC32FF9E}"/>
                </a:ext>
              </a:extLst>
            </p:cNvPr>
            <p:cNvSpPr txBox="1"/>
            <p:nvPr/>
          </p:nvSpPr>
          <p:spPr>
            <a:xfrm>
              <a:off x="5262779" y="5717024"/>
              <a:ext cx="2124299" cy="523220"/>
            </a:xfrm>
            <a:prstGeom prst="rect">
              <a:avLst/>
            </a:prstGeom>
            <a:noFill/>
          </p:spPr>
          <p:txBody>
            <a:bodyPr wrap="none" rtlCol="0">
              <a:spAutoFit/>
            </a:bodyPr>
            <a:lstStyle/>
            <a:p>
              <a:r>
                <a:rPr lang="en-GB" sz="1400"/>
                <a:t>Sampling 0.125-0.25ms,</a:t>
              </a:r>
            </a:p>
            <a:p>
              <a:r>
                <a:rPr lang="en-GB" sz="1400"/>
                <a:t>towed 2-4m, bin &lt;1-6m</a:t>
              </a:r>
            </a:p>
          </p:txBody>
        </p:sp>
        <p:sp>
          <p:nvSpPr>
            <p:cNvPr id="215" name="TextBox 214">
              <a:extLst>
                <a:ext uri="{FF2B5EF4-FFF2-40B4-BE49-F238E27FC236}">
                  <a16:creationId xmlns:a16="http://schemas.microsoft.com/office/drawing/2014/main" id="{D6319D55-5B9D-B798-264D-C9EAF862D4E9}"/>
                </a:ext>
                <a:ext uri="{C183D7F6-B498-43B3-948B-1728B52AA6E4}">
                  <adec:decorative xmlns:adec="http://schemas.microsoft.com/office/drawing/2017/decorative" val="1"/>
                </a:ext>
              </a:extLst>
            </p:cNvPr>
            <p:cNvSpPr txBox="1"/>
            <p:nvPr/>
          </p:nvSpPr>
          <p:spPr>
            <a:xfrm>
              <a:off x="8018766" y="5346918"/>
              <a:ext cx="3544952" cy="646331"/>
            </a:xfrm>
            <a:prstGeom prst="rect">
              <a:avLst/>
            </a:prstGeom>
            <a:noFill/>
          </p:spPr>
          <p:txBody>
            <a:bodyPr wrap="square" rtlCol="0">
              <a:spAutoFit/>
            </a:bodyPr>
            <a:lstStyle/>
            <a:p>
              <a:pPr algn="r"/>
              <a:r>
                <a:rPr lang="en-GB" sz="1200" b="1"/>
                <a:t>3DUHR 3 Sources &lt; 11 Streamers</a:t>
              </a:r>
            </a:p>
            <a:p>
              <a:pPr algn="r"/>
              <a:r>
                <a:rPr lang="en-GB" sz="1200" b="1"/>
                <a:t>More typically windfarm UHR 4-7 streamers</a:t>
              </a:r>
            </a:p>
            <a:p>
              <a:pPr algn="r"/>
              <a:endParaRPr lang="en-GB" sz="1200" b="1"/>
            </a:p>
          </p:txBody>
        </p:sp>
        <p:sp>
          <p:nvSpPr>
            <p:cNvPr id="295" name="TextBox 294">
              <a:extLst>
                <a:ext uri="{FF2B5EF4-FFF2-40B4-BE49-F238E27FC236}">
                  <a16:creationId xmlns:a16="http://schemas.microsoft.com/office/drawing/2014/main" id="{406CADDD-163E-D995-2412-B96ED3EC157E}"/>
                </a:ext>
              </a:extLst>
            </p:cNvPr>
            <p:cNvSpPr txBox="1"/>
            <p:nvPr/>
          </p:nvSpPr>
          <p:spPr>
            <a:xfrm>
              <a:off x="10022495" y="4657818"/>
              <a:ext cx="1569661" cy="738664"/>
            </a:xfrm>
            <a:prstGeom prst="rect">
              <a:avLst/>
            </a:prstGeom>
            <a:noFill/>
          </p:spPr>
          <p:txBody>
            <a:bodyPr wrap="none" rtlCol="0">
              <a:spAutoFit/>
            </a:bodyPr>
            <a:lstStyle/>
            <a:p>
              <a:pPr algn="ctr"/>
              <a:r>
                <a:rPr lang="en-GB" sz="1400" b="1"/>
                <a:t>Small vessel </a:t>
              </a:r>
            </a:p>
            <a:p>
              <a:pPr algn="ctr"/>
              <a:r>
                <a:rPr lang="en-GB" sz="1400" b="1"/>
                <a:t>UHR P-Cable 3D</a:t>
              </a:r>
            </a:p>
            <a:p>
              <a:pPr algn="ctr"/>
              <a:r>
                <a:rPr lang="en-GB" sz="1400" b="1"/>
                <a:t>(section 5.12)</a:t>
              </a:r>
            </a:p>
          </p:txBody>
        </p:sp>
      </p:grpSp>
      <p:sp>
        <p:nvSpPr>
          <p:cNvPr id="4" name="TextBox 3">
            <a:extLst>
              <a:ext uri="{FF2B5EF4-FFF2-40B4-BE49-F238E27FC236}">
                <a16:creationId xmlns:a16="http://schemas.microsoft.com/office/drawing/2014/main" id="{37E77B71-16E3-5659-433C-55693BA5A6C7}"/>
              </a:ext>
            </a:extLst>
          </p:cNvPr>
          <p:cNvSpPr txBox="1"/>
          <p:nvPr/>
        </p:nvSpPr>
        <p:spPr>
          <a:xfrm>
            <a:off x="10515777" y="5866120"/>
            <a:ext cx="1507877" cy="276999"/>
          </a:xfrm>
          <a:prstGeom prst="rect">
            <a:avLst/>
          </a:prstGeom>
          <a:solidFill>
            <a:schemeClr val="tx2">
              <a:lumMod val="20000"/>
              <a:lumOff val="80000"/>
            </a:schemeClr>
          </a:solidFill>
        </p:spPr>
        <p:txBody>
          <a:bodyPr wrap="square">
            <a:spAutoFit/>
          </a:bodyPr>
          <a:lstStyle/>
          <a:p>
            <a:pPr algn="ctr"/>
            <a:r>
              <a:rPr lang="en-GB" sz="1200" b="1" i="1">
                <a:highlight>
                  <a:srgbClr val="FFFFFF"/>
                </a:highlight>
                <a:latin typeface="+mj-lt"/>
              </a:rPr>
              <a:t>(Refs 3k, 3l &amp; 3m)</a:t>
            </a:r>
            <a:endParaRPr lang="en-GB" sz="1200" b="1">
              <a:highlight>
                <a:srgbClr val="FFFFFF"/>
              </a:highlight>
            </a:endParaRPr>
          </a:p>
        </p:txBody>
      </p:sp>
      <p:sp>
        <p:nvSpPr>
          <p:cNvPr id="34" name="Text Placeholder 33">
            <a:extLst>
              <a:ext uri="{FF2B5EF4-FFF2-40B4-BE49-F238E27FC236}">
                <a16:creationId xmlns:a16="http://schemas.microsoft.com/office/drawing/2014/main" id="{DF7C243B-10E6-1C76-83F1-F676076EABFB}"/>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a:t>Vessel scale, parameters &amp;  footprint between reservoir “deep” &amp; site survey seismic.   Close approach/exclusion zones apply.</a:t>
            </a:r>
          </a:p>
        </p:txBody>
      </p:sp>
    </p:spTree>
    <p:extLst>
      <p:ext uri="{BB962C8B-B14F-4D97-AF65-F5344CB8AC3E}">
        <p14:creationId xmlns:p14="http://schemas.microsoft.com/office/powerpoint/2010/main" val="2304638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51541-6DA9-9D39-EACE-8E39791F3F1E}"/>
              </a:ext>
            </a:extLst>
          </p:cNvPr>
          <p:cNvSpPr>
            <a:spLocks noGrp="1"/>
          </p:cNvSpPr>
          <p:nvPr>
            <p:ph type="title"/>
          </p:nvPr>
        </p:nvSpPr>
        <p:spPr/>
        <p:txBody>
          <a:bodyPr>
            <a:noAutofit/>
          </a:bodyPr>
          <a:lstStyle/>
          <a:p>
            <a:r>
              <a:rPr lang="en-GB">
                <a:solidFill>
                  <a:srgbClr val="002060"/>
                </a:solidFill>
              </a:rPr>
              <a:t>3.5b Comparative seismic scales</a:t>
            </a:r>
          </a:p>
        </p:txBody>
      </p:sp>
      <p:sp>
        <p:nvSpPr>
          <p:cNvPr id="11" name="Slide Number Placeholder 3">
            <a:extLst>
              <a:ext uri="{FF2B5EF4-FFF2-40B4-BE49-F238E27FC236}">
                <a16:creationId xmlns:a16="http://schemas.microsoft.com/office/drawing/2014/main" id="{21C7AC72-C2B1-4CAB-0322-B6BF1B616C4E}"/>
              </a:ext>
            </a:extLst>
          </p:cNvPr>
          <p:cNvSpPr>
            <a:spLocks noGrp="1"/>
          </p:cNvSpPr>
          <p:nvPr>
            <p:ph type="sldNum" sz="quarter" idx="4"/>
          </p:nvPr>
        </p:nvSpPr>
        <p:spPr>
          <a:xfrm>
            <a:off x="11504815" y="3211512"/>
            <a:ext cx="669724" cy="434975"/>
          </a:xfrm>
        </p:spPr>
        <p:txBody>
          <a:bodyPr/>
          <a:lstStyle/>
          <a:p>
            <a:fld id="{DD0590FE-9BA6-45CB-BC76-38BB9AEE2E90}" type="slidenum">
              <a:rPr lang="en-GB" smtClean="0"/>
              <a:pPr/>
              <a:t>12</a:t>
            </a:fld>
            <a:endParaRPr lang="en-GB"/>
          </a:p>
        </p:txBody>
      </p:sp>
      <p:grpSp>
        <p:nvGrpSpPr>
          <p:cNvPr id="8" name="Group 7" descr="Comparative seismic scales">
            <a:extLst>
              <a:ext uri="{FF2B5EF4-FFF2-40B4-BE49-F238E27FC236}">
                <a16:creationId xmlns:a16="http://schemas.microsoft.com/office/drawing/2014/main" id="{7DFCE227-AB28-160E-89A1-869E4F8BC617}"/>
              </a:ext>
            </a:extLst>
          </p:cNvPr>
          <p:cNvGrpSpPr/>
          <p:nvPr/>
        </p:nvGrpSpPr>
        <p:grpSpPr>
          <a:xfrm>
            <a:off x="489566" y="735155"/>
            <a:ext cx="11464004" cy="5725200"/>
            <a:chOff x="489566" y="735155"/>
            <a:chExt cx="11464004" cy="5725200"/>
          </a:xfrm>
        </p:grpSpPr>
        <p:pic>
          <p:nvPicPr>
            <p:cNvPr id="33" name="Picture 32">
              <a:extLst>
                <a:ext uri="{FF2B5EF4-FFF2-40B4-BE49-F238E27FC236}">
                  <a16:creationId xmlns:a16="http://schemas.microsoft.com/office/drawing/2014/main" id="{578EE3BF-E6B3-15EE-6A70-DC22CED11DDE}"/>
                </a:ext>
              </a:extLst>
            </p:cNvPr>
            <p:cNvPicPr>
              <a:picLocks noChangeAspect="1"/>
            </p:cNvPicPr>
            <p:nvPr/>
          </p:nvPicPr>
          <p:blipFill rotWithShape="1">
            <a:blip r:embed="rId3"/>
            <a:srcRect t="4824"/>
            <a:stretch/>
          </p:blipFill>
          <p:spPr>
            <a:xfrm>
              <a:off x="9006153" y="1015366"/>
              <a:ext cx="2617216" cy="3348260"/>
            </a:xfrm>
            <a:prstGeom prst="rect">
              <a:avLst/>
            </a:prstGeom>
          </p:spPr>
        </p:pic>
        <p:pic>
          <p:nvPicPr>
            <p:cNvPr id="5" name="Picture 4">
              <a:extLst>
                <a:ext uri="{FF2B5EF4-FFF2-40B4-BE49-F238E27FC236}">
                  <a16:creationId xmlns:a16="http://schemas.microsoft.com/office/drawing/2014/main" id="{013A4796-0618-644B-6770-488C73112061}"/>
                </a:ext>
              </a:extLst>
            </p:cNvPr>
            <p:cNvPicPr>
              <a:picLocks noChangeAspect="1"/>
            </p:cNvPicPr>
            <p:nvPr/>
          </p:nvPicPr>
          <p:blipFill rotWithShape="1">
            <a:blip r:embed="rId4"/>
            <a:srcRect l="49803" t="7769" b="1296"/>
            <a:stretch/>
          </p:blipFill>
          <p:spPr>
            <a:xfrm>
              <a:off x="709929" y="1138540"/>
              <a:ext cx="4371284" cy="5282408"/>
            </a:xfrm>
            <a:prstGeom prst="rect">
              <a:avLst/>
            </a:prstGeom>
          </p:spPr>
        </p:pic>
        <p:sp>
          <p:nvSpPr>
            <p:cNvPr id="55" name="Speech Bubble: Rectangle with Corners Rounded 54">
              <a:extLst>
                <a:ext uri="{FF2B5EF4-FFF2-40B4-BE49-F238E27FC236}">
                  <a16:creationId xmlns:a16="http://schemas.microsoft.com/office/drawing/2014/main" id="{F229EA48-D284-D20C-80AB-71DF26F10CE1}"/>
                </a:ext>
              </a:extLst>
            </p:cNvPr>
            <p:cNvSpPr/>
            <p:nvPr/>
          </p:nvSpPr>
          <p:spPr>
            <a:xfrm>
              <a:off x="1747305" y="1343385"/>
              <a:ext cx="886061" cy="616841"/>
            </a:xfrm>
            <a:prstGeom prst="wedgeRoundRectCallout">
              <a:avLst>
                <a:gd name="adj1" fmla="val -87254"/>
                <a:gd name="adj2" fmla="val -62211"/>
                <a:gd name="adj3" fmla="val 16667"/>
              </a:avLst>
            </a:prstGeom>
            <a:solidFill>
              <a:srgbClr val="FFFFFF">
                <a:alpha val="6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50"/>
                <a:t>Seabed &amp; </a:t>
              </a:r>
            </a:p>
            <a:p>
              <a:pPr algn="ctr"/>
              <a:r>
                <a:rPr lang="en-GB" sz="1050"/>
                <a:t>Sandwaves</a:t>
              </a:r>
            </a:p>
          </p:txBody>
        </p:sp>
        <p:sp>
          <p:nvSpPr>
            <p:cNvPr id="62" name="Rectangle 61">
              <a:extLst>
                <a:ext uri="{FF2B5EF4-FFF2-40B4-BE49-F238E27FC236}">
                  <a16:creationId xmlns:a16="http://schemas.microsoft.com/office/drawing/2014/main" id="{52D1F101-76D6-7E7C-71C5-2D1F8CB98C27}"/>
                </a:ext>
              </a:extLst>
            </p:cNvPr>
            <p:cNvSpPr/>
            <p:nvPr/>
          </p:nvSpPr>
          <p:spPr>
            <a:xfrm>
              <a:off x="1388533" y="1189264"/>
              <a:ext cx="3780367" cy="5171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Shape 65">
              <a:extLst>
                <a:ext uri="{FF2B5EF4-FFF2-40B4-BE49-F238E27FC236}">
                  <a16:creationId xmlns:a16="http://schemas.microsoft.com/office/drawing/2014/main" id="{9E293882-B086-88DF-030B-ABFBB47401BF}"/>
                </a:ext>
              </a:extLst>
            </p:cNvPr>
            <p:cNvSpPr/>
            <p:nvPr/>
          </p:nvSpPr>
          <p:spPr>
            <a:xfrm>
              <a:off x="1156851" y="1317566"/>
              <a:ext cx="3772792" cy="3994464"/>
            </a:xfrm>
            <a:custGeom>
              <a:avLst/>
              <a:gdLst>
                <a:gd name="connsiteX0" fmla="*/ 0 w 3772792"/>
                <a:gd name="connsiteY0" fmla="*/ 0 h 3994464"/>
                <a:gd name="connsiteX1" fmla="*/ 3772792 w 3772792"/>
                <a:gd name="connsiteY1" fmla="*/ 0 h 3994464"/>
                <a:gd name="connsiteX2" fmla="*/ 3772792 w 3772792"/>
                <a:gd name="connsiteY2" fmla="*/ 3556668 h 3994464"/>
                <a:gd name="connsiteX3" fmla="*/ 3761944 w 3772792"/>
                <a:gd name="connsiteY3" fmla="*/ 3555439 h 3994464"/>
                <a:gd name="connsiteX4" fmla="*/ 3633092 w 3772792"/>
                <a:gd name="connsiteY4" fmla="*/ 3531891 h 3994464"/>
                <a:gd name="connsiteX5" fmla="*/ 3319825 w 3772792"/>
                <a:gd name="connsiteY5" fmla="*/ 3430291 h 3994464"/>
                <a:gd name="connsiteX6" fmla="*/ 2964225 w 3772792"/>
                <a:gd name="connsiteY6" fmla="*/ 3222858 h 3994464"/>
                <a:gd name="connsiteX7" fmla="*/ 2528192 w 3772792"/>
                <a:gd name="connsiteY7" fmla="*/ 2896891 h 3994464"/>
                <a:gd name="connsiteX8" fmla="*/ 2121792 w 3772792"/>
                <a:gd name="connsiteY8" fmla="*/ 2672525 h 3994464"/>
                <a:gd name="connsiteX9" fmla="*/ 1922825 w 3772792"/>
                <a:gd name="connsiteY9" fmla="*/ 2613258 h 3994464"/>
                <a:gd name="connsiteX10" fmla="*/ 1643425 w 3772792"/>
                <a:gd name="connsiteY10" fmla="*/ 2621725 h 3994464"/>
                <a:gd name="connsiteX11" fmla="*/ 1359792 w 3772792"/>
                <a:gd name="connsiteY11" fmla="*/ 2731791 h 3994464"/>
                <a:gd name="connsiteX12" fmla="*/ 1071925 w 3772792"/>
                <a:gd name="connsiteY12" fmla="*/ 2956158 h 3994464"/>
                <a:gd name="connsiteX13" fmla="*/ 834859 w 3772792"/>
                <a:gd name="connsiteY13" fmla="*/ 3222858 h 3994464"/>
                <a:gd name="connsiteX14" fmla="*/ 525825 w 3772792"/>
                <a:gd name="connsiteY14" fmla="*/ 3536125 h 3994464"/>
                <a:gd name="connsiteX15" fmla="*/ 428459 w 3772792"/>
                <a:gd name="connsiteY15" fmla="*/ 3591158 h 3994464"/>
                <a:gd name="connsiteX16" fmla="*/ 170225 w 3772792"/>
                <a:gd name="connsiteY16" fmla="*/ 3840925 h 3994464"/>
                <a:gd name="connsiteX17" fmla="*/ 15929 w 3772792"/>
                <a:gd name="connsiteY17" fmla="*/ 3980611 h 3994464"/>
                <a:gd name="connsiteX18" fmla="*/ 0 w 3772792"/>
                <a:gd name="connsiteY18" fmla="*/ 3994464 h 3994464"/>
                <a:gd name="connsiteX19" fmla="*/ 0 w 3772792"/>
                <a:gd name="connsiteY19" fmla="*/ 0 h 399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72792" h="3994464">
                  <a:moveTo>
                    <a:pt x="0" y="0"/>
                  </a:moveTo>
                  <a:lnTo>
                    <a:pt x="3772792" y="0"/>
                  </a:lnTo>
                  <a:lnTo>
                    <a:pt x="3772792" y="3556668"/>
                  </a:lnTo>
                  <a:lnTo>
                    <a:pt x="3761944" y="3555439"/>
                  </a:lnTo>
                  <a:cubicBezTo>
                    <a:pt x="3722698" y="3550412"/>
                    <a:pt x="3677895" y="3543180"/>
                    <a:pt x="3633092" y="3531891"/>
                  </a:cubicBezTo>
                  <a:cubicBezTo>
                    <a:pt x="3543486" y="3509313"/>
                    <a:pt x="3431303" y="3481796"/>
                    <a:pt x="3319825" y="3430291"/>
                  </a:cubicBezTo>
                  <a:cubicBezTo>
                    <a:pt x="3208347" y="3378786"/>
                    <a:pt x="3096164" y="3311758"/>
                    <a:pt x="2964225" y="3222858"/>
                  </a:cubicBezTo>
                  <a:cubicBezTo>
                    <a:pt x="2832286" y="3133958"/>
                    <a:pt x="2668598" y="2988613"/>
                    <a:pt x="2528192" y="2896891"/>
                  </a:cubicBezTo>
                  <a:cubicBezTo>
                    <a:pt x="2387787" y="2805169"/>
                    <a:pt x="2222686" y="2719797"/>
                    <a:pt x="2121792" y="2672525"/>
                  </a:cubicBezTo>
                  <a:cubicBezTo>
                    <a:pt x="2020898" y="2625253"/>
                    <a:pt x="2002553" y="2621725"/>
                    <a:pt x="1922825" y="2613258"/>
                  </a:cubicBezTo>
                  <a:cubicBezTo>
                    <a:pt x="1843097" y="2604791"/>
                    <a:pt x="1737264" y="2601970"/>
                    <a:pt x="1643425" y="2621725"/>
                  </a:cubicBezTo>
                  <a:cubicBezTo>
                    <a:pt x="1549586" y="2641480"/>
                    <a:pt x="1455042" y="2676052"/>
                    <a:pt x="1359792" y="2731791"/>
                  </a:cubicBezTo>
                  <a:cubicBezTo>
                    <a:pt x="1264542" y="2787530"/>
                    <a:pt x="1159414" y="2874314"/>
                    <a:pt x="1071925" y="2956158"/>
                  </a:cubicBezTo>
                  <a:cubicBezTo>
                    <a:pt x="984436" y="3038002"/>
                    <a:pt x="925876" y="3126197"/>
                    <a:pt x="834859" y="3222858"/>
                  </a:cubicBezTo>
                  <a:cubicBezTo>
                    <a:pt x="743842" y="3319519"/>
                    <a:pt x="593558" y="3474742"/>
                    <a:pt x="525825" y="3536125"/>
                  </a:cubicBezTo>
                  <a:cubicBezTo>
                    <a:pt x="458092" y="3597508"/>
                    <a:pt x="487726" y="3540358"/>
                    <a:pt x="428459" y="3591158"/>
                  </a:cubicBezTo>
                  <a:cubicBezTo>
                    <a:pt x="369192" y="3641958"/>
                    <a:pt x="372719" y="3643370"/>
                    <a:pt x="170225" y="3840925"/>
                  </a:cubicBezTo>
                  <a:cubicBezTo>
                    <a:pt x="132257" y="3877967"/>
                    <a:pt x="78663" y="3925798"/>
                    <a:pt x="15929" y="3980611"/>
                  </a:cubicBezTo>
                  <a:lnTo>
                    <a:pt x="0" y="3994464"/>
                  </a:lnTo>
                  <a:lnTo>
                    <a:pt x="0" y="0"/>
                  </a:lnTo>
                  <a:close/>
                </a:path>
              </a:pathLst>
            </a:cu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21AD87AC-3568-3C16-5E6C-6363B36B7161}"/>
                </a:ext>
              </a:extLst>
            </p:cNvPr>
            <p:cNvSpPr/>
            <p:nvPr/>
          </p:nvSpPr>
          <p:spPr>
            <a:xfrm>
              <a:off x="1186230" y="4381474"/>
              <a:ext cx="3772792" cy="1979000"/>
            </a:xfrm>
            <a:custGeom>
              <a:avLst/>
              <a:gdLst>
                <a:gd name="connsiteX0" fmla="*/ 1848742 w 3772792"/>
                <a:gd name="connsiteY0" fmla="*/ 1954 h 1979000"/>
                <a:gd name="connsiteX1" fmla="*/ 1990559 w 3772792"/>
                <a:gd name="connsiteY1" fmla="*/ 19152 h 1979000"/>
                <a:gd name="connsiteX2" fmla="*/ 2253025 w 3772792"/>
                <a:gd name="connsiteY2" fmla="*/ 108052 h 1979000"/>
                <a:gd name="connsiteX3" fmla="*/ 2540892 w 3772792"/>
                <a:gd name="connsiteY3" fmla="*/ 294318 h 1979000"/>
                <a:gd name="connsiteX4" fmla="*/ 2981159 w 3772792"/>
                <a:gd name="connsiteY4" fmla="*/ 603352 h 1979000"/>
                <a:gd name="connsiteX5" fmla="*/ 3332525 w 3772792"/>
                <a:gd name="connsiteY5" fmla="*/ 857352 h 1979000"/>
                <a:gd name="connsiteX6" fmla="*/ 3556892 w 3772792"/>
                <a:gd name="connsiteY6" fmla="*/ 937785 h 1979000"/>
                <a:gd name="connsiteX7" fmla="*/ 3760092 w 3772792"/>
                <a:gd name="connsiteY7" fmla="*/ 1001285 h 1979000"/>
                <a:gd name="connsiteX8" fmla="*/ 3772792 w 3772792"/>
                <a:gd name="connsiteY8" fmla="*/ 1003000 h 1979000"/>
                <a:gd name="connsiteX9" fmla="*/ 3772792 w 3772792"/>
                <a:gd name="connsiteY9" fmla="*/ 1979000 h 1979000"/>
                <a:gd name="connsiteX10" fmla="*/ 0 w 3772792"/>
                <a:gd name="connsiteY10" fmla="*/ 1979000 h 1979000"/>
                <a:gd name="connsiteX11" fmla="*/ 0 w 3772792"/>
                <a:gd name="connsiteY11" fmla="*/ 1331884 h 1979000"/>
                <a:gd name="connsiteX12" fmla="*/ 42825 w 3772792"/>
                <a:gd name="connsiteY12" fmla="*/ 1291375 h 1979000"/>
                <a:gd name="connsiteX13" fmla="*/ 195625 w 3772792"/>
                <a:gd name="connsiteY13" fmla="*/ 1136752 h 1979000"/>
                <a:gd name="connsiteX14" fmla="*/ 432692 w 3772792"/>
                <a:gd name="connsiteY14" fmla="*/ 870052 h 1979000"/>
                <a:gd name="connsiteX15" fmla="*/ 508892 w 3772792"/>
                <a:gd name="connsiteY15" fmla="*/ 802318 h 1979000"/>
                <a:gd name="connsiteX16" fmla="*/ 623192 w 3772792"/>
                <a:gd name="connsiteY16" fmla="*/ 759985 h 1979000"/>
                <a:gd name="connsiteX17" fmla="*/ 822159 w 3772792"/>
                <a:gd name="connsiteY17" fmla="*/ 611818 h 1979000"/>
                <a:gd name="connsiteX18" fmla="*/ 1054992 w 3772792"/>
                <a:gd name="connsiteY18" fmla="*/ 387452 h 1979000"/>
                <a:gd name="connsiteX19" fmla="*/ 1215859 w 3772792"/>
                <a:gd name="connsiteY19" fmla="*/ 218118 h 1979000"/>
                <a:gd name="connsiteX20" fmla="*/ 1444459 w 3772792"/>
                <a:gd name="connsiteY20" fmla="*/ 53018 h 1979000"/>
                <a:gd name="connsiteX21" fmla="*/ 1706925 w 3772792"/>
                <a:gd name="connsiteY21" fmla="*/ 2218 h 1979000"/>
                <a:gd name="connsiteX22" fmla="*/ 1848742 w 3772792"/>
                <a:gd name="connsiteY22" fmla="*/ 1954 h 197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72792" h="1979000">
                  <a:moveTo>
                    <a:pt x="1848742" y="1954"/>
                  </a:moveTo>
                  <a:cubicBezTo>
                    <a:pt x="1896896" y="4688"/>
                    <a:pt x="1945051" y="10333"/>
                    <a:pt x="1990559" y="19152"/>
                  </a:cubicBezTo>
                  <a:cubicBezTo>
                    <a:pt x="2081576" y="36791"/>
                    <a:pt x="2161303" y="62191"/>
                    <a:pt x="2253025" y="108052"/>
                  </a:cubicBezTo>
                  <a:cubicBezTo>
                    <a:pt x="2344747" y="153913"/>
                    <a:pt x="2419536" y="211768"/>
                    <a:pt x="2540892" y="294318"/>
                  </a:cubicBezTo>
                  <a:cubicBezTo>
                    <a:pt x="2662248" y="376868"/>
                    <a:pt x="2981159" y="603352"/>
                    <a:pt x="2981159" y="603352"/>
                  </a:cubicBezTo>
                  <a:cubicBezTo>
                    <a:pt x="3113098" y="697191"/>
                    <a:pt x="3236570" y="801613"/>
                    <a:pt x="3332525" y="857352"/>
                  </a:cubicBezTo>
                  <a:cubicBezTo>
                    <a:pt x="3428480" y="913091"/>
                    <a:pt x="3485631" y="913796"/>
                    <a:pt x="3556892" y="937785"/>
                  </a:cubicBezTo>
                  <a:cubicBezTo>
                    <a:pt x="3628153" y="961774"/>
                    <a:pt x="3697298" y="987174"/>
                    <a:pt x="3760092" y="1001285"/>
                  </a:cubicBezTo>
                  <a:lnTo>
                    <a:pt x="3772792" y="1003000"/>
                  </a:lnTo>
                  <a:lnTo>
                    <a:pt x="3772792" y="1979000"/>
                  </a:lnTo>
                  <a:lnTo>
                    <a:pt x="0" y="1979000"/>
                  </a:lnTo>
                  <a:lnTo>
                    <a:pt x="0" y="1331884"/>
                  </a:lnTo>
                  <a:lnTo>
                    <a:pt x="42825" y="1291375"/>
                  </a:lnTo>
                  <a:cubicBezTo>
                    <a:pt x="107519" y="1229720"/>
                    <a:pt x="161494" y="1176440"/>
                    <a:pt x="195625" y="1136752"/>
                  </a:cubicBezTo>
                  <a:cubicBezTo>
                    <a:pt x="377658" y="925085"/>
                    <a:pt x="380481" y="925791"/>
                    <a:pt x="432692" y="870052"/>
                  </a:cubicBezTo>
                  <a:cubicBezTo>
                    <a:pt x="484903" y="814313"/>
                    <a:pt x="477142" y="820662"/>
                    <a:pt x="508892" y="802318"/>
                  </a:cubicBezTo>
                  <a:cubicBezTo>
                    <a:pt x="540642" y="783974"/>
                    <a:pt x="570981" y="791735"/>
                    <a:pt x="623192" y="759985"/>
                  </a:cubicBezTo>
                  <a:cubicBezTo>
                    <a:pt x="675403" y="728235"/>
                    <a:pt x="750192" y="673907"/>
                    <a:pt x="822159" y="611818"/>
                  </a:cubicBezTo>
                  <a:cubicBezTo>
                    <a:pt x="894126" y="549729"/>
                    <a:pt x="989375" y="453069"/>
                    <a:pt x="1054992" y="387452"/>
                  </a:cubicBezTo>
                  <a:cubicBezTo>
                    <a:pt x="1120609" y="321835"/>
                    <a:pt x="1150948" y="273857"/>
                    <a:pt x="1215859" y="218118"/>
                  </a:cubicBezTo>
                  <a:cubicBezTo>
                    <a:pt x="1280770" y="162379"/>
                    <a:pt x="1362615" y="89001"/>
                    <a:pt x="1444459" y="53018"/>
                  </a:cubicBezTo>
                  <a:cubicBezTo>
                    <a:pt x="1526303" y="17035"/>
                    <a:pt x="1615908" y="7862"/>
                    <a:pt x="1706925" y="2218"/>
                  </a:cubicBezTo>
                  <a:cubicBezTo>
                    <a:pt x="1752434" y="-604"/>
                    <a:pt x="1800588" y="-780"/>
                    <a:pt x="1848742" y="1954"/>
                  </a:cubicBezTo>
                  <a:close/>
                </a:path>
              </a:pathLst>
            </a:cu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0" name="Free-form: Shape 69">
              <a:extLst>
                <a:ext uri="{FF2B5EF4-FFF2-40B4-BE49-F238E27FC236}">
                  <a16:creationId xmlns:a16="http://schemas.microsoft.com/office/drawing/2014/main" id="{BE44EE86-4FF4-A39E-9860-8863A4E6BB6E}"/>
                </a:ext>
              </a:extLst>
            </p:cNvPr>
            <p:cNvSpPr/>
            <p:nvPr/>
          </p:nvSpPr>
          <p:spPr>
            <a:xfrm>
              <a:off x="1230378" y="3865588"/>
              <a:ext cx="3772792" cy="1873756"/>
            </a:xfrm>
            <a:custGeom>
              <a:avLst/>
              <a:gdLst>
                <a:gd name="connsiteX0" fmla="*/ 1788417 w 3772792"/>
                <a:gd name="connsiteY0" fmla="*/ 107 h 1873756"/>
                <a:gd name="connsiteX1" fmla="*/ 1922825 w 3772792"/>
                <a:gd name="connsiteY1" fmla="*/ 6457 h 1873756"/>
                <a:gd name="connsiteX2" fmla="*/ 2121792 w 3772792"/>
                <a:gd name="connsiteY2" fmla="*/ 65724 h 1873756"/>
                <a:gd name="connsiteX3" fmla="*/ 2528192 w 3772792"/>
                <a:gd name="connsiteY3" fmla="*/ 290090 h 1873756"/>
                <a:gd name="connsiteX4" fmla="*/ 2964225 w 3772792"/>
                <a:gd name="connsiteY4" fmla="*/ 616057 h 1873756"/>
                <a:gd name="connsiteX5" fmla="*/ 3319825 w 3772792"/>
                <a:gd name="connsiteY5" fmla="*/ 823490 h 1873756"/>
                <a:gd name="connsiteX6" fmla="*/ 3633092 w 3772792"/>
                <a:gd name="connsiteY6" fmla="*/ 925090 h 1873756"/>
                <a:gd name="connsiteX7" fmla="*/ 3761944 w 3772792"/>
                <a:gd name="connsiteY7" fmla="*/ 948638 h 1873756"/>
                <a:gd name="connsiteX8" fmla="*/ 3772792 w 3772792"/>
                <a:gd name="connsiteY8" fmla="*/ 949867 h 1873756"/>
                <a:gd name="connsiteX9" fmla="*/ 3772792 w 3772792"/>
                <a:gd name="connsiteY9" fmla="*/ 1544872 h 1873756"/>
                <a:gd name="connsiteX10" fmla="*/ 3760092 w 3772792"/>
                <a:gd name="connsiteY10" fmla="*/ 1543157 h 1873756"/>
                <a:gd name="connsiteX11" fmla="*/ 3556892 w 3772792"/>
                <a:gd name="connsiteY11" fmla="*/ 1479657 h 1873756"/>
                <a:gd name="connsiteX12" fmla="*/ 3332525 w 3772792"/>
                <a:gd name="connsiteY12" fmla="*/ 1399224 h 1873756"/>
                <a:gd name="connsiteX13" fmla="*/ 2981159 w 3772792"/>
                <a:gd name="connsiteY13" fmla="*/ 1145224 h 1873756"/>
                <a:gd name="connsiteX14" fmla="*/ 2540892 w 3772792"/>
                <a:gd name="connsiteY14" fmla="*/ 836190 h 1873756"/>
                <a:gd name="connsiteX15" fmla="*/ 2253025 w 3772792"/>
                <a:gd name="connsiteY15" fmla="*/ 649924 h 1873756"/>
                <a:gd name="connsiteX16" fmla="*/ 1990559 w 3772792"/>
                <a:gd name="connsiteY16" fmla="*/ 561024 h 1873756"/>
                <a:gd name="connsiteX17" fmla="*/ 1706925 w 3772792"/>
                <a:gd name="connsiteY17" fmla="*/ 544090 h 1873756"/>
                <a:gd name="connsiteX18" fmla="*/ 1444459 w 3772792"/>
                <a:gd name="connsiteY18" fmla="*/ 594890 h 1873756"/>
                <a:gd name="connsiteX19" fmla="*/ 1215859 w 3772792"/>
                <a:gd name="connsiteY19" fmla="*/ 759990 h 1873756"/>
                <a:gd name="connsiteX20" fmla="*/ 1054992 w 3772792"/>
                <a:gd name="connsiteY20" fmla="*/ 929324 h 1873756"/>
                <a:gd name="connsiteX21" fmla="*/ 822159 w 3772792"/>
                <a:gd name="connsiteY21" fmla="*/ 1153690 h 1873756"/>
                <a:gd name="connsiteX22" fmla="*/ 623192 w 3772792"/>
                <a:gd name="connsiteY22" fmla="*/ 1301857 h 1873756"/>
                <a:gd name="connsiteX23" fmla="*/ 508892 w 3772792"/>
                <a:gd name="connsiteY23" fmla="*/ 1344190 h 1873756"/>
                <a:gd name="connsiteX24" fmla="*/ 432692 w 3772792"/>
                <a:gd name="connsiteY24" fmla="*/ 1411924 h 1873756"/>
                <a:gd name="connsiteX25" fmla="*/ 195625 w 3772792"/>
                <a:gd name="connsiteY25" fmla="*/ 1678624 h 1873756"/>
                <a:gd name="connsiteX26" fmla="*/ 42825 w 3772792"/>
                <a:gd name="connsiteY26" fmla="*/ 1833247 h 1873756"/>
                <a:gd name="connsiteX27" fmla="*/ 0 w 3772792"/>
                <a:gd name="connsiteY27" fmla="*/ 1873756 h 1873756"/>
                <a:gd name="connsiteX28" fmla="*/ 0 w 3772792"/>
                <a:gd name="connsiteY28" fmla="*/ 1387663 h 1873756"/>
                <a:gd name="connsiteX29" fmla="*/ 15929 w 3772792"/>
                <a:gd name="connsiteY29" fmla="*/ 1373810 h 1873756"/>
                <a:gd name="connsiteX30" fmla="*/ 170225 w 3772792"/>
                <a:gd name="connsiteY30" fmla="*/ 1234124 h 1873756"/>
                <a:gd name="connsiteX31" fmla="*/ 428459 w 3772792"/>
                <a:gd name="connsiteY31" fmla="*/ 984357 h 1873756"/>
                <a:gd name="connsiteX32" fmla="*/ 525825 w 3772792"/>
                <a:gd name="connsiteY32" fmla="*/ 929324 h 1873756"/>
                <a:gd name="connsiteX33" fmla="*/ 834859 w 3772792"/>
                <a:gd name="connsiteY33" fmla="*/ 616057 h 1873756"/>
                <a:gd name="connsiteX34" fmla="*/ 1071925 w 3772792"/>
                <a:gd name="connsiteY34" fmla="*/ 349357 h 1873756"/>
                <a:gd name="connsiteX35" fmla="*/ 1359792 w 3772792"/>
                <a:gd name="connsiteY35" fmla="*/ 124990 h 1873756"/>
                <a:gd name="connsiteX36" fmla="*/ 1643425 w 3772792"/>
                <a:gd name="connsiteY36" fmla="*/ 14924 h 1873756"/>
                <a:gd name="connsiteX37" fmla="*/ 1788417 w 3772792"/>
                <a:gd name="connsiteY37" fmla="*/ 107 h 187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72792" h="1873756">
                  <a:moveTo>
                    <a:pt x="1788417" y="107"/>
                  </a:moveTo>
                  <a:cubicBezTo>
                    <a:pt x="1836571" y="-598"/>
                    <a:pt x="1882961" y="2224"/>
                    <a:pt x="1922825" y="6457"/>
                  </a:cubicBezTo>
                  <a:cubicBezTo>
                    <a:pt x="2002553" y="14924"/>
                    <a:pt x="2020898" y="18452"/>
                    <a:pt x="2121792" y="65724"/>
                  </a:cubicBezTo>
                  <a:cubicBezTo>
                    <a:pt x="2222686" y="112996"/>
                    <a:pt x="2387787" y="198368"/>
                    <a:pt x="2528192" y="290090"/>
                  </a:cubicBezTo>
                  <a:cubicBezTo>
                    <a:pt x="2668598" y="381812"/>
                    <a:pt x="2832286" y="527157"/>
                    <a:pt x="2964225" y="616057"/>
                  </a:cubicBezTo>
                  <a:cubicBezTo>
                    <a:pt x="3096164" y="704957"/>
                    <a:pt x="3208347" y="771985"/>
                    <a:pt x="3319825" y="823490"/>
                  </a:cubicBezTo>
                  <a:cubicBezTo>
                    <a:pt x="3431303" y="874995"/>
                    <a:pt x="3543486" y="902512"/>
                    <a:pt x="3633092" y="925090"/>
                  </a:cubicBezTo>
                  <a:cubicBezTo>
                    <a:pt x="3677895" y="936379"/>
                    <a:pt x="3722698" y="943611"/>
                    <a:pt x="3761944" y="948638"/>
                  </a:cubicBezTo>
                  <a:lnTo>
                    <a:pt x="3772792" y="949867"/>
                  </a:lnTo>
                  <a:lnTo>
                    <a:pt x="3772792" y="1544872"/>
                  </a:lnTo>
                  <a:lnTo>
                    <a:pt x="3760092" y="1543157"/>
                  </a:lnTo>
                  <a:cubicBezTo>
                    <a:pt x="3697298" y="1529046"/>
                    <a:pt x="3628153" y="1503646"/>
                    <a:pt x="3556892" y="1479657"/>
                  </a:cubicBezTo>
                  <a:cubicBezTo>
                    <a:pt x="3485631" y="1455668"/>
                    <a:pt x="3428480" y="1454963"/>
                    <a:pt x="3332525" y="1399224"/>
                  </a:cubicBezTo>
                  <a:cubicBezTo>
                    <a:pt x="3236570" y="1343485"/>
                    <a:pt x="3113098" y="1239063"/>
                    <a:pt x="2981159" y="1145224"/>
                  </a:cubicBezTo>
                  <a:cubicBezTo>
                    <a:pt x="2981159" y="1145224"/>
                    <a:pt x="2662248" y="918740"/>
                    <a:pt x="2540892" y="836190"/>
                  </a:cubicBezTo>
                  <a:cubicBezTo>
                    <a:pt x="2419536" y="753640"/>
                    <a:pt x="2344747" y="695785"/>
                    <a:pt x="2253025" y="649924"/>
                  </a:cubicBezTo>
                  <a:cubicBezTo>
                    <a:pt x="2161303" y="604063"/>
                    <a:pt x="2081576" y="578663"/>
                    <a:pt x="1990559" y="561024"/>
                  </a:cubicBezTo>
                  <a:cubicBezTo>
                    <a:pt x="1899542" y="543385"/>
                    <a:pt x="1797942" y="538446"/>
                    <a:pt x="1706925" y="544090"/>
                  </a:cubicBezTo>
                  <a:cubicBezTo>
                    <a:pt x="1615908" y="549734"/>
                    <a:pt x="1526303" y="558907"/>
                    <a:pt x="1444459" y="594890"/>
                  </a:cubicBezTo>
                  <a:cubicBezTo>
                    <a:pt x="1362615" y="630873"/>
                    <a:pt x="1280770" y="704251"/>
                    <a:pt x="1215859" y="759990"/>
                  </a:cubicBezTo>
                  <a:cubicBezTo>
                    <a:pt x="1150948" y="815729"/>
                    <a:pt x="1120609" y="863707"/>
                    <a:pt x="1054992" y="929324"/>
                  </a:cubicBezTo>
                  <a:cubicBezTo>
                    <a:pt x="989375" y="994941"/>
                    <a:pt x="894126" y="1091601"/>
                    <a:pt x="822159" y="1153690"/>
                  </a:cubicBezTo>
                  <a:cubicBezTo>
                    <a:pt x="750192" y="1215779"/>
                    <a:pt x="675403" y="1270107"/>
                    <a:pt x="623192" y="1301857"/>
                  </a:cubicBezTo>
                  <a:cubicBezTo>
                    <a:pt x="570981" y="1333607"/>
                    <a:pt x="540642" y="1325846"/>
                    <a:pt x="508892" y="1344190"/>
                  </a:cubicBezTo>
                  <a:cubicBezTo>
                    <a:pt x="477142" y="1362534"/>
                    <a:pt x="484903" y="1356185"/>
                    <a:pt x="432692" y="1411924"/>
                  </a:cubicBezTo>
                  <a:cubicBezTo>
                    <a:pt x="380481" y="1467663"/>
                    <a:pt x="377658" y="1466957"/>
                    <a:pt x="195625" y="1678624"/>
                  </a:cubicBezTo>
                  <a:cubicBezTo>
                    <a:pt x="161494" y="1718312"/>
                    <a:pt x="107519" y="1771592"/>
                    <a:pt x="42825" y="1833247"/>
                  </a:cubicBezTo>
                  <a:lnTo>
                    <a:pt x="0" y="1873756"/>
                  </a:lnTo>
                  <a:lnTo>
                    <a:pt x="0" y="1387663"/>
                  </a:lnTo>
                  <a:lnTo>
                    <a:pt x="15929" y="1373810"/>
                  </a:lnTo>
                  <a:cubicBezTo>
                    <a:pt x="78663" y="1318997"/>
                    <a:pt x="132257" y="1271166"/>
                    <a:pt x="170225" y="1234124"/>
                  </a:cubicBezTo>
                  <a:cubicBezTo>
                    <a:pt x="372719" y="1036569"/>
                    <a:pt x="369192" y="1035157"/>
                    <a:pt x="428459" y="984357"/>
                  </a:cubicBezTo>
                  <a:cubicBezTo>
                    <a:pt x="487726" y="933557"/>
                    <a:pt x="458092" y="990707"/>
                    <a:pt x="525825" y="929324"/>
                  </a:cubicBezTo>
                  <a:cubicBezTo>
                    <a:pt x="593558" y="867941"/>
                    <a:pt x="743842" y="712718"/>
                    <a:pt x="834859" y="616057"/>
                  </a:cubicBezTo>
                  <a:cubicBezTo>
                    <a:pt x="925876" y="519396"/>
                    <a:pt x="984436" y="431201"/>
                    <a:pt x="1071925" y="349357"/>
                  </a:cubicBezTo>
                  <a:cubicBezTo>
                    <a:pt x="1159414" y="267513"/>
                    <a:pt x="1264542" y="180729"/>
                    <a:pt x="1359792" y="124990"/>
                  </a:cubicBezTo>
                  <a:cubicBezTo>
                    <a:pt x="1455042" y="69251"/>
                    <a:pt x="1549586" y="34679"/>
                    <a:pt x="1643425" y="14924"/>
                  </a:cubicBezTo>
                  <a:cubicBezTo>
                    <a:pt x="1690345" y="5047"/>
                    <a:pt x="1740263" y="813"/>
                    <a:pt x="1788417" y="107"/>
                  </a:cubicBezTo>
                  <a:close/>
                </a:path>
              </a:pathLst>
            </a:cu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 name="Group 5">
              <a:extLst>
                <a:ext uri="{FF2B5EF4-FFF2-40B4-BE49-F238E27FC236}">
                  <a16:creationId xmlns:a16="http://schemas.microsoft.com/office/drawing/2014/main" id="{801FD820-88C9-3EB1-D308-43A8FAEDAC53}"/>
                </a:ext>
              </a:extLst>
            </p:cNvPr>
            <p:cNvGrpSpPr/>
            <p:nvPr/>
          </p:nvGrpSpPr>
          <p:grpSpPr>
            <a:xfrm>
              <a:off x="1447108" y="2353338"/>
              <a:ext cx="1824418" cy="2657883"/>
              <a:chOff x="1524634" y="2241079"/>
              <a:chExt cx="1824418" cy="2657883"/>
            </a:xfrm>
          </p:grpSpPr>
          <p:sp>
            <p:nvSpPr>
              <p:cNvPr id="7" name="TextBox 6">
                <a:extLst>
                  <a:ext uri="{FF2B5EF4-FFF2-40B4-BE49-F238E27FC236}">
                    <a16:creationId xmlns:a16="http://schemas.microsoft.com/office/drawing/2014/main" id="{CC31B16C-70A6-4EBC-17C1-5F27C123C397}"/>
                  </a:ext>
                </a:extLst>
              </p:cNvPr>
              <p:cNvSpPr txBox="1"/>
              <p:nvPr/>
            </p:nvSpPr>
            <p:spPr>
              <a:xfrm>
                <a:off x="1524634" y="2241079"/>
                <a:ext cx="1128835" cy="307777"/>
              </a:xfrm>
              <a:prstGeom prst="rect">
                <a:avLst/>
              </a:prstGeom>
              <a:noFill/>
            </p:spPr>
            <p:txBody>
              <a:bodyPr wrap="none" rtlCol="0">
                <a:spAutoFit/>
              </a:bodyPr>
              <a:lstStyle/>
              <a:p>
                <a:r>
                  <a:rPr lang="en-GB" sz="1400"/>
                  <a:t>Overburden</a:t>
                </a:r>
              </a:p>
            </p:txBody>
          </p:sp>
          <p:sp>
            <p:nvSpPr>
              <p:cNvPr id="13" name="TextBox 12">
                <a:extLst>
                  <a:ext uri="{FF2B5EF4-FFF2-40B4-BE49-F238E27FC236}">
                    <a16:creationId xmlns:a16="http://schemas.microsoft.com/office/drawing/2014/main" id="{8018AB60-AECB-F388-1259-DA19876069FA}"/>
                  </a:ext>
                </a:extLst>
              </p:cNvPr>
              <p:cNvSpPr txBox="1"/>
              <p:nvPr/>
            </p:nvSpPr>
            <p:spPr>
              <a:xfrm rot="18942544">
                <a:off x="2041150" y="4242359"/>
                <a:ext cx="811441" cy="307777"/>
              </a:xfrm>
              <a:prstGeom prst="rect">
                <a:avLst/>
              </a:prstGeom>
              <a:noFill/>
            </p:spPr>
            <p:txBody>
              <a:bodyPr wrap="none" rtlCol="0">
                <a:spAutoFit/>
              </a:bodyPr>
              <a:lstStyle/>
              <a:p>
                <a:r>
                  <a:rPr lang="en-GB" sz="1400"/>
                  <a:t>Storage</a:t>
                </a:r>
              </a:p>
            </p:txBody>
          </p:sp>
          <p:sp>
            <p:nvSpPr>
              <p:cNvPr id="20" name="TextBox 19">
                <a:extLst>
                  <a:ext uri="{FF2B5EF4-FFF2-40B4-BE49-F238E27FC236}">
                    <a16:creationId xmlns:a16="http://schemas.microsoft.com/office/drawing/2014/main" id="{481BBCD0-B256-183F-EAEA-E3D63E47ED96}"/>
                  </a:ext>
                </a:extLst>
              </p:cNvPr>
              <p:cNvSpPr txBox="1"/>
              <p:nvPr/>
            </p:nvSpPr>
            <p:spPr>
              <a:xfrm rot="19369405">
                <a:off x="2120831" y="4591185"/>
                <a:ext cx="1228221" cy="307777"/>
              </a:xfrm>
              <a:prstGeom prst="rect">
                <a:avLst/>
              </a:prstGeom>
              <a:noFill/>
            </p:spPr>
            <p:txBody>
              <a:bodyPr wrap="none" rtlCol="0">
                <a:spAutoFit/>
              </a:bodyPr>
              <a:lstStyle/>
              <a:p>
                <a:r>
                  <a:rPr lang="en-GB" sz="1400"/>
                  <a:t>Underburden</a:t>
                </a:r>
              </a:p>
            </p:txBody>
          </p:sp>
        </p:grpSp>
        <p:sp>
          <p:nvSpPr>
            <p:cNvPr id="15" name="TextBox 14">
              <a:extLst>
                <a:ext uri="{FF2B5EF4-FFF2-40B4-BE49-F238E27FC236}">
                  <a16:creationId xmlns:a16="http://schemas.microsoft.com/office/drawing/2014/main" id="{E6F9D6AE-F9E7-3E0A-3F56-587D10E6FA8E}"/>
                </a:ext>
              </a:extLst>
            </p:cNvPr>
            <p:cNvSpPr txBox="1"/>
            <p:nvPr/>
          </p:nvSpPr>
          <p:spPr>
            <a:xfrm>
              <a:off x="5109956" y="6153021"/>
              <a:ext cx="1836754" cy="257369"/>
            </a:xfrm>
            <a:prstGeom prst="rect">
              <a:avLst/>
            </a:prstGeom>
            <a:solidFill>
              <a:schemeClr val="tx2">
                <a:lumMod val="20000"/>
                <a:lumOff val="80000"/>
              </a:schemeClr>
            </a:solidFill>
          </p:spPr>
          <p:txBody>
            <a:bodyPr wrap="square" lIns="36000" tIns="36000" rIns="36000" bIns="36000">
              <a:spAutoFit/>
            </a:bodyPr>
            <a:lstStyle/>
            <a:p>
              <a:r>
                <a:rPr lang="en-GB" sz="1200" b="1" i="1">
                  <a:highlight>
                    <a:srgbClr val="FFFFFF"/>
                  </a:highlight>
                  <a:latin typeface="+mj-lt"/>
                </a:rPr>
                <a:t>(modified from Ref 3m)</a:t>
              </a:r>
              <a:endParaRPr lang="en-GB" sz="1200" b="1">
                <a:highlight>
                  <a:srgbClr val="FFFFFF"/>
                </a:highlight>
              </a:endParaRPr>
            </a:p>
          </p:txBody>
        </p:sp>
        <p:pic>
          <p:nvPicPr>
            <p:cNvPr id="19" name="Picture 18">
              <a:extLst>
                <a:ext uri="{FF2B5EF4-FFF2-40B4-BE49-F238E27FC236}">
                  <a16:creationId xmlns:a16="http://schemas.microsoft.com/office/drawing/2014/main" id="{5FA586F0-6F50-F9CB-1046-70D6E59B62CF}"/>
                </a:ext>
              </a:extLst>
            </p:cNvPr>
            <p:cNvPicPr>
              <a:picLocks noChangeAspect="1"/>
            </p:cNvPicPr>
            <p:nvPr/>
          </p:nvPicPr>
          <p:blipFill rotWithShape="1">
            <a:blip r:embed="rId5"/>
            <a:srcRect t="796" r="7411"/>
            <a:stretch/>
          </p:blipFill>
          <p:spPr>
            <a:xfrm>
              <a:off x="5097239" y="1053466"/>
              <a:ext cx="3404628" cy="4224352"/>
            </a:xfrm>
            <a:prstGeom prst="rect">
              <a:avLst/>
            </a:prstGeom>
          </p:spPr>
        </p:pic>
        <p:sp>
          <p:nvSpPr>
            <p:cNvPr id="24" name="Rectangle 23">
              <a:extLst>
                <a:ext uri="{FF2B5EF4-FFF2-40B4-BE49-F238E27FC236}">
                  <a16:creationId xmlns:a16="http://schemas.microsoft.com/office/drawing/2014/main" id="{BE912960-480C-20F8-46C2-A1691BBE99EE}"/>
                </a:ext>
              </a:extLst>
            </p:cNvPr>
            <p:cNvSpPr/>
            <p:nvPr/>
          </p:nvSpPr>
          <p:spPr>
            <a:xfrm>
              <a:off x="3453804" y="1160907"/>
              <a:ext cx="1335501" cy="975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327A233-281F-47FB-E985-7A4D78CD27E9}"/>
                </a:ext>
              </a:extLst>
            </p:cNvPr>
            <p:cNvSpPr/>
            <p:nvPr/>
          </p:nvSpPr>
          <p:spPr>
            <a:xfrm>
              <a:off x="3087091" y="1074615"/>
              <a:ext cx="1051897" cy="14615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7458DC1-6C49-BD74-8390-BAD9CC7A5198}"/>
                </a:ext>
              </a:extLst>
            </p:cNvPr>
            <p:cNvSpPr/>
            <p:nvPr/>
          </p:nvSpPr>
          <p:spPr>
            <a:xfrm>
              <a:off x="6347349" y="1077323"/>
              <a:ext cx="878011" cy="3384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3E0C20DE-6D01-A1BE-6336-758A5AF0AA09}"/>
                </a:ext>
              </a:extLst>
            </p:cNvPr>
            <p:cNvSpPr/>
            <p:nvPr/>
          </p:nvSpPr>
          <p:spPr>
            <a:xfrm>
              <a:off x="3095625" y="1071015"/>
              <a:ext cx="2057400" cy="3867150"/>
            </a:xfrm>
            <a:custGeom>
              <a:avLst/>
              <a:gdLst>
                <a:gd name="connsiteX0" fmla="*/ 1057275 w 2057400"/>
                <a:gd name="connsiteY0" fmla="*/ 0 h 3867150"/>
                <a:gd name="connsiteX1" fmla="*/ 1047750 w 2057400"/>
                <a:gd name="connsiteY1" fmla="*/ 1485900 h 3867150"/>
                <a:gd name="connsiteX2" fmla="*/ 0 w 2057400"/>
                <a:gd name="connsiteY2" fmla="*/ 1476375 h 3867150"/>
                <a:gd name="connsiteX3" fmla="*/ 2038350 w 2057400"/>
                <a:gd name="connsiteY3" fmla="*/ 3867150 h 3867150"/>
                <a:gd name="connsiteX4" fmla="*/ 2057400 w 2057400"/>
                <a:gd name="connsiteY4" fmla="*/ 0 h 3867150"/>
                <a:gd name="connsiteX5" fmla="*/ 1057275 w 2057400"/>
                <a:gd name="connsiteY5" fmla="*/ 0 h 386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400" h="3867150">
                  <a:moveTo>
                    <a:pt x="1057275" y="0"/>
                  </a:moveTo>
                  <a:lnTo>
                    <a:pt x="1047750" y="1485900"/>
                  </a:lnTo>
                  <a:lnTo>
                    <a:pt x="0" y="1476375"/>
                  </a:lnTo>
                  <a:lnTo>
                    <a:pt x="2038350" y="3867150"/>
                  </a:lnTo>
                  <a:lnTo>
                    <a:pt x="2057400" y="0"/>
                  </a:lnTo>
                  <a:lnTo>
                    <a:pt x="1057275" y="0"/>
                  </a:lnTo>
                  <a:close/>
                </a:path>
              </a:pathLst>
            </a:cu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31241626-A7EB-F163-E6DD-5AC0026D987C}"/>
                </a:ext>
              </a:extLst>
            </p:cNvPr>
            <p:cNvSpPr/>
            <p:nvPr/>
          </p:nvSpPr>
          <p:spPr>
            <a:xfrm>
              <a:off x="6335532" y="1088712"/>
              <a:ext cx="2705100" cy="2974801"/>
            </a:xfrm>
            <a:custGeom>
              <a:avLst/>
              <a:gdLst>
                <a:gd name="connsiteX0" fmla="*/ 1057275 w 2057400"/>
                <a:gd name="connsiteY0" fmla="*/ 0 h 3867150"/>
                <a:gd name="connsiteX1" fmla="*/ 1047750 w 2057400"/>
                <a:gd name="connsiteY1" fmla="*/ 1485900 h 3867150"/>
                <a:gd name="connsiteX2" fmla="*/ 0 w 2057400"/>
                <a:gd name="connsiteY2" fmla="*/ 1476375 h 3867150"/>
                <a:gd name="connsiteX3" fmla="*/ 2038350 w 2057400"/>
                <a:gd name="connsiteY3" fmla="*/ 3867150 h 3867150"/>
                <a:gd name="connsiteX4" fmla="*/ 2057400 w 2057400"/>
                <a:gd name="connsiteY4" fmla="*/ 0 h 3867150"/>
                <a:gd name="connsiteX5" fmla="*/ 1057275 w 2057400"/>
                <a:gd name="connsiteY5" fmla="*/ 0 h 3867150"/>
                <a:gd name="connsiteX0" fmla="*/ 1704975 w 2705100"/>
                <a:gd name="connsiteY0" fmla="*/ 0 h 3867150"/>
                <a:gd name="connsiteX1" fmla="*/ 1695450 w 2705100"/>
                <a:gd name="connsiteY1" fmla="*/ 1485900 h 3867150"/>
                <a:gd name="connsiteX2" fmla="*/ 0 w 2705100"/>
                <a:gd name="connsiteY2" fmla="*/ 356485 h 3867150"/>
                <a:gd name="connsiteX3" fmla="*/ 2686050 w 2705100"/>
                <a:gd name="connsiteY3" fmla="*/ 3867150 h 3867150"/>
                <a:gd name="connsiteX4" fmla="*/ 2705100 w 2705100"/>
                <a:gd name="connsiteY4" fmla="*/ 0 h 3867150"/>
                <a:gd name="connsiteX5" fmla="*/ 1704975 w 2705100"/>
                <a:gd name="connsiteY5" fmla="*/ 0 h 3867150"/>
                <a:gd name="connsiteX0" fmla="*/ 1704975 w 2705100"/>
                <a:gd name="connsiteY0" fmla="*/ 0 h 3867150"/>
                <a:gd name="connsiteX1" fmla="*/ 885825 w 2705100"/>
                <a:gd name="connsiteY1" fmla="*/ 388407 h 3867150"/>
                <a:gd name="connsiteX2" fmla="*/ 0 w 2705100"/>
                <a:gd name="connsiteY2" fmla="*/ 356485 h 3867150"/>
                <a:gd name="connsiteX3" fmla="*/ 2686050 w 2705100"/>
                <a:gd name="connsiteY3" fmla="*/ 3867150 h 3867150"/>
                <a:gd name="connsiteX4" fmla="*/ 2705100 w 2705100"/>
                <a:gd name="connsiteY4" fmla="*/ 0 h 3867150"/>
                <a:gd name="connsiteX5" fmla="*/ 1704975 w 2705100"/>
                <a:gd name="connsiteY5" fmla="*/ 0 h 3867150"/>
                <a:gd name="connsiteX0" fmla="*/ 876300 w 2705100"/>
                <a:gd name="connsiteY0" fmla="*/ 11199 h 3867150"/>
                <a:gd name="connsiteX1" fmla="*/ 885825 w 2705100"/>
                <a:gd name="connsiteY1" fmla="*/ 388407 h 3867150"/>
                <a:gd name="connsiteX2" fmla="*/ 0 w 2705100"/>
                <a:gd name="connsiteY2" fmla="*/ 356485 h 3867150"/>
                <a:gd name="connsiteX3" fmla="*/ 2686050 w 2705100"/>
                <a:gd name="connsiteY3" fmla="*/ 3867150 h 3867150"/>
                <a:gd name="connsiteX4" fmla="*/ 2705100 w 2705100"/>
                <a:gd name="connsiteY4" fmla="*/ 0 h 3867150"/>
                <a:gd name="connsiteX5" fmla="*/ 876300 w 2705100"/>
                <a:gd name="connsiteY5" fmla="*/ 11199 h 3867150"/>
                <a:gd name="connsiteX0" fmla="*/ 876300 w 2705100"/>
                <a:gd name="connsiteY0" fmla="*/ 11199 h 3497586"/>
                <a:gd name="connsiteX1" fmla="*/ 885825 w 2705100"/>
                <a:gd name="connsiteY1" fmla="*/ 388407 h 3497586"/>
                <a:gd name="connsiteX2" fmla="*/ 0 w 2705100"/>
                <a:gd name="connsiteY2" fmla="*/ 356485 h 3497586"/>
                <a:gd name="connsiteX3" fmla="*/ 2695575 w 2705100"/>
                <a:gd name="connsiteY3" fmla="*/ 3497586 h 3497586"/>
                <a:gd name="connsiteX4" fmla="*/ 2705100 w 2705100"/>
                <a:gd name="connsiteY4" fmla="*/ 0 h 3497586"/>
                <a:gd name="connsiteX5" fmla="*/ 876300 w 2705100"/>
                <a:gd name="connsiteY5" fmla="*/ 11199 h 349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5100" h="3497586">
                  <a:moveTo>
                    <a:pt x="876300" y="11199"/>
                  </a:moveTo>
                  <a:lnTo>
                    <a:pt x="885825" y="388407"/>
                  </a:lnTo>
                  <a:lnTo>
                    <a:pt x="0" y="356485"/>
                  </a:lnTo>
                  <a:lnTo>
                    <a:pt x="2695575" y="3497586"/>
                  </a:lnTo>
                  <a:lnTo>
                    <a:pt x="2705100" y="0"/>
                  </a:lnTo>
                  <a:lnTo>
                    <a:pt x="876300" y="11199"/>
                  </a:lnTo>
                  <a:close/>
                </a:path>
              </a:pathLst>
            </a:cu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95DEB934-AC22-0620-CEEC-7D23EFA8AE19}"/>
                </a:ext>
              </a:extLst>
            </p:cNvPr>
            <p:cNvCxnSpPr/>
            <p:nvPr/>
          </p:nvCxnSpPr>
          <p:spPr>
            <a:xfrm>
              <a:off x="5153025" y="1072516"/>
              <a:ext cx="1182507" cy="0"/>
            </a:xfrm>
            <a:prstGeom prst="line">
              <a:avLst/>
            </a:prstGeom>
            <a:ln w="285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C5BF79A5-C081-A5F2-6B99-A556A60FC7EF}"/>
                </a:ext>
              </a:extLst>
            </p:cNvPr>
            <p:cNvCxnSpPr/>
            <p:nvPr/>
          </p:nvCxnSpPr>
          <p:spPr>
            <a:xfrm>
              <a:off x="5116288" y="4920616"/>
              <a:ext cx="1182507" cy="0"/>
            </a:xfrm>
            <a:prstGeom prst="line">
              <a:avLst/>
            </a:prstGeom>
            <a:ln w="285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C1844DB6-EE91-9CB9-C572-CED326D6D6FA}"/>
                </a:ext>
              </a:extLst>
            </p:cNvPr>
            <p:cNvCxnSpPr/>
            <p:nvPr/>
          </p:nvCxnSpPr>
          <p:spPr>
            <a:xfrm>
              <a:off x="9040632" y="1099739"/>
              <a:ext cx="1182507" cy="0"/>
            </a:xfrm>
            <a:prstGeom prst="line">
              <a:avLst/>
            </a:prstGeom>
            <a:ln w="285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4136A2F9-CC7A-C0E4-B720-413913D6206A}"/>
                </a:ext>
              </a:extLst>
            </p:cNvPr>
            <p:cNvCxnSpPr/>
            <p:nvPr/>
          </p:nvCxnSpPr>
          <p:spPr>
            <a:xfrm>
              <a:off x="9006153" y="4038837"/>
              <a:ext cx="1182507" cy="0"/>
            </a:xfrm>
            <a:prstGeom prst="line">
              <a:avLst/>
            </a:prstGeom>
            <a:ln w="28575">
              <a:solidFill>
                <a:srgbClr val="FF0000"/>
              </a:solidFill>
            </a:ln>
          </p:spPr>
          <p:style>
            <a:lnRef idx="1">
              <a:schemeClr val="accent3"/>
            </a:lnRef>
            <a:fillRef idx="0">
              <a:schemeClr val="accent3"/>
            </a:fillRef>
            <a:effectRef idx="0">
              <a:schemeClr val="accent3"/>
            </a:effectRef>
            <a:fontRef idx="minor">
              <a:schemeClr val="tx1"/>
            </a:fontRef>
          </p:style>
        </p:cxnSp>
        <p:grpSp>
          <p:nvGrpSpPr>
            <p:cNvPr id="50" name="Group 49">
              <a:extLst>
                <a:ext uri="{FF2B5EF4-FFF2-40B4-BE49-F238E27FC236}">
                  <a16:creationId xmlns:a16="http://schemas.microsoft.com/office/drawing/2014/main" id="{DB44634F-21AB-973E-5FFD-8DFEA497C8B8}"/>
                </a:ext>
              </a:extLst>
            </p:cNvPr>
            <p:cNvGrpSpPr/>
            <p:nvPr/>
          </p:nvGrpSpPr>
          <p:grpSpPr>
            <a:xfrm flipH="1">
              <a:off x="669198" y="1138024"/>
              <a:ext cx="550342" cy="5322331"/>
              <a:chOff x="1087691" y="1025765"/>
              <a:chExt cx="249592" cy="5322331"/>
            </a:xfrm>
            <a:solidFill>
              <a:srgbClr val="FFFFFF"/>
            </a:solidFill>
          </p:grpSpPr>
          <p:sp>
            <p:nvSpPr>
              <p:cNvPr id="48" name="Free-form: Shape 47">
                <a:extLst>
                  <a:ext uri="{FF2B5EF4-FFF2-40B4-BE49-F238E27FC236}">
                    <a16:creationId xmlns:a16="http://schemas.microsoft.com/office/drawing/2014/main" id="{D5B7FF3E-843C-F4B5-3B0A-4F73E9BC7047}"/>
                  </a:ext>
                </a:extLst>
              </p:cNvPr>
              <p:cNvSpPr/>
              <p:nvPr/>
            </p:nvSpPr>
            <p:spPr>
              <a:xfrm>
                <a:off x="1087691" y="1025765"/>
                <a:ext cx="249592" cy="2678402"/>
              </a:xfrm>
              <a:custGeom>
                <a:avLst/>
                <a:gdLst>
                  <a:gd name="connsiteX0" fmla="*/ 0 w 249592"/>
                  <a:gd name="connsiteY0" fmla="*/ 0 h 2290467"/>
                  <a:gd name="connsiteX1" fmla="*/ 249592 w 249592"/>
                  <a:gd name="connsiteY1" fmla="*/ 0 h 2290467"/>
                  <a:gd name="connsiteX2" fmla="*/ 249592 w 249592"/>
                  <a:gd name="connsiteY2" fmla="*/ 477767 h 2290467"/>
                  <a:gd name="connsiteX3" fmla="*/ 249592 w 249592"/>
                  <a:gd name="connsiteY3" fmla="*/ 1298528 h 2290467"/>
                  <a:gd name="connsiteX4" fmla="*/ 249592 w 249592"/>
                  <a:gd name="connsiteY4" fmla="*/ 1374054 h 2290467"/>
                  <a:gd name="connsiteX5" fmla="*/ 249592 w 249592"/>
                  <a:gd name="connsiteY5" fmla="*/ 2290467 h 2290467"/>
                  <a:gd name="connsiteX6" fmla="*/ 0 w 249592"/>
                  <a:gd name="connsiteY6" fmla="*/ 2290467 h 2290467"/>
                  <a:gd name="connsiteX7" fmla="*/ 0 w 249592"/>
                  <a:gd name="connsiteY7" fmla="*/ 1374054 h 2290467"/>
                  <a:gd name="connsiteX8" fmla="*/ 0 w 249592"/>
                  <a:gd name="connsiteY8" fmla="*/ 1298528 h 2290467"/>
                  <a:gd name="connsiteX9" fmla="*/ 0 w 249592"/>
                  <a:gd name="connsiteY9" fmla="*/ 477767 h 229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592" h="2290467">
                    <a:moveTo>
                      <a:pt x="0" y="0"/>
                    </a:moveTo>
                    <a:lnTo>
                      <a:pt x="249592" y="0"/>
                    </a:lnTo>
                    <a:lnTo>
                      <a:pt x="249592" y="477767"/>
                    </a:lnTo>
                    <a:lnTo>
                      <a:pt x="249592" y="1298528"/>
                    </a:lnTo>
                    <a:lnTo>
                      <a:pt x="249592" y="1374054"/>
                    </a:lnTo>
                    <a:lnTo>
                      <a:pt x="249592" y="2290467"/>
                    </a:lnTo>
                    <a:lnTo>
                      <a:pt x="0" y="2290467"/>
                    </a:lnTo>
                    <a:lnTo>
                      <a:pt x="0" y="1374054"/>
                    </a:lnTo>
                    <a:lnTo>
                      <a:pt x="0" y="1298528"/>
                    </a:lnTo>
                    <a:lnTo>
                      <a:pt x="0" y="4777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 name="Free-form: Shape 48">
                <a:extLst>
                  <a:ext uri="{FF2B5EF4-FFF2-40B4-BE49-F238E27FC236}">
                    <a16:creationId xmlns:a16="http://schemas.microsoft.com/office/drawing/2014/main" id="{E70905D3-46A8-59B5-E186-AD4A1160B396}"/>
                  </a:ext>
                </a:extLst>
              </p:cNvPr>
              <p:cNvSpPr/>
              <p:nvPr/>
            </p:nvSpPr>
            <p:spPr>
              <a:xfrm>
                <a:off x="1087691" y="3704167"/>
                <a:ext cx="249592" cy="2643929"/>
              </a:xfrm>
              <a:custGeom>
                <a:avLst/>
                <a:gdLst>
                  <a:gd name="connsiteX0" fmla="*/ 0 w 249592"/>
                  <a:gd name="connsiteY0" fmla="*/ 0 h 2872823"/>
                  <a:gd name="connsiteX1" fmla="*/ 249592 w 249592"/>
                  <a:gd name="connsiteY1" fmla="*/ 0 h 2872823"/>
                  <a:gd name="connsiteX2" fmla="*/ 249592 w 249592"/>
                  <a:gd name="connsiteY2" fmla="*/ 909619 h 2872823"/>
                  <a:gd name="connsiteX3" fmla="*/ 249592 w 249592"/>
                  <a:gd name="connsiteY3" fmla="*/ 1040886 h 2872823"/>
                  <a:gd name="connsiteX4" fmla="*/ 249592 w 249592"/>
                  <a:gd name="connsiteY4" fmla="*/ 1880884 h 2872823"/>
                  <a:gd name="connsiteX5" fmla="*/ 249592 w 249592"/>
                  <a:gd name="connsiteY5" fmla="*/ 1901558 h 2872823"/>
                  <a:gd name="connsiteX6" fmla="*/ 249592 w 249592"/>
                  <a:gd name="connsiteY6" fmla="*/ 2872823 h 2872823"/>
                  <a:gd name="connsiteX7" fmla="*/ 0 w 249592"/>
                  <a:gd name="connsiteY7" fmla="*/ 2872823 h 2872823"/>
                  <a:gd name="connsiteX8" fmla="*/ 0 w 249592"/>
                  <a:gd name="connsiteY8" fmla="*/ 1901558 h 2872823"/>
                  <a:gd name="connsiteX9" fmla="*/ 0 w 249592"/>
                  <a:gd name="connsiteY9" fmla="*/ 1880884 h 2872823"/>
                  <a:gd name="connsiteX10" fmla="*/ 0 w 249592"/>
                  <a:gd name="connsiteY10" fmla="*/ 1040886 h 2872823"/>
                  <a:gd name="connsiteX11" fmla="*/ 0 w 249592"/>
                  <a:gd name="connsiteY11" fmla="*/ 909619 h 287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592" h="2872823">
                    <a:moveTo>
                      <a:pt x="0" y="0"/>
                    </a:moveTo>
                    <a:lnTo>
                      <a:pt x="249592" y="0"/>
                    </a:lnTo>
                    <a:lnTo>
                      <a:pt x="249592" y="909619"/>
                    </a:lnTo>
                    <a:lnTo>
                      <a:pt x="249592" y="1040886"/>
                    </a:lnTo>
                    <a:lnTo>
                      <a:pt x="249592" y="1880884"/>
                    </a:lnTo>
                    <a:lnTo>
                      <a:pt x="249592" y="1901558"/>
                    </a:lnTo>
                    <a:lnTo>
                      <a:pt x="249592" y="2872823"/>
                    </a:lnTo>
                    <a:lnTo>
                      <a:pt x="0" y="2872823"/>
                    </a:lnTo>
                    <a:lnTo>
                      <a:pt x="0" y="1901558"/>
                    </a:lnTo>
                    <a:lnTo>
                      <a:pt x="0" y="1880884"/>
                    </a:lnTo>
                    <a:lnTo>
                      <a:pt x="0" y="1040886"/>
                    </a:lnTo>
                    <a:lnTo>
                      <a:pt x="0" y="9096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1" name="TextBox 50">
              <a:extLst>
                <a:ext uri="{FF2B5EF4-FFF2-40B4-BE49-F238E27FC236}">
                  <a16:creationId xmlns:a16="http://schemas.microsoft.com/office/drawing/2014/main" id="{4A15C724-83D2-8217-4B89-5AA3228F6E49}"/>
                </a:ext>
              </a:extLst>
            </p:cNvPr>
            <p:cNvSpPr txBox="1"/>
            <p:nvPr/>
          </p:nvSpPr>
          <p:spPr>
            <a:xfrm>
              <a:off x="489566" y="3685811"/>
              <a:ext cx="729687" cy="276999"/>
            </a:xfrm>
            <a:prstGeom prst="rect">
              <a:avLst/>
            </a:prstGeom>
            <a:noFill/>
          </p:spPr>
          <p:txBody>
            <a:bodyPr wrap="none" rtlCol="0">
              <a:spAutoFit/>
            </a:bodyPr>
            <a:lstStyle/>
            <a:p>
              <a:pPr algn="r"/>
              <a:r>
                <a:rPr lang="en-GB" sz="1200"/>
                <a:t>1000ms</a:t>
              </a:r>
            </a:p>
          </p:txBody>
        </p:sp>
        <p:sp>
          <p:nvSpPr>
            <p:cNvPr id="14" name="TextBox 13">
              <a:extLst>
                <a:ext uri="{FF2B5EF4-FFF2-40B4-BE49-F238E27FC236}">
                  <a16:creationId xmlns:a16="http://schemas.microsoft.com/office/drawing/2014/main" id="{CCC3BF53-0F18-3EB8-5985-81021DB0D22D}"/>
                </a:ext>
              </a:extLst>
            </p:cNvPr>
            <p:cNvSpPr txBox="1"/>
            <p:nvPr/>
          </p:nvSpPr>
          <p:spPr>
            <a:xfrm>
              <a:off x="535266" y="6012875"/>
              <a:ext cx="729687" cy="276999"/>
            </a:xfrm>
            <a:prstGeom prst="rect">
              <a:avLst/>
            </a:prstGeom>
            <a:noFill/>
          </p:spPr>
          <p:txBody>
            <a:bodyPr wrap="none" rtlCol="0">
              <a:spAutoFit/>
            </a:bodyPr>
            <a:lstStyle/>
            <a:p>
              <a:pPr algn="r"/>
              <a:r>
                <a:rPr lang="en-GB" sz="1200"/>
                <a:t>2000ms</a:t>
              </a:r>
            </a:p>
          </p:txBody>
        </p:sp>
        <p:pic>
          <p:nvPicPr>
            <p:cNvPr id="17" name="Picture 16">
              <a:extLst>
                <a:ext uri="{FF2B5EF4-FFF2-40B4-BE49-F238E27FC236}">
                  <a16:creationId xmlns:a16="http://schemas.microsoft.com/office/drawing/2014/main" id="{644D842E-7619-03BD-EF1F-3FFE4BA9E8D9}"/>
                </a:ext>
              </a:extLst>
            </p:cNvPr>
            <p:cNvPicPr>
              <a:picLocks noChangeAspect="1"/>
            </p:cNvPicPr>
            <p:nvPr/>
          </p:nvPicPr>
          <p:blipFill rotWithShape="1">
            <a:blip r:embed="rId6"/>
            <a:srcRect t="23057"/>
            <a:stretch/>
          </p:blipFill>
          <p:spPr>
            <a:xfrm>
              <a:off x="1214060" y="5996769"/>
              <a:ext cx="1394196" cy="424179"/>
            </a:xfrm>
            <a:prstGeom prst="rect">
              <a:avLst/>
            </a:prstGeom>
          </p:spPr>
        </p:pic>
        <p:sp>
          <p:nvSpPr>
            <p:cNvPr id="28" name="TextBox 27">
              <a:extLst>
                <a:ext uri="{FF2B5EF4-FFF2-40B4-BE49-F238E27FC236}">
                  <a16:creationId xmlns:a16="http://schemas.microsoft.com/office/drawing/2014/main" id="{FE0F35EF-005F-4491-5468-287E3A61E4F2}"/>
                </a:ext>
              </a:extLst>
            </p:cNvPr>
            <p:cNvSpPr txBox="1"/>
            <p:nvPr/>
          </p:nvSpPr>
          <p:spPr>
            <a:xfrm>
              <a:off x="773385" y="1051609"/>
              <a:ext cx="474810" cy="276999"/>
            </a:xfrm>
            <a:prstGeom prst="rect">
              <a:avLst/>
            </a:prstGeom>
            <a:noFill/>
          </p:spPr>
          <p:txBody>
            <a:bodyPr wrap="none" rtlCol="0">
              <a:spAutoFit/>
            </a:bodyPr>
            <a:lstStyle/>
            <a:p>
              <a:pPr algn="r"/>
              <a:r>
                <a:rPr lang="en-GB" sz="1200"/>
                <a:t>0ms</a:t>
              </a:r>
            </a:p>
          </p:txBody>
        </p:sp>
        <p:sp>
          <p:nvSpPr>
            <p:cNvPr id="30" name="TextBox 29">
              <a:extLst>
                <a:ext uri="{FF2B5EF4-FFF2-40B4-BE49-F238E27FC236}">
                  <a16:creationId xmlns:a16="http://schemas.microsoft.com/office/drawing/2014/main" id="{0FCC9F80-B0D0-3385-EAAA-4FE06CD55718}"/>
                </a:ext>
              </a:extLst>
            </p:cNvPr>
            <p:cNvSpPr txBox="1"/>
            <p:nvPr/>
          </p:nvSpPr>
          <p:spPr>
            <a:xfrm rot="16200000">
              <a:off x="142193" y="2665171"/>
              <a:ext cx="1700915" cy="276999"/>
            </a:xfrm>
            <a:prstGeom prst="rect">
              <a:avLst/>
            </a:prstGeom>
            <a:noFill/>
          </p:spPr>
          <p:txBody>
            <a:bodyPr wrap="none" rtlCol="0">
              <a:spAutoFit/>
            </a:bodyPr>
            <a:lstStyle/>
            <a:p>
              <a:pPr algn="r"/>
              <a:r>
                <a:rPr lang="en-GB" sz="1200"/>
                <a:t>Two Way Time (msec)</a:t>
              </a:r>
            </a:p>
          </p:txBody>
        </p:sp>
        <p:sp>
          <p:nvSpPr>
            <p:cNvPr id="12" name="TextBox 11">
              <a:extLst>
                <a:ext uri="{FF2B5EF4-FFF2-40B4-BE49-F238E27FC236}">
                  <a16:creationId xmlns:a16="http://schemas.microsoft.com/office/drawing/2014/main" id="{BE592DA5-7E0A-F7A3-CF6F-899B9C212067}"/>
                </a:ext>
              </a:extLst>
            </p:cNvPr>
            <p:cNvSpPr txBox="1"/>
            <p:nvPr/>
          </p:nvSpPr>
          <p:spPr>
            <a:xfrm>
              <a:off x="1111435" y="735155"/>
              <a:ext cx="3922382" cy="261610"/>
            </a:xfrm>
            <a:prstGeom prst="rect">
              <a:avLst/>
            </a:prstGeom>
          </p:spPr>
          <p:txBody>
            <a:bodyPr wrap="square" lIns="0" tIns="0" rtlCol="0">
              <a:spAutoFit/>
            </a:bodyPr>
            <a:lstStyle/>
            <a:p>
              <a:pPr algn="ctr"/>
              <a:r>
                <a:rPr lang="en-GB" sz="1400" b="1"/>
                <a:t>“Deep” seismic for CS reservoir </a:t>
              </a:r>
            </a:p>
          </p:txBody>
        </p:sp>
        <p:sp>
          <p:nvSpPr>
            <p:cNvPr id="16" name="TextBox 15">
              <a:extLst>
                <a:ext uri="{FF2B5EF4-FFF2-40B4-BE49-F238E27FC236}">
                  <a16:creationId xmlns:a16="http://schemas.microsoft.com/office/drawing/2014/main" id="{4690DF22-EF6E-9EBC-E7E7-F6D89144BADC}"/>
                </a:ext>
              </a:extLst>
            </p:cNvPr>
            <p:cNvSpPr txBox="1"/>
            <p:nvPr/>
          </p:nvSpPr>
          <p:spPr>
            <a:xfrm>
              <a:off x="8675952" y="753755"/>
              <a:ext cx="3277618" cy="261610"/>
            </a:xfrm>
            <a:prstGeom prst="rect">
              <a:avLst/>
            </a:prstGeom>
          </p:spPr>
          <p:txBody>
            <a:bodyPr wrap="square" lIns="0" tIns="0" rtlCol="0">
              <a:spAutoFit/>
            </a:bodyPr>
            <a:lstStyle/>
            <a:p>
              <a:pPr algn="ctr"/>
              <a:r>
                <a:rPr lang="en-GB" sz="1400" b="1"/>
                <a:t>“Shallow” seismic for windfarm</a:t>
              </a:r>
            </a:p>
          </p:txBody>
        </p:sp>
        <p:sp>
          <p:nvSpPr>
            <p:cNvPr id="4" name="TextBox 3">
              <a:extLst>
                <a:ext uri="{FF2B5EF4-FFF2-40B4-BE49-F238E27FC236}">
                  <a16:creationId xmlns:a16="http://schemas.microsoft.com/office/drawing/2014/main" id="{42054042-3B21-649C-925B-A6D0134B8FE4}"/>
                </a:ext>
              </a:extLst>
            </p:cNvPr>
            <p:cNvSpPr txBox="1"/>
            <p:nvPr/>
          </p:nvSpPr>
          <p:spPr>
            <a:xfrm>
              <a:off x="10848353" y="4063513"/>
              <a:ext cx="775016" cy="276999"/>
            </a:xfrm>
            <a:prstGeom prst="rect">
              <a:avLst/>
            </a:prstGeom>
            <a:noFill/>
          </p:spPr>
          <p:txBody>
            <a:bodyPr wrap="square">
              <a:spAutoFit/>
            </a:bodyPr>
            <a:lstStyle/>
            <a:p>
              <a:r>
                <a:rPr lang="en-GB" sz="1200" b="1" i="1">
                  <a:highlight>
                    <a:srgbClr val="FFFFFF"/>
                  </a:highlight>
                  <a:latin typeface="+mj-lt"/>
                </a:rPr>
                <a:t>(Ref 3n)</a:t>
              </a:r>
              <a:endParaRPr lang="en-GB" sz="1200" b="1">
                <a:highlight>
                  <a:srgbClr val="FFFFFF"/>
                </a:highlight>
              </a:endParaRPr>
            </a:p>
          </p:txBody>
        </p:sp>
      </p:grpSp>
      <p:sp>
        <p:nvSpPr>
          <p:cNvPr id="3" name="Text Placeholder 2">
            <a:extLst>
              <a:ext uri="{FF2B5EF4-FFF2-40B4-BE49-F238E27FC236}">
                <a16:creationId xmlns:a16="http://schemas.microsoft.com/office/drawing/2014/main" id="{89E8C184-5CFC-636E-D0EF-CD6D66D00900}"/>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sz="1400">
                <a:solidFill>
                  <a:srgbClr val="FFFFFF"/>
                </a:solidFill>
              </a:rPr>
              <a:t>SNS storage complex elements and a comparison of imaging resolution between reservoir HR and windfarm seismic</a:t>
            </a:r>
          </a:p>
        </p:txBody>
      </p:sp>
    </p:spTree>
    <p:extLst>
      <p:ext uri="{BB962C8B-B14F-4D97-AF65-F5344CB8AC3E}">
        <p14:creationId xmlns:p14="http://schemas.microsoft.com/office/powerpoint/2010/main" val="369217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613B-8650-E5CB-BD2C-4FCD3EBD9333}"/>
              </a:ext>
            </a:extLst>
          </p:cNvPr>
          <p:cNvSpPr>
            <a:spLocks noGrp="1"/>
          </p:cNvSpPr>
          <p:nvPr>
            <p:ph type="title"/>
          </p:nvPr>
        </p:nvSpPr>
        <p:spPr/>
        <p:txBody>
          <a:bodyPr/>
          <a:lstStyle/>
          <a:p>
            <a:r>
              <a:rPr lang="en-GB"/>
              <a:t>3.6a Useful  NSTA Links</a:t>
            </a:r>
          </a:p>
        </p:txBody>
      </p:sp>
      <p:sp>
        <p:nvSpPr>
          <p:cNvPr id="28" name="Slide Number Placeholder 3">
            <a:extLst>
              <a:ext uri="{FF2B5EF4-FFF2-40B4-BE49-F238E27FC236}">
                <a16:creationId xmlns:a16="http://schemas.microsoft.com/office/drawing/2014/main" id="{F058C2CC-BB2F-A46B-8E4C-09F4957E24C1}"/>
              </a:ext>
            </a:extLst>
          </p:cNvPr>
          <p:cNvSpPr>
            <a:spLocks noGrp="1"/>
          </p:cNvSpPr>
          <p:nvPr>
            <p:ph type="sldNum" sz="quarter" idx="4"/>
          </p:nvPr>
        </p:nvSpPr>
        <p:spPr>
          <a:xfrm>
            <a:off x="11504815" y="3211512"/>
            <a:ext cx="669724" cy="434975"/>
          </a:xfrm>
        </p:spPr>
        <p:txBody>
          <a:bodyPr/>
          <a:lstStyle/>
          <a:p>
            <a:fld id="{DD0590FE-9BA6-45CB-BC76-38BB9AEE2E90}" type="slidenum">
              <a:rPr lang="en-GB" smtClean="0"/>
              <a:pPr/>
              <a:t>13</a:t>
            </a:fld>
            <a:endParaRPr lang="en-GB"/>
          </a:p>
        </p:txBody>
      </p:sp>
      <p:sp>
        <p:nvSpPr>
          <p:cNvPr id="19" name="TextBox 18">
            <a:extLst>
              <a:ext uri="{FF2B5EF4-FFF2-40B4-BE49-F238E27FC236}">
                <a16:creationId xmlns:a16="http://schemas.microsoft.com/office/drawing/2014/main" id="{2DB7CF8D-7EC9-3CC4-9A2B-1251B0A9688C}"/>
              </a:ext>
              <a:ext uri="{C183D7F6-B498-43B3-948B-1728B52AA6E4}">
                <adec:decorative xmlns:adec="http://schemas.microsoft.com/office/drawing/2017/decorative" val="0"/>
              </a:ext>
            </a:extLst>
          </p:cNvPr>
          <p:cNvSpPr txBox="1"/>
          <p:nvPr/>
        </p:nvSpPr>
        <p:spPr>
          <a:xfrm>
            <a:off x="241913" y="776607"/>
            <a:ext cx="4632547" cy="415498"/>
          </a:xfrm>
          <a:prstGeom prst="rect">
            <a:avLst/>
          </a:prstGeom>
          <a:ln>
            <a:solidFill>
              <a:srgbClr val="FF0000"/>
            </a:solidFill>
          </a:ln>
        </p:spPr>
        <p:txBody>
          <a:bodyPr wrap="square" lIns="0" tIns="0" rIns="91440" bIns="45720" rtlCol="0" anchor="ctr">
            <a:spAutoFit/>
          </a:bodyPr>
          <a:lstStyle/>
          <a:p>
            <a:pPr marL="144000"/>
            <a:r>
              <a:rPr lang="en-GB" sz="1200">
                <a:latin typeface="+mj-lt"/>
              </a:rPr>
              <a:t>The NSTA website &amp; interactive data centre provides a valuable link into the range of NSTA data download options:</a:t>
            </a:r>
          </a:p>
        </p:txBody>
      </p:sp>
      <p:grpSp>
        <p:nvGrpSpPr>
          <p:cNvPr id="15" name="Group 14" descr="Useful NSTA website links">
            <a:extLst>
              <a:ext uri="{FF2B5EF4-FFF2-40B4-BE49-F238E27FC236}">
                <a16:creationId xmlns:a16="http://schemas.microsoft.com/office/drawing/2014/main" id="{C6C1A66E-4442-46D1-2F9C-AFD718965448}"/>
              </a:ext>
            </a:extLst>
          </p:cNvPr>
          <p:cNvGrpSpPr/>
          <p:nvPr/>
        </p:nvGrpSpPr>
        <p:grpSpPr>
          <a:xfrm>
            <a:off x="241913" y="1367499"/>
            <a:ext cx="11653693" cy="5097559"/>
            <a:chOff x="344176" y="1313004"/>
            <a:chExt cx="11653693" cy="5097559"/>
          </a:xfrm>
        </p:grpSpPr>
        <p:sp>
          <p:nvSpPr>
            <p:cNvPr id="8" name="TextBox 7">
              <a:extLst>
                <a:ext uri="{FF2B5EF4-FFF2-40B4-BE49-F238E27FC236}">
                  <a16:creationId xmlns:a16="http://schemas.microsoft.com/office/drawing/2014/main" id="{28741F93-F12A-F250-2CAF-46424E31AE46}"/>
                </a:ext>
              </a:extLst>
            </p:cNvPr>
            <p:cNvSpPr txBox="1"/>
            <p:nvPr/>
          </p:nvSpPr>
          <p:spPr>
            <a:xfrm>
              <a:off x="10169806" y="6153194"/>
              <a:ext cx="1669871" cy="257369"/>
            </a:xfrm>
            <a:prstGeom prst="rect">
              <a:avLst/>
            </a:prstGeom>
            <a:solidFill>
              <a:schemeClr val="tx2">
                <a:lumMod val="20000"/>
                <a:lumOff val="80000"/>
              </a:schemeClr>
            </a:solidFill>
          </p:spPr>
          <p:txBody>
            <a:bodyPr wrap="square" lIns="36000" tIns="36000" rIns="36000" bIns="36000">
              <a:spAutoFit/>
            </a:bodyPr>
            <a:lstStyle/>
            <a:p>
              <a:pPr algn="ctr"/>
              <a:r>
                <a:rPr lang="en-GB" sz="1200" b="1" i="1">
                  <a:highlight>
                    <a:srgbClr val="FFFFFF"/>
                  </a:highlight>
                  <a:latin typeface="+mj-lt"/>
                </a:rPr>
                <a:t>(Refs. 3o, 3p, 3q &amp;3r)</a:t>
              </a:r>
              <a:endParaRPr lang="en-GB" sz="1200" b="1">
                <a:highlight>
                  <a:srgbClr val="FFFFFF"/>
                </a:highlight>
              </a:endParaRPr>
            </a:p>
          </p:txBody>
        </p:sp>
        <p:grpSp>
          <p:nvGrpSpPr>
            <p:cNvPr id="9" name="Group 8">
              <a:extLst>
                <a:ext uri="{FF2B5EF4-FFF2-40B4-BE49-F238E27FC236}">
                  <a16:creationId xmlns:a16="http://schemas.microsoft.com/office/drawing/2014/main" id="{FE23D339-C38A-3AEF-B157-2635776C3546}"/>
                </a:ext>
              </a:extLst>
            </p:cNvPr>
            <p:cNvGrpSpPr/>
            <p:nvPr/>
          </p:nvGrpSpPr>
          <p:grpSpPr>
            <a:xfrm>
              <a:off x="344176" y="1313004"/>
              <a:ext cx="11653693" cy="4903554"/>
              <a:chOff x="344176" y="1313004"/>
              <a:chExt cx="11653693" cy="4903554"/>
            </a:xfrm>
          </p:grpSpPr>
          <p:grpSp>
            <p:nvGrpSpPr>
              <p:cNvPr id="12" name="Group 11">
                <a:extLst>
                  <a:ext uri="{FF2B5EF4-FFF2-40B4-BE49-F238E27FC236}">
                    <a16:creationId xmlns:a16="http://schemas.microsoft.com/office/drawing/2014/main" id="{3A1A1018-ABAD-019D-214D-FB6EDE7C7E9C}"/>
                  </a:ext>
                </a:extLst>
              </p:cNvPr>
              <p:cNvGrpSpPr/>
              <p:nvPr/>
            </p:nvGrpSpPr>
            <p:grpSpPr>
              <a:xfrm>
                <a:off x="7993839" y="1684755"/>
                <a:ext cx="4004030" cy="4531803"/>
                <a:chOff x="337806" y="1307963"/>
                <a:chExt cx="4272244" cy="4983800"/>
              </a:xfrm>
            </p:grpSpPr>
            <p:grpSp>
              <p:nvGrpSpPr>
                <p:cNvPr id="22" name="Group 21">
                  <a:extLst>
                    <a:ext uri="{FF2B5EF4-FFF2-40B4-BE49-F238E27FC236}">
                      <a16:creationId xmlns:a16="http://schemas.microsoft.com/office/drawing/2014/main" id="{C97A8714-3D56-5769-23BB-D4D36CE11D05}"/>
                    </a:ext>
                  </a:extLst>
                </p:cNvPr>
                <p:cNvGrpSpPr/>
                <p:nvPr/>
              </p:nvGrpSpPr>
              <p:grpSpPr>
                <a:xfrm>
                  <a:off x="428748" y="1573772"/>
                  <a:ext cx="4014824" cy="4243945"/>
                  <a:chOff x="446514" y="1473052"/>
                  <a:chExt cx="4272244" cy="4516056"/>
                </a:xfrm>
              </p:grpSpPr>
              <p:pic>
                <p:nvPicPr>
                  <p:cNvPr id="35" name="Picture 34">
                    <a:extLst>
                      <a:ext uri="{FF2B5EF4-FFF2-40B4-BE49-F238E27FC236}">
                        <a16:creationId xmlns:a16="http://schemas.microsoft.com/office/drawing/2014/main" id="{8C3B944C-27E6-66D2-EE38-4BE4E33C9B99}"/>
                      </a:ext>
                    </a:extLst>
                  </p:cNvPr>
                  <p:cNvPicPr>
                    <a:picLocks noChangeAspect="1"/>
                  </p:cNvPicPr>
                  <p:nvPr/>
                </p:nvPicPr>
                <p:blipFill>
                  <a:blip r:embed="rId2"/>
                  <a:stretch>
                    <a:fillRect/>
                  </a:stretch>
                </p:blipFill>
                <p:spPr>
                  <a:xfrm>
                    <a:off x="446514" y="1473052"/>
                    <a:ext cx="4272244" cy="4516056"/>
                  </a:xfrm>
                  <a:prstGeom prst="rect">
                    <a:avLst/>
                  </a:prstGeom>
                  <a:ln>
                    <a:noFill/>
                  </a:ln>
                  <a:effectLst>
                    <a:outerShdw blurRad="190500" algn="tl" rotWithShape="0">
                      <a:srgbClr val="000000">
                        <a:alpha val="70000"/>
                      </a:srgbClr>
                    </a:outerShdw>
                  </a:effectLst>
                </p:spPr>
              </p:pic>
              <p:sp>
                <p:nvSpPr>
                  <p:cNvPr id="31" name="TextBox 30">
                    <a:extLst>
                      <a:ext uri="{FF2B5EF4-FFF2-40B4-BE49-F238E27FC236}">
                        <a16:creationId xmlns:a16="http://schemas.microsoft.com/office/drawing/2014/main" id="{7298B667-6567-8F11-B34F-CF711938480E}"/>
                      </a:ext>
                    </a:extLst>
                  </p:cNvPr>
                  <p:cNvSpPr txBox="1"/>
                  <p:nvPr/>
                </p:nvSpPr>
                <p:spPr>
                  <a:xfrm>
                    <a:off x="736688" y="4274922"/>
                    <a:ext cx="604871" cy="507641"/>
                  </a:xfrm>
                  <a:prstGeom prst="rect">
                    <a:avLst/>
                  </a:prstGeom>
                </p:spPr>
                <p:txBody>
                  <a:bodyPr wrap="none" lIns="0" tIns="0" rtlCol="0">
                    <a:spAutoFit/>
                  </a:bodyPr>
                  <a:lstStyle/>
                  <a:p>
                    <a:pPr algn="l"/>
                    <a:r>
                      <a:rPr lang="en-GB" sz="1400" b="1"/>
                      <a:t>NDR</a:t>
                    </a:r>
                  </a:p>
                  <a:p>
                    <a:pPr algn="l"/>
                    <a:r>
                      <a:rPr lang="en-GB" sz="1400" b="1"/>
                      <a:t>(3.8b)</a:t>
                    </a:r>
                  </a:p>
                </p:txBody>
              </p:sp>
              <p:sp>
                <p:nvSpPr>
                  <p:cNvPr id="32" name="TextBox 31">
                    <a:extLst>
                      <a:ext uri="{FF2B5EF4-FFF2-40B4-BE49-F238E27FC236}">
                        <a16:creationId xmlns:a16="http://schemas.microsoft.com/office/drawing/2014/main" id="{CB072E4F-8886-FF4C-14B6-EB9B4838CC78}"/>
                      </a:ext>
                    </a:extLst>
                  </p:cNvPr>
                  <p:cNvSpPr txBox="1"/>
                  <p:nvPr/>
                </p:nvSpPr>
                <p:spPr>
                  <a:xfrm>
                    <a:off x="3543350" y="4274922"/>
                    <a:ext cx="787389" cy="507641"/>
                  </a:xfrm>
                  <a:prstGeom prst="rect">
                    <a:avLst/>
                  </a:prstGeom>
                </p:spPr>
                <p:txBody>
                  <a:bodyPr wrap="none" lIns="0" tIns="0" rtlCol="0">
                    <a:spAutoFit/>
                  </a:bodyPr>
                  <a:lstStyle/>
                  <a:p>
                    <a:pPr algn="l"/>
                    <a:r>
                      <a:rPr lang="en-GB" sz="1400" b="1"/>
                      <a:t>UKOGL</a:t>
                    </a:r>
                  </a:p>
                  <a:p>
                    <a:pPr algn="l"/>
                    <a:r>
                      <a:rPr lang="en-GB" sz="1400" b="1"/>
                      <a:t>(3.8c)</a:t>
                    </a:r>
                  </a:p>
                </p:txBody>
              </p:sp>
              <p:sp>
                <p:nvSpPr>
                  <p:cNvPr id="10" name="Rectangle 9">
                    <a:extLst>
                      <a:ext uri="{FF2B5EF4-FFF2-40B4-BE49-F238E27FC236}">
                        <a16:creationId xmlns:a16="http://schemas.microsoft.com/office/drawing/2014/main" id="{28921C66-30A6-9E6F-DF9E-DEF75AE85268}"/>
                      </a:ext>
                    </a:extLst>
                  </p:cNvPr>
                  <p:cNvSpPr/>
                  <p:nvPr/>
                </p:nvSpPr>
                <p:spPr>
                  <a:xfrm>
                    <a:off x="676275" y="4233187"/>
                    <a:ext cx="1804073" cy="1721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E66ABAF-D6BD-6268-2BA6-892ADB6F7589}"/>
                      </a:ext>
                    </a:extLst>
                  </p:cNvPr>
                  <p:cNvSpPr/>
                  <p:nvPr/>
                </p:nvSpPr>
                <p:spPr>
                  <a:xfrm>
                    <a:off x="2515145" y="4233187"/>
                    <a:ext cx="1804073" cy="17216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A8438839-AC84-FD63-0419-3FB707253012}"/>
                    </a:ext>
                  </a:extLst>
                </p:cNvPr>
                <p:cNvSpPr txBox="1"/>
                <p:nvPr/>
              </p:nvSpPr>
              <p:spPr>
                <a:xfrm>
                  <a:off x="428747" y="1307963"/>
                  <a:ext cx="3013310" cy="287703"/>
                </a:xfrm>
                <a:prstGeom prst="rect">
                  <a:avLst/>
                </a:prstGeom>
              </p:spPr>
              <p:txBody>
                <a:bodyPr wrap="square" lIns="0" tIns="0" rtlCol="0">
                  <a:spAutoFit/>
                </a:bodyPr>
                <a:lstStyle/>
                <a:p>
                  <a:pPr algn="l"/>
                  <a:r>
                    <a:rPr lang="en-GB" sz="1400" b="1">
                      <a:effectLst>
                        <a:glow rad="139700">
                          <a:srgbClr val="FFFFFF"/>
                        </a:glow>
                      </a:effectLst>
                    </a:rPr>
                    <a:t>NSTA Interactive data centre</a:t>
                  </a:r>
                </a:p>
              </p:txBody>
            </p:sp>
            <p:sp>
              <p:nvSpPr>
                <p:cNvPr id="14" name="TextBox 13">
                  <a:extLst>
                    <a:ext uri="{FF2B5EF4-FFF2-40B4-BE49-F238E27FC236}">
                      <a16:creationId xmlns:a16="http://schemas.microsoft.com/office/drawing/2014/main" id="{14A29138-06E9-3ADB-CFFE-4EA3271C5193}"/>
                    </a:ext>
                  </a:extLst>
                </p:cNvPr>
                <p:cNvSpPr txBox="1"/>
                <p:nvPr/>
              </p:nvSpPr>
              <p:spPr>
                <a:xfrm>
                  <a:off x="337806" y="5851746"/>
                  <a:ext cx="4272244" cy="440017"/>
                </a:xfrm>
                <a:prstGeom prst="rect">
                  <a:avLst/>
                </a:prstGeom>
                <a:noFill/>
              </p:spPr>
              <p:txBody>
                <a:bodyPr wrap="square">
                  <a:spAutoFit/>
                </a:bodyPr>
                <a:lstStyle/>
                <a:p>
                  <a:r>
                    <a:rPr lang="en-GB" sz="1000">
                      <a:latin typeface="+mj-lt"/>
                      <a:hlinkClick r:id="rId3"/>
                    </a:rPr>
                    <a:t>North Sea Transition Authority (NSTA): Interactive maps and tools - Data centre (nstauthority.co.uk)</a:t>
                  </a:r>
                  <a:endParaRPr lang="en-GB" sz="1000">
                    <a:latin typeface="+mj-lt"/>
                  </a:endParaRPr>
                </a:p>
              </p:txBody>
            </p:sp>
          </p:grpSp>
          <p:grpSp>
            <p:nvGrpSpPr>
              <p:cNvPr id="24" name="Group 23">
                <a:extLst>
                  <a:ext uri="{FF2B5EF4-FFF2-40B4-BE49-F238E27FC236}">
                    <a16:creationId xmlns:a16="http://schemas.microsoft.com/office/drawing/2014/main" id="{EA1C34BF-D5BD-41A3-5053-05C3832A4E53}"/>
                  </a:ext>
                </a:extLst>
              </p:cNvPr>
              <p:cNvGrpSpPr/>
              <p:nvPr/>
            </p:nvGrpSpPr>
            <p:grpSpPr>
              <a:xfrm>
                <a:off x="4933682" y="1459055"/>
                <a:ext cx="6236225" cy="3078920"/>
                <a:chOff x="5955775" y="3205465"/>
                <a:chExt cx="6236225" cy="3078920"/>
              </a:xfrm>
            </p:grpSpPr>
            <p:grpSp>
              <p:nvGrpSpPr>
                <p:cNvPr id="30" name="Group 29">
                  <a:extLst>
                    <a:ext uri="{FF2B5EF4-FFF2-40B4-BE49-F238E27FC236}">
                      <a16:creationId xmlns:a16="http://schemas.microsoft.com/office/drawing/2014/main" id="{9F7BD197-CDC3-0DB9-521C-CC91CA68B0A1}"/>
                    </a:ext>
                  </a:extLst>
                </p:cNvPr>
                <p:cNvGrpSpPr/>
                <p:nvPr/>
              </p:nvGrpSpPr>
              <p:grpSpPr>
                <a:xfrm>
                  <a:off x="6024944" y="3467075"/>
                  <a:ext cx="2862597" cy="2559396"/>
                  <a:chOff x="6553553" y="772636"/>
                  <a:chExt cx="3275332" cy="2976207"/>
                </a:xfrm>
              </p:grpSpPr>
              <p:pic>
                <p:nvPicPr>
                  <p:cNvPr id="17" name="Picture 16">
                    <a:extLst>
                      <a:ext uri="{FF2B5EF4-FFF2-40B4-BE49-F238E27FC236}">
                        <a16:creationId xmlns:a16="http://schemas.microsoft.com/office/drawing/2014/main" id="{41B4559B-5993-2051-C9D7-32F019C65023}"/>
                      </a:ext>
                    </a:extLst>
                  </p:cNvPr>
                  <p:cNvPicPr>
                    <a:picLocks noChangeAspect="1"/>
                  </p:cNvPicPr>
                  <p:nvPr/>
                </p:nvPicPr>
                <p:blipFill rotWithShape="1">
                  <a:blip r:embed="rId4"/>
                  <a:srcRect r="44106"/>
                  <a:stretch/>
                </p:blipFill>
                <p:spPr>
                  <a:xfrm>
                    <a:off x="6553553" y="772636"/>
                    <a:ext cx="3275332" cy="2976207"/>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328AD6FF-3BAD-239F-923C-BA6911C01C06}"/>
                      </a:ext>
                    </a:extLst>
                  </p:cNvPr>
                  <p:cNvPicPr>
                    <a:picLocks noChangeAspect="1"/>
                  </p:cNvPicPr>
                  <p:nvPr/>
                </p:nvPicPr>
                <p:blipFill rotWithShape="1">
                  <a:blip r:embed="rId4"/>
                  <a:srcRect l="81326"/>
                  <a:stretch/>
                </p:blipFill>
                <p:spPr>
                  <a:xfrm>
                    <a:off x="8771679" y="1053816"/>
                    <a:ext cx="977948" cy="2659892"/>
                  </a:xfrm>
                  <a:prstGeom prst="rect">
                    <a:avLst/>
                  </a:prstGeom>
                  <a:ln>
                    <a:noFill/>
                  </a:ln>
                  <a:effectLst>
                    <a:outerShdw blurRad="190500" algn="tl" rotWithShape="0">
                      <a:srgbClr val="000000">
                        <a:alpha val="70000"/>
                      </a:srgbClr>
                    </a:outerShdw>
                  </a:effectLst>
                </p:spPr>
              </p:pic>
            </p:grpSp>
            <p:sp>
              <p:nvSpPr>
                <p:cNvPr id="33" name="TextBox 32">
                  <a:extLst>
                    <a:ext uri="{FF2B5EF4-FFF2-40B4-BE49-F238E27FC236}">
                      <a16:creationId xmlns:a16="http://schemas.microsoft.com/office/drawing/2014/main" id="{BF718D05-3979-F703-E2E5-06D1C1511BA4}"/>
                    </a:ext>
                  </a:extLst>
                </p:cNvPr>
                <p:cNvSpPr txBox="1"/>
                <p:nvPr/>
              </p:nvSpPr>
              <p:spPr>
                <a:xfrm>
                  <a:off x="6024943" y="3205465"/>
                  <a:ext cx="2768578" cy="261610"/>
                </a:xfrm>
                <a:prstGeom prst="rect">
                  <a:avLst/>
                </a:prstGeom>
              </p:spPr>
              <p:txBody>
                <a:bodyPr wrap="none" lIns="0" tIns="0" rtlCol="0">
                  <a:spAutoFit/>
                </a:bodyPr>
                <a:lstStyle/>
                <a:p>
                  <a:pPr algn="l"/>
                  <a:r>
                    <a:rPr lang="en-GB" sz="1400" b="1">
                      <a:effectLst>
                        <a:glow rad="139700">
                          <a:srgbClr val="FFFFFF"/>
                        </a:glow>
                      </a:effectLst>
                    </a:rPr>
                    <a:t>NSTA Offshore interactive map </a:t>
                  </a:r>
                </a:p>
              </p:txBody>
            </p:sp>
            <p:sp>
              <p:nvSpPr>
                <p:cNvPr id="23" name="TextBox 22">
                  <a:extLst>
                    <a:ext uri="{FF2B5EF4-FFF2-40B4-BE49-F238E27FC236}">
                      <a16:creationId xmlns:a16="http://schemas.microsoft.com/office/drawing/2014/main" id="{56E594DB-D41A-2F63-012A-E9B87C3259FD}"/>
                    </a:ext>
                  </a:extLst>
                </p:cNvPr>
                <p:cNvSpPr txBox="1"/>
                <p:nvPr/>
              </p:nvSpPr>
              <p:spPr>
                <a:xfrm>
                  <a:off x="5955775" y="6038164"/>
                  <a:ext cx="6236225" cy="246221"/>
                </a:xfrm>
                <a:prstGeom prst="rect">
                  <a:avLst/>
                </a:prstGeom>
                <a:noFill/>
              </p:spPr>
              <p:txBody>
                <a:bodyPr wrap="square">
                  <a:spAutoFit/>
                </a:bodyPr>
                <a:lstStyle/>
                <a:p>
                  <a:r>
                    <a:rPr lang="en-GB" sz="1000">
                      <a:latin typeface="+mj-lt"/>
                      <a:hlinkClick r:id="rId5"/>
                    </a:rPr>
                    <a:t>Offshore Oil and Gas Activity (arcgis.com)</a:t>
                  </a:r>
                  <a:endParaRPr lang="en-GB" sz="1000">
                    <a:latin typeface="+mj-lt"/>
                  </a:endParaRPr>
                </a:p>
              </p:txBody>
            </p:sp>
          </p:grpSp>
          <p:grpSp>
            <p:nvGrpSpPr>
              <p:cNvPr id="16" name="Group 15">
                <a:extLst>
                  <a:ext uri="{FF2B5EF4-FFF2-40B4-BE49-F238E27FC236}">
                    <a16:creationId xmlns:a16="http://schemas.microsoft.com/office/drawing/2014/main" id="{5B2CB600-A0BA-18DC-C0CB-40C9E5615316}"/>
                  </a:ext>
                </a:extLst>
              </p:cNvPr>
              <p:cNvGrpSpPr/>
              <p:nvPr/>
            </p:nvGrpSpPr>
            <p:grpSpPr>
              <a:xfrm>
                <a:off x="344176" y="4352977"/>
                <a:ext cx="5077800" cy="1667878"/>
                <a:chOff x="513336" y="3667308"/>
                <a:chExt cx="5077800" cy="1667878"/>
              </a:xfrm>
            </p:grpSpPr>
            <p:grpSp>
              <p:nvGrpSpPr>
                <p:cNvPr id="25" name="Group 24">
                  <a:extLst>
                    <a:ext uri="{FF2B5EF4-FFF2-40B4-BE49-F238E27FC236}">
                      <a16:creationId xmlns:a16="http://schemas.microsoft.com/office/drawing/2014/main" id="{931F030B-F453-F127-C540-E520DC1AC026}"/>
                    </a:ext>
                  </a:extLst>
                </p:cNvPr>
                <p:cNvGrpSpPr/>
                <p:nvPr/>
              </p:nvGrpSpPr>
              <p:grpSpPr>
                <a:xfrm>
                  <a:off x="561003" y="3919261"/>
                  <a:ext cx="4649472" cy="1112278"/>
                  <a:chOff x="561524" y="989377"/>
                  <a:chExt cx="5624239" cy="1345468"/>
                </a:xfrm>
              </p:grpSpPr>
              <p:pic>
                <p:nvPicPr>
                  <p:cNvPr id="6" name="Picture 5">
                    <a:extLst>
                      <a:ext uri="{FF2B5EF4-FFF2-40B4-BE49-F238E27FC236}">
                        <a16:creationId xmlns:a16="http://schemas.microsoft.com/office/drawing/2014/main" id="{994AF32B-AD53-66E6-8E2F-5E86587FED2C}"/>
                      </a:ext>
                    </a:extLst>
                  </p:cNvPr>
                  <p:cNvPicPr>
                    <a:picLocks noChangeAspect="1"/>
                  </p:cNvPicPr>
                  <p:nvPr/>
                </p:nvPicPr>
                <p:blipFill rotWithShape="1">
                  <a:blip r:embed="rId6"/>
                  <a:srcRect t="847" r="357" b="44394"/>
                  <a:stretch/>
                </p:blipFill>
                <p:spPr>
                  <a:xfrm>
                    <a:off x="561524" y="989377"/>
                    <a:ext cx="3795348" cy="1345468"/>
                  </a:xfrm>
                  <a:prstGeom prst="rect">
                    <a:avLst/>
                  </a:prstGeom>
                  <a:ln>
                    <a:noFill/>
                  </a:ln>
                  <a:effectLst>
                    <a:outerShdw blurRad="190500" algn="tl" rotWithShape="0">
                      <a:srgbClr val="000000">
                        <a:alpha val="70000"/>
                      </a:srgbClr>
                    </a:outerShdw>
                  </a:effectLst>
                </p:spPr>
              </p:pic>
              <p:sp>
                <p:nvSpPr>
                  <p:cNvPr id="3" name="Speech Bubble: Rectangle 2">
                    <a:extLst>
                      <a:ext uri="{FF2B5EF4-FFF2-40B4-BE49-F238E27FC236}">
                        <a16:creationId xmlns:a16="http://schemas.microsoft.com/office/drawing/2014/main" id="{3F7A550A-2996-B2B4-C9B8-34791FCEDBF0}"/>
                      </a:ext>
                    </a:extLst>
                  </p:cNvPr>
                  <p:cNvSpPr/>
                  <p:nvPr/>
                </p:nvSpPr>
                <p:spPr>
                  <a:xfrm>
                    <a:off x="4429402" y="1441581"/>
                    <a:ext cx="1756361" cy="818524"/>
                  </a:xfrm>
                  <a:prstGeom prst="wedgeRectCallout">
                    <a:avLst>
                      <a:gd name="adj1" fmla="val -140416"/>
                      <a:gd name="adj2" fmla="val -44105"/>
                    </a:avLst>
                  </a:prstGeom>
                  <a:solidFill>
                    <a:srgbClr val="FFFFFF">
                      <a:alpha val="60000"/>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a:extLst>
                      <a:ext uri="{FF2B5EF4-FFF2-40B4-BE49-F238E27FC236}">
                        <a16:creationId xmlns:a16="http://schemas.microsoft.com/office/drawing/2014/main" id="{EEA1D902-8896-D308-5E46-F1C58777F6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34410" y="1499989"/>
                    <a:ext cx="453992" cy="642011"/>
                  </a:xfrm>
                  <a:prstGeom prst="rect">
                    <a:avLst/>
                  </a:prstGeom>
                  <a:noFill/>
                  <a:ln>
                    <a:solidFill>
                      <a:schemeClr val="bg2">
                        <a:lumMod val="40000"/>
                        <a:lumOff val="6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F6BAB64-E2B2-169A-4D0F-3BDFED601CC0}"/>
                      </a:ext>
                    </a:extLst>
                  </p:cNvPr>
                  <p:cNvSpPr/>
                  <p:nvPr/>
                </p:nvSpPr>
                <p:spPr>
                  <a:xfrm>
                    <a:off x="4927381" y="1537384"/>
                    <a:ext cx="1258382" cy="558453"/>
                  </a:xfrm>
                  <a:prstGeom prst="rect">
                    <a:avLst/>
                  </a:prstGeom>
                </p:spPr>
                <p:txBody>
                  <a:bodyPr wrap="square">
                    <a:spAutoFit/>
                  </a:bodyPr>
                  <a:lstStyle/>
                  <a:p>
                    <a:pPr marL="0" marR="0" lvl="0" indent="0" defTabSz="91435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mj-lt"/>
                        <a:ea typeface="+mn-ea"/>
                        <a:cs typeface="+mn-cs"/>
                      </a:rPr>
                      <a:t>SE3 Expectation (Optimum Use of Subsurface Data)</a:t>
                    </a:r>
                  </a:p>
                </p:txBody>
              </p:sp>
            </p:grpSp>
            <p:sp>
              <p:nvSpPr>
                <p:cNvPr id="20" name="TextBox 19">
                  <a:extLst>
                    <a:ext uri="{FF2B5EF4-FFF2-40B4-BE49-F238E27FC236}">
                      <a16:creationId xmlns:a16="http://schemas.microsoft.com/office/drawing/2014/main" id="{5D20FD03-E4E3-2EFD-87EA-F757BDD5E69C}"/>
                    </a:ext>
                  </a:extLst>
                </p:cNvPr>
                <p:cNvSpPr txBox="1"/>
                <p:nvPr/>
              </p:nvSpPr>
              <p:spPr>
                <a:xfrm>
                  <a:off x="561003" y="3667308"/>
                  <a:ext cx="2837508" cy="261610"/>
                </a:xfrm>
                <a:prstGeom prst="rect">
                  <a:avLst/>
                </a:prstGeom>
              </p:spPr>
              <p:txBody>
                <a:bodyPr wrap="none" lIns="0" tIns="0" rtlCol="0">
                  <a:spAutoFit/>
                </a:bodyPr>
                <a:lstStyle/>
                <a:p>
                  <a:pPr algn="l"/>
                  <a:r>
                    <a:rPr lang="en-GB" sz="1400" b="1">
                      <a:effectLst>
                        <a:glow rad="139700">
                          <a:srgbClr val="FFFFFF"/>
                        </a:glow>
                      </a:effectLst>
                    </a:rPr>
                    <a:t>NSTA Stewardship Expectations</a:t>
                  </a:r>
                </a:p>
              </p:txBody>
            </p:sp>
            <p:sp>
              <p:nvSpPr>
                <p:cNvPr id="26" name="TextBox 25">
                  <a:extLst>
                    <a:ext uri="{FF2B5EF4-FFF2-40B4-BE49-F238E27FC236}">
                      <a16:creationId xmlns:a16="http://schemas.microsoft.com/office/drawing/2014/main" id="{9C10BE0E-869E-EC16-E530-AA900EC924C4}"/>
                    </a:ext>
                  </a:extLst>
                </p:cNvPr>
                <p:cNvSpPr txBox="1"/>
                <p:nvPr/>
              </p:nvSpPr>
              <p:spPr>
                <a:xfrm>
                  <a:off x="513336" y="5088965"/>
                  <a:ext cx="5077800" cy="246221"/>
                </a:xfrm>
                <a:prstGeom prst="rect">
                  <a:avLst/>
                </a:prstGeom>
                <a:noFill/>
              </p:spPr>
              <p:txBody>
                <a:bodyPr wrap="square">
                  <a:spAutoFit/>
                </a:bodyPr>
                <a:lstStyle/>
                <a:p>
                  <a:pPr>
                    <a:spcAft>
                      <a:spcPts val="600"/>
                    </a:spcAft>
                  </a:pPr>
                  <a:r>
                    <a:rPr lang="en-GB" sz="1000">
                      <a:latin typeface="+mj-lt"/>
                      <a:hlinkClick r:id="rId8"/>
                    </a:rPr>
                    <a:t>https://www.nstauthority.co.uk/exploration-production/asset-stewardship/expectations/</a:t>
                  </a:r>
                  <a:endParaRPr lang="en-GB" sz="1000">
                    <a:latin typeface="+mj-lt"/>
                  </a:endParaRPr>
                </a:p>
              </p:txBody>
            </p:sp>
          </p:grpSp>
          <p:grpSp>
            <p:nvGrpSpPr>
              <p:cNvPr id="13" name="Group 12">
                <a:extLst>
                  <a:ext uri="{FF2B5EF4-FFF2-40B4-BE49-F238E27FC236}">
                    <a16:creationId xmlns:a16="http://schemas.microsoft.com/office/drawing/2014/main" id="{FD1046BF-C176-7D11-BFAF-9436CA26E837}"/>
                  </a:ext>
                </a:extLst>
              </p:cNvPr>
              <p:cNvGrpSpPr/>
              <p:nvPr/>
            </p:nvGrpSpPr>
            <p:grpSpPr>
              <a:xfrm>
                <a:off x="357447" y="1313004"/>
                <a:ext cx="4517013" cy="2151138"/>
                <a:chOff x="428843" y="1335573"/>
                <a:chExt cx="4517013" cy="2151138"/>
              </a:xfrm>
            </p:grpSpPr>
            <p:pic>
              <p:nvPicPr>
                <p:cNvPr id="29" name="Picture 28">
                  <a:extLst>
                    <a:ext uri="{FF2B5EF4-FFF2-40B4-BE49-F238E27FC236}">
                      <a16:creationId xmlns:a16="http://schemas.microsoft.com/office/drawing/2014/main" id="{CAFEFE99-471B-5FEA-B040-43C24DED8B06}"/>
                    </a:ext>
                  </a:extLst>
                </p:cNvPr>
                <p:cNvPicPr>
                  <a:picLocks noChangeAspect="1"/>
                </p:cNvPicPr>
                <p:nvPr/>
              </p:nvPicPr>
              <p:blipFill rotWithShape="1">
                <a:blip r:embed="rId9"/>
                <a:srcRect l="23161" t="9139" r="953"/>
                <a:stretch/>
              </p:blipFill>
              <p:spPr>
                <a:xfrm>
                  <a:off x="428843" y="1522814"/>
                  <a:ext cx="4517013" cy="1502773"/>
                </a:xfrm>
                <a:prstGeom prst="rect">
                  <a:avLst/>
                </a:prstGeom>
                <a:ln>
                  <a:noFill/>
                </a:ln>
                <a:effectLst>
                  <a:outerShdw blurRad="190500" algn="tl" rotWithShape="0">
                    <a:srgbClr val="000000">
                      <a:alpha val="70000"/>
                    </a:srgbClr>
                  </a:outerShdw>
                </a:effectLst>
              </p:spPr>
            </p:pic>
            <p:sp>
              <p:nvSpPr>
                <p:cNvPr id="34" name="TextBox 33">
                  <a:extLst>
                    <a:ext uri="{FF2B5EF4-FFF2-40B4-BE49-F238E27FC236}">
                      <a16:creationId xmlns:a16="http://schemas.microsoft.com/office/drawing/2014/main" id="{6920DB5F-E058-B7D0-ABC0-5D142D351503}"/>
                    </a:ext>
                  </a:extLst>
                </p:cNvPr>
                <p:cNvSpPr txBox="1"/>
                <p:nvPr/>
              </p:nvSpPr>
              <p:spPr>
                <a:xfrm>
                  <a:off x="428843" y="3132768"/>
                  <a:ext cx="2377119" cy="353943"/>
                </a:xfrm>
                <a:prstGeom prst="rect">
                  <a:avLst/>
                </a:prstGeom>
              </p:spPr>
              <p:txBody>
                <a:bodyPr wrap="square" lIns="0" tIns="0" rtlCol="0">
                  <a:spAutoFit/>
                </a:bodyPr>
                <a:lstStyle/>
                <a:p>
                  <a:r>
                    <a:rPr lang="en-GB" sz="1000">
                      <a:latin typeface="+mj-lt"/>
                      <a:hlinkClick r:id="rId10"/>
                    </a:rPr>
                    <a:t>https://www.nstauthority.co.uk/</a:t>
                  </a:r>
                  <a:r>
                    <a:rPr lang="en-GB" sz="1000">
                      <a:latin typeface="+mj-lt"/>
                    </a:rPr>
                    <a:t> </a:t>
                  </a:r>
                </a:p>
                <a:p>
                  <a:endParaRPr lang="en-GB" sz="1000">
                    <a:latin typeface="+mj-lt"/>
                  </a:endParaRPr>
                </a:p>
              </p:txBody>
            </p:sp>
            <p:sp>
              <p:nvSpPr>
                <p:cNvPr id="36" name="TextBox 35">
                  <a:extLst>
                    <a:ext uri="{FF2B5EF4-FFF2-40B4-BE49-F238E27FC236}">
                      <a16:creationId xmlns:a16="http://schemas.microsoft.com/office/drawing/2014/main" id="{1FB36A11-40BD-756F-FF96-F2C85C152D7A}"/>
                    </a:ext>
                  </a:extLst>
                </p:cNvPr>
                <p:cNvSpPr txBox="1"/>
                <p:nvPr/>
              </p:nvSpPr>
              <p:spPr>
                <a:xfrm>
                  <a:off x="428843" y="1335573"/>
                  <a:ext cx="1266565" cy="261610"/>
                </a:xfrm>
                <a:prstGeom prst="rect">
                  <a:avLst/>
                </a:prstGeom>
              </p:spPr>
              <p:txBody>
                <a:bodyPr wrap="none" lIns="0" tIns="0" rtlCol="0">
                  <a:spAutoFit/>
                </a:bodyPr>
                <a:lstStyle/>
                <a:p>
                  <a:pPr algn="l"/>
                  <a:r>
                    <a:rPr lang="en-GB" sz="1400" b="1">
                      <a:effectLst>
                        <a:glow rad="139700">
                          <a:srgbClr val="FFFFFF"/>
                        </a:glow>
                      </a:effectLst>
                    </a:rPr>
                    <a:t>NSTA website</a:t>
                  </a:r>
                </a:p>
              </p:txBody>
            </p:sp>
          </p:grpSp>
        </p:grpSp>
      </p:grpSp>
      <p:sp>
        <p:nvSpPr>
          <p:cNvPr id="37" name="TextBox 36">
            <a:extLst>
              <a:ext uri="{FF2B5EF4-FFF2-40B4-BE49-F238E27FC236}">
                <a16:creationId xmlns:a16="http://schemas.microsoft.com/office/drawing/2014/main" id="{4D4DF2D2-D399-70A8-40FF-2E7963731056}"/>
              </a:ext>
            </a:extLst>
          </p:cNvPr>
          <p:cNvSpPr txBox="1"/>
          <p:nvPr/>
        </p:nvSpPr>
        <p:spPr>
          <a:xfrm>
            <a:off x="296394" y="6194167"/>
            <a:ext cx="7497777" cy="261610"/>
          </a:xfrm>
          <a:prstGeom prst="rect">
            <a:avLst/>
          </a:prstGeom>
          <a:noFill/>
        </p:spPr>
        <p:txBody>
          <a:bodyPr wrap="square">
            <a:spAutoFit/>
          </a:bodyPr>
          <a:lstStyle/>
          <a:p>
            <a:r>
              <a:rPr lang="en-GB" sz="1100">
                <a:latin typeface="+mj-lt"/>
              </a:rPr>
              <a:t>Note: there is an ongoing consultation on future date retention, reporting and disclosure requirements for CS licences.</a:t>
            </a:r>
          </a:p>
        </p:txBody>
      </p:sp>
      <p:sp>
        <p:nvSpPr>
          <p:cNvPr id="7" name="Text Placeholder 6">
            <a:extLst>
              <a:ext uri="{FF2B5EF4-FFF2-40B4-BE49-F238E27FC236}">
                <a16:creationId xmlns:a16="http://schemas.microsoft.com/office/drawing/2014/main" id="{C48FEA69-4258-6223-539C-1F8C1C07625B}"/>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sz="1400">
                <a:solidFill>
                  <a:srgbClr val="FFFFFF"/>
                </a:solidFill>
              </a:rPr>
              <a:t>NSTA useful links</a:t>
            </a:r>
          </a:p>
        </p:txBody>
      </p:sp>
    </p:spTree>
    <p:extLst>
      <p:ext uri="{BB962C8B-B14F-4D97-AF65-F5344CB8AC3E}">
        <p14:creationId xmlns:p14="http://schemas.microsoft.com/office/powerpoint/2010/main" val="241633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12A623-2CC4-B025-0FFD-9D95C34131DD}"/>
              </a:ext>
            </a:extLst>
          </p:cNvPr>
          <p:cNvSpPr>
            <a:spLocks noGrp="1"/>
          </p:cNvSpPr>
          <p:nvPr>
            <p:ph type="title"/>
          </p:nvPr>
        </p:nvSpPr>
        <p:spPr/>
        <p:txBody>
          <a:bodyPr/>
          <a:lstStyle/>
          <a:p>
            <a:r>
              <a:rPr lang="en-GB"/>
              <a:t>3.6d Useful links Crown Estates</a:t>
            </a:r>
          </a:p>
        </p:txBody>
      </p:sp>
      <p:sp>
        <p:nvSpPr>
          <p:cNvPr id="4" name="Slide Number Placeholder 3">
            <a:extLst>
              <a:ext uri="{FF2B5EF4-FFF2-40B4-BE49-F238E27FC236}">
                <a16:creationId xmlns:a16="http://schemas.microsoft.com/office/drawing/2014/main" id="{91AD8CA1-35CA-DEE1-D84F-1DB6418E008A}"/>
              </a:ext>
            </a:extLst>
          </p:cNvPr>
          <p:cNvSpPr>
            <a:spLocks noGrp="1"/>
          </p:cNvSpPr>
          <p:nvPr>
            <p:ph type="sldNum" sz="quarter" idx="4"/>
          </p:nvPr>
        </p:nvSpPr>
        <p:spPr/>
        <p:txBody>
          <a:bodyPr/>
          <a:lstStyle/>
          <a:p>
            <a:fld id="{DD0590FE-9BA6-45CB-BC76-38BB9AEE2E90}" type="slidenum">
              <a:rPr lang="en-GB" smtClean="0"/>
              <a:pPr/>
              <a:t>14</a:t>
            </a:fld>
            <a:endParaRPr lang="en-GB"/>
          </a:p>
        </p:txBody>
      </p:sp>
      <p:grpSp>
        <p:nvGrpSpPr>
          <p:cNvPr id="8" name="Group 7" descr="Useful crown estates links">
            <a:extLst>
              <a:ext uri="{FF2B5EF4-FFF2-40B4-BE49-F238E27FC236}">
                <a16:creationId xmlns:a16="http://schemas.microsoft.com/office/drawing/2014/main" id="{D517D588-4883-6336-A5C3-D688C036B08E}"/>
              </a:ext>
            </a:extLst>
          </p:cNvPr>
          <p:cNvGrpSpPr/>
          <p:nvPr/>
        </p:nvGrpSpPr>
        <p:grpSpPr>
          <a:xfrm>
            <a:off x="613947" y="811735"/>
            <a:ext cx="11160049" cy="5571546"/>
            <a:chOff x="613947" y="811735"/>
            <a:chExt cx="11160049" cy="5571546"/>
          </a:xfrm>
        </p:grpSpPr>
        <p:grpSp>
          <p:nvGrpSpPr>
            <p:cNvPr id="22" name="Group 21">
              <a:extLst>
                <a:ext uri="{FF2B5EF4-FFF2-40B4-BE49-F238E27FC236}">
                  <a16:creationId xmlns:a16="http://schemas.microsoft.com/office/drawing/2014/main" id="{7AC51003-2E1C-79F9-655E-4954AF39F5A6}"/>
                </a:ext>
              </a:extLst>
            </p:cNvPr>
            <p:cNvGrpSpPr/>
            <p:nvPr/>
          </p:nvGrpSpPr>
          <p:grpSpPr>
            <a:xfrm>
              <a:off x="613947" y="3865740"/>
              <a:ext cx="7765281" cy="2446791"/>
              <a:chOff x="7261713" y="2212601"/>
              <a:chExt cx="7765281" cy="2446791"/>
            </a:xfrm>
          </p:grpSpPr>
          <p:sp>
            <p:nvSpPr>
              <p:cNvPr id="44" name="TextBox 43">
                <a:extLst>
                  <a:ext uri="{FF2B5EF4-FFF2-40B4-BE49-F238E27FC236}">
                    <a16:creationId xmlns:a16="http://schemas.microsoft.com/office/drawing/2014/main" id="{8564C975-9A1F-BAD9-9000-79ADA0C5EEBD}"/>
                  </a:ext>
                </a:extLst>
              </p:cNvPr>
              <p:cNvSpPr txBox="1"/>
              <p:nvPr/>
            </p:nvSpPr>
            <p:spPr>
              <a:xfrm>
                <a:off x="12074994" y="3689896"/>
                <a:ext cx="2952000" cy="969496"/>
              </a:xfrm>
              <a:prstGeom prst="rect">
                <a:avLst/>
              </a:prstGeom>
            </p:spPr>
            <p:txBody>
              <a:bodyPr wrap="square" lIns="0" tIns="0" rtlCol="0">
                <a:spAutoFit/>
              </a:bodyPr>
              <a:lstStyle/>
              <a:p>
                <a:pPr algn="ctr"/>
                <a:r>
                  <a:rPr lang="en-GB" sz="1200">
                    <a:hlinkClick r:id="rId2"/>
                  </a:rPr>
                  <a:t>https://www.marinedataexchange.co.uk/</a:t>
                </a:r>
                <a:endParaRPr lang="en-GB" sz="1200"/>
              </a:p>
              <a:p>
                <a:pPr algn="ctr"/>
                <a:endParaRPr lang="en-GB" sz="1200"/>
              </a:p>
              <a:p>
                <a:pPr algn="ctr"/>
                <a:r>
                  <a:rPr lang="en-GB" sz="1200"/>
                  <a:t>Collection of offshore marine industry data, including site survey information.</a:t>
                </a:r>
              </a:p>
              <a:p>
                <a:pPr algn="ctr"/>
                <a:r>
                  <a:rPr lang="en-GB" sz="1200"/>
                  <a:t>Operated by Crown Estates</a:t>
                </a:r>
              </a:p>
            </p:txBody>
          </p:sp>
          <p:grpSp>
            <p:nvGrpSpPr>
              <p:cNvPr id="9" name="Group 8">
                <a:extLst>
                  <a:ext uri="{FF2B5EF4-FFF2-40B4-BE49-F238E27FC236}">
                    <a16:creationId xmlns:a16="http://schemas.microsoft.com/office/drawing/2014/main" id="{38F25D2E-C804-EE36-F194-F0A465F02717}"/>
                  </a:ext>
                </a:extLst>
              </p:cNvPr>
              <p:cNvGrpSpPr/>
              <p:nvPr/>
            </p:nvGrpSpPr>
            <p:grpSpPr>
              <a:xfrm>
                <a:off x="7261713" y="2212601"/>
                <a:ext cx="4674827" cy="2446791"/>
                <a:chOff x="8415669" y="907586"/>
                <a:chExt cx="4674827" cy="2446791"/>
              </a:xfrm>
            </p:grpSpPr>
            <p:pic>
              <p:nvPicPr>
                <p:cNvPr id="5" name="Picture 4">
                  <a:extLst>
                    <a:ext uri="{FF2B5EF4-FFF2-40B4-BE49-F238E27FC236}">
                      <a16:creationId xmlns:a16="http://schemas.microsoft.com/office/drawing/2014/main" id="{02DF9AC1-DCCE-372A-7640-F0D6CE3F0916}"/>
                    </a:ext>
                  </a:extLst>
                </p:cNvPr>
                <p:cNvPicPr>
                  <a:picLocks noChangeAspect="1"/>
                </p:cNvPicPr>
                <p:nvPr/>
              </p:nvPicPr>
              <p:blipFill>
                <a:blip r:embed="rId3"/>
                <a:stretch>
                  <a:fillRect/>
                </a:stretch>
              </p:blipFill>
              <p:spPr>
                <a:xfrm>
                  <a:off x="8415669" y="907586"/>
                  <a:ext cx="2717892" cy="227702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C17AAB5-30E7-E664-D118-AC9F41832FAD}"/>
                    </a:ext>
                  </a:extLst>
                </p:cNvPr>
                <p:cNvPicPr>
                  <a:picLocks noChangeAspect="1"/>
                </p:cNvPicPr>
                <p:nvPr/>
              </p:nvPicPr>
              <p:blipFill>
                <a:blip r:embed="rId4"/>
                <a:stretch>
                  <a:fillRect/>
                </a:stretch>
              </p:blipFill>
              <p:spPr>
                <a:xfrm>
                  <a:off x="10252207" y="1593942"/>
                  <a:ext cx="2838289" cy="1760435"/>
                </a:xfrm>
                <a:prstGeom prst="rect">
                  <a:avLst/>
                </a:prstGeom>
                <a:ln>
                  <a:noFill/>
                </a:ln>
                <a:effectLst>
                  <a:outerShdw blurRad="190500" algn="tl" rotWithShape="0">
                    <a:srgbClr val="000000">
                      <a:alpha val="70000"/>
                    </a:srgbClr>
                  </a:outerShdw>
                </a:effectLst>
              </p:spPr>
            </p:pic>
          </p:grpSp>
        </p:grpSp>
        <p:sp>
          <p:nvSpPr>
            <p:cNvPr id="12" name="TextBox 11" descr="Useful crown estates links">
              <a:extLst>
                <a:ext uri="{FF2B5EF4-FFF2-40B4-BE49-F238E27FC236}">
                  <a16:creationId xmlns:a16="http://schemas.microsoft.com/office/drawing/2014/main" id="{067324B2-AAAF-2787-9AF4-1989282AD629}"/>
                </a:ext>
              </a:extLst>
            </p:cNvPr>
            <p:cNvSpPr txBox="1"/>
            <p:nvPr/>
          </p:nvSpPr>
          <p:spPr>
            <a:xfrm>
              <a:off x="613947" y="2616967"/>
              <a:ext cx="2952000" cy="1154162"/>
            </a:xfrm>
            <a:prstGeom prst="rect">
              <a:avLst/>
            </a:prstGeom>
          </p:spPr>
          <p:txBody>
            <a:bodyPr wrap="square" lIns="0" tIns="0" rtlCol="0">
              <a:spAutoFit/>
            </a:bodyPr>
            <a:lstStyle/>
            <a:p>
              <a:pPr algn="ctr"/>
              <a:r>
                <a:rPr lang="en-GB" sz="1200">
                  <a:hlinkClick r:id="rId5"/>
                </a:rPr>
                <a:t>https://opendata-thecrownestate.opendata.arcgis.com/</a:t>
              </a:r>
              <a:endParaRPr lang="en-GB" sz="1200"/>
            </a:p>
            <a:p>
              <a:pPr algn="ctr"/>
              <a:endParaRPr lang="en-GB" sz="1200"/>
            </a:p>
            <a:p>
              <a:pPr algn="ctr"/>
              <a:r>
                <a:rPr lang="en-GB" sz="1200"/>
                <a:t>Offshore wind, carbon store lease agreements (England, Wales &amp; Northern Ireland)</a:t>
              </a:r>
            </a:p>
          </p:txBody>
        </p:sp>
        <p:grpSp>
          <p:nvGrpSpPr>
            <p:cNvPr id="10" name="Group 9">
              <a:extLst>
                <a:ext uri="{FF2B5EF4-FFF2-40B4-BE49-F238E27FC236}">
                  <a16:creationId xmlns:a16="http://schemas.microsoft.com/office/drawing/2014/main" id="{A6D27D8A-6033-69DE-DEBE-7A49097B57D5}"/>
                </a:ext>
              </a:extLst>
            </p:cNvPr>
            <p:cNvGrpSpPr/>
            <p:nvPr/>
          </p:nvGrpSpPr>
          <p:grpSpPr>
            <a:xfrm>
              <a:off x="613947" y="821561"/>
              <a:ext cx="2952000" cy="1764595"/>
              <a:chOff x="483573" y="978395"/>
              <a:chExt cx="3741398" cy="2256057"/>
            </a:xfrm>
          </p:grpSpPr>
          <p:pic>
            <p:nvPicPr>
              <p:cNvPr id="11" name="Picture 10">
                <a:extLst>
                  <a:ext uri="{FF2B5EF4-FFF2-40B4-BE49-F238E27FC236}">
                    <a16:creationId xmlns:a16="http://schemas.microsoft.com/office/drawing/2014/main" id="{BB3A0577-6519-BADD-1C6D-2B310247B632}"/>
                  </a:ext>
                </a:extLst>
              </p:cNvPr>
              <p:cNvPicPr>
                <a:picLocks noChangeAspect="1"/>
              </p:cNvPicPr>
              <p:nvPr/>
            </p:nvPicPr>
            <p:blipFill rotWithShape="1">
              <a:blip r:embed="rId6"/>
              <a:srcRect l="16267" t="12302"/>
              <a:stretch/>
            </p:blipFill>
            <p:spPr>
              <a:xfrm>
                <a:off x="483573" y="978395"/>
                <a:ext cx="3741398" cy="2256057"/>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33CAD9A6-43DD-F523-98D0-568A9A9AB53B}"/>
                  </a:ext>
                </a:extLst>
              </p:cNvPr>
              <p:cNvPicPr>
                <a:picLocks noChangeAspect="1"/>
              </p:cNvPicPr>
              <p:nvPr/>
            </p:nvPicPr>
            <p:blipFill>
              <a:blip r:embed="rId7"/>
              <a:stretch>
                <a:fillRect/>
              </a:stretch>
            </p:blipFill>
            <p:spPr>
              <a:xfrm>
                <a:off x="484129" y="1002836"/>
                <a:ext cx="1769912" cy="332155"/>
              </a:xfrm>
              <a:prstGeom prst="rect">
                <a:avLst/>
              </a:prstGeom>
            </p:spPr>
          </p:pic>
        </p:grpSp>
        <p:grpSp>
          <p:nvGrpSpPr>
            <p:cNvPr id="13" name="Group 12">
              <a:extLst>
                <a:ext uri="{FF2B5EF4-FFF2-40B4-BE49-F238E27FC236}">
                  <a16:creationId xmlns:a16="http://schemas.microsoft.com/office/drawing/2014/main" id="{728E5FE8-45E4-8A90-9844-B71CAF806F0C}"/>
                </a:ext>
              </a:extLst>
            </p:cNvPr>
            <p:cNvGrpSpPr/>
            <p:nvPr/>
          </p:nvGrpSpPr>
          <p:grpSpPr>
            <a:xfrm>
              <a:off x="4583381" y="821561"/>
              <a:ext cx="2952000" cy="1764595"/>
              <a:chOff x="4618692" y="938841"/>
              <a:chExt cx="3550334" cy="2223998"/>
            </a:xfrm>
          </p:grpSpPr>
          <p:pic>
            <p:nvPicPr>
              <p:cNvPr id="20" name="Picture 19">
                <a:extLst>
                  <a:ext uri="{FF2B5EF4-FFF2-40B4-BE49-F238E27FC236}">
                    <a16:creationId xmlns:a16="http://schemas.microsoft.com/office/drawing/2014/main" id="{F81E4940-E94D-1D9D-C057-CE42117569C5}"/>
                  </a:ext>
                </a:extLst>
              </p:cNvPr>
              <p:cNvPicPr>
                <a:picLocks noChangeAspect="1"/>
              </p:cNvPicPr>
              <p:nvPr/>
            </p:nvPicPr>
            <p:blipFill rotWithShape="1">
              <a:blip r:embed="rId8"/>
              <a:srcRect l="6225"/>
              <a:stretch/>
            </p:blipFill>
            <p:spPr>
              <a:xfrm>
                <a:off x="4618692" y="938841"/>
                <a:ext cx="3550334" cy="2223998"/>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0F2B6A3A-6E35-9616-192B-4E5A7E21EC27}"/>
                  </a:ext>
                </a:extLst>
              </p:cNvPr>
              <p:cNvPicPr>
                <a:picLocks noChangeAspect="1"/>
              </p:cNvPicPr>
              <p:nvPr/>
            </p:nvPicPr>
            <p:blipFill>
              <a:blip r:embed="rId9"/>
              <a:stretch>
                <a:fillRect/>
              </a:stretch>
            </p:blipFill>
            <p:spPr>
              <a:xfrm>
                <a:off x="4618692" y="954310"/>
                <a:ext cx="2810719" cy="354063"/>
              </a:xfrm>
              <a:prstGeom prst="rect">
                <a:avLst/>
              </a:prstGeom>
            </p:spPr>
          </p:pic>
        </p:grpSp>
        <p:sp>
          <p:nvSpPr>
            <p:cNvPr id="21" name="TextBox 20">
              <a:extLst>
                <a:ext uri="{FF2B5EF4-FFF2-40B4-BE49-F238E27FC236}">
                  <a16:creationId xmlns:a16="http://schemas.microsoft.com/office/drawing/2014/main" id="{C6CD0D21-F498-12F3-0EBA-BD3974322718}"/>
                </a:ext>
              </a:extLst>
            </p:cNvPr>
            <p:cNvSpPr txBox="1"/>
            <p:nvPr/>
          </p:nvSpPr>
          <p:spPr>
            <a:xfrm>
              <a:off x="4620000" y="2616967"/>
              <a:ext cx="2952000" cy="969496"/>
            </a:xfrm>
            <a:prstGeom prst="rect">
              <a:avLst/>
            </a:prstGeom>
          </p:spPr>
          <p:txBody>
            <a:bodyPr wrap="square" lIns="0" tIns="0" rtlCol="0">
              <a:spAutoFit/>
            </a:bodyPr>
            <a:lstStyle/>
            <a:p>
              <a:pPr algn="ctr"/>
              <a:r>
                <a:rPr lang="en-GB" sz="1200">
                  <a:hlinkClick r:id="rId10"/>
                </a:rPr>
                <a:t>https://crown-estate-scotland-spatial-hub-coregis.hub.arcgis.com/</a:t>
              </a:r>
              <a:endParaRPr lang="en-GB" sz="1200"/>
            </a:p>
            <a:p>
              <a:pPr algn="ctr"/>
              <a:endParaRPr lang="en-GB" sz="1200"/>
            </a:p>
            <a:p>
              <a:pPr algn="ctr"/>
              <a:r>
                <a:rPr lang="en-GB" sz="1200"/>
                <a:t>Offshore wind, INTOG, &amp; carbon store lease agreements (Scotland)</a:t>
              </a:r>
            </a:p>
          </p:txBody>
        </p:sp>
        <p:sp>
          <p:nvSpPr>
            <p:cNvPr id="6" name="TextBox 5">
              <a:extLst>
                <a:ext uri="{FF2B5EF4-FFF2-40B4-BE49-F238E27FC236}">
                  <a16:creationId xmlns:a16="http://schemas.microsoft.com/office/drawing/2014/main" id="{26BA3B11-B3E2-D975-88D1-B5F49A73F9BD}"/>
                </a:ext>
              </a:extLst>
            </p:cNvPr>
            <p:cNvSpPr txBox="1"/>
            <p:nvPr/>
          </p:nvSpPr>
          <p:spPr>
            <a:xfrm>
              <a:off x="9512490" y="6116097"/>
              <a:ext cx="2261506" cy="267184"/>
            </a:xfrm>
            <a:prstGeom prst="rect">
              <a:avLst/>
            </a:prstGeom>
            <a:solidFill>
              <a:schemeClr val="tx2">
                <a:lumMod val="20000"/>
                <a:lumOff val="80000"/>
              </a:schemeClr>
            </a:solidFill>
          </p:spPr>
          <p:txBody>
            <a:bodyPr wrap="square" lIns="36000" tIns="36000" rIns="36000">
              <a:spAutoFit/>
            </a:bodyPr>
            <a:lstStyle/>
            <a:p>
              <a:pPr algn="ctr"/>
              <a:r>
                <a:rPr lang="en-GB" sz="1200" b="1" i="1">
                  <a:highlight>
                    <a:srgbClr val="FFFFFF"/>
                  </a:highlight>
                  <a:latin typeface="+mj-lt"/>
                </a:rPr>
                <a:t>(Refs 3y , 3z, 3aa &amp;3ab)</a:t>
              </a:r>
              <a:endParaRPr lang="en-GB" sz="1200" b="1">
                <a:highlight>
                  <a:srgbClr val="FFFFFF"/>
                </a:highlight>
              </a:endParaRPr>
            </a:p>
          </p:txBody>
        </p:sp>
        <p:sp>
          <p:nvSpPr>
            <p:cNvPr id="19" name="TextBox 18">
              <a:extLst>
                <a:ext uri="{FF2B5EF4-FFF2-40B4-BE49-F238E27FC236}">
                  <a16:creationId xmlns:a16="http://schemas.microsoft.com/office/drawing/2014/main" id="{E890A51D-13D3-B4F1-6A00-79C15239426A}"/>
                </a:ext>
              </a:extLst>
            </p:cNvPr>
            <p:cNvSpPr txBox="1"/>
            <p:nvPr/>
          </p:nvSpPr>
          <p:spPr>
            <a:xfrm>
              <a:off x="8552816" y="2616967"/>
              <a:ext cx="2952000" cy="1523494"/>
            </a:xfrm>
            <a:prstGeom prst="rect">
              <a:avLst/>
            </a:prstGeom>
          </p:spPr>
          <p:txBody>
            <a:bodyPr wrap="square" lIns="0" tIns="0" rtlCol="0">
              <a:spAutoFit/>
            </a:bodyPr>
            <a:lstStyle/>
            <a:p>
              <a:pPr algn="ctr"/>
              <a:r>
                <a:rPr lang="en-GB" sz="1200">
                  <a:hlinkClick r:id="rId11"/>
                </a:rPr>
                <a:t>https://www.thecrownestate.co.uk/en-gb/what-we-do/on-the-seabed/energy/offshore-wind-and-ccus-co-location/</a:t>
              </a:r>
              <a:r>
                <a:rPr lang="en-GB" sz="1200"/>
                <a:t> </a:t>
              </a:r>
            </a:p>
            <a:p>
              <a:pPr algn="ctr"/>
              <a:endParaRPr lang="en-GB" sz="1200"/>
            </a:p>
            <a:p>
              <a:pPr algn="ctr"/>
              <a:r>
                <a:rPr lang="en-GB" sz="1200"/>
                <a:t>Co-Location Forum: challenges &amp; opportunities associated with the efficient use of the seabed</a:t>
              </a:r>
            </a:p>
          </p:txBody>
        </p:sp>
        <p:pic>
          <p:nvPicPr>
            <p:cNvPr id="16" name="Picture 15">
              <a:extLst>
                <a:ext uri="{FF2B5EF4-FFF2-40B4-BE49-F238E27FC236}">
                  <a16:creationId xmlns:a16="http://schemas.microsoft.com/office/drawing/2014/main" id="{F37AC0E2-BD16-FE3C-7B49-AC9BF3EE491B}"/>
                </a:ext>
              </a:extLst>
            </p:cNvPr>
            <p:cNvPicPr>
              <a:picLocks noChangeAspect="1"/>
            </p:cNvPicPr>
            <p:nvPr/>
          </p:nvPicPr>
          <p:blipFill rotWithShape="1">
            <a:blip r:embed="rId12"/>
            <a:srcRect b="17780"/>
            <a:stretch/>
          </p:blipFill>
          <p:spPr>
            <a:xfrm>
              <a:off x="8552815" y="811735"/>
              <a:ext cx="2952000" cy="1813232"/>
            </a:xfrm>
            <a:prstGeom prst="rect">
              <a:avLst/>
            </a:prstGeom>
            <a:ln>
              <a:noFill/>
            </a:ln>
            <a:effectLst>
              <a:outerShdw blurRad="190500" algn="tl" rotWithShape="0">
                <a:srgbClr val="000000">
                  <a:alpha val="70000"/>
                </a:srgbClr>
              </a:outerShdw>
            </a:effectLst>
          </p:spPr>
        </p:pic>
      </p:grpSp>
      <p:sp>
        <p:nvSpPr>
          <p:cNvPr id="2" name="Text Placeholder 1">
            <a:extLst>
              <a:ext uri="{FF2B5EF4-FFF2-40B4-BE49-F238E27FC236}">
                <a16:creationId xmlns:a16="http://schemas.microsoft.com/office/drawing/2014/main" id="{E98DEF4B-7746-44FE-35E1-4E804BFB297B}"/>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a:t>Additional marine planning and survey data available to download</a:t>
            </a:r>
          </a:p>
        </p:txBody>
      </p:sp>
    </p:spTree>
    <p:extLst>
      <p:ext uri="{BB962C8B-B14F-4D97-AF65-F5344CB8AC3E}">
        <p14:creationId xmlns:p14="http://schemas.microsoft.com/office/powerpoint/2010/main" val="1549558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D30AC-A6CE-D86D-8640-E912E07BC164}"/>
              </a:ext>
            </a:extLst>
          </p:cNvPr>
          <p:cNvSpPr>
            <a:spLocks noGrp="1"/>
          </p:cNvSpPr>
          <p:nvPr>
            <p:ph type="title"/>
          </p:nvPr>
        </p:nvSpPr>
        <p:spPr/>
        <p:txBody>
          <a:bodyPr/>
          <a:lstStyle/>
          <a:p>
            <a:r>
              <a:rPr lang="en-GB" sz="2400"/>
              <a:t>3.6e  1</a:t>
            </a:r>
            <a:r>
              <a:rPr lang="en-GB" sz="2400" baseline="30000"/>
              <a:t>st</a:t>
            </a:r>
            <a:r>
              <a:rPr lang="en-GB" sz="2400"/>
              <a:t> Carbon storage licence round awards</a:t>
            </a:r>
          </a:p>
        </p:txBody>
      </p:sp>
      <p:sp>
        <p:nvSpPr>
          <p:cNvPr id="4" name="Slide Number Placeholder 3">
            <a:extLst>
              <a:ext uri="{FF2B5EF4-FFF2-40B4-BE49-F238E27FC236}">
                <a16:creationId xmlns:a16="http://schemas.microsoft.com/office/drawing/2014/main" id="{819039C9-76AF-10BC-6568-3765D76E11B7}"/>
              </a:ext>
            </a:extLst>
          </p:cNvPr>
          <p:cNvSpPr>
            <a:spLocks noGrp="1"/>
          </p:cNvSpPr>
          <p:nvPr>
            <p:ph type="sldNum" sz="quarter" idx="4"/>
          </p:nvPr>
        </p:nvSpPr>
        <p:spPr>
          <a:xfrm>
            <a:off x="11504815" y="3211512"/>
            <a:ext cx="669724" cy="434975"/>
          </a:xfrm>
        </p:spPr>
        <p:txBody>
          <a:bodyPr/>
          <a:lstStyle/>
          <a:p>
            <a:fld id="{DD0590FE-9BA6-45CB-BC76-38BB9AEE2E90}" type="slidenum">
              <a:rPr lang="en-GB" smtClean="0"/>
              <a:pPr/>
              <a:t>15</a:t>
            </a:fld>
            <a:endParaRPr lang="en-GB"/>
          </a:p>
        </p:txBody>
      </p:sp>
      <p:pic>
        <p:nvPicPr>
          <p:cNvPr id="7" name="Picture 6" descr="NSTA map of recent CS awards">
            <a:extLst>
              <a:ext uri="{FF2B5EF4-FFF2-40B4-BE49-F238E27FC236}">
                <a16:creationId xmlns:a16="http://schemas.microsoft.com/office/drawing/2014/main" id="{1438180C-FA95-A2B0-28A1-051BF0384A9D}"/>
              </a:ext>
            </a:extLst>
          </p:cNvPr>
          <p:cNvPicPr>
            <a:picLocks noChangeAspect="1"/>
          </p:cNvPicPr>
          <p:nvPr/>
        </p:nvPicPr>
        <p:blipFill>
          <a:blip r:embed="rId2"/>
          <a:stretch>
            <a:fillRect/>
          </a:stretch>
        </p:blipFill>
        <p:spPr>
          <a:xfrm>
            <a:off x="1116694" y="657883"/>
            <a:ext cx="8105745" cy="5723412"/>
          </a:xfrm>
          <a:prstGeom prst="rect">
            <a:avLst/>
          </a:prstGeom>
        </p:spPr>
      </p:pic>
      <p:sp>
        <p:nvSpPr>
          <p:cNvPr id="8" name="TextBox 7">
            <a:extLst>
              <a:ext uri="{FF2B5EF4-FFF2-40B4-BE49-F238E27FC236}">
                <a16:creationId xmlns:a16="http://schemas.microsoft.com/office/drawing/2014/main" id="{43C82AC2-DD7E-FF95-DB00-75ED0EEB51A3}"/>
              </a:ext>
            </a:extLst>
          </p:cNvPr>
          <p:cNvSpPr txBox="1"/>
          <p:nvPr/>
        </p:nvSpPr>
        <p:spPr>
          <a:xfrm>
            <a:off x="9231148" y="971859"/>
            <a:ext cx="2882191" cy="3000821"/>
          </a:xfrm>
          <a:prstGeom prst="rect">
            <a:avLst/>
          </a:prstGeom>
        </p:spPr>
        <p:txBody>
          <a:bodyPr wrap="square" lIns="0" tIns="0" rtlCol="0">
            <a:spAutoFit/>
          </a:bodyPr>
          <a:lstStyle/>
          <a:p>
            <a:pPr marL="342900" indent="-255588" algn="l">
              <a:buFont typeface="Arial" panose="020B0604020202020204" pitchFamily="34" charset="0"/>
              <a:buChar char="•"/>
            </a:pPr>
            <a:r>
              <a:rPr lang="en-GB" sz="1600"/>
              <a:t>15</a:t>
            </a:r>
            <a:r>
              <a:rPr lang="en-GB" sz="1600" baseline="30000"/>
              <a:t>th</a:t>
            </a:r>
            <a:r>
              <a:rPr lang="en-GB" sz="1600"/>
              <a:t> September 2023 the NSTA announced the award of 21 CS licences in the UKCS.</a:t>
            </a:r>
          </a:p>
          <a:p>
            <a:pPr marL="342900" indent="-255588" algn="l">
              <a:buFont typeface="Arial" panose="020B0604020202020204" pitchFamily="34" charset="0"/>
              <a:buChar char="•"/>
            </a:pPr>
            <a:endParaRPr lang="en-GB" sz="1600"/>
          </a:p>
          <a:p>
            <a:pPr marL="342900" indent="-255588" algn="l">
              <a:buFont typeface="Arial" panose="020B0604020202020204" pitchFamily="34" charset="0"/>
              <a:buChar char="•"/>
            </a:pPr>
            <a:r>
              <a:rPr lang="en-GB" sz="1600"/>
              <a:t>These licences span c.12,000km² and are predominantly within the SNS where competition with planned and active windfarm sites is increasing.</a:t>
            </a:r>
          </a:p>
        </p:txBody>
      </p:sp>
      <p:pic>
        <p:nvPicPr>
          <p:cNvPr id="6" name="Picture 5" descr="QR scan to 1st round awards">
            <a:extLst>
              <a:ext uri="{FF2B5EF4-FFF2-40B4-BE49-F238E27FC236}">
                <a16:creationId xmlns:a16="http://schemas.microsoft.com/office/drawing/2014/main" id="{DAE0DED9-A60D-6384-1EAB-1EA887113D24}"/>
              </a:ext>
            </a:extLst>
          </p:cNvPr>
          <p:cNvPicPr>
            <a:picLocks noChangeAspect="1"/>
          </p:cNvPicPr>
          <p:nvPr/>
        </p:nvPicPr>
        <p:blipFill>
          <a:blip r:embed="rId3"/>
          <a:stretch>
            <a:fillRect/>
          </a:stretch>
        </p:blipFill>
        <p:spPr>
          <a:xfrm>
            <a:off x="9437442" y="4102163"/>
            <a:ext cx="2394024" cy="2380133"/>
          </a:xfrm>
          <a:prstGeom prst="rect">
            <a:avLst/>
          </a:prstGeom>
        </p:spPr>
      </p:pic>
      <p:sp>
        <p:nvSpPr>
          <p:cNvPr id="2" name="Text Placeholder 1">
            <a:extLst>
              <a:ext uri="{FF2B5EF4-FFF2-40B4-BE49-F238E27FC236}">
                <a16:creationId xmlns:a16="http://schemas.microsoft.com/office/drawing/2014/main" id="{2A3A9DD7-38BD-F3A2-8F0B-6F8E1431B010}"/>
              </a:ext>
            </a:extLst>
          </p:cNvPr>
          <p:cNvSpPr>
            <a:spLocks noGrp="1"/>
          </p:cNvSpPr>
          <p:nvPr>
            <p:ph type="body" sz="quarter" idx="10"/>
          </p:nvPr>
        </p:nvSpPr>
        <p:spPr/>
        <p:txBody>
          <a:bodyPr/>
          <a:lstStyle/>
          <a:p>
            <a:r>
              <a:rPr lang="en-GB"/>
              <a:t>Recent CS licence round awards</a:t>
            </a:r>
          </a:p>
        </p:txBody>
      </p:sp>
    </p:spTree>
    <p:extLst>
      <p:ext uri="{BB962C8B-B14F-4D97-AF65-F5344CB8AC3E}">
        <p14:creationId xmlns:p14="http://schemas.microsoft.com/office/powerpoint/2010/main" val="150886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Lst>
          </p:cNvPr>
          <p:cNvSpPr>
            <a:spLocks noGrp="1"/>
          </p:cNvSpPr>
          <p:nvPr>
            <p:ph type="title"/>
          </p:nvPr>
        </p:nvSpPr>
        <p:spPr/>
        <p:txBody>
          <a:bodyPr/>
          <a:lstStyle/>
          <a:p>
            <a:r>
              <a:rPr lang="en-GB" dirty="0"/>
              <a:t>4.1a SNS Geology and Seismic Overview</a:t>
            </a:r>
          </a:p>
        </p:txBody>
      </p:sp>
      <p:sp>
        <p:nvSpPr>
          <p:cNvPr id="4" name="Slide Number Placeholder 3">
            <a:extLst>
              <a:ext uri="{FF2B5EF4-FFF2-40B4-BE49-F238E27FC236}">
                <a16:creationId xmlns:a16="http://schemas.microsoft.com/office/drawing/2014/main" id="{D6C0ED32-3EE0-D08D-D212-156D5F85649E}"/>
              </a:ext>
            </a:extLst>
          </p:cNvPr>
          <p:cNvSpPr>
            <a:spLocks noGrp="1"/>
          </p:cNvSpPr>
          <p:nvPr>
            <p:ph type="sldNum" sz="quarter" idx="4"/>
          </p:nvPr>
        </p:nvSpPr>
        <p:spPr>
          <a:xfrm>
            <a:off x="11504815" y="3211512"/>
            <a:ext cx="669724" cy="434975"/>
          </a:xfrm>
        </p:spPr>
        <p:txBody>
          <a:bodyPr/>
          <a:lstStyle/>
          <a:p>
            <a:fld id="{DD0590FE-9BA6-45CB-BC76-38BB9AEE2E90}" type="slidenum">
              <a:rPr lang="en-GB" smtClean="0"/>
              <a:pPr/>
              <a:t>16</a:t>
            </a:fld>
            <a:endParaRPr lang="en-GB"/>
          </a:p>
        </p:txBody>
      </p:sp>
      <p:sp>
        <p:nvSpPr>
          <p:cNvPr id="102" name="TextBox 101">
            <a:extLst>
              <a:ext uri="{FF2B5EF4-FFF2-40B4-BE49-F238E27FC236}">
                <a16:creationId xmlns:a16="http://schemas.microsoft.com/office/drawing/2014/main" id="{F3A72D88-7E19-4DED-A02D-78F7EE5E53DB}"/>
              </a:ext>
            </a:extLst>
          </p:cNvPr>
          <p:cNvSpPr txBox="1"/>
          <p:nvPr/>
        </p:nvSpPr>
        <p:spPr>
          <a:xfrm>
            <a:off x="384572" y="820848"/>
            <a:ext cx="11440456" cy="2677656"/>
          </a:xfrm>
          <a:prstGeom prst="rect">
            <a:avLst/>
          </a:prstGeom>
          <a:noFill/>
        </p:spPr>
        <p:txBody>
          <a:bodyPr wrap="square" rtlCol="0">
            <a:spAutoFit/>
          </a:bodyPr>
          <a:lstStyle/>
          <a:p>
            <a:r>
              <a:rPr lang="en-GB" sz="1400"/>
              <a:t>Whilst modern reprocessing of legacy seismic helps support CS store site characterisation, the NSTA expects that modern high resolution or broadband acquisition will deliver significant improvement for CS development phase.</a:t>
            </a:r>
          </a:p>
          <a:p>
            <a:endParaRPr lang="en-GB" sz="1400" b="1">
              <a:latin typeface="+mj-lt"/>
            </a:endParaRPr>
          </a:p>
          <a:p>
            <a:r>
              <a:rPr lang="en-GB" sz="1400" b="1">
                <a:latin typeface="+mj-lt"/>
              </a:rPr>
              <a:t>SNS comprises 4 broad reservoirs </a:t>
            </a:r>
            <a:r>
              <a:rPr lang="en-GB" sz="1400">
                <a:latin typeface="+mj-lt"/>
              </a:rPr>
              <a:t>of which 2 have high potential to be developed for CS:</a:t>
            </a:r>
          </a:p>
          <a:p>
            <a:pPr marL="0" lvl="1" indent="-285750">
              <a:buFont typeface="Arial" panose="020B0604020202020204" pitchFamily="34" charset="0"/>
              <a:buChar char="•"/>
            </a:pPr>
            <a:endParaRPr lang="en-GB" sz="1400">
              <a:latin typeface="+mj-lt"/>
            </a:endParaRPr>
          </a:p>
          <a:p>
            <a:pPr marL="0" lvl="1" indent="-285750">
              <a:buFont typeface="Arial" panose="020B0604020202020204" pitchFamily="34" charset="0"/>
              <a:buChar char="•"/>
            </a:pPr>
            <a:r>
              <a:rPr lang="en-GB" sz="1400">
                <a:latin typeface="+mj-lt"/>
              </a:rPr>
              <a:t>Bunter (Triassic) - predominantly aquifer closures                                	 → Estimated 10GT CO</a:t>
            </a:r>
            <a:r>
              <a:rPr lang="en-GB" sz="1400" baseline="-25000">
                <a:latin typeface="+mj-lt"/>
              </a:rPr>
              <a:t>2</a:t>
            </a:r>
            <a:r>
              <a:rPr lang="en-GB" sz="1400">
                <a:latin typeface="+mj-lt"/>
              </a:rPr>
              <a:t> capacity</a:t>
            </a:r>
          </a:p>
          <a:p>
            <a:pPr marL="0" lvl="1" indent="-285750">
              <a:buFont typeface="Arial" panose="020B0604020202020204" pitchFamily="34" charset="0"/>
              <a:buChar char="•"/>
            </a:pPr>
            <a:r>
              <a:rPr lang="en-GB" sz="1400">
                <a:latin typeface="+mj-lt"/>
              </a:rPr>
              <a:t>Zechstein dolomites – petroleum play being appraised                       	 → Assumed unsuitable for CO</a:t>
            </a:r>
            <a:r>
              <a:rPr lang="en-GB" sz="1400" baseline="-25000">
                <a:latin typeface="+mj-lt"/>
              </a:rPr>
              <a:t>2</a:t>
            </a:r>
            <a:endParaRPr lang="en-GB" sz="1400">
              <a:latin typeface="+mj-lt"/>
            </a:endParaRPr>
          </a:p>
          <a:p>
            <a:pPr marL="0" lvl="1" indent="-285750">
              <a:buFont typeface="Arial" panose="020B0604020202020204" pitchFamily="34" charset="0"/>
              <a:buChar char="•"/>
            </a:pPr>
            <a:r>
              <a:rPr lang="en-GB" sz="1400">
                <a:latin typeface="+mj-lt"/>
              </a:rPr>
              <a:t>Leman (Permian) - currently producing and depleted natural gas fields  	 → Est 3GT CO</a:t>
            </a:r>
            <a:r>
              <a:rPr lang="en-GB" sz="1400" baseline="-25000">
                <a:latin typeface="+mj-lt"/>
              </a:rPr>
              <a:t>2</a:t>
            </a:r>
            <a:r>
              <a:rPr lang="en-GB" sz="1400">
                <a:latin typeface="+mj-lt"/>
              </a:rPr>
              <a:t> capacity</a:t>
            </a:r>
          </a:p>
          <a:p>
            <a:pPr marL="0" lvl="1" indent="-285750">
              <a:buFont typeface="Arial" panose="020B0604020202020204" pitchFamily="34" charset="0"/>
              <a:buChar char="•"/>
            </a:pPr>
            <a:r>
              <a:rPr lang="en-GB" sz="1400">
                <a:latin typeface="+mj-lt"/>
              </a:rPr>
              <a:t>Carboniferous - currently producing and depleted natural gas fields       	 → Assumed reservoir typically poor quality for CO</a:t>
            </a:r>
            <a:r>
              <a:rPr lang="en-GB" sz="1400" baseline="-25000">
                <a:latin typeface="+mj-lt"/>
              </a:rPr>
              <a:t>2</a:t>
            </a:r>
          </a:p>
          <a:p>
            <a:pPr marL="0" lvl="1"/>
            <a:endParaRPr lang="en-GB" sz="1400">
              <a:latin typeface="+mj-lt"/>
            </a:endParaRPr>
          </a:p>
          <a:p>
            <a:pPr marL="0" lvl="1"/>
            <a:endParaRPr lang="en-GB" sz="1400">
              <a:latin typeface="+mj-lt"/>
            </a:endParaRPr>
          </a:p>
          <a:p>
            <a:endParaRPr lang="en-GB" sz="1400" b="1">
              <a:latin typeface="+mj-lt"/>
            </a:endParaRPr>
          </a:p>
        </p:txBody>
      </p:sp>
      <p:sp>
        <p:nvSpPr>
          <p:cNvPr id="9" name="Rectangle: Rounded Corners 8">
            <a:extLst>
              <a:ext uri="{FF2B5EF4-FFF2-40B4-BE49-F238E27FC236}">
                <a16:creationId xmlns:a16="http://schemas.microsoft.com/office/drawing/2014/main" id="{3B27E7A7-31A4-F381-FFCA-B7192FD0C4DE}"/>
              </a:ext>
              <a:ext uri="{C183D7F6-B498-43B3-948B-1728B52AA6E4}">
                <adec:decorative xmlns:adec="http://schemas.microsoft.com/office/drawing/2017/decorative" val="1"/>
              </a:ext>
            </a:extLst>
          </p:cNvPr>
          <p:cNvSpPr/>
          <p:nvPr/>
        </p:nvSpPr>
        <p:spPr>
          <a:xfrm>
            <a:off x="357447" y="1400175"/>
            <a:ext cx="11467581" cy="1528433"/>
          </a:xfrm>
          <a:prstGeom prst="roundRect">
            <a:avLst>
              <a:gd name="adj" fmla="val 1455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FB7D84A-AB3C-0405-E8E0-43C6AAD2CEBE}"/>
              </a:ext>
              <a:ext uri="{C183D7F6-B498-43B3-948B-1728B52AA6E4}">
                <adec:decorative xmlns:adec="http://schemas.microsoft.com/office/drawing/2017/decorative" val="0"/>
              </a:ext>
            </a:extLst>
          </p:cNvPr>
          <p:cNvSpPr/>
          <p:nvPr/>
        </p:nvSpPr>
        <p:spPr>
          <a:xfrm>
            <a:off x="413376" y="3122856"/>
            <a:ext cx="8146964" cy="1385862"/>
          </a:xfrm>
          <a:prstGeom prst="roundRect">
            <a:avLst>
              <a:gd name="adj" fmla="val 1455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chemeClr val="tx1"/>
                </a:solidFill>
                <a:latin typeface="+mj-lt"/>
              </a:rPr>
              <a:t>Legacy/Vintage 3D seismic – Predominantly 1990s acquisition</a:t>
            </a:r>
            <a:endParaRPr lang="en-GB" sz="1400" dirty="0">
              <a:solidFill>
                <a:schemeClr val="tx1"/>
              </a:solidFill>
              <a:latin typeface="+mj-lt"/>
            </a:endParaRPr>
          </a:p>
          <a:p>
            <a:pPr marL="609570" lvl="2" indent="-285750">
              <a:buFont typeface="Arial" panose="020B0604020202020204" pitchFamily="34" charset="0"/>
              <a:buChar char="•"/>
            </a:pPr>
            <a:r>
              <a:rPr lang="en-GB" sz="1400" dirty="0">
                <a:solidFill>
                  <a:schemeClr val="tx1"/>
                </a:solidFill>
                <a:latin typeface="+mj-lt"/>
              </a:rPr>
              <a:t>Large number/patchwork of surveys</a:t>
            </a:r>
          </a:p>
          <a:p>
            <a:pPr marL="609570" lvl="2" indent="-285750">
              <a:buFont typeface="Arial" panose="020B0604020202020204" pitchFamily="34" charset="0"/>
              <a:buChar char="•"/>
            </a:pPr>
            <a:r>
              <a:rPr lang="en-GB" sz="1400" dirty="0">
                <a:solidFill>
                  <a:schemeClr val="tx1"/>
                </a:solidFill>
                <a:latin typeface="+mj-lt"/>
              </a:rPr>
              <a:t>Each 3D surveys has slightly different acquisition parameters</a:t>
            </a:r>
          </a:p>
          <a:p>
            <a:pPr marL="609570" lvl="2" indent="-285750">
              <a:buFont typeface="Arial" panose="020B0604020202020204" pitchFamily="34" charset="0"/>
              <a:buChar char="•"/>
            </a:pPr>
            <a:r>
              <a:rPr lang="en-GB" sz="1400" dirty="0">
                <a:solidFill>
                  <a:schemeClr val="tx1"/>
                </a:solidFill>
                <a:latin typeface="+mj-lt"/>
              </a:rPr>
              <a:t>Most 3D surveys do not meet modern specifications, especially in main CS part of basin</a:t>
            </a:r>
          </a:p>
          <a:p>
            <a:pPr marL="609570" lvl="2" indent="-285750">
              <a:buFont typeface="Arial" panose="020B0604020202020204" pitchFamily="34" charset="0"/>
              <a:buChar char="•"/>
            </a:pPr>
            <a:r>
              <a:rPr lang="en-GB" sz="1400" dirty="0">
                <a:solidFill>
                  <a:schemeClr val="tx1"/>
                </a:solidFill>
                <a:latin typeface="+mj-lt"/>
              </a:rPr>
              <a:t>Some 3D coverage gaps especially nearshore</a:t>
            </a:r>
          </a:p>
          <a:p>
            <a:pPr marL="609570" lvl="2" indent="-285750">
              <a:buFont typeface="Arial" panose="020B0604020202020204" pitchFamily="34" charset="0"/>
              <a:buChar char="•"/>
            </a:pPr>
            <a:r>
              <a:rPr lang="en-GB" sz="1400" dirty="0">
                <a:solidFill>
                  <a:schemeClr val="tx1"/>
                </a:solidFill>
                <a:latin typeface="+mj-lt"/>
              </a:rPr>
              <a:t>Modern reprocessing always improves the seismic image</a:t>
            </a:r>
          </a:p>
        </p:txBody>
      </p:sp>
      <p:sp>
        <p:nvSpPr>
          <p:cNvPr id="16" name="Arrow: Down 15">
            <a:extLst>
              <a:ext uri="{FF2B5EF4-FFF2-40B4-BE49-F238E27FC236}">
                <a16:creationId xmlns:a16="http://schemas.microsoft.com/office/drawing/2014/main" id="{2B03F4F1-2D69-D901-8669-AB960616E66F}"/>
              </a:ext>
              <a:ext uri="{C183D7F6-B498-43B3-948B-1728B52AA6E4}">
                <adec:decorative xmlns:adec="http://schemas.microsoft.com/office/drawing/2017/decorative" val="1"/>
              </a:ext>
            </a:extLst>
          </p:cNvPr>
          <p:cNvSpPr/>
          <p:nvPr/>
        </p:nvSpPr>
        <p:spPr>
          <a:xfrm rot="18538812">
            <a:off x="1965960" y="4555434"/>
            <a:ext cx="857250" cy="708315"/>
          </a:xfrm>
          <a:prstGeom prst="downArrow">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5752BDAA-3E44-9E6A-A6B7-52B71793FA1B}"/>
              </a:ext>
              <a:ext uri="{C183D7F6-B498-43B3-948B-1728B52AA6E4}">
                <adec:decorative xmlns:adec="http://schemas.microsoft.com/office/drawing/2017/decorative" val="0"/>
              </a:ext>
            </a:extLst>
          </p:cNvPr>
          <p:cNvSpPr/>
          <p:nvPr/>
        </p:nvSpPr>
        <p:spPr>
          <a:xfrm>
            <a:off x="2808515" y="4807335"/>
            <a:ext cx="9138886" cy="1512720"/>
          </a:xfrm>
          <a:prstGeom prst="roundRect">
            <a:avLst>
              <a:gd name="adj" fmla="val 14554"/>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a:solidFill>
                  <a:schemeClr val="tx1"/>
                </a:solidFill>
                <a:latin typeface="+mj-lt"/>
              </a:rPr>
              <a:t>Future seismic acquisition will be increasingly challenging</a:t>
            </a:r>
          </a:p>
          <a:p>
            <a:pPr marL="0" lvl="1" indent="-285750">
              <a:buFont typeface="Arial" panose="020B0604020202020204" pitchFamily="34" charset="0"/>
              <a:buChar char="•"/>
            </a:pPr>
            <a:r>
              <a:rPr lang="en-GB" sz="1400">
                <a:solidFill>
                  <a:schemeClr val="tx1"/>
                </a:solidFill>
                <a:latin typeface="+mj-lt"/>
              </a:rPr>
              <a:t>Shallow water sandbanks &amp; wrecks restrict vessel draft &amp; deep tow streamer </a:t>
            </a:r>
          </a:p>
          <a:p>
            <a:pPr marL="0" lvl="1" indent="-285750">
              <a:buFont typeface="Arial" panose="020B0604020202020204" pitchFamily="34" charset="0"/>
              <a:buChar char="•"/>
            </a:pPr>
            <a:r>
              <a:rPr lang="en-GB" sz="1400">
                <a:solidFill>
                  <a:schemeClr val="tx1"/>
                </a:solidFill>
                <a:latin typeface="+mj-lt"/>
              </a:rPr>
              <a:t>Strong tides create significant streamer feather or noise on ocean bottom cables/nodes</a:t>
            </a:r>
          </a:p>
          <a:p>
            <a:pPr marL="0" lvl="2" indent="-285750">
              <a:buFont typeface="Arial" panose="020B0604020202020204" pitchFamily="34" charset="0"/>
              <a:buChar char="•"/>
            </a:pPr>
            <a:r>
              <a:rPr lang="en-GB" sz="1400">
                <a:solidFill>
                  <a:schemeClr val="tx1"/>
                </a:solidFill>
                <a:latin typeface="+mj-lt"/>
              </a:rPr>
              <a:t>Multiple marine users (Fishing/ lobster pots, shipping, leisure)</a:t>
            </a:r>
          </a:p>
          <a:p>
            <a:pPr marL="0" lvl="1" indent="-285750">
              <a:buFont typeface="Arial" panose="020B0604020202020204" pitchFamily="34" charset="0"/>
              <a:buChar char="•"/>
            </a:pPr>
            <a:r>
              <a:rPr lang="en-GB" sz="1400">
                <a:solidFill>
                  <a:schemeClr val="tx1"/>
                </a:solidFill>
                <a:latin typeface="+mj-lt"/>
              </a:rPr>
              <a:t>Increasing development of windfarms: Preventing all streamer seismic &amp; severely restricting OBN access</a:t>
            </a:r>
          </a:p>
          <a:p>
            <a:pPr marL="0" lvl="1" indent="-285750">
              <a:buFont typeface="Arial" panose="020B0604020202020204" pitchFamily="34" charset="0"/>
              <a:buChar char="•"/>
            </a:pPr>
            <a:r>
              <a:rPr lang="en-GB" sz="1400">
                <a:solidFill>
                  <a:schemeClr val="tx1"/>
                </a:solidFill>
                <a:latin typeface="+mj-lt"/>
              </a:rPr>
              <a:t>Enhanced HSE (risk to deep tow cables) &amp; environmental (noise budgets, cetaceans, marine areas)</a:t>
            </a:r>
          </a:p>
        </p:txBody>
      </p:sp>
      <p:sp>
        <p:nvSpPr>
          <p:cNvPr id="3" name="Text Placeholder 1">
            <a:extLst>
              <a:ext uri="{FF2B5EF4-FFF2-40B4-BE49-F238E27FC236}">
                <a16:creationId xmlns:a16="http://schemas.microsoft.com/office/drawing/2014/main" id="{CB43A399-4359-B036-1344-146503A19695}"/>
              </a:ext>
            </a:extLst>
          </p:cNvPr>
          <p:cNvSpPr txBox="1">
            <a:spLocks/>
          </p:cNvSpPr>
          <p:nvPr/>
        </p:nvSpPr>
        <p:spPr>
          <a:xfrm>
            <a:off x="0" y="6489702"/>
            <a:ext cx="12192000" cy="368300"/>
          </a:xfrm>
          <a:prstGeom prst="rect">
            <a:avLst/>
          </a:prstGeom>
          <a:solidFill>
            <a:schemeClr val="bg1"/>
          </a:solidFill>
        </p:spPr>
        <p:txBody>
          <a:bodyPr/>
          <a:lst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buNone/>
            </a:pPr>
            <a:r>
              <a:rPr lang="en-GB" sz="1400">
                <a:solidFill>
                  <a:srgbClr val="FFFFFF"/>
                </a:solidFill>
              </a:rPr>
              <a:t>Majority of SNS legacy seismic inadequate for CCS development but new acquisition will be increasingly difficult</a:t>
            </a:r>
          </a:p>
        </p:txBody>
      </p:sp>
    </p:spTree>
    <p:extLst>
      <p:ext uri="{BB962C8B-B14F-4D97-AF65-F5344CB8AC3E}">
        <p14:creationId xmlns:p14="http://schemas.microsoft.com/office/powerpoint/2010/main" val="1431912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B360B9-2187-14D4-76F4-C63485728A14}"/>
              </a:ext>
            </a:extLst>
          </p:cNvPr>
          <p:cNvSpPr txBox="1">
            <a:spLocks noGrp="1"/>
          </p:cNvSpPr>
          <p:nvPr>
            <p:ph type="title" idx="4294967295"/>
          </p:nvPr>
        </p:nvSpPr>
        <p:spPr>
          <a:xfrm>
            <a:off x="375695" y="203416"/>
            <a:ext cx="8799332" cy="501649"/>
          </a:xfrm>
          <a:prstGeom prst="rect">
            <a:avLst/>
          </a:prstGeom>
          <a:noFill/>
          <a:ln>
            <a:noFill/>
            <a:prstDash/>
          </a:ln>
          <a:effectLst/>
        </p:spPr>
        <p:txBody>
          <a:bodyPr rot="0" spcFirstLastPara="0" vertOverflow="overflow" horzOverflow="overflow" vert="horz" wrap="square" lIns="0" tIns="0" rIns="91440" bIns="45720" numCol="1" spcCol="0" rtlCol="0" fromWordArt="0" anchor="ctr" anchorCtr="0" forceAA="0" compatLnSpc="1">
            <a:prstTxWarp prst="textNoShape">
              <a:avLst/>
            </a:prstTxWarp>
            <a:noAutofit/>
          </a:bodyPr>
          <a:lstStyle>
            <a:lvl1pPr algn="l" defTabSz="1219140" rtl="0" eaLnBrk="1" latinLnBrk="0" hangingPunct="1">
              <a:lnSpc>
                <a:spcPct val="90000"/>
              </a:lnSpc>
              <a:spcBef>
                <a:spcPct val="0"/>
              </a:spcBef>
              <a:buNone/>
              <a:defRPr sz="2800" b="1" kern="1200">
                <a:solidFill>
                  <a:srgbClr val="002060"/>
                </a:solidFill>
                <a:latin typeface="Arial" panose="020B0604020202020204" pitchFamily="34" charset="0"/>
                <a:ea typeface="+mj-ea"/>
                <a:cs typeface="Arial" panose="020B0604020202020204" pitchFamily="34" charset="0"/>
              </a:defRPr>
            </a:lvl1pPr>
          </a:lstStyle>
          <a:p>
            <a:pPr marL="0" marR="0" lvl="0" indent="0" algn="l" defTabSz="121914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4.2 Potential CCS Bunter &amp; Leman reservoirs</a:t>
            </a:r>
          </a:p>
        </p:txBody>
      </p:sp>
      <p:sp>
        <p:nvSpPr>
          <p:cNvPr id="5" name="Slide Number Placeholder 3">
            <a:extLst>
              <a:ext uri="{FF2B5EF4-FFF2-40B4-BE49-F238E27FC236}">
                <a16:creationId xmlns:a16="http://schemas.microsoft.com/office/drawing/2014/main" id="{940C2A25-D576-B938-30FC-4A9089A96D2E}"/>
              </a:ext>
            </a:extLst>
          </p:cNvPr>
          <p:cNvSpPr>
            <a:spLocks noGrp="1"/>
          </p:cNvSpPr>
          <p:nvPr>
            <p:ph type="sldNum" sz="quarter" idx="4"/>
          </p:nvPr>
        </p:nvSpPr>
        <p:spPr>
          <a:xfrm>
            <a:off x="11504815" y="3211512"/>
            <a:ext cx="669724" cy="434975"/>
          </a:xfrm>
        </p:spPr>
        <p:txBody>
          <a:bodyPr/>
          <a:lstStyle/>
          <a:p>
            <a:fld id="{DD0590FE-9BA6-45CB-BC76-38BB9AEE2E90}" type="slidenum">
              <a:rPr lang="en-GB" smtClean="0"/>
              <a:pPr/>
              <a:t>17</a:t>
            </a:fld>
            <a:endParaRPr lang="en-GB"/>
          </a:p>
        </p:txBody>
      </p:sp>
      <p:sp>
        <p:nvSpPr>
          <p:cNvPr id="18" name="TextBox 17">
            <a:extLst>
              <a:ext uri="{FF2B5EF4-FFF2-40B4-BE49-F238E27FC236}">
                <a16:creationId xmlns:a16="http://schemas.microsoft.com/office/drawing/2014/main" id="{8759C675-DD64-4E74-F29B-B4B7E5A942A2}"/>
              </a:ext>
              <a:ext uri="{C183D7F6-B498-43B3-948B-1728B52AA6E4}">
                <adec:decorative xmlns:adec="http://schemas.microsoft.com/office/drawing/2017/decorative" val="1"/>
              </a:ext>
            </a:extLst>
          </p:cNvPr>
          <p:cNvSpPr txBox="1"/>
          <p:nvPr/>
        </p:nvSpPr>
        <p:spPr>
          <a:xfrm>
            <a:off x="593928" y="5409438"/>
            <a:ext cx="11440456" cy="1015663"/>
          </a:xfrm>
          <a:prstGeom prst="rect">
            <a:avLst/>
          </a:prstGeom>
          <a:noFill/>
        </p:spPr>
        <p:txBody>
          <a:bodyPr wrap="square" rtlCol="0">
            <a:spAutoFit/>
          </a:bodyPr>
          <a:lstStyle/>
          <a:p>
            <a:pPr marL="285750" indent="-285750">
              <a:buFont typeface="Arial" panose="020B0604020202020204" pitchFamily="34" charset="0"/>
              <a:buChar char="•"/>
            </a:pPr>
            <a:r>
              <a:rPr lang="en-GB" sz="1200">
                <a:latin typeface="+mj-lt"/>
              </a:rPr>
              <a:t>The contoured areas within the green polygon are the spatial extents of Bunter closures.</a:t>
            </a:r>
          </a:p>
          <a:p>
            <a:pPr marL="285750" indent="-285750">
              <a:buFont typeface="Arial" panose="020B0604020202020204" pitchFamily="34" charset="0"/>
              <a:buChar char="•"/>
            </a:pPr>
            <a:r>
              <a:rPr lang="en-GB" sz="1200">
                <a:latin typeface="+mj-lt"/>
              </a:rPr>
              <a:t>Bunter covers an area of ~ 30,000km² and the Leman mostly underlies the southern 2/3rds of the Bunter fairway (19,000km²).</a:t>
            </a:r>
          </a:p>
          <a:p>
            <a:pPr marL="285750" indent="-285750">
              <a:buFont typeface="Arial" panose="020B0604020202020204" pitchFamily="34" charset="0"/>
              <a:buChar char="•"/>
            </a:pPr>
            <a:r>
              <a:rPr lang="en-GB" sz="1200">
                <a:latin typeface="+mj-lt"/>
              </a:rPr>
              <a:t>Both the Bunter and Leman outcrop onshore to the west.</a:t>
            </a:r>
          </a:p>
          <a:p>
            <a:pPr marL="285750" indent="-285750">
              <a:buFont typeface="Arial" panose="020B0604020202020204" pitchFamily="34" charset="0"/>
              <a:buChar char="•"/>
            </a:pPr>
            <a:r>
              <a:rPr lang="en-GB" sz="1200">
                <a:latin typeface="+mj-lt"/>
              </a:rPr>
              <a:t>Reservoirs at &gt;800mTVDSS depth (section 2.3) allow CO</a:t>
            </a:r>
            <a:r>
              <a:rPr lang="en-GB" sz="1200" baseline="-25000">
                <a:latin typeface="+mj-lt"/>
              </a:rPr>
              <a:t>2</a:t>
            </a:r>
            <a:r>
              <a:rPr lang="en-GB" sz="1200">
                <a:latin typeface="+mj-lt"/>
              </a:rPr>
              <a:t> injection as a super-critical dense fluid.  Red fill areas show where reservoir is too shallow (&lt;800m).</a:t>
            </a:r>
          </a:p>
          <a:p>
            <a:pPr marL="285750" indent="-285750">
              <a:buFont typeface="Arial" panose="020B0604020202020204" pitchFamily="34" charset="0"/>
              <a:buChar char="•"/>
            </a:pPr>
            <a:r>
              <a:rPr lang="en-GB" sz="1200">
                <a:latin typeface="+mj-lt"/>
              </a:rPr>
              <a:t>Salt ridges and faulted are areas of particularly complex imaging and require more sophisticated seismic acquisition (see section 4.3).</a:t>
            </a:r>
          </a:p>
        </p:txBody>
      </p:sp>
      <p:grpSp>
        <p:nvGrpSpPr>
          <p:cNvPr id="4" name="Group 3" descr="SNS Bunter fairway">
            <a:extLst>
              <a:ext uri="{FF2B5EF4-FFF2-40B4-BE49-F238E27FC236}">
                <a16:creationId xmlns:a16="http://schemas.microsoft.com/office/drawing/2014/main" id="{8B629E53-1833-321F-A557-DAAF86628781}"/>
              </a:ext>
            </a:extLst>
          </p:cNvPr>
          <p:cNvGrpSpPr/>
          <p:nvPr/>
        </p:nvGrpSpPr>
        <p:grpSpPr>
          <a:xfrm>
            <a:off x="375695" y="818915"/>
            <a:ext cx="5720305" cy="4387489"/>
            <a:chOff x="375695" y="818915"/>
            <a:chExt cx="5720305" cy="4387489"/>
          </a:xfrm>
        </p:grpSpPr>
        <p:pic>
          <p:nvPicPr>
            <p:cNvPr id="26" name="Picture 25">
              <a:extLst>
                <a:ext uri="{FF2B5EF4-FFF2-40B4-BE49-F238E27FC236}">
                  <a16:creationId xmlns:a16="http://schemas.microsoft.com/office/drawing/2014/main" id="{A3D5BD6F-9F48-87DD-F639-58C317670175}"/>
                </a:ext>
              </a:extLst>
            </p:cNvPr>
            <p:cNvPicPr>
              <a:picLocks noChangeAspect="1"/>
            </p:cNvPicPr>
            <p:nvPr/>
          </p:nvPicPr>
          <p:blipFill rotWithShape="1">
            <a:blip r:embed="rId3"/>
            <a:srcRect l="3859" t="3837" r="28900" b="4160"/>
            <a:stretch/>
          </p:blipFill>
          <p:spPr>
            <a:xfrm>
              <a:off x="1044483" y="818915"/>
              <a:ext cx="4533461" cy="4387489"/>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B9BC5388-1012-6551-43A3-B268AA58B7D2}"/>
                </a:ext>
              </a:extLst>
            </p:cNvPr>
            <p:cNvSpPr txBox="1"/>
            <p:nvPr/>
          </p:nvSpPr>
          <p:spPr>
            <a:xfrm>
              <a:off x="375695" y="4053186"/>
              <a:ext cx="1654454" cy="861774"/>
            </a:xfrm>
            <a:prstGeom prst="rect">
              <a:avLst/>
            </a:prstGeom>
            <a:solidFill>
              <a:srgbClr val="FFFFFF">
                <a:alpha val="69804"/>
              </a:srgbClr>
            </a:solidFill>
            <a:ln>
              <a:solidFill>
                <a:schemeClr val="tx1"/>
              </a:solidFill>
            </a:ln>
          </p:spPr>
          <p:txBody>
            <a:bodyPr wrap="square" rtlCol="0">
              <a:spAutoFit/>
            </a:bodyPr>
            <a:lstStyle/>
            <a:p>
              <a:pPr algn="ctr"/>
              <a:r>
                <a:rPr lang="en-GB" sz="1000">
                  <a:latin typeface="+mj-lt"/>
                </a:rPr>
                <a:t>Bunter closures</a:t>
              </a:r>
            </a:p>
            <a:p>
              <a:pPr algn="ctr"/>
              <a:r>
                <a:rPr lang="en-GB" sz="1000">
                  <a:latin typeface="+mj-lt"/>
                </a:rPr>
                <a:t>depth considered suitable for HR 3D seismic reservoir imaging (c.f. Endurance acquisition)</a:t>
              </a:r>
            </a:p>
          </p:txBody>
        </p:sp>
        <p:sp>
          <p:nvSpPr>
            <p:cNvPr id="15" name="TextBox 14">
              <a:extLst>
                <a:ext uri="{FF2B5EF4-FFF2-40B4-BE49-F238E27FC236}">
                  <a16:creationId xmlns:a16="http://schemas.microsoft.com/office/drawing/2014/main" id="{D52A5139-9CDB-D18D-89E1-9A9CC5D2E67B}"/>
                </a:ext>
              </a:extLst>
            </p:cNvPr>
            <p:cNvSpPr txBox="1"/>
            <p:nvPr/>
          </p:nvSpPr>
          <p:spPr>
            <a:xfrm rot="3645224">
              <a:off x="3531391" y="2988316"/>
              <a:ext cx="619080" cy="215444"/>
            </a:xfrm>
            <a:prstGeom prst="rect">
              <a:avLst/>
            </a:prstGeom>
            <a:noFill/>
          </p:spPr>
          <p:txBody>
            <a:bodyPr wrap="none" rtlCol="0">
              <a:spAutoFit/>
            </a:bodyPr>
            <a:lstStyle/>
            <a:p>
              <a:pPr algn="ctr"/>
              <a:r>
                <a:rPr lang="en-GB" sz="800" b="1">
                  <a:solidFill>
                    <a:srgbClr val="FF0000"/>
                  </a:solidFill>
                  <a:latin typeface="+mj-lt"/>
                </a:rPr>
                <a:t>Complex</a:t>
              </a:r>
            </a:p>
          </p:txBody>
        </p:sp>
        <p:sp>
          <p:nvSpPr>
            <p:cNvPr id="16" name="TextBox 15">
              <a:extLst>
                <a:ext uri="{FF2B5EF4-FFF2-40B4-BE49-F238E27FC236}">
                  <a16:creationId xmlns:a16="http://schemas.microsoft.com/office/drawing/2014/main" id="{6E7D5E28-7F5F-F812-93C5-17AB50130FC8}"/>
                </a:ext>
              </a:extLst>
            </p:cNvPr>
            <p:cNvSpPr txBox="1"/>
            <p:nvPr/>
          </p:nvSpPr>
          <p:spPr>
            <a:xfrm>
              <a:off x="2562593" y="2467555"/>
              <a:ext cx="619080" cy="215444"/>
            </a:xfrm>
            <a:prstGeom prst="rect">
              <a:avLst/>
            </a:prstGeom>
            <a:noFill/>
          </p:spPr>
          <p:txBody>
            <a:bodyPr wrap="none" rtlCol="0">
              <a:spAutoFit/>
            </a:bodyPr>
            <a:lstStyle/>
            <a:p>
              <a:pPr algn="ctr"/>
              <a:r>
                <a:rPr lang="en-GB" sz="800" b="1">
                  <a:solidFill>
                    <a:srgbClr val="FF0000"/>
                  </a:solidFill>
                  <a:latin typeface="+mj-lt"/>
                </a:rPr>
                <a:t>Complex</a:t>
              </a:r>
            </a:p>
          </p:txBody>
        </p:sp>
        <p:sp>
          <p:nvSpPr>
            <p:cNvPr id="17" name="TextBox 16">
              <a:extLst>
                <a:ext uri="{FF2B5EF4-FFF2-40B4-BE49-F238E27FC236}">
                  <a16:creationId xmlns:a16="http://schemas.microsoft.com/office/drawing/2014/main" id="{0347918B-2B6B-32F6-9BC3-A051EA711ED8}"/>
                </a:ext>
              </a:extLst>
            </p:cNvPr>
            <p:cNvSpPr txBox="1"/>
            <p:nvPr/>
          </p:nvSpPr>
          <p:spPr>
            <a:xfrm rot="2715953">
              <a:off x="2273266" y="2909721"/>
              <a:ext cx="619080" cy="215444"/>
            </a:xfrm>
            <a:prstGeom prst="rect">
              <a:avLst/>
            </a:prstGeom>
            <a:noFill/>
          </p:spPr>
          <p:txBody>
            <a:bodyPr wrap="none" rtlCol="0">
              <a:spAutoFit/>
            </a:bodyPr>
            <a:lstStyle/>
            <a:p>
              <a:pPr algn="ctr"/>
              <a:r>
                <a:rPr lang="en-GB" sz="800" b="1">
                  <a:solidFill>
                    <a:srgbClr val="FF0000"/>
                  </a:solidFill>
                  <a:latin typeface="+mj-lt"/>
                </a:rPr>
                <a:t>Complex</a:t>
              </a:r>
            </a:p>
          </p:txBody>
        </p:sp>
        <p:sp>
          <p:nvSpPr>
            <p:cNvPr id="2" name="TextBox 1">
              <a:extLst>
                <a:ext uri="{FF2B5EF4-FFF2-40B4-BE49-F238E27FC236}">
                  <a16:creationId xmlns:a16="http://schemas.microsoft.com/office/drawing/2014/main" id="{BD7787F9-9C03-E0A3-4987-21C70ED484D5}"/>
                </a:ext>
              </a:extLst>
            </p:cNvPr>
            <p:cNvSpPr txBox="1"/>
            <p:nvPr/>
          </p:nvSpPr>
          <p:spPr>
            <a:xfrm>
              <a:off x="5337892" y="878704"/>
              <a:ext cx="758108" cy="257369"/>
            </a:xfrm>
            <a:prstGeom prst="rect">
              <a:avLst/>
            </a:prstGeom>
            <a:solidFill>
              <a:schemeClr val="tx2">
                <a:lumMod val="20000"/>
                <a:lumOff val="80000"/>
              </a:schemeClr>
            </a:solidFill>
          </p:spPr>
          <p:txBody>
            <a:bodyPr wrap="square" lIns="36000" tIns="36000" rIns="36000" bIns="36000">
              <a:spAutoFit/>
            </a:bodyPr>
            <a:lstStyle/>
            <a:p>
              <a:pPr algn="ctr"/>
              <a:r>
                <a:rPr lang="en-GB" sz="1200" b="1" i="1">
                  <a:highlight>
                    <a:srgbClr val="FFFFFF"/>
                  </a:highlight>
                  <a:latin typeface="+mj-lt"/>
                </a:rPr>
                <a:t>(Ref 4b)</a:t>
              </a:r>
              <a:endParaRPr lang="en-GB" sz="1200" b="1">
                <a:highlight>
                  <a:srgbClr val="FFFFFF"/>
                </a:highlight>
              </a:endParaRPr>
            </a:p>
          </p:txBody>
        </p:sp>
        <p:pic>
          <p:nvPicPr>
            <p:cNvPr id="28" name="Picture 27">
              <a:extLst>
                <a:ext uri="{FF2B5EF4-FFF2-40B4-BE49-F238E27FC236}">
                  <a16:creationId xmlns:a16="http://schemas.microsoft.com/office/drawing/2014/main" id="{3C8A7261-3595-75EF-A0EF-E33130C43396}"/>
                </a:ext>
              </a:extLst>
            </p:cNvPr>
            <p:cNvPicPr>
              <a:picLocks noChangeAspect="1"/>
            </p:cNvPicPr>
            <p:nvPr/>
          </p:nvPicPr>
          <p:blipFill>
            <a:blip r:embed="rId4"/>
            <a:stretch>
              <a:fillRect/>
            </a:stretch>
          </p:blipFill>
          <p:spPr>
            <a:xfrm>
              <a:off x="4198096" y="4576588"/>
              <a:ext cx="1342189" cy="557898"/>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0C9E6575-D8F6-5CB8-5CBF-75ACBF006DF7}"/>
                </a:ext>
              </a:extLst>
            </p:cNvPr>
            <p:cNvSpPr txBox="1"/>
            <p:nvPr/>
          </p:nvSpPr>
          <p:spPr>
            <a:xfrm>
              <a:off x="2612571" y="2025411"/>
              <a:ext cx="824593" cy="169277"/>
            </a:xfrm>
            <a:prstGeom prst="rect">
              <a:avLst/>
            </a:prstGeom>
          </p:spPr>
          <p:txBody>
            <a:bodyPr wrap="square" lIns="0" tIns="0" rtlCol="0">
              <a:spAutoFit/>
            </a:bodyPr>
            <a:lstStyle/>
            <a:p>
              <a:pPr algn="l"/>
              <a:r>
                <a:rPr lang="en-GB" sz="800" b="1"/>
                <a:t>Endurance</a:t>
              </a:r>
            </a:p>
          </p:txBody>
        </p:sp>
        <p:sp>
          <p:nvSpPr>
            <p:cNvPr id="38" name="TextBox 37">
              <a:extLst>
                <a:ext uri="{FF2B5EF4-FFF2-40B4-BE49-F238E27FC236}">
                  <a16:creationId xmlns:a16="http://schemas.microsoft.com/office/drawing/2014/main" id="{53A1C0C8-D49B-6C0C-999B-BD08700B3B7D}"/>
                </a:ext>
              </a:extLst>
            </p:cNvPr>
            <p:cNvSpPr txBox="1"/>
            <p:nvPr/>
          </p:nvSpPr>
          <p:spPr>
            <a:xfrm>
              <a:off x="2673499" y="2935492"/>
              <a:ext cx="824593" cy="169277"/>
            </a:xfrm>
            <a:prstGeom prst="rect">
              <a:avLst/>
            </a:prstGeom>
          </p:spPr>
          <p:txBody>
            <a:bodyPr wrap="square" lIns="0" tIns="0" rtlCol="0">
              <a:spAutoFit/>
            </a:bodyPr>
            <a:lstStyle/>
            <a:p>
              <a:pPr algn="l"/>
              <a:r>
                <a:rPr lang="en-GB" sz="800" b="1"/>
                <a:t>West Sole</a:t>
              </a:r>
            </a:p>
          </p:txBody>
        </p:sp>
      </p:grpSp>
      <p:grpSp>
        <p:nvGrpSpPr>
          <p:cNvPr id="3" name="Group 2" descr="SNS Leman fairway">
            <a:extLst>
              <a:ext uri="{FF2B5EF4-FFF2-40B4-BE49-F238E27FC236}">
                <a16:creationId xmlns:a16="http://schemas.microsoft.com/office/drawing/2014/main" id="{A314A1F2-ED94-CF86-EB52-1010B48DFCE5}"/>
              </a:ext>
            </a:extLst>
          </p:cNvPr>
          <p:cNvGrpSpPr/>
          <p:nvPr/>
        </p:nvGrpSpPr>
        <p:grpSpPr>
          <a:xfrm>
            <a:off x="6314156" y="818915"/>
            <a:ext cx="5186555" cy="4393909"/>
            <a:chOff x="6314156" y="818915"/>
            <a:chExt cx="5186555" cy="4393909"/>
          </a:xfrm>
        </p:grpSpPr>
        <p:pic>
          <p:nvPicPr>
            <p:cNvPr id="46" name="Picture 45">
              <a:extLst>
                <a:ext uri="{FF2B5EF4-FFF2-40B4-BE49-F238E27FC236}">
                  <a16:creationId xmlns:a16="http://schemas.microsoft.com/office/drawing/2014/main" id="{44B769F5-B232-11F8-8497-FBD13072F835}"/>
                </a:ext>
              </a:extLst>
            </p:cNvPr>
            <p:cNvPicPr>
              <a:picLocks noChangeAspect="1"/>
            </p:cNvPicPr>
            <p:nvPr/>
          </p:nvPicPr>
          <p:blipFill rotWithShape="1">
            <a:blip r:embed="rId5"/>
            <a:srcRect l="3825" t="3922" r="25894" b="3957"/>
            <a:stretch/>
          </p:blipFill>
          <p:spPr>
            <a:xfrm>
              <a:off x="6761510" y="818915"/>
              <a:ext cx="4739201" cy="4393909"/>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9B21B3BA-19A6-BED3-F2BC-D156FBE58AA3}"/>
                </a:ext>
              </a:extLst>
            </p:cNvPr>
            <p:cNvSpPr txBox="1"/>
            <p:nvPr/>
          </p:nvSpPr>
          <p:spPr>
            <a:xfrm>
              <a:off x="6314156" y="4133984"/>
              <a:ext cx="1296000" cy="707886"/>
            </a:xfrm>
            <a:prstGeom prst="rect">
              <a:avLst/>
            </a:prstGeom>
            <a:solidFill>
              <a:srgbClr val="FFFFFF">
                <a:alpha val="69804"/>
              </a:srgbClr>
            </a:solidFill>
            <a:ln>
              <a:solidFill>
                <a:schemeClr val="tx1"/>
              </a:solidFill>
            </a:ln>
          </p:spPr>
          <p:txBody>
            <a:bodyPr wrap="square" rtlCol="0">
              <a:spAutoFit/>
            </a:bodyPr>
            <a:lstStyle/>
            <a:p>
              <a:r>
                <a:rPr lang="en-GB" sz="1000">
                  <a:latin typeface="+mj-lt"/>
                </a:rPr>
                <a:t>Leman fairway Suited to deep (broadband) seismic imaging.</a:t>
              </a:r>
            </a:p>
          </p:txBody>
        </p:sp>
        <p:pic>
          <p:nvPicPr>
            <p:cNvPr id="33" name="Picture 32">
              <a:extLst>
                <a:ext uri="{FF2B5EF4-FFF2-40B4-BE49-F238E27FC236}">
                  <a16:creationId xmlns:a16="http://schemas.microsoft.com/office/drawing/2014/main" id="{9AFCD307-8AE2-3A4C-2224-7461ADCBD157}"/>
                </a:ext>
              </a:extLst>
            </p:cNvPr>
            <p:cNvPicPr>
              <a:picLocks noChangeAspect="1"/>
            </p:cNvPicPr>
            <p:nvPr/>
          </p:nvPicPr>
          <p:blipFill>
            <a:blip r:embed="rId6"/>
            <a:stretch>
              <a:fillRect/>
            </a:stretch>
          </p:blipFill>
          <p:spPr>
            <a:xfrm>
              <a:off x="10014983" y="4576588"/>
              <a:ext cx="1425096" cy="557898"/>
            </a:xfrm>
            <a:prstGeom prst="rect">
              <a:avLst/>
            </a:prstGeom>
            <a:ln>
              <a:noFill/>
            </a:ln>
            <a:effectLst>
              <a:outerShdw blurRad="190500" algn="tl" rotWithShape="0">
                <a:srgbClr val="000000">
                  <a:alpha val="70000"/>
                </a:srgbClr>
              </a:outerShdw>
            </a:effectLst>
          </p:spPr>
        </p:pic>
        <p:sp>
          <p:nvSpPr>
            <p:cNvPr id="34" name="Speech Bubble: Rectangle 33">
              <a:extLst>
                <a:ext uri="{FF2B5EF4-FFF2-40B4-BE49-F238E27FC236}">
                  <a16:creationId xmlns:a16="http://schemas.microsoft.com/office/drawing/2014/main" id="{17094833-1373-D0A4-7C68-8CD5FC15D415}"/>
                </a:ext>
              </a:extLst>
            </p:cNvPr>
            <p:cNvSpPr/>
            <p:nvPr/>
          </p:nvSpPr>
          <p:spPr>
            <a:xfrm>
              <a:off x="9836726" y="878704"/>
              <a:ext cx="1626871" cy="550327"/>
            </a:xfrm>
            <a:prstGeom prst="wedgeRectCallout">
              <a:avLst>
                <a:gd name="adj1" fmla="val -110763"/>
                <a:gd name="adj2" fmla="val -17413"/>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a:t>Carboniferous Play to North – not assumed CCS compatible at this time</a:t>
              </a:r>
            </a:p>
          </p:txBody>
        </p:sp>
        <p:sp>
          <p:nvSpPr>
            <p:cNvPr id="35" name="Speech Bubble: Rectangle 34">
              <a:extLst>
                <a:ext uri="{FF2B5EF4-FFF2-40B4-BE49-F238E27FC236}">
                  <a16:creationId xmlns:a16="http://schemas.microsoft.com/office/drawing/2014/main" id="{3A1A50BA-4A29-261C-FB94-B11C0B856F08}"/>
                </a:ext>
              </a:extLst>
            </p:cNvPr>
            <p:cNvSpPr/>
            <p:nvPr/>
          </p:nvSpPr>
          <p:spPr>
            <a:xfrm>
              <a:off x="10472452" y="2750913"/>
              <a:ext cx="931423" cy="332962"/>
            </a:xfrm>
            <a:prstGeom prst="wedgeRectCallout">
              <a:avLst>
                <a:gd name="adj1" fmla="val -128528"/>
                <a:gd name="adj2" fmla="val 42743"/>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a:t>Leman Gas Field Outlines</a:t>
              </a:r>
            </a:p>
          </p:txBody>
        </p:sp>
        <p:sp>
          <p:nvSpPr>
            <p:cNvPr id="36" name="TextBox 35">
              <a:extLst>
                <a:ext uri="{FF2B5EF4-FFF2-40B4-BE49-F238E27FC236}">
                  <a16:creationId xmlns:a16="http://schemas.microsoft.com/office/drawing/2014/main" id="{98E6E99A-DA17-F73A-8B9A-E2CC160182A3}"/>
                </a:ext>
              </a:extLst>
            </p:cNvPr>
            <p:cNvSpPr txBox="1"/>
            <p:nvPr/>
          </p:nvSpPr>
          <p:spPr>
            <a:xfrm>
              <a:off x="8318968" y="2025410"/>
              <a:ext cx="824593" cy="169277"/>
            </a:xfrm>
            <a:prstGeom prst="rect">
              <a:avLst/>
            </a:prstGeom>
          </p:spPr>
          <p:txBody>
            <a:bodyPr wrap="square" lIns="0" tIns="0" rtlCol="0">
              <a:spAutoFit/>
            </a:bodyPr>
            <a:lstStyle/>
            <a:p>
              <a:pPr algn="l"/>
              <a:r>
                <a:rPr lang="en-GB" sz="800" b="1"/>
                <a:t>Endurance</a:t>
              </a:r>
            </a:p>
          </p:txBody>
        </p:sp>
        <p:sp>
          <p:nvSpPr>
            <p:cNvPr id="37" name="TextBox 36">
              <a:extLst>
                <a:ext uri="{FF2B5EF4-FFF2-40B4-BE49-F238E27FC236}">
                  <a16:creationId xmlns:a16="http://schemas.microsoft.com/office/drawing/2014/main" id="{BCFC05CA-3E02-5701-8A8B-1573B43D13F1}"/>
                </a:ext>
              </a:extLst>
            </p:cNvPr>
            <p:cNvSpPr txBox="1"/>
            <p:nvPr/>
          </p:nvSpPr>
          <p:spPr>
            <a:xfrm>
              <a:off x="8406054" y="2935492"/>
              <a:ext cx="824593" cy="169277"/>
            </a:xfrm>
            <a:prstGeom prst="rect">
              <a:avLst/>
            </a:prstGeom>
          </p:spPr>
          <p:txBody>
            <a:bodyPr wrap="square" lIns="0" tIns="0" rtlCol="0">
              <a:spAutoFit/>
            </a:bodyPr>
            <a:lstStyle/>
            <a:p>
              <a:pPr algn="l"/>
              <a:r>
                <a:rPr lang="en-GB" sz="800" b="1"/>
                <a:t>West Sole</a:t>
              </a:r>
            </a:p>
          </p:txBody>
        </p:sp>
      </p:grpSp>
      <p:sp>
        <p:nvSpPr>
          <p:cNvPr id="21" name="Text Placeholder 1">
            <a:extLst>
              <a:ext uri="{FF2B5EF4-FFF2-40B4-BE49-F238E27FC236}">
                <a16:creationId xmlns:a16="http://schemas.microsoft.com/office/drawing/2014/main" id="{8DF2ECF5-253F-076A-0317-B88EEEFB1326}"/>
              </a:ext>
            </a:extLst>
          </p:cNvPr>
          <p:cNvSpPr txBox="1">
            <a:spLocks/>
          </p:cNvSpPr>
          <p:nvPr/>
        </p:nvSpPr>
        <p:spPr>
          <a:xfrm>
            <a:off x="0" y="6516997"/>
            <a:ext cx="12192000" cy="375703"/>
          </a:xfrm>
          <a:prstGeom prst="rect">
            <a:avLst/>
          </a:prstGeom>
          <a:solidFill>
            <a:schemeClr val="bg1"/>
          </a:solidFill>
        </p:spPr>
        <p:txBody>
          <a:bodyPr/>
          <a:lst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buNone/>
            </a:pPr>
            <a:r>
              <a:rPr lang="en-GB" sz="1400">
                <a:solidFill>
                  <a:srgbClr val="FFFFFF"/>
                </a:solidFill>
              </a:rPr>
              <a:t>Maps show the extent of the geological extent CCS fairway in the Bunter and Leman reservoirs</a:t>
            </a:r>
          </a:p>
        </p:txBody>
      </p:sp>
    </p:spTree>
    <p:extLst>
      <p:ext uri="{BB962C8B-B14F-4D97-AF65-F5344CB8AC3E}">
        <p14:creationId xmlns:p14="http://schemas.microsoft.com/office/powerpoint/2010/main" val="1898189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8DF2ECF5-253F-076A-0317-B88EEEFB1326}"/>
              </a:ext>
              <a:ext uri="{C183D7F6-B498-43B3-948B-1728B52AA6E4}">
                <adec:decorative xmlns:adec="http://schemas.microsoft.com/office/drawing/2017/decorative" val="1"/>
              </a:ext>
            </a:extLst>
          </p:cNvPr>
          <p:cNvSpPr txBox="1">
            <a:spLocks/>
          </p:cNvSpPr>
          <p:nvPr/>
        </p:nvSpPr>
        <p:spPr>
          <a:xfrm>
            <a:off x="0" y="6516997"/>
            <a:ext cx="12192000" cy="375703"/>
          </a:xfrm>
          <a:prstGeom prst="rect">
            <a:avLst/>
          </a:prstGeom>
          <a:solidFill>
            <a:schemeClr val="bg1"/>
          </a:solidFill>
        </p:spPr>
        <p:txBody>
          <a:bodyPr/>
          <a:lst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buNone/>
            </a:pPr>
            <a:endParaRPr lang="en-GB" sz="1400">
              <a:solidFill>
                <a:srgbClr val="FFFFFF"/>
              </a:solidFill>
            </a:endParaRPr>
          </a:p>
        </p:txBody>
      </p:sp>
      <p:sp>
        <p:nvSpPr>
          <p:cNvPr id="5" name="Title 2">
            <a:extLst>
              <a:ext uri="{FF2B5EF4-FFF2-40B4-BE49-F238E27FC236}">
                <a16:creationId xmlns:a16="http://schemas.microsoft.com/office/drawing/2014/main" id="{8F4CC340-EA0A-F5AA-5071-2EA4E18EE10D}"/>
              </a:ext>
            </a:extLst>
          </p:cNvPr>
          <p:cNvSpPr>
            <a:spLocks noGrp="1"/>
          </p:cNvSpPr>
          <p:nvPr>
            <p:ph type="title"/>
          </p:nvPr>
        </p:nvSpPr>
        <p:spPr>
          <a:xfrm>
            <a:off x="357447" y="208290"/>
            <a:ext cx="7095435" cy="501649"/>
          </a:xfrm>
        </p:spPr>
        <p:txBody>
          <a:bodyPr>
            <a:normAutofit/>
          </a:bodyPr>
          <a:lstStyle/>
          <a:p>
            <a:r>
              <a:rPr lang="en-GB"/>
              <a:t>12.1 4D seismic monitoring summary</a:t>
            </a:r>
          </a:p>
        </p:txBody>
      </p:sp>
      <p:sp>
        <p:nvSpPr>
          <p:cNvPr id="7" name="TextBox 6">
            <a:extLst>
              <a:ext uri="{FF2B5EF4-FFF2-40B4-BE49-F238E27FC236}">
                <a16:creationId xmlns:a16="http://schemas.microsoft.com/office/drawing/2014/main" id="{AE385F3B-C968-6E5B-9658-316DC51F40D4}"/>
              </a:ext>
              <a:ext uri="{C183D7F6-B498-43B3-948B-1728B52AA6E4}">
                <adec:decorative xmlns:adec="http://schemas.microsoft.com/office/drawing/2017/decorative" val="0"/>
              </a:ext>
            </a:extLst>
          </p:cNvPr>
          <p:cNvSpPr txBox="1"/>
          <p:nvPr/>
        </p:nvSpPr>
        <p:spPr>
          <a:xfrm>
            <a:off x="368300" y="815588"/>
            <a:ext cx="3755150" cy="3539430"/>
          </a:xfrm>
          <a:prstGeom prst="rect">
            <a:avLst/>
          </a:prstGeom>
          <a:noFill/>
        </p:spPr>
        <p:txBody>
          <a:bodyPr wrap="square">
            <a:spAutoFit/>
          </a:bodyPr>
          <a:lstStyle/>
          <a:p>
            <a:r>
              <a:rPr lang="en-GB" sz="1400"/>
              <a:t>Seismic detectability study (section 11 &amp; 12)  indicates that a significant 4D seismic signal </a:t>
            </a:r>
            <a:r>
              <a:rPr lang="en-GB" sz="1400" i="1"/>
              <a:t>should be </a:t>
            </a:r>
            <a:r>
              <a:rPr lang="en-GB" sz="1400"/>
              <a:t>anticipated in most situations where the CO</a:t>
            </a:r>
            <a:r>
              <a:rPr lang="en-GB" sz="1400" baseline="-25000"/>
              <a:t>2</a:t>
            </a:r>
            <a:r>
              <a:rPr lang="en-GB" sz="1400"/>
              <a:t> is:</a:t>
            </a:r>
          </a:p>
          <a:p>
            <a:pPr marL="285750" indent="-285750">
              <a:buFont typeface="Arial" panose="020B0604020202020204" pitchFamily="34" charset="0"/>
              <a:buChar char="•"/>
            </a:pPr>
            <a:r>
              <a:rPr lang="en-GB" sz="1400"/>
              <a:t>Injected or migrates into an aquifer.</a:t>
            </a:r>
          </a:p>
          <a:p>
            <a:pPr marL="285750" indent="-285750">
              <a:buFont typeface="Arial" panose="020B0604020202020204" pitchFamily="34" charset="0"/>
              <a:buChar char="•"/>
            </a:pPr>
            <a:r>
              <a:rPr lang="en-GB" sz="1400"/>
              <a:t>Leaks/breaches into a shallower overburden aquifer. </a:t>
            </a:r>
          </a:p>
          <a:p>
            <a:endParaRPr lang="en-GB" sz="1400"/>
          </a:p>
          <a:p>
            <a:r>
              <a:rPr lang="en-GB" sz="1400"/>
              <a:t>The 4D seismic detection threshold is linked to the sand thickness, porosity, reservoir stiffness and level of CO</a:t>
            </a:r>
            <a:r>
              <a:rPr lang="en-GB" sz="1400" baseline="-25000"/>
              <a:t>2</a:t>
            </a:r>
            <a:r>
              <a:rPr lang="en-GB" sz="1400"/>
              <a:t> saturation at the time of surveying.</a:t>
            </a:r>
          </a:p>
          <a:p>
            <a:endParaRPr lang="en-GB" sz="1400"/>
          </a:p>
          <a:p>
            <a:pPr>
              <a:spcAft>
                <a:spcPts val="1200"/>
              </a:spcAft>
            </a:pPr>
            <a:r>
              <a:rPr lang="en-GB" sz="1400"/>
              <a:t>In deeply buried/consolidated reservoirs, a large change in pressure does not produce an appreciable 4D response.</a:t>
            </a:r>
          </a:p>
        </p:txBody>
      </p:sp>
      <p:grpSp>
        <p:nvGrpSpPr>
          <p:cNvPr id="3" name="Group 2" descr="4D seismic monitoring summary">
            <a:extLst>
              <a:ext uri="{FF2B5EF4-FFF2-40B4-BE49-F238E27FC236}">
                <a16:creationId xmlns:a16="http://schemas.microsoft.com/office/drawing/2014/main" id="{80368A9A-4F29-2B14-54D3-C8A0686EF855}"/>
              </a:ext>
            </a:extLst>
          </p:cNvPr>
          <p:cNvGrpSpPr/>
          <p:nvPr/>
        </p:nvGrpSpPr>
        <p:grpSpPr>
          <a:xfrm>
            <a:off x="4012096" y="772698"/>
            <a:ext cx="7997342" cy="3484628"/>
            <a:chOff x="4000496" y="850286"/>
            <a:chExt cx="8141445" cy="3577291"/>
          </a:xfrm>
        </p:grpSpPr>
        <p:pic>
          <p:nvPicPr>
            <p:cNvPr id="18" name="Picture 17" descr="4D seismic monitoring summary">
              <a:extLst>
                <a:ext uri="{FF2B5EF4-FFF2-40B4-BE49-F238E27FC236}">
                  <a16:creationId xmlns:a16="http://schemas.microsoft.com/office/drawing/2014/main" id="{3D6F1A17-02BF-84A8-A76E-1A5C2D6500F5}"/>
                </a:ext>
              </a:extLst>
            </p:cNvPr>
            <p:cNvPicPr>
              <a:picLocks noChangeAspect="1"/>
            </p:cNvPicPr>
            <p:nvPr/>
          </p:nvPicPr>
          <p:blipFill>
            <a:blip r:embed="rId3"/>
            <a:stretch>
              <a:fillRect/>
            </a:stretch>
          </p:blipFill>
          <p:spPr>
            <a:xfrm>
              <a:off x="4000496" y="850286"/>
              <a:ext cx="7732843" cy="3577291"/>
            </a:xfrm>
            <a:prstGeom prst="rect">
              <a:avLst/>
            </a:prstGeom>
          </p:spPr>
        </p:pic>
        <p:grpSp>
          <p:nvGrpSpPr>
            <p:cNvPr id="11" name="Group 10">
              <a:extLst>
                <a:ext uri="{FF2B5EF4-FFF2-40B4-BE49-F238E27FC236}">
                  <a16:creationId xmlns:a16="http://schemas.microsoft.com/office/drawing/2014/main" id="{A849136E-903D-01E2-A0E6-150EB506B4B9}"/>
                </a:ext>
              </a:extLst>
            </p:cNvPr>
            <p:cNvGrpSpPr/>
            <p:nvPr/>
          </p:nvGrpSpPr>
          <p:grpSpPr>
            <a:xfrm>
              <a:off x="11752628" y="1011584"/>
              <a:ext cx="389313" cy="3412925"/>
              <a:chOff x="11752628" y="1011584"/>
              <a:chExt cx="389313" cy="3412925"/>
            </a:xfrm>
          </p:grpSpPr>
          <p:grpSp>
            <p:nvGrpSpPr>
              <p:cNvPr id="9" name="Group 8" descr="Sketch showing potential for 4D seismic applicability">
                <a:extLst>
                  <a:ext uri="{FF2B5EF4-FFF2-40B4-BE49-F238E27FC236}">
                    <a16:creationId xmlns:a16="http://schemas.microsoft.com/office/drawing/2014/main" id="{3A18C6DD-74C1-D620-A46A-32B2B7741068}"/>
                  </a:ext>
                </a:extLst>
              </p:cNvPr>
              <p:cNvGrpSpPr/>
              <p:nvPr/>
            </p:nvGrpSpPr>
            <p:grpSpPr>
              <a:xfrm>
                <a:off x="11752628" y="1059995"/>
                <a:ext cx="389313" cy="3364514"/>
                <a:chOff x="11945668" y="813075"/>
                <a:chExt cx="389313" cy="3364514"/>
              </a:xfrm>
              <a:solidFill>
                <a:srgbClr val="FFFFFF"/>
              </a:solidFill>
            </p:grpSpPr>
            <p:sp>
              <p:nvSpPr>
                <p:cNvPr id="10" name="Rectangle 9">
                  <a:extLst>
                    <a:ext uri="{FF2B5EF4-FFF2-40B4-BE49-F238E27FC236}">
                      <a16:creationId xmlns:a16="http://schemas.microsoft.com/office/drawing/2014/main" id="{165B3C8D-0CE3-8DBF-EDD2-446195EFDF07}"/>
                    </a:ext>
                  </a:extLst>
                </p:cNvPr>
                <p:cNvSpPr/>
                <p:nvPr/>
              </p:nvSpPr>
              <p:spPr>
                <a:xfrm>
                  <a:off x="11945668" y="813075"/>
                  <a:ext cx="389313" cy="1103908"/>
                </a:xfrm>
                <a:prstGeom prst="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313072D-9D1E-D9A2-434A-B809727D65FD}"/>
                    </a:ext>
                  </a:extLst>
                </p:cNvPr>
                <p:cNvSpPr/>
                <p:nvPr/>
              </p:nvSpPr>
              <p:spPr>
                <a:xfrm>
                  <a:off x="11945668" y="1963701"/>
                  <a:ext cx="389313" cy="2213888"/>
                </a:xfrm>
                <a:prstGeom prst="rect">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A3A4018E-E18C-FC01-84A5-C5A014D50CD0}"/>
                  </a:ext>
                </a:extLst>
              </p:cNvPr>
              <p:cNvSpPr txBox="1"/>
              <p:nvPr/>
            </p:nvSpPr>
            <p:spPr>
              <a:xfrm rot="16200000">
                <a:off x="11400902" y="1414710"/>
                <a:ext cx="1103909" cy="297657"/>
              </a:xfrm>
              <a:prstGeom prst="rect">
                <a:avLst/>
              </a:prstGeom>
            </p:spPr>
            <p:txBody>
              <a:bodyPr wrap="square" lIns="0" tIns="0" rtlCol="0">
                <a:spAutoFit/>
              </a:bodyPr>
              <a:lstStyle/>
              <a:p>
                <a:r>
                  <a:rPr lang="en-GB" sz="800" b="1">
                    <a:cs typeface="Arial" panose="020B0604020202020204"/>
                  </a:rPr>
                  <a:t>HR short streamer or wellbore seismic</a:t>
                </a:r>
              </a:p>
            </p:txBody>
          </p:sp>
          <p:sp>
            <p:nvSpPr>
              <p:cNvPr id="19" name="TextBox 18">
                <a:extLst>
                  <a:ext uri="{FF2B5EF4-FFF2-40B4-BE49-F238E27FC236}">
                    <a16:creationId xmlns:a16="http://schemas.microsoft.com/office/drawing/2014/main" id="{D4270CF6-9135-22DF-1653-1D11438E3A3B}"/>
                  </a:ext>
                </a:extLst>
              </p:cNvPr>
              <p:cNvSpPr txBox="1"/>
              <p:nvPr/>
            </p:nvSpPr>
            <p:spPr>
              <a:xfrm rot="16200000">
                <a:off x="10905450" y="3126741"/>
                <a:ext cx="2082420" cy="328988"/>
              </a:xfrm>
              <a:prstGeom prst="rect">
                <a:avLst/>
              </a:prstGeom>
            </p:spPr>
            <p:txBody>
              <a:bodyPr wrap="square" lIns="0" tIns="0" rtlCol="0">
                <a:spAutoFit/>
              </a:bodyPr>
              <a:lstStyle/>
              <a:p>
                <a:pPr algn="ctr"/>
                <a:r>
                  <a:rPr lang="en-GB" sz="900" b="1">
                    <a:cs typeface="Arial" panose="020B0604020202020204"/>
                  </a:rPr>
                  <a:t>Long/Wide towed streamer or OBN reservoir seismic</a:t>
                </a:r>
              </a:p>
            </p:txBody>
          </p:sp>
        </p:grpSp>
      </p:grpSp>
      <p:sp>
        <p:nvSpPr>
          <p:cNvPr id="20" name="TextBox 19">
            <a:extLst>
              <a:ext uri="{FF2B5EF4-FFF2-40B4-BE49-F238E27FC236}">
                <a16:creationId xmlns:a16="http://schemas.microsoft.com/office/drawing/2014/main" id="{302A8CEE-C56D-E4FA-B492-325130FF8A65}"/>
              </a:ext>
              <a:ext uri="{C183D7F6-B498-43B3-948B-1728B52AA6E4}">
                <adec:decorative xmlns:adec="http://schemas.microsoft.com/office/drawing/2017/decorative" val="0"/>
              </a:ext>
            </a:extLst>
          </p:cNvPr>
          <p:cNvSpPr txBox="1"/>
          <p:nvPr/>
        </p:nvSpPr>
        <p:spPr>
          <a:xfrm>
            <a:off x="368300" y="4447681"/>
            <a:ext cx="11455400" cy="2031325"/>
          </a:xfrm>
          <a:prstGeom prst="rect">
            <a:avLst/>
          </a:prstGeom>
          <a:noFill/>
        </p:spPr>
        <p:txBody>
          <a:bodyPr wrap="square">
            <a:spAutoFit/>
          </a:bodyPr>
          <a:lstStyle/>
          <a:p>
            <a:pPr marL="216000"/>
            <a:r>
              <a:rPr lang="en-GB" sz="1400"/>
              <a:t>Detection of an amplitude change where CO</a:t>
            </a:r>
            <a:r>
              <a:rPr lang="en-GB" sz="1400" baseline="-25000"/>
              <a:t>2</a:t>
            </a:r>
            <a:r>
              <a:rPr lang="en-GB" sz="1400"/>
              <a:t> is injected into a pre-existing depleted natural gas field appears difficult and may require either:   </a:t>
            </a:r>
          </a:p>
          <a:p>
            <a:pPr marL="558900" indent="-342900">
              <a:buFont typeface="+mj-lt"/>
              <a:buAutoNum type="arabicPeriod"/>
            </a:pPr>
            <a:r>
              <a:rPr lang="en-GB" sz="1400"/>
              <a:t>Acquisition of higher specification seismic / improved repeatability to reduce the noise floor (e.g. OBN)</a:t>
            </a:r>
          </a:p>
          <a:p>
            <a:pPr marL="1168470" lvl="1" indent="-342900">
              <a:buFont typeface="Arial" panose="020B0604020202020204" pitchFamily="34" charset="0"/>
              <a:buChar char="•"/>
            </a:pPr>
            <a:r>
              <a:rPr lang="en-GB" sz="1400"/>
              <a:t> Albeit the higher cost would be difficult to justify for a smaller signal?      </a:t>
            </a:r>
            <a:r>
              <a:rPr lang="en-GB" sz="1400" b="1" i="1"/>
              <a:t>OR</a:t>
            </a:r>
          </a:p>
          <a:p>
            <a:pPr marL="558900" indent="-342900">
              <a:buFont typeface="+mj-lt"/>
              <a:buAutoNum type="arabicPeriod"/>
            </a:pPr>
            <a:r>
              <a:rPr lang="en-GB" sz="1400"/>
              <a:t>Await higher CO</a:t>
            </a:r>
            <a:r>
              <a:rPr lang="en-GB" sz="1400" baseline="-25000"/>
              <a:t>2 </a:t>
            </a:r>
            <a:r>
              <a:rPr lang="en-GB" sz="1400"/>
              <a:t>concentrations / greater separation between surveys</a:t>
            </a:r>
          </a:p>
          <a:p>
            <a:pPr marL="1168470" lvl="1" indent="-342900">
              <a:buFont typeface="Arial" panose="020B0604020202020204" pitchFamily="34" charset="0"/>
              <a:buChar char="•"/>
            </a:pPr>
            <a:r>
              <a:rPr lang="en-GB" sz="1400"/>
              <a:t> Too late to influence further development?                                               </a:t>
            </a:r>
            <a:r>
              <a:rPr lang="en-GB" sz="1400" b="1" i="1"/>
              <a:t>OR</a:t>
            </a:r>
          </a:p>
          <a:p>
            <a:pPr marL="558900" indent="-342900">
              <a:buFont typeface="+mj-lt"/>
              <a:buAutoNum type="arabicPeriod"/>
            </a:pPr>
            <a:r>
              <a:rPr lang="en-GB" sz="1400"/>
              <a:t>Assume reservoir seismic monitoring is not part of the complex MMV strategy </a:t>
            </a:r>
          </a:p>
          <a:p>
            <a:pPr marL="1168470" lvl="1" indent="-342900">
              <a:buFont typeface="Arial" panose="020B0604020202020204" pitchFamily="34" charset="0"/>
              <a:buChar char="•"/>
            </a:pPr>
            <a:r>
              <a:rPr lang="en-GB" sz="1400"/>
              <a:t> HR seismic will still be needed for monitoring the overburden.</a:t>
            </a:r>
          </a:p>
          <a:p>
            <a:pPr marL="216000"/>
            <a:endParaRPr lang="en-GB" sz="1400"/>
          </a:p>
          <a:p>
            <a:pPr marL="216000"/>
            <a:r>
              <a:rPr lang="en-GB" sz="1400"/>
              <a:t>Multi-fluid phase systems (e.g. brine, natural gas, condensate, oil and CO</a:t>
            </a:r>
            <a:r>
              <a:rPr lang="en-GB" sz="1400" baseline="-25000"/>
              <a:t>2</a:t>
            </a:r>
            <a:r>
              <a:rPr lang="en-GB" sz="1400"/>
              <a:t>) are likely to provide ambiguous interpretations.  </a:t>
            </a:r>
          </a:p>
        </p:txBody>
      </p:sp>
      <p:sp>
        <p:nvSpPr>
          <p:cNvPr id="22" name="Text Placeholder 1">
            <a:extLst>
              <a:ext uri="{FF2B5EF4-FFF2-40B4-BE49-F238E27FC236}">
                <a16:creationId xmlns:a16="http://schemas.microsoft.com/office/drawing/2014/main" id="{3CD57E46-3996-5D3C-5C06-E532EC913ECC}"/>
              </a:ext>
            </a:extLst>
          </p:cNvPr>
          <p:cNvSpPr>
            <a:spLocks noGrp="1"/>
          </p:cNvSpPr>
          <p:nvPr>
            <p:ph type="body" sz="quarter" idx="10"/>
          </p:nvPr>
        </p:nvSpPr>
        <p:spPr>
          <a:xfrm>
            <a:off x="0" y="6489702"/>
            <a:ext cx="12192000" cy="368300"/>
          </a:xfrm>
        </p:spPr>
        <p:txBody>
          <a:bodyPr/>
          <a:lstStyle/>
          <a:p>
            <a:r>
              <a:rPr lang="en-GB"/>
              <a:t>Each CCS site is unique, but Seismic monitoring is likely to be a key tool in most situations</a:t>
            </a:r>
          </a:p>
        </p:txBody>
      </p:sp>
    </p:spTree>
    <p:extLst>
      <p:ext uri="{BB962C8B-B14F-4D97-AF65-F5344CB8AC3E}">
        <p14:creationId xmlns:p14="http://schemas.microsoft.com/office/powerpoint/2010/main" val="2690930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027FC8-CE29-6DB9-2576-5E306BDB460D}"/>
              </a:ext>
            </a:extLst>
          </p:cNvPr>
          <p:cNvSpPr>
            <a:spLocks noGrp="1"/>
          </p:cNvSpPr>
          <p:nvPr>
            <p:ph type="body" sz="quarter" idx="10"/>
          </p:nvPr>
        </p:nvSpPr>
        <p:spPr/>
        <p:txBody>
          <a:bodyPr/>
          <a:lstStyle/>
          <a:p>
            <a:r>
              <a:rPr lang="en-GB"/>
              <a:t>Part A Review </a:t>
            </a:r>
          </a:p>
        </p:txBody>
      </p:sp>
      <p:sp>
        <p:nvSpPr>
          <p:cNvPr id="3" name="Title 2">
            <a:extLst>
              <a:ext uri="{FF2B5EF4-FFF2-40B4-BE49-F238E27FC236}">
                <a16:creationId xmlns:a16="http://schemas.microsoft.com/office/drawing/2014/main" id="{9AA4BBB2-A222-C0B1-47F5-16E35255A701}"/>
              </a:ext>
            </a:extLst>
          </p:cNvPr>
          <p:cNvSpPr>
            <a:spLocks noGrp="1"/>
          </p:cNvSpPr>
          <p:nvPr>
            <p:ph type="title"/>
          </p:nvPr>
        </p:nvSpPr>
        <p:spPr/>
        <p:txBody>
          <a:bodyPr/>
          <a:lstStyle/>
          <a:p>
            <a:r>
              <a:rPr lang="en-GB"/>
              <a:t>Part A Review</a:t>
            </a:r>
          </a:p>
        </p:txBody>
      </p:sp>
      <p:sp>
        <p:nvSpPr>
          <p:cNvPr id="4" name="Slide Number Placeholder 3">
            <a:extLst>
              <a:ext uri="{FF2B5EF4-FFF2-40B4-BE49-F238E27FC236}">
                <a16:creationId xmlns:a16="http://schemas.microsoft.com/office/drawing/2014/main" id="{7819CDBC-68B6-2D07-1EA2-BC2C646773FA}"/>
              </a:ext>
            </a:extLst>
          </p:cNvPr>
          <p:cNvSpPr>
            <a:spLocks noGrp="1"/>
          </p:cNvSpPr>
          <p:nvPr>
            <p:ph type="sldNum" sz="quarter" idx="4"/>
          </p:nvPr>
        </p:nvSpPr>
        <p:spPr/>
        <p:txBody>
          <a:bodyPr/>
          <a:lstStyle/>
          <a:p>
            <a:fld id="{DD0590FE-9BA6-45CB-BC76-38BB9AEE2E90}" type="slidenum">
              <a:rPr lang="en-GB" smtClean="0"/>
              <a:pPr/>
              <a:t>19</a:t>
            </a:fld>
            <a:endParaRPr lang="en-GB"/>
          </a:p>
        </p:txBody>
      </p:sp>
      <p:sp>
        <p:nvSpPr>
          <p:cNvPr id="5" name="TextBox 4">
            <a:extLst>
              <a:ext uri="{FF2B5EF4-FFF2-40B4-BE49-F238E27FC236}">
                <a16:creationId xmlns:a16="http://schemas.microsoft.com/office/drawing/2014/main" id="{82822E6F-B036-6857-DD50-8C48B5560F16}"/>
              </a:ext>
              <a:ext uri="{C183D7F6-B498-43B3-948B-1728B52AA6E4}">
                <adec:decorative xmlns:adec="http://schemas.microsoft.com/office/drawing/2017/decorative" val="0"/>
              </a:ext>
            </a:extLst>
          </p:cNvPr>
          <p:cNvSpPr txBox="1"/>
          <p:nvPr/>
        </p:nvSpPr>
        <p:spPr>
          <a:xfrm>
            <a:off x="357447" y="592505"/>
            <a:ext cx="11476685" cy="5816977"/>
          </a:xfrm>
          <a:prstGeom prst="rect">
            <a:avLst/>
          </a:prstGeom>
          <a:noFill/>
        </p:spPr>
        <p:txBody>
          <a:bodyPr wrap="square" lIns="91440" tIns="45720" rIns="91440" bIns="45720" rtlCol="0" anchor="t">
            <a:spAutoFit/>
          </a:bodyPr>
          <a:lstStyle/>
          <a:p>
            <a:pPr marL="71755"/>
            <a:endParaRPr lang="en-GB" sz="1200">
              <a:cs typeface="Arial" panose="020B0604020202020204"/>
            </a:endParaRPr>
          </a:p>
          <a:p>
            <a:pPr marL="71755"/>
            <a:r>
              <a:rPr lang="en-GB" sz="1200" dirty="0"/>
              <a:t>Seismic imaging of the subsurface geology and structures has been advanced significantly in the last few decades with the advent of increased computing power and new approaches to signal processing.</a:t>
            </a:r>
            <a:endParaRPr lang="en-GB" sz="1200" dirty="0">
              <a:cs typeface="Arial"/>
            </a:endParaRPr>
          </a:p>
          <a:p>
            <a:pPr marL="71755"/>
            <a:endParaRPr lang="en-GB" sz="1200">
              <a:cs typeface="Arial" panose="020B0604020202020204"/>
            </a:endParaRPr>
          </a:p>
          <a:p>
            <a:pPr marL="71755"/>
            <a:r>
              <a:rPr lang="en-GB" sz="1200" dirty="0"/>
              <a:t>Modern 3D seismic acquisition programmes can be tailored to suit specific objectives, such as shallow high-resolution for geotechnical and leak-monitoring requirements, to deeper imaging of subsurface structures.  Although not directly imaged within seismic data, the development of rock physics equations allows the geoscientist to visualise changes in fluid fill at the pore-scale, and changes over time with the processing of 4D time lapsed data.</a:t>
            </a:r>
            <a:endParaRPr lang="en-GB" sz="1200" dirty="0">
              <a:cs typeface="Arial"/>
            </a:endParaRPr>
          </a:p>
          <a:p>
            <a:pPr marL="71755"/>
            <a:endParaRPr lang="en-GB" sz="1200">
              <a:cs typeface="Arial" panose="020B0604020202020204"/>
            </a:endParaRPr>
          </a:p>
          <a:p>
            <a:pPr marL="71755"/>
            <a:r>
              <a:rPr lang="en-GB" sz="1200" dirty="0"/>
              <a:t>The marine environment is seeing increased competition for space, particularly in the shallow waters of the Southern North Sea.  In this area, with the decline of natural gas, there is the emergence of a new industry which seeks to re-use the depleted gas reservoirs of the Permian </a:t>
            </a:r>
            <a:r>
              <a:rPr lang="en-GB" sz="1200" dirty="0" err="1"/>
              <a:t>Rotliegendes</a:t>
            </a:r>
            <a:r>
              <a:rPr lang="en-GB" sz="1200" dirty="0"/>
              <a:t> and simple structural traps of the Triassic Bunter reservoirs for the permanent storage of CO</a:t>
            </a:r>
            <a:r>
              <a:rPr lang="en-GB" sz="1200" baseline="-25000" dirty="0"/>
              <a:t>2</a:t>
            </a:r>
            <a:r>
              <a:rPr lang="en-GB" sz="1200" dirty="0"/>
              <a:t>.  However, for security of the sequestered CO</a:t>
            </a:r>
            <a:r>
              <a:rPr lang="en-GB" sz="1200" baseline="-25000" dirty="0"/>
              <a:t>2</a:t>
            </a:r>
            <a:r>
              <a:rPr lang="en-GB" sz="1200" dirty="0"/>
              <a:t>, the carbon store sites must be monitored for injection and long term containment, which will rely on good quality seismic data.</a:t>
            </a:r>
            <a:endParaRPr lang="en-GB" sz="1200" dirty="0">
              <a:cs typeface="Arial"/>
            </a:endParaRPr>
          </a:p>
          <a:p>
            <a:pPr marL="71755"/>
            <a:endParaRPr lang="en-GB" sz="1200">
              <a:cs typeface="Arial" panose="020B0604020202020204"/>
            </a:endParaRPr>
          </a:p>
          <a:p>
            <a:pPr marL="71755"/>
            <a:r>
              <a:rPr lang="en-GB" sz="1200" dirty="0"/>
              <a:t>The subsurface description of carbon stores will remain to be heavily influenced by the quality of the initial pre-development seismic image.  With increasing utilisation of the marine environment for Windfarms and subsea cabling, securing a modern data acquisition to benefit carbon stores as a baseline from which to compare deviations from expected injection results remains a top priority.  Marine access to Windfarm areas is expected to be prohibited for a substantial period of time (30 to 50 years+) and will ultimately exclude the acquisition of modern high-quality seismic data from which to monitor the carbon stores.</a:t>
            </a:r>
            <a:endParaRPr lang="en-GB" sz="1200" dirty="0">
              <a:cs typeface="Arial"/>
            </a:endParaRPr>
          </a:p>
          <a:p>
            <a:pPr marL="71755"/>
            <a:endParaRPr lang="en-GB" sz="1200">
              <a:cs typeface="Arial" panose="020B0604020202020204"/>
            </a:endParaRPr>
          </a:p>
          <a:p>
            <a:pPr marL="71755"/>
            <a:r>
              <a:rPr lang="en-GB" sz="1200" dirty="0"/>
              <a:t>Carbon store site characterisation can be achieved with seismic reprocessing to modern standards, and could be considered suitable for </a:t>
            </a:r>
            <a:r>
              <a:rPr lang="en-GB" sz="1200" b="1" dirty="0"/>
              <a:t>pre-development site characterisation </a:t>
            </a:r>
            <a:r>
              <a:rPr lang="en-GB" sz="1200" dirty="0"/>
              <a:t>during NSTA licence project “appraise” and “assess” phases.  However, if not recently acquired, the NSTA expects a pre-injection baseline survey will be acquired involving modern long offset (3-6km), broadband acquisition during the </a:t>
            </a:r>
            <a:r>
              <a:rPr lang="en-GB" sz="1200" b="1" dirty="0"/>
              <a:t>pre-development </a:t>
            </a:r>
            <a:r>
              <a:rPr lang="en-GB" sz="1200" dirty="0"/>
              <a:t>phase.  OB seismic may also be acquired in areas of complex geology or shallow bathymetry, but it is recognised that this particular technology has a high financial cost.  The strong recommendation is for modern seismic operations to be conducted before windfarm development is undertaken.</a:t>
            </a:r>
            <a:endParaRPr lang="en-GB" sz="1200" dirty="0">
              <a:cs typeface="Arial"/>
            </a:endParaRPr>
          </a:p>
          <a:p>
            <a:pPr marL="71755"/>
            <a:endParaRPr lang="en-GB" sz="1200">
              <a:cs typeface="Arial" panose="020B0604020202020204"/>
            </a:endParaRPr>
          </a:p>
          <a:p>
            <a:pPr marL="71755"/>
            <a:r>
              <a:rPr lang="en-GB" sz="1200" dirty="0"/>
              <a:t>During the active </a:t>
            </a:r>
            <a:r>
              <a:rPr lang="en-GB" sz="1200" b="1" dirty="0"/>
              <a:t>injection phase</a:t>
            </a:r>
            <a:r>
              <a:rPr lang="en-GB" sz="1200" dirty="0"/>
              <a:t>, 4D (time lapse) seismic is expected across certain types of carbon store complexes, particularly where it is believed CO</a:t>
            </a:r>
            <a:r>
              <a:rPr lang="en-GB" sz="1200" baseline="-25000" dirty="0"/>
              <a:t>2</a:t>
            </a:r>
            <a:r>
              <a:rPr lang="en-GB" sz="1200" dirty="0"/>
              <a:t> is injected directly into or has displaced the in-situ brine filled reservoir. It is expected that occasional seismic acquisition will be required throughout the life and abandonment/</a:t>
            </a:r>
            <a:r>
              <a:rPr lang="en-GB" sz="1200" b="1" dirty="0"/>
              <a:t>post-closure phase </a:t>
            </a:r>
            <a:r>
              <a:rPr lang="en-GB" sz="1200" dirty="0"/>
              <a:t>of carbon store projects, particularly for critical risk areas such as around current and legacy wells and geological faults to seabed. </a:t>
            </a:r>
            <a:endParaRPr lang="en-GB" sz="1200" dirty="0">
              <a:cs typeface="Arial"/>
            </a:endParaRPr>
          </a:p>
          <a:p>
            <a:pPr marL="71755"/>
            <a:endParaRPr lang="en-GB" sz="1200">
              <a:cs typeface="Arial" panose="020B0604020202020204"/>
            </a:endParaRPr>
          </a:p>
          <a:p>
            <a:pPr marL="71755"/>
            <a:r>
              <a:rPr lang="en-GB" sz="1200" dirty="0"/>
              <a:t>Acquisition does have an environmental impact, and there is a current technology trend toward lower environmental impact &amp; lower cost, highly targeted monitoring, built upon very accurate model predictions and comprehensive baseline surveys.</a:t>
            </a:r>
            <a:endParaRPr lang="en-GB" sz="1200" dirty="0">
              <a:cs typeface="Arial"/>
            </a:endParaRPr>
          </a:p>
          <a:p>
            <a:pPr marL="71755"/>
            <a:endParaRPr lang="en-GB" sz="1200">
              <a:cs typeface="Arial" panose="020B0604020202020204"/>
            </a:endParaRPr>
          </a:p>
        </p:txBody>
      </p:sp>
    </p:spTree>
    <p:extLst>
      <p:ext uri="{BB962C8B-B14F-4D97-AF65-F5344CB8AC3E}">
        <p14:creationId xmlns:p14="http://schemas.microsoft.com/office/powerpoint/2010/main" val="2296506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3B63-689D-4707-8D8C-7FD345A54457}"/>
              </a:ext>
              <a:ext uri="{C183D7F6-B498-43B3-948B-1728B52AA6E4}">
                <adec:decorative xmlns:adec="http://schemas.microsoft.com/office/drawing/2017/decorative" val="0"/>
              </a:ext>
            </a:extLst>
          </p:cNvPr>
          <p:cNvSpPr>
            <a:spLocks noGrp="1"/>
          </p:cNvSpPr>
          <p:nvPr>
            <p:ph type="title"/>
          </p:nvPr>
        </p:nvSpPr>
        <p:spPr/>
        <p:txBody>
          <a:bodyPr/>
          <a:lstStyle/>
          <a:p>
            <a:r>
              <a:rPr lang="en-GB" dirty="0"/>
              <a:t>Part A Subsurface Foundations: Preview</a:t>
            </a:r>
          </a:p>
        </p:txBody>
      </p:sp>
      <p:sp>
        <p:nvSpPr>
          <p:cNvPr id="27" name="Slide Number Placeholder 3">
            <a:extLst>
              <a:ext uri="{FF2B5EF4-FFF2-40B4-BE49-F238E27FC236}">
                <a16:creationId xmlns:a16="http://schemas.microsoft.com/office/drawing/2014/main" id="{8BE7AEF4-30AD-9761-A310-A72D94F50CD6}"/>
              </a:ext>
            </a:extLst>
          </p:cNvPr>
          <p:cNvSpPr>
            <a:spLocks noGrp="1"/>
          </p:cNvSpPr>
          <p:nvPr>
            <p:ph type="sldNum" sz="quarter" idx="4"/>
          </p:nvPr>
        </p:nvSpPr>
        <p:spPr>
          <a:xfrm>
            <a:off x="11493868" y="3157921"/>
            <a:ext cx="669724" cy="434975"/>
          </a:xfrm>
        </p:spPr>
        <p:txBody>
          <a:bodyPr/>
          <a:lstStyle/>
          <a:p>
            <a:fld id="{DD0590FE-9BA6-45CB-BC76-38BB9AEE2E90}" type="slidenum">
              <a:rPr lang="en-GB" smtClean="0"/>
              <a:pPr/>
              <a:t>2</a:t>
            </a:fld>
            <a:endParaRPr lang="en-GB"/>
          </a:p>
        </p:txBody>
      </p:sp>
      <p:grpSp>
        <p:nvGrpSpPr>
          <p:cNvPr id="29" name="Group 28" descr="Part A overview">
            <a:extLst>
              <a:ext uri="{FF2B5EF4-FFF2-40B4-BE49-F238E27FC236}">
                <a16:creationId xmlns:a16="http://schemas.microsoft.com/office/drawing/2014/main" id="{2517A7B5-A4D4-BF4D-A530-732873A351EC}"/>
              </a:ext>
            </a:extLst>
          </p:cNvPr>
          <p:cNvGrpSpPr/>
          <p:nvPr/>
        </p:nvGrpSpPr>
        <p:grpSpPr>
          <a:xfrm>
            <a:off x="357447" y="821154"/>
            <a:ext cx="7623142" cy="5186035"/>
            <a:chOff x="357447" y="821154"/>
            <a:chExt cx="7623142" cy="5186035"/>
          </a:xfrm>
        </p:grpSpPr>
        <p:sp>
          <p:nvSpPr>
            <p:cNvPr id="102" name="TextBox 101">
              <a:extLst>
                <a:ext uri="{FF2B5EF4-FFF2-40B4-BE49-F238E27FC236}">
                  <a16:creationId xmlns:a16="http://schemas.microsoft.com/office/drawing/2014/main" id="{F3A72D88-7E19-4DED-A02D-78F7EE5E53DB}"/>
                </a:ext>
                <a:ext uri="{C183D7F6-B498-43B3-948B-1728B52AA6E4}">
                  <adec:decorative xmlns:adec="http://schemas.microsoft.com/office/drawing/2017/decorative" val="1"/>
                </a:ext>
              </a:extLst>
            </p:cNvPr>
            <p:cNvSpPr txBox="1"/>
            <p:nvPr/>
          </p:nvSpPr>
          <p:spPr>
            <a:xfrm>
              <a:off x="357447" y="821154"/>
              <a:ext cx="7623142" cy="4893647"/>
            </a:xfrm>
            <a:prstGeom prst="rect">
              <a:avLst/>
            </a:prstGeom>
            <a:noFill/>
          </p:spPr>
          <p:txBody>
            <a:bodyPr wrap="square" rtlCol="0">
              <a:spAutoFit/>
            </a:bodyPr>
            <a:lstStyle/>
            <a:p>
              <a:r>
                <a:rPr lang="en-GB" sz="1300">
                  <a:latin typeface="+mj-lt"/>
                </a:rPr>
                <a:t>This summary (Part A) gives an abridged form of the main report (Part B) using a few </a:t>
              </a:r>
              <a:r>
                <a:rPr lang="en-GB" sz="1300" b="1" u="sng">
                  <a:latin typeface="+mj-lt"/>
                </a:rPr>
                <a:t>selected</a:t>
              </a:r>
              <a:r>
                <a:rPr lang="en-GB" sz="1300" b="1">
                  <a:latin typeface="+mj-lt"/>
                </a:rPr>
                <a:t> </a:t>
              </a:r>
              <a:r>
                <a:rPr lang="en-GB" sz="1300">
                  <a:latin typeface="+mj-lt"/>
                </a:rPr>
                <a:t>sections to help provide background to this research.</a:t>
              </a:r>
            </a:p>
            <a:p>
              <a:endParaRPr lang="en-GB" sz="1300">
                <a:latin typeface="+mj-lt"/>
              </a:endParaRPr>
            </a:p>
            <a:p>
              <a:r>
                <a:rPr lang="en-GB" sz="1300" b="1">
                  <a:latin typeface="+mj-lt"/>
                </a:rPr>
                <a:t>Section 2 </a:t>
              </a:r>
              <a:r>
                <a:rPr lang="en-GB" sz="1300">
                  <a:latin typeface="+mj-lt"/>
                </a:rPr>
                <a:t>builds upon the previous NSTA </a:t>
              </a:r>
              <a:r>
                <a:rPr lang="en-GB" sz="1300">
                  <a:highlight>
                    <a:srgbClr val="FFFFFF"/>
                  </a:highlight>
                  <a:latin typeface="+mj-lt"/>
                </a:rPr>
                <a:t>report (“MMV Phase 1” report) </a:t>
              </a:r>
              <a:r>
                <a:rPr lang="en-GB" sz="1300">
                  <a:latin typeface="+mj-lt"/>
                </a:rPr>
                <a:t>to show the storage constraints and volumes of CS targets:  the depth range for CO</a:t>
              </a:r>
              <a:r>
                <a:rPr lang="en-GB" sz="1300" baseline="-25000">
                  <a:latin typeface="+mj-lt"/>
                </a:rPr>
                <a:t>2</a:t>
              </a:r>
              <a:r>
                <a:rPr lang="en-GB" sz="1300">
                  <a:latin typeface="+mj-lt"/>
                </a:rPr>
                <a:t> storage, the size and extent of some of the SNS subsurface reservoirs.  It highlights those areas around the UKCS where co-location between CCS, Windfarm and O&amp;G activity is currently an issue. </a:t>
              </a:r>
            </a:p>
            <a:p>
              <a:endParaRPr lang="en-GB" sz="1300">
                <a:latin typeface="+mj-lt"/>
              </a:endParaRPr>
            </a:p>
            <a:p>
              <a:r>
                <a:rPr lang="en-GB" sz="1300" b="1">
                  <a:latin typeface="+mj-lt"/>
                </a:rPr>
                <a:t>Section 3 </a:t>
              </a:r>
              <a:r>
                <a:rPr lang="en-GB" sz="1300">
                  <a:latin typeface="+mj-lt"/>
                </a:rPr>
                <a:t>offers the foundations for seismic imaging. </a:t>
              </a:r>
            </a:p>
            <a:p>
              <a:r>
                <a:rPr lang="en-GB" sz="1300">
                  <a:latin typeface="+mj-lt"/>
                </a:rPr>
                <a:t>Commercial O&amp;G geophysics has been very successfully focussed on enhancing the signal of (P-wave) seismic reflection embedded with a sequential workflow – collect seismic, (re)process &amp; interpret seismic, then build &amp; integrate into geological model, develop subsurface rocks (drill wells – produce or inject fluids) and then repeat.</a:t>
              </a:r>
            </a:p>
            <a:p>
              <a:endParaRPr lang="en-GB" sz="500">
                <a:latin typeface="+mj-lt"/>
              </a:endParaRPr>
            </a:p>
            <a:p>
              <a:r>
                <a:rPr lang="en-GB" sz="1300">
                  <a:latin typeface="+mj-lt"/>
                </a:rPr>
                <a:t>Introduced are the concepts of vertical scales of O&amp;G or CS subsurface reservoirs vs surface wind turbines, highlighting the different types of seismic resolution available with depth.  A brief history of the development and range of seismic options focusses on comparing the very different scales of  surface streamer towed for “deep” reservoir vs  “shallow” site survey and seabed (aka “Ocean bottom”) seismic and where they could be applied. This section 3 concludes with links to other useful UK databases.</a:t>
              </a:r>
            </a:p>
            <a:p>
              <a:endParaRPr lang="en-GB" sz="600">
                <a:latin typeface="+mj-lt"/>
              </a:endParaRPr>
            </a:p>
            <a:p>
              <a:r>
                <a:rPr lang="en-GB" sz="1300" b="1">
                  <a:latin typeface="+mj-lt"/>
                </a:rPr>
                <a:t>Section 4 </a:t>
              </a:r>
              <a:r>
                <a:rPr lang="en-GB" sz="1300">
                  <a:latin typeface="+mj-lt"/>
                </a:rPr>
                <a:t>summarises the acquisition coverage and history specifically for the SNS, where there is the highest density of CS licences.</a:t>
              </a:r>
            </a:p>
            <a:p>
              <a:endParaRPr lang="en-GB" sz="700">
                <a:latin typeface="+mj-lt"/>
              </a:endParaRPr>
            </a:p>
            <a:p>
              <a:r>
                <a:rPr lang="en-GB" sz="1300" b="1"/>
                <a:t>Section 12</a:t>
              </a:r>
              <a:r>
                <a:rPr lang="en-GB" sz="1300"/>
                <a:t> summaries the areas where 4D (time lapse) 3D seismic is most likely to be applicable.</a:t>
              </a:r>
            </a:p>
          </p:txBody>
        </p:sp>
        <p:sp>
          <p:nvSpPr>
            <p:cNvPr id="28" name="TextBox 27">
              <a:extLst>
                <a:ext uri="{FF2B5EF4-FFF2-40B4-BE49-F238E27FC236}">
                  <a16:creationId xmlns:a16="http://schemas.microsoft.com/office/drawing/2014/main" id="{A8717696-FF44-FF09-379C-45A01ECE51E4}"/>
                </a:ext>
              </a:extLst>
            </p:cNvPr>
            <p:cNvSpPr txBox="1"/>
            <p:nvPr/>
          </p:nvSpPr>
          <p:spPr>
            <a:xfrm>
              <a:off x="362452" y="5714801"/>
              <a:ext cx="6466293" cy="292388"/>
            </a:xfrm>
            <a:prstGeom prst="rect">
              <a:avLst/>
            </a:prstGeom>
            <a:noFill/>
          </p:spPr>
          <p:txBody>
            <a:bodyPr wrap="square">
              <a:spAutoFit/>
            </a:bodyPr>
            <a:lstStyle/>
            <a:p>
              <a:endParaRPr lang="en-GB" sz="1300"/>
            </a:p>
          </p:txBody>
        </p:sp>
      </p:grpSp>
      <p:grpSp>
        <p:nvGrpSpPr>
          <p:cNvPr id="12" name="Group 11" descr="MMV report 1 reference">
            <a:extLst>
              <a:ext uri="{FF2B5EF4-FFF2-40B4-BE49-F238E27FC236}">
                <a16:creationId xmlns:a16="http://schemas.microsoft.com/office/drawing/2014/main" id="{5D046FF4-1555-8583-E538-823C6FDCE9F4}"/>
              </a:ext>
            </a:extLst>
          </p:cNvPr>
          <p:cNvGrpSpPr/>
          <p:nvPr/>
        </p:nvGrpSpPr>
        <p:grpSpPr>
          <a:xfrm>
            <a:off x="8376543" y="684984"/>
            <a:ext cx="2766380" cy="1350321"/>
            <a:chOff x="8370240" y="674114"/>
            <a:chExt cx="3211195" cy="1545881"/>
          </a:xfrm>
        </p:grpSpPr>
        <p:grpSp>
          <p:nvGrpSpPr>
            <p:cNvPr id="16" name="Group 15">
              <a:extLst>
                <a:ext uri="{FF2B5EF4-FFF2-40B4-BE49-F238E27FC236}">
                  <a16:creationId xmlns:a16="http://schemas.microsoft.com/office/drawing/2014/main" id="{09B47CF5-3E47-6CB2-5BDC-5BFC315B32C9}"/>
                </a:ext>
              </a:extLst>
            </p:cNvPr>
            <p:cNvGrpSpPr>
              <a:grpSpLocks noChangeAspect="1"/>
            </p:cNvGrpSpPr>
            <p:nvPr/>
          </p:nvGrpSpPr>
          <p:grpSpPr>
            <a:xfrm>
              <a:off x="8599054" y="769178"/>
              <a:ext cx="2982381" cy="1450817"/>
              <a:chOff x="8728365" y="882854"/>
              <a:chExt cx="2991616" cy="1455308"/>
            </a:xfrm>
          </p:grpSpPr>
          <p:grpSp>
            <p:nvGrpSpPr>
              <p:cNvPr id="5" name="Group 4">
                <a:extLst>
                  <a:ext uri="{FF2B5EF4-FFF2-40B4-BE49-F238E27FC236}">
                    <a16:creationId xmlns:a16="http://schemas.microsoft.com/office/drawing/2014/main" id="{51208669-F0DC-E0CA-2EDF-108AA7388B5A}"/>
                  </a:ext>
                </a:extLst>
              </p:cNvPr>
              <p:cNvGrpSpPr>
                <a:grpSpLocks noChangeAspect="1"/>
              </p:cNvGrpSpPr>
              <p:nvPr/>
            </p:nvGrpSpPr>
            <p:grpSpPr>
              <a:xfrm>
                <a:off x="8728365" y="1104618"/>
                <a:ext cx="2991616" cy="1233544"/>
                <a:chOff x="8311243" y="803510"/>
                <a:chExt cx="3786907" cy="1561468"/>
              </a:xfrm>
            </p:grpSpPr>
            <p:sp>
              <p:nvSpPr>
                <p:cNvPr id="6" name="Rectangle 5">
                  <a:extLst>
                    <a:ext uri="{FF2B5EF4-FFF2-40B4-BE49-F238E27FC236}">
                      <a16:creationId xmlns:a16="http://schemas.microsoft.com/office/drawing/2014/main" id="{0804BDA3-9145-5ECE-B371-EF4B8D80FBDE}"/>
                    </a:ext>
                  </a:extLst>
                </p:cNvPr>
                <p:cNvSpPr/>
                <p:nvPr/>
              </p:nvSpPr>
              <p:spPr>
                <a:xfrm>
                  <a:off x="8311243" y="803510"/>
                  <a:ext cx="3786907" cy="156146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F2E7C39D-7507-B874-175C-61044CA2DE4B}"/>
                    </a:ext>
                  </a:extLst>
                </p:cNvPr>
                <p:cNvGrpSpPr>
                  <a:grpSpLocks noChangeAspect="1"/>
                </p:cNvGrpSpPr>
                <p:nvPr/>
              </p:nvGrpSpPr>
              <p:grpSpPr>
                <a:xfrm>
                  <a:off x="8349303" y="832084"/>
                  <a:ext cx="3744763" cy="1507680"/>
                  <a:chOff x="6339045" y="2606151"/>
                  <a:chExt cx="5556942" cy="2237282"/>
                </a:xfrm>
              </p:grpSpPr>
              <p:pic>
                <p:nvPicPr>
                  <p:cNvPr id="8" name="Picture 7" descr="A qr code with black dots&#10;&#10;Description automatically generated with low confidence">
                    <a:extLst>
                      <a:ext uri="{FF2B5EF4-FFF2-40B4-BE49-F238E27FC236}">
                        <a16:creationId xmlns:a16="http://schemas.microsoft.com/office/drawing/2014/main" id="{0E4E5E46-122F-B98B-C8BB-04972E5A6F33}"/>
                      </a:ext>
                    </a:extLst>
                  </p:cNvPr>
                  <p:cNvPicPr>
                    <a:picLocks noChangeAspect="1"/>
                  </p:cNvPicPr>
                  <p:nvPr/>
                </p:nvPicPr>
                <p:blipFill>
                  <a:blip r:embed="rId3"/>
                  <a:stretch>
                    <a:fillRect/>
                  </a:stretch>
                </p:blipFill>
                <p:spPr>
                  <a:xfrm>
                    <a:off x="9658705" y="2606151"/>
                    <a:ext cx="2237282" cy="2237282"/>
                  </a:xfrm>
                  <a:prstGeom prst="rect">
                    <a:avLst/>
                  </a:prstGeom>
                </p:spPr>
              </p:pic>
              <p:pic>
                <p:nvPicPr>
                  <p:cNvPr id="9" name="Picture 8">
                    <a:extLst>
                      <a:ext uri="{FF2B5EF4-FFF2-40B4-BE49-F238E27FC236}">
                        <a16:creationId xmlns:a16="http://schemas.microsoft.com/office/drawing/2014/main" id="{5413EA16-807F-F4AC-31F4-61A4146D7946}"/>
                      </a:ext>
                    </a:extLst>
                  </p:cNvPr>
                  <p:cNvPicPr>
                    <a:picLocks noChangeAspect="1"/>
                  </p:cNvPicPr>
                  <p:nvPr/>
                </p:nvPicPr>
                <p:blipFill>
                  <a:blip r:embed="rId4"/>
                  <a:stretch>
                    <a:fillRect/>
                  </a:stretch>
                </p:blipFill>
                <p:spPr>
                  <a:xfrm>
                    <a:off x="6339045" y="2667202"/>
                    <a:ext cx="3356230" cy="2115181"/>
                  </a:xfrm>
                  <a:prstGeom prst="rect">
                    <a:avLst/>
                  </a:prstGeom>
                </p:spPr>
              </p:pic>
            </p:grpSp>
          </p:grpSp>
          <p:sp>
            <p:nvSpPr>
              <p:cNvPr id="10" name="TextBox 9">
                <a:extLst>
                  <a:ext uri="{FF2B5EF4-FFF2-40B4-BE49-F238E27FC236}">
                    <a16:creationId xmlns:a16="http://schemas.microsoft.com/office/drawing/2014/main" id="{28B42E3A-BF52-B559-1362-3BDB929E1DA5}"/>
                  </a:ext>
                </a:extLst>
              </p:cNvPr>
              <p:cNvSpPr txBox="1"/>
              <p:nvPr/>
            </p:nvSpPr>
            <p:spPr>
              <a:xfrm>
                <a:off x="9332763" y="882854"/>
                <a:ext cx="1988686" cy="261610"/>
              </a:xfrm>
              <a:prstGeom prst="rect">
                <a:avLst/>
              </a:prstGeom>
            </p:spPr>
            <p:txBody>
              <a:bodyPr wrap="none" lIns="0" tIns="0" rtlCol="0">
                <a:spAutoFit/>
              </a:bodyPr>
              <a:lstStyle/>
              <a:p>
                <a:pPr algn="l"/>
                <a:r>
                  <a:rPr lang="en-GB" sz="1400" b="1"/>
                  <a:t>“MMV Phase1” Report</a:t>
                </a:r>
              </a:p>
            </p:txBody>
          </p:sp>
        </p:grpSp>
        <p:sp>
          <p:nvSpPr>
            <p:cNvPr id="11" name="TextBox 10">
              <a:extLst>
                <a:ext uri="{FF2B5EF4-FFF2-40B4-BE49-F238E27FC236}">
                  <a16:creationId xmlns:a16="http://schemas.microsoft.com/office/drawing/2014/main" id="{D16C2635-35C1-F3F0-EF96-8F3D77E1DC3A}"/>
                </a:ext>
              </a:extLst>
            </p:cNvPr>
            <p:cNvSpPr txBox="1"/>
            <p:nvPr/>
          </p:nvSpPr>
          <p:spPr>
            <a:xfrm>
              <a:off x="8370240" y="674114"/>
              <a:ext cx="785856" cy="294642"/>
            </a:xfrm>
            <a:prstGeom prst="rect">
              <a:avLst/>
            </a:prstGeom>
            <a:solidFill>
              <a:schemeClr val="tx2">
                <a:lumMod val="20000"/>
                <a:lumOff val="80000"/>
              </a:schemeClr>
            </a:solidFill>
          </p:spPr>
          <p:txBody>
            <a:bodyPr wrap="square" lIns="36000" tIns="36000" rIns="36000" bIns="36000">
              <a:spAutoFit/>
            </a:bodyPr>
            <a:lstStyle/>
            <a:p>
              <a:r>
                <a:rPr lang="en-GB" sz="1200" b="1" i="1">
                  <a:highlight>
                    <a:srgbClr val="FFFFFF"/>
                  </a:highlight>
                  <a:latin typeface="+mj-lt"/>
                </a:rPr>
                <a:t>(Ref. 1a)</a:t>
              </a:r>
              <a:endParaRPr lang="en-GB" sz="1200" b="1">
                <a:highlight>
                  <a:srgbClr val="FFFFFF"/>
                </a:highlight>
              </a:endParaRPr>
            </a:p>
          </p:txBody>
        </p:sp>
      </p:grpSp>
      <p:grpSp>
        <p:nvGrpSpPr>
          <p:cNvPr id="26" name="Group 25" descr="CS site, complex and monitoring area">
            <a:extLst>
              <a:ext uri="{FF2B5EF4-FFF2-40B4-BE49-F238E27FC236}">
                <a16:creationId xmlns:a16="http://schemas.microsoft.com/office/drawing/2014/main" id="{92C03D88-6E57-966F-A231-FB26AE0E70A9}"/>
              </a:ext>
            </a:extLst>
          </p:cNvPr>
          <p:cNvGrpSpPr/>
          <p:nvPr/>
        </p:nvGrpSpPr>
        <p:grpSpPr>
          <a:xfrm>
            <a:off x="6828745" y="2072866"/>
            <a:ext cx="6044090" cy="4354524"/>
            <a:chOff x="6828745" y="2072866"/>
            <a:chExt cx="6044090" cy="4354524"/>
          </a:xfrm>
        </p:grpSpPr>
        <p:grpSp>
          <p:nvGrpSpPr>
            <p:cNvPr id="25" name="Group 24" descr="CS site, complex and monitoring area">
              <a:extLst>
                <a:ext uri="{FF2B5EF4-FFF2-40B4-BE49-F238E27FC236}">
                  <a16:creationId xmlns:a16="http://schemas.microsoft.com/office/drawing/2014/main" id="{6A91D2FE-7083-F417-5BF6-0EB729B79138}"/>
                </a:ext>
              </a:extLst>
            </p:cNvPr>
            <p:cNvGrpSpPr/>
            <p:nvPr/>
          </p:nvGrpSpPr>
          <p:grpSpPr>
            <a:xfrm>
              <a:off x="6828745" y="2201139"/>
              <a:ext cx="4950215" cy="4226251"/>
              <a:chOff x="6828745" y="2201139"/>
              <a:chExt cx="4950215" cy="4226251"/>
            </a:xfrm>
          </p:grpSpPr>
          <p:grpSp>
            <p:nvGrpSpPr>
              <p:cNvPr id="18" name="Group 17" descr="Schematic map and cross section of CS site, complex and monitoring volume">
                <a:extLst>
                  <a:ext uri="{FF2B5EF4-FFF2-40B4-BE49-F238E27FC236}">
                    <a16:creationId xmlns:a16="http://schemas.microsoft.com/office/drawing/2014/main" id="{E8220ADE-2478-82D5-35BD-3ADD500F53F7}"/>
                  </a:ext>
                </a:extLst>
              </p:cNvPr>
              <p:cNvGrpSpPr/>
              <p:nvPr/>
            </p:nvGrpSpPr>
            <p:grpSpPr>
              <a:xfrm>
                <a:off x="6828745" y="2274900"/>
                <a:ext cx="4950215" cy="4152490"/>
                <a:chOff x="6828745" y="2274900"/>
                <a:chExt cx="4950215" cy="4152490"/>
              </a:xfrm>
            </p:grpSpPr>
            <p:grpSp>
              <p:nvGrpSpPr>
                <p:cNvPr id="17" name="Group 16">
                  <a:extLst>
                    <a:ext uri="{FF2B5EF4-FFF2-40B4-BE49-F238E27FC236}">
                      <a16:creationId xmlns:a16="http://schemas.microsoft.com/office/drawing/2014/main" id="{4D2582C0-6789-115D-6FF1-E2F5624096A3}"/>
                    </a:ext>
                  </a:extLst>
                </p:cNvPr>
                <p:cNvGrpSpPr>
                  <a:grpSpLocks noChangeAspect="1"/>
                </p:cNvGrpSpPr>
                <p:nvPr/>
              </p:nvGrpSpPr>
              <p:grpSpPr>
                <a:xfrm>
                  <a:off x="8094619" y="2274900"/>
                  <a:ext cx="3684341" cy="4152490"/>
                  <a:chOff x="8384464" y="2555217"/>
                  <a:chExt cx="3390932" cy="3821798"/>
                </a:xfrm>
              </p:grpSpPr>
              <p:pic>
                <p:nvPicPr>
                  <p:cNvPr id="14" name="Picture 13">
                    <a:extLst>
                      <a:ext uri="{FF2B5EF4-FFF2-40B4-BE49-F238E27FC236}">
                        <a16:creationId xmlns:a16="http://schemas.microsoft.com/office/drawing/2014/main" id="{246E049F-7715-113C-57F7-326DD8846DE0}"/>
                      </a:ext>
                    </a:extLst>
                  </p:cNvPr>
                  <p:cNvPicPr>
                    <a:picLocks noChangeAspect="1"/>
                  </p:cNvPicPr>
                  <p:nvPr/>
                </p:nvPicPr>
                <p:blipFill rotWithShape="1">
                  <a:blip r:embed="rId5"/>
                  <a:srcRect b="43237"/>
                  <a:stretch/>
                </p:blipFill>
                <p:spPr>
                  <a:xfrm>
                    <a:off x="8384464" y="2555217"/>
                    <a:ext cx="3390932" cy="2209926"/>
                  </a:xfrm>
                  <a:prstGeom prst="rect">
                    <a:avLst/>
                  </a:prstGeom>
                </p:spPr>
              </p:pic>
              <p:pic>
                <p:nvPicPr>
                  <p:cNvPr id="15" name="Picture 14">
                    <a:extLst>
                      <a:ext uri="{FF2B5EF4-FFF2-40B4-BE49-F238E27FC236}">
                        <a16:creationId xmlns:a16="http://schemas.microsoft.com/office/drawing/2014/main" id="{880F30DB-5E0D-1C58-F3BC-971394A95754}"/>
                      </a:ext>
                    </a:extLst>
                  </p:cNvPr>
                  <p:cNvPicPr>
                    <a:picLocks noChangeAspect="1"/>
                  </p:cNvPicPr>
                  <p:nvPr/>
                </p:nvPicPr>
                <p:blipFill rotWithShape="1">
                  <a:blip r:embed="rId5"/>
                  <a:srcRect t="56445"/>
                  <a:stretch/>
                </p:blipFill>
                <p:spPr>
                  <a:xfrm>
                    <a:off x="8384464" y="4681308"/>
                    <a:ext cx="3390932" cy="1695707"/>
                  </a:xfrm>
                  <a:prstGeom prst="rect">
                    <a:avLst/>
                  </a:prstGeom>
                </p:spPr>
              </p:pic>
            </p:grpSp>
            <p:pic>
              <p:nvPicPr>
                <p:cNvPr id="22" name="Picture 21">
                  <a:extLst>
                    <a:ext uri="{FF2B5EF4-FFF2-40B4-BE49-F238E27FC236}">
                      <a16:creationId xmlns:a16="http://schemas.microsoft.com/office/drawing/2014/main" id="{21450BA6-4588-A1B2-5F5A-BCC6FB4D21DE}"/>
                    </a:ext>
                  </a:extLst>
                </p:cNvPr>
                <p:cNvPicPr>
                  <a:picLocks noChangeAspect="1"/>
                </p:cNvPicPr>
                <p:nvPr/>
              </p:nvPicPr>
              <p:blipFill>
                <a:blip r:embed="rId6"/>
                <a:stretch>
                  <a:fillRect/>
                </a:stretch>
              </p:blipFill>
              <p:spPr>
                <a:xfrm>
                  <a:off x="6828745" y="5754462"/>
                  <a:ext cx="1551337" cy="634161"/>
                </a:xfrm>
                <a:prstGeom prst="rect">
                  <a:avLst/>
                </a:prstGeom>
              </p:spPr>
            </p:pic>
            <p:sp>
              <p:nvSpPr>
                <p:cNvPr id="13" name="TextBox 12">
                  <a:extLst>
                    <a:ext uri="{FF2B5EF4-FFF2-40B4-BE49-F238E27FC236}">
                      <a16:creationId xmlns:a16="http://schemas.microsoft.com/office/drawing/2014/main" id="{50AF1C23-6714-E314-C920-229334341FBA}"/>
                    </a:ext>
                  </a:extLst>
                </p:cNvPr>
                <p:cNvSpPr txBox="1"/>
                <p:nvPr/>
              </p:nvSpPr>
              <p:spPr>
                <a:xfrm rot="16200000">
                  <a:off x="7907187" y="3557961"/>
                  <a:ext cx="791243" cy="323165"/>
                </a:xfrm>
                <a:prstGeom prst="rect">
                  <a:avLst/>
                </a:prstGeom>
              </p:spPr>
              <p:txBody>
                <a:bodyPr wrap="none" lIns="0" tIns="0" rtlCol="0">
                  <a:spAutoFit/>
                </a:bodyPr>
                <a:lstStyle/>
                <a:p>
                  <a:pPr algn="ctr"/>
                  <a:r>
                    <a:rPr lang="en-GB" sz="900"/>
                    <a:t>Cross section</a:t>
                  </a:r>
                </a:p>
                <a:p>
                  <a:pPr algn="ctr"/>
                  <a:r>
                    <a:rPr lang="en-GB" sz="900"/>
                    <a:t> view</a:t>
                  </a:r>
                  <a:endParaRPr lang="en-GB" sz="1100"/>
                </a:p>
              </p:txBody>
            </p:sp>
            <p:sp>
              <p:nvSpPr>
                <p:cNvPr id="21" name="TextBox 20">
                  <a:extLst>
                    <a:ext uri="{FF2B5EF4-FFF2-40B4-BE49-F238E27FC236}">
                      <a16:creationId xmlns:a16="http://schemas.microsoft.com/office/drawing/2014/main" id="{37C358BF-9B8B-ED72-3508-40495DE24C02}"/>
                    </a:ext>
                  </a:extLst>
                </p:cNvPr>
                <p:cNvSpPr txBox="1"/>
                <p:nvPr/>
              </p:nvSpPr>
              <p:spPr>
                <a:xfrm>
                  <a:off x="7980589" y="2524105"/>
                  <a:ext cx="560410" cy="184666"/>
                </a:xfrm>
                <a:prstGeom prst="rect">
                  <a:avLst/>
                </a:prstGeom>
              </p:spPr>
              <p:txBody>
                <a:bodyPr wrap="none" lIns="0" tIns="0" rtlCol="0">
                  <a:spAutoFit/>
                </a:bodyPr>
                <a:lstStyle/>
                <a:p>
                  <a:pPr algn="l"/>
                  <a:r>
                    <a:rPr lang="en-GB" sz="900"/>
                    <a:t>0→200m</a:t>
                  </a:r>
                </a:p>
              </p:txBody>
            </p:sp>
          </p:grpSp>
          <p:sp>
            <p:nvSpPr>
              <p:cNvPr id="24" name="TextBox 23">
                <a:extLst>
                  <a:ext uri="{FF2B5EF4-FFF2-40B4-BE49-F238E27FC236}">
                    <a16:creationId xmlns:a16="http://schemas.microsoft.com/office/drawing/2014/main" id="{B428478D-A621-E2E5-17E9-8FF5D1AB5A9D}"/>
                  </a:ext>
                </a:extLst>
              </p:cNvPr>
              <p:cNvSpPr txBox="1"/>
              <p:nvPr/>
            </p:nvSpPr>
            <p:spPr>
              <a:xfrm>
                <a:off x="8163913" y="2201139"/>
                <a:ext cx="623547" cy="215444"/>
              </a:xfrm>
              <a:prstGeom prst="rect">
                <a:avLst/>
              </a:prstGeom>
              <a:noFill/>
            </p:spPr>
            <p:txBody>
              <a:bodyPr wrap="square">
                <a:spAutoFit/>
              </a:bodyPr>
              <a:lstStyle/>
              <a:p>
                <a:r>
                  <a:rPr lang="en-GB" sz="800"/>
                  <a:t>0m</a:t>
                </a:r>
              </a:p>
            </p:txBody>
          </p:sp>
        </p:grpSp>
        <p:sp>
          <p:nvSpPr>
            <p:cNvPr id="23" name="TextBox 22">
              <a:extLst>
                <a:ext uri="{FF2B5EF4-FFF2-40B4-BE49-F238E27FC236}">
                  <a16:creationId xmlns:a16="http://schemas.microsoft.com/office/drawing/2014/main" id="{48FD0F96-DBDA-3371-F719-C0D16E6CB5FA}"/>
                </a:ext>
              </a:extLst>
            </p:cNvPr>
            <p:cNvSpPr txBox="1"/>
            <p:nvPr/>
          </p:nvSpPr>
          <p:spPr>
            <a:xfrm>
              <a:off x="8584808" y="2072866"/>
              <a:ext cx="4288027" cy="307777"/>
            </a:xfrm>
            <a:prstGeom prst="rect">
              <a:avLst/>
            </a:prstGeom>
            <a:noFill/>
          </p:spPr>
          <p:txBody>
            <a:bodyPr wrap="square">
              <a:spAutoFit/>
            </a:bodyPr>
            <a:lstStyle/>
            <a:p>
              <a:r>
                <a:rPr lang="en-GB" sz="1400"/>
                <a:t>CS site, complex and monitoring area</a:t>
              </a:r>
            </a:p>
          </p:txBody>
        </p:sp>
      </p:grpSp>
      <p:sp>
        <p:nvSpPr>
          <p:cNvPr id="3" name="Text Placeholder 2">
            <a:extLst>
              <a:ext uri="{FF2B5EF4-FFF2-40B4-BE49-F238E27FC236}">
                <a16:creationId xmlns:a16="http://schemas.microsoft.com/office/drawing/2014/main" id="{9368D10E-AB5B-AFC7-8D74-CC050AE00855}"/>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a:t>Subsurface and seismic foundations</a:t>
            </a:r>
          </a:p>
        </p:txBody>
      </p:sp>
    </p:spTree>
    <p:extLst>
      <p:ext uri="{BB962C8B-B14F-4D97-AF65-F5344CB8AC3E}">
        <p14:creationId xmlns:p14="http://schemas.microsoft.com/office/powerpoint/2010/main" val="1976548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E98D77-6314-D19B-446F-542711C4DA60}"/>
              </a:ext>
            </a:extLst>
          </p:cNvPr>
          <p:cNvSpPr>
            <a:spLocks noGrp="1"/>
          </p:cNvSpPr>
          <p:nvPr>
            <p:ph type="title" idx="4294967295"/>
          </p:nvPr>
        </p:nvSpPr>
        <p:spPr>
          <a:xfrm>
            <a:off x="575733" y="2565648"/>
            <a:ext cx="11184467" cy="14272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4800" b="0" i="0" u="none" strike="noStrike" kern="1200" cap="none" spc="-267"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 References </a:t>
            </a:r>
            <a:br>
              <a:rPr kumimoji="0" lang="en-GB" sz="4800" b="0" i="0" u="none" strike="noStrike" kern="1200" cap="none" spc="-267"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4800" b="0" i="0" u="none" strike="noStrike" kern="1200" cap="none" spc="-267"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Part A Only</a:t>
            </a:r>
            <a:endParaRPr kumimoji="0" lang="en-GB" sz="4800" b="0" i="0" u="none" strike="noStrike" kern="1200" cap="none" spc="-267" normalizeH="0" baseline="0" noProof="0" dirty="0">
              <a:ln>
                <a:noFill/>
              </a:ln>
              <a:solidFill>
                <a:srgbClr val="FFFFFF"/>
              </a:solidFill>
              <a:effectLst/>
              <a:uLnTx/>
              <a:uFillTx/>
              <a:latin typeface="+mn-lt"/>
              <a:ea typeface="+mn-ea"/>
              <a:cs typeface="+mn-cs"/>
            </a:endParaRPr>
          </a:p>
        </p:txBody>
      </p:sp>
      <p:sp>
        <p:nvSpPr>
          <p:cNvPr id="5" name="Text Placeholder 4">
            <a:extLst>
              <a:ext uri="{FF2B5EF4-FFF2-40B4-BE49-F238E27FC236}">
                <a16:creationId xmlns:a16="http://schemas.microsoft.com/office/drawing/2014/main" id="{1D74B68C-5AEF-0D0D-79AE-C3B87D73C872}"/>
              </a:ext>
            </a:extLst>
          </p:cNvPr>
          <p:cNvSpPr>
            <a:spLocks noGrp="1"/>
          </p:cNvSpPr>
          <p:nvPr>
            <p:ph type="body" sz="quarter" idx="11"/>
          </p:nvPr>
        </p:nvSpPr>
        <p:spPr/>
        <p:txBody>
          <a:bodyPr/>
          <a:lstStyle/>
          <a:p>
            <a:endParaRPr lang="en-GB"/>
          </a:p>
        </p:txBody>
      </p:sp>
      <p:sp>
        <p:nvSpPr>
          <p:cNvPr id="3" name="Slide Number Placeholder 3">
            <a:extLst>
              <a:ext uri="{FF2B5EF4-FFF2-40B4-BE49-F238E27FC236}">
                <a16:creationId xmlns:a16="http://schemas.microsoft.com/office/drawing/2014/main" id="{D861207A-32AB-EBD0-394C-3A116FCE97A5}"/>
              </a:ext>
            </a:extLst>
          </p:cNvPr>
          <p:cNvSpPr>
            <a:spLocks noGrp="1"/>
          </p:cNvSpPr>
          <p:nvPr>
            <p:ph type="sldNum" sz="quarter" idx="4"/>
          </p:nvPr>
        </p:nvSpPr>
        <p:spPr/>
        <p:txBody>
          <a:bodyPr/>
          <a:lstStyle/>
          <a:p>
            <a:fld id="{DD0590FE-9BA6-45CB-BC76-38BB9AEE2E90}" type="slidenum">
              <a:rPr lang="en-GB" smtClean="0"/>
              <a:pPr/>
              <a:t>20</a:t>
            </a:fld>
            <a:endParaRPr lang="en-GB"/>
          </a:p>
        </p:txBody>
      </p:sp>
    </p:spTree>
    <p:extLst>
      <p:ext uri="{BB962C8B-B14F-4D97-AF65-F5344CB8AC3E}">
        <p14:creationId xmlns:p14="http://schemas.microsoft.com/office/powerpoint/2010/main" val="3386112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2A68-4353-BFE7-3DEE-69EA7D18C25F}"/>
              </a:ext>
            </a:extLst>
          </p:cNvPr>
          <p:cNvSpPr>
            <a:spLocks noGrp="1"/>
          </p:cNvSpPr>
          <p:nvPr>
            <p:ph type="title"/>
          </p:nvPr>
        </p:nvSpPr>
        <p:spPr>
          <a:xfrm>
            <a:off x="566212" y="231170"/>
            <a:ext cx="7313721" cy="332154"/>
          </a:xfrm>
        </p:spPr>
        <p:txBody>
          <a:bodyPr/>
          <a:lstStyle/>
          <a:p>
            <a:r>
              <a:rPr lang="en-GB" dirty="0"/>
              <a:t>References: Part A Only</a:t>
            </a:r>
          </a:p>
        </p:txBody>
      </p:sp>
      <p:sp>
        <p:nvSpPr>
          <p:cNvPr id="4" name="Slide Number Placeholder 3">
            <a:extLst>
              <a:ext uri="{FF2B5EF4-FFF2-40B4-BE49-F238E27FC236}">
                <a16:creationId xmlns:a16="http://schemas.microsoft.com/office/drawing/2014/main" id="{5C8E60DE-93FE-5A41-CD2B-F6B1A923F397}"/>
              </a:ext>
            </a:extLst>
          </p:cNvPr>
          <p:cNvSpPr>
            <a:spLocks noGrp="1"/>
          </p:cNvSpPr>
          <p:nvPr>
            <p:ph type="sldNum" sz="quarter" idx="4"/>
          </p:nvPr>
        </p:nvSpPr>
        <p:spPr/>
        <p:txBody>
          <a:bodyPr/>
          <a:lstStyle/>
          <a:p>
            <a:fld id="{DD0590FE-9BA6-45CB-BC76-38BB9AEE2E90}" type="slidenum">
              <a:rPr lang="en-GB" smtClean="0"/>
              <a:pPr/>
              <a:t>21</a:t>
            </a:fld>
            <a:endParaRPr lang="en-GB"/>
          </a:p>
        </p:txBody>
      </p:sp>
      <p:sp>
        <p:nvSpPr>
          <p:cNvPr id="9" name="TextBox 8">
            <a:extLst>
              <a:ext uri="{FF2B5EF4-FFF2-40B4-BE49-F238E27FC236}">
                <a16:creationId xmlns:a16="http://schemas.microsoft.com/office/drawing/2014/main" id="{FF969156-D564-5B88-521C-F69BF8FE3BFC}"/>
              </a:ext>
            </a:extLst>
          </p:cNvPr>
          <p:cNvSpPr txBox="1"/>
          <p:nvPr/>
        </p:nvSpPr>
        <p:spPr>
          <a:xfrm>
            <a:off x="361566" y="876129"/>
            <a:ext cx="11556920" cy="5529719"/>
          </a:xfrm>
          <a:prstGeom prst="rect">
            <a:avLst/>
          </a:prstGeom>
          <a:noFill/>
        </p:spPr>
        <p:txBody>
          <a:bodyPr wrap="square" lIns="91440" tIns="45720" rIns="91440" bIns="45720" anchor="t">
            <a:spAutoFit/>
          </a:bodyPr>
          <a:lstStyle/>
          <a:p>
            <a:pPr>
              <a:spcBef>
                <a:spcPts val="500"/>
              </a:spcBef>
            </a:pPr>
            <a:r>
              <a:rPr lang="en-GB" sz="1000" dirty="0">
                <a:highlight>
                  <a:srgbClr val="FFFFFF"/>
                </a:highlight>
                <a:latin typeface="+mj-lt"/>
              </a:rPr>
              <a:t>1a) Measurement, Monitoring  and Verification (MMV)  of Carbon Capture Storage (CCS) Projects with Co-Location considerations​ NSTA Jul 2022  </a:t>
            </a:r>
            <a:r>
              <a:rPr lang="en-GB" sz="1000" dirty="0">
                <a:highlight>
                  <a:srgbClr val="FFFFFF"/>
                </a:highlight>
                <a:latin typeface="+mj-lt"/>
                <a:hlinkClick r:id="rId3">
                  <a:extLst>
                    <a:ext uri="{A12FA001-AC4F-418D-AE19-62706E023703}">
                      <ahyp:hlinkClr xmlns:ahyp="http://schemas.microsoft.com/office/drawing/2018/hyperlinkcolor" val="tx"/>
                    </a:ext>
                  </a:extLst>
                </a:hlinkClick>
              </a:rPr>
              <a:t>North Sea Transition Authority (NSTA): Measurement, Monitoring and Verification (MMV) of Carbon Capture and Storage (CCS) Projects with Co-Location considerations - 2022 - Publications - News &amp; &lt;</a:t>
            </a:r>
            <a:r>
              <a:rPr lang="en-GB" sz="1000" dirty="0" err="1">
                <a:highlight>
                  <a:srgbClr val="FFFFFF"/>
                </a:highlight>
                <a:latin typeface="+mj-lt"/>
                <a:hlinkClick r:id="rId3">
                  <a:extLst>
                    <a:ext uri="{A12FA001-AC4F-418D-AE19-62706E023703}">
                      <ahyp:hlinkClr xmlns:ahyp="http://schemas.microsoft.com/office/drawing/2018/hyperlinkcolor" val="tx"/>
                    </a:ext>
                  </a:extLst>
                </a:hlinkClick>
              </a:rPr>
              <a:t>br</a:t>
            </a:r>
            <a:r>
              <a:rPr lang="en-GB" sz="1000" dirty="0">
                <a:highlight>
                  <a:srgbClr val="FFFFFF"/>
                </a:highlight>
                <a:latin typeface="+mj-lt"/>
                <a:hlinkClick r:id="rId3">
                  <a:extLst>
                    <a:ext uri="{A12FA001-AC4F-418D-AE19-62706E023703}">
                      <ahyp:hlinkClr xmlns:ahyp="http://schemas.microsoft.com/office/drawing/2018/hyperlinkcolor" val="tx"/>
                    </a:ext>
                  </a:extLst>
                </a:hlinkClick>
              </a:rPr>
              <a:t>/&gt;publications (nstauthority.co.uk)</a:t>
            </a:r>
            <a:endParaRPr lang="en-GB" sz="1000" dirty="0">
              <a:highlight>
                <a:srgbClr val="FFFFFF"/>
              </a:highlight>
              <a:latin typeface="+mj-lt"/>
            </a:endParaRPr>
          </a:p>
          <a:p>
            <a:pPr>
              <a:spcBef>
                <a:spcPts val="500"/>
              </a:spcBef>
            </a:pPr>
            <a:endParaRPr lang="en-GB" sz="1000" dirty="0">
              <a:highlight>
                <a:srgbClr val="FFFFFF"/>
              </a:highlight>
              <a:latin typeface="+mj-lt"/>
            </a:endParaRPr>
          </a:p>
          <a:p>
            <a:pPr>
              <a:spcBef>
                <a:spcPts val="500"/>
              </a:spcBef>
            </a:pPr>
            <a:r>
              <a:rPr lang="en-GB" sz="1000" dirty="0">
                <a:highlight>
                  <a:srgbClr val="FFFFFF"/>
                </a:highlight>
                <a:latin typeface="+mj-lt"/>
              </a:rPr>
              <a:t>2d) UK offshore oil and gas activity map portal: </a:t>
            </a:r>
            <a:r>
              <a:rPr lang="en-GB" sz="1000" dirty="0">
                <a:highlight>
                  <a:srgbClr val="FFFFFF"/>
                </a:highlight>
                <a:latin typeface="+mj-lt"/>
                <a:hlinkClick r:id="rId4">
                  <a:extLst>
                    <a:ext uri="{A12FA001-AC4F-418D-AE19-62706E023703}">
                      <ahyp:hlinkClr xmlns:ahyp="http://schemas.microsoft.com/office/drawing/2018/hyperlinkcolor" val="tx"/>
                    </a:ext>
                  </a:extLst>
                </a:hlinkClick>
              </a:rPr>
              <a:t>https://www.arcgis.com/apps/webappviewer/index.html?id=f4b1ea5802944a55aa4a9df0184205a5</a:t>
            </a:r>
            <a:endParaRPr lang="en-GB" sz="1000" dirty="0">
              <a:highlight>
                <a:srgbClr val="FFFFFF"/>
              </a:highlight>
              <a:latin typeface="+mj-lt"/>
            </a:endParaRPr>
          </a:p>
          <a:p>
            <a:pPr>
              <a:spcBef>
                <a:spcPts val="500"/>
              </a:spcBef>
            </a:pPr>
            <a:endParaRPr lang="en-GB" sz="1000" dirty="0">
              <a:highlight>
                <a:srgbClr val="FFFFFF"/>
              </a:highlight>
              <a:latin typeface="+mj-lt"/>
            </a:endParaRPr>
          </a:p>
          <a:p>
            <a:pPr>
              <a:spcBef>
                <a:spcPts val="500"/>
              </a:spcBef>
            </a:pPr>
            <a:r>
              <a:rPr lang="en-GB" sz="1000" dirty="0">
                <a:highlight>
                  <a:srgbClr val="FFFFFF"/>
                </a:highlight>
                <a:latin typeface="+mj-lt"/>
              </a:rPr>
              <a:t>3a)Seismic Window, </a:t>
            </a:r>
            <a:r>
              <a:rPr lang="en-GB" sz="1000" dirty="0" err="1">
                <a:highlight>
                  <a:srgbClr val="FFFFFF"/>
                </a:highlight>
                <a:latin typeface="+mj-lt"/>
              </a:rPr>
              <a:t>Micenko</a:t>
            </a:r>
            <a:r>
              <a:rPr lang="en-GB" sz="1000">
                <a:highlight>
                  <a:srgbClr val="FFFFFF"/>
                </a:highlight>
                <a:latin typeface="+mj-lt"/>
              </a:rPr>
              <a:t> 2017, Michael </a:t>
            </a:r>
            <a:r>
              <a:rPr lang="en-GB" sz="1000" dirty="0" err="1">
                <a:highlight>
                  <a:srgbClr val="FFFFFF"/>
                </a:highlight>
                <a:latin typeface="+mj-lt"/>
              </a:rPr>
              <a:t>Micenko</a:t>
            </a:r>
            <a:r>
              <a:rPr lang="en-GB" sz="1000" dirty="0">
                <a:highlight>
                  <a:srgbClr val="FFFFFF"/>
                </a:highlight>
                <a:latin typeface="+mj-lt"/>
              </a:rPr>
              <a:t> (Associate Editor for Petroleum) (2017) Seismic Window, Preview, 2017:187, 39-40, DOI: 10.1071/PVv2017n187p39, https://www.tandfonline.com/doi/abs/10.1071/PVv2017n187</a:t>
            </a:r>
          </a:p>
          <a:p>
            <a:pPr>
              <a:spcBef>
                <a:spcPts val="500"/>
              </a:spcBef>
            </a:pPr>
            <a:r>
              <a:rPr lang="en-GB" sz="1000" dirty="0">
                <a:highlight>
                  <a:srgbClr val="FFFFFF"/>
                </a:highlight>
                <a:latin typeface="+mj-lt"/>
              </a:rPr>
              <a:t>3b) Petroleum reservoir quality prediction: Overview and contrasting approaches from sandstone and carbonate communities, </a:t>
            </a:r>
            <a:r>
              <a:rPr lang="en-GB" sz="1000" dirty="0" err="1">
                <a:highlight>
                  <a:srgbClr val="FFFFFF"/>
                </a:highlight>
                <a:latin typeface="+mj-lt"/>
              </a:rPr>
              <a:t>Horden</a:t>
            </a:r>
            <a:r>
              <a:rPr lang="en-GB" sz="1000" dirty="0">
                <a:highlight>
                  <a:srgbClr val="FFFFFF"/>
                </a:highlight>
                <a:latin typeface="+mj-lt"/>
              </a:rPr>
              <a:t> et al 2018 </a:t>
            </a:r>
            <a:r>
              <a:rPr lang="en-GB" sz="1000" dirty="0">
                <a:highlight>
                  <a:srgbClr val="FFFFFF"/>
                </a:highlight>
                <a:latin typeface="+mj-lt"/>
                <a:hlinkClick r:id="rId5">
                  <a:extLst>
                    <a:ext uri="{A12FA001-AC4F-418D-AE19-62706E023703}">
                      <ahyp:hlinkClr xmlns:ahyp="http://schemas.microsoft.com/office/drawing/2018/hyperlinkcolor" val="tx"/>
                    </a:ext>
                  </a:extLst>
                </a:hlinkClick>
              </a:rPr>
              <a:t>https://www.researchgate.net/publication/324876102_Petroleum_reservoir_quality_prediction_Overview_and_contrasting_approaches_from_sandstone_and_carbonate_communities/figures?lo=1</a:t>
            </a:r>
            <a:endParaRPr lang="en-GB" sz="1000" dirty="0">
              <a:highlight>
                <a:srgbClr val="FFFFFF"/>
              </a:highlight>
              <a:latin typeface="+mj-lt"/>
            </a:endParaRPr>
          </a:p>
          <a:p>
            <a:pPr>
              <a:spcBef>
                <a:spcPts val="500"/>
              </a:spcBef>
            </a:pPr>
            <a:r>
              <a:rPr lang="en-GB" sz="1000" dirty="0">
                <a:highlight>
                  <a:srgbClr val="FFFFFF"/>
                </a:highlight>
                <a:latin typeface="+mj-lt"/>
              </a:rPr>
              <a:t>3c) Sub-seabed boulder detection using 3DUHR seismic data    Simon Oakley Fugro, Seismic 2021, SPE </a:t>
            </a:r>
            <a:r>
              <a:rPr lang="en-GB" sz="1000" dirty="0">
                <a:highlight>
                  <a:srgbClr val="FFFFFF"/>
                </a:highlight>
                <a:latin typeface="+mj-lt"/>
                <a:hlinkClick r:id="rId6">
                  <a:extLst>
                    <a:ext uri="{A12FA001-AC4F-418D-AE19-62706E023703}">
                      <ahyp:hlinkClr xmlns:ahyp="http://schemas.microsoft.com/office/drawing/2018/hyperlinkcolor" val="tx"/>
                    </a:ext>
                  </a:extLst>
                </a:hlinkClick>
              </a:rPr>
              <a:t>https://www.spe-aberdeen.org/wp-content/uploads/2021/06/Day-4_Seismic-2021-Sub-seabed-boulder-detection-using-3DUHR-seismic-data.pdf</a:t>
            </a:r>
            <a:endParaRPr lang="en-GB" sz="1000" dirty="0">
              <a:highlight>
                <a:srgbClr val="FFFFFF"/>
              </a:highlight>
              <a:latin typeface="+mj-lt"/>
            </a:endParaRPr>
          </a:p>
          <a:p>
            <a:pPr algn="l">
              <a:spcAft>
                <a:spcPts val="600"/>
              </a:spcAft>
            </a:pPr>
            <a:r>
              <a:rPr lang="en-GB" sz="1000" dirty="0">
                <a:highlight>
                  <a:srgbClr val="FFFFFF"/>
                </a:highlight>
                <a:latin typeface="+mj-lt"/>
              </a:rPr>
              <a:t>3k</a:t>
            </a:r>
            <a:r>
              <a:rPr lang="en-GB" sz="1000" i="0" dirty="0">
                <a:highlight>
                  <a:srgbClr val="FFFFFF"/>
                </a:highlight>
                <a:latin typeface="+mj-lt"/>
              </a:rPr>
              <a:t>) </a:t>
            </a:r>
            <a:r>
              <a:rPr lang="en-GB" sz="1000" i="0" dirty="0">
                <a:effectLst/>
                <a:highlight>
                  <a:srgbClr val="FFFFFF"/>
                </a:highlight>
                <a:latin typeface="+mj-lt"/>
              </a:rPr>
              <a:t>P-Cable: UHR 3D Seismic Technology for Energy Transition, PGS website https://www.pgs.com/company/resources/feature-stories/ultra-high-resolution-3d-seismic-for-energy-transition-challenges/</a:t>
            </a:r>
          </a:p>
          <a:p>
            <a:pPr>
              <a:spcAft>
                <a:spcPts val="600"/>
              </a:spcAft>
            </a:pPr>
            <a:r>
              <a:rPr lang="en-GB" sz="1000" dirty="0">
                <a:highlight>
                  <a:srgbClr val="FFFFFF"/>
                </a:highlight>
                <a:latin typeface="+mj-lt"/>
              </a:rPr>
              <a:t>3l) </a:t>
            </a:r>
            <a:r>
              <a:rPr lang="en-GB" sz="1000" dirty="0">
                <a:highlight>
                  <a:srgbClr val="FFFFFF"/>
                </a:highlight>
                <a:latin typeface="+mj-lt"/>
                <a:hlinkClick r:id="rId7">
                  <a:extLst>
                    <a:ext uri="{A12FA001-AC4F-418D-AE19-62706E023703}">
                      <ahyp:hlinkClr xmlns:ahyp="http://schemas.microsoft.com/office/drawing/2018/hyperlinkcolor" val="tx"/>
                    </a:ext>
                  </a:extLst>
                </a:hlinkClick>
              </a:rPr>
              <a:t>Toward one-meter resolution in 3D seismic | The Leading Edge (seg.org)</a:t>
            </a:r>
            <a:r>
              <a:rPr lang="en-GB" sz="1000" dirty="0">
                <a:highlight>
                  <a:srgbClr val="FFFFFF"/>
                </a:highlight>
                <a:latin typeface="+mj-lt"/>
              </a:rPr>
              <a:t>, Nina Lebedeva-Ivanova et al 201 8https://library.seg.org/</a:t>
            </a:r>
            <a:r>
              <a:rPr lang="en-GB" sz="1000" dirty="0" err="1">
                <a:highlight>
                  <a:srgbClr val="FFFFFF"/>
                </a:highlight>
                <a:latin typeface="+mj-lt"/>
              </a:rPr>
              <a:t>doi</a:t>
            </a:r>
            <a:r>
              <a:rPr lang="en-GB" sz="1000" dirty="0">
                <a:highlight>
                  <a:srgbClr val="FFFFFF"/>
                </a:highlight>
                <a:latin typeface="+mj-lt"/>
              </a:rPr>
              <a:t>/10.1190/tle37110818.1</a:t>
            </a:r>
          </a:p>
          <a:p>
            <a:pPr>
              <a:spcAft>
                <a:spcPts val="600"/>
              </a:spcAft>
            </a:pPr>
            <a:r>
              <a:rPr lang="en-GB" sz="1000" dirty="0">
                <a:highlight>
                  <a:srgbClr val="FFFFFF"/>
                </a:highlight>
                <a:latin typeface="+mj-lt"/>
              </a:rPr>
              <a:t>3m</a:t>
            </a:r>
            <a:r>
              <a:rPr lang="en-GB" sz="1000" i="0" u="none" strike="noStrike" baseline="0" dirty="0">
                <a:highlight>
                  <a:srgbClr val="FFFFFF"/>
                </a:highlight>
                <a:latin typeface="+mj-lt"/>
              </a:rPr>
              <a:t>) 3DHR Seismic Acquisition for CCS and considerations for Windfarm UHR, Cooper Seismic-2023 conference, SPE </a:t>
            </a:r>
            <a:r>
              <a:rPr lang="en-GB" sz="1000" i="0" u="none" strike="noStrike" baseline="0" dirty="0">
                <a:highlight>
                  <a:srgbClr val="FFFFFF"/>
                </a:highlight>
                <a:latin typeface="+mj-lt"/>
                <a:hlinkClick r:id="rId8">
                  <a:extLst>
                    <a:ext uri="{A12FA001-AC4F-418D-AE19-62706E023703}">
                      <ahyp:hlinkClr xmlns:ahyp="http://schemas.microsoft.com/office/drawing/2018/hyperlinkcolor" val="tx"/>
                    </a:ext>
                  </a:extLst>
                </a:hlinkClick>
              </a:rPr>
              <a:t>https://www.spe-aberdeen.org/events/seismic-2023</a:t>
            </a:r>
            <a:endParaRPr lang="en-GB" sz="1000" i="0" u="none" strike="noStrike" baseline="0" dirty="0">
              <a:highlight>
                <a:srgbClr val="FFFFFF"/>
              </a:highlight>
              <a:latin typeface="+mj-lt"/>
            </a:endParaRPr>
          </a:p>
          <a:p>
            <a:pPr>
              <a:spcAft>
                <a:spcPts val="600"/>
              </a:spcAft>
            </a:pPr>
            <a:r>
              <a:rPr lang="en-GB" sz="1000" dirty="0">
                <a:highlight>
                  <a:srgbClr val="FFFFFF"/>
                </a:highlight>
                <a:latin typeface="+mj-lt"/>
              </a:rPr>
              <a:t>3n) Hornsea Project Four, Volume A5, Annex 2.1 report Aug 2022, </a:t>
            </a:r>
            <a:r>
              <a:rPr lang="en-GB" sz="1000" dirty="0">
                <a:highlight>
                  <a:srgbClr val="FFFFFF"/>
                </a:highlight>
                <a:latin typeface="+mj-lt"/>
                <a:hlinkClick r:id="rId9">
                  <a:extLst>
                    <a:ext uri="{A12FA001-AC4F-418D-AE19-62706E023703}">
                      <ahyp:hlinkClr xmlns:ahyp="http://schemas.microsoft.com/office/drawing/2018/hyperlinkcolor" val="tx"/>
                    </a:ext>
                  </a:extLst>
                </a:hlinkClick>
              </a:rPr>
              <a:t>https://infrastructure.planninginspectorate.gov.uk/wp-content/ipc/uploads/projects/EN010098/EN010098-002023-Hornsea%20Project%20Four%20-%20Other-%20A5.2.1%20Benthic%20and%20Intertidal%20Ecology%20Technical%20Report.pdf</a:t>
            </a:r>
            <a:endParaRPr lang="en-GB" sz="1000" dirty="0">
              <a:highlight>
                <a:srgbClr val="FFFFFF"/>
              </a:highlight>
              <a:latin typeface="+mj-lt"/>
            </a:endParaRPr>
          </a:p>
          <a:p>
            <a:pPr>
              <a:spcAft>
                <a:spcPts val="600"/>
              </a:spcAft>
            </a:pPr>
            <a:r>
              <a:rPr lang="en-GB" sz="1000" dirty="0">
                <a:highlight>
                  <a:srgbClr val="FFFFFF"/>
                </a:highlight>
                <a:latin typeface="+mj-lt"/>
              </a:rPr>
              <a:t>3o) NSTA website  https://www.nstauthority.co.uk/ </a:t>
            </a:r>
          </a:p>
          <a:p>
            <a:pPr>
              <a:spcAft>
                <a:spcPts val="600"/>
              </a:spcAft>
            </a:pPr>
            <a:r>
              <a:rPr lang="en-GB" sz="1000" dirty="0">
                <a:highlight>
                  <a:srgbClr val="FFFFFF"/>
                </a:highlight>
                <a:latin typeface="+mj-lt"/>
              </a:rPr>
              <a:t>3p) NSTA stewardship expectations, NSTA website link </a:t>
            </a:r>
            <a:r>
              <a:rPr lang="en-GB" sz="1000" dirty="0">
                <a:highlight>
                  <a:srgbClr val="FFFFFF"/>
                </a:highlight>
                <a:latin typeface="+mj-lt"/>
                <a:hlinkClick r:id="rId10">
                  <a:extLst>
                    <a:ext uri="{A12FA001-AC4F-418D-AE19-62706E023703}">
                      <ahyp:hlinkClr xmlns:ahyp="http://schemas.microsoft.com/office/drawing/2018/hyperlinkcolor" val="tx"/>
                    </a:ext>
                  </a:extLst>
                </a:hlinkClick>
              </a:rPr>
              <a:t>https://www.nstauthority.co.uk/exploration-production/asset-stewardship/expectations/</a:t>
            </a:r>
            <a:endParaRPr lang="en-GB" sz="1000" dirty="0">
              <a:highlight>
                <a:srgbClr val="FFFFFF"/>
              </a:highlight>
              <a:latin typeface="+mj-lt"/>
            </a:endParaRPr>
          </a:p>
          <a:p>
            <a:pPr>
              <a:spcAft>
                <a:spcPts val="600"/>
              </a:spcAft>
            </a:pPr>
            <a:r>
              <a:rPr lang="en-GB" sz="1000" dirty="0">
                <a:highlight>
                  <a:srgbClr val="FFFFFF"/>
                </a:highlight>
                <a:latin typeface="+mj-lt"/>
              </a:rPr>
              <a:t>3q) NSTA interactive data portal  </a:t>
            </a:r>
            <a:r>
              <a:rPr lang="en-GB" sz="1000" dirty="0">
                <a:highlight>
                  <a:srgbClr val="FFFFFF"/>
                </a:highlight>
                <a:latin typeface="+mj-lt"/>
                <a:hlinkClick r:id="rId11">
                  <a:extLst>
                    <a:ext uri="{A12FA001-AC4F-418D-AE19-62706E023703}">
                      <ahyp:hlinkClr xmlns:ahyp="http://schemas.microsoft.com/office/drawing/2018/hyperlinkcolor" val="tx"/>
                    </a:ext>
                  </a:extLst>
                </a:hlinkClick>
              </a:rPr>
              <a:t>https://www.nstauthority.co.uk/data-centre/interactive-maps-and-tools/</a:t>
            </a:r>
            <a:endParaRPr lang="en-GB" sz="1000" dirty="0">
              <a:highlight>
                <a:srgbClr val="FFFFFF"/>
              </a:highlight>
              <a:latin typeface="+mj-lt"/>
            </a:endParaRPr>
          </a:p>
          <a:p>
            <a:pPr>
              <a:spcAft>
                <a:spcPts val="600"/>
              </a:spcAft>
            </a:pPr>
            <a:r>
              <a:rPr lang="en-GB" sz="1000" dirty="0">
                <a:highlight>
                  <a:srgbClr val="FFFFFF"/>
                </a:highlight>
                <a:latin typeface="+mj-lt"/>
              </a:rPr>
              <a:t>3r) Offshore oil and gas activity map, NSTA website </a:t>
            </a:r>
            <a:r>
              <a:rPr lang="en-GB" sz="1000" dirty="0">
                <a:highlight>
                  <a:srgbClr val="FFFFFF"/>
                </a:highlight>
                <a:latin typeface="+mj-lt"/>
                <a:hlinkClick r:id="rId12">
                  <a:extLst>
                    <a:ext uri="{A12FA001-AC4F-418D-AE19-62706E023703}">
                      <ahyp:hlinkClr xmlns:ahyp="http://schemas.microsoft.com/office/drawing/2018/hyperlinkcolor" val="tx"/>
                    </a:ext>
                  </a:extLst>
                </a:hlinkClick>
              </a:rPr>
              <a:t>Offshore Oil and Gas Activity (arcgis.com)</a:t>
            </a:r>
            <a:endParaRPr lang="en-GB" sz="1000" dirty="0">
              <a:highlight>
                <a:srgbClr val="FFFFFF"/>
              </a:highlight>
              <a:latin typeface="+mj-lt"/>
            </a:endParaRPr>
          </a:p>
          <a:p>
            <a:pPr>
              <a:spcAft>
                <a:spcPts val="600"/>
              </a:spcAft>
            </a:pPr>
            <a:r>
              <a:rPr lang="en-GB" sz="1000" dirty="0">
                <a:highlight>
                  <a:srgbClr val="FFFFFF"/>
                </a:highlight>
                <a:latin typeface="+mj-lt"/>
              </a:rPr>
              <a:t>3y) The Crown estates (TCE) open data https://opendata-thecrownestate.opendata.arcgis.com/</a:t>
            </a:r>
          </a:p>
          <a:p>
            <a:pPr>
              <a:spcAft>
                <a:spcPts val="600"/>
              </a:spcAft>
            </a:pPr>
            <a:r>
              <a:rPr lang="en-GB" sz="1000" dirty="0">
                <a:highlight>
                  <a:srgbClr val="FFFFFF"/>
                </a:highlight>
                <a:latin typeface="+mj-lt"/>
              </a:rPr>
              <a:t>3z) Crown estates Scotland (CES)  open data https://crown-estate-scotland-spatial-hub-coregis.hub.arcgis.com/</a:t>
            </a:r>
          </a:p>
          <a:p>
            <a:pPr>
              <a:spcAft>
                <a:spcPts val="600"/>
              </a:spcAft>
            </a:pPr>
            <a:r>
              <a:rPr lang="en-GB" sz="1000" dirty="0">
                <a:highlight>
                  <a:srgbClr val="FFFFFF"/>
                </a:highlight>
                <a:latin typeface="+mj-lt"/>
              </a:rPr>
              <a:t>3aa) Marine data exchange: windfarm related database: </a:t>
            </a:r>
            <a:r>
              <a:rPr lang="en-GB" sz="1000" dirty="0">
                <a:highlight>
                  <a:srgbClr val="FFFFFF"/>
                </a:highlight>
                <a:latin typeface="+mj-lt"/>
                <a:hlinkClick r:id="rId13">
                  <a:extLst>
                    <a:ext uri="{A12FA001-AC4F-418D-AE19-62706E023703}">
                      <ahyp:hlinkClr xmlns:ahyp="http://schemas.microsoft.com/office/drawing/2018/hyperlinkcolor" val="tx"/>
                    </a:ext>
                  </a:extLst>
                </a:hlinkClick>
              </a:rPr>
              <a:t>https://www.marinedataexchange.co.uk</a:t>
            </a:r>
            <a:endParaRPr lang="en-GB" sz="1000" dirty="0">
              <a:highlight>
                <a:srgbClr val="FFFFFF"/>
              </a:highlight>
              <a:latin typeface="+mj-lt"/>
            </a:endParaRPr>
          </a:p>
          <a:p>
            <a:pPr>
              <a:spcAft>
                <a:spcPts val="600"/>
              </a:spcAft>
            </a:pPr>
            <a:r>
              <a:rPr lang="en-GB" sz="1000" dirty="0">
                <a:highlight>
                  <a:srgbClr val="FFFFFF"/>
                </a:highlight>
                <a:latin typeface="+mj-lt"/>
              </a:rPr>
              <a:t>3ab) Crown Estates Co-location forum: https://www.thecrownestate.co.uk/en-gb/what-we-do/on-the-seabed/energy/offshore-wind-and-ccus-co-location/</a:t>
            </a:r>
          </a:p>
          <a:p>
            <a:pPr>
              <a:spcBef>
                <a:spcPts val="500"/>
              </a:spcBef>
            </a:pPr>
            <a:endParaRPr lang="en-GB" sz="1000" dirty="0">
              <a:highlight>
                <a:srgbClr val="FFFFFF"/>
              </a:highlight>
              <a:latin typeface="+mj-lt"/>
            </a:endParaRPr>
          </a:p>
          <a:p>
            <a:pPr>
              <a:spcBef>
                <a:spcPts val="500"/>
              </a:spcBef>
            </a:pPr>
            <a:endParaRPr lang="en-GB" sz="1000" dirty="0">
              <a:highlight>
                <a:srgbClr val="FFFFFF"/>
              </a:highlight>
              <a:latin typeface="+mj-lt"/>
            </a:endParaRPr>
          </a:p>
        </p:txBody>
      </p:sp>
      <p:cxnSp>
        <p:nvCxnSpPr>
          <p:cNvPr id="5" name="Straight Connector 4">
            <a:extLst>
              <a:ext uri="{FF2B5EF4-FFF2-40B4-BE49-F238E27FC236}">
                <a16:creationId xmlns:a16="http://schemas.microsoft.com/office/drawing/2014/main" id="{92939776-F3BE-ADCC-FFEF-A8D0D0344D87}"/>
              </a:ext>
              <a:ext uri="{C183D7F6-B498-43B3-948B-1728B52AA6E4}">
                <adec:decorative xmlns:adec="http://schemas.microsoft.com/office/drawing/2017/decorative" val="1"/>
              </a:ext>
            </a:extLst>
          </p:cNvPr>
          <p:cNvCxnSpPr/>
          <p:nvPr/>
        </p:nvCxnSpPr>
        <p:spPr>
          <a:xfrm>
            <a:off x="3207224" y="1371274"/>
            <a:ext cx="526803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 Placeholder 1">
            <a:extLst>
              <a:ext uri="{FF2B5EF4-FFF2-40B4-BE49-F238E27FC236}">
                <a16:creationId xmlns:a16="http://schemas.microsoft.com/office/drawing/2014/main" id="{960A0208-17DB-54AB-65BF-EAAA3A651156}"/>
              </a:ext>
            </a:extLst>
          </p:cNvPr>
          <p:cNvSpPr txBox="1">
            <a:spLocks/>
          </p:cNvSpPr>
          <p:nvPr/>
        </p:nvSpPr>
        <p:spPr>
          <a:xfrm>
            <a:off x="0" y="6482296"/>
            <a:ext cx="12192000" cy="375704"/>
          </a:xfrm>
          <a:prstGeom prst="rect">
            <a:avLst/>
          </a:prstGeom>
          <a:solidFill>
            <a:schemeClr val="bg1"/>
          </a:solidFill>
        </p:spPr>
        <p:txBody>
          <a:bodyPr/>
          <a:lstStyle>
            <a:lvl1pPr marL="0" indent="0" algn="ctr" defTabSz="1219140" rtl="0" eaLnBrk="1" latinLnBrk="0" hangingPunct="1">
              <a:lnSpc>
                <a:spcPct val="90000"/>
              </a:lnSpc>
              <a:spcBef>
                <a:spcPts val="1333"/>
              </a:spcBef>
              <a:buFont typeface="Arial" panose="020B0604020202020204" pitchFamily="34" charset="0"/>
              <a:buNone/>
              <a:defRPr sz="1400" kern="1200">
                <a:solidFill>
                  <a:srgbClr val="FFFFFF"/>
                </a:solidFill>
                <a:latin typeface="+mn-lt"/>
                <a:ea typeface="+mn-ea"/>
                <a:cs typeface="+mn-cs"/>
              </a:defRPr>
            </a:lvl1pPr>
            <a:lvl2pPr marL="914354" indent="-304784" algn="ctr" defTabSz="1219140" rtl="0" eaLnBrk="1" latinLnBrk="0" hangingPunct="1">
              <a:lnSpc>
                <a:spcPct val="90000"/>
              </a:lnSpc>
              <a:spcBef>
                <a:spcPts val="667"/>
              </a:spcBef>
              <a:buFont typeface="Arial" panose="020B0604020202020204" pitchFamily="34" charset="0"/>
              <a:buChar char="•"/>
              <a:defRPr sz="1400" kern="1200">
                <a:solidFill>
                  <a:srgbClr val="FFFFFF"/>
                </a:solidFill>
                <a:latin typeface="+mn-lt"/>
                <a:ea typeface="+mn-ea"/>
                <a:cs typeface="+mn-cs"/>
              </a:defRPr>
            </a:lvl2pPr>
            <a:lvl3pPr marL="1523925" indent="-304784" algn="ctr" defTabSz="1219140" rtl="0" eaLnBrk="1" latinLnBrk="0" hangingPunct="1">
              <a:lnSpc>
                <a:spcPct val="90000"/>
              </a:lnSpc>
              <a:spcBef>
                <a:spcPts val="667"/>
              </a:spcBef>
              <a:buFont typeface="Arial" panose="020B0604020202020204" pitchFamily="34" charset="0"/>
              <a:buChar char="•"/>
              <a:defRPr sz="1400" kern="1200">
                <a:solidFill>
                  <a:srgbClr val="FFFFFF"/>
                </a:solidFill>
                <a:latin typeface="+mn-lt"/>
                <a:ea typeface="+mn-ea"/>
                <a:cs typeface="+mn-cs"/>
              </a:defRPr>
            </a:lvl3pPr>
            <a:lvl4pPr marL="2133493" indent="-304784" algn="ctr" defTabSz="1219140" rtl="0" eaLnBrk="1" latinLnBrk="0" hangingPunct="1">
              <a:lnSpc>
                <a:spcPct val="90000"/>
              </a:lnSpc>
              <a:spcBef>
                <a:spcPts val="667"/>
              </a:spcBef>
              <a:buFont typeface="Arial" panose="020B0604020202020204" pitchFamily="34" charset="0"/>
              <a:buChar char="•"/>
              <a:defRPr sz="1400" kern="1200">
                <a:solidFill>
                  <a:srgbClr val="FFFFFF"/>
                </a:solidFill>
                <a:latin typeface="+mn-lt"/>
                <a:ea typeface="+mn-ea"/>
                <a:cs typeface="+mn-cs"/>
              </a:defRPr>
            </a:lvl4pPr>
            <a:lvl5pPr marL="2743062" indent="-304784" algn="ctr" defTabSz="1219140" rtl="0" eaLnBrk="1" latinLnBrk="0" hangingPunct="1">
              <a:lnSpc>
                <a:spcPct val="90000"/>
              </a:lnSpc>
              <a:spcBef>
                <a:spcPts val="667"/>
              </a:spcBef>
              <a:buFont typeface="Arial" panose="020B0604020202020204" pitchFamily="34" charset="0"/>
              <a:buChar char="•"/>
              <a:defRPr sz="1400" kern="1200">
                <a:solidFill>
                  <a:srgbClr val="FFFFFF"/>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a:t>References Sections 1, 2 and start 3</a:t>
            </a:r>
          </a:p>
        </p:txBody>
      </p:sp>
      <p:cxnSp>
        <p:nvCxnSpPr>
          <p:cNvPr id="3" name="Straight Connector 2">
            <a:extLst>
              <a:ext uri="{FF2B5EF4-FFF2-40B4-BE49-F238E27FC236}">
                <a16:creationId xmlns:a16="http://schemas.microsoft.com/office/drawing/2014/main" id="{34C868A7-FCD5-A96B-CE19-2B27D93C4679}"/>
              </a:ext>
              <a:ext uri="{C183D7F6-B498-43B3-948B-1728B52AA6E4}">
                <adec:decorative xmlns:adec="http://schemas.microsoft.com/office/drawing/2017/decorative" val="1"/>
              </a:ext>
            </a:extLst>
          </p:cNvPr>
          <p:cNvCxnSpPr/>
          <p:nvPr/>
        </p:nvCxnSpPr>
        <p:spPr>
          <a:xfrm>
            <a:off x="3207224" y="1825515"/>
            <a:ext cx="526803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587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B52D-3116-4795-B305-1C0AFE58B7FE}"/>
              </a:ext>
              <a:ext uri="{C183D7F6-B498-43B3-948B-1728B52AA6E4}">
                <adec:decorative xmlns:adec="http://schemas.microsoft.com/office/drawing/2017/decorative" val="0"/>
              </a:ext>
            </a:extLst>
          </p:cNvPr>
          <p:cNvSpPr>
            <a:spLocks noGrp="1"/>
          </p:cNvSpPr>
          <p:nvPr>
            <p:ph type="title"/>
          </p:nvPr>
        </p:nvSpPr>
        <p:spPr/>
        <p:txBody>
          <a:bodyPr/>
          <a:lstStyle/>
          <a:p>
            <a:r>
              <a:rPr lang="en-GB" dirty="0"/>
              <a:t>2.4 CO</a:t>
            </a:r>
            <a:r>
              <a:rPr lang="en-GB" baseline="-25000" dirty="0"/>
              <a:t>2 </a:t>
            </a:r>
            <a:r>
              <a:rPr lang="en-GB" dirty="0"/>
              <a:t>Storage dimensions analogue</a:t>
            </a:r>
          </a:p>
        </p:txBody>
      </p:sp>
      <p:grpSp>
        <p:nvGrpSpPr>
          <p:cNvPr id="7" name="Group 6" descr="CS capacity example">
            <a:extLst>
              <a:ext uri="{FF2B5EF4-FFF2-40B4-BE49-F238E27FC236}">
                <a16:creationId xmlns:a16="http://schemas.microsoft.com/office/drawing/2014/main" id="{E958E8E3-C0DC-7E51-2147-3F8A3BE1D6A1}"/>
              </a:ext>
            </a:extLst>
          </p:cNvPr>
          <p:cNvGrpSpPr/>
          <p:nvPr/>
        </p:nvGrpSpPr>
        <p:grpSpPr>
          <a:xfrm>
            <a:off x="404578" y="832229"/>
            <a:ext cx="7181997" cy="4110659"/>
            <a:chOff x="404578" y="832085"/>
            <a:chExt cx="7020023" cy="3960324"/>
          </a:xfrm>
        </p:grpSpPr>
        <p:pic>
          <p:nvPicPr>
            <p:cNvPr id="55" name="Picture 2" descr="Is the Gherkin Tower in London unique, or are there some replicas in other  parts of the world? - Quora">
              <a:extLst>
                <a:ext uri="{FF2B5EF4-FFF2-40B4-BE49-F238E27FC236}">
                  <a16:creationId xmlns:a16="http://schemas.microsoft.com/office/drawing/2014/main" id="{19D76771-C1C9-092A-8298-82E2BF90A4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90" b="94906" l="29236" r="73090">
                          <a14:foregroundMark x1="32392" y1="93834" x2="32392" y2="93834"/>
                          <a14:foregroundMark x1="29734" y1="97051" x2="27409" y2="73727"/>
                          <a14:foregroundMark x1="27409" y1="73727" x2="41030" y2="84182"/>
                          <a14:foregroundMark x1="41030" y1="84182" x2="56811" y2="74263"/>
                          <a14:foregroundMark x1="56811" y1="74263" x2="71429" y2="75335"/>
                          <a14:foregroundMark x1="71429" y1="75335" x2="79900" y2="96515"/>
                          <a14:foregroundMark x1="79900" y1="96515" x2="29236" y2="94638"/>
                          <a14:foregroundMark x1="29236" y1="94638" x2="29734" y2="94638"/>
                          <a14:foregroundMark x1="67940" y1="74263" x2="72093" y2="49866"/>
                          <a14:foregroundMark x1="72093" y1="49866" x2="78073" y2="98123"/>
                          <a14:foregroundMark x1="78073" y1="98123" x2="47176" y2="95710"/>
                          <a14:foregroundMark x1="47176" y1="95710" x2="48505" y2="93029"/>
                          <a14:foregroundMark x1="43023" y1="19303" x2="43189" y2="18767"/>
                          <a14:foregroundMark x1="47841" y1="15550" x2="47841" y2="15550"/>
                          <a14:foregroundMark x1="48339" y1="9920" x2="48339" y2="9920"/>
                          <a14:foregroundMark x1="50498" y1="13941" x2="50498" y2="13941"/>
                          <a14:foregroundMark x1="48671" y1="4290" x2="48671" y2="4290"/>
                          <a14:foregroundMark x1="48671" y1="5362" x2="48671" y2="5362"/>
                          <a14:foregroundMark x1="71262" y1="46113" x2="71262" y2="46113"/>
                          <a14:foregroundMark x1="70930" y1="40751" x2="70930" y2="40751"/>
                          <a14:foregroundMark x1="73090" y1="34316" x2="73090" y2="34316"/>
                          <a14:foregroundMark x1="72259" y1="31099" x2="72259" y2="31099"/>
                        </a14:backgroundRemoval>
                      </a14:imgEffect>
                    </a14:imgLayer>
                  </a14:imgProps>
                </a:ext>
                <a:ext uri="{28A0092B-C50C-407E-A947-70E740481C1C}">
                  <a14:useLocalDpi xmlns:a14="http://schemas.microsoft.com/office/drawing/2010/main" val="0"/>
                </a:ext>
              </a:extLst>
            </a:blip>
            <a:srcRect l="37430" r="39511" b="13435"/>
            <a:stretch/>
          </p:blipFill>
          <p:spPr bwMode="auto">
            <a:xfrm>
              <a:off x="6168467" y="1628436"/>
              <a:ext cx="1256134" cy="2921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26E124E-9EAD-3F60-2FE5-2D3815D5C9A7}"/>
                </a:ext>
              </a:extLst>
            </p:cNvPr>
            <p:cNvSpPr txBox="1"/>
            <p:nvPr/>
          </p:nvSpPr>
          <p:spPr>
            <a:xfrm>
              <a:off x="404578" y="832085"/>
              <a:ext cx="6377395" cy="459607"/>
            </a:xfrm>
            <a:prstGeom prst="rect">
              <a:avLst/>
            </a:prstGeom>
          </p:spPr>
          <p:txBody>
            <a:bodyPr wrap="square" lIns="0" tIns="0" rtlCol="0">
              <a:spAutoFit/>
            </a:bodyPr>
            <a:lstStyle/>
            <a:p>
              <a:r>
                <a:rPr lang="en-GB" sz="1400">
                  <a:cs typeface="Arial" panose="020B0604020202020204"/>
                </a:rPr>
                <a:t>To provide a comparative analogy, the </a:t>
              </a:r>
              <a:r>
                <a:rPr lang="en-GB" sz="1400" b="1" u="sng">
                  <a:cs typeface="Arial" panose="020B0604020202020204"/>
                </a:rPr>
                <a:t>capacity</a:t>
              </a:r>
              <a:r>
                <a:rPr lang="en-GB" sz="1400">
                  <a:cs typeface="Arial" panose="020B0604020202020204"/>
                </a:rPr>
                <a:t> contained within the shape of an “open plan” Gherkin (without any walls &amp; floors!) is calculated to be 510 tons CO</a:t>
              </a:r>
              <a:r>
                <a:rPr lang="en-GB" sz="1400" baseline="-25000">
                  <a:cs typeface="Arial" panose="020B0604020202020204"/>
                </a:rPr>
                <a:t>2</a:t>
              </a:r>
              <a:r>
                <a:rPr lang="en-GB" sz="1400">
                  <a:cs typeface="Arial" panose="020B0604020202020204"/>
                </a:rPr>
                <a:t>.</a:t>
              </a:r>
            </a:p>
          </p:txBody>
        </p:sp>
        <p:grpSp>
          <p:nvGrpSpPr>
            <p:cNvPr id="8" name="Group 7">
              <a:extLst>
                <a:ext uri="{FF2B5EF4-FFF2-40B4-BE49-F238E27FC236}">
                  <a16:creationId xmlns:a16="http://schemas.microsoft.com/office/drawing/2014/main" id="{54C7ABD5-E1A6-ED3C-41F2-FAE91A9A8682}"/>
                </a:ext>
              </a:extLst>
            </p:cNvPr>
            <p:cNvGrpSpPr/>
            <p:nvPr/>
          </p:nvGrpSpPr>
          <p:grpSpPr>
            <a:xfrm>
              <a:off x="457519" y="1571970"/>
              <a:ext cx="2231498" cy="3193117"/>
              <a:chOff x="2814705" y="1905884"/>
              <a:chExt cx="2231498" cy="3193117"/>
            </a:xfrm>
          </p:grpSpPr>
          <p:sp>
            <p:nvSpPr>
              <p:cNvPr id="9" name="Rectangle 8">
                <a:extLst>
                  <a:ext uri="{FF2B5EF4-FFF2-40B4-BE49-F238E27FC236}">
                    <a16:creationId xmlns:a16="http://schemas.microsoft.com/office/drawing/2014/main" id="{6ADDE3A3-B7EF-774E-3F1E-5BC91D8EE5EE}"/>
                  </a:ext>
                </a:extLst>
              </p:cNvPr>
              <p:cNvSpPr>
                <a:spLocks noChangeAspect="1"/>
              </p:cNvSpPr>
              <p:nvPr/>
            </p:nvSpPr>
            <p:spPr>
              <a:xfrm>
                <a:off x="3093086" y="2706972"/>
                <a:ext cx="1631854" cy="230168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4227D8-9929-D6E3-F205-0EE5CDEC3376}"/>
                  </a:ext>
                </a:extLst>
              </p:cNvPr>
              <p:cNvSpPr>
                <a:spLocks noChangeAspect="1"/>
              </p:cNvSpPr>
              <p:nvPr/>
            </p:nvSpPr>
            <p:spPr>
              <a:xfrm>
                <a:off x="3094657" y="2963108"/>
                <a:ext cx="1621405" cy="20929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arallelogram 12">
                <a:extLst>
                  <a:ext uri="{FF2B5EF4-FFF2-40B4-BE49-F238E27FC236}">
                    <a16:creationId xmlns:a16="http://schemas.microsoft.com/office/drawing/2014/main" id="{3F7E85C8-E3A1-3EC0-0EED-ACA35F6EB582}"/>
                  </a:ext>
                </a:extLst>
              </p:cNvPr>
              <p:cNvSpPr/>
              <p:nvPr/>
            </p:nvSpPr>
            <p:spPr>
              <a:xfrm>
                <a:off x="3081582"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a:extLst>
                  <a:ext uri="{FF2B5EF4-FFF2-40B4-BE49-F238E27FC236}">
                    <a16:creationId xmlns:a16="http://schemas.microsoft.com/office/drawing/2014/main" id="{02A7CD6E-2709-36C0-4F5C-9ACD57BC23FC}"/>
                  </a:ext>
                </a:extLst>
              </p:cNvPr>
              <p:cNvSpPr/>
              <p:nvPr/>
            </p:nvSpPr>
            <p:spPr>
              <a:xfrm>
                <a:off x="3239491"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arallelogram 14">
                <a:extLst>
                  <a:ext uri="{FF2B5EF4-FFF2-40B4-BE49-F238E27FC236}">
                    <a16:creationId xmlns:a16="http://schemas.microsoft.com/office/drawing/2014/main" id="{B39EF414-7B1E-93E4-E2CC-C79E063AEF7C}"/>
                  </a:ext>
                </a:extLst>
              </p:cNvPr>
              <p:cNvSpPr/>
              <p:nvPr/>
            </p:nvSpPr>
            <p:spPr>
              <a:xfrm>
                <a:off x="3397400"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allelogram 15">
                <a:extLst>
                  <a:ext uri="{FF2B5EF4-FFF2-40B4-BE49-F238E27FC236}">
                    <a16:creationId xmlns:a16="http://schemas.microsoft.com/office/drawing/2014/main" id="{BC6691BE-C5AA-9454-85B9-88E6AAD9B5BB}"/>
                  </a:ext>
                </a:extLst>
              </p:cNvPr>
              <p:cNvSpPr/>
              <p:nvPr/>
            </p:nvSpPr>
            <p:spPr>
              <a:xfrm>
                <a:off x="3555309"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arallelogram 16">
                <a:extLst>
                  <a:ext uri="{FF2B5EF4-FFF2-40B4-BE49-F238E27FC236}">
                    <a16:creationId xmlns:a16="http://schemas.microsoft.com/office/drawing/2014/main" id="{1FA73AFE-DD5D-C9CE-A5AD-EB46E09E08AA}"/>
                  </a:ext>
                </a:extLst>
              </p:cNvPr>
              <p:cNvSpPr/>
              <p:nvPr/>
            </p:nvSpPr>
            <p:spPr>
              <a:xfrm>
                <a:off x="3713218"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arallelogram 17">
                <a:extLst>
                  <a:ext uri="{FF2B5EF4-FFF2-40B4-BE49-F238E27FC236}">
                    <a16:creationId xmlns:a16="http://schemas.microsoft.com/office/drawing/2014/main" id="{B86ADDA0-3D0E-8018-AD28-8EBAD805F124}"/>
                  </a:ext>
                </a:extLst>
              </p:cNvPr>
              <p:cNvSpPr/>
              <p:nvPr/>
            </p:nvSpPr>
            <p:spPr>
              <a:xfrm>
                <a:off x="4029036"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arallelogram 18">
                <a:extLst>
                  <a:ext uri="{FF2B5EF4-FFF2-40B4-BE49-F238E27FC236}">
                    <a16:creationId xmlns:a16="http://schemas.microsoft.com/office/drawing/2014/main" id="{4B798C43-D5A5-4E3F-C89C-C29B84390B54}"/>
                  </a:ext>
                </a:extLst>
              </p:cNvPr>
              <p:cNvSpPr/>
              <p:nvPr/>
            </p:nvSpPr>
            <p:spPr>
              <a:xfrm>
                <a:off x="3871127"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allelogram 19">
                <a:extLst>
                  <a:ext uri="{FF2B5EF4-FFF2-40B4-BE49-F238E27FC236}">
                    <a16:creationId xmlns:a16="http://schemas.microsoft.com/office/drawing/2014/main" id="{FA7F554C-CC1C-EF96-E0F9-C71385D61600}"/>
                  </a:ext>
                </a:extLst>
              </p:cNvPr>
              <p:cNvSpPr/>
              <p:nvPr/>
            </p:nvSpPr>
            <p:spPr>
              <a:xfrm>
                <a:off x="4186945"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arallelogram 20">
                <a:extLst>
                  <a:ext uri="{FF2B5EF4-FFF2-40B4-BE49-F238E27FC236}">
                    <a16:creationId xmlns:a16="http://schemas.microsoft.com/office/drawing/2014/main" id="{04018615-B2F5-72ED-9C0C-78F948187B38}"/>
                  </a:ext>
                </a:extLst>
              </p:cNvPr>
              <p:cNvSpPr/>
              <p:nvPr/>
            </p:nvSpPr>
            <p:spPr>
              <a:xfrm>
                <a:off x="4344854"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Parallelogram 21">
                <a:extLst>
                  <a:ext uri="{FF2B5EF4-FFF2-40B4-BE49-F238E27FC236}">
                    <a16:creationId xmlns:a16="http://schemas.microsoft.com/office/drawing/2014/main" id="{0AC7930E-4ED2-428A-63A4-D1944EA6A60A}"/>
                  </a:ext>
                </a:extLst>
              </p:cNvPr>
              <p:cNvSpPr/>
              <p:nvPr/>
            </p:nvSpPr>
            <p:spPr>
              <a:xfrm>
                <a:off x="4502763" y="2901975"/>
                <a:ext cx="222177" cy="189091"/>
              </a:xfrm>
              <a:prstGeom prst="parallelogram">
                <a:avLst>
                  <a:gd name="adj" fmla="val 55816"/>
                </a:avLst>
              </a:prstGeom>
              <a:gradFill>
                <a:gsLst>
                  <a:gs pos="23000">
                    <a:schemeClr val="accent2">
                      <a:lumMod val="40000"/>
                      <a:lumOff val="60000"/>
                    </a:schemeClr>
                  </a:gs>
                  <a:gs pos="86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510BFE3-3135-B54F-21EA-69FDCA2F67AE}"/>
                  </a:ext>
                </a:extLst>
              </p:cNvPr>
              <p:cNvSpPr txBox="1"/>
              <p:nvPr/>
            </p:nvSpPr>
            <p:spPr>
              <a:xfrm>
                <a:off x="2814705" y="2919045"/>
                <a:ext cx="348813" cy="184666"/>
              </a:xfrm>
              <a:prstGeom prst="rect">
                <a:avLst/>
              </a:prstGeom>
              <a:noFill/>
            </p:spPr>
            <p:txBody>
              <a:bodyPr wrap="none" lIns="0" tIns="0" rtlCol="0">
                <a:spAutoFit/>
              </a:bodyPr>
              <a:lstStyle/>
              <a:p>
                <a:pPr algn="l"/>
                <a:r>
                  <a:rPr lang="en-GB" sz="900">
                    <a:solidFill>
                      <a:srgbClr val="848484"/>
                    </a:solidFill>
                  </a:rPr>
                  <a:t>1000</a:t>
                </a:r>
              </a:p>
            </p:txBody>
          </p:sp>
          <p:sp>
            <p:nvSpPr>
              <p:cNvPr id="24" name="TextBox 23">
                <a:extLst>
                  <a:ext uri="{FF2B5EF4-FFF2-40B4-BE49-F238E27FC236}">
                    <a16:creationId xmlns:a16="http://schemas.microsoft.com/office/drawing/2014/main" id="{49621C0E-A217-B410-BA92-BD9E52FF81F5}"/>
                  </a:ext>
                </a:extLst>
              </p:cNvPr>
              <p:cNvSpPr txBox="1"/>
              <p:nvPr/>
            </p:nvSpPr>
            <p:spPr>
              <a:xfrm>
                <a:off x="2814705" y="3685504"/>
                <a:ext cx="348813" cy="184666"/>
              </a:xfrm>
              <a:prstGeom prst="rect">
                <a:avLst/>
              </a:prstGeom>
              <a:noFill/>
            </p:spPr>
            <p:txBody>
              <a:bodyPr wrap="none" lIns="0" tIns="0" rtlCol="0">
                <a:spAutoFit/>
              </a:bodyPr>
              <a:lstStyle/>
              <a:p>
                <a:pPr algn="l"/>
                <a:r>
                  <a:rPr lang="en-GB" sz="900">
                    <a:solidFill>
                      <a:srgbClr val="848484"/>
                    </a:solidFill>
                  </a:rPr>
                  <a:t>2000</a:t>
                </a:r>
              </a:p>
            </p:txBody>
          </p:sp>
          <p:sp>
            <p:nvSpPr>
              <p:cNvPr id="25" name="TextBox 24">
                <a:extLst>
                  <a:ext uri="{FF2B5EF4-FFF2-40B4-BE49-F238E27FC236}">
                    <a16:creationId xmlns:a16="http://schemas.microsoft.com/office/drawing/2014/main" id="{C70F2A75-888B-D0F8-0991-B7F63346B037}"/>
                  </a:ext>
                </a:extLst>
              </p:cNvPr>
              <p:cNvSpPr txBox="1"/>
              <p:nvPr/>
            </p:nvSpPr>
            <p:spPr>
              <a:xfrm>
                <a:off x="2814705" y="4451963"/>
                <a:ext cx="348813" cy="184666"/>
              </a:xfrm>
              <a:prstGeom prst="rect">
                <a:avLst/>
              </a:prstGeom>
              <a:noFill/>
            </p:spPr>
            <p:txBody>
              <a:bodyPr wrap="none" lIns="0" tIns="0" rtlCol="0">
                <a:spAutoFit/>
              </a:bodyPr>
              <a:lstStyle/>
              <a:p>
                <a:pPr algn="l"/>
                <a:r>
                  <a:rPr lang="en-GB" sz="900">
                    <a:solidFill>
                      <a:srgbClr val="848484"/>
                    </a:solidFill>
                  </a:rPr>
                  <a:t>3000</a:t>
                </a:r>
              </a:p>
            </p:txBody>
          </p:sp>
          <p:sp>
            <p:nvSpPr>
              <p:cNvPr id="26" name="Rectangle 25">
                <a:extLst>
                  <a:ext uri="{FF2B5EF4-FFF2-40B4-BE49-F238E27FC236}">
                    <a16:creationId xmlns:a16="http://schemas.microsoft.com/office/drawing/2014/main" id="{F84A7E09-8512-004A-231B-744212B65299}"/>
                  </a:ext>
                </a:extLst>
              </p:cNvPr>
              <p:cNvSpPr>
                <a:spLocks noChangeAspect="1"/>
              </p:cNvSpPr>
              <p:nvPr/>
            </p:nvSpPr>
            <p:spPr>
              <a:xfrm>
                <a:off x="3083857" y="2229159"/>
                <a:ext cx="1641083" cy="5099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1F25F96B-3D16-5AD4-348E-024FBA3C92B1}"/>
                  </a:ext>
                </a:extLst>
              </p:cNvPr>
              <p:cNvSpPr txBox="1"/>
              <p:nvPr/>
            </p:nvSpPr>
            <p:spPr>
              <a:xfrm rot="10800000" flipV="1">
                <a:off x="3248262" y="1905884"/>
                <a:ext cx="1350691" cy="215444"/>
              </a:xfrm>
              <a:prstGeom prst="rect">
                <a:avLst/>
              </a:prstGeom>
            </p:spPr>
            <p:txBody>
              <a:bodyPr wrap="none" lIns="0" tIns="0" rtlCol="0">
                <a:spAutoFit/>
              </a:bodyPr>
              <a:lstStyle/>
              <a:p>
                <a:pPr algn="l"/>
                <a:r>
                  <a:rPr lang="en-GB" sz="1100" b="1"/>
                  <a:t>CO</a:t>
                </a:r>
                <a:r>
                  <a:rPr lang="en-GB" sz="1100" b="1" baseline="-25000"/>
                  <a:t>2</a:t>
                </a:r>
                <a:r>
                  <a:rPr lang="en-GB" sz="1100" b="1"/>
                  <a:t> Density kg/m3</a:t>
                </a:r>
              </a:p>
            </p:txBody>
          </p:sp>
          <p:sp>
            <p:nvSpPr>
              <p:cNvPr id="28" name="TextBox 27">
                <a:extLst>
                  <a:ext uri="{FF2B5EF4-FFF2-40B4-BE49-F238E27FC236}">
                    <a16:creationId xmlns:a16="http://schemas.microsoft.com/office/drawing/2014/main" id="{C16290A8-1141-FA86-F6E3-29BDA641C5E4}"/>
                  </a:ext>
                </a:extLst>
              </p:cNvPr>
              <p:cNvSpPr txBox="1"/>
              <p:nvPr/>
            </p:nvSpPr>
            <p:spPr>
              <a:xfrm>
                <a:off x="3346513" y="2125146"/>
                <a:ext cx="222177" cy="138499"/>
              </a:xfrm>
              <a:prstGeom prst="rect">
                <a:avLst/>
              </a:prstGeom>
            </p:spPr>
            <p:txBody>
              <a:bodyPr wrap="none" lIns="0" tIns="0" rtlCol="0">
                <a:spAutoFit/>
              </a:bodyPr>
              <a:lstStyle/>
              <a:p>
                <a:pPr algn="l"/>
                <a:r>
                  <a:rPr lang="en-GB" sz="600">
                    <a:solidFill>
                      <a:srgbClr val="848484"/>
                    </a:solidFill>
                  </a:rPr>
                  <a:t>200</a:t>
                </a:r>
              </a:p>
            </p:txBody>
          </p:sp>
          <p:sp>
            <p:nvSpPr>
              <p:cNvPr id="29" name="TextBox 28">
                <a:extLst>
                  <a:ext uri="{FF2B5EF4-FFF2-40B4-BE49-F238E27FC236}">
                    <a16:creationId xmlns:a16="http://schemas.microsoft.com/office/drawing/2014/main" id="{54E9AD16-F0E7-CD1B-198B-E055560ED01B}"/>
                  </a:ext>
                </a:extLst>
              </p:cNvPr>
              <p:cNvSpPr txBox="1"/>
              <p:nvPr/>
            </p:nvSpPr>
            <p:spPr>
              <a:xfrm>
                <a:off x="3750836" y="2125146"/>
                <a:ext cx="222177" cy="138499"/>
              </a:xfrm>
              <a:prstGeom prst="rect">
                <a:avLst/>
              </a:prstGeom>
            </p:spPr>
            <p:txBody>
              <a:bodyPr wrap="none" lIns="0" tIns="0" rtlCol="0">
                <a:spAutoFit/>
              </a:bodyPr>
              <a:lstStyle/>
              <a:p>
                <a:pPr algn="l"/>
                <a:r>
                  <a:rPr lang="en-GB" sz="600">
                    <a:solidFill>
                      <a:srgbClr val="848484"/>
                    </a:solidFill>
                  </a:rPr>
                  <a:t>400</a:t>
                </a:r>
              </a:p>
            </p:txBody>
          </p:sp>
          <p:sp>
            <p:nvSpPr>
              <p:cNvPr id="30" name="TextBox 29">
                <a:extLst>
                  <a:ext uri="{FF2B5EF4-FFF2-40B4-BE49-F238E27FC236}">
                    <a16:creationId xmlns:a16="http://schemas.microsoft.com/office/drawing/2014/main" id="{7E418551-AE29-EB95-BFCA-569A7B62E00D}"/>
                  </a:ext>
                </a:extLst>
              </p:cNvPr>
              <p:cNvSpPr txBox="1"/>
              <p:nvPr/>
            </p:nvSpPr>
            <p:spPr>
              <a:xfrm>
                <a:off x="4559481" y="2125146"/>
                <a:ext cx="222177" cy="138499"/>
              </a:xfrm>
              <a:prstGeom prst="rect">
                <a:avLst/>
              </a:prstGeom>
            </p:spPr>
            <p:txBody>
              <a:bodyPr wrap="none" lIns="0" tIns="0" rtlCol="0">
                <a:spAutoFit/>
              </a:bodyPr>
              <a:lstStyle/>
              <a:p>
                <a:pPr algn="l"/>
                <a:r>
                  <a:rPr lang="en-GB" sz="600">
                    <a:solidFill>
                      <a:srgbClr val="848484"/>
                    </a:solidFill>
                  </a:rPr>
                  <a:t>800</a:t>
                </a:r>
              </a:p>
            </p:txBody>
          </p:sp>
          <p:sp>
            <p:nvSpPr>
              <p:cNvPr id="31" name="TextBox 30">
                <a:extLst>
                  <a:ext uri="{FF2B5EF4-FFF2-40B4-BE49-F238E27FC236}">
                    <a16:creationId xmlns:a16="http://schemas.microsoft.com/office/drawing/2014/main" id="{E104185E-8D95-B6FC-92FD-8B91ABBAE2DB}"/>
                  </a:ext>
                </a:extLst>
              </p:cNvPr>
              <p:cNvSpPr txBox="1"/>
              <p:nvPr/>
            </p:nvSpPr>
            <p:spPr>
              <a:xfrm>
                <a:off x="4155159" y="2125146"/>
                <a:ext cx="222177" cy="138499"/>
              </a:xfrm>
              <a:prstGeom prst="rect">
                <a:avLst/>
              </a:prstGeom>
            </p:spPr>
            <p:txBody>
              <a:bodyPr wrap="none" lIns="0" tIns="0" rtlCol="0">
                <a:spAutoFit/>
              </a:bodyPr>
              <a:lstStyle/>
              <a:p>
                <a:pPr algn="l"/>
                <a:r>
                  <a:rPr lang="en-GB" sz="600">
                    <a:solidFill>
                      <a:srgbClr val="848484"/>
                    </a:solidFill>
                  </a:rPr>
                  <a:t>600</a:t>
                </a:r>
              </a:p>
            </p:txBody>
          </p:sp>
          <p:sp>
            <p:nvSpPr>
              <p:cNvPr id="32" name="Free-form: Shape 31">
                <a:extLst>
                  <a:ext uri="{FF2B5EF4-FFF2-40B4-BE49-F238E27FC236}">
                    <a16:creationId xmlns:a16="http://schemas.microsoft.com/office/drawing/2014/main" id="{AD7FBFD6-0DE4-18A3-7D3B-A92F9D82E372}"/>
                  </a:ext>
                </a:extLst>
              </p:cNvPr>
              <p:cNvSpPr/>
              <p:nvPr/>
            </p:nvSpPr>
            <p:spPr>
              <a:xfrm>
                <a:off x="3083856" y="2229159"/>
                <a:ext cx="1470389" cy="2831113"/>
              </a:xfrm>
              <a:custGeom>
                <a:avLst/>
                <a:gdLst>
                  <a:gd name="connsiteX0" fmla="*/ 0 w 1473693"/>
                  <a:gd name="connsiteY0" fmla="*/ 0 h 3746377"/>
                  <a:gd name="connsiteX1" fmla="*/ 159798 w 1473693"/>
                  <a:gd name="connsiteY1" fmla="*/ 266331 h 3746377"/>
                  <a:gd name="connsiteX2" fmla="*/ 426128 w 1473693"/>
                  <a:gd name="connsiteY2" fmla="*/ 488272 h 3746377"/>
                  <a:gd name="connsiteX3" fmla="*/ 852256 w 1473693"/>
                  <a:gd name="connsiteY3" fmla="*/ 559294 h 3746377"/>
                  <a:gd name="connsiteX4" fmla="*/ 1207363 w 1473693"/>
                  <a:gd name="connsiteY4" fmla="*/ 710214 h 3746377"/>
                  <a:gd name="connsiteX5" fmla="*/ 1393794 w 1473693"/>
                  <a:gd name="connsiteY5" fmla="*/ 1074199 h 3746377"/>
                  <a:gd name="connsiteX6" fmla="*/ 1455937 w 1473693"/>
                  <a:gd name="connsiteY6" fmla="*/ 1882067 h 3746377"/>
                  <a:gd name="connsiteX7" fmla="*/ 1473693 w 1473693"/>
                  <a:gd name="connsiteY7" fmla="*/ 3746377 h 3746377"/>
                  <a:gd name="connsiteX0" fmla="*/ 0 w 1491800"/>
                  <a:gd name="connsiteY0" fmla="*/ 0 h 4669831"/>
                  <a:gd name="connsiteX1" fmla="*/ 159798 w 1491800"/>
                  <a:gd name="connsiteY1" fmla="*/ 266331 h 4669831"/>
                  <a:gd name="connsiteX2" fmla="*/ 426128 w 1491800"/>
                  <a:gd name="connsiteY2" fmla="*/ 488272 h 4669831"/>
                  <a:gd name="connsiteX3" fmla="*/ 852256 w 1491800"/>
                  <a:gd name="connsiteY3" fmla="*/ 559294 h 4669831"/>
                  <a:gd name="connsiteX4" fmla="*/ 1207363 w 1491800"/>
                  <a:gd name="connsiteY4" fmla="*/ 710214 h 4669831"/>
                  <a:gd name="connsiteX5" fmla="*/ 1393794 w 1491800"/>
                  <a:gd name="connsiteY5" fmla="*/ 1074199 h 4669831"/>
                  <a:gd name="connsiteX6" fmla="*/ 1455937 w 1491800"/>
                  <a:gd name="connsiteY6" fmla="*/ 1882067 h 4669831"/>
                  <a:gd name="connsiteX7" fmla="*/ 1491800 w 1491800"/>
                  <a:gd name="connsiteY7" fmla="*/ 4669831 h 4669831"/>
                  <a:gd name="connsiteX0" fmla="*/ 0 w 1455937"/>
                  <a:gd name="connsiteY0" fmla="*/ 0 h 1882067"/>
                  <a:gd name="connsiteX1" fmla="*/ 159798 w 1455937"/>
                  <a:gd name="connsiteY1" fmla="*/ 266331 h 1882067"/>
                  <a:gd name="connsiteX2" fmla="*/ 426128 w 1455937"/>
                  <a:gd name="connsiteY2" fmla="*/ 488272 h 1882067"/>
                  <a:gd name="connsiteX3" fmla="*/ 852256 w 1455937"/>
                  <a:gd name="connsiteY3" fmla="*/ 559294 h 1882067"/>
                  <a:gd name="connsiteX4" fmla="*/ 1207363 w 1455937"/>
                  <a:gd name="connsiteY4" fmla="*/ 710214 h 1882067"/>
                  <a:gd name="connsiteX5" fmla="*/ 1393794 w 1455937"/>
                  <a:gd name="connsiteY5" fmla="*/ 1074199 h 1882067"/>
                  <a:gd name="connsiteX6" fmla="*/ 1455937 w 1455937"/>
                  <a:gd name="connsiteY6" fmla="*/ 1882067 h 1882067"/>
                  <a:gd name="connsiteX0" fmla="*/ 0 w 1509203"/>
                  <a:gd name="connsiteY0" fmla="*/ 0 h 3728623"/>
                  <a:gd name="connsiteX1" fmla="*/ 159798 w 1509203"/>
                  <a:gd name="connsiteY1" fmla="*/ 266331 h 3728623"/>
                  <a:gd name="connsiteX2" fmla="*/ 426128 w 1509203"/>
                  <a:gd name="connsiteY2" fmla="*/ 488272 h 3728623"/>
                  <a:gd name="connsiteX3" fmla="*/ 852256 w 1509203"/>
                  <a:gd name="connsiteY3" fmla="*/ 559294 h 3728623"/>
                  <a:gd name="connsiteX4" fmla="*/ 1207363 w 1509203"/>
                  <a:gd name="connsiteY4" fmla="*/ 710214 h 3728623"/>
                  <a:gd name="connsiteX5" fmla="*/ 1393794 w 1509203"/>
                  <a:gd name="connsiteY5" fmla="*/ 1074199 h 3728623"/>
                  <a:gd name="connsiteX6" fmla="*/ 1509203 w 1509203"/>
                  <a:gd name="connsiteY6" fmla="*/ 3728623 h 3728623"/>
                  <a:gd name="connsiteX0" fmla="*/ 0 w 1509203"/>
                  <a:gd name="connsiteY0" fmla="*/ 0 h 3728623"/>
                  <a:gd name="connsiteX1" fmla="*/ 159798 w 1509203"/>
                  <a:gd name="connsiteY1" fmla="*/ 266331 h 3728623"/>
                  <a:gd name="connsiteX2" fmla="*/ 426128 w 1509203"/>
                  <a:gd name="connsiteY2" fmla="*/ 488272 h 3728623"/>
                  <a:gd name="connsiteX3" fmla="*/ 852256 w 1509203"/>
                  <a:gd name="connsiteY3" fmla="*/ 559294 h 3728623"/>
                  <a:gd name="connsiteX4" fmla="*/ 1207363 w 1509203"/>
                  <a:gd name="connsiteY4" fmla="*/ 710214 h 3728623"/>
                  <a:gd name="connsiteX5" fmla="*/ 1393794 w 1509203"/>
                  <a:gd name="connsiteY5" fmla="*/ 1074199 h 3728623"/>
                  <a:gd name="connsiteX6" fmla="*/ 1509203 w 1509203"/>
                  <a:gd name="connsiteY6" fmla="*/ 3728623 h 3728623"/>
                  <a:gd name="connsiteX0" fmla="*/ 0 w 1509203"/>
                  <a:gd name="connsiteY0" fmla="*/ 0 h 3728623"/>
                  <a:gd name="connsiteX1" fmla="*/ 159798 w 1509203"/>
                  <a:gd name="connsiteY1" fmla="*/ 266331 h 3728623"/>
                  <a:gd name="connsiteX2" fmla="*/ 426128 w 1509203"/>
                  <a:gd name="connsiteY2" fmla="*/ 488272 h 3728623"/>
                  <a:gd name="connsiteX3" fmla="*/ 852256 w 1509203"/>
                  <a:gd name="connsiteY3" fmla="*/ 559294 h 3728623"/>
                  <a:gd name="connsiteX4" fmla="*/ 1207363 w 1509203"/>
                  <a:gd name="connsiteY4" fmla="*/ 710214 h 3728623"/>
                  <a:gd name="connsiteX5" fmla="*/ 1393794 w 1509203"/>
                  <a:gd name="connsiteY5" fmla="*/ 1074199 h 3728623"/>
                  <a:gd name="connsiteX6" fmla="*/ 1470389 w 1509203"/>
                  <a:gd name="connsiteY6" fmla="*/ 2831113 h 3728623"/>
                  <a:gd name="connsiteX7" fmla="*/ 1509203 w 1509203"/>
                  <a:gd name="connsiteY7" fmla="*/ 3728623 h 3728623"/>
                  <a:gd name="connsiteX0" fmla="*/ 0 w 1470389"/>
                  <a:gd name="connsiteY0" fmla="*/ 0 h 2831113"/>
                  <a:gd name="connsiteX1" fmla="*/ 159798 w 1470389"/>
                  <a:gd name="connsiteY1" fmla="*/ 266331 h 2831113"/>
                  <a:gd name="connsiteX2" fmla="*/ 426128 w 1470389"/>
                  <a:gd name="connsiteY2" fmla="*/ 488272 h 2831113"/>
                  <a:gd name="connsiteX3" fmla="*/ 852256 w 1470389"/>
                  <a:gd name="connsiteY3" fmla="*/ 559294 h 2831113"/>
                  <a:gd name="connsiteX4" fmla="*/ 1207363 w 1470389"/>
                  <a:gd name="connsiteY4" fmla="*/ 710214 h 2831113"/>
                  <a:gd name="connsiteX5" fmla="*/ 1393794 w 1470389"/>
                  <a:gd name="connsiteY5" fmla="*/ 1074199 h 2831113"/>
                  <a:gd name="connsiteX6" fmla="*/ 1470389 w 1470389"/>
                  <a:gd name="connsiteY6" fmla="*/ 2831113 h 28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389" h="2831113">
                    <a:moveTo>
                      <a:pt x="0" y="0"/>
                    </a:moveTo>
                    <a:cubicBezTo>
                      <a:pt x="44388" y="92476"/>
                      <a:pt x="88777" y="184952"/>
                      <a:pt x="159798" y="266331"/>
                    </a:cubicBezTo>
                    <a:cubicBezTo>
                      <a:pt x="230819" y="347710"/>
                      <a:pt x="310718" y="439445"/>
                      <a:pt x="426128" y="488272"/>
                    </a:cubicBezTo>
                    <a:cubicBezTo>
                      <a:pt x="541538" y="537099"/>
                      <a:pt x="722050" y="522304"/>
                      <a:pt x="852256" y="559294"/>
                    </a:cubicBezTo>
                    <a:cubicBezTo>
                      <a:pt x="982462" y="596284"/>
                      <a:pt x="1117107" y="624397"/>
                      <a:pt x="1207363" y="710214"/>
                    </a:cubicBezTo>
                    <a:cubicBezTo>
                      <a:pt x="1297619" y="796031"/>
                      <a:pt x="1349956" y="720716"/>
                      <a:pt x="1393794" y="1074199"/>
                    </a:cubicBezTo>
                    <a:cubicBezTo>
                      <a:pt x="1437632" y="1427682"/>
                      <a:pt x="1451154" y="2388709"/>
                      <a:pt x="1470389" y="2831113"/>
                    </a:cubicBez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TextBox 32">
                <a:extLst>
                  <a:ext uri="{FF2B5EF4-FFF2-40B4-BE49-F238E27FC236}">
                    <a16:creationId xmlns:a16="http://schemas.microsoft.com/office/drawing/2014/main" id="{1D1FB404-7627-18E1-E4A1-9897965423BF}"/>
                  </a:ext>
                </a:extLst>
              </p:cNvPr>
              <p:cNvSpPr txBox="1"/>
              <p:nvPr/>
            </p:nvSpPr>
            <p:spPr>
              <a:xfrm rot="5400000" flipV="1">
                <a:off x="2589591" y="3973647"/>
                <a:ext cx="707886" cy="230832"/>
              </a:xfrm>
              <a:prstGeom prst="rect">
                <a:avLst/>
              </a:prstGeom>
            </p:spPr>
            <p:txBody>
              <a:bodyPr wrap="none" lIns="0" tIns="0" rtlCol="0">
                <a:spAutoFit/>
              </a:bodyPr>
              <a:lstStyle/>
              <a:p>
                <a:pPr algn="l"/>
                <a:r>
                  <a:rPr lang="en-GB" sz="1200" b="1"/>
                  <a:t>Depth m</a:t>
                </a:r>
              </a:p>
            </p:txBody>
          </p:sp>
          <p:grpSp>
            <p:nvGrpSpPr>
              <p:cNvPr id="34" name="Group 33">
                <a:extLst>
                  <a:ext uri="{FF2B5EF4-FFF2-40B4-BE49-F238E27FC236}">
                    <a16:creationId xmlns:a16="http://schemas.microsoft.com/office/drawing/2014/main" id="{FF468D2D-72F2-8CA7-BABB-498C4C8DC73A}"/>
                  </a:ext>
                </a:extLst>
              </p:cNvPr>
              <p:cNvGrpSpPr/>
              <p:nvPr/>
            </p:nvGrpSpPr>
            <p:grpSpPr>
              <a:xfrm>
                <a:off x="3089633" y="2980134"/>
                <a:ext cx="1614035" cy="1534406"/>
                <a:chOff x="2145441" y="2664293"/>
                <a:chExt cx="5090006" cy="1534406"/>
              </a:xfrm>
            </p:grpSpPr>
            <p:cxnSp>
              <p:nvCxnSpPr>
                <p:cNvPr id="46" name="Straight Connector 45">
                  <a:extLst>
                    <a:ext uri="{FF2B5EF4-FFF2-40B4-BE49-F238E27FC236}">
                      <a16:creationId xmlns:a16="http://schemas.microsoft.com/office/drawing/2014/main" id="{1E75A2EC-9C15-EABD-5184-BD83D0C0067C}"/>
                    </a:ext>
                  </a:extLst>
                </p:cNvPr>
                <p:cNvCxnSpPr>
                  <a:cxnSpLocks/>
                </p:cNvCxnSpPr>
                <p:nvPr/>
              </p:nvCxnSpPr>
              <p:spPr>
                <a:xfrm>
                  <a:off x="2145441" y="2664293"/>
                  <a:ext cx="5090006"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F2F973-736E-158B-37D4-72BAF09539F6}"/>
                    </a:ext>
                  </a:extLst>
                </p:cNvPr>
                <p:cNvCxnSpPr>
                  <a:cxnSpLocks/>
                </p:cNvCxnSpPr>
                <p:nvPr/>
              </p:nvCxnSpPr>
              <p:spPr>
                <a:xfrm>
                  <a:off x="2145441" y="3431496"/>
                  <a:ext cx="5090006"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F8AA060-19DD-192F-9E08-0F44FAFA32AE}"/>
                    </a:ext>
                  </a:extLst>
                </p:cNvPr>
                <p:cNvCxnSpPr>
                  <a:cxnSpLocks/>
                </p:cNvCxnSpPr>
                <p:nvPr/>
              </p:nvCxnSpPr>
              <p:spPr>
                <a:xfrm>
                  <a:off x="2145441" y="4198699"/>
                  <a:ext cx="5090006"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12753C35-CF8A-0253-A222-2BD8BF7E6F8F}"/>
                  </a:ext>
                </a:extLst>
              </p:cNvPr>
              <p:cNvSpPr/>
              <p:nvPr/>
            </p:nvSpPr>
            <p:spPr>
              <a:xfrm>
                <a:off x="4629782" y="2223240"/>
                <a:ext cx="333238" cy="2875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C7AB7F59-86F4-32DC-7C15-14BF1CCBA7AF}"/>
                  </a:ext>
                </a:extLst>
              </p:cNvPr>
              <p:cNvSpPr txBox="1"/>
              <p:nvPr/>
            </p:nvSpPr>
            <p:spPr>
              <a:xfrm>
                <a:off x="3041659" y="2125146"/>
                <a:ext cx="172540" cy="138499"/>
              </a:xfrm>
              <a:prstGeom prst="rect">
                <a:avLst/>
              </a:prstGeom>
            </p:spPr>
            <p:txBody>
              <a:bodyPr wrap="square" lIns="0" tIns="0" rtlCol="0" anchor="ctr">
                <a:spAutoFit/>
              </a:bodyPr>
              <a:lstStyle>
                <a:defPPr>
                  <a:defRPr lang="en-US"/>
                </a:defPPr>
                <a:lvl1pPr algn="ctr">
                  <a:defRPr sz="600">
                    <a:solidFill>
                      <a:srgbClr val="848484"/>
                    </a:solidFill>
                  </a:defRPr>
                </a:lvl1pPr>
              </a:lstStyle>
              <a:p>
                <a:r>
                  <a:rPr lang="en-GB"/>
                  <a:t>0</a:t>
                </a:r>
              </a:p>
            </p:txBody>
          </p:sp>
          <p:sp>
            <p:nvSpPr>
              <p:cNvPr id="37" name="TextBox 36">
                <a:extLst>
                  <a:ext uri="{FF2B5EF4-FFF2-40B4-BE49-F238E27FC236}">
                    <a16:creationId xmlns:a16="http://schemas.microsoft.com/office/drawing/2014/main" id="{E69C3C38-7174-8BA3-425F-9371065313F4}"/>
                  </a:ext>
                </a:extLst>
              </p:cNvPr>
              <p:cNvSpPr txBox="1"/>
              <p:nvPr/>
            </p:nvSpPr>
            <p:spPr>
              <a:xfrm>
                <a:off x="2990978" y="2176158"/>
                <a:ext cx="172540" cy="138499"/>
              </a:xfrm>
              <a:prstGeom prst="rect">
                <a:avLst/>
              </a:prstGeom>
            </p:spPr>
            <p:txBody>
              <a:bodyPr wrap="square" lIns="0" tIns="0" rtlCol="0" anchor="ctr">
                <a:spAutoFit/>
              </a:bodyPr>
              <a:lstStyle>
                <a:defPPr>
                  <a:defRPr lang="en-US"/>
                </a:defPPr>
                <a:lvl1pPr algn="ctr">
                  <a:defRPr sz="600">
                    <a:solidFill>
                      <a:srgbClr val="848484"/>
                    </a:solidFill>
                  </a:defRPr>
                </a:lvl1pPr>
              </a:lstStyle>
              <a:p>
                <a:r>
                  <a:rPr lang="en-GB"/>
                  <a:t>0</a:t>
                </a:r>
              </a:p>
            </p:txBody>
          </p:sp>
          <p:cxnSp>
            <p:nvCxnSpPr>
              <p:cNvPr id="38" name="Straight Arrow Connector 37">
                <a:extLst>
                  <a:ext uri="{FF2B5EF4-FFF2-40B4-BE49-F238E27FC236}">
                    <a16:creationId xmlns:a16="http://schemas.microsoft.com/office/drawing/2014/main" id="{07594E1C-487B-4752-DF34-44898A3A074C}"/>
                  </a:ext>
                </a:extLst>
              </p:cNvPr>
              <p:cNvCxnSpPr>
                <a:cxnSpLocks/>
              </p:cNvCxnSpPr>
              <p:nvPr/>
            </p:nvCxnSpPr>
            <p:spPr>
              <a:xfrm>
                <a:off x="3096018" y="2749377"/>
                <a:ext cx="1552127" cy="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EB308C0-67C9-F3B3-C365-36D3255851B1}"/>
                  </a:ext>
                </a:extLst>
              </p:cNvPr>
              <p:cNvSpPr txBox="1"/>
              <p:nvPr/>
            </p:nvSpPr>
            <p:spPr>
              <a:xfrm rot="10800000" flipV="1">
                <a:off x="3285147" y="2787717"/>
                <a:ext cx="1236877" cy="200055"/>
              </a:xfrm>
              <a:prstGeom prst="rect">
                <a:avLst/>
              </a:prstGeom>
            </p:spPr>
            <p:txBody>
              <a:bodyPr wrap="none" lIns="0" tIns="0" rtlCol="0">
                <a:spAutoFit/>
              </a:bodyPr>
              <a:lstStyle/>
              <a:p>
                <a:pPr algn="l"/>
                <a:r>
                  <a:rPr lang="en-GB" sz="1000" b="1" i="1"/>
                  <a:t>High density liquid</a:t>
                </a:r>
              </a:p>
            </p:txBody>
          </p:sp>
          <p:sp>
            <p:nvSpPr>
              <p:cNvPr id="40" name="TextBox 39">
                <a:extLst>
                  <a:ext uri="{FF2B5EF4-FFF2-40B4-BE49-F238E27FC236}">
                    <a16:creationId xmlns:a16="http://schemas.microsoft.com/office/drawing/2014/main" id="{64012ACD-F1EB-F7CC-D918-589E9F21BCBD}"/>
                  </a:ext>
                </a:extLst>
              </p:cNvPr>
              <p:cNvSpPr txBox="1"/>
              <p:nvPr/>
            </p:nvSpPr>
            <p:spPr>
              <a:xfrm rot="10800000" flipV="1">
                <a:off x="3350068" y="2310055"/>
                <a:ext cx="1107034" cy="200055"/>
              </a:xfrm>
              <a:prstGeom prst="rect">
                <a:avLst/>
              </a:prstGeom>
            </p:spPr>
            <p:txBody>
              <a:bodyPr wrap="none" lIns="0" tIns="0" rtlCol="0">
                <a:spAutoFit/>
              </a:bodyPr>
              <a:lstStyle/>
              <a:p>
                <a:pPr algn="l"/>
                <a:r>
                  <a:rPr lang="en-GB" sz="1000" b="1" i="1"/>
                  <a:t>Low density Gas</a:t>
                </a:r>
              </a:p>
            </p:txBody>
          </p:sp>
          <p:sp>
            <p:nvSpPr>
              <p:cNvPr id="41" name="TextBox 40">
                <a:extLst>
                  <a:ext uri="{FF2B5EF4-FFF2-40B4-BE49-F238E27FC236}">
                    <a16:creationId xmlns:a16="http://schemas.microsoft.com/office/drawing/2014/main" id="{F5012D47-689C-F935-C0CD-20B1E815B507}"/>
                  </a:ext>
                </a:extLst>
              </p:cNvPr>
              <p:cNvSpPr txBox="1"/>
              <p:nvPr/>
            </p:nvSpPr>
            <p:spPr>
              <a:xfrm rot="10800000" flipV="1">
                <a:off x="3300375" y="3136541"/>
                <a:ext cx="1206421" cy="200055"/>
              </a:xfrm>
              <a:prstGeom prst="rect">
                <a:avLst/>
              </a:prstGeom>
            </p:spPr>
            <p:txBody>
              <a:bodyPr wrap="none" lIns="0" tIns="0" rtlCol="0">
                <a:spAutoFit/>
              </a:bodyPr>
              <a:lstStyle/>
              <a:p>
                <a:pPr algn="l"/>
                <a:r>
                  <a:rPr lang="en-GB" sz="1000" b="1" i="1"/>
                  <a:t>Supercritical Fluid</a:t>
                </a:r>
              </a:p>
            </p:txBody>
          </p:sp>
          <p:sp>
            <p:nvSpPr>
              <p:cNvPr id="42" name="L-Shape 41">
                <a:extLst>
                  <a:ext uri="{FF2B5EF4-FFF2-40B4-BE49-F238E27FC236}">
                    <a16:creationId xmlns:a16="http://schemas.microsoft.com/office/drawing/2014/main" id="{8C9CF499-051B-6054-C792-ECA8C9B85D2C}"/>
                  </a:ext>
                </a:extLst>
              </p:cNvPr>
              <p:cNvSpPr/>
              <p:nvPr/>
            </p:nvSpPr>
            <p:spPr>
              <a:xfrm rot="5400000">
                <a:off x="2454125" y="2860918"/>
                <a:ext cx="2829527" cy="1558513"/>
              </a:xfrm>
              <a:prstGeom prst="corner">
                <a:avLst>
                  <a:gd name="adj1" fmla="val 0"/>
                  <a:gd name="adj2" fmla="val 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04CB3F2C-15D4-EED3-3C6C-5AC7C7B74965}"/>
                  </a:ext>
                </a:extLst>
              </p:cNvPr>
              <p:cNvCxnSpPr>
                <a:cxnSpLocks/>
              </p:cNvCxnSpPr>
              <p:nvPr/>
            </p:nvCxnSpPr>
            <p:spPr>
              <a:xfrm flipH="1" flipV="1">
                <a:off x="4414281" y="3262207"/>
                <a:ext cx="8602" cy="170229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03CBD6B-2DBC-1FA7-9A1D-DBD56B4B0024}"/>
                  </a:ext>
                </a:extLst>
              </p:cNvPr>
              <p:cNvSpPr txBox="1"/>
              <p:nvPr/>
            </p:nvSpPr>
            <p:spPr>
              <a:xfrm rot="10800000" flipV="1">
                <a:off x="3535654" y="3836947"/>
                <a:ext cx="869861" cy="661720"/>
              </a:xfrm>
              <a:prstGeom prst="rect">
                <a:avLst/>
              </a:prstGeom>
              <a:noFill/>
            </p:spPr>
            <p:txBody>
              <a:bodyPr wrap="square" lIns="0" tIns="0" rtlCol="0">
                <a:spAutoFit/>
              </a:bodyPr>
              <a:lstStyle/>
              <a:p>
                <a:pPr algn="ctr"/>
                <a:r>
                  <a:rPr lang="en-GB" sz="1000" b="1" i="1"/>
                  <a:t>Can inject dense phase</a:t>
                </a:r>
              </a:p>
              <a:p>
                <a:pPr algn="ctr"/>
                <a:r>
                  <a:rPr lang="en-GB" sz="1000" b="1" i="1"/>
                  <a:t>CO</a:t>
                </a:r>
                <a:r>
                  <a:rPr lang="en-GB" sz="1000" b="1" i="1" baseline="-25000"/>
                  <a:t>2</a:t>
                </a:r>
                <a:r>
                  <a:rPr lang="en-GB" sz="1000" b="1" i="1"/>
                  <a:t> into this </a:t>
                </a:r>
              </a:p>
              <a:p>
                <a:pPr algn="ctr"/>
                <a:r>
                  <a:rPr lang="en-GB" sz="1000" b="1" i="1"/>
                  <a:t>depth range</a:t>
                </a:r>
              </a:p>
            </p:txBody>
          </p:sp>
          <p:sp>
            <p:nvSpPr>
              <p:cNvPr id="45" name="TextBox 44">
                <a:extLst>
                  <a:ext uri="{FF2B5EF4-FFF2-40B4-BE49-F238E27FC236}">
                    <a16:creationId xmlns:a16="http://schemas.microsoft.com/office/drawing/2014/main" id="{1877946D-AB71-CDD5-AEC6-620184AFB9D7}"/>
                  </a:ext>
                </a:extLst>
              </p:cNvPr>
              <p:cNvSpPr txBox="1"/>
              <p:nvPr/>
            </p:nvSpPr>
            <p:spPr>
              <a:xfrm>
                <a:off x="4665330" y="2681542"/>
                <a:ext cx="380873" cy="184666"/>
              </a:xfrm>
              <a:prstGeom prst="rect">
                <a:avLst/>
              </a:prstGeom>
              <a:noFill/>
            </p:spPr>
            <p:txBody>
              <a:bodyPr wrap="none" lIns="0" tIns="0" rtlCol="0">
                <a:spAutoFit/>
              </a:bodyPr>
              <a:lstStyle/>
              <a:p>
                <a:pPr algn="l"/>
                <a:r>
                  <a:rPr lang="en-GB" sz="900"/>
                  <a:t>800m</a:t>
                </a:r>
              </a:p>
            </p:txBody>
          </p:sp>
        </p:grpSp>
        <p:sp>
          <p:nvSpPr>
            <p:cNvPr id="51" name="TextBox 50">
              <a:extLst>
                <a:ext uri="{FF2B5EF4-FFF2-40B4-BE49-F238E27FC236}">
                  <a16:creationId xmlns:a16="http://schemas.microsoft.com/office/drawing/2014/main" id="{8A9080AA-6DBF-8441-01D8-90733D1C35C3}"/>
                </a:ext>
              </a:extLst>
            </p:cNvPr>
            <p:cNvSpPr txBox="1"/>
            <p:nvPr/>
          </p:nvSpPr>
          <p:spPr>
            <a:xfrm>
              <a:off x="2630422" y="1578580"/>
              <a:ext cx="3149390" cy="1334343"/>
            </a:xfrm>
            <a:prstGeom prst="rect">
              <a:avLst/>
            </a:prstGeom>
            <a:noFill/>
          </p:spPr>
          <p:txBody>
            <a:bodyPr wrap="square" lIns="91440" tIns="45720" rIns="91440" bIns="45720" anchor="t">
              <a:spAutoFit/>
            </a:bodyPr>
            <a:lstStyle>
              <a:defPPr>
                <a:defRPr lang="en-US"/>
              </a:defPPr>
              <a:lvl1pPr algn="ctr">
                <a:defRPr sz="1400">
                  <a:cs typeface="Arial" panose="020B0604020202020204"/>
                </a:defRPr>
              </a:lvl1pPr>
              <a:lvl2pPr lvl="1" algn="ctr">
                <a:defRPr sz="1400">
                  <a:cs typeface="Arial" panose="020B0604020202020204"/>
                </a:defRPr>
              </a:lvl2pPr>
            </a:lstStyle>
            <a:p>
              <a:pPr lvl="1"/>
              <a:endParaRPr lang="en-GB"/>
            </a:p>
            <a:p>
              <a:r>
                <a:rPr lang="en-GB"/>
                <a:t>At surface conditions an “open plan”  Gherkin has volume to contain </a:t>
              </a:r>
            </a:p>
            <a:p>
              <a:r>
                <a:rPr lang="en-GB"/>
                <a:t>~510 tons CO2.</a:t>
              </a:r>
            </a:p>
            <a:p>
              <a:endParaRPr lang="en-GB"/>
            </a:p>
            <a:p>
              <a:pPr lvl="1"/>
              <a:endParaRPr lang="en-GB"/>
            </a:p>
          </p:txBody>
        </p:sp>
        <p:sp>
          <p:nvSpPr>
            <p:cNvPr id="60" name="TextBox 59">
              <a:extLst>
                <a:ext uri="{FF2B5EF4-FFF2-40B4-BE49-F238E27FC236}">
                  <a16:creationId xmlns:a16="http://schemas.microsoft.com/office/drawing/2014/main" id="{E2FDA8FF-45AC-3C7E-DE41-60F7944EA4FB}"/>
                </a:ext>
              </a:extLst>
            </p:cNvPr>
            <p:cNvSpPr txBox="1"/>
            <p:nvPr/>
          </p:nvSpPr>
          <p:spPr>
            <a:xfrm>
              <a:off x="2417403" y="3250502"/>
              <a:ext cx="3369159" cy="1541907"/>
            </a:xfrm>
            <a:prstGeom prst="rect">
              <a:avLst/>
            </a:prstGeom>
            <a:noFill/>
          </p:spPr>
          <p:txBody>
            <a:bodyPr wrap="square" lIns="91440" tIns="45720" rIns="91440" bIns="45720" anchor="t">
              <a:spAutoFit/>
            </a:bodyPr>
            <a:lstStyle/>
            <a:p>
              <a:pPr algn="ctr"/>
              <a:endParaRPr lang="en-GB" sz="1400">
                <a:cs typeface="Arial" panose="020B0604020202020204"/>
              </a:endParaRPr>
            </a:p>
            <a:p>
              <a:pPr algn="ctr"/>
              <a:r>
                <a:rPr lang="en-GB" sz="1400">
                  <a:cs typeface="Arial" panose="020B0604020202020204"/>
                </a:rPr>
                <a:t>At  2500m depth</a:t>
              </a:r>
            </a:p>
            <a:p>
              <a:pPr algn="ctr"/>
              <a:r>
                <a:rPr lang="en-GB" sz="1400">
                  <a:cs typeface="Arial" panose="020B0604020202020204"/>
                </a:rPr>
                <a:t> An “open plan” Gherkin could contain 370 times more CO</a:t>
              </a:r>
              <a:r>
                <a:rPr lang="en-GB" sz="1400" baseline="-25000">
                  <a:cs typeface="Arial" panose="020B0604020202020204"/>
                </a:rPr>
                <a:t>2</a:t>
              </a:r>
              <a:r>
                <a:rPr lang="en-GB" sz="1400">
                  <a:cs typeface="Arial" panose="020B0604020202020204"/>
                </a:rPr>
                <a:t>, but the available pore space in the rock to store fluid reduces this to </a:t>
              </a:r>
              <a:r>
                <a:rPr lang="en-GB" sz="1400" b="1">
                  <a:cs typeface="Arial" panose="020B0604020202020204"/>
                </a:rPr>
                <a:t>~40,000 tons</a:t>
              </a:r>
            </a:p>
            <a:p>
              <a:pPr lvl="1" algn="ctr"/>
              <a:endParaRPr lang="en-GB" sz="1400">
                <a:cs typeface="Arial" panose="020B0604020202020204"/>
              </a:endParaRPr>
            </a:p>
          </p:txBody>
        </p:sp>
      </p:grpSp>
      <p:sp>
        <p:nvSpPr>
          <p:cNvPr id="61" name="TextBox 60">
            <a:extLst>
              <a:ext uri="{FF2B5EF4-FFF2-40B4-BE49-F238E27FC236}">
                <a16:creationId xmlns:a16="http://schemas.microsoft.com/office/drawing/2014/main" id="{2F9A52AF-AC72-76F8-8AC6-0D5FB08D1B21}"/>
              </a:ext>
              <a:ext uri="{C183D7F6-B498-43B3-948B-1728B52AA6E4}">
                <adec:decorative xmlns:adec="http://schemas.microsoft.com/office/drawing/2017/decorative" val="0"/>
              </a:ext>
            </a:extLst>
          </p:cNvPr>
          <p:cNvSpPr txBox="1"/>
          <p:nvPr/>
        </p:nvSpPr>
        <p:spPr>
          <a:xfrm>
            <a:off x="104503" y="5374685"/>
            <a:ext cx="7968435" cy="1049106"/>
          </a:xfrm>
          <a:prstGeom prst="rect">
            <a:avLst/>
          </a:prstGeom>
          <a:noFill/>
          <a:ln>
            <a:solidFill>
              <a:schemeClr val="tx1"/>
            </a:solidFill>
          </a:ln>
        </p:spPr>
        <p:txBody>
          <a:bodyPr wrap="square" lIns="108000" tIns="108000" rIns="108000" bIns="108000" anchor="t">
            <a:spAutoFit/>
          </a:bodyPr>
          <a:lstStyle/>
          <a:p>
            <a:pPr algn="ctr"/>
            <a:r>
              <a:rPr lang="en-GB" sz="1800" b="1">
                <a:cs typeface="Arial" panose="020B0604020202020204"/>
              </a:rPr>
              <a:t>To meet UK 2030 annual CCS target of 20Mt of CO</a:t>
            </a:r>
            <a:r>
              <a:rPr lang="en-GB" sz="1800" b="1" baseline="-25000">
                <a:cs typeface="Arial" panose="020B0604020202020204"/>
              </a:rPr>
              <a:t>2</a:t>
            </a:r>
            <a:r>
              <a:rPr lang="en-GB" sz="1800" b="1">
                <a:cs typeface="Arial" panose="020B0604020202020204"/>
              </a:rPr>
              <a:t> storage, we need to store the equivalent (rock storage capacity) of 500 Gherkins worth of CO</a:t>
            </a:r>
            <a:r>
              <a:rPr lang="en-GB" sz="1800" b="1" baseline="-25000">
                <a:cs typeface="Arial" panose="020B0604020202020204"/>
              </a:rPr>
              <a:t>2</a:t>
            </a:r>
            <a:r>
              <a:rPr lang="en-GB" sz="1800" b="1">
                <a:cs typeface="Arial" panose="020B0604020202020204"/>
              </a:rPr>
              <a:t> each year.</a:t>
            </a:r>
          </a:p>
        </p:txBody>
      </p:sp>
      <p:grpSp>
        <p:nvGrpSpPr>
          <p:cNvPr id="49" name="Group 48" descr="Gherkin analogue with respect to Endurance and Bunter closures">
            <a:extLst>
              <a:ext uri="{FF2B5EF4-FFF2-40B4-BE49-F238E27FC236}">
                <a16:creationId xmlns:a16="http://schemas.microsoft.com/office/drawing/2014/main" id="{2D8FB42A-B6B1-54C9-58E3-D9EEF5A42FDD}"/>
              </a:ext>
            </a:extLst>
          </p:cNvPr>
          <p:cNvGrpSpPr/>
          <p:nvPr/>
        </p:nvGrpSpPr>
        <p:grpSpPr>
          <a:xfrm>
            <a:off x="8361358" y="793187"/>
            <a:ext cx="3222057" cy="5666077"/>
            <a:chOff x="7249938" y="827792"/>
            <a:chExt cx="2952294" cy="5372721"/>
          </a:xfrm>
        </p:grpSpPr>
        <p:pic>
          <p:nvPicPr>
            <p:cNvPr id="11" name="Picture 10">
              <a:extLst>
                <a:ext uri="{FF2B5EF4-FFF2-40B4-BE49-F238E27FC236}">
                  <a16:creationId xmlns:a16="http://schemas.microsoft.com/office/drawing/2014/main" id="{0317F6AA-1A21-7A30-C8C9-9006D7C7BDE0}"/>
                </a:ext>
              </a:extLst>
            </p:cNvPr>
            <p:cNvPicPr>
              <a:picLocks noChangeAspect="1"/>
            </p:cNvPicPr>
            <p:nvPr/>
          </p:nvPicPr>
          <p:blipFill>
            <a:blip r:embed="rId5"/>
            <a:srcRect/>
            <a:stretch/>
          </p:blipFill>
          <p:spPr>
            <a:xfrm>
              <a:off x="7287896" y="3348079"/>
              <a:ext cx="2900063" cy="2852434"/>
            </a:xfrm>
            <a:prstGeom prst="rect">
              <a:avLst/>
            </a:prstGeom>
          </p:spPr>
        </p:pic>
        <p:sp>
          <p:nvSpPr>
            <p:cNvPr id="3" name="Free-form: Shape 2">
              <a:extLst>
                <a:ext uri="{FF2B5EF4-FFF2-40B4-BE49-F238E27FC236}">
                  <a16:creationId xmlns:a16="http://schemas.microsoft.com/office/drawing/2014/main" id="{7551E652-BAA3-5FD0-F74E-90E4C1C1BC2D}"/>
                </a:ext>
              </a:extLst>
            </p:cNvPr>
            <p:cNvSpPr/>
            <p:nvPr/>
          </p:nvSpPr>
          <p:spPr>
            <a:xfrm rot="5400000">
              <a:off x="8050081" y="2322903"/>
              <a:ext cx="1352008" cy="2952294"/>
            </a:xfrm>
            <a:custGeom>
              <a:avLst/>
              <a:gdLst>
                <a:gd name="connsiteX0" fmla="*/ 0 w 1171575"/>
                <a:gd name="connsiteY0" fmla="*/ 0 h 2667000"/>
                <a:gd name="connsiteX1" fmla="*/ 0 w 1171575"/>
                <a:gd name="connsiteY1" fmla="*/ 2581275 h 2667000"/>
                <a:gd name="connsiteX2" fmla="*/ 704850 w 1171575"/>
                <a:gd name="connsiteY2" fmla="*/ 2667000 h 2667000"/>
                <a:gd name="connsiteX3" fmla="*/ 714375 w 1171575"/>
                <a:gd name="connsiteY3" fmla="*/ 2266950 h 2667000"/>
                <a:gd name="connsiteX4" fmla="*/ 1171575 w 1171575"/>
                <a:gd name="connsiteY4" fmla="*/ 2266950 h 2667000"/>
                <a:gd name="connsiteX5" fmla="*/ 0 w 1171575"/>
                <a:gd name="connsiteY5" fmla="*/ 0 h 2667000"/>
                <a:gd name="connsiteX0" fmla="*/ 0 w 2377827"/>
                <a:gd name="connsiteY0" fmla="*/ 0 h 2667000"/>
                <a:gd name="connsiteX1" fmla="*/ 0 w 2377827"/>
                <a:gd name="connsiteY1" fmla="*/ 2581275 h 2667000"/>
                <a:gd name="connsiteX2" fmla="*/ 704850 w 2377827"/>
                <a:gd name="connsiteY2" fmla="*/ 2667000 h 2667000"/>
                <a:gd name="connsiteX3" fmla="*/ 714375 w 2377827"/>
                <a:gd name="connsiteY3" fmla="*/ 2266950 h 2667000"/>
                <a:gd name="connsiteX4" fmla="*/ 2377827 w 2377827"/>
                <a:gd name="connsiteY4" fmla="*/ 1095375 h 2667000"/>
                <a:gd name="connsiteX5" fmla="*/ 0 w 2377827"/>
                <a:gd name="connsiteY5" fmla="*/ 0 h 2667000"/>
                <a:gd name="connsiteX0" fmla="*/ 0 w 2377827"/>
                <a:gd name="connsiteY0" fmla="*/ 0 h 2667000"/>
                <a:gd name="connsiteX1" fmla="*/ 0 w 2377827"/>
                <a:gd name="connsiteY1" fmla="*/ 2581275 h 2667000"/>
                <a:gd name="connsiteX2" fmla="*/ 704850 w 2377827"/>
                <a:gd name="connsiteY2" fmla="*/ 2667000 h 2667000"/>
                <a:gd name="connsiteX3" fmla="*/ 1920626 w 2377827"/>
                <a:gd name="connsiteY3" fmla="*/ 1104900 h 2667000"/>
                <a:gd name="connsiteX4" fmla="*/ 2377827 w 2377827"/>
                <a:gd name="connsiteY4" fmla="*/ 1095375 h 2667000"/>
                <a:gd name="connsiteX5" fmla="*/ 0 w 2377827"/>
                <a:gd name="connsiteY5" fmla="*/ 0 h 2667000"/>
                <a:gd name="connsiteX0" fmla="*/ 0 w 2377827"/>
                <a:gd name="connsiteY0" fmla="*/ 0 h 2581275"/>
                <a:gd name="connsiteX1" fmla="*/ 0 w 2377827"/>
                <a:gd name="connsiteY1" fmla="*/ 2581275 h 2581275"/>
                <a:gd name="connsiteX2" fmla="*/ 1949094 w 2377827"/>
                <a:gd name="connsiteY2" fmla="*/ 1466850 h 2581275"/>
                <a:gd name="connsiteX3" fmla="*/ 1920626 w 2377827"/>
                <a:gd name="connsiteY3" fmla="*/ 1104900 h 2581275"/>
                <a:gd name="connsiteX4" fmla="*/ 2377827 w 2377827"/>
                <a:gd name="connsiteY4" fmla="*/ 1095375 h 2581275"/>
                <a:gd name="connsiteX5" fmla="*/ 0 w 2377827"/>
                <a:gd name="connsiteY5" fmla="*/ 0 h 2581275"/>
                <a:gd name="connsiteX0" fmla="*/ 0 w 2377827"/>
                <a:gd name="connsiteY0" fmla="*/ 0 h 4276725"/>
                <a:gd name="connsiteX1" fmla="*/ 9498 w 2377827"/>
                <a:gd name="connsiteY1" fmla="*/ 4276725 h 4276725"/>
                <a:gd name="connsiteX2" fmla="*/ 1949094 w 2377827"/>
                <a:gd name="connsiteY2" fmla="*/ 1466850 h 4276725"/>
                <a:gd name="connsiteX3" fmla="*/ 1920626 w 2377827"/>
                <a:gd name="connsiteY3" fmla="*/ 1104900 h 4276725"/>
                <a:gd name="connsiteX4" fmla="*/ 2377827 w 2377827"/>
                <a:gd name="connsiteY4" fmla="*/ 1095375 h 4276725"/>
                <a:gd name="connsiteX5" fmla="*/ 0 w 2377827"/>
                <a:gd name="connsiteY5" fmla="*/ 0 h 4276725"/>
                <a:gd name="connsiteX0" fmla="*/ 0 w 2377827"/>
                <a:gd name="connsiteY0" fmla="*/ 0 h 4276725"/>
                <a:gd name="connsiteX1" fmla="*/ 9498 w 2377827"/>
                <a:gd name="connsiteY1" fmla="*/ 4276725 h 4276725"/>
                <a:gd name="connsiteX2" fmla="*/ 1329159 w 2377827"/>
                <a:gd name="connsiteY2" fmla="*/ 2375670 h 4276725"/>
                <a:gd name="connsiteX3" fmla="*/ 1949094 w 2377827"/>
                <a:gd name="connsiteY3" fmla="*/ 1466850 h 4276725"/>
                <a:gd name="connsiteX4" fmla="*/ 1920626 w 2377827"/>
                <a:gd name="connsiteY4" fmla="*/ 1104900 h 4276725"/>
                <a:gd name="connsiteX5" fmla="*/ 2377827 w 2377827"/>
                <a:gd name="connsiteY5" fmla="*/ 1095375 h 4276725"/>
                <a:gd name="connsiteX6" fmla="*/ 0 w 2377827"/>
                <a:gd name="connsiteY6" fmla="*/ 0 h 4276725"/>
                <a:gd name="connsiteX0" fmla="*/ 0 w 2377827"/>
                <a:gd name="connsiteY0" fmla="*/ 0 h 4276725"/>
                <a:gd name="connsiteX1" fmla="*/ 9498 w 2377827"/>
                <a:gd name="connsiteY1" fmla="*/ 4276725 h 4276725"/>
                <a:gd name="connsiteX2" fmla="*/ 2373944 w 2377827"/>
                <a:gd name="connsiteY2" fmla="*/ 1470795 h 4276725"/>
                <a:gd name="connsiteX3" fmla="*/ 1949094 w 2377827"/>
                <a:gd name="connsiteY3" fmla="*/ 1466850 h 4276725"/>
                <a:gd name="connsiteX4" fmla="*/ 1920626 w 2377827"/>
                <a:gd name="connsiteY4" fmla="*/ 1104900 h 4276725"/>
                <a:gd name="connsiteX5" fmla="*/ 2377827 w 2377827"/>
                <a:gd name="connsiteY5" fmla="*/ 1095375 h 4276725"/>
                <a:gd name="connsiteX6" fmla="*/ 0 w 2377827"/>
                <a:gd name="connsiteY6" fmla="*/ 0 h 4276725"/>
                <a:gd name="connsiteX0" fmla="*/ 992593 w 2368329"/>
                <a:gd name="connsiteY0" fmla="*/ 0 h 4712241"/>
                <a:gd name="connsiteX1" fmla="*/ 0 w 2368329"/>
                <a:gd name="connsiteY1" fmla="*/ 4712241 h 4712241"/>
                <a:gd name="connsiteX2" fmla="*/ 2364446 w 2368329"/>
                <a:gd name="connsiteY2" fmla="*/ 1906311 h 4712241"/>
                <a:gd name="connsiteX3" fmla="*/ 1939596 w 2368329"/>
                <a:gd name="connsiteY3" fmla="*/ 1902366 h 4712241"/>
                <a:gd name="connsiteX4" fmla="*/ 1911128 w 2368329"/>
                <a:gd name="connsiteY4" fmla="*/ 1540416 h 4712241"/>
                <a:gd name="connsiteX5" fmla="*/ 2368329 w 2368329"/>
                <a:gd name="connsiteY5" fmla="*/ 1530891 h 4712241"/>
                <a:gd name="connsiteX6" fmla="*/ 992593 w 2368329"/>
                <a:gd name="connsiteY6" fmla="*/ 0 h 4712241"/>
                <a:gd name="connsiteX0" fmla="*/ 0 w 1375736"/>
                <a:gd name="connsiteY0" fmla="*/ 0 h 2637604"/>
                <a:gd name="connsiteX1" fmla="*/ 27554 w 1375736"/>
                <a:gd name="connsiteY1" fmla="*/ 2637604 h 2637604"/>
                <a:gd name="connsiteX2" fmla="*/ 1371853 w 1375736"/>
                <a:gd name="connsiteY2" fmla="*/ 1906311 h 2637604"/>
                <a:gd name="connsiteX3" fmla="*/ 947003 w 1375736"/>
                <a:gd name="connsiteY3" fmla="*/ 1902366 h 2637604"/>
                <a:gd name="connsiteX4" fmla="*/ 918535 w 1375736"/>
                <a:gd name="connsiteY4" fmla="*/ 1540416 h 2637604"/>
                <a:gd name="connsiteX5" fmla="*/ 1375736 w 1375736"/>
                <a:gd name="connsiteY5" fmla="*/ 1530891 h 2637604"/>
                <a:gd name="connsiteX6" fmla="*/ 0 w 1375736"/>
                <a:gd name="connsiteY6" fmla="*/ 0 h 2637604"/>
                <a:gd name="connsiteX0" fmla="*/ 8558 w 1348182"/>
                <a:gd name="connsiteY0" fmla="*/ 0 h 2582175"/>
                <a:gd name="connsiteX1" fmla="*/ 0 w 1348182"/>
                <a:gd name="connsiteY1" fmla="*/ 2582175 h 2582175"/>
                <a:gd name="connsiteX2" fmla="*/ 1344299 w 1348182"/>
                <a:gd name="connsiteY2" fmla="*/ 1850882 h 2582175"/>
                <a:gd name="connsiteX3" fmla="*/ 919449 w 1348182"/>
                <a:gd name="connsiteY3" fmla="*/ 1846937 h 2582175"/>
                <a:gd name="connsiteX4" fmla="*/ 890981 w 1348182"/>
                <a:gd name="connsiteY4" fmla="*/ 1484987 h 2582175"/>
                <a:gd name="connsiteX5" fmla="*/ 1348182 w 1348182"/>
                <a:gd name="connsiteY5" fmla="*/ 1475462 h 2582175"/>
                <a:gd name="connsiteX6" fmla="*/ 8558 w 1348182"/>
                <a:gd name="connsiteY6" fmla="*/ 0 h 258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182" h="2582175">
                  <a:moveTo>
                    <a:pt x="8558" y="0"/>
                  </a:moveTo>
                  <a:cubicBezTo>
                    <a:pt x="5705" y="860725"/>
                    <a:pt x="2853" y="1721450"/>
                    <a:pt x="0" y="2582175"/>
                  </a:cubicBezTo>
                  <a:lnTo>
                    <a:pt x="1344299" y="1850882"/>
                  </a:lnTo>
                  <a:lnTo>
                    <a:pt x="919449" y="1846937"/>
                  </a:lnTo>
                  <a:lnTo>
                    <a:pt x="890981" y="1484987"/>
                  </a:lnTo>
                  <a:lnTo>
                    <a:pt x="1348182" y="1475462"/>
                  </a:lnTo>
                  <a:lnTo>
                    <a:pt x="8558" y="0"/>
                  </a:lnTo>
                  <a:close/>
                </a:path>
              </a:pathLst>
            </a:custGeom>
            <a:solidFill>
              <a:srgbClr val="ADA9A9">
                <a:alpha val="50196"/>
              </a:srgb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8D9D0E3-9F65-E97A-DC25-04A39AD05FB0}"/>
                </a:ext>
              </a:extLst>
            </p:cNvPr>
            <p:cNvSpPr/>
            <p:nvPr/>
          </p:nvSpPr>
          <p:spPr>
            <a:xfrm>
              <a:off x="8082887" y="4063006"/>
              <a:ext cx="457200" cy="3871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BC920D7-A9EF-1DC6-D6B1-4350FE24898F}"/>
                </a:ext>
              </a:extLst>
            </p:cNvPr>
            <p:cNvPicPr>
              <a:picLocks noChangeAspect="1"/>
            </p:cNvPicPr>
            <p:nvPr/>
          </p:nvPicPr>
          <p:blipFill rotWithShape="1">
            <a:blip r:embed="rId6"/>
            <a:srcRect l="-1" r="1557" b="2858"/>
            <a:stretch/>
          </p:blipFill>
          <p:spPr>
            <a:xfrm>
              <a:off x="7249938" y="827792"/>
              <a:ext cx="2945742" cy="2317757"/>
            </a:xfrm>
            <a:prstGeom prst="rect">
              <a:avLst/>
            </a:prstGeom>
          </p:spPr>
        </p:pic>
      </p:grpSp>
      <p:sp>
        <p:nvSpPr>
          <p:cNvPr id="10" name="Text Placeholder 9">
            <a:extLst>
              <a:ext uri="{FF2B5EF4-FFF2-40B4-BE49-F238E27FC236}">
                <a16:creationId xmlns:a16="http://schemas.microsoft.com/office/drawing/2014/main" id="{297D7C34-B02D-CFD1-6D10-8FF715B94006}"/>
              </a:ext>
            </a:extLst>
          </p:cNvPr>
          <p:cNvSpPr>
            <a:spLocks noGrp="1"/>
          </p:cNvSpPr>
          <p:nvPr>
            <p:ph type="body" sz="quarter" idx="10"/>
          </p:nvPr>
        </p:nvSpPr>
        <p:spPr/>
        <p:txBody>
          <a:bodyPr/>
          <a:lstStyle/>
          <a:p>
            <a:pPr marL="0" indent="0" algn="ctr">
              <a:buNone/>
            </a:pPr>
            <a:r>
              <a:rPr lang="en-GB" sz="1400">
                <a:solidFill>
                  <a:srgbClr val="FFFFFF"/>
                </a:solidFill>
              </a:rPr>
              <a:t>Storing CO</a:t>
            </a:r>
            <a:r>
              <a:rPr lang="en-GB" sz="1400" baseline="-25000">
                <a:solidFill>
                  <a:srgbClr val="FFFFFF"/>
                </a:solidFill>
              </a:rPr>
              <a:t>2</a:t>
            </a:r>
            <a:r>
              <a:rPr lang="en-GB" sz="1400">
                <a:solidFill>
                  <a:srgbClr val="FFFFFF"/>
                </a:solidFill>
              </a:rPr>
              <a:t> at depth enables much larger volumes to be stored: the UK has very many storage areas which could be used</a:t>
            </a:r>
          </a:p>
        </p:txBody>
      </p:sp>
    </p:spTree>
    <p:extLst>
      <p:ext uri="{BB962C8B-B14F-4D97-AF65-F5344CB8AC3E}">
        <p14:creationId xmlns:p14="http://schemas.microsoft.com/office/powerpoint/2010/main" val="238987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C9C9C-C84E-D855-D60F-55A4F128D2E2}"/>
              </a:ext>
            </a:extLst>
          </p:cNvPr>
          <p:cNvSpPr>
            <a:spLocks noGrp="1"/>
          </p:cNvSpPr>
          <p:nvPr>
            <p:ph type="title"/>
          </p:nvPr>
        </p:nvSpPr>
        <p:spPr/>
        <p:txBody>
          <a:bodyPr/>
          <a:lstStyle/>
          <a:p>
            <a:r>
              <a:rPr lang="en-GB"/>
              <a:t>2.5 UK Offshore Current Co-location areas</a:t>
            </a:r>
          </a:p>
        </p:txBody>
      </p:sp>
      <p:sp>
        <p:nvSpPr>
          <p:cNvPr id="4" name="Slide Number Placeholder 3">
            <a:extLst>
              <a:ext uri="{FF2B5EF4-FFF2-40B4-BE49-F238E27FC236}">
                <a16:creationId xmlns:a16="http://schemas.microsoft.com/office/drawing/2014/main" id="{F834BDB9-E18C-C0AE-562A-0624B992AD0A}"/>
              </a:ext>
            </a:extLst>
          </p:cNvPr>
          <p:cNvSpPr>
            <a:spLocks noGrp="1"/>
          </p:cNvSpPr>
          <p:nvPr>
            <p:ph type="sldNum" sz="quarter" idx="4"/>
          </p:nvPr>
        </p:nvSpPr>
        <p:spPr/>
        <p:txBody>
          <a:bodyPr/>
          <a:lstStyle/>
          <a:p>
            <a:fld id="{DD0590FE-9BA6-45CB-BC76-38BB9AEE2E90}" type="slidenum">
              <a:rPr lang="en-GB" smtClean="0"/>
              <a:pPr/>
              <a:t>4</a:t>
            </a:fld>
            <a:endParaRPr lang="en-GB"/>
          </a:p>
        </p:txBody>
      </p:sp>
      <p:grpSp>
        <p:nvGrpSpPr>
          <p:cNvPr id="14" name="Group 13" descr="Central North Sea CS stores and windfarms">
            <a:extLst>
              <a:ext uri="{FF2B5EF4-FFF2-40B4-BE49-F238E27FC236}">
                <a16:creationId xmlns:a16="http://schemas.microsoft.com/office/drawing/2014/main" id="{6619C10B-CA9A-AE7D-B2CA-B153A916C459}"/>
              </a:ext>
            </a:extLst>
          </p:cNvPr>
          <p:cNvGrpSpPr/>
          <p:nvPr/>
        </p:nvGrpSpPr>
        <p:grpSpPr>
          <a:xfrm>
            <a:off x="258710" y="618633"/>
            <a:ext cx="3232313" cy="2821690"/>
            <a:chOff x="258710" y="645267"/>
            <a:chExt cx="3232313" cy="2821690"/>
          </a:xfrm>
        </p:grpSpPr>
        <p:pic>
          <p:nvPicPr>
            <p:cNvPr id="29" name="Picture 28">
              <a:extLst>
                <a:ext uri="{FF2B5EF4-FFF2-40B4-BE49-F238E27FC236}">
                  <a16:creationId xmlns:a16="http://schemas.microsoft.com/office/drawing/2014/main" id="{E8BB9A65-C48B-DE08-FEF9-0CE4A3039C6B}"/>
                </a:ext>
              </a:extLst>
            </p:cNvPr>
            <p:cNvPicPr>
              <a:picLocks noChangeAspect="1"/>
            </p:cNvPicPr>
            <p:nvPr/>
          </p:nvPicPr>
          <p:blipFill rotWithShape="1">
            <a:blip r:embed="rId2"/>
            <a:srcRect r="19099"/>
            <a:stretch/>
          </p:blipFill>
          <p:spPr>
            <a:xfrm>
              <a:off x="258710" y="645509"/>
              <a:ext cx="3232313" cy="2821448"/>
            </a:xfrm>
            <a:prstGeom prst="rect">
              <a:avLst/>
            </a:prstGeom>
          </p:spPr>
        </p:pic>
        <p:sp>
          <p:nvSpPr>
            <p:cNvPr id="5" name="TextBox 4">
              <a:extLst>
                <a:ext uri="{FF2B5EF4-FFF2-40B4-BE49-F238E27FC236}">
                  <a16:creationId xmlns:a16="http://schemas.microsoft.com/office/drawing/2014/main" id="{A95291E8-8143-72DD-40DA-136C9F7F425C}"/>
                </a:ext>
              </a:extLst>
            </p:cNvPr>
            <p:cNvSpPr txBox="1"/>
            <p:nvPr/>
          </p:nvSpPr>
          <p:spPr>
            <a:xfrm>
              <a:off x="1347902" y="645267"/>
              <a:ext cx="2133918" cy="369332"/>
            </a:xfrm>
            <a:prstGeom prst="rect">
              <a:avLst/>
            </a:prstGeom>
            <a:noFill/>
          </p:spPr>
          <p:txBody>
            <a:bodyPr wrap="none" rtlCol="0">
              <a:spAutoFit/>
            </a:bodyPr>
            <a:lstStyle/>
            <a:p>
              <a:r>
                <a:rPr lang="en-GB" sz="1800" b="1">
                  <a:solidFill>
                    <a:srgbClr val="FFFFFF"/>
                  </a:solidFill>
                  <a:effectLst>
                    <a:glow rad="101600">
                      <a:schemeClr val="tx1">
                        <a:alpha val="60000"/>
                      </a:schemeClr>
                    </a:glow>
                  </a:effectLst>
                </a:rPr>
                <a:t>Central North Sea</a:t>
              </a:r>
            </a:p>
          </p:txBody>
        </p:sp>
        <p:sp>
          <p:nvSpPr>
            <p:cNvPr id="10" name="TextBox 9">
              <a:extLst>
                <a:ext uri="{FF2B5EF4-FFF2-40B4-BE49-F238E27FC236}">
                  <a16:creationId xmlns:a16="http://schemas.microsoft.com/office/drawing/2014/main" id="{9BB8129B-6CE6-EB26-487A-7CD441D94D53}"/>
                </a:ext>
              </a:extLst>
            </p:cNvPr>
            <p:cNvSpPr txBox="1"/>
            <p:nvPr/>
          </p:nvSpPr>
          <p:spPr>
            <a:xfrm>
              <a:off x="352258" y="2489681"/>
              <a:ext cx="1274186" cy="646331"/>
            </a:xfrm>
            <a:prstGeom prst="rect">
              <a:avLst/>
            </a:prstGeom>
            <a:noFill/>
          </p:spPr>
          <p:txBody>
            <a:bodyPr wrap="square" rtlCol="0">
              <a:spAutoFit/>
            </a:bodyPr>
            <a:lstStyle/>
            <a:p>
              <a:pPr algn="ctr"/>
              <a:r>
                <a:rPr lang="en-GB" sz="1200">
                  <a:effectLst>
                    <a:glow rad="114300">
                      <a:srgbClr val="FFFFFF">
                        <a:alpha val="85000"/>
                      </a:srgbClr>
                    </a:glow>
                  </a:effectLst>
                </a:rPr>
                <a:t>Acorn CCS</a:t>
              </a:r>
            </a:p>
            <a:p>
              <a:pPr algn="ctr"/>
              <a:r>
                <a:rPr lang="en-GB" sz="1200">
                  <a:effectLst>
                    <a:glow rad="114300">
                      <a:srgbClr val="FFFFFF">
                        <a:alpha val="85000"/>
                      </a:srgbClr>
                    </a:glow>
                  </a:effectLst>
                </a:rPr>
                <a:t>Depleted Fields &amp; Aquifer Store</a:t>
              </a:r>
            </a:p>
          </p:txBody>
        </p:sp>
        <p:sp>
          <p:nvSpPr>
            <p:cNvPr id="39" name="Free-form: Shape 38">
              <a:extLst>
                <a:ext uri="{FF2B5EF4-FFF2-40B4-BE49-F238E27FC236}">
                  <a16:creationId xmlns:a16="http://schemas.microsoft.com/office/drawing/2014/main" id="{30F31368-4030-E85E-712A-F92AF0AD88D0}"/>
                </a:ext>
              </a:extLst>
            </p:cNvPr>
            <p:cNvSpPr/>
            <p:nvPr/>
          </p:nvSpPr>
          <p:spPr>
            <a:xfrm rot="20838926">
              <a:off x="1508361" y="2648508"/>
              <a:ext cx="617760" cy="97706"/>
            </a:xfrm>
            <a:custGeom>
              <a:avLst/>
              <a:gdLst>
                <a:gd name="connsiteX0" fmla="*/ 0 w 390525"/>
                <a:gd name="connsiteY0" fmla="*/ 0 h 98334"/>
                <a:gd name="connsiteX1" fmla="*/ 161925 w 390525"/>
                <a:gd name="connsiteY1" fmla="*/ 19050 h 98334"/>
                <a:gd name="connsiteX2" fmla="*/ 95250 w 390525"/>
                <a:gd name="connsiteY2" fmla="*/ 95250 h 98334"/>
                <a:gd name="connsiteX3" fmla="*/ 390525 w 390525"/>
                <a:gd name="connsiteY3" fmla="*/ 76200 h 98334"/>
                <a:gd name="connsiteX0" fmla="*/ 0 w 817301"/>
                <a:gd name="connsiteY0" fmla="*/ 0 h 112696"/>
                <a:gd name="connsiteX1" fmla="*/ 161925 w 817301"/>
                <a:gd name="connsiteY1" fmla="*/ 19050 h 112696"/>
                <a:gd name="connsiteX2" fmla="*/ 95250 w 817301"/>
                <a:gd name="connsiteY2" fmla="*/ 95250 h 112696"/>
                <a:gd name="connsiteX3" fmla="*/ 817301 w 817301"/>
                <a:gd name="connsiteY3" fmla="*/ 107136 h 112696"/>
                <a:gd name="connsiteX0" fmla="*/ 0 w 1238604"/>
                <a:gd name="connsiteY0" fmla="*/ 0 h 96312"/>
                <a:gd name="connsiteX1" fmla="*/ 161925 w 1238604"/>
                <a:gd name="connsiteY1" fmla="*/ 19050 h 96312"/>
                <a:gd name="connsiteX2" fmla="*/ 95250 w 1238604"/>
                <a:gd name="connsiteY2" fmla="*/ 95250 h 96312"/>
                <a:gd name="connsiteX3" fmla="*/ 1238604 w 1238604"/>
                <a:gd name="connsiteY3" fmla="*/ 33204 h 96312"/>
                <a:gd name="connsiteX0" fmla="*/ 0 w 617760"/>
                <a:gd name="connsiteY0" fmla="*/ 0 h 97706"/>
                <a:gd name="connsiteX1" fmla="*/ 161925 w 617760"/>
                <a:gd name="connsiteY1" fmla="*/ 19050 h 97706"/>
                <a:gd name="connsiteX2" fmla="*/ 95250 w 617760"/>
                <a:gd name="connsiteY2" fmla="*/ 95250 h 97706"/>
                <a:gd name="connsiteX3" fmla="*/ 617760 w 617760"/>
                <a:gd name="connsiteY3" fmla="*/ 70225 h 97706"/>
              </a:gdLst>
              <a:ahLst/>
              <a:cxnLst>
                <a:cxn ang="0">
                  <a:pos x="connsiteX0" y="connsiteY0"/>
                </a:cxn>
                <a:cxn ang="0">
                  <a:pos x="connsiteX1" y="connsiteY1"/>
                </a:cxn>
                <a:cxn ang="0">
                  <a:pos x="connsiteX2" y="connsiteY2"/>
                </a:cxn>
                <a:cxn ang="0">
                  <a:pos x="connsiteX3" y="connsiteY3"/>
                </a:cxn>
              </a:cxnLst>
              <a:rect l="l" t="t" r="r" b="b"/>
              <a:pathLst>
                <a:path w="617760" h="97706">
                  <a:moveTo>
                    <a:pt x="0" y="0"/>
                  </a:moveTo>
                  <a:cubicBezTo>
                    <a:pt x="73025" y="1587"/>
                    <a:pt x="146050" y="3175"/>
                    <a:pt x="161925" y="19050"/>
                  </a:cubicBezTo>
                  <a:cubicBezTo>
                    <a:pt x="177800" y="34925"/>
                    <a:pt x="57150" y="85725"/>
                    <a:pt x="95250" y="95250"/>
                  </a:cubicBezTo>
                  <a:cubicBezTo>
                    <a:pt x="133350" y="104775"/>
                    <a:pt x="489172" y="84512"/>
                    <a:pt x="617760" y="70225"/>
                  </a:cubicBezTo>
                </a:path>
              </a:pathLst>
            </a:custGeom>
            <a:ln w="28575">
              <a:solidFill>
                <a:srgbClr val="FFFFFF"/>
              </a:solidFill>
              <a:tailEnd type="triangle"/>
            </a:ln>
            <a:effectLst>
              <a:glow rad="50800">
                <a:schemeClr val="tx1">
                  <a:lumMod val="65000"/>
                  <a:lumOff val="35000"/>
                  <a:alpha val="60000"/>
                </a:schemeClr>
              </a:glo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grpSp>
        <p:nvGrpSpPr>
          <p:cNvPr id="15" name="Group 14" descr="East Irish  Sea CS stores and windfarms">
            <a:extLst>
              <a:ext uri="{FF2B5EF4-FFF2-40B4-BE49-F238E27FC236}">
                <a16:creationId xmlns:a16="http://schemas.microsoft.com/office/drawing/2014/main" id="{B259CF4A-7520-962E-8F27-D871BF0B020E}"/>
              </a:ext>
            </a:extLst>
          </p:cNvPr>
          <p:cNvGrpSpPr/>
          <p:nvPr/>
        </p:nvGrpSpPr>
        <p:grpSpPr>
          <a:xfrm>
            <a:off x="258710" y="3586413"/>
            <a:ext cx="3242381" cy="2823648"/>
            <a:chOff x="258710" y="3613047"/>
            <a:chExt cx="3242381" cy="2823648"/>
          </a:xfrm>
        </p:grpSpPr>
        <p:pic>
          <p:nvPicPr>
            <p:cNvPr id="30" name="Picture 29">
              <a:extLst>
                <a:ext uri="{FF2B5EF4-FFF2-40B4-BE49-F238E27FC236}">
                  <a16:creationId xmlns:a16="http://schemas.microsoft.com/office/drawing/2014/main" id="{EFF1B5EB-98E3-7C99-AF69-408889645F8B}"/>
                </a:ext>
              </a:extLst>
            </p:cNvPr>
            <p:cNvPicPr>
              <a:picLocks noChangeAspect="1"/>
            </p:cNvPicPr>
            <p:nvPr/>
          </p:nvPicPr>
          <p:blipFill rotWithShape="1">
            <a:blip r:embed="rId3"/>
            <a:srcRect r="19099"/>
            <a:stretch/>
          </p:blipFill>
          <p:spPr>
            <a:xfrm>
              <a:off x="258710" y="3613047"/>
              <a:ext cx="3232314" cy="2823648"/>
            </a:xfrm>
            <a:prstGeom prst="rect">
              <a:avLst/>
            </a:prstGeom>
          </p:spPr>
        </p:pic>
        <p:sp>
          <p:nvSpPr>
            <p:cNvPr id="7" name="TextBox 6">
              <a:extLst>
                <a:ext uri="{FF2B5EF4-FFF2-40B4-BE49-F238E27FC236}">
                  <a16:creationId xmlns:a16="http://schemas.microsoft.com/office/drawing/2014/main" id="{3EBB9845-3091-3F12-76E0-ADE0FAF67280}"/>
                </a:ext>
              </a:extLst>
            </p:cNvPr>
            <p:cNvSpPr txBox="1"/>
            <p:nvPr/>
          </p:nvSpPr>
          <p:spPr>
            <a:xfrm>
              <a:off x="1688222" y="5884300"/>
              <a:ext cx="1812869" cy="461665"/>
            </a:xfrm>
            <a:prstGeom prst="rect">
              <a:avLst/>
            </a:prstGeom>
            <a:noFill/>
          </p:spPr>
          <p:txBody>
            <a:bodyPr wrap="none" rtlCol="0">
              <a:spAutoFit/>
            </a:bodyPr>
            <a:lstStyle/>
            <a:p>
              <a:pPr algn="ctr"/>
              <a:r>
                <a:rPr lang="en-GB" sz="1200" err="1">
                  <a:effectLst>
                    <a:glow rad="114300">
                      <a:srgbClr val="FFFFFF">
                        <a:alpha val="85000"/>
                      </a:srgbClr>
                    </a:glow>
                  </a:effectLst>
                </a:rPr>
                <a:t>Hynet</a:t>
              </a:r>
              <a:r>
                <a:rPr lang="en-GB" sz="1200">
                  <a:effectLst>
                    <a:glow rad="114300">
                      <a:srgbClr val="FFFFFF">
                        <a:alpha val="85000"/>
                      </a:srgbClr>
                    </a:glow>
                  </a:effectLst>
                </a:rPr>
                <a:t> CCS </a:t>
              </a:r>
            </a:p>
            <a:p>
              <a:pPr algn="ctr"/>
              <a:r>
                <a:rPr lang="en-GB" sz="1200">
                  <a:effectLst>
                    <a:glow rad="114300">
                      <a:srgbClr val="FFFFFF">
                        <a:alpha val="85000"/>
                      </a:srgbClr>
                    </a:glow>
                  </a:effectLst>
                </a:rPr>
                <a:t>Depleted Triassic Fields</a:t>
              </a:r>
            </a:p>
          </p:txBody>
        </p:sp>
        <p:sp>
          <p:nvSpPr>
            <p:cNvPr id="34" name="TextBox 33">
              <a:extLst>
                <a:ext uri="{FF2B5EF4-FFF2-40B4-BE49-F238E27FC236}">
                  <a16:creationId xmlns:a16="http://schemas.microsoft.com/office/drawing/2014/main" id="{0476344D-51AD-7660-FDF0-0BFC1ED4D22E}"/>
                </a:ext>
              </a:extLst>
            </p:cNvPr>
            <p:cNvSpPr txBox="1"/>
            <p:nvPr/>
          </p:nvSpPr>
          <p:spPr>
            <a:xfrm>
              <a:off x="1781551" y="3623127"/>
              <a:ext cx="1697901" cy="369332"/>
            </a:xfrm>
            <a:prstGeom prst="rect">
              <a:avLst/>
            </a:prstGeom>
            <a:noFill/>
          </p:spPr>
          <p:txBody>
            <a:bodyPr wrap="none" rtlCol="0">
              <a:spAutoFit/>
            </a:bodyPr>
            <a:lstStyle/>
            <a:p>
              <a:r>
                <a:rPr lang="en-GB" sz="1800" b="1">
                  <a:effectLst>
                    <a:glow rad="101600">
                      <a:srgbClr val="FFFFFF">
                        <a:alpha val="60000"/>
                      </a:srgbClr>
                    </a:glow>
                  </a:effectLst>
                </a:rPr>
                <a:t>East Irish Sea</a:t>
              </a:r>
            </a:p>
          </p:txBody>
        </p:sp>
        <p:sp>
          <p:nvSpPr>
            <p:cNvPr id="38" name="Free-form: Shape 37">
              <a:extLst>
                <a:ext uri="{FF2B5EF4-FFF2-40B4-BE49-F238E27FC236}">
                  <a16:creationId xmlns:a16="http://schemas.microsoft.com/office/drawing/2014/main" id="{6D52952D-AC0E-14AB-F87A-A00A661CF65A}"/>
                </a:ext>
              </a:extLst>
            </p:cNvPr>
            <p:cNvSpPr/>
            <p:nvPr/>
          </p:nvSpPr>
          <p:spPr>
            <a:xfrm rot="13704754">
              <a:off x="1908631" y="5630700"/>
              <a:ext cx="617760" cy="97706"/>
            </a:xfrm>
            <a:custGeom>
              <a:avLst/>
              <a:gdLst>
                <a:gd name="connsiteX0" fmla="*/ 0 w 390525"/>
                <a:gd name="connsiteY0" fmla="*/ 0 h 98334"/>
                <a:gd name="connsiteX1" fmla="*/ 161925 w 390525"/>
                <a:gd name="connsiteY1" fmla="*/ 19050 h 98334"/>
                <a:gd name="connsiteX2" fmla="*/ 95250 w 390525"/>
                <a:gd name="connsiteY2" fmla="*/ 95250 h 98334"/>
                <a:gd name="connsiteX3" fmla="*/ 390525 w 390525"/>
                <a:gd name="connsiteY3" fmla="*/ 76200 h 98334"/>
                <a:gd name="connsiteX0" fmla="*/ 0 w 817301"/>
                <a:gd name="connsiteY0" fmla="*/ 0 h 112696"/>
                <a:gd name="connsiteX1" fmla="*/ 161925 w 817301"/>
                <a:gd name="connsiteY1" fmla="*/ 19050 h 112696"/>
                <a:gd name="connsiteX2" fmla="*/ 95250 w 817301"/>
                <a:gd name="connsiteY2" fmla="*/ 95250 h 112696"/>
                <a:gd name="connsiteX3" fmla="*/ 817301 w 817301"/>
                <a:gd name="connsiteY3" fmla="*/ 107136 h 112696"/>
                <a:gd name="connsiteX0" fmla="*/ 0 w 1238604"/>
                <a:gd name="connsiteY0" fmla="*/ 0 h 96312"/>
                <a:gd name="connsiteX1" fmla="*/ 161925 w 1238604"/>
                <a:gd name="connsiteY1" fmla="*/ 19050 h 96312"/>
                <a:gd name="connsiteX2" fmla="*/ 95250 w 1238604"/>
                <a:gd name="connsiteY2" fmla="*/ 95250 h 96312"/>
                <a:gd name="connsiteX3" fmla="*/ 1238604 w 1238604"/>
                <a:gd name="connsiteY3" fmla="*/ 33204 h 96312"/>
                <a:gd name="connsiteX0" fmla="*/ 0 w 617760"/>
                <a:gd name="connsiteY0" fmla="*/ 0 h 97706"/>
                <a:gd name="connsiteX1" fmla="*/ 161925 w 617760"/>
                <a:gd name="connsiteY1" fmla="*/ 19050 h 97706"/>
                <a:gd name="connsiteX2" fmla="*/ 95250 w 617760"/>
                <a:gd name="connsiteY2" fmla="*/ 95250 h 97706"/>
                <a:gd name="connsiteX3" fmla="*/ 617760 w 617760"/>
                <a:gd name="connsiteY3" fmla="*/ 70225 h 97706"/>
              </a:gdLst>
              <a:ahLst/>
              <a:cxnLst>
                <a:cxn ang="0">
                  <a:pos x="connsiteX0" y="connsiteY0"/>
                </a:cxn>
                <a:cxn ang="0">
                  <a:pos x="connsiteX1" y="connsiteY1"/>
                </a:cxn>
                <a:cxn ang="0">
                  <a:pos x="connsiteX2" y="connsiteY2"/>
                </a:cxn>
                <a:cxn ang="0">
                  <a:pos x="connsiteX3" y="connsiteY3"/>
                </a:cxn>
              </a:cxnLst>
              <a:rect l="l" t="t" r="r" b="b"/>
              <a:pathLst>
                <a:path w="617760" h="97706">
                  <a:moveTo>
                    <a:pt x="0" y="0"/>
                  </a:moveTo>
                  <a:cubicBezTo>
                    <a:pt x="73025" y="1587"/>
                    <a:pt x="146050" y="3175"/>
                    <a:pt x="161925" y="19050"/>
                  </a:cubicBezTo>
                  <a:cubicBezTo>
                    <a:pt x="177800" y="34925"/>
                    <a:pt x="57150" y="85725"/>
                    <a:pt x="95250" y="95250"/>
                  </a:cubicBezTo>
                  <a:cubicBezTo>
                    <a:pt x="133350" y="104775"/>
                    <a:pt x="489172" y="84512"/>
                    <a:pt x="617760" y="70225"/>
                  </a:cubicBezTo>
                </a:path>
              </a:pathLst>
            </a:custGeom>
            <a:ln w="28575">
              <a:solidFill>
                <a:srgbClr val="FFFFFF"/>
              </a:solidFill>
              <a:tailEnd type="triangle"/>
            </a:ln>
            <a:effectLst>
              <a:glow rad="50800">
                <a:schemeClr val="tx1">
                  <a:lumMod val="65000"/>
                  <a:lumOff val="35000"/>
                  <a:alpha val="60000"/>
                </a:schemeClr>
              </a:glo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grpSp>
        <p:nvGrpSpPr>
          <p:cNvPr id="17" name="Group 16" descr="UKCS CS stores and windfarms">
            <a:extLst>
              <a:ext uri="{FF2B5EF4-FFF2-40B4-BE49-F238E27FC236}">
                <a16:creationId xmlns:a16="http://schemas.microsoft.com/office/drawing/2014/main" id="{62A2FE35-5275-71F7-B4C2-240D1F11B2C0}"/>
              </a:ext>
            </a:extLst>
          </p:cNvPr>
          <p:cNvGrpSpPr/>
          <p:nvPr/>
        </p:nvGrpSpPr>
        <p:grpSpPr>
          <a:xfrm>
            <a:off x="3479452" y="610856"/>
            <a:ext cx="4279291" cy="5844806"/>
            <a:chOff x="3479452" y="637490"/>
            <a:chExt cx="4279291" cy="5844806"/>
          </a:xfrm>
        </p:grpSpPr>
        <p:pic>
          <p:nvPicPr>
            <p:cNvPr id="22" name="Picture 21" descr="A map of the ocean&#10;&#10;Description automatically generated">
              <a:extLst>
                <a:ext uri="{FF2B5EF4-FFF2-40B4-BE49-F238E27FC236}">
                  <a16:creationId xmlns:a16="http://schemas.microsoft.com/office/drawing/2014/main" id="{956F7AAD-6A34-B3C5-1704-3F7946643A35}"/>
                </a:ext>
              </a:extLst>
            </p:cNvPr>
            <p:cNvPicPr>
              <a:picLocks noChangeAspect="1"/>
            </p:cNvPicPr>
            <p:nvPr/>
          </p:nvPicPr>
          <p:blipFill>
            <a:blip r:embed="rId4"/>
            <a:stretch>
              <a:fillRect/>
            </a:stretch>
          </p:blipFill>
          <p:spPr>
            <a:xfrm>
              <a:off x="3550062" y="637490"/>
              <a:ext cx="4133363" cy="5844806"/>
            </a:xfrm>
            <a:prstGeom prst="rect">
              <a:avLst/>
            </a:prstGeom>
          </p:spPr>
        </p:pic>
        <p:cxnSp>
          <p:nvCxnSpPr>
            <p:cNvPr id="48" name="Straight Connector 47">
              <a:extLst>
                <a:ext uri="{FF2B5EF4-FFF2-40B4-BE49-F238E27FC236}">
                  <a16:creationId xmlns:a16="http://schemas.microsoft.com/office/drawing/2014/main" id="{648F29C3-3008-0A0B-5C86-7544C1BD867B}"/>
                </a:ext>
              </a:extLst>
            </p:cNvPr>
            <p:cNvCxnSpPr/>
            <p:nvPr/>
          </p:nvCxnSpPr>
          <p:spPr>
            <a:xfrm flipV="1">
              <a:off x="3491023" y="2939142"/>
              <a:ext cx="2840264" cy="527815"/>
            </a:xfrm>
            <a:prstGeom prst="line">
              <a:avLst/>
            </a:prstGeom>
            <a:noFill/>
            <a:ln w="3175">
              <a:solidFill>
                <a:srgbClr val="FFFF00"/>
              </a:solidFill>
              <a:prstDash val="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107A44CF-49C2-10CC-29E2-CDBFA9DFE69C}"/>
                </a:ext>
              </a:extLst>
            </p:cNvPr>
            <p:cNvCxnSpPr>
              <a:cxnSpLocks/>
            </p:cNvCxnSpPr>
            <p:nvPr/>
          </p:nvCxnSpPr>
          <p:spPr>
            <a:xfrm>
              <a:off x="3491415" y="3607844"/>
              <a:ext cx="1950105" cy="871901"/>
            </a:xfrm>
            <a:prstGeom prst="line">
              <a:avLst/>
            </a:prstGeom>
            <a:noFill/>
            <a:ln w="3175">
              <a:solidFill>
                <a:srgbClr val="FFFF00"/>
              </a:solidFill>
              <a:prstDash val="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41A7DBC8-EACC-9A58-2147-FC5AD2CF23AF}"/>
                </a:ext>
              </a:extLst>
            </p:cNvPr>
            <p:cNvCxnSpPr>
              <a:cxnSpLocks/>
            </p:cNvCxnSpPr>
            <p:nvPr/>
          </p:nvCxnSpPr>
          <p:spPr>
            <a:xfrm flipV="1">
              <a:off x="3502986" y="5277708"/>
              <a:ext cx="1938534" cy="1151826"/>
            </a:xfrm>
            <a:prstGeom prst="line">
              <a:avLst/>
            </a:prstGeom>
            <a:noFill/>
            <a:ln w="3175">
              <a:solidFill>
                <a:srgbClr val="FFFF00"/>
              </a:solidFill>
              <a:prstDash val="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97711BB0-F645-C005-A184-46CB08524E06}"/>
                </a:ext>
              </a:extLst>
            </p:cNvPr>
            <p:cNvCxnSpPr>
              <a:cxnSpLocks/>
            </p:cNvCxnSpPr>
            <p:nvPr/>
          </p:nvCxnSpPr>
          <p:spPr>
            <a:xfrm flipH="1">
              <a:off x="6069882" y="637490"/>
              <a:ext cx="1688861" cy="3526821"/>
            </a:xfrm>
            <a:prstGeom prst="line">
              <a:avLst/>
            </a:prstGeom>
            <a:noFill/>
            <a:ln w="3175">
              <a:solidFill>
                <a:srgbClr val="FFFF00"/>
              </a:solidFill>
              <a:prstDash val="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D779542D-EDEE-8C75-7DE2-BFD03B1C11A1}"/>
                </a:ext>
              </a:extLst>
            </p:cNvPr>
            <p:cNvCxnSpPr>
              <a:cxnSpLocks/>
            </p:cNvCxnSpPr>
            <p:nvPr/>
          </p:nvCxnSpPr>
          <p:spPr>
            <a:xfrm flipH="1" flipV="1">
              <a:off x="6069882" y="5647508"/>
              <a:ext cx="1688861" cy="827011"/>
            </a:xfrm>
            <a:prstGeom prst="line">
              <a:avLst/>
            </a:prstGeom>
            <a:noFill/>
            <a:ln w="3175">
              <a:solidFill>
                <a:srgbClr val="FFFF00"/>
              </a:solidFill>
              <a:prstDash val="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31" name="Rectangle 30">
              <a:extLst>
                <a:ext uri="{FF2B5EF4-FFF2-40B4-BE49-F238E27FC236}">
                  <a16:creationId xmlns:a16="http://schemas.microsoft.com/office/drawing/2014/main" id="{D876D163-4FC0-FBAB-3FE4-9F7CB0D6028B}"/>
                </a:ext>
              </a:extLst>
            </p:cNvPr>
            <p:cNvSpPr/>
            <p:nvPr/>
          </p:nvSpPr>
          <p:spPr>
            <a:xfrm>
              <a:off x="5441520" y="2141179"/>
              <a:ext cx="899708" cy="797963"/>
            </a:xfrm>
            <a:prstGeom prst="rect">
              <a:avLst/>
            </a:prstGeom>
            <a:noFill/>
            <a:ln>
              <a:solidFill>
                <a:srgbClr val="FFFF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13A241C-B15B-ACDD-9913-4B13FA00801F}"/>
                </a:ext>
              </a:extLst>
            </p:cNvPr>
            <p:cNvSpPr/>
            <p:nvPr/>
          </p:nvSpPr>
          <p:spPr>
            <a:xfrm>
              <a:off x="6069882" y="4164311"/>
              <a:ext cx="1110343" cy="1483197"/>
            </a:xfrm>
            <a:prstGeom prst="rect">
              <a:avLst/>
            </a:prstGeom>
            <a:noFill/>
            <a:ln>
              <a:solidFill>
                <a:srgbClr val="FFFF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F37BECC5-4E24-F235-B9B3-53451AB89AF1}"/>
                </a:ext>
              </a:extLst>
            </p:cNvPr>
            <p:cNvSpPr/>
            <p:nvPr/>
          </p:nvSpPr>
          <p:spPr>
            <a:xfrm>
              <a:off x="4541812" y="4479745"/>
              <a:ext cx="899708" cy="797963"/>
            </a:xfrm>
            <a:prstGeom prst="rect">
              <a:avLst/>
            </a:prstGeom>
            <a:noFill/>
            <a:ln>
              <a:solidFill>
                <a:srgbClr val="FFFF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Legend">
              <a:extLst>
                <a:ext uri="{FF2B5EF4-FFF2-40B4-BE49-F238E27FC236}">
                  <a16:creationId xmlns:a16="http://schemas.microsoft.com/office/drawing/2014/main" id="{147A0E0D-82F5-3E84-9DCC-C6A9318FE7E4}"/>
                </a:ext>
              </a:extLst>
            </p:cNvPr>
            <p:cNvPicPr>
              <a:picLocks noChangeAspect="1"/>
            </p:cNvPicPr>
            <p:nvPr/>
          </p:nvPicPr>
          <p:blipFill rotWithShape="1">
            <a:blip r:embed="rId5"/>
            <a:srcRect l="2530" t="5461" r="6283" b="8296"/>
            <a:stretch/>
          </p:blipFill>
          <p:spPr>
            <a:xfrm>
              <a:off x="3579152" y="666431"/>
              <a:ext cx="1492229" cy="1134745"/>
            </a:xfrm>
            <a:prstGeom prst="rect">
              <a:avLst/>
            </a:prstGeom>
            <a:ln>
              <a:solidFill>
                <a:schemeClr val="bg2"/>
              </a:solidFill>
            </a:ln>
          </p:spPr>
        </p:pic>
        <p:cxnSp>
          <p:nvCxnSpPr>
            <p:cNvPr id="46" name="Straight Connector 45">
              <a:extLst>
                <a:ext uri="{FF2B5EF4-FFF2-40B4-BE49-F238E27FC236}">
                  <a16:creationId xmlns:a16="http://schemas.microsoft.com/office/drawing/2014/main" id="{DAB419A2-60EA-5584-48EC-03EA5C127071}"/>
                </a:ext>
              </a:extLst>
            </p:cNvPr>
            <p:cNvCxnSpPr/>
            <p:nvPr/>
          </p:nvCxnSpPr>
          <p:spPr>
            <a:xfrm>
              <a:off x="3479452" y="645267"/>
              <a:ext cx="2861776" cy="1495912"/>
            </a:xfrm>
            <a:prstGeom prst="line">
              <a:avLst/>
            </a:prstGeom>
            <a:noFill/>
            <a:ln w="3175">
              <a:solidFill>
                <a:srgbClr val="FFFF00"/>
              </a:solidFill>
              <a:prstDash val="dash"/>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3" name="Group 12" descr="Southern North Sea CS stores and windfarms">
            <a:extLst>
              <a:ext uri="{FF2B5EF4-FFF2-40B4-BE49-F238E27FC236}">
                <a16:creationId xmlns:a16="http://schemas.microsoft.com/office/drawing/2014/main" id="{008F941B-56B0-08A1-EA7C-56C2B89EE6D4}"/>
              </a:ext>
            </a:extLst>
          </p:cNvPr>
          <p:cNvGrpSpPr/>
          <p:nvPr/>
        </p:nvGrpSpPr>
        <p:grpSpPr>
          <a:xfrm>
            <a:off x="7761673" y="610856"/>
            <a:ext cx="4382605" cy="5844806"/>
            <a:chOff x="7761673" y="637490"/>
            <a:chExt cx="4382605" cy="5844806"/>
          </a:xfrm>
        </p:grpSpPr>
        <p:pic>
          <p:nvPicPr>
            <p:cNvPr id="27" name="Picture 26">
              <a:extLst>
                <a:ext uri="{FF2B5EF4-FFF2-40B4-BE49-F238E27FC236}">
                  <a16:creationId xmlns:a16="http://schemas.microsoft.com/office/drawing/2014/main" id="{61664004-DBB5-52FF-05D7-ECF0A7B156C9}"/>
                </a:ext>
              </a:extLst>
            </p:cNvPr>
            <p:cNvPicPr>
              <a:picLocks noChangeAspect="1"/>
            </p:cNvPicPr>
            <p:nvPr/>
          </p:nvPicPr>
          <p:blipFill>
            <a:blip r:embed="rId6"/>
            <a:srcRect/>
            <a:stretch/>
          </p:blipFill>
          <p:spPr>
            <a:xfrm>
              <a:off x="7762676" y="637490"/>
              <a:ext cx="4131356" cy="5844806"/>
            </a:xfrm>
            <a:prstGeom prst="rect">
              <a:avLst/>
            </a:prstGeom>
          </p:spPr>
        </p:pic>
        <p:sp>
          <p:nvSpPr>
            <p:cNvPr id="6" name="TextBox 5">
              <a:extLst>
                <a:ext uri="{FF2B5EF4-FFF2-40B4-BE49-F238E27FC236}">
                  <a16:creationId xmlns:a16="http://schemas.microsoft.com/office/drawing/2014/main" id="{BA0C168F-E715-E017-0373-DAD888CF6CAB}"/>
                </a:ext>
              </a:extLst>
            </p:cNvPr>
            <p:cNvSpPr txBox="1"/>
            <p:nvPr/>
          </p:nvSpPr>
          <p:spPr>
            <a:xfrm>
              <a:off x="9539176" y="638571"/>
              <a:ext cx="2351926" cy="369332"/>
            </a:xfrm>
            <a:prstGeom prst="rect">
              <a:avLst/>
            </a:prstGeom>
            <a:noFill/>
          </p:spPr>
          <p:txBody>
            <a:bodyPr wrap="none" rtlCol="0">
              <a:spAutoFit/>
            </a:bodyPr>
            <a:lstStyle/>
            <a:p>
              <a:r>
                <a:rPr lang="en-GB" sz="1800" b="1">
                  <a:solidFill>
                    <a:srgbClr val="FFFFFF"/>
                  </a:solidFill>
                  <a:effectLst>
                    <a:glow rad="101600">
                      <a:schemeClr val="tx1">
                        <a:alpha val="60000"/>
                      </a:schemeClr>
                    </a:glow>
                  </a:effectLst>
                </a:rPr>
                <a:t>Southern North Sea</a:t>
              </a:r>
            </a:p>
          </p:txBody>
        </p:sp>
        <p:sp>
          <p:nvSpPr>
            <p:cNvPr id="8" name="TextBox 7">
              <a:extLst>
                <a:ext uri="{FF2B5EF4-FFF2-40B4-BE49-F238E27FC236}">
                  <a16:creationId xmlns:a16="http://schemas.microsoft.com/office/drawing/2014/main" id="{1103375D-3E5F-6F76-5A9C-97C68157A974}"/>
                </a:ext>
              </a:extLst>
            </p:cNvPr>
            <p:cNvSpPr txBox="1"/>
            <p:nvPr/>
          </p:nvSpPr>
          <p:spPr>
            <a:xfrm>
              <a:off x="7761673" y="2564075"/>
              <a:ext cx="1269002" cy="461665"/>
            </a:xfrm>
            <a:prstGeom prst="rect">
              <a:avLst/>
            </a:prstGeom>
            <a:noFill/>
          </p:spPr>
          <p:txBody>
            <a:bodyPr wrap="none" rtlCol="0">
              <a:spAutoFit/>
            </a:bodyPr>
            <a:lstStyle/>
            <a:p>
              <a:pPr algn="ctr"/>
              <a:r>
                <a:rPr lang="en-GB" sz="1200">
                  <a:effectLst>
                    <a:glow rad="114300">
                      <a:srgbClr val="FFFFFF">
                        <a:alpha val="85000"/>
                      </a:srgbClr>
                    </a:glow>
                  </a:effectLst>
                </a:rPr>
                <a:t>Endurance</a:t>
              </a:r>
            </a:p>
            <a:p>
              <a:pPr algn="ctr"/>
              <a:r>
                <a:rPr lang="en-GB" sz="1200">
                  <a:effectLst>
                    <a:glow rad="114300">
                      <a:srgbClr val="FFFFFF">
                        <a:alpha val="85000"/>
                      </a:srgbClr>
                    </a:glow>
                  </a:effectLst>
                </a:rPr>
                <a:t> Triassic Aquifer</a:t>
              </a:r>
            </a:p>
          </p:txBody>
        </p:sp>
        <p:sp>
          <p:nvSpPr>
            <p:cNvPr id="9" name="TextBox 8">
              <a:extLst>
                <a:ext uri="{FF2B5EF4-FFF2-40B4-BE49-F238E27FC236}">
                  <a16:creationId xmlns:a16="http://schemas.microsoft.com/office/drawing/2014/main" id="{3D73B41A-9622-3232-71CB-EC913BC28165}"/>
                </a:ext>
              </a:extLst>
            </p:cNvPr>
            <p:cNvSpPr txBox="1"/>
            <p:nvPr/>
          </p:nvSpPr>
          <p:spPr>
            <a:xfrm>
              <a:off x="8572007" y="5148753"/>
              <a:ext cx="1454244" cy="646331"/>
            </a:xfrm>
            <a:prstGeom prst="rect">
              <a:avLst/>
            </a:prstGeom>
            <a:noFill/>
          </p:spPr>
          <p:txBody>
            <a:bodyPr wrap="none" rtlCol="0">
              <a:spAutoFit/>
            </a:bodyPr>
            <a:lstStyle/>
            <a:p>
              <a:pPr algn="ctr"/>
              <a:r>
                <a:rPr lang="en-GB" sz="1200">
                  <a:effectLst>
                    <a:glow rad="114300">
                      <a:srgbClr val="FFFFFF">
                        <a:alpha val="85000"/>
                      </a:srgbClr>
                    </a:glow>
                  </a:effectLst>
                </a:rPr>
                <a:t>“V” Fields</a:t>
              </a:r>
            </a:p>
            <a:p>
              <a:pPr algn="ctr"/>
              <a:r>
                <a:rPr lang="en-GB" sz="1200">
                  <a:effectLst>
                    <a:glow rad="114300">
                      <a:srgbClr val="FFFFFF">
                        <a:alpha val="85000"/>
                      </a:srgbClr>
                    </a:glow>
                  </a:effectLst>
                </a:rPr>
                <a:t>Depleted Permian </a:t>
              </a:r>
            </a:p>
            <a:p>
              <a:pPr algn="ctr"/>
              <a:r>
                <a:rPr lang="en-GB" sz="1200">
                  <a:effectLst>
                    <a:glow rad="114300">
                      <a:srgbClr val="FFFFFF">
                        <a:alpha val="85000"/>
                      </a:srgbClr>
                    </a:glow>
                  </a:effectLst>
                </a:rPr>
                <a:t>Gas Fields</a:t>
              </a:r>
            </a:p>
          </p:txBody>
        </p:sp>
        <p:sp>
          <p:nvSpPr>
            <p:cNvPr id="11" name="TextBox 10">
              <a:extLst>
                <a:ext uri="{FF2B5EF4-FFF2-40B4-BE49-F238E27FC236}">
                  <a16:creationId xmlns:a16="http://schemas.microsoft.com/office/drawing/2014/main" id="{8F5BF864-AFE7-7A93-1FA8-128E8506AA8A}"/>
                </a:ext>
              </a:extLst>
            </p:cNvPr>
            <p:cNvSpPr txBox="1"/>
            <p:nvPr/>
          </p:nvSpPr>
          <p:spPr>
            <a:xfrm>
              <a:off x="8692670" y="1611858"/>
              <a:ext cx="1309974" cy="461665"/>
            </a:xfrm>
            <a:prstGeom prst="rect">
              <a:avLst/>
            </a:prstGeom>
            <a:noFill/>
          </p:spPr>
          <p:txBody>
            <a:bodyPr wrap="none" rtlCol="0">
              <a:spAutoFit/>
            </a:bodyPr>
            <a:lstStyle/>
            <a:p>
              <a:pPr algn="ctr"/>
              <a:r>
                <a:rPr lang="en-GB" sz="1200">
                  <a:effectLst>
                    <a:glow rad="114300">
                      <a:srgbClr val="FFFFFF">
                        <a:alpha val="85000"/>
                      </a:srgbClr>
                    </a:glow>
                  </a:effectLst>
                </a:rPr>
                <a:t>CS006 &amp; CS007</a:t>
              </a:r>
            </a:p>
            <a:p>
              <a:pPr algn="ctr"/>
              <a:r>
                <a:rPr lang="en-GB" sz="1200">
                  <a:effectLst>
                    <a:glow rad="114300">
                      <a:srgbClr val="FFFFFF">
                        <a:alpha val="85000"/>
                      </a:srgbClr>
                    </a:glow>
                  </a:effectLst>
                </a:rPr>
                <a:t> Triassic Aquifer</a:t>
              </a:r>
            </a:p>
          </p:txBody>
        </p:sp>
        <p:sp>
          <p:nvSpPr>
            <p:cNvPr id="12" name="Free-form: Shape 11">
              <a:extLst>
                <a:ext uri="{FF2B5EF4-FFF2-40B4-BE49-F238E27FC236}">
                  <a16:creationId xmlns:a16="http://schemas.microsoft.com/office/drawing/2014/main" id="{27C0E683-2467-6BF6-4869-52F5D88C9318}"/>
                </a:ext>
              </a:extLst>
            </p:cNvPr>
            <p:cNvSpPr/>
            <p:nvPr/>
          </p:nvSpPr>
          <p:spPr>
            <a:xfrm>
              <a:off x="8908604" y="2771775"/>
              <a:ext cx="390525" cy="98334"/>
            </a:xfrm>
            <a:custGeom>
              <a:avLst/>
              <a:gdLst>
                <a:gd name="connsiteX0" fmla="*/ 0 w 390525"/>
                <a:gd name="connsiteY0" fmla="*/ 0 h 98334"/>
                <a:gd name="connsiteX1" fmla="*/ 161925 w 390525"/>
                <a:gd name="connsiteY1" fmla="*/ 19050 h 98334"/>
                <a:gd name="connsiteX2" fmla="*/ 95250 w 390525"/>
                <a:gd name="connsiteY2" fmla="*/ 95250 h 98334"/>
                <a:gd name="connsiteX3" fmla="*/ 390525 w 390525"/>
                <a:gd name="connsiteY3" fmla="*/ 76200 h 98334"/>
              </a:gdLst>
              <a:ahLst/>
              <a:cxnLst>
                <a:cxn ang="0">
                  <a:pos x="connsiteX0" y="connsiteY0"/>
                </a:cxn>
                <a:cxn ang="0">
                  <a:pos x="connsiteX1" y="connsiteY1"/>
                </a:cxn>
                <a:cxn ang="0">
                  <a:pos x="connsiteX2" y="connsiteY2"/>
                </a:cxn>
                <a:cxn ang="0">
                  <a:pos x="connsiteX3" y="connsiteY3"/>
                </a:cxn>
              </a:cxnLst>
              <a:rect l="l" t="t" r="r" b="b"/>
              <a:pathLst>
                <a:path w="390525" h="98334">
                  <a:moveTo>
                    <a:pt x="0" y="0"/>
                  </a:moveTo>
                  <a:cubicBezTo>
                    <a:pt x="73025" y="1587"/>
                    <a:pt x="146050" y="3175"/>
                    <a:pt x="161925" y="19050"/>
                  </a:cubicBezTo>
                  <a:cubicBezTo>
                    <a:pt x="177800" y="34925"/>
                    <a:pt x="57150" y="85725"/>
                    <a:pt x="95250" y="95250"/>
                  </a:cubicBezTo>
                  <a:cubicBezTo>
                    <a:pt x="133350" y="104775"/>
                    <a:pt x="261937" y="90487"/>
                    <a:pt x="390525" y="76200"/>
                  </a:cubicBezTo>
                </a:path>
              </a:pathLst>
            </a:custGeom>
            <a:ln w="28575">
              <a:solidFill>
                <a:srgbClr val="FFFFFF"/>
              </a:solidFill>
              <a:tailEnd type="triangle"/>
            </a:ln>
            <a:effectLst>
              <a:glow rad="50800">
                <a:schemeClr val="tx1">
                  <a:lumMod val="65000"/>
                  <a:lumOff val="35000"/>
                  <a:alpha val="60000"/>
                </a:schemeClr>
              </a:glo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5" name="Free-form: Shape 34">
              <a:extLst>
                <a:ext uri="{FF2B5EF4-FFF2-40B4-BE49-F238E27FC236}">
                  <a16:creationId xmlns:a16="http://schemas.microsoft.com/office/drawing/2014/main" id="{41DB175A-C424-5C10-99EB-7B6E16C375AD}"/>
                </a:ext>
              </a:extLst>
            </p:cNvPr>
            <p:cNvSpPr/>
            <p:nvPr/>
          </p:nvSpPr>
          <p:spPr>
            <a:xfrm rot="3275425">
              <a:off x="9498466" y="2384077"/>
              <a:ext cx="1031432" cy="394070"/>
            </a:xfrm>
            <a:custGeom>
              <a:avLst/>
              <a:gdLst>
                <a:gd name="connsiteX0" fmla="*/ 0 w 390525"/>
                <a:gd name="connsiteY0" fmla="*/ 0 h 98334"/>
                <a:gd name="connsiteX1" fmla="*/ 161925 w 390525"/>
                <a:gd name="connsiteY1" fmla="*/ 19050 h 98334"/>
                <a:gd name="connsiteX2" fmla="*/ 95250 w 390525"/>
                <a:gd name="connsiteY2" fmla="*/ 95250 h 98334"/>
                <a:gd name="connsiteX3" fmla="*/ 390525 w 390525"/>
                <a:gd name="connsiteY3" fmla="*/ 76200 h 98334"/>
                <a:gd name="connsiteX0" fmla="*/ 0 w 390525"/>
                <a:gd name="connsiteY0" fmla="*/ 0 h 98334"/>
                <a:gd name="connsiteX1" fmla="*/ 95250 w 390525"/>
                <a:gd name="connsiteY1" fmla="*/ 95250 h 98334"/>
                <a:gd name="connsiteX2" fmla="*/ 390525 w 390525"/>
                <a:gd name="connsiteY2" fmla="*/ 76200 h 98334"/>
                <a:gd name="connsiteX0" fmla="*/ 0 w 295275"/>
                <a:gd name="connsiteY0" fmla="*/ 19050 h 22134"/>
                <a:gd name="connsiteX1" fmla="*/ 295275 w 295275"/>
                <a:gd name="connsiteY1" fmla="*/ 0 h 22134"/>
                <a:gd name="connsiteX0" fmla="*/ 0 w 1031432"/>
                <a:gd name="connsiteY0" fmla="*/ 393241 h 393413"/>
                <a:gd name="connsiteX1" fmla="*/ 1031432 w 1031432"/>
                <a:gd name="connsiteY1" fmla="*/ 0 h 393413"/>
                <a:gd name="connsiteX0" fmla="*/ 0 w 1031432"/>
                <a:gd name="connsiteY0" fmla="*/ 393241 h 394033"/>
                <a:gd name="connsiteX1" fmla="*/ 1031432 w 1031432"/>
                <a:gd name="connsiteY1" fmla="*/ 0 h 394033"/>
                <a:gd name="connsiteX0" fmla="*/ 0 w 1031432"/>
                <a:gd name="connsiteY0" fmla="*/ 393241 h 394070"/>
                <a:gd name="connsiteX1" fmla="*/ 1031432 w 1031432"/>
                <a:gd name="connsiteY1" fmla="*/ 0 h 394070"/>
              </a:gdLst>
              <a:ahLst/>
              <a:cxnLst>
                <a:cxn ang="0">
                  <a:pos x="connsiteX0" y="connsiteY0"/>
                </a:cxn>
                <a:cxn ang="0">
                  <a:pos x="connsiteX1" y="connsiteY1"/>
                </a:cxn>
              </a:cxnLst>
              <a:rect l="l" t="t" r="r" b="b"/>
              <a:pathLst>
                <a:path w="1031432" h="394070">
                  <a:moveTo>
                    <a:pt x="0" y="393241"/>
                  </a:moveTo>
                  <a:cubicBezTo>
                    <a:pt x="377264" y="414156"/>
                    <a:pt x="681181" y="33004"/>
                    <a:pt x="1031432" y="0"/>
                  </a:cubicBezTo>
                </a:path>
              </a:pathLst>
            </a:custGeom>
            <a:ln w="28575">
              <a:solidFill>
                <a:srgbClr val="FFFFFF"/>
              </a:solidFill>
              <a:tailEnd type="triangle"/>
            </a:ln>
            <a:effectLst>
              <a:glow rad="50800">
                <a:schemeClr val="tx1">
                  <a:lumMod val="65000"/>
                  <a:lumOff val="35000"/>
                  <a:alpha val="60000"/>
                </a:schemeClr>
              </a:glo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6" name="Free-form: Shape 35">
              <a:extLst>
                <a:ext uri="{FF2B5EF4-FFF2-40B4-BE49-F238E27FC236}">
                  <a16:creationId xmlns:a16="http://schemas.microsoft.com/office/drawing/2014/main" id="{9EA1FE8C-B844-026B-2073-670327D4CABE}"/>
                </a:ext>
              </a:extLst>
            </p:cNvPr>
            <p:cNvSpPr/>
            <p:nvPr/>
          </p:nvSpPr>
          <p:spPr>
            <a:xfrm rot="3275425">
              <a:off x="9307774" y="2373521"/>
              <a:ext cx="817301" cy="112696"/>
            </a:xfrm>
            <a:custGeom>
              <a:avLst/>
              <a:gdLst>
                <a:gd name="connsiteX0" fmla="*/ 0 w 390525"/>
                <a:gd name="connsiteY0" fmla="*/ 0 h 98334"/>
                <a:gd name="connsiteX1" fmla="*/ 161925 w 390525"/>
                <a:gd name="connsiteY1" fmla="*/ 19050 h 98334"/>
                <a:gd name="connsiteX2" fmla="*/ 95250 w 390525"/>
                <a:gd name="connsiteY2" fmla="*/ 95250 h 98334"/>
                <a:gd name="connsiteX3" fmla="*/ 390525 w 390525"/>
                <a:gd name="connsiteY3" fmla="*/ 76200 h 98334"/>
                <a:gd name="connsiteX0" fmla="*/ 0 w 817301"/>
                <a:gd name="connsiteY0" fmla="*/ 0 h 112696"/>
                <a:gd name="connsiteX1" fmla="*/ 161925 w 817301"/>
                <a:gd name="connsiteY1" fmla="*/ 19050 h 112696"/>
                <a:gd name="connsiteX2" fmla="*/ 95250 w 817301"/>
                <a:gd name="connsiteY2" fmla="*/ 95250 h 112696"/>
                <a:gd name="connsiteX3" fmla="*/ 817301 w 817301"/>
                <a:gd name="connsiteY3" fmla="*/ 107136 h 112696"/>
              </a:gdLst>
              <a:ahLst/>
              <a:cxnLst>
                <a:cxn ang="0">
                  <a:pos x="connsiteX0" y="connsiteY0"/>
                </a:cxn>
                <a:cxn ang="0">
                  <a:pos x="connsiteX1" y="connsiteY1"/>
                </a:cxn>
                <a:cxn ang="0">
                  <a:pos x="connsiteX2" y="connsiteY2"/>
                </a:cxn>
                <a:cxn ang="0">
                  <a:pos x="connsiteX3" y="connsiteY3"/>
                </a:cxn>
              </a:cxnLst>
              <a:rect l="l" t="t" r="r" b="b"/>
              <a:pathLst>
                <a:path w="817301" h="112696">
                  <a:moveTo>
                    <a:pt x="0" y="0"/>
                  </a:moveTo>
                  <a:cubicBezTo>
                    <a:pt x="73025" y="1587"/>
                    <a:pt x="146050" y="3175"/>
                    <a:pt x="161925" y="19050"/>
                  </a:cubicBezTo>
                  <a:cubicBezTo>
                    <a:pt x="177800" y="34925"/>
                    <a:pt x="57150" y="85725"/>
                    <a:pt x="95250" y="95250"/>
                  </a:cubicBezTo>
                  <a:cubicBezTo>
                    <a:pt x="133350" y="104775"/>
                    <a:pt x="688713" y="121423"/>
                    <a:pt x="817301" y="107136"/>
                  </a:cubicBezTo>
                </a:path>
              </a:pathLst>
            </a:custGeom>
            <a:ln w="28575">
              <a:solidFill>
                <a:srgbClr val="FFFFFF"/>
              </a:solidFill>
              <a:tailEnd type="triangle"/>
            </a:ln>
            <a:effectLst>
              <a:glow rad="50800">
                <a:schemeClr val="tx1">
                  <a:lumMod val="65000"/>
                  <a:lumOff val="35000"/>
                  <a:alpha val="60000"/>
                </a:schemeClr>
              </a:glo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7" name="Free-form: Shape 36">
              <a:extLst>
                <a:ext uri="{FF2B5EF4-FFF2-40B4-BE49-F238E27FC236}">
                  <a16:creationId xmlns:a16="http://schemas.microsoft.com/office/drawing/2014/main" id="{8BE7F093-412C-BA85-3C65-2E4ADCBA3018}"/>
                </a:ext>
              </a:extLst>
            </p:cNvPr>
            <p:cNvSpPr/>
            <p:nvPr/>
          </p:nvSpPr>
          <p:spPr>
            <a:xfrm rot="19100381">
              <a:off x="9544891" y="4830571"/>
              <a:ext cx="1238604" cy="96312"/>
            </a:xfrm>
            <a:custGeom>
              <a:avLst/>
              <a:gdLst>
                <a:gd name="connsiteX0" fmla="*/ 0 w 390525"/>
                <a:gd name="connsiteY0" fmla="*/ 0 h 98334"/>
                <a:gd name="connsiteX1" fmla="*/ 161925 w 390525"/>
                <a:gd name="connsiteY1" fmla="*/ 19050 h 98334"/>
                <a:gd name="connsiteX2" fmla="*/ 95250 w 390525"/>
                <a:gd name="connsiteY2" fmla="*/ 95250 h 98334"/>
                <a:gd name="connsiteX3" fmla="*/ 390525 w 390525"/>
                <a:gd name="connsiteY3" fmla="*/ 76200 h 98334"/>
                <a:gd name="connsiteX0" fmla="*/ 0 w 817301"/>
                <a:gd name="connsiteY0" fmla="*/ 0 h 112696"/>
                <a:gd name="connsiteX1" fmla="*/ 161925 w 817301"/>
                <a:gd name="connsiteY1" fmla="*/ 19050 h 112696"/>
                <a:gd name="connsiteX2" fmla="*/ 95250 w 817301"/>
                <a:gd name="connsiteY2" fmla="*/ 95250 h 112696"/>
                <a:gd name="connsiteX3" fmla="*/ 817301 w 817301"/>
                <a:gd name="connsiteY3" fmla="*/ 107136 h 112696"/>
                <a:gd name="connsiteX0" fmla="*/ 0 w 1238604"/>
                <a:gd name="connsiteY0" fmla="*/ 0 h 96312"/>
                <a:gd name="connsiteX1" fmla="*/ 161925 w 1238604"/>
                <a:gd name="connsiteY1" fmla="*/ 19050 h 96312"/>
                <a:gd name="connsiteX2" fmla="*/ 95250 w 1238604"/>
                <a:gd name="connsiteY2" fmla="*/ 95250 h 96312"/>
                <a:gd name="connsiteX3" fmla="*/ 1238604 w 1238604"/>
                <a:gd name="connsiteY3" fmla="*/ 33204 h 96312"/>
              </a:gdLst>
              <a:ahLst/>
              <a:cxnLst>
                <a:cxn ang="0">
                  <a:pos x="connsiteX0" y="connsiteY0"/>
                </a:cxn>
                <a:cxn ang="0">
                  <a:pos x="connsiteX1" y="connsiteY1"/>
                </a:cxn>
                <a:cxn ang="0">
                  <a:pos x="connsiteX2" y="connsiteY2"/>
                </a:cxn>
                <a:cxn ang="0">
                  <a:pos x="connsiteX3" y="connsiteY3"/>
                </a:cxn>
              </a:cxnLst>
              <a:rect l="l" t="t" r="r" b="b"/>
              <a:pathLst>
                <a:path w="1238604" h="96312">
                  <a:moveTo>
                    <a:pt x="0" y="0"/>
                  </a:moveTo>
                  <a:cubicBezTo>
                    <a:pt x="73025" y="1587"/>
                    <a:pt x="146050" y="3175"/>
                    <a:pt x="161925" y="19050"/>
                  </a:cubicBezTo>
                  <a:cubicBezTo>
                    <a:pt x="177800" y="34925"/>
                    <a:pt x="57150" y="85725"/>
                    <a:pt x="95250" y="95250"/>
                  </a:cubicBezTo>
                  <a:cubicBezTo>
                    <a:pt x="133350" y="104775"/>
                    <a:pt x="1110016" y="47491"/>
                    <a:pt x="1238604" y="33204"/>
                  </a:cubicBezTo>
                </a:path>
              </a:pathLst>
            </a:custGeom>
            <a:ln w="28575">
              <a:solidFill>
                <a:srgbClr val="FFFFFF"/>
              </a:solidFill>
              <a:tailEnd type="triangle"/>
            </a:ln>
            <a:effectLst>
              <a:glow rad="50800">
                <a:schemeClr val="tx1">
                  <a:lumMod val="65000"/>
                  <a:lumOff val="35000"/>
                  <a:alpha val="60000"/>
                </a:schemeClr>
              </a:glow>
            </a:effectLst>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B925B778-6586-D77D-3D20-DB648E5908E4}"/>
                </a:ext>
              </a:extLst>
            </p:cNvPr>
            <p:cNvSpPr txBox="1"/>
            <p:nvPr/>
          </p:nvSpPr>
          <p:spPr>
            <a:xfrm>
              <a:off x="11535076" y="6210720"/>
              <a:ext cx="609202" cy="226591"/>
            </a:xfrm>
            <a:prstGeom prst="rect">
              <a:avLst/>
            </a:prstGeom>
            <a:solidFill>
              <a:schemeClr val="tx2">
                <a:lumMod val="20000"/>
                <a:lumOff val="80000"/>
              </a:schemeClr>
            </a:solidFill>
          </p:spPr>
          <p:txBody>
            <a:bodyPr wrap="square" lIns="36000" tIns="36000" rIns="36000" bIns="36000">
              <a:spAutoFit/>
            </a:bodyPr>
            <a:lstStyle/>
            <a:p>
              <a:pPr algn="ctr"/>
              <a:r>
                <a:rPr lang="en-GB" sz="1000" b="1" i="1">
                  <a:highlight>
                    <a:srgbClr val="FFFFFF"/>
                  </a:highlight>
                  <a:latin typeface="+mj-lt"/>
                </a:rPr>
                <a:t>(Ref. 2d)</a:t>
              </a:r>
              <a:endParaRPr lang="en-GB" sz="1000" b="1">
                <a:highlight>
                  <a:srgbClr val="FFFFFF"/>
                </a:highlight>
              </a:endParaRPr>
            </a:p>
          </p:txBody>
        </p:sp>
      </p:grpSp>
      <p:sp>
        <p:nvSpPr>
          <p:cNvPr id="2" name="Text Placeholder 1">
            <a:extLst>
              <a:ext uri="{FF2B5EF4-FFF2-40B4-BE49-F238E27FC236}">
                <a16:creationId xmlns:a16="http://schemas.microsoft.com/office/drawing/2014/main" id="{2BB34C8C-DB36-337B-BE0D-144640CAE888}"/>
              </a:ext>
            </a:extLst>
          </p:cNvPr>
          <p:cNvSpPr>
            <a:spLocks noGrp="1"/>
          </p:cNvSpPr>
          <p:nvPr>
            <p:ph type="body" sz="quarter" idx="10"/>
          </p:nvPr>
        </p:nvSpPr>
        <p:spPr/>
        <p:txBody>
          <a:bodyPr/>
          <a:lstStyle/>
          <a:p>
            <a:r>
              <a:rPr lang="en-GB" sz="1400">
                <a:solidFill>
                  <a:srgbClr val="FFFFFF"/>
                </a:solidFill>
              </a:rPr>
              <a:t>UK marine environment is increasingly being used for a range of energy transition activities; Co-location is an increasing concern especially in SNS</a:t>
            </a:r>
          </a:p>
        </p:txBody>
      </p:sp>
    </p:spTree>
    <p:extLst>
      <p:ext uri="{BB962C8B-B14F-4D97-AF65-F5344CB8AC3E}">
        <p14:creationId xmlns:p14="http://schemas.microsoft.com/office/powerpoint/2010/main" val="2435497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Title 1073">
            <a:extLst>
              <a:ext uri="{FF2B5EF4-FFF2-40B4-BE49-F238E27FC236}">
                <a16:creationId xmlns:a16="http://schemas.microsoft.com/office/drawing/2014/main" id="{9E9249EA-E196-9121-4D55-3A8A0F252059}"/>
              </a:ext>
              <a:ext uri="{C183D7F6-B498-43B3-948B-1728B52AA6E4}">
                <adec:decorative xmlns:adec="http://schemas.microsoft.com/office/drawing/2017/decorative" val="0"/>
              </a:ext>
            </a:extLst>
          </p:cNvPr>
          <p:cNvSpPr>
            <a:spLocks noGrp="1"/>
          </p:cNvSpPr>
          <p:nvPr>
            <p:ph type="title"/>
          </p:nvPr>
        </p:nvSpPr>
        <p:spPr>
          <a:xfrm>
            <a:off x="357447" y="260351"/>
            <a:ext cx="8080342" cy="332154"/>
          </a:xfrm>
        </p:spPr>
        <p:txBody>
          <a:bodyPr/>
          <a:lstStyle/>
          <a:p>
            <a:r>
              <a:rPr lang="en-GB"/>
              <a:t>3.1a Introduction: Vertical scale</a:t>
            </a:r>
          </a:p>
        </p:txBody>
      </p:sp>
      <p:sp>
        <p:nvSpPr>
          <p:cNvPr id="8" name="Slide Number Placeholder 7">
            <a:extLst>
              <a:ext uri="{FF2B5EF4-FFF2-40B4-BE49-F238E27FC236}">
                <a16:creationId xmlns:a16="http://schemas.microsoft.com/office/drawing/2014/main" id="{40E7F8FB-B06E-2A87-FB35-5DF432DED83D}"/>
              </a:ext>
            </a:extLst>
          </p:cNvPr>
          <p:cNvSpPr>
            <a:spLocks noGrp="1"/>
          </p:cNvSpPr>
          <p:nvPr>
            <p:ph type="sldNum" sz="quarter" idx="4"/>
          </p:nvPr>
        </p:nvSpPr>
        <p:spPr/>
        <p:txBody>
          <a:bodyPr/>
          <a:lstStyle/>
          <a:p>
            <a:fld id="{DD0590FE-9BA6-45CB-BC76-38BB9AEE2E90}" type="slidenum">
              <a:rPr lang="en-GB" smtClean="0"/>
              <a:t>5</a:t>
            </a:fld>
            <a:endParaRPr lang="en-GB"/>
          </a:p>
        </p:txBody>
      </p:sp>
      <p:grpSp>
        <p:nvGrpSpPr>
          <p:cNvPr id="23" name="Group 22" descr="Comparative vertical scale Gherkin, turbine and CS store and seismic resolution">
            <a:extLst>
              <a:ext uri="{FF2B5EF4-FFF2-40B4-BE49-F238E27FC236}">
                <a16:creationId xmlns:a16="http://schemas.microsoft.com/office/drawing/2014/main" id="{86AB62F8-118E-B88C-E7E0-A059E5C31E4C}"/>
              </a:ext>
            </a:extLst>
          </p:cNvPr>
          <p:cNvGrpSpPr/>
          <p:nvPr/>
        </p:nvGrpSpPr>
        <p:grpSpPr>
          <a:xfrm>
            <a:off x="353415" y="778111"/>
            <a:ext cx="11481137" cy="4180874"/>
            <a:chOff x="353415" y="883518"/>
            <a:chExt cx="11481137" cy="4180874"/>
          </a:xfrm>
        </p:grpSpPr>
        <p:grpSp>
          <p:nvGrpSpPr>
            <p:cNvPr id="13" name="Group 12" descr="Comparative vertical scale Gherkin, turbine and CS store and seismic resolution">
              <a:extLst>
                <a:ext uri="{FF2B5EF4-FFF2-40B4-BE49-F238E27FC236}">
                  <a16:creationId xmlns:a16="http://schemas.microsoft.com/office/drawing/2014/main" id="{A9892B27-9F21-4333-BD19-844F24A7382E}"/>
                </a:ext>
              </a:extLst>
            </p:cNvPr>
            <p:cNvGrpSpPr/>
            <p:nvPr/>
          </p:nvGrpSpPr>
          <p:grpSpPr>
            <a:xfrm>
              <a:off x="353415" y="883518"/>
              <a:ext cx="11481137" cy="4180874"/>
              <a:chOff x="357446" y="833765"/>
              <a:chExt cx="11481137" cy="4180874"/>
            </a:xfrm>
          </p:grpSpPr>
          <p:cxnSp>
            <p:nvCxnSpPr>
              <p:cNvPr id="1063" name="Straight Connector 1062">
                <a:extLst>
                  <a:ext uri="{FF2B5EF4-FFF2-40B4-BE49-F238E27FC236}">
                    <a16:creationId xmlns:a16="http://schemas.microsoft.com/office/drawing/2014/main" id="{64AFC4C3-975C-95DF-38F4-3D45D7009CA3}"/>
                  </a:ext>
                </a:extLst>
              </p:cNvPr>
              <p:cNvCxnSpPr>
                <a:cxnSpLocks/>
              </p:cNvCxnSpPr>
              <p:nvPr/>
            </p:nvCxnSpPr>
            <p:spPr>
              <a:xfrm>
                <a:off x="4441184" y="833765"/>
                <a:ext cx="800589" cy="28645"/>
              </a:xfrm>
              <a:prstGeom prst="line">
                <a:avLst/>
              </a:prstGeom>
              <a:ln w="31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76E262FE-4D1E-536A-AF06-ABA0E402F338}"/>
                  </a:ext>
                </a:extLst>
              </p:cNvPr>
              <p:cNvCxnSpPr>
                <a:cxnSpLocks/>
              </p:cNvCxnSpPr>
              <p:nvPr/>
            </p:nvCxnSpPr>
            <p:spPr>
              <a:xfrm flipV="1">
                <a:off x="4453133" y="1306402"/>
                <a:ext cx="812538" cy="3652199"/>
              </a:xfrm>
              <a:prstGeom prst="line">
                <a:avLst/>
              </a:prstGeom>
              <a:ln w="3175">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descr="Comparative vertical scale Gherkin, turbine and CS store and seismic resolution">
                <a:extLst>
                  <a:ext uri="{FF2B5EF4-FFF2-40B4-BE49-F238E27FC236}">
                    <a16:creationId xmlns:a16="http://schemas.microsoft.com/office/drawing/2014/main" id="{58113594-4D7E-51BB-CD55-E04DDE0F1947}"/>
                  </a:ext>
                </a:extLst>
              </p:cNvPr>
              <p:cNvGrpSpPr/>
              <p:nvPr/>
            </p:nvGrpSpPr>
            <p:grpSpPr>
              <a:xfrm>
                <a:off x="357446" y="833765"/>
                <a:ext cx="11481137" cy="4180874"/>
                <a:chOff x="357446" y="833765"/>
                <a:chExt cx="11481137" cy="4180874"/>
              </a:xfrm>
            </p:grpSpPr>
            <p:sp>
              <p:nvSpPr>
                <p:cNvPr id="6" name="Rectangle 5">
                  <a:extLst>
                    <a:ext uri="{FF2B5EF4-FFF2-40B4-BE49-F238E27FC236}">
                      <a16:creationId xmlns:a16="http://schemas.microsoft.com/office/drawing/2014/main" id="{E8EB7B8E-7A67-C214-AA5B-1C60F1722234}"/>
                    </a:ext>
                  </a:extLst>
                </p:cNvPr>
                <p:cNvSpPr/>
                <p:nvPr/>
              </p:nvSpPr>
              <p:spPr>
                <a:xfrm>
                  <a:off x="357446" y="837469"/>
                  <a:ext cx="11481137" cy="4177170"/>
                </a:xfrm>
                <a:prstGeom prst="rect">
                  <a:avLst/>
                </a:prstGeom>
                <a:solidFill>
                  <a:srgbClr val="B9E5FF">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descr="Comparative vertical scale">
                  <a:extLst>
                    <a:ext uri="{FF2B5EF4-FFF2-40B4-BE49-F238E27FC236}">
                      <a16:creationId xmlns:a16="http://schemas.microsoft.com/office/drawing/2014/main" id="{1083763F-92E6-387A-1251-4BDFAC07091F}"/>
                    </a:ext>
                  </a:extLst>
                </p:cNvPr>
                <p:cNvGrpSpPr/>
                <p:nvPr/>
              </p:nvGrpSpPr>
              <p:grpSpPr>
                <a:xfrm>
                  <a:off x="673805" y="833765"/>
                  <a:ext cx="10892084" cy="4127439"/>
                  <a:chOff x="673805" y="833765"/>
                  <a:chExt cx="10892084" cy="4127439"/>
                </a:xfrm>
              </p:grpSpPr>
              <p:sp>
                <p:nvSpPr>
                  <p:cNvPr id="1033" name="Rectangle 1032">
                    <a:extLst>
                      <a:ext uri="{FF2B5EF4-FFF2-40B4-BE49-F238E27FC236}">
                        <a16:creationId xmlns:a16="http://schemas.microsoft.com/office/drawing/2014/main" id="{259837AE-0E5F-D727-25EA-A667F78BCA37}"/>
                      </a:ext>
                    </a:extLst>
                  </p:cNvPr>
                  <p:cNvSpPr/>
                  <p:nvPr/>
                </p:nvSpPr>
                <p:spPr>
                  <a:xfrm>
                    <a:off x="5512559" y="3455301"/>
                    <a:ext cx="1780772" cy="13617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4919D07-974C-82B3-F7D1-1A4330CBDEC3}"/>
                      </a:ext>
                    </a:extLst>
                  </p:cNvPr>
                  <p:cNvGrpSpPr/>
                  <p:nvPr/>
                </p:nvGrpSpPr>
                <p:grpSpPr>
                  <a:xfrm>
                    <a:off x="673805" y="833765"/>
                    <a:ext cx="10892084" cy="4127439"/>
                    <a:chOff x="673805" y="833765"/>
                    <a:chExt cx="10892084" cy="4127439"/>
                  </a:xfrm>
                </p:grpSpPr>
                <p:grpSp>
                  <p:nvGrpSpPr>
                    <p:cNvPr id="1051" name="Group 1050">
                      <a:extLst>
                        <a:ext uri="{FF2B5EF4-FFF2-40B4-BE49-F238E27FC236}">
                          <a16:creationId xmlns:a16="http://schemas.microsoft.com/office/drawing/2014/main" id="{7156D88A-2E38-667E-8D32-A93A6C92FFF6}"/>
                        </a:ext>
                      </a:extLst>
                    </p:cNvPr>
                    <p:cNvGrpSpPr/>
                    <p:nvPr/>
                  </p:nvGrpSpPr>
                  <p:grpSpPr>
                    <a:xfrm>
                      <a:off x="673805" y="860191"/>
                      <a:ext cx="3743360" cy="4101013"/>
                      <a:chOff x="317415" y="316871"/>
                      <a:chExt cx="3983203" cy="4363771"/>
                    </a:xfrm>
                  </p:grpSpPr>
                  <p:grpSp>
                    <p:nvGrpSpPr>
                      <p:cNvPr id="17" name="Group 16">
                        <a:extLst>
                          <a:ext uri="{FF2B5EF4-FFF2-40B4-BE49-F238E27FC236}">
                            <a16:creationId xmlns:a16="http://schemas.microsoft.com/office/drawing/2014/main" id="{756CA0F3-5CDD-8150-49D5-331B07C4C90C}"/>
                          </a:ext>
                        </a:extLst>
                      </p:cNvPr>
                      <p:cNvGrpSpPr>
                        <a:grpSpLocks noChangeAspect="1"/>
                      </p:cNvGrpSpPr>
                      <p:nvPr/>
                    </p:nvGrpSpPr>
                    <p:grpSpPr>
                      <a:xfrm>
                        <a:off x="317415" y="316871"/>
                        <a:ext cx="3983203" cy="4363771"/>
                        <a:chOff x="1575626" y="1050202"/>
                        <a:chExt cx="3983203" cy="4363771"/>
                      </a:xfrm>
                    </p:grpSpPr>
                    <p:pic>
                      <p:nvPicPr>
                        <p:cNvPr id="16" name="Picture 15">
                          <a:extLst>
                            <a:ext uri="{FF2B5EF4-FFF2-40B4-BE49-F238E27FC236}">
                              <a16:creationId xmlns:a16="http://schemas.microsoft.com/office/drawing/2014/main" id="{14E58ADF-A9A2-2023-AA28-7302F4F6B957}"/>
                            </a:ext>
                          </a:extLst>
                        </p:cNvPr>
                        <p:cNvPicPr>
                          <a:picLocks noChangeAspect="1"/>
                        </p:cNvPicPr>
                        <p:nvPr/>
                      </p:nvPicPr>
                      <p:blipFill rotWithShape="1">
                        <a:blip r:embed="rId2"/>
                        <a:srcRect l="27538" t="10276" r="28181" b="23448"/>
                        <a:stretch/>
                      </p:blipFill>
                      <p:spPr>
                        <a:xfrm>
                          <a:off x="1575627" y="1050202"/>
                          <a:ext cx="3983202" cy="4363770"/>
                        </a:xfrm>
                        <a:prstGeom prst="rect">
                          <a:avLst/>
                        </a:prstGeom>
                      </p:spPr>
                    </p:pic>
                    <p:pic>
                      <p:nvPicPr>
                        <p:cNvPr id="1026" name="Picture 2" descr="Is the Gherkin Tower in London unique, or are there some replicas in other  parts of the world? - Quora">
                          <a:extLst>
                            <a:ext uri="{FF2B5EF4-FFF2-40B4-BE49-F238E27FC236}">
                              <a16:creationId xmlns:a16="http://schemas.microsoft.com/office/drawing/2014/main" id="{39FD34B1-9773-4504-D74E-43FE5D63F1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290" b="94906" l="29236" r="73090">
                                      <a14:foregroundMark x1="32392" y1="93834" x2="32392" y2="93834"/>
                                      <a14:foregroundMark x1="29734" y1="97051" x2="27409" y2="73727"/>
                                      <a14:foregroundMark x1="27409" y1="73727" x2="41030" y2="84182"/>
                                      <a14:foregroundMark x1="41030" y1="84182" x2="56811" y2="74263"/>
                                      <a14:foregroundMark x1="56811" y1="74263" x2="71429" y2="75335"/>
                                      <a14:foregroundMark x1="71429" y1="75335" x2="79900" y2="96515"/>
                                      <a14:foregroundMark x1="79900" y1="96515" x2="29236" y2="94638"/>
                                      <a14:foregroundMark x1="29236" y1="94638" x2="29734" y2="94638"/>
                                      <a14:foregroundMark x1="67940" y1="74263" x2="72093" y2="49866"/>
                                      <a14:foregroundMark x1="72093" y1="49866" x2="78073" y2="98123"/>
                                      <a14:foregroundMark x1="78073" y1="98123" x2="47176" y2="95710"/>
                                      <a14:foregroundMark x1="47176" y1="95710" x2="48505" y2="93029"/>
                                      <a14:foregroundMark x1="43023" y1="19303" x2="43189" y2="18767"/>
                                      <a14:foregroundMark x1="47841" y1="15550" x2="47841" y2="15550"/>
                                      <a14:foregroundMark x1="48339" y1="9920" x2="48339" y2="9920"/>
                                      <a14:foregroundMark x1="50498" y1="13941" x2="50498" y2="13941"/>
                                      <a14:foregroundMark x1="48671" y1="4290" x2="48671" y2="4290"/>
                                      <a14:foregroundMark x1="48671" y1="5362" x2="48671" y2="5362"/>
                                      <a14:foregroundMark x1="71262" y1="46113" x2="71262" y2="46113"/>
                                      <a14:foregroundMark x1="70930" y1="40751" x2="70930" y2="40751"/>
                                      <a14:foregroundMark x1="73090" y1="34316" x2="73090" y2="34316"/>
                                      <a14:foregroundMark x1="72259" y1="31099" x2="72259" y2="31099"/>
                                    </a14:backgroundRemoval>
                                  </a14:imgEffect>
                                </a14:imgLayer>
                              </a14:imgProps>
                            </a:ext>
                            <a:ext uri="{28A0092B-C50C-407E-A947-70E740481C1C}">
                              <a14:useLocalDpi xmlns:a14="http://schemas.microsoft.com/office/drawing/2010/main" val="0"/>
                            </a:ext>
                          </a:extLst>
                        </a:blip>
                        <a:srcRect l="31976" r="37034" b="2826"/>
                        <a:stretch/>
                      </p:blipFill>
                      <p:spPr bwMode="auto">
                        <a:xfrm>
                          <a:off x="1575626" y="2399169"/>
                          <a:ext cx="1551710" cy="301480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B3494109-34FF-117F-840B-838FDFB1B248}"/>
                          </a:ext>
                        </a:extLst>
                      </p:cNvPr>
                      <p:cNvSpPr txBox="1"/>
                      <p:nvPr/>
                    </p:nvSpPr>
                    <p:spPr>
                      <a:xfrm>
                        <a:off x="637631" y="874731"/>
                        <a:ext cx="1156727" cy="692497"/>
                      </a:xfrm>
                      <a:prstGeom prst="rect">
                        <a:avLst/>
                      </a:prstGeom>
                      <a:effectLst>
                        <a:glow rad="101600">
                          <a:schemeClr val="accent2">
                            <a:satMod val="175000"/>
                            <a:alpha val="40000"/>
                          </a:schemeClr>
                        </a:glow>
                      </a:effectLst>
                    </p:spPr>
                    <p:txBody>
                      <a:bodyPr wrap="none" lIns="0" tIns="0" rtlCol="0" anchor="ctr">
                        <a:spAutoFit/>
                      </a:bodyPr>
                      <a:lstStyle/>
                      <a:p>
                        <a:pPr algn="ctr"/>
                        <a:r>
                          <a:rPr lang="en-GB" sz="1400">
                            <a:effectLst>
                              <a:glow rad="139700">
                                <a:srgbClr val="FFFFFF"/>
                              </a:glow>
                            </a:effectLst>
                          </a:rPr>
                          <a:t>The Gherkin</a:t>
                        </a:r>
                      </a:p>
                      <a:p>
                        <a:pPr algn="ctr"/>
                        <a:r>
                          <a:rPr lang="en-GB" sz="1400">
                            <a:effectLst>
                              <a:glow rad="139700">
                                <a:srgbClr val="FFFFFF"/>
                              </a:glow>
                            </a:effectLst>
                          </a:rPr>
                          <a:t>Height: 180m</a:t>
                        </a:r>
                      </a:p>
                      <a:p>
                        <a:pPr algn="ctr"/>
                        <a:r>
                          <a:rPr lang="en-GB" sz="1400">
                            <a:effectLst>
                              <a:glow rad="139700">
                                <a:srgbClr val="FFFFFF"/>
                              </a:glow>
                            </a:effectLst>
                          </a:rPr>
                          <a:t>London</a:t>
                        </a:r>
                      </a:p>
                    </p:txBody>
                  </p:sp>
                  <p:sp>
                    <p:nvSpPr>
                      <p:cNvPr id="19" name="TextBox 18">
                        <a:extLst>
                          <a:ext uri="{FF2B5EF4-FFF2-40B4-BE49-F238E27FC236}">
                            <a16:creationId xmlns:a16="http://schemas.microsoft.com/office/drawing/2014/main" id="{ECFD7369-E8F4-6BDE-356D-C43F4A9FD4C1}"/>
                          </a:ext>
                        </a:extLst>
                      </p:cNvPr>
                      <p:cNvSpPr txBox="1"/>
                      <p:nvPr/>
                    </p:nvSpPr>
                    <p:spPr>
                      <a:xfrm>
                        <a:off x="2469124" y="874731"/>
                        <a:ext cx="1156727" cy="692497"/>
                      </a:xfrm>
                      <a:prstGeom prst="rect">
                        <a:avLst/>
                      </a:prstGeom>
                      <a:effectLst>
                        <a:glow rad="101600">
                          <a:schemeClr val="accent2">
                            <a:satMod val="175000"/>
                            <a:alpha val="40000"/>
                          </a:schemeClr>
                        </a:glow>
                      </a:effectLst>
                    </p:spPr>
                    <p:txBody>
                      <a:bodyPr wrap="none" lIns="0" tIns="0" rtlCol="0" anchor="ctr">
                        <a:spAutoFit/>
                      </a:bodyPr>
                      <a:lstStyle>
                        <a:defPPr>
                          <a:defRPr lang="en-US"/>
                        </a:defPPr>
                        <a:lvl1pPr algn="ctr">
                          <a:defRPr sz="1400">
                            <a:effectLst>
                              <a:glow rad="139700">
                                <a:srgbClr val="FFFFFF"/>
                              </a:glow>
                            </a:effectLst>
                          </a:defRPr>
                        </a:lvl1pPr>
                      </a:lstStyle>
                      <a:p>
                        <a:r>
                          <a:rPr lang="en-GB"/>
                          <a:t>7MW Turbine</a:t>
                        </a:r>
                      </a:p>
                      <a:p>
                        <a:r>
                          <a:rPr lang="en-GB"/>
                          <a:t>Height: 190m</a:t>
                        </a:r>
                      </a:p>
                      <a:p>
                        <a:r>
                          <a:rPr lang="en-GB"/>
                          <a:t>Hornsea-2</a:t>
                        </a:r>
                      </a:p>
                    </p:txBody>
                  </p:sp>
                </p:grpSp>
                <p:sp>
                  <p:nvSpPr>
                    <p:cNvPr id="1056" name="Free-form: Shape 1055">
                      <a:extLst>
                        <a:ext uri="{FF2B5EF4-FFF2-40B4-BE49-F238E27FC236}">
                          <a16:creationId xmlns:a16="http://schemas.microsoft.com/office/drawing/2014/main" id="{B98D4FBF-82A7-DBF3-FD53-BDB78ED7A054}"/>
                        </a:ext>
                      </a:extLst>
                    </p:cNvPr>
                    <p:cNvSpPr/>
                    <p:nvPr/>
                  </p:nvSpPr>
                  <p:spPr>
                    <a:xfrm>
                      <a:off x="4441184" y="833765"/>
                      <a:ext cx="824487" cy="4124836"/>
                    </a:xfrm>
                    <a:custGeom>
                      <a:avLst/>
                      <a:gdLst>
                        <a:gd name="connsiteX0" fmla="*/ 0 w 525780"/>
                        <a:gd name="connsiteY0" fmla="*/ 0 h 4389120"/>
                        <a:gd name="connsiteX1" fmla="*/ 7620 w 525780"/>
                        <a:gd name="connsiteY1" fmla="*/ 4389120 h 4389120"/>
                        <a:gd name="connsiteX2" fmla="*/ 525780 w 525780"/>
                        <a:gd name="connsiteY2" fmla="*/ 502920 h 4389120"/>
                        <a:gd name="connsiteX3" fmla="*/ 510540 w 525780"/>
                        <a:gd name="connsiteY3" fmla="*/ 30480 h 4389120"/>
                        <a:gd name="connsiteX4" fmla="*/ 0 w 525780"/>
                        <a:gd name="connsiteY4" fmla="*/ 0 h 438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 h="4389120">
                          <a:moveTo>
                            <a:pt x="0" y="0"/>
                          </a:moveTo>
                          <a:lnTo>
                            <a:pt x="7620" y="4389120"/>
                          </a:lnTo>
                          <a:lnTo>
                            <a:pt x="525780" y="502920"/>
                          </a:lnTo>
                          <a:lnTo>
                            <a:pt x="510540" y="30480"/>
                          </a:lnTo>
                          <a:lnTo>
                            <a:pt x="0" y="0"/>
                          </a:lnTo>
                          <a:close/>
                        </a:path>
                      </a:pathLst>
                    </a:custGeom>
                    <a:solidFill>
                      <a:srgbClr val="84848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591285D6-F163-795B-B227-8AAA6171271B}"/>
                        </a:ext>
                      </a:extLst>
                    </p:cNvPr>
                    <p:cNvGrpSpPr/>
                    <p:nvPr/>
                  </p:nvGrpSpPr>
                  <p:grpSpPr>
                    <a:xfrm>
                      <a:off x="5279992" y="839021"/>
                      <a:ext cx="6285897" cy="4101017"/>
                      <a:chOff x="5279992" y="839021"/>
                      <a:chExt cx="6285897" cy="4101017"/>
                    </a:xfrm>
                  </p:grpSpPr>
                  <p:grpSp>
                    <p:nvGrpSpPr>
                      <p:cNvPr id="1024" name="Group 1023">
                        <a:extLst>
                          <a:ext uri="{FF2B5EF4-FFF2-40B4-BE49-F238E27FC236}">
                            <a16:creationId xmlns:a16="http://schemas.microsoft.com/office/drawing/2014/main" id="{7285F9B0-DD1D-A634-C758-B30B39116A15}"/>
                          </a:ext>
                        </a:extLst>
                      </p:cNvPr>
                      <p:cNvGrpSpPr/>
                      <p:nvPr/>
                    </p:nvGrpSpPr>
                    <p:grpSpPr>
                      <a:xfrm>
                        <a:off x="5279992" y="839021"/>
                        <a:ext cx="2013337" cy="4101017"/>
                        <a:chOff x="5995040" y="670139"/>
                        <a:chExt cx="3053070" cy="5889214"/>
                      </a:xfrm>
                    </p:grpSpPr>
                    <p:sp>
                      <p:nvSpPr>
                        <p:cNvPr id="34" name="Rectangle 33">
                          <a:extLst>
                            <a:ext uri="{FF2B5EF4-FFF2-40B4-BE49-F238E27FC236}">
                              <a16:creationId xmlns:a16="http://schemas.microsoft.com/office/drawing/2014/main" id="{4EC69ACA-4B62-28B2-4969-46553011BBB2}"/>
                            </a:ext>
                          </a:extLst>
                        </p:cNvPr>
                        <p:cNvSpPr/>
                        <p:nvPr/>
                      </p:nvSpPr>
                      <p:spPr>
                        <a:xfrm>
                          <a:off x="6356762" y="1321807"/>
                          <a:ext cx="2691348" cy="416458"/>
                        </a:xfrm>
                        <a:prstGeom prst="rect">
                          <a:avLst/>
                        </a:prstGeom>
                        <a:solidFill>
                          <a:srgbClr val="B9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First power from world's biggest offshore wind farm - BBC News">
                          <a:extLst>
                            <a:ext uri="{FF2B5EF4-FFF2-40B4-BE49-F238E27FC236}">
                              <a16:creationId xmlns:a16="http://schemas.microsoft.com/office/drawing/2014/main" id="{44304A49-144A-CE36-2487-D1CE99FEA7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48" r="7095" b="14172"/>
                        <a:stretch/>
                      </p:blipFill>
                      <p:spPr bwMode="auto">
                        <a:xfrm>
                          <a:off x="5995040" y="670139"/>
                          <a:ext cx="918649" cy="651668"/>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Shape 32">
                          <a:extLst>
                            <a:ext uri="{FF2B5EF4-FFF2-40B4-BE49-F238E27FC236}">
                              <a16:creationId xmlns:a16="http://schemas.microsoft.com/office/drawing/2014/main" id="{FBC6AC30-E0BA-6815-68FA-24015A5632CB}"/>
                            </a:ext>
                          </a:extLst>
                        </p:cNvPr>
                        <p:cNvSpPr/>
                        <p:nvPr/>
                      </p:nvSpPr>
                      <p:spPr>
                        <a:xfrm>
                          <a:off x="6347708" y="5594698"/>
                          <a:ext cx="2700402" cy="964655"/>
                        </a:xfrm>
                        <a:custGeom>
                          <a:avLst/>
                          <a:gdLst>
                            <a:gd name="connsiteX0" fmla="*/ 2136617 w 4284161"/>
                            <a:gd name="connsiteY0" fmla="*/ 381 h 1530415"/>
                            <a:gd name="connsiteX1" fmla="*/ 4160507 w 4284161"/>
                            <a:gd name="connsiteY1" fmla="*/ 1043784 h 1530415"/>
                            <a:gd name="connsiteX2" fmla="*/ 4284161 w 4284161"/>
                            <a:gd name="connsiteY2" fmla="*/ 1173395 h 1530415"/>
                            <a:gd name="connsiteX3" fmla="*/ 4284161 w 4284161"/>
                            <a:gd name="connsiteY3" fmla="*/ 1530415 h 1530415"/>
                            <a:gd name="connsiteX4" fmla="*/ 59724 w 4284161"/>
                            <a:gd name="connsiteY4" fmla="*/ 1530415 h 1530415"/>
                            <a:gd name="connsiteX5" fmla="*/ 0 w 4284161"/>
                            <a:gd name="connsiteY5" fmla="*/ 1527409 h 1530415"/>
                            <a:gd name="connsiteX6" fmla="*/ 0 w 4284161"/>
                            <a:gd name="connsiteY6" fmla="*/ 1098586 h 1530415"/>
                            <a:gd name="connsiteX7" fmla="*/ 79521 w 4284161"/>
                            <a:gd name="connsiteY7" fmla="*/ 1021420 h 1530415"/>
                            <a:gd name="connsiteX8" fmla="*/ 2136617 w 4284161"/>
                            <a:gd name="connsiteY8" fmla="*/ 381 h 153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161" h="1530415">
                              <a:moveTo>
                                <a:pt x="2136617" y="381"/>
                              </a:moveTo>
                              <a:cubicBezTo>
                                <a:pt x="3033476" y="-16594"/>
                                <a:pt x="3668781" y="536398"/>
                                <a:pt x="4160507" y="1043784"/>
                              </a:cubicBezTo>
                              <a:lnTo>
                                <a:pt x="4284161" y="1173395"/>
                              </a:lnTo>
                              <a:lnTo>
                                <a:pt x="4284161" y="1530415"/>
                              </a:lnTo>
                              <a:lnTo>
                                <a:pt x="59724" y="1530415"/>
                              </a:lnTo>
                              <a:lnTo>
                                <a:pt x="0" y="1527409"/>
                              </a:lnTo>
                              <a:lnTo>
                                <a:pt x="0" y="1098586"/>
                              </a:lnTo>
                              <a:lnTo>
                                <a:pt x="79521" y="1021420"/>
                              </a:lnTo>
                              <a:cubicBezTo>
                                <a:pt x="540987" y="574407"/>
                                <a:pt x="1150073" y="19054"/>
                                <a:pt x="2136617" y="381"/>
                              </a:cubicBezTo>
                              <a:close/>
                            </a:path>
                          </a:pathLst>
                        </a:cu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5400000" scaled="1"/>
                          <a:tileRect/>
                        </a:gradFill>
                        <a:ln>
                          <a:noFill/>
                        </a:ln>
                      </p:spPr>
                      <p:style>
                        <a:lnRef idx="1">
                          <a:schemeClr val="accent5"/>
                        </a:lnRef>
                        <a:fillRef idx="0">
                          <a:schemeClr val="accent5"/>
                        </a:fillRef>
                        <a:effectRef idx="0">
                          <a:schemeClr val="accent5"/>
                        </a:effectRef>
                        <a:fontRef idx="minor">
                          <a:schemeClr val="tx1"/>
                        </a:fontRef>
                      </p:style>
                      <p:txBody>
                        <a:bodyPr wrap="square" rtlCol="0" anchor="ctr">
                          <a:noAutofit/>
                        </a:bodyPr>
                        <a:lstStyle/>
                        <a:p>
                          <a:pPr algn="ctr"/>
                          <a:endParaRPr lang="en-GB"/>
                        </a:p>
                      </p:txBody>
                    </p:sp>
                    <p:sp>
                      <p:nvSpPr>
                        <p:cNvPr id="26" name="Free-form: Shape 25">
                          <a:extLst>
                            <a:ext uri="{FF2B5EF4-FFF2-40B4-BE49-F238E27FC236}">
                              <a16:creationId xmlns:a16="http://schemas.microsoft.com/office/drawing/2014/main" id="{69108D5D-EEFF-F316-DA29-23ED643BC376}"/>
                            </a:ext>
                          </a:extLst>
                        </p:cNvPr>
                        <p:cNvSpPr/>
                        <p:nvPr/>
                      </p:nvSpPr>
                      <p:spPr>
                        <a:xfrm>
                          <a:off x="6347707" y="1460005"/>
                          <a:ext cx="2700402" cy="3781183"/>
                        </a:xfrm>
                        <a:custGeom>
                          <a:avLst/>
                          <a:gdLst>
                            <a:gd name="connsiteX0" fmla="*/ 0 w 4284161"/>
                            <a:gd name="connsiteY0" fmla="*/ 0 h 3608693"/>
                            <a:gd name="connsiteX1" fmla="*/ 4284161 w 4284161"/>
                            <a:gd name="connsiteY1" fmla="*/ 0 h 3608693"/>
                            <a:gd name="connsiteX2" fmla="*/ 4284161 w 4284161"/>
                            <a:gd name="connsiteY2" fmla="*/ 3608693 h 3608693"/>
                            <a:gd name="connsiteX3" fmla="*/ 4172393 w 4284161"/>
                            <a:gd name="connsiteY3" fmla="*/ 3512626 h 3608693"/>
                            <a:gd name="connsiteX4" fmla="*/ 2148503 w 4284161"/>
                            <a:gd name="connsiteY4" fmla="*/ 2657012 h 3608693"/>
                            <a:gd name="connsiteX5" fmla="*/ 91407 w 4284161"/>
                            <a:gd name="connsiteY5" fmla="*/ 3494287 h 3608693"/>
                            <a:gd name="connsiteX6" fmla="*/ 0 w 4284161"/>
                            <a:gd name="connsiteY6" fmla="*/ 3567022 h 3608693"/>
                            <a:gd name="connsiteX7" fmla="*/ 0 w 4284161"/>
                            <a:gd name="connsiteY7" fmla="*/ 0 h 3608693"/>
                            <a:gd name="connsiteX0" fmla="*/ 9053 w 4284161"/>
                            <a:gd name="connsiteY0" fmla="*/ 0 h 5998808"/>
                            <a:gd name="connsiteX1" fmla="*/ 4284161 w 4284161"/>
                            <a:gd name="connsiteY1" fmla="*/ 2390115 h 5998808"/>
                            <a:gd name="connsiteX2" fmla="*/ 4284161 w 4284161"/>
                            <a:gd name="connsiteY2" fmla="*/ 5998808 h 5998808"/>
                            <a:gd name="connsiteX3" fmla="*/ 4172393 w 4284161"/>
                            <a:gd name="connsiteY3" fmla="*/ 5902741 h 5998808"/>
                            <a:gd name="connsiteX4" fmla="*/ 2148503 w 4284161"/>
                            <a:gd name="connsiteY4" fmla="*/ 5047127 h 5998808"/>
                            <a:gd name="connsiteX5" fmla="*/ 91407 w 4284161"/>
                            <a:gd name="connsiteY5" fmla="*/ 5884402 h 5998808"/>
                            <a:gd name="connsiteX6" fmla="*/ 0 w 4284161"/>
                            <a:gd name="connsiteY6" fmla="*/ 5957137 h 5998808"/>
                            <a:gd name="connsiteX7" fmla="*/ 9053 w 4284161"/>
                            <a:gd name="connsiteY7" fmla="*/ 0 h 5998808"/>
                            <a:gd name="connsiteX0" fmla="*/ 9053 w 4284161"/>
                            <a:gd name="connsiteY0" fmla="*/ 0 h 5998808"/>
                            <a:gd name="connsiteX1" fmla="*/ 4284161 w 4284161"/>
                            <a:gd name="connsiteY1" fmla="*/ 36214 h 5998808"/>
                            <a:gd name="connsiteX2" fmla="*/ 4284161 w 4284161"/>
                            <a:gd name="connsiteY2" fmla="*/ 5998808 h 5998808"/>
                            <a:gd name="connsiteX3" fmla="*/ 4172393 w 4284161"/>
                            <a:gd name="connsiteY3" fmla="*/ 5902741 h 5998808"/>
                            <a:gd name="connsiteX4" fmla="*/ 2148503 w 4284161"/>
                            <a:gd name="connsiteY4" fmla="*/ 5047127 h 5998808"/>
                            <a:gd name="connsiteX5" fmla="*/ 91407 w 4284161"/>
                            <a:gd name="connsiteY5" fmla="*/ 5884402 h 5998808"/>
                            <a:gd name="connsiteX6" fmla="*/ 0 w 4284161"/>
                            <a:gd name="connsiteY6" fmla="*/ 5957137 h 5998808"/>
                            <a:gd name="connsiteX7" fmla="*/ 9053 w 4284161"/>
                            <a:gd name="connsiteY7" fmla="*/ 0 h 5998808"/>
                            <a:gd name="connsiteX0" fmla="*/ 9053 w 4284161"/>
                            <a:gd name="connsiteY0" fmla="*/ 0 h 5998808"/>
                            <a:gd name="connsiteX1" fmla="*/ 4284161 w 4284161"/>
                            <a:gd name="connsiteY1" fmla="*/ 36213 h 5998808"/>
                            <a:gd name="connsiteX2" fmla="*/ 4284161 w 4284161"/>
                            <a:gd name="connsiteY2" fmla="*/ 5998808 h 5998808"/>
                            <a:gd name="connsiteX3" fmla="*/ 4172393 w 4284161"/>
                            <a:gd name="connsiteY3" fmla="*/ 5902741 h 5998808"/>
                            <a:gd name="connsiteX4" fmla="*/ 2148503 w 4284161"/>
                            <a:gd name="connsiteY4" fmla="*/ 5047127 h 5998808"/>
                            <a:gd name="connsiteX5" fmla="*/ 91407 w 4284161"/>
                            <a:gd name="connsiteY5" fmla="*/ 5884402 h 5998808"/>
                            <a:gd name="connsiteX6" fmla="*/ 0 w 4284161"/>
                            <a:gd name="connsiteY6" fmla="*/ 5957137 h 5998808"/>
                            <a:gd name="connsiteX7" fmla="*/ 9053 w 4284161"/>
                            <a:gd name="connsiteY7" fmla="*/ 0 h 599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4161" h="5998808">
                              <a:moveTo>
                                <a:pt x="9053" y="0"/>
                              </a:moveTo>
                              <a:lnTo>
                                <a:pt x="4284161" y="36213"/>
                              </a:lnTo>
                              <a:lnTo>
                                <a:pt x="4284161" y="5998808"/>
                              </a:lnTo>
                              <a:lnTo>
                                <a:pt x="4172393" y="5902741"/>
                              </a:lnTo>
                              <a:cubicBezTo>
                                <a:pt x="3680667" y="5486673"/>
                                <a:pt x="3045362" y="5033207"/>
                                <a:pt x="2148503" y="5047127"/>
                              </a:cubicBezTo>
                              <a:cubicBezTo>
                                <a:pt x="1161959" y="5062438"/>
                                <a:pt x="552873" y="5517841"/>
                                <a:pt x="91407" y="5884402"/>
                              </a:cubicBezTo>
                              <a:lnTo>
                                <a:pt x="0" y="5957137"/>
                              </a:lnTo>
                              <a:cubicBezTo>
                                <a:pt x="3018" y="3971425"/>
                                <a:pt x="6035" y="1985712"/>
                                <a:pt x="9053" y="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p:spPr>
                      <p:style>
                        <a:lnRef idx="1">
                          <a:schemeClr val="accent5"/>
                        </a:lnRef>
                        <a:fillRef idx="0">
                          <a:schemeClr val="accent5"/>
                        </a:fillRef>
                        <a:effectRef idx="0">
                          <a:schemeClr val="accent5"/>
                        </a:effectRef>
                        <a:fontRef idx="minor">
                          <a:schemeClr val="tx1"/>
                        </a:fontRef>
                      </p:style>
                      <p:txBody>
                        <a:bodyPr wrap="square" rtlCol="0" anchor="ctr">
                          <a:noAutofit/>
                        </a:bodyPr>
                        <a:lstStyle/>
                        <a:p>
                          <a:pPr algn="ctr"/>
                          <a:endParaRPr lang="en-GB"/>
                        </a:p>
                      </p:txBody>
                    </p:sp>
                    <p:sp>
                      <p:nvSpPr>
                        <p:cNvPr id="39" name="TextBox 38">
                          <a:extLst>
                            <a:ext uri="{FF2B5EF4-FFF2-40B4-BE49-F238E27FC236}">
                              <a16:creationId xmlns:a16="http://schemas.microsoft.com/office/drawing/2014/main" id="{741F540E-F370-9E59-2E2D-7344C7CF9648}"/>
                            </a:ext>
                          </a:extLst>
                        </p:cNvPr>
                        <p:cNvSpPr txBox="1"/>
                        <p:nvPr/>
                      </p:nvSpPr>
                      <p:spPr>
                        <a:xfrm>
                          <a:off x="6458135" y="6231633"/>
                          <a:ext cx="836126" cy="200055"/>
                        </a:xfrm>
                        <a:prstGeom prst="rect">
                          <a:avLst/>
                        </a:prstGeom>
                      </p:spPr>
                      <p:txBody>
                        <a:bodyPr wrap="none" lIns="0" tIns="0" rtlCol="0">
                          <a:spAutoFit/>
                        </a:bodyPr>
                        <a:lstStyle/>
                        <a:p>
                          <a:pPr algn="l"/>
                          <a:r>
                            <a:rPr lang="en-GB" sz="1000"/>
                            <a:t>Underburden</a:t>
                          </a:r>
                        </a:p>
                      </p:txBody>
                    </p:sp>
                    <p:sp>
                      <p:nvSpPr>
                        <p:cNvPr id="40" name="TextBox 39">
                          <a:extLst>
                            <a:ext uri="{FF2B5EF4-FFF2-40B4-BE49-F238E27FC236}">
                              <a16:creationId xmlns:a16="http://schemas.microsoft.com/office/drawing/2014/main" id="{F0167C6D-70C8-E0C4-2364-E65392DCFE0B}"/>
                            </a:ext>
                          </a:extLst>
                        </p:cNvPr>
                        <p:cNvSpPr txBox="1"/>
                        <p:nvPr/>
                      </p:nvSpPr>
                      <p:spPr>
                        <a:xfrm>
                          <a:off x="6528667" y="3350596"/>
                          <a:ext cx="765594" cy="200055"/>
                        </a:xfrm>
                        <a:prstGeom prst="rect">
                          <a:avLst/>
                        </a:prstGeom>
                      </p:spPr>
                      <p:txBody>
                        <a:bodyPr wrap="none" lIns="0" tIns="0" rtlCol="0">
                          <a:spAutoFit/>
                        </a:bodyPr>
                        <a:lstStyle/>
                        <a:p>
                          <a:pPr algn="l"/>
                          <a:r>
                            <a:rPr lang="en-GB" sz="1000"/>
                            <a:t>Overburden</a:t>
                          </a:r>
                        </a:p>
                      </p:txBody>
                    </p:sp>
                    <p:sp>
                      <p:nvSpPr>
                        <p:cNvPr id="41" name="TextBox 40">
                          <a:extLst>
                            <a:ext uri="{FF2B5EF4-FFF2-40B4-BE49-F238E27FC236}">
                              <a16:creationId xmlns:a16="http://schemas.microsoft.com/office/drawing/2014/main" id="{9995BB9F-73B0-895D-F15B-44DA6053585B}"/>
                            </a:ext>
                          </a:extLst>
                        </p:cNvPr>
                        <p:cNvSpPr txBox="1"/>
                        <p:nvPr/>
                      </p:nvSpPr>
                      <p:spPr>
                        <a:xfrm>
                          <a:off x="6513755" y="5290558"/>
                          <a:ext cx="640560" cy="353943"/>
                        </a:xfrm>
                        <a:prstGeom prst="rect">
                          <a:avLst/>
                        </a:prstGeom>
                      </p:spPr>
                      <p:txBody>
                        <a:bodyPr wrap="none" lIns="0" tIns="0" rtlCol="0">
                          <a:spAutoFit/>
                        </a:bodyPr>
                        <a:lstStyle/>
                        <a:p>
                          <a:pPr algn="ctr"/>
                          <a:r>
                            <a:rPr lang="en-GB" sz="1000"/>
                            <a:t>Bunter </a:t>
                          </a:r>
                        </a:p>
                        <a:p>
                          <a:pPr algn="ctr"/>
                          <a:r>
                            <a:rPr lang="en-GB" sz="1000"/>
                            <a:t>Reservoir</a:t>
                          </a:r>
                        </a:p>
                      </p:txBody>
                    </p:sp>
                    <p:cxnSp>
                      <p:nvCxnSpPr>
                        <p:cNvPr id="43" name="Straight Arrow Connector 42">
                          <a:extLst>
                            <a:ext uri="{FF2B5EF4-FFF2-40B4-BE49-F238E27FC236}">
                              <a16:creationId xmlns:a16="http://schemas.microsoft.com/office/drawing/2014/main" id="{952BA305-DE43-0D7B-260C-4251BCDC494D}"/>
                            </a:ext>
                          </a:extLst>
                        </p:cNvPr>
                        <p:cNvCxnSpPr>
                          <a:cxnSpLocks/>
                        </p:cNvCxnSpPr>
                        <p:nvPr/>
                      </p:nvCxnSpPr>
                      <p:spPr>
                        <a:xfrm>
                          <a:off x="7275760" y="4680641"/>
                          <a:ext cx="0" cy="963860"/>
                        </a:xfrm>
                        <a:prstGeom prst="straightConnector1">
                          <a:avLst/>
                        </a:prstGeom>
                        <a:ln w="19050">
                          <a:solidFill>
                            <a:schemeClr val="bg2">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D11A9A3-EBBA-8FE0-DE60-64A05A1FCF8C}"/>
                            </a:ext>
                          </a:extLst>
                        </p:cNvPr>
                        <p:cNvSpPr txBox="1"/>
                        <p:nvPr/>
                      </p:nvSpPr>
                      <p:spPr>
                        <a:xfrm>
                          <a:off x="7325520" y="5112045"/>
                          <a:ext cx="411331" cy="200055"/>
                        </a:xfrm>
                        <a:prstGeom prst="rect">
                          <a:avLst/>
                        </a:prstGeom>
                      </p:spPr>
                      <p:txBody>
                        <a:bodyPr wrap="none" lIns="0" tIns="0" rtlCol="0">
                          <a:spAutoFit/>
                        </a:bodyPr>
                        <a:lstStyle/>
                        <a:p>
                          <a:pPr algn="l"/>
                          <a:r>
                            <a:rPr lang="en-GB" sz="1000"/>
                            <a:t>260m</a:t>
                          </a:r>
                        </a:p>
                      </p:txBody>
                    </p:sp>
                    <p:cxnSp>
                      <p:nvCxnSpPr>
                        <p:cNvPr id="45" name="Straight Arrow Connector 44">
                          <a:extLst>
                            <a:ext uri="{FF2B5EF4-FFF2-40B4-BE49-F238E27FC236}">
                              <a16:creationId xmlns:a16="http://schemas.microsoft.com/office/drawing/2014/main" id="{BAAA61AF-C20B-E87E-CA5E-65083BC446A3}"/>
                            </a:ext>
                          </a:extLst>
                        </p:cNvPr>
                        <p:cNvCxnSpPr>
                          <a:cxnSpLocks/>
                          <a:stCxn id="34" idx="0"/>
                        </p:cNvCxnSpPr>
                        <p:nvPr/>
                      </p:nvCxnSpPr>
                      <p:spPr>
                        <a:xfrm flipH="1">
                          <a:off x="7701957" y="1321807"/>
                          <a:ext cx="479" cy="3319514"/>
                        </a:xfrm>
                        <a:prstGeom prst="straightConnector1">
                          <a:avLst/>
                        </a:prstGeom>
                        <a:ln w="19050">
                          <a:solidFill>
                            <a:schemeClr val="bg2">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19EB988-1606-F210-1639-3B6A630B8D80}"/>
                            </a:ext>
                          </a:extLst>
                        </p:cNvPr>
                        <p:cNvSpPr txBox="1"/>
                        <p:nvPr/>
                      </p:nvSpPr>
                      <p:spPr>
                        <a:xfrm rot="16200000">
                          <a:off x="7584082" y="3052643"/>
                          <a:ext cx="481863" cy="200055"/>
                        </a:xfrm>
                        <a:prstGeom prst="rect">
                          <a:avLst/>
                        </a:prstGeom>
                      </p:spPr>
                      <p:txBody>
                        <a:bodyPr wrap="none" lIns="0" tIns="0" rtlCol="0">
                          <a:spAutoFit/>
                        </a:bodyPr>
                        <a:lstStyle/>
                        <a:p>
                          <a:pPr algn="l"/>
                          <a:r>
                            <a:rPr lang="en-GB" sz="1000"/>
                            <a:t>1000m</a:t>
                          </a:r>
                        </a:p>
                      </p:txBody>
                    </p:sp>
                    <p:sp>
                      <p:nvSpPr>
                        <p:cNvPr id="54" name="Free-form: Shape 53">
                          <a:extLst>
                            <a:ext uri="{FF2B5EF4-FFF2-40B4-BE49-F238E27FC236}">
                              <a16:creationId xmlns:a16="http://schemas.microsoft.com/office/drawing/2014/main" id="{8D822F15-9EBD-74C1-7395-E58B308B47EB}"/>
                            </a:ext>
                          </a:extLst>
                        </p:cNvPr>
                        <p:cNvSpPr/>
                        <p:nvPr/>
                      </p:nvSpPr>
                      <p:spPr>
                        <a:xfrm>
                          <a:off x="6554859" y="1317045"/>
                          <a:ext cx="113531" cy="469921"/>
                        </a:xfrm>
                        <a:custGeom>
                          <a:avLst/>
                          <a:gdLst>
                            <a:gd name="connsiteX0" fmla="*/ 33905 w 113531"/>
                            <a:gd name="connsiteY0" fmla="*/ 0 h 469921"/>
                            <a:gd name="connsiteX1" fmla="*/ 79624 w 113531"/>
                            <a:gd name="connsiteY1" fmla="*/ 0 h 469921"/>
                            <a:gd name="connsiteX2" fmla="*/ 79624 w 113531"/>
                            <a:gd name="connsiteY2" fmla="*/ 145921 h 469921"/>
                            <a:gd name="connsiteX3" fmla="*/ 113531 w 113531"/>
                            <a:gd name="connsiteY3" fmla="*/ 145921 h 469921"/>
                            <a:gd name="connsiteX4" fmla="*/ 113531 w 113531"/>
                            <a:gd name="connsiteY4" fmla="*/ 469921 h 469921"/>
                            <a:gd name="connsiteX5" fmla="*/ 0 w 113531"/>
                            <a:gd name="connsiteY5" fmla="*/ 469921 h 469921"/>
                            <a:gd name="connsiteX6" fmla="*/ 0 w 113531"/>
                            <a:gd name="connsiteY6" fmla="*/ 145921 h 469921"/>
                            <a:gd name="connsiteX7" fmla="*/ 33905 w 113531"/>
                            <a:gd name="connsiteY7" fmla="*/ 145921 h 46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31" h="469921">
                              <a:moveTo>
                                <a:pt x="33905" y="0"/>
                              </a:moveTo>
                              <a:lnTo>
                                <a:pt x="79624" y="0"/>
                              </a:lnTo>
                              <a:lnTo>
                                <a:pt x="79624" y="145921"/>
                              </a:lnTo>
                              <a:lnTo>
                                <a:pt x="113531" y="145921"/>
                              </a:lnTo>
                              <a:lnTo>
                                <a:pt x="113531" y="469921"/>
                              </a:lnTo>
                              <a:lnTo>
                                <a:pt x="0" y="469921"/>
                              </a:lnTo>
                              <a:lnTo>
                                <a:pt x="0" y="145921"/>
                              </a:lnTo>
                              <a:lnTo>
                                <a:pt x="33905" y="1459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55" name="Straight Arrow Connector 54">
                          <a:extLst>
                            <a:ext uri="{FF2B5EF4-FFF2-40B4-BE49-F238E27FC236}">
                              <a16:creationId xmlns:a16="http://schemas.microsoft.com/office/drawing/2014/main" id="{54983515-537D-840B-3B71-A93F5FEC1361}"/>
                            </a:ext>
                          </a:extLst>
                        </p:cNvPr>
                        <p:cNvCxnSpPr>
                          <a:cxnSpLocks/>
                        </p:cNvCxnSpPr>
                        <p:nvPr/>
                      </p:nvCxnSpPr>
                      <p:spPr>
                        <a:xfrm>
                          <a:off x="6759056" y="1458052"/>
                          <a:ext cx="0" cy="319574"/>
                        </a:xfrm>
                        <a:prstGeom prst="straightConnector1">
                          <a:avLst/>
                        </a:prstGeom>
                        <a:ln w="19050">
                          <a:solidFill>
                            <a:schemeClr val="bg2">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A1A4101-4D85-4135-B249-F3F1FD047C77}"/>
                            </a:ext>
                          </a:extLst>
                        </p:cNvPr>
                        <p:cNvSpPr txBox="1"/>
                        <p:nvPr/>
                      </p:nvSpPr>
                      <p:spPr>
                        <a:xfrm>
                          <a:off x="6790541" y="1548209"/>
                          <a:ext cx="411331" cy="200055"/>
                        </a:xfrm>
                        <a:prstGeom prst="rect">
                          <a:avLst/>
                        </a:prstGeom>
                      </p:spPr>
                      <p:txBody>
                        <a:bodyPr wrap="none" lIns="0" tIns="0" rtlCol="0">
                          <a:spAutoFit/>
                        </a:bodyPr>
                        <a:lstStyle/>
                        <a:p>
                          <a:pPr algn="l"/>
                          <a:r>
                            <a:rPr lang="en-GB" sz="1000"/>
                            <a:t>100m</a:t>
                          </a:r>
                        </a:p>
                      </p:txBody>
                    </p:sp>
                    <p:cxnSp>
                      <p:nvCxnSpPr>
                        <p:cNvPr id="58" name="Straight Arrow Connector 57">
                          <a:extLst>
                            <a:ext uri="{FF2B5EF4-FFF2-40B4-BE49-F238E27FC236}">
                              <a16:creationId xmlns:a16="http://schemas.microsoft.com/office/drawing/2014/main" id="{9AAAA61F-2AB3-EC65-1170-1E1CB2D9D1CE}"/>
                            </a:ext>
                          </a:extLst>
                        </p:cNvPr>
                        <p:cNvCxnSpPr>
                          <a:cxnSpLocks/>
                        </p:cNvCxnSpPr>
                        <p:nvPr/>
                      </p:nvCxnSpPr>
                      <p:spPr>
                        <a:xfrm>
                          <a:off x="7092350" y="1311064"/>
                          <a:ext cx="0" cy="180000"/>
                        </a:xfrm>
                        <a:prstGeom prst="straightConnector1">
                          <a:avLst/>
                        </a:prstGeom>
                        <a:ln w="19050">
                          <a:solidFill>
                            <a:schemeClr val="bg2">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0EC359A-5078-FB9E-6BB3-CF89E11B73AE}"/>
                            </a:ext>
                          </a:extLst>
                        </p:cNvPr>
                        <p:cNvSpPr txBox="1"/>
                        <p:nvPr/>
                      </p:nvSpPr>
                      <p:spPr>
                        <a:xfrm>
                          <a:off x="7154315" y="1325021"/>
                          <a:ext cx="340799" cy="200055"/>
                        </a:xfrm>
                        <a:prstGeom prst="rect">
                          <a:avLst/>
                        </a:prstGeom>
                      </p:spPr>
                      <p:txBody>
                        <a:bodyPr wrap="none" lIns="0" tIns="0" rtlCol="0">
                          <a:spAutoFit/>
                        </a:bodyPr>
                        <a:lstStyle/>
                        <a:p>
                          <a:pPr algn="l"/>
                          <a:r>
                            <a:rPr lang="en-GB" sz="1000"/>
                            <a:t>30m</a:t>
                          </a:r>
                        </a:p>
                      </p:txBody>
                    </p:sp>
                    <p:sp>
                      <p:nvSpPr>
                        <p:cNvPr id="63" name="Free-form: Shape 62">
                          <a:extLst>
                            <a:ext uri="{FF2B5EF4-FFF2-40B4-BE49-F238E27FC236}">
                              <a16:creationId xmlns:a16="http://schemas.microsoft.com/office/drawing/2014/main" id="{6538A04B-F217-B39C-2315-D859A2F7EB39}"/>
                            </a:ext>
                          </a:extLst>
                        </p:cNvPr>
                        <p:cNvSpPr/>
                        <p:nvPr/>
                      </p:nvSpPr>
                      <p:spPr>
                        <a:xfrm rot="16200000">
                          <a:off x="8239220" y="1347442"/>
                          <a:ext cx="97573" cy="90667"/>
                        </a:xfrm>
                        <a:custGeom>
                          <a:avLst/>
                          <a:gdLst>
                            <a:gd name="connsiteX0" fmla="*/ 444434 w 444434"/>
                            <a:gd name="connsiteY0" fmla="*/ 200286 h 403978"/>
                            <a:gd name="connsiteX1" fmla="*/ 312839 w 444434"/>
                            <a:gd name="connsiteY1" fmla="*/ 200286 h 403978"/>
                            <a:gd name="connsiteX2" fmla="*/ 308677 w 444434"/>
                            <a:gd name="connsiteY2" fmla="*/ 231557 h 403978"/>
                            <a:gd name="connsiteX3" fmla="*/ 292222 w 444434"/>
                            <a:gd name="connsiteY3" fmla="*/ 272701 h 403978"/>
                            <a:gd name="connsiteX4" fmla="*/ 272219 w 444434"/>
                            <a:gd name="connsiteY4" fmla="*/ 300275 h 403978"/>
                            <a:gd name="connsiteX5" fmla="*/ 323273 w 444434"/>
                            <a:gd name="connsiteY5" fmla="*/ 403978 h 403978"/>
                            <a:gd name="connsiteX6" fmla="*/ 106913 w 444434"/>
                            <a:gd name="connsiteY6" fmla="*/ 403978 h 403978"/>
                            <a:gd name="connsiteX7" fmla="*/ 153138 w 444434"/>
                            <a:gd name="connsiteY7" fmla="*/ 310086 h 403978"/>
                            <a:gd name="connsiteX8" fmla="*/ 146013 w 444434"/>
                            <a:gd name="connsiteY8" fmla="*/ 304890 h 403978"/>
                            <a:gd name="connsiteX9" fmla="*/ 106207 w 444434"/>
                            <a:gd name="connsiteY9" fmla="*/ 231557 h 403978"/>
                            <a:gd name="connsiteX10" fmla="*/ 102046 w 444434"/>
                            <a:gd name="connsiteY10" fmla="*/ 200286 h 403978"/>
                            <a:gd name="connsiteX11" fmla="*/ 0 w 444434"/>
                            <a:gd name="connsiteY11" fmla="*/ 200286 h 403978"/>
                            <a:gd name="connsiteX12" fmla="*/ 100933 w 444434"/>
                            <a:gd name="connsiteY12" fmla="*/ 141434 h 403978"/>
                            <a:gd name="connsiteX13" fmla="*/ 106207 w 444434"/>
                            <a:gd name="connsiteY13" fmla="*/ 101800 h 403978"/>
                            <a:gd name="connsiteX14" fmla="*/ 207442 w 444434"/>
                            <a:gd name="connsiteY14" fmla="*/ 0 h 403978"/>
                            <a:gd name="connsiteX15" fmla="*/ 308677 w 444434"/>
                            <a:gd name="connsiteY15" fmla="*/ 101800 h 403978"/>
                            <a:gd name="connsiteX16" fmla="*/ 311466 w 444434"/>
                            <a:gd name="connsiteY16" fmla="*/ 122754 h 4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4434" h="403978">
                              <a:moveTo>
                                <a:pt x="444434" y="200286"/>
                              </a:moveTo>
                              <a:lnTo>
                                <a:pt x="312839" y="200286"/>
                              </a:lnTo>
                              <a:lnTo>
                                <a:pt x="308677" y="231557"/>
                              </a:lnTo>
                              <a:cubicBezTo>
                                <a:pt x="304507" y="246513"/>
                                <a:pt x="298940" y="260353"/>
                                <a:pt x="292222" y="272701"/>
                              </a:cubicBezTo>
                              <a:lnTo>
                                <a:pt x="272219" y="300275"/>
                              </a:lnTo>
                              <a:lnTo>
                                <a:pt x="323273" y="403978"/>
                              </a:lnTo>
                              <a:lnTo>
                                <a:pt x="106913" y="403978"/>
                              </a:lnTo>
                              <a:lnTo>
                                <a:pt x="153138" y="310086"/>
                              </a:lnTo>
                              <a:lnTo>
                                <a:pt x="146013" y="304890"/>
                              </a:lnTo>
                              <a:cubicBezTo>
                                <a:pt x="128478" y="286918"/>
                                <a:pt x="114547" y="261468"/>
                                <a:pt x="106207" y="231557"/>
                              </a:cubicBezTo>
                              <a:lnTo>
                                <a:pt x="102046" y="200286"/>
                              </a:lnTo>
                              <a:lnTo>
                                <a:pt x="0" y="200286"/>
                              </a:lnTo>
                              <a:lnTo>
                                <a:pt x="100933" y="141434"/>
                              </a:lnTo>
                              <a:lnTo>
                                <a:pt x="106207" y="101800"/>
                              </a:lnTo>
                              <a:cubicBezTo>
                                <a:pt x="122886" y="41976"/>
                                <a:pt x="161933" y="0"/>
                                <a:pt x="207442" y="0"/>
                              </a:cubicBezTo>
                              <a:cubicBezTo>
                                <a:pt x="252951" y="0"/>
                                <a:pt x="291998" y="41976"/>
                                <a:pt x="308677" y="101800"/>
                              </a:cubicBezTo>
                              <a:lnTo>
                                <a:pt x="311466" y="122754"/>
                              </a:lnTo>
                              <a:close/>
                            </a:path>
                          </a:pathLst>
                        </a:custGeom>
                        <a:solidFill>
                          <a:srgbClr val="FFC000"/>
                        </a:solidFill>
                        <a:ln w="31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 name="Group 2">
                        <a:extLst>
                          <a:ext uri="{FF2B5EF4-FFF2-40B4-BE49-F238E27FC236}">
                            <a16:creationId xmlns:a16="http://schemas.microsoft.com/office/drawing/2014/main" id="{0CD04206-B7B5-85FA-5A39-5C0FDD0BB566}"/>
                          </a:ext>
                        </a:extLst>
                      </p:cNvPr>
                      <p:cNvGrpSpPr/>
                      <p:nvPr/>
                    </p:nvGrpSpPr>
                    <p:grpSpPr>
                      <a:xfrm>
                        <a:off x="6746355" y="1564568"/>
                        <a:ext cx="4819534" cy="2738397"/>
                        <a:chOff x="6746355" y="1564568"/>
                        <a:chExt cx="4819534" cy="2738397"/>
                      </a:xfrm>
                    </p:grpSpPr>
                    <p:grpSp>
                      <p:nvGrpSpPr>
                        <p:cNvPr id="1057" name="Group 1056">
                          <a:extLst>
                            <a:ext uri="{FF2B5EF4-FFF2-40B4-BE49-F238E27FC236}">
                              <a16:creationId xmlns:a16="http://schemas.microsoft.com/office/drawing/2014/main" id="{5BCA86E1-2CFB-E604-9802-F63EF8FB79EE}"/>
                            </a:ext>
                          </a:extLst>
                        </p:cNvPr>
                        <p:cNvGrpSpPr>
                          <a:grpSpLocks noChangeAspect="1"/>
                        </p:cNvGrpSpPr>
                        <p:nvPr/>
                      </p:nvGrpSpPr>
                      <p:grpSpPr>
                        <a:xfrm>
                          <a:off x="7914980" y="1829445"/>
                          <a:ext cx="3650909" cy="2473520"/>
                          <a:chOff x="6899112" y="3165024"/>
                          <a:chExt cx="2913557" cy="1973958"/>
                        </a:xfrm>
                      </p:grpSpPr>
                      <p:grpSp>
                        <p:nvGrpSpPr>
                          <p:cNvPr id="1036" name="Group 1035">
                            <a:extLst>
                              <a:ext uri="{FF2B5EF4-FFF2-40B4-BE49-F238E27FC236}">
                                <a16:creationId xmlns:a16="http://schemas.microsoft.com/office/drawing/2014/main" id="{CA5FF395-B5FE-5354-1626-48C85A99F358}"/>
                              </a:ext>
                            </a:extLst>
                          </p:cNvPr>
                          <p:cNvGrpSpPr>
                            <a:grpSpLocks noChangeAspect="1"/>
                          </p:cNvGrpSpPr>
                          <p:nvPr/>
                        </p:nvGrpSpPr>
                        <p:grpSpPr>
                          <a:xfrm>
                            <a:off x="6899112" y="3165024"/>
                            <a:ext cx="2913557" cy="1962099"/>
                            <a:chOff x="8789080" y="3591716"/>
                            <a:chExt cx="1650910" cy="1111785"/>
                          </a:xfrm>
                        </p:grpSpPr>
                        <p:pic>
                          <p:nvPicPr>
                            <p:cNvPr id="1029" name="Picture 1028">
                              <a:extLst>
                                <a:ext uri="{FF2B5EF4-FFF2-40B4-BE49-F238E27FC236}">
                                  <a16:creationId xmlns:a16="http://schemas.microsoft.com/office/drawing/2014/main" id="{89FB4872-544D-D736-0FD4-C96898D22458}"/>
                                </a:ext>
                              </a:extLst>
                            </p:cNvPr>
                            <p:cNvPicPr>
                              <a:picLocks noChangeAspect="1"/>
                            </p:cNvPicPr>
                            <p:nvPr/>
                          </p:nvPicPr>
                          <p:blipFill>
                            <a:blip r:embed="rId6"/>
                            <a:stretch>
                              <a:fillRect/>
                            </a:stretch>
                          </p:blipFill>
                          <p:spPr>
                            <a:xfrm>
                              <a:off x="8789080" y="3591716"/>
                              <a:ext cx="1650910" cy="1111785"/>
                            </a:xfrm>
                            <a:prstGeom prst="rect">
                              <a:avLst/>
                            </a:prstGeom>
                          </p:spPr>
                        </p:pic>
                        <p:sp>
                          <p:nvSpPr>
                            <p:cNvPr id="1030" name="Rectangle 1029">
                              <a:extLst>
                                <a:ext uri="{FF2B5EF4-FFF2-40B4-BE49-F238E27FC236}">
                                  <a16:creationId xmlns:a16="http://schemas.microsoft.com/office/drawing/2014/main" id="{4F50BF06-0DFC-ABB2-3385-5E510902F858}"/>
                                </a:ext>
                              </a:extLst>
                            </p:cNvPr>
                            <p:cNvSpPr/>
                            <p:nvPr/>
                          </p:nvSpPr>
                          <p:spPr>
                            <a:xfrm>
                              <a:off x="9476031" y="3880873"/>
                              <a:ext cx="37255" cy="295200"/>
                            </a:xfrm>
                            <a:prstGeom prst="rect">
                              <a:avLst/>
                            </a:prstGeom>
                            <a:solidFill>
                              <a:schemeClr val="bg2">
                                <a:lumMod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37" name="TextBox 1036">
                            <a:extLst>
                              <a:ext uri="{FF2B5EF4-FFF2-40B4-BE49-F238E27FC236}">
                                <a16:creationId xmlns:a16="http://schemas.microsoft.com/office/drawing/2014/main" id="{EAED3E6A-BA75-C7C6-1F4D-1CB52FF9F8E2}"/>
                              </a:ext>
                            </a:extLst>
                          </p:cNvPr>
                          <p:cNvSpPr txBox="1"/>
                          <p:nvPr/>
                        </p:nvSpPr>
                        <p:spPr>
                          <a:xfrm>
                            <a:off x="6966760" y="4877372"/>
                            <a:ext cx="1057342" cy="261610"/>
                          </a:xfrm>
                          <a:prstGeom prst="rect">
                            <a:avLst/>
                          </a:prstGeom>
                          <a:effectLst>
                            <a:glow rad="101600">
                              <a:schemeClr val="accent2">
                                <a:satMod val="175000"/>
                                <a:alpha val="40000"/>
                              </a:schemeClr>
                            </a:glow>
                          </a:effectLst>
                        </p:spPr>
                        <p:txBody>
                          <a:bodyPr wrap="none" lIns="0" tIns="0" rtlCol="0" anchor="ctr">
                            <a:spAutoFit/>
                          </a:bodyPr>
                          <a:lstStyle>
                            <a:defPPr>
                              <a:defRPr lang="en-US"/>
                            </a:defPPr>
                            <a:lvl1pPr algn="ctr">
                              <a:defRPr sz="1400">
                                <a:effectLst>
                                  <a:glow rad="139700">
                                    <a:srgbClr val="FFFFFF"/>
                                  </a:glow>
                                </a:effectLst>
                              </a:defRPr>
                            </a:lvl1pPr>
                          </a:lstStyle>
                          <a:p>
                            <a:r>
                              <a:rPr lang="en-GB"/>
                              <a:t>Durdle Door</a:t>
                            </a:r>
                          </a:p>
                        </p:txBody>
                      </p:sp>
                      <p:grpSp>
                        <p:nvGrpSpPr>
                          <p:cNvPr id="1046" name="Group 1045">
                            <a:extLst>
                              <a:ext uri="{FF2B5EF4-FFF2-40B4-BE49-F238E27FC236}">
                                <a16:creationId xmlns:a16="http://schemas.microsoft.com/office/drawing/2014/main" id="{C0EF5BC4-FAFD-1FDB-7DDB-3425BCAE01DA}"/>
                              </a:ext>
                            </a:extLst>
                          </p:cNvPr>
                          <p:cNvGrpSpPr>
                            <a:grpSpLocks noChangeAspect="1"/>
                          </p:cNvGrpSpPr>
                          <p:nvPr/>
                        </p:nvGrpSpPr>
                        <p:grpSpPr>
                          <a:xfrm>
                            <a:off x="9265247" y="3429000"/>
                            <a:ext cx="508664" cy="888338"/>
                            <a:chOff x="8953497" y="1278187"/>
                            <a:chExt cx="1234527" cy="1956185"/>
                          </a:xfrm>
                        </p:grpSpPr>
                        <p:sp>
                          <p:nvSpPr>
                            <p:cNvPr id="1047" name="Flowchart: Delay 1041">
                              <a:extLst>
                                <a:ext uri="{FF2B5EF4-FFF2-40B4-BE49-F238E27FC236}">
                                  <a16:creationId xmlns:a16="http://schemas.microsoft.com/office/drawing/2014/main" id="{3FA9E116-8C4B-7213-C2AF-EF72B437017B}"/>
                                </a:ext>
                              </a:extLst>
                            </p:cNvPr>
                            <p:cNvSpPr/>
                            <p:nvPr/>
                          </p:nvSpPr>
                          <p:spPr>
                            <a:xfrm>
                              <a:off x="9571823" y="2331720"/>
                              <a:ext cx="613887" cy="612648"/>
                            </a:xfrm>
                            <a:custGeom>
                              <a:avLst/>
                              <a:gdLst>
                                <a:gd name="connsiteX0" fmla="*/ 0 w 612648"/>
                                <a:gd name="connsiteY0" fmla="*/ 0 h 612648"/>
                                <a:gd name="connsiteX1" fmla="*/ 306324 w 612648"/>
                                <a:gd name="connsiteY1" fmla="*/ 0 h 612648"/>
                                <a:gd name="connsiteX2" fmla="*/ 612648 w 612648"/>
                                <a:gd name="connsiteY2" fmla="*/ 306324 h 612648"/>
                                <a:gd name="connsiteX3" fmla="*/ 306324 w 612648"/>
                                <a:gd name="connsiteY3" fmla="*/ 612648 h 612648"/>
                                <a:gd name="connsiteX4" fmla="*/ 0 w 612648"/>
                                <a:gd name="connsiteY4" fmla="*/ 612648 h 612648"/>
                                <a:gd name="connsiteX5" fmla="*/ 0 w 612648"/>
                                <a:gd name="connsiteY5" fmla="*/ 0 h 612648"/>
                                <a:gd name="connsiteX0" fmla="*/ 0 w 612648"/>
                                <a:gd name="connsiteY0" fmla="*/ 0 h 612648"/>
                                <a:gd name="connsiteX1" fmla="*/ 612648 w 612648"/>
                                <a:gd name="connsiteY1" fmla="*/ 306324 h 612648"/>
                                <a:gd name="connsiteX2" fmla="*/ 306324 w 612648"/>
                                <a:gd name="connsiteY2" fmla="*/ 612648 h 612648"/>
                                <a:gd name="connsiteX3" fmla="*/ 0 w 612648"/>
                                <a:gd name="connsiteY3" fmla="*/ 612648 h 612648"/>
                                <a:gd name="connsiteX4" fmla="*/ 0 w 612648"/>
                                <a:gd name="connsiteY4" fmla="*/ 0 h 612648"/>
                                <a:gd name="connsiteX0" fmla="*/ 0 w 612648"/>
                                <a:gd name="connsiteY0" fmla="*/ 0 h 619324"/>
                                <a:gd name="connsiteX1" fmla="*/ 612648 w 612648"/>
                                <a:gd name="connsiteY1" fmla="*/ 306324 h 619324"/>
                                <a:gd name="connsiteX2" fmla="*/ 0 w 612648"/>
                                <a:gd name="connsiteY2" fmla="*/ 612648 h 619324"/>
                                <a:gd name="connsiteX3" fmla="*/ 0 w 612648"/>
                                <a:gd name="connsiteY3" fmla="*/ 0 h 619324"/>
                                <a:gd name="connsiteX0" fmla="*/ 0 w 613887"/>
                                <a:gd name="connsiteY0" fmla="*/ 0 h 622752"/>
                                <a:gd name="connsiteX1" fmla="*/ 612648 w 613887"/>
                                <a:gd name="connsiteY1" fmla="*/ 306324 h 622752"/>
                                <a:gd name="connsiteX2" fmla="*/ 0 w 613887"/>
                                <a:gd name="connsiteY2" fmla="*/ 612648 h 622752"/>
                                <a:gd name="connsiteX3" fmla="*/ 0 w 613887"/>
                                <a:gd name="connsiteY3" fmla="*/ 0 h 622752"/>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Lst>
                              <a:ahLst/>
                              <a:cxnLst>
                                <a:cxn ang="0">
                                  <a:pos x="connsiteX0" y="connsiteY0"/>
                                </a:cxn>
                                <a:cxn ang="0">
                                  <a:pos x="connsiteX1" y="connsiteY1"/>
                                </a:cxn>
                                <a:cxn ang="0">
                                  <a:pos x="connsiteX2" y="connsiteY2"/>
                                </a:cxn>
                                <a:cxn ang="0">
                                  <a:pos x="connsiteX3" y="connsiteY3"/>
                                </a:cxn>
                              </a:cxnLst>
                              <a:rect l="l" t="t" r="r" b="b"/>
                              <a:pathLst>
                                <a:path w="613887" h="612648">
                                  <a:moveTo>
                                    <a:pt x="0" y="0"/>
                                  </a:moveTo>
                                  <a:cubicBezTo>
                                    <a:pt x="204216" y="163068"/>
                                    <a:pt x="582168" y="97536"/>
                                    <a:pt x="612648" y="306324"/>
                                  </a:cubicBezTo>
                                  <a:cubicBezTo>
                                    <a:pt x="643128" y="515112"/>
                                    <a:pt x="102108" y="488442"/>
                                    <a:pt x="0" y="612648"/>
                                  </a:cubicBezTo>
                                  <a:lnTo>
                                    <a:pt x="0" y="0"/>
                                  </a:lnTo>
                                  <a:close/>
                                </a:path>
                              </a:pathLst>
                            </a:cu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Flowchart: Delay 1041">
                              <a:extLst>
                                <a:ext uri="{FF2B5EF4-FFF2-40B4-BE49-F238E27FC236}">
                                  <a16:creationId xmlns:a16="http://schemas.microsoft.com/office/drawing/2014/main" id="{873517A8-1AF0-9E12-9651-F9B3A463119C}"/>
                                </a:ext>
                              </a:extLst>
                            </p:cNvPr>
                            <p:cNvSpPr/>
                            <p:nvPr/>
                          </p:nvSpPr>
                          <p:spPr>
                            <a:xfrm rot="10800000">
                              <a:off x="8957936" y="1728492"/>
                              <a:ext cx="613887" cy="612648"/>
                            </a:xfrm>
                            <a:custGeom>
                              <a:avLst/>
                              <a:gdLst>
                                <a:gd name="connsiteX0" fmla="*/ 0 w 612648"/>
                                <a:gd name="connsiteY0" fmla="*/ 0 h 612648"/>
                                <a:gd name="connsiteX1" fmla="*/ 306324 w 612648"/>
                                <a:gd name="connsiteY1" fmla="*/ 0 h 612648"/>
                                <a:gd name="connsiteX2" fmla="*/ 612648 w 612648"/>
                                <a:gd name="connsiteY2" fmla="*/ 306324 h 612648"/>
                                <a:gd name="connsiteX3" fmla="*/ 306324 w 612648"/>
                                <a:gd name="connsiteY3" fmla="*/ 612648 h 612648"/>
                                <a:gd name="connsiteX4" fmla="*/ 0 w 612648"/>
                                <a:gd name="connsiteY4" fmla="*/ 612648 h 612648"/>
                                <a:gd name="connsiteX5" fmla="*/ 0 w 612648"/>
                                <a:gd name="connsiteY5" fmla="*/ 0 h 612648"/>
                                <a:gd name="connsiteX0" fmla="*/ 0 w 612648"/>
                                <a:gd name="connsiteY0" fmla="*/ 0 h 612648"/>
                                <a:gd name="connsiteX1" fmla="*/ 612648 w 612648"/>
                                <a:gd name="connsiteY1" fmla="*/ 306324 h 612648"/>
                                <a:gd name="connsiteX2" fmla="*/ 306324 w 612648"/>
                                <a:gd name="connsiteY2" fmla="*/ 612648 h 612648"/>
                                <a:gd name="connsiteX3" fmla="*/ 0 w 612648"/>
                                <a:gd name="connsiteY3" fmla="*/ 612648 h 612648"/>
                                <a:gd name="connsiteX4" fmla="*/ 0 w 612648"/>
                                <a:gd name="connsiteY4" fmla="*/ 0 h 612648"/>
                                <a:gd name="connsiteX0" fmla="*/ 0 w 612648"/>
                                <a:gd name="connsiteY0" fmla="*/ 0 h 619324"/>
                                <a:gd name="connsiteX1" fmla="*/ 612648 w 612648"/>
                                <a:gd name="connsiteY1" fmla="*/ 306324 h 619324"/>
                                <a:gd name="connsiteX2" fmla="*/ 0 w 612648"/>
                                <a:gd name="connsiteY2" fmla="*/ 612648 h 619324"/>
                                <a:gd name="connsiteX3" fmla="*/ 0 w 612648"/>
                                <a:gd name="connsiteY3" fmla="*/ 0 h 619324"/>
                                <a:gd name="connsiteX0" fmla="*/ 0 w 613887"/>
                                <a:gd name="connsiteY0" fmla="*/ 0 h 622752"/>
                                <a:gd name="connsiteX1" fmla="*/ 612648 w 613887"/>
                                <a:gd name="connsiteY1" fmla="*/ 306324 h 622752"/>
                                <a:gd name="connsiteX2" fmla="*/ 0 w 613887"/>
                                <a:gd name="connsiteY2" fmla="*/ 612648 h 622752"/>
                                <a:gd name="connsiteX3" fmla="*/ 0 w 613887"/>
                                <a:gd name="connsiteY3" fmla="*/ 0 h 622752"/>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Lst>
                              <a:ahLst/>
                              <a:cxnLst>
                                <a:cxn ang="0">
                                  <a:pos x="connsiteX0" y="connsiteY0"/>
                                </a:cxn>
                                <a:cxn ang="0">
                                  <a:pos x="connsiteX1" y="connsiteY1"/>
                                </a:cxn>
                                <a:cxn ang="0">
                                  <a:pos x="connsiteX2" y="connsiteY2"/>
                                </a:cxn>
                                <a:cxn ang="0">
                                  <a:pos x="connsiteX3" y="connsiteY3"/>
                                </a:cxn>
                              </a:cxnLst>
                              <a:rect l="l" t="t" r="r" b="b"/>
                              <a:pathLst>
                                <a:path w="613887" h="612648">
                                  <a:moveTo>
                                    <a:pt x="0" y="0"/>
                                  </a:moveTo>
                                  <a:cubicBezTo>
                                    <a:pt x="204216" y="163068"/>
                                    <a:pt x="582168" y="97536"/>
                                    <a:pt x="612648" y="306324"/>
                                  </a:cubicBezTo>
                                  <a:cubicBezTo>
                                    <a:pt x="643128" y="515112"/>
                                    <a:pt x="102108" y="488442"/>
                                    <a:pt x="0" y="612648"/>
                                  </a:cubicBez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Free-form: Shape 1048">
                              <a:extLst>
                                <a:ext uri="{FF2B5EF4-FFF2-40B4-BE49-F238E27FC236}">
                                  <a16:creationId xmlns:a16="http://schemas.microsoft.com/office/drawing/2014/main" id="{9D5C5FE7-2D66-3CEC-FE12-15372B42C2E3}"/>
                                </a:ext>
                              </a:extLst>
                            </p:cNvPr>
                            <p:cNvSpPr/>
                            <p:nvPr/>
                          </p:nvSpPr>
                          <p:spPr>
                            <a:xfrm>
                              <a:off x="8953497" y="1722120"/>
                              <a:ext cx="1234527" cy="1196340"/>
                            </a:xfrm>
                            <a:custGeom>
                              <a:avLst/>
                              <a:gdLst>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532"/>
                                <a:gd name="connsiteY0" fmla="*/ 0 h 1196340"/>
                                <a:gd name="connsiteX1" fmla="*/ 3 w 1234532"/>
                                <a:gd name="connsiteY1" fmla="*/ 297180 h 1196340"/>
                                <a:gd name="connsiteX2" fmla="*/ 617223 w 1234532"/>
                                <a:gd name="connsiteY2" fmla="*/ 601980 h 1196340"/>
                                <a:gd name="connsiteX3" fmla="*/ 1234443 w 1234532"/>
                                <a:gd name="connsiteY3" fmla="*/ 929640 h 1196340"/>
                                <a:gd name="connsiteX4" fmla="*/ 617223 w 1234532"/>
                                <a:gd name="connsiteY4" fmla="*/ 1196340 h 1196340"/>
                                <a:gd name="connsiteX0" fmla="*/ 609603 w 1234532"/>
                                <a:gd name="connsiteY0" fmla="*/ 0 h 1196340"/>
                                <a:gd name="connsiteX1" fmla="*/ 3 w 1234532"/>
                                <a:gd name="connsiteY1" fmla="*/ 297180 h 1196340"/>
                                <a:gd name="connsiteX2" fmla="*/ 617223 w 1234532"/>
                                <a:gd name="connsiteY2" fmla="*/ 601980 h 1196340"/>
                                <a:gd name="connsiteX3" fmla="*/ 1234443 w 1234532"/>
                                <a:gd name="connsiteY3" fmla="*/ 929640 h 1196340"/>
                                <a:gd name="connsiteX4" fmla="*/ 617223 w 1234532"/>
                                <a:gd name="connsiteY4" fmla="*/ 1196340 h 1196340"/>
                                <a:gd name="connsiteX0" fmla="*/ 609603 w 1234527"/>
                                <a:gd name="connsiteY0" fmla="*/ 0 h 1196340"/>
                                <a:gd name="connsiteX1" fmla="*/ 3 w 1234527"/>
                                <a:gd name="connsiteY1" fmla="*/ 297180 h 1196340"/>
                                <a:gd name="connsiteX2" fmla="*/ 617223 w 1234527"/>
                                <a:gd name="connsiteY2" fmla="*/ 601980 h 1196340"/>
                                <a:gd name="connsiteX3" fmla="*/ 1234443 w 1234527"/>
                                <a:gd name="connsiteY3" fmla="*/ 929640 h 1196340"/>
                                <a:gd name="connsiteX4" fmla="*/ 617223 w 1234527"/>
                                <a:gd name="connsiteY4" fmla="*/ 1196340 h 119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527" h="1196340">
                                  <a:moveTo>
                                    <a:pt x="609603" y="0"/>
                                  </a:moveTo>
                                  <a:cubicBezTo>
                                    <a:pt x="479428" y="136525"/>
                                    <a:pt x="-1267" y="113030"/>
                                    <a:pt x="3" y="297180"/>
                                  </a:cubicBezTo>
                                  <a:cubicBezTo>
                                    <a:pt x="1273" y="481330"/>
                                    <a:pt x="502923" y="481330"/>
                                    <a:pt x="617223" y="601980"/>
                                  </a:cubicBezTo>
                                  <a:cubicBezTo>
                                    <a:pt x="731523" y="722630"/>
                                    <a:pt x="1242063" y="708660"/>
                                    <a:pt x="1234443" y="929640"/>
                                  </a:cubicBezTo>
                                  <a:cubicBezTo>
                                    <a:pt x="1234443" y="1043940"/>
                                    <a:pt x="925833" y="1112520"/>
                                    <a:pt x="617223" y="119634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1050" name="Straight Connector 1049">
                              <a:extLst>
                                <a:ext uri="{FF2B5EF4-FFF2-40B4-BE49-F238E27FC236}">
                                  <a16:creationId xmlns:a16="http://schemas.microsoft.com/office/drawing/2014/main" id="{6075900E-349C-C102-0A40-5AD3120C0100}"/>
                                </a:ext>
                              </a:extLst>
                            </p:cNvPr>
                            <p:cNvCxnSpPr>
                              <a:cxnSpLocks/>
                            </p:cNvCxnSpPr>
                            <p:nvPr/>
                          </p:nvCxnSpPr>
                          <p:spPr>
                            <a:xfrm flipH="1">
                              <a:off x="9571204" y="1278187"/>
                              <a:ext cx="0" cy="1956185"/>
                            </a:xfrm>
                            <a:prstGeom prst="line">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grpSp>
                      <p:sp>
                        <p:nvSpPr>
                          <p:cNvPr id="1055" name="TextBox 1054">
                            <a:extLst>
                              <a:ext uri="{FF2B5EF4-FFF2-40B4-BE49-F238E27FC236}">
                                <a16:creationId xmlns:a16="http://schemas.microsoft.com/office/drawing/2014/main" id="{3CAD02CA-F108-42F3-B2D2-51AAC73732F4}"/>
                              </a:ext>
                            </a:extLst>
                          </p:cNvPr>
                          <p:cNvSpPr txBox="1"/>
                          <p:nvPr/>
                        </p:nvSpPr>
                        <p:spPr>
                          <a:xfrm rot="16200000">
                            <a:off x="7853702" y="3797046"/>
                            <a:ext cx="340799" cy="200055"/>
                          </a:xfrm>
                          <a:prstGeom prst="rect">
                            <a:avLst/>
                          </a:prstGeom>
                        </p:spPr>
                        <p:txBody>
                          <a:bodyPr wrap="none" lIns="0" tIns="0" rtlCol="0">
                            <a:spAutoFit/>
                          </a:bodyPr>
                          <a:lstStyle/>
                          <a:p>
                            <a:pPr algn="l"/>
                            <a:r>
                              <a:rPr lang="en-GB" sz="1000">
                                <a:solidFill>
                                  <a:srgbClr val="FFFFFF"/>
                                </a:solidFill>
                              </a:rPr>
                              <a:t>60m</a:t>
                            </a:r>
                          </a:p>
                        </p:txBody>
                      </p:sp>
                    </p:grpSp>
                    <p:cxnSp>
                      <p:nvCxnSpPr>
                        <p:cNvPr id="1059" name="Straight Connector 1058">
                          <a:extLst>
                            <a:ext uri="{FF2B5EF4-FFF2-40B4-BE49-F238E27FC236}">
                              <a16:creationId xmlns:a16="http://schemas.microsoft.com/office/drawing/2014/main" id="{2AC610EF-91E8-B3C5-2245-96D85F35632D}"/>
                            </a:ext>
                          </a:extLst>
                        </p:cNvPr>
                        <p:cNvCxnSpPr>
                          <a:cxnSpLocks/>
                        </p:cNvCxnSpPr>
                        <p:nvPr/>
                      </p:nvCxnSpPr>
                      <p:spPr>
                        <a:xfrm flipV="1">
                          <a:off x="6765604" y="2464823"/>
                          <a:ext cx="2626909" cy="1139569"/>
                        </a:xfrm>
                        <a:prstGeom prst="line">
                          <a:avLst/>
                        </a:prstGeom>
                        <a:ln w="31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85114A0B-ABB3-3759-E168-8A9C5755895A}"/>
                            </a:ext>
                          </a:extLst>
                        </p:cNvPr>
                        <p:cNvCxnSpPr>
                          <a:cxnSpLocks/>
                          <a:endCxn id="1030" idx="2"/>
                        </p:cNvCxnSpPr>
                        <p:nvPr/>
                      </p:nvCxnSpPr>
                      <p:spPr>
                        <a:xfrm flipV="1">
                          <a:off x="6746355" y="3121723"/>
                          <a:ext cx="2728978" cy="710528"/>
                        </a:xfrm>
                        <a:prstGeom prst="line">
                          <a:avLst/>
                        </a:prstGeom>
                        <a:ln w="31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F7CD27-71F4-99D9-9781-75019B4E0C6C}"/>
                            </a:ext>
                          </a:extLst>
                        </p:cNvPr>
                        <p:cNvSpPr txBox="1"/>
                        <p:nvPr/>
                      </p:nvSpPr>
                      <p:spPr>
                        <a:xfrm>
                          <a:off x="9004811" y="1564568"/>
                          <a:ext cx="1546257" cy="261610"/>
                        </a:xfrm>
                        <a:prstGeom prst="rect">
                          <a:avLst/>
                        </a:prstGeom>
                      </p:spPr>
                      <p:txBody>
                        <a:bodyPr wrap="none" lIns="0" tIns="0" rtlCol="0">
                          <a:spAutoFit/>
                        </a:bodyPr>
                        <a:lstStyle/>
                        <a:p>
                          <a:pPr algn="l"/>
                          <a:r>
                            <a:rPr lang="en-GB" sz="1400"/>
                            <a:t>Seismic resolution</a:t>
                          </a:r>
                        </a:p>
                      </p:txBody>
                    </p:sp>
                  </p:grpSp>
                  <p:sp>
                    <p:nvSpPr>
                      <p:cNvPr id="12" name="TextBox 11">
                        <a:extLst>
                          <a:ext uri="{FF2B5EF4-FFF2-40B4-BE49-F238E27FC236}">
                            <a16:creationId xmlns:a16="http://schemas.microsoft.com/office/drawing/2014/main" id="{11FAB38C-D76B-441C-D3E7-BD332FEB4775}"/>
                          </a:ext>
                        </a:extLst>
                      </p:cNvPr>
                      <p:cNvSpPr txBox="1"/>
                      <p:nvPr/>
                    </p:nvSpPr>
                    <p:spPr>
                      <a:xfrm>
                        <a:off x="6333013" y="929879"/>
                        <a:ext cx="1060547" cy="323165"/>
                      </a:xfrm>
                      <a:prstGeom prst="rect">
                        <a:avLst/>
                      </a:prstGeom>
                    </p:spPr>
                    <p:txBody>
                      <a:bodyPr wrap="none" lIns="0" tIns="0" rtlCol="0">
                        <a:spAutoFit/>
                      </a:bodyPr>
                      <a:lstStyle/>
                      <a:p>
                        <a:pPr algn="ctr"/>
                        <a:r>
                          <a:rPr lang="en-GB" sz="900"/>
                          <a:t>Simplistic reservoir</a:t>
                        </a:r>
                      </a:p>
                      <a:p>
                        <a:pPr algn="ctr"/>
                        <a:r>
                          <a:rPr lang="en-GB" sz="900"/>
                          <a:t> to scale </a:t>
                        </a:r>
                      </a:p>
                    </p:txBody>
                  </p:sp>
                </p:grpSp>
              </p:grpSp>
              <p:grpSp>
                <p:nvGrpSpPr>
                  <p:cNvPr id="1045" name="Group 1044">
                    <a:extLst>
                      <a:ext uri="{FF2B5EF4-FFF2-40B4-BE49-F238E27FC236}">
                        <a16:creationId xmlns:a16="http://schemas.microsoft.com/office/drawing/2014/main" id="{62D9423A-9F94-A2B3-6B51-3E9A87E6C71B}"/>
                      </a:ext>
                    </a:extLst>
                  </p:cNvPr>
                  <p:cNvGrpSpPr/>
                  <p:nvPr/>
                </p:nvGrpSpPr>
                <p:grpSpPr>
                  <a:xfrm>
                    <a:off x="6620237" y="3529245"/>
                    <a:ext cx="201742" cy="350518"/>
                    <a:chOff x="8953497" y="1278187"/>
                    <a:chExt cx="1234527" cy="1956185"/>
                  </a:xfrm>
                </p:grpSpPr>
                <p:sp>
                  <p:nvSpPr>
                    <p:cNvPr id="1042" name="Flowchart: Delay 1041">
                      <a:extLst>
                        <a:ext uri="{FF2B5EF4-FFF2-40B4-BE49-F238E27FC236}">
                          <a16:creationId xmlns:a16="http://schemas.microsoft.com/office/drawing/2014/main" id="{CE1288C6-4277-4F38-2A6E-C1E3C359E62D}"/>
                        </a:ext>
                      </a:extLst>
                    </p:cNvPr>
                    <p:cNvSpPr/>
                    <p:nvPr/>
                  </p:nvSpPr>
                  <p:spPr>
                    <a:xfrm>
                      <a:off x="9571823" y="2331720"/>
                      <a:ext cx="613887" cy="612648"/>
                    </a:xfrm>
                    <a:custGeom>
                      <a:avLst/>
                      <a:gdLst>
                        <a:gd name="connsiteX0" fmla="*/ 0 w 612648"/>
                        <a:gd name="connsiteY0" fmla="*/ 0 h 612648"/>
                        <a:gd name="connsiteX1" fmla="*/ 306324 w 612648"/>
                        <a:gd name="connsiteY1" fmla="*/ 0 h 612648"/>
                        <a:gd name="connsiteX2" fmla="*/ 612648 w 612648"/>
                        <a:gd name="connsiteY2" fmla="*/ 306324 h 612648"/>
                        <a:gd name="connsiteX3" fmla="*/ 306324 w 612648"/>
                        <a:gd name="connsiteY3" fmla="*/ 612648 h 612648"/>
                        <a:gd name="connsiteX4" fmla="*/ 0 w 612648"/>
                        <a:gd name="connsiteY4" fmla="*/ 612648 h 612648"/>
                        <a:gd name="connsiteX5" fmla="*/ 0 w 612648"/>
                        <a:gd name="connsiteY5" fmla="*/ 0 h 612648"/>
                        <a:gd name="connsiteX0" fmla="*/ 0 w 612648"/>
                        <a:gd name="connsiteY0" fmla="*/ 0 h 612648"/>
                        <a:gd name="connsiteX1" fmla="*/ 612648 w 612648"/>
                        <a:gd name="connsiteY1" fmla="*/ 306324 h 612648"/>
                        <a:gd name="connsiteX2" fmla="*/ 306324 w 612648"/>
                        <a:gd name="connsiteY2" fmla="*/ 612648 h 612648"/>
                        <a:gd name="connsiteX3" fmla="*/ 0 w 612648"/>
                        <a:gd name="connsiteY3" fmla="*/ 612648 h 612648"/>
                        <a:gd name="connsiteX4" fmla="*/ 0 w 612648"/>
                        <a:gd name="connsiteY4" fmla="*/ 0 h 612648"/>
                        <a:gd name="connsiteX0" fmla="*/ 0 w 612648"/>
                        <a:gd name="connsiteY0" fmla="*/ 0 h 619324"/>
                        <a:gd name="connsiteX1" fmla="*/ 612648 w 612648"/>
                        <a:gd name="connsiteY1" fmla="*/ 306324 h 619324"/>
                        <a:gd name="connsiteX2" fmla="*/ 0 w 612648"/>
                        <a:gd name="connsiteY2" fmla="*/ 612648 h 619324"/>
                        <a:gd name="connsiteX3" fmla="*/ 0 w 612648"/>
                        <a:gd name="connsiteY3" fmla="*/ 0 h 619324"/>
                        <a:gd name="connsiteX0" fmla="*/ 0 w 613887"/>
                        <a:gd name="connsiteY0" fmla="*/ 0 h 622752"/>
                        <a:gd name="connsiteX1" fmla="*/ 612648 w 613887"/>
                        <a:gd name="connsiteY1" fmla="*/ 306324 h 622752"/>
                        <a:gd name="connsiteX2" fmla="*/ 0 w 613887"/>
                        <a:gd name="connsiteY2" fmla="*/ 612648 h 622752"/>
                        <a:gd name="connsiteX3" fmla="*/ 0 w 613887"/>
                        <a:gd name="connsiteY3" fmla="*/ 0 h 622752"/>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Lst>
                      <a:ahLst/>
                      <a:cxnLst>
                        <a:cxn ang="0">
                          <a:pos x="connsiteX0" y="connsiteY0"/>
                        </a:cxn>
                        <a:cxn ang="0">
                          <a:pos x="connsiteX1" y="connsiteY1"/>
                        </a:cxn>
                        <a:cxn ang="0">
                          <a:pos x="connsiteX2" y="connsiteY2"/>
                        </a:cxn>
                        <a:cxn ang="0">
                          <a:pos x="connsiteX3" y="connsiteY3"/>
                        </a:cxn>
                      </a:cxnLst>
                      <a:rect l="l" t="t" r="r" b="b"/>
                      <a:pathLst>
                        <a:path w="613887" h="612648">
                          <a:moveTo>
                            <a:pt x="0" y="0"/>
                          </a:moveTo>
                          <a:cubicBezTo>
                            <a:pt x="204216" y="163068"/>
                            <a:pt x="582168" y="97536"/>
                            <a:pt x="612648" y="306324"/>
                          </a:cubicBezTo>
                          <a:cubicBezTo>
                            <a:pt x="643128" y="515112"/>
                            <a:pt x="102108" y="488442"/>
                            <a:pt x="0" y="612648"/>
                          </a:cubicBezTo>
                          <a:lnTo>
                            <a:pt x="0" y="0"/>
                          </a:lnTo>
                          <a:close/>
                        </a:path>
                      </a:pathLst>
                    </a:cu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3" name="Flowchart: Delay 1041">
                      <a:extLst>
                        <a:ext uri="{FF2B5EF4-FFF2-40B4-BE49-F238E27FC236}">
                          <a16:creationId xmlns:a16="http://schemas.microsoft.com/office/drawing/2014/main" id="{FFF77905-0468-C665-A26A-0756465AA384}"/>
                        </a:ext>
                      </a:extLst>
                    </p:cNvPr>
                    <p:cNvSpPr/>
                    <p:nvPr/>
                  </p:nvSpPr>
                  <p:spPr>
                    <a:xfrm rot="10800000">
                      <a:off x="8957936" y="1728492"/>
                      <a:ext cx="613887" cy="612648"/>
                    </a:xfrm>
                    <a:custGeom>
                      <a:avLst/>
                      <a:gdLst>
                        <a:gd name="connsiteX0" fmla="*/ 0 w 612648"/>
                        <a:gd name="connsiteY0" fmla="*/ 0 h 612648"/>
                        <a:gd name="connsiteX1" fmla="*/ 306324 w 612648"/>
                        <a:gd name="connsiteY1" fmla="*/ 0 h 612648"/>
                        <a:gd name="connsiteX2" fmla="*/ 612648 w 612648"/>
                        <a:gd name="connsiteY2" fmla="*/ 306324 h 612648"/>
                        <a:gd name="connsiteX3" fmla="*/ 306324 w 612648"/>
                        <a:gd name="connsiteY3" fmla="*/ 612648 h 612648"/>
                        <a:gd name="connsiteX4" fmla="*/ 0 w 612648"/>
                        <a:gd name="connsiteY4" fmla="*/ 612648 h 612648"/>
                        <a:gd name="connsiteX5" fmla="*/ 0 w 612648"/>
                        <a:gd name="connsiteY5" fmla="*/ 0 h 612648"/>
                        <a:gd name="connsiteX0" fmla="*/ 0 w 612648"/>
                        <a:gd name="connsiteY0" fmla="*/ 0 h 612648"/>
                        <a:gd name="connsiteX1" fmla="*/ 612648 w 612648"/>
                        <a:gd name="connsiteY1" fmla="*/ 306324 h 612648"/>
                        <a:gd name="connsiteX2" fmla="*/ 306324 w 612648"/>
                        <a:gd name="connsiteY2" fmla="*/ 612648 h 612648"/>
                        <a:gd name="connsiteX3" fmla="*/ 0 w 612648"/>
                        <a:gd name="connsiteY3" fmla="*/ 612648 h 612648"/>
                        <a:gd name="connsiteX4" fmla="*/ 0 w 612648"/>
                        <a:gd name="connsiteY4" fmla="*/ 0 h 612648"/>
                        <a:gd name="connsiteX0" fmla="*/ 0 w 612648"/>
                        <a:gd name="connsiteY0" fmla="*/ 0 h 619324"/>
                        <a:gd name="connsiteX1" fmla="*/ 612648 w 612648"/>
                        <a:gd name="connsiteY1" fmla="*/ 306324 h 619324"/>
                        <a:gd name="connsiteX2" fmla="*/ 0 w 612648"/>
                        <a:gd name="connsiteY2" fmla="*/ 612648 h 619324"/>
                        <a:gd name="connsiteX3" fmla="*/ 0 w 612648"/>
                        <a:gd name="connsiteY3" fmla="*/ 0 h 619324"/>
                        <a:gd name="connsiteX0" fmla="*/ 0 w 613887"/>
                        <a:gd name="connsiteY0" fmla="*/ 0 h 622752"/>
                        <a:gd name="connsiteX1" fmla="*/ 612648 w 613887"/>
                        <a:gd name="connsiteY1" fmla="*/ 306324 h 622752"/>
                        <a:gd name="connsiteX2" fmla="*/ 0 w 613887"/>
                        <a:gd name="connsiteY2" fmla="*/ 612648 h 622752"/>
                        <a:gd name="connsiteX3" fmla="*/ 0 w 613887"/>
                        <a:gd name="connsiteY3" fmla="*/ 0 h 622752"/>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 name="connsiteX0" fmla="*/ 0 w 613887"/>
                        <a:gd name="connsiteY0" fmla="*/ 0 h 612648"/>
                        <a:gd name="connsiteX1" fmla="*/ 612648 w 613887"/>
                        <a:gd name="connsiteY1" fmla="*/ 306324 h 612648"/>
                        <a:gd name="connsiteX2" fmla="*/ 0 w 613887"/>
                        <a:gd name="connsiteY2" fmla="*/ 612648 h 612648"/>
                        <a:gd name="connsiteX3" fmla="*/ 0 w 613887"/>
                        <a:gd name="connsiteY3" fmla="*/ 0 h 612648"/>
                      </a:gdLst>
                      <a:ahLst/>
                      <a:cxnLst>
                        <a:cxn ang="0">
                          <a:pos x="connsiteX0" y="connsiteY0"/>
                        </a:cxn>
                        <a:cxn ang="0">
                          <a:pos x="connsiteX1" y="connsiteY1"/>
                        </a:cxn>
                        <a:cxn ang="0">
                          <a:pos x="connsiteX2" y="connsiteY2"/>
                        </a:cxn>
                        <a:cxn ang="0">
                          <a:pos x="connsiteX3" y="connsiteY3"/>
                        </a:cxn>
                      </a:cxnLst>
                      <a:rect l="l" t="t" r="r" b="b"/>
                      <a:pathLst>
                        <a:path w="613887" h="612648">
                          <a:moveTo>
                            <a:pt x="0" y="0"/>
                          </a:moveTo>
                          <a:cubicBezTo>
                            <a:pt x="204216" y="163068"/>
                            <a:pt x="582168" y="97536"/>
                            <a:pt x="612648" y="306324"/>
                          </a:cubicBezTo>
                          <a:cubicBezTo>
                            <a:pt x="643128" y="515112"/>
                            <a:pt x="102108" y="488442"/>
                            <a:pt x="0" y="612648"/>
                          </a:cubicBezTo>
                          <a:lnTo>
                            <a:pt x="0"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4" name="Free-form: Shape 1043">
                      <a:extLst>
                        <a:ext uri="{FF2B5EF4-FFF2-40B4-BE49-F238E27FC236}">
                          <a16:creationId xmlns:a16="http://schemas.microsoft.com/office/drawing/2014/main" id="{8C476808-029E-034B-621F-A3B68371BFB6}"/>
                        </a:ext>
                      </a:extLst>
                    </p:cNvPr>
                    <p:cNvSpPr/>
                    <p:nvPr/>
                  </p:nvSpPr>
                  <p:spPr>
                    <a:xfrm>
                      <a:off x="8953497" y="1722120"/>
                      <a:ext cx="1234527" cy="1196340"/>
                    </a:xfrm>
                    <a:custGeom>
                      <a:avLst/>
                      <a:gdLst>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443"/>
                        <a:gd name="connsiteY0" fmla="*/ 0 h 1196340"/>
                        <a:gd name="connsiteX1" fmla="*/ 3 w 1234443"/>
                        <a:gd name="connsiteY1" fmla="*/ 297180 h 1196340"/>
                        <a:gd name="connsiteX2" fmla="*/ 617223 w 1234443"/>
                        <a:gd name="connsiteY2" fmla="*/ 601980 h 1196340"/>
                        <a:gd name="connsiteX3" fmla="*/ 1234443 w 1234443"/>
                        <a:gd name="connsiteY3" fmla="*/ 929640 h 1196340"/>
                        <a:gd name="connsiteX4" fmla="*/ 617223 w 1234443"/>
                        <a:gd name="connsiteY4" fmla="*/ 1196340 h 1196340"/>
                        <a:gd name="connsiteX0" fmla="*/ 609603 w 1234532"/>
                        <a:gd name="connsiteY0" fmla="*/ 0 h 1196340"/>
                        <a:gd name="connsiteX1" fmla="*/ 3 w 1234532"/>
                        <a:gd name="connsiteY1" fmla="*/ 297180 h 1196340"/>
                        <a:gd name="connsiteX2" fmla="*/ 617223 w 1234532"/>
                        <a:gd name="connsiteY2" fmla="*/ 601980 h 1196340"/>
                        <a:gd name="connsiteX3" fmla="*/ 1234443 w 1234532"/>
                        <a:gd name="connsiteY3" fmla="*/ 929640 h 1196340"/>
                        <a:gd name="connsiteX4" fmla="*/ 617223 w 1234532"/>
                        <a:gd name="connsiteY4" fmla="*/ 1196340 h 1196340"/>
                        <a:gd name="connsiteX0" fmla="*/ 609603 w 1234532"/>
                        <a:gd name="connsiteY0" fmla="*/ 0 h 1196340"/>
                        <a:gd name="connsiteX1" fmla="*/ 3 w 1234532"/>
                        <a:gd name="connsiteY1" fmla="*/ 297180 h 1196340"/>
                        <a:gd name="connsiteX2" fmla="*/ 617223 w 1234532"/>
                        <a:gd name="connsiteY2" fmla="*/ 601980 h 1196340"/>
                        <a:gd name="connsiteX3" fmla="*/ 1234443 w 1234532"/>
                        <a:gd name="connsiteY3" fmla="*/ 929640 h 1196340"/>
                        <a:gd name="connsiteX4" fmla="*/ 617223 w 1234532"/>
                        <a:gd name="connsiteY4" fmla="*/ 1196340 h 1196340"/>
                        <a:gd name="connsiteX0" fmla="*/ 609603 w 1234527"/>
                        <a:gd name="connsiteY0" fmla="*/ 0 h 1196340"/>
                        <a:gd name="connsiteX1" fmla="*/ 3 w 1234527"/>
                        <a:gd name="connsiteY1" fmla="*/ 297180 h 1196340"/>
                        <a:gd name="connsiteX2" fmla="*/ 617223 w 1234527"/>
                        <a:gd name="connsiteY2" fmla="*/ 601980 h 1196340"/>
                        <a:gd name="connsiteX3" fmla="*/ 1234443 w 1234527"/>
                        <a:gd name="connsiteY3" fmla="*/ 929640 h 1196340"/>
                        <a:gd name="connsiteX4" fmla="*/ 617223 w 1234527"/>
                        <a:gd name="connsiteY4" fmla="*/ 1196340 h 119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527" h="1196340">
                          <a:moveTo>
                            <a:pt x="609603" y="0"/>
                          </a:moveTo>
                          <a:cubicBezTo>
                            <a:pt x="479428" y="136525"/>
                            <a:pt x="-1267" y="113030"/>
                            <a:pt x="3" y="297180"/>
                          </a:cubicBezTo>
                          <a:cubicBezTo>
                            <a:pt x="1273" y="481330"/>
                            <a:pt x="502923" y="481330"/>
                            <a:pt x="617223" y="601980"/>
                          </a:cubicBezTo>
                          <a:cubicBezTo>
                            <a:pt x="731523" y="722630"/>
                            <a:pt x="1242063" y="708660"/>
                            <a:pt x="1234443" y="929640"/>
                          </a:cubicBezTo>
                          <a:cubicBezTo>
                            <a:pt x="1234443" y="1043940"/>
                            <a:pt x="925833" y="1112520"/>
                            <a:pt x="617223" y="1196340"/>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1039" name="Straight Connector 1038">
                      <a:extLst>
                        <a:ext uri="{FF2B5EF4-FFF2-40B4-BE49-F238E27FC236}">
                          <a16:creationId xmlns:a16="http://schemas.microsoft.com/office/drawing/2014/main" id="{5DB6B209-CB3A-9B46-11E3-2F2CC816A6F1}"/>
                        </a:ext>
                      </a:extLst>
                    </p:cNvPr>
                    <p:cNvCxnSpPr>
                      <a:cxnSpLocks/>
                    </p:cNvCxnSpPr>
                    <p:nvPr/>
                  </p:nvCxnSpPr>
                  <p:spPr>
                    <a:xfrm flipH="1">
                      <a:off x="9571204" y="1278187"/>
                      <a:ext cx="0" cy="1956185"/>
                    </a:xfrm>
                    <a:prstGeom prst="line">
                      <a:avLst/>
                    </a:prstGeom>
                    <a:ln w="19050">
                      <a:solidFill>
                        <a:schemeClr val="bg2">
                          <a:lumMod val="50000"/>
                        </a:schemeClr>
                      </a:solidFill>
                    </a:ln>
                  </p:spPr>
                  <p:style>
                    <a:lnRef idx="1">
                      <a:schemeClr val="dk1"/>
                    </a:lnRef>
                    <a:fillRef idx="0">
                      <a:schemeClr val="dk1"/>
                    </a:fillRef>
                    <a:effectRef idx="0">
                      <a:schemeClr val="dk1"/>
                    </a:effectRef>
                    <a:fontRef idx="minor">
                      <a:schemeClr val="tx1"/>
                    </a:fontRef>
                  </p:style>
                </p:cxnSp>
              </p:grpSp>
              <p:cxnSp>
                <p:nvCxnSpPr>
                  <p:cNvPr id="4" name="Straight Arrow Connector 3">
                    <a:extLst>
                      <a:ext uri="{FF2B5EF4-FFF2-40B4-BE49-F238E27FC236}">
                        <a16:creationId xmlns:a16="http://schemas.microsoft.com/office/drawing/2014/main" id="{5F918874-21F3-13B3-2A88-9C7EEE813299}"/>
                      </a:ext>
                    </a:extLst>
                  </p:cNvPr>
                  <p:cNvCxnSpPr/>
                  <p:nvPr/>
                </p:nvCxnSpPr>
                <p:spPr>
                  <a:xfrm>
                    <a:off x="1094525" y="3550410"/>
                    <a:ext cx="779227"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963E1E3-179B-6289-2EF5-4F53482A186A}"/>
                      </a:ext>
                    </a:extLst>
                  </p:cNvPr>
                  <p:cNvSpPr txBox="1"/>
                  <p:nvPr/>
                </p:nvSpPr>
                <p:spPr>
                  <a:xfrm>
                    <a:off x="1167244" y="3313795"/>
                    <a:ext cx="725520" cy="215444"/>
                  </a:xfrm>
                  <a:prstGeom prst="rect">
                    <a:avLst/>
                  </a:prstGeom>
                </p:spPr>
                <p:txBody>
                  <a:bodyPr wrap="none" lIns="0" tIns="0" rtlCol="0">
                    <a:spAutoFit/>
                  </a:bodyPr>
                  <a:lstStyle/>
                  <a:p>
                    <a:pPr algn="l"/>
                    <a:r>
                      <a:rPr lang="en-GB" sz="1100" b="1"/>
                      <a:t>60m wide</a:t>
                    </a:r>
                  </a:p>
                </p:txBody>
              </p:sp>
            </p:grpSp>
          </p:grpSp>
        </p:grpSp>
        <p:sp>
          <p:nvSpPr>
            <p:cNvPr id="14" name="TextBox 13">
              <a:extLst>
                <a:ext uri="{FF2B5EF4-FFF2-40B4-BE49-F238E27FC236}">
                  <a16:creationId xmlns:a16="http://schemas.microsoft.com/office/drawing/2014/main" id="{2F49B68B-2376-0443-8C06-B7EDABA8CC4E}"/>
                </a:ext>
              </a:extLst>
            </p:cNvPr>
            <p:cNvSpPr txBox="1"/>
            <p:nvPr/>
          </p:nvSpPr>
          <p:spPr>
            <a:xfrm rot="20436596">
              <a:off x="2434871" y="2926037"/>
              <a:ext cx="1094210" cy="215444"/>
            </a:xfrm>
            <a:prstGeom prst="rect">
              <a:avLst/>
            </a:prstGeom>
          </p:spPr>
          <p:txBody>
            <a:bodyPr wrap="none" lIns="0" tIns="0" rtlCol="0">
              <a:spAutoFit/>
            </a:bodyPr>
            <a:lstStyle/>
            <a:p>
              <a:r>
                <a:rPr lang="en-GB" sz="1100" b="1"/>
                <a:t>Diameter 167m</a:t>
              </a:r>
            </a:p>
          </p:txBody>
        </p:sp>
        <p:cxnSp>
          <p:nvCxnSpPr>
            <p:cNvPr id="20" name="Straight Arrow Connector 19">
              <a:extLst>
                <a:ext uri="{FF2B5EF4-FFF2-40B4-BE49-F238E27FC236}">
                  <a16:creationId xmlns:a16="http://schemas.microsoft.com/office/drawing/2014/main" id="{A55CFD49-F70B-375A-4FEB-245346DC3513}"/>
                </a:ext>
              </a:extLst>
            </p:cNvPr>
            <p:cNvCxnSpPr>
              <a:cxnSpLocks/>
            </p:cNvCxnSpPr>
            <p:nvPr/>
          </p:nvCxnSpPr>
          <p:spPr>
            <a:xfrm flipV="1">
              <a:off x="1956869" y="2795312"/>
              <a:ext cx="2051672" cy="677226"/>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71" name="TextBox 1070">
            <a:extLst>
              <a:ext uri="{FF2B5EF4-FFF2-40B4-BE49-F238E27FC236}">
                <a16:creationId xmlns:a16="http://schemas.microsoft.com/office/drawing/2014/main" id="{10C94E82-193B-87E0-F8FA-8259DE762DB9}"/>
              </a:ext>
              <a:ext uri="{C183D7F6-B498-43B3-948B-1728B52AA6E4}">
                <adec:decorative xmlns:adec="http://schemas.microsoft.com/office/drawing/2017/decorative" val="0"/>
              </a:ext>
            </a:extLst>
          </p:cNvPr>
          <p:cNvSpPr txBox="1"/>
          <p:nvPr/>
        </p:nvSpPr>
        <p:spPr>
          <a:xfrm>
            <a:off x="353416" y="4958985"/>
            <a:ext cx="11481137" cy="1384995"/>
          </a:xfrm>
          <a:prstGeom prst="rect">
            <a:avLst/>
          </a:prstGeom>
          <a:noFill/>
        </p:spPr>
        <p:txBody>
          <a:bodyPr wrap="square">
            <a:spAutoFit/>
          </a:bodyPr>
          <a:lstStyle/>
          <a:p>
            <a:pPr marL="0" lvl="1"/>
            <a:r>
              <a:rPr lang="en-GB" sz="1200" b="1">
                <a:latin typeface="+mj-lt"/>
              </a:rPr>
              <a:t>Offshore windfarm </a:t>
            </a:r>
            <a:r>
              <a:rPr lang="en-GB" sz="1200">
                <a:latin typeface="+mj-lt"/>
              </a:rPr>
              <a:t>turbines are increasingly giant structures with future 13-15MW turbines likely to be 300m tall (roughly height of the Eiffel Tower).  A key risk to their installation are boulders on the seabed and the nature of the post-glacial sediment impacting stability of foundations and the setting of supporting piles 60m (turbine) to 100m (substation) below seabed that requires a jack-up rig for operations.  This is a very shallow target by conventional Oil and Gas (O&amp;G)/Carbon storage (CS) perspective.  Whilst </a:t>
            </a:r>
            <a:r>
              <a:rPr lang="en-GB" sz="1200" b="1">
                <a:latin typeface="+mj-lt"/>
              </a:rPr>
              <a:t>O&amp;G/CS </a:t>
            </a:r>
            <a:r>
              <a:rPr lang="en-GB" sz="1200">
                <a:latin typeface="+mj-lt"/>
              </a:rPr>
              <a:t>are also interested in jack-up rig stability more effort is looking at:</a:t>
            </a:r>
          </a:p>
          <a:p>
            <a:pPr marL="952470" lvl="2" indent="-342900">
              <a:buAutoNum type="alphaLcParenR"/>
            </a:pPr>
            <a:r>
              <a:rPr lang="en-GB" sz="1200">
                <a:latin typeface="+mj-lt"/>
              </a:rPr>
              <a:t>The overburden for shallow, naturally occurring (biogenic) gas or indication of carbon leaking from the underlying store.</a:t>
            </a:r>
          </a:p>
          <a:p>
            <a:pPr marL="952470" lvl="2" indent="-342900">
              <a:buAutoNum type="alphaLcParenR"/>
            </a:pPr>
            <a:r>
              <a:rPr lang="en-GB" sz="1200">
                <a:latin typeface="+mj-lt"/>
              </a:rPr>
              <a:t>Trying to image the storage reservoir from 800m down to &gt;4000m (for most typical O&amp;G or CS) using seismic data.</a:t>
            </a:r>
          </a:p>
          <a:p>
            <a:pPr marL="0" lvl="1"/>
            <a:r>
              <a:rPr lang="en-GB" sz="1200">
                <a:latin typeface="+mj-lt"/>
              </a:rPr>
              <a:t>It should be noted that the ability of seismic data to resolve fine scale geological details (seismic resolution) decreases with depth beneath surface.</a:t>
            </a:r>
          </a:p>
        </p:txBody>
      </p:sp>
      <p:sp>
        <p:nvSpPr>
          <p:cNvPr id="1075" name="Text Placeholder 1074">
            <a:extLst>
              <a:ext uri="{FF2B5EF4-FFF2-40B4-BE49-F238E27FC236}">
                <a16:creationId xmlns:a16="http://schemas.microsoft.com/office/drawing/2014/main" id="{3133F366-5F97-9B4A-0D17-7C183ED6CC59}"/>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sz="1400">
                <a:solidFill>
                  <a:srgbClr val="FFFFFF"/>
                </a:solidFill>
              </a:rPr>
              <a:t>Comparative vertical scale of SNS turbines, Endurance reservoir and seismic resolution</a:t>
            </a:r>
          </a:p>
          <a:p>
            <a:endParaRPr lang="en-GB"/>
          </a:p>
        </p:txBody>
      </p:sp>
    </p:spTree>
    <p:extLst>
      <p:ext uri="{BB962C8B-B14F-4D97-AF65-F5344CB8AC3E}">
        <p14:creationId xmlns:p14="http://schemas.microsoft.com/office/powerpoint/2010/main" val="3368300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Title 1073">
            <a:extLst>
              <a:ext uri="{FF2B5EF4-FFF2-40B4-BE49-F238E27FC236}">
                <a16:creationId xmlns:a16="http://schemas.microsoft.com/office/drawing/2014/main" id="{9E9249EA-E196-9121-4D55-3A8A0F252059}"/>
              </a:ext>
              <a:ext uri="{C183D7F6-B498-43B3-948B-1728B52AA6E4}">
                <adec:decorative xmlns:adec="http://schemas.microsoft.com/office/drawing/2017/decorative" val="0"/>
              </a:ext>
            </a:extLst>
          </p:cNvPr>
          <p:cNvSpPr>
            <a:spLocks noGrp="1"/>
          </p:cNvSpPr>
          <p:nvPr>
            <p:ph type="title"/>
          </p:nvPr>
        </p:nvSpPr>
        <p:spPr>
          <a:xfrm>
            <a:off x="357447" y="260351"/>
            <a:ext cx="8080342" cy="332154"/>
          </a:xfrm>
        </p:spPr>
        <p:txBody>
          <a:bodyPr/>
          <a:lstStyle/>
          <a:p>
            <a:r>
              <a:rPr lang="en-GB"/>
              <a:t>3.1b Range of UKCS Carbon Storage sites </a:t>
            </a:r>
          </a:p>
        </p:txBody>
      </p:sp>
      <p:sp>
        <p:nvSpPr>
          <p:cNvPr id="8" name="Slide Number Placeholder 7">
            <a:extLst>
              <a:ext uri="{FF2B5EF4-FFF2-40B4-BE49-F238E27FC236}">
                <a16:creationId xmlns:a16="http://schemas.microsoft.com/office/drawing/2014/main" id="{40E7F8FB-B06E-2A87-FB35-5DF432DED83D}"/>
              </a:ext>
            </a:extLst>
          </p:cNvPr>
          <p:cNvSpPr>
            <a:spLocks noGrp="1"/>
          </p:cNvSpPr>
          <p:nvPr>
            <p:ph type="sldNum" sz="quarter" idx="4"/>
          </p:nvPr>
        </p:nvSpPr>
        <p:spPr/>
        <p:txBody>
          <a:bodyPr/>
          <a:lstStyle/>
          <a:p>
            <a:fld id="{DD0590FE-9BA6-45CB-BC76-38BB9AEE2E90}" type="slidenum">
              <a:rPr lang="en-GB" smtClean="0"/>
              <a:t>6</a:t>
            </a:fld>
            <a:endParaRPr lang="en-GB"/>
          </a:p>
        </p:txBody>
      </p:sp>
      <p:grpSp>
        <p:nvGrpSpPr>
          <p:cNvPr id="5" name="Group 4" descr="Range of CS storage sites">
            <a:extLst>
              <a:ext uri="{FF2B5EF4-FFF2-40B4-BE49-F238E27FC236}">
                <a16:creationId xmlns:a16="http://schemas.microsoft.com/office/drawing/2014/main" id="{46EA51C7-D902-A520-B0BC-DA371E6EB27B}"/>
              </a:ext>
            </a:extLst>
          </p:cNvPr>
          <p:cNvGrpSpPr/>
          <p:nvPr/>
        </p:nvGrpSpPr>
        <p:grpSpPr>
          <a:xfrm>
            <a:off x="619092" y="1066659"/>
            <a:ext cx="10841238" cy="5042152"/>
            <a:chOff x="619092" y="1066659"/>
            <a:chExt cx="10841238" cy="5042152"/>
          </a:xfrm>
        </p:grpSpPr>
        <p:pic>
          <p:nvPicPr>
            <p:cNvPr id="4" name="Picture 3" descr="Range of CS storage sites">
              <a:extLst>
                <a:ext uri="{FF2B5EF4-FFF2-40B4-BE49-F238E27FC236}">
                  <a16:creationId xmlns:a16="http://schemas.microsoft.com/office/drawing/2014/main" id="{2E698AAE-9B51-39B1-5362-23E08CF4BF14}"/>
                </a:ext>
              </a:extLst>
            </p:cNvPr>
            <p:cNvPicPr>
              <a:picLocks noChangeAspect="1"/>
            </p:cNvPicPr>
            <p:nvPr/>
          </p:nvPicPr>
          <p:blipFill>
            <a:blip r:embed="rId2"/>
            <a:stretch>
              <a:fillRect/>
            </a:stretch>
          </p:blipFill>
          <p:spPr>
            <a:xfrm>
              <a:off x="731670" y="1066659"/>
              <a:ext cx="10728660" cy="4723309"/>
            </a:xfrm>
            <a:prstGeom prst="rect">
              <a:avLst/>
            </a:prstGeom>
          </p:spPr>
        </p:pic>
        <p:sp>
          <p:nvSpPr>
            <p:cNvPr id="2" name="TextBox 1">
              <a:extLst>
                <a:ext uri="{FF2B5EF4-FFF2-40B4-BE49-F238E27FC236}">
                  <a16:creationId xmlns:a16="http://schemas.microsoft.com/office/drawing/2014/main" id="{2F1CCDC2-0B1E-A1AE-445A-DC469D568E4F}"/>
                </a:ext>
              </a:extLst>
            </p:cNvPr>
            <p:cNvSpPr txBox="1"/>
            <p:nvPr/>
          </p:nvSpPr>
          <p:spPr>
            <a:xfrm>
              <a:off x="619092" y="1247003"/>
              <a:ext cx="611706" cy="230832"/>
            </a:xfrm>
            <a:prstGeom prst="rect">
              <a:avLst/>
            </a:prstGeom>
          </p:spPr>
          <p:txBody>
            <a:bodyPr wrap="none" lIns="0" tIns="0" rtlCol="0">
              <a:spAutoFit/>
            </a:bodyPr>
            <a:lstStyle/>
            <a:p>
              <a:pPr algn="l"/>
              <a:r>
                <a:rPr lang="en-GB" sz="1200"/>
                <a:t>0-150m</a:t>
              </a:r>
            </a:p>
          </p:txBody>
        </p:sp>
        <p:sp>
          <p:nvSpPr>
            <p:cNvPr id="3" name="TextBox 2">
              <a:extLst>
                <a:ext uri="{FF2B5EF4-FFF2-40B4-BE49-F238E27FC236}">
                  <a16:creationId xmlns:a16="http://schemas.microsoft.com/office/drawing/2014/main" id="{9666E486-EE5A-46E2-2868-33B167CC82F5}"/>
                </a:ext>
              </a:extLst>
            </p:cNvPr>
            <p:cNvSpPr txBox="1"/>
            <p:nvPr/>
          </p:nvSpPr>
          <p:spPr>
            <a:xfrm>
              <a:off x="1181999" y="5831812"/>
              <a:ext cx="792418" cy="276999"/>
            </a:xfrm>
            <a:prstGeom prst="rect">
              <a:avLst/>
            </a:prstGeom>
            <a:solidFill>
              <a:schemeClr val="tx2">
                <a:lumMod val="20000"/>
                <a:lumOff val="80000"/>
              </a:schemeClr>
            </a:solidFill>
          </p:spPr>
          <p:txBody>
            <a:bodyPr wrap="square">
              <a:spAutoFit/>
            </a:bodyPr>
            <a:lstStyle/>
            <a:p>
              <a:r>
                <a:rPr lang="en-GB" sz="1200" b="1" i="1">
                  <a:highlight>
                    <a:srgbClr val="FFFFFF"/>
                  </a:highlight>
                  <a:latin typeface="+mj-lt"/>
                </a:rPr>
                <a:t>(Ref. 1a)</a:t>
              </a:r>
              <a:endParaRPr lang="en-GB" sz="1200" b="1">
                <a:highlight>
                  <a:srgbClr val="FFFFFF"/>
                </a:highlight>
              </a:endParaRPr>
            </a:p>
          </p:txBody>
        </p:sp>
      </p:grpSp>
      <p:sp>
        <p:nvSpPr>
          <p:cNvPr id="1075" name="Text Placeholder 1074">
            <a:extLst>
              <a:ext uri="{FF2B5EF4-FFF2-40B4-BE49-F238E27FC236}">
                <a16:creationId xmlns:a16="http://schemas.microsoft.com/office/drawing/2014/main" id="{3133F366-5F97-9B4A-0D17-7C183ED6CC59}"/>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sz="1400">
                <a:solidFill>
                  <a:srgbClr val="FFFFFF"/>
                </a:solidFill>
              </a:rPr>
              <a:t>Typical range of different aquifer and depleted oil/gas carbon stores in the UKCS</a:t>
            </a:r>
          </a:p>
          <a:p>
            <a:endParaRPr lang="en-GB"/>
          </a:p>
        </p:txBody>
      </p:sp>
    </p:spTree>
    <p:extLst>
      <p:ext uri="{BB962C8B-B14F-4D97-AF65-F5344CB8AC3E}">
        <p14:creationId xmlns:p14="http://schemas.microsoft.com/office/powerpoint/2010/main" val="332587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F560-234E-1C25-A0E9-CA4E56222249}"/>
              </a:ext>
            </a:extLst>
          </p:cNvPr>
          <p:cNvSpPr>
            <a:spLocks noGrp="1"/>
          </p:cNvSpPr>
          <p:nvPr>
            <p:ph type="title"/>
          </p:nvPr>
        </p:nvSpPr>
        <p:spPr>
          <a:xfrm>
            <a:off x="357447" y="260351"/>
            <a:ext cx="9333560" cy="332154"/>
          </a:xfrm>
        </p:spPr>
        <p:txBody>
          <a:bodyPr/>
          <a:lstStyle/>
          <a:p>
            <a:r>
              <a:rPr lang="en-GB"/>
              <a:t>3.1c Seismic resolution and detection</a:t>
            </a:r>
          </a:p>
        </p:txBody>
      </p:sp>
      <p:sp>
        <p:nvSpPr>
          <p:cNvPr id="7" name="Slide Number Placeholder 7">
            <a:extLst>
              <a:ext uri="{FF2B5EF4-FFF2-40B4-BE49-F238E27FC236}">
                <a16:creationId xmlns:a16="http://schemas.microsoft.com/office/drawing/2014/main" id="{97042B10-5196-FF98-5E1F-15BE191EA926}"/>
              </a:ext>
            </a:extLst>
          </p:cNvPr>
          <p:cNvSpPr>
            <a:spLocks noGrp="1"/>
          </p:cNvSpPr>
          <p:nvPr>
            <p:ph type="sldNum" sz="quarter" idx="4"/>
          </p:nvPr>
        </p:nvSpPr>
        <p:spPr>
          <a:xfrm>
            <a:off x="11504815" y="3934847"/>
            <a:ext cx="669724" cy="434975"/>
          </a:xfrm>
        </p:spPr>
        <p:txBody>
          <a:bodyPr/>
          <a:lstStyle/>
          <a:p>
            <a:fld id="{DD0590FE-9BA6-45CB-BC76-38BB9AEE2E90}" type="slidenum">
              <a:rPr lang="en-GB" smtClean="0"/>
              <a:t>7</a:t>
            </a:fld>
            <a:endParaRPr lang="en-GB"/>
          </a:p>
        </p:txBody>
      </p:sp>
      <p:sp>
        <p:nvSpPr>
          <p:cNvPr id="16" name="TextBox 15">
            <a:extLst>
              <a:ext uri="{FF2B5EF4-FFF2-40B4-BE49-F238E27FC236}">
                <a16:creationId xmlns:a16="http://schemas.microsoft.com/office/drawing/2014/main" id="{4810B462-CCB2-8121-D989-93646340C363}"/>
              </a:ext>
            </a:extLst>
          </p:cNvPr>
          <p:cNvSpPr txBox="1"/>
          <p:nvPr/>
        </p:nvSpPr>
        <p:spPr>
          <a:xfrm>
            <a:off x="357447" y="885470"/>
            <a:ext cx="11518098" cy="523220"/>
          </a:xfrm>
          <a:prstGeom prst="rect">
            <a:avLst/>
          </a:prstGeom>
          <a:noFill/>
        </p:spPr>
        <p:txBody>
          <a:bodyPr wrap="square">
            <a:spAutoFit/>
          </a:bodyPr>
          <a:lstStyle/>
          <a:p>
            <a:pPr marL="72000"/>
            <a:r>
              <a:rPr lang="en-GB" sz="1400">
                <a:solidFill>
                  <a:schemeClr val="tx1"/>
                </a:solidFill>
                <a:latin typeface="+mj-lt"/>
              </a:rPr>
              <a:t>A seismic source emits a controlled pulse of sound into the subsurface.  This expanding wavefront interacts and reflects back from rock layers.  The different rock layers have differing acoustic properties (based on the rock density and speed-of-sound velocity parameters).</a:t>
            </a:r>
          </a:p>
        </p:txBody>
      </p:sp>
      <p:grpSp>
        <p:nvGrpSpPr>
          <p:cNvPr id="29" name="Group 28" descr="Seismic detectable resolution against cliff face">
            <a:extLst>
              <a:ext uri="{FF2B5EF4-FFF2-40B4-BE49-F238E27FC236}">
                <a16:creationId xmlns:a16="http://schemas.microsoft.com/office/drawing/2014/main" id="{7612A9A7-AD72-B19B-E6E2-651FB5986B12}"/>
              </a:ext>
            </a:extLst>
          </p:cNvPr>
          <p:cNvGrpSpPr/>
          <p:nvPr/>
        </p:nvGrpSpPr>
        <p:grpSpPr>
          <a:xfrm>
            <a:off x="369160" y="1536704"/>
            <a:ext cx="2880321" cy="4898825"/>
            <a:chOff x="369160" y="1536704"/>
            <a:chExt cx="2880321" cy="4898825"/>
          </a:xfrm>
        </p:grpSpPr>
        <p:sp>
          <p:nvSpPr>
            <p:cNvPr id="17" name="TextBox 16">
              <a:extLst>
                <a:ext uri="{FF2B5EF4-FFF2-40B4-BE49-F238E27FC236}">
                  <a16:creationId xmlns:a16="http://schemas.microsoft.com/office/drawing/2014/main" id="{869F3165-2A73-45DC-9BF4-1C5A887FBE26}"/>
                </a:ext>
              </a:extLst>
            </p:cNvPr>
            <p:cNvSpPr txBox="1"/>
            <p:nvPr/>
          </p:nvSpPr>
          <p:spPr>
            <a:xfrm>
              <a:off x="1579595" y="5927968"/>
              <a:ext cx="242374" cy="338554"/>
            </a:xfrm>
            <a:prstGeom prst="rect">
              <a:avLst/>
            </a:prstGeom>
            <a:noFill/>
          </p:spPr>
          <p:txBody>
            <a:bodyPr wrap="none" rtlCol="0">
              <a:spAutoFit/>
            </a:bodyPr>
            <a:lstStyle/>
            <a:p>
              <a:r>
                <a:rPr lang="en-GB" sz="1600"/>
                <a:t> </a:t>
              </a:r>
            </a:p>
          </p:txBody>
        </p:sp>
        <p:sp>
          <p:nvSpPr>
            <p:cNvPr id="11" name="Rectangle: Rounded Corners 10">
              <a:extLst>
                <a:ext uri="{FF2B5EF4-FFF2-40B4-BE49-F238E27FC236}">
                  <a16:creationId xmlns:a16="http://schemas.microsoft.com/office/drawing/2014/main" id="{BF346219-E487-FA27-AB07-939E6985616C}"/>
                </a:ext>
              </a:extLst>
            </p:cNvPr>
            <p:cNvSpPr/>
            <p:nvPr/>
          </p:nvSpPr>
          <p:spPr>
            <a:xfrm>
              <a:off x="369160" y="1536704"/>
              <a:ext cx="2829705" cy="4898825"/>
            </a:xfrm>
            <a:prstGeom prst="roundRect">
              <a:avLst>
                <a:gd name="adj" fmla="val 459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1F6B3B9-FAFB-4AE7-A2F4-08676A063A37}"/>
                </a:ext>
              </a:extLst>
            </p:cNvPr>
            <p:cNvSpPr txBox="1"/>
            <p:nvPr/>
          </p:nvSpPr>
          <p:spPr>
            <a:xfrm>
              <a:off x="405369" y="4356299"/>
              <a:ext cx="2817229" cy="1919363"/>
            </a:xfrm>
            <a:prstGeom prst="rect">
              <a:avLst/>
            </a:prstGeom>
            <a:noFill/>
          </p:spPr>
          <p:txBody>
            <a:bodyPr wrap="square" lIns="36000" tIns="36000" rIns="36000" bIns="36000" rtlCol="0">
              <a:spAutoFit/>
            </a:bodyPr>
            <a:lstStyle/>
            <a:p>
              <a:r>
                <a:rPr lang="en-GB" sz="1200"/>
                <a:t>Seismic resolution relies on the frequency of the input impulse frequency at the target.  Generally, at typical CS reservoir depths the wavelength is 60m.  Seismic resolution is defined as ¼ wavelength, in this case ~15m.  This implies that the base channel fill cannot be seismically resolved.</a:t>
              </a:r>
            </a:p>
            <a:p>
              <a:r>
                <a:rPr lang="en-GB" sz="1200"/>
                <a:t>However, seismic attributes can </a:t>
              </a:r>
              <a:r>
                <a:rPr lang="en-GB" sz="1200" i="1" u="sng"/>
                <a:t>detect</a:t>
              </a:r>
              <a:r>
                <a:rPr lang="en-GB" sz="1200"/>
                <a:t> changes down to 1/30 wavelength.</a:t>
              </a:r>
            </a:p>
          </p:txBody>
        </p:sp>
        <p:grpSp>
          <p:nvGrpSpPr>
            <p:cNvPr id="15" name="Group 14" descr="Seismic detection scale">
              <a:extLst>
                <a:ext uri="{FF2B5EF4-FFF2-40B4-BE49-F238E27FC236}">
                  <a16:creationId xmlns:a16="http://schemas.microsoft.com/office/drawing/2014/main" id="{0A8D474C-3F88-3FAB-14C2-10D3D8847C11}"/>
                </a:ext>
              </a:extLst>
            </p:cNvPr>
            <p:cNvGrpSpPr/>
            <p:nvPr/>
          </p:nvGrpSpPr>
          <p:grpSpPr>
            <a:xfrm>
              <a:off x="402962" y="1569242"/>
              <a:ext cx="2846519" cy="2811974"/>
              <a:chOff x="402962" y="1569242"/>
              <a:chExt cx="2846519" cy="2811974"/>
            </a:xfrm>
          </p:grpSpPr>
          <p:sp>
            <p:nvSpPr>
              <p:cNvPr id="35" name="TextBox 34">
                <a:extLst>
                  <a:ext uri="{FF2B5EF4-FFF2-40B4-BE49-F238E27FC236}">
                    <a16:creationId xmlns:a16="http://schemas.microsoft.com/office/drawing/2014/main" id="{C63AFD0B-75F0-B834-6E5B-A518AE5A7196}"/>
                  </a:ext>
                </a:extLst>
              </p:cNvPr>
              <p:cNvSpPr txBox="1"/>
              <p:nvPr/>
            </p:nvSpPr>
            <p:spPr>
              <a:xfrm>
                <a:off x="2464951" y="1792691"/>
                <a:ext cx="700533" cy="257369"/>
              </a:xfrm>
              <a:prstGeom prst="rect">
                <a:avLst/>
              </a:prstGeom>
              <a:solidFill>
                <a:schemeClr val="tx2">
                  <a:lumMod val="20000"/>
                  <a:lumOff val="80000"/>
                </a:schemeClr>
              </a:solidFill>
            </p:spPr>
            <p:txBody>
              <a:bodyPr wrap="square" lIns="36000" tIns="36000" rIns="36000" bIns="36000">
                <a:spAutoFit/>
              </a:bodyPr>
              <a:lstStyle>
                <a:defPPr>
                  <a:defRPr lang="en-US"/>
                </a:defPPr>
                <a:lvl1pPr>
                  <a:defRPr sz="1200" b="1" i="1">
                    <a:highlight>
                      <a:srgbClr val="FFFFFF"/>
                    </a:highlight>
                    <a:latin typeface="+mj-lt"/>
                  </a:defRPr>
                </a:lvl1pPr>
              </a:lstStyle>
              <a:p>
                <a:r>
                  <a:rPr lang="en-GB"/>
                  <a:t>(Ref. 3a)</a:t>
                </a:r>
              </a:p>
            </p:txBody>
          </p:sp>
          <p:pic>
            <p:nvPicPr>
              <p:cNvPr id="10" name="Picture 9">
                <a:extLst>
                  <a:ext uri="{FF2B5EF4-FFF2-40B4-BE49-F238E27FC236}">
                    <a16:creationId xmlns:a16="http://schemas.microsoft.com/office/drawing/2014/main" id="{D5CFC6EC-3487-4CA7-AEB7-945AB920B25B}"/>
                  </a:ext>
                </a:extLst>
              </p:cNvPr>
              <p:cNvPicPr>
                <a:picLocks noChangeAspect="1"/>
              </p:cNvPicPr>
              <p:nvPr/>
            </p:nvPicPr>
            <p:blipFill rotWithShape="1">
              <a:blip r:embed="rId3"/>
              <a:srcRect l="1974" t="2969" r="8071" b="11760"/>
              <a:stretch/>
            </p:blipFill>
            <p:spPr>
              <a:xfrm>
                <a:off x="402962" y="2077764"/>
                <a:ext cx="2784015" cy="2104784"/>
              </a:xfrm>
              <a:prstGeom prst="rect">
                <a:avLst/>
              </a:prstGeom>
            </p:spPr>
          </p:pic>
          <p:sp>
            <p:nvSpPr>
              <p:cNvPr id="18" name="TextBox 17">
                <a:extLst>
                  <a:ext uri="{FF2B5EF4-FFF2-40B4-BE49-F238E27FC236}">
                    <a16:creationId xmlns:a16="http://schemas.microsoft.com/office/drawing/2014/main" id="{18D709B1-1975-4B3F-BEB9-94FB13733472}"/>
                  </a:ext>
                </a:extLst>
              </p:cNvPr>
              <p:cNvSpPr txBox="1"/>
              <p:nvPr/>
            </p:nvSpPr>
            <p:spPr>
              <a:xfrm>
                <a:off x="1732562" y="4127300"/>
                <a:ext cx="184730" cy="253916"/>
              </a:xfrm>
              <a:prstGeom prst="rect">
                <a:avLst/>
              </a:prstGeom>
              <a:solidFill>
                <a:srgbClr val="FFFFFF"/>
              </a:solidFill>
            </p:spPr>
            <p:txBody>
              <a:bodyPr wrap="none" rtlCol="0">
                <a:spAutoFit/>
              </a:bodyPr>
              <a:lstStyle/>
              <a:p>
                <a:pPr algn="ctr"/>
                <a:endParaRPr lang="en-GB" sz="1050"/>
              </a:p>
            </p:txBody>
          </p:sp>
          <p:sp>
            <p:nvSpPr>
              <p:cNvPr id="5" name="TextBox 4">
                <a:extLst>
                  <a:ext uri="{FF2B5EF4-FFF2-40B4-BE49-F238E27FC236}">
                    <a16:creationId xmlns:a16="http://schemas.microsoft.com/office/drawing/2014/main" id="{96E38930-2CF2-42A3-8188-9B347E5DD1C6}"/>
                  </a:ext>
                </a:extLst>
              </p:cNvPr>
              <p:cNvSpPr txBox="1"/>
              <p:nvPr/>
            </p:nvSpPr>
            <p:spPr>
              <a:xfrm rot="16200000">
                <a:off x="373516" y="2960145"/>
                <a:ext cx="543739" cy="307777"/>
              </a:xfrm>
              <a:prstGeom prst="rect">
                <a:avLst/>
              </a:prstGeom>
              <a:solidFill>
                <a:srgbClr val="5F91B3"/>
              </a:solidFill>
            </p:spPr>
            <p:txBody>
              <a:bodyPr wrap="none" rtlCol="0">
                <a:spAutoFit/>
              </a:bodyPr>
              <a:lstStyle/>
              <a:p>
                <a:r>
                  <a:rPr lang="en-GB" sz="1400" b="1">
                    <a:solidFill>
                      <a:srgbClr val="FFFFFF"/>
                    </a:solidFill>
                  </a:rPr>
                  <a:t>15m</a:t>
                </a:r>
              </a:p>
            </p:txBody>
          </p:sp>
          <p:sp>
            <p:nvSpPr>
              <p:cNvPr id="37" name="Speech Bubble: Rectangle 36">
                <a:extLst>
                  <a:ext uri="{FF2B5EF4-FFF2-40B4-BE49-F238E27FC236}">
                    <a16:creationId xmlns:a16="http://schemas.microsoft.com/office/drawing/2014/main" id="{E7BC7832-A280-2F8D-79EE-80C335AC4043}"/>
                  </a:ext>
                </a:extLst>
              </p:cNvPr>
              <p:cNvSpPr/>
              <p:nvPr/>
            </p:nvSpPr>
            <p:spPr>
              <a:xfrm>
                <a:off x="2049031" y="3756526"/>
                <a:ext cx="1106003" cy="612648"/>
              </a:xfrm>
              <a:prstGeom prst="wedgeRectCallout">
                <a:avLst>
                  <a:gd name="adj1" fmla="val -38370"/>
                  <a:gd name="adj2" fmla="val -175703"/>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a:solidFill>
                      <a:schemeClr val="tx1"/>
                    </a:solidFill>
                  </a:rPr>
                  <a:t>Seismic may detect, </a:t>
                </a:r>
              </a:p>
              <a:p>
                <a:pPr algn="ctr"/>
                <a:r>
                  <a:rPr lang="en-GB" sz="1000">
                    <a:solidFill>
                      <a:schemeClr val="tx1"/>
                    </a:solidFill>
                  </a:rPr>
                  <a:t>but not resolve the base channel</a:t>
                </a:r>
              </a:p>
            </p:txBody>
          </p:sp>
          <p:sp>
            <p:nvSpPr>
              <p:cNvPr id="39" name="TextBox 38">
                <a:extLst>
                  <a:ext uri="{FF2B5EF4-FFF2-40B4-BE49-F238E27FC236}">
                    <a16:creationId xmlns:a16="http://schemas.microsoft.com/office/drawing/2014/main" id="{AA9CC40B-5090-3AC2-F964-874CEDE826A5}"/>
                  </a:ext>
                </a:extLst>
              </p:cNvPr>
              <p:cNvSpPr txBox="1"/>
              <p:nvPr/>
            </p:nvSpPr>
            <p:spPr>
              <a:xfrm>
                <a:off x="707588" y="1569242"/>
                <a:ext cx="2152192" cy="292388"/>
              </a:xfrm>
              <a:prstGeom prst="rect">
                <a:avLst/>
              </a:prstGeom>
            </p:spPr>
            <p:txBody>
              <a:bodyPr wrap="none" lIns="0" tIns="0" rtlCol="0">
                <a:spAutoFit/>
              </a:bodyPr>
              <a:lstStyle/>
              <a:p>
                <a:pPr algn="l"/>
                <a:r>
                  <a:rPr lang="en-GB" sz="1600"/>
                  <a:t>Seismically Detectable</a:t>
                </a:r>
              </a:p>
            </p:txBody>
          </p:sp>
          <p:cxnSp>
            <p:nvCxnSpPr>
              <p:cNvPr id="50" name="Straight Arrow Connector 49">
                <a:extLst>
                  <a:ext uri="{FF2B5EF4-FFF2-40B4-BE49-F238E27FC236}">
                    <a16:creationId xmlns:a16="http://schemas.microsoft.com/office/drawing/2014/main" id="{71DC4041-54C0-4329-9FA8-AB4277D30F6E}"/>
                  </a:ext>
                </a:extLst>
              </p:cNvPr>
              <p:cNvCxnSpPr>
                <a:cxnSpLocks/>
              </p:cNvCxnSpPr>
              <p:nvPr/>
            </p:nvCxnSpPr>
            <p:spPr>
              <a:xfrm>
                <a:off x="473024" y="2152375"/>
                <a:ext cx="18472" cy="1794386"/>
              </a:xfrm>
              <a:prstGeom prst="straightConnector1">
                <a:avLst/>
              </a:prstGeom>
              <a:ln w="38100">
                <a:solidFill>
                  <a:srgbClr val="FFFF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10AC58B6-9FDE-79CB-E2CD-2C0447D87B54}"/>
                  </a:ext>
                </a:extLst>
              </p:cNvPr>
              <p:cNvGrpSpPr/>
              <p:nvPr/>
            </p:nvGrpSpPr>
            <p:grpSpPr>
              <a:xfrm>
                <a:off x="2839497" y="2026251"/>
                <a:ext cx="409984" cy="2017271"/>
                <a:chOff x="2839497" y="1302916"/>
                <a:chExt cx="409984" cy="2017271"/>
              </a:xfrm>
              <a:effectLst>
                <a:glow rad="63500">
                  <a:schemeClr val="accent2">
                    <a:satMod val="175000"/>
                    <a:alpha val="40000"/>
                  </a:schemeClr>
                </a:glow>
              </a:effectLst>
            </p:grpSpPr>
            <p:sp>
              <p:nvSpPr>
                <p:cNvPr id="56" name="Rectangle 55">
                  <a:extLst>
                    <a:ext uri="{FF2B5EF4-FFF2-40B4-BE49-F238E27FC236}">
                      <a16:creationId xmlns:a16="http://schemas.microsoft.com/office/drawing/2014/main" id="{2C703DEB-4EA9-6ECE-3B0B-B027D6181D17}"/>
                    </a:ext>
                  </a:extLst>
                </p:cNvPr>
                <p:cNvSpPr/>
                <p:nvPr/>
              </p:nvSpPr>
              <p:spPr>
                <a:xfrm>
                  <a:off x="2839497" y="2130747"/>
                  <a:ext cx="153406"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4FDB7E06-80BA-DF82-80BB-87EC03BECF92}"/>
                    </a:ext>
                  </a:extLst>
                </p:cNvPr>
                <p:cNvCxnSpPr>
                  <a:cxnSpLocks/>
                </p:cNvCxnSpPr>
                <p:nvPr/>
              </p:nvCxnSpPr>
              <p:spPr>
                <a:xfrm flipV="1">
                  <a:off x="2915865" y="1302916"/>
                  <a:ext cx="333616" cy="8335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CE342F8-7FCC-3DA8-27FA-18DFEB8B904E}"/>
                    </a:ext>
                  </a:extLst>
                </p:cNvPr>
                <p:cNvCxnSpPr>
                  <a:cxnSpLocks/>
                  <a:stCxn id="56" idx="2"/>
                </p:cNvCxnSpPr>
                <p:nvPr/>
              </p:nvCxnSpPr>
              <p:spPr>
                <a:xfrm>
                  <a:off x="2916200" y="2238747"/>
                  <a:ext cx="309303" cy="1081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descr="Small scale geology/ seismically undetectable">
            <a:extLst>
              <a:ext uri="{FF2B5EF4-FFF2-40B4-BE49-F238E27FC236}">
                <a16:creationId xmlns:a16="http://schemas.microsoft.com/office/drawing/2014/main" id="{66E430DC-CC92-9122-593A-280127448F42}"/>
              </a:ext>
            </a:extLst>
          </p:cNvPr>
          <p:cNvGrpSpPr/>
          <p:nvPr/>
        </p:nvGrpSpPr>
        <p:grpSpPr>
          <a:xfrm>
            <a:off x="3249816" y="1536704"/>
            <a:ext cx="3001776" cy="4910071"/>
            <a:chOff x="3249816" y="1536704"/>
            <a:chExt cx="3001776" cy="4910071"/>
          </a:xfrm>
        </p:grpSpPr>
        <p:sp>
          <p:nvSpPr>
            <p:cNvPr id="34" name="Rectangle: Rounded Corners 33">
              <a:extLst>
                <a:ext uri="{FF2B5EF4-FFF2-40B4-BE49-F238E27FC236}">
                  <a16:creationId xmlns:a16="http://schemas.microsoft.com/office/drawing/2014/main" id="{E86A0E87-C0B3-8387-A82C-68F58CC62F62}"/>
                </a:ext>
              </a:extLst>
            </p:cNvPr>
            <p:cNvSpPr/>
            <p:nvPr/>
          </p:nvSpPr>
          <p:spPr>
            <a:xfrm>
              <a:off x="3249816" y="1536704"/>
              <a:ext cx="2829705" cy="4910071"/>
            </a:xfrm>
            <a:prstGeom prst="roundRect">
              <a:avLst>
                <a:gd name="adj" fmla="val 459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377B6394-FB1D-FD04-86C4-4A799CF6EF99}"/>
                </a:ext>
              </a:extLst>
            </p:cNvPr>
            <p:cNvSpPr txBox="1"/>
            <p:nvPr/>
          </p:nvSpPr>
          <p:spPr>
            <a:xfrm>
              <a:off x="3262066" y="4495991"/>
              <a:ext cx="2817229" cy="1734697"/>
            </a:xfrm>
            <a:prstGeom prst="rect">
              <a:avLst/>
            </a:prstGeom>
            <a:noFill/>
          </p:spPr>
          <p:txBody>
            <a:bodyPr wrap="square" lIns="36000" tIns="36000" rIns="36000" bIns="36000" rtlCol="0">
              <a:spAutoFit/>
            </a:bodyPr>
            <a:lstStyle/>
            <a:p>
              <a:r>
                <a:rPr lang="en-GB" sz="1200"/>
                <a:t>This is a small channel; the dimensions are typical in Quaternary drainage systems in the SNS.  This channel may be detected with UHR/UUHR shallow geotechnical surveys, but at CS reservoir depths this channel is far below seismic detection limits.  Channels similar to this could negatively, or positively affect CS injectivity.</a:t>
              </a:r>
            </a:p>
          </p:txBody>
        </p:sp>
        <p:grpSp>
          <p:nvGrpSpPr>
            <p:cNvPr id="21" name="Group 20" descr="Small scale geology/ seismically undetectable">
              <a:extLst>
                <a:ext uri="{FF2B5EF4-FFF2-40B4-BE49-F238E27FC236}">
                  <a16:creationId xmlns:a16="http://schemas.microsoft.com/office/drawing/2014/main" id="{739F03D8-EBE8-49EC-7C97-095D54A4F019}"/>
                </a:ext>
              </a:extLst>
            </p:cNvPr>
            <p:cNvGrpSpPr/>
            <p:nvPr/>
          </p:nvGrpSpPr>
          <p:grpSpPr>
            <a:xfrm>
              <a:off x="3263680" y="1569242"/>
              <a:ext cx="2987912" cy="3738279"/>
              <a:chOff x="3263680" y="1569242"/>
              <a:chExt cx="2987912" cy="3738279"/>
            </a:xfrm>
          </p:grpSpPr>
          <p:pic>
            <p:nvPicPr>
              <p:cNvPr id="12" name="Picture 11">
                <a:extLst>
                  <a:ext uri="{FF2B5EF4-FFF2-40B4-BE49-F238E27FC236}">
                    <a16:creationId xmlns:a16="http://schemas.microsoft.com/office/drawing/2014/main" id="{F55CD33F-C5D5-4F93-84BC-F5BFE886D2BC}"/>
                  </a:ext>
                </a:extLst>
              </p:cNvPr>
              <p:cNvPicPr>
                <a:picLocks noChangeAspect="1"/>
              </p:cNvPicPr>
              <p:nvPr/>
            </p:nvPicPr>
            <p:blipFill rotWithShape="1">
              <a:blip r:embed="rId4"/>
              <a:srcRect l="9843" t="8188" r="13891" b="16392"/>
              <a:stretch/>
            </p:blipFill>
            <p:spPr>
              <a:xfrm>
                <a:off x="3263680" y="2064942"/>
                <a:ext cx="2814756" cy="2036878"/>
              </a:xfrm>
              <a:prstGeom prst="rect">
                <a:avLst/>
              </a:prstGeom>
            </p:spPr>
          </p:pic>
          <p:sp>
            <p:nvSpPr>
              <p:cNvPr id="19" name="TextBox 18">
                <a:extLst>
                  <a:ext uri="{FF2B5EF4-FFF2-40B4-BE49-F238E27FC236}">
                    <a16:creationId xmlns:a16="http://schemas.microsoft.com/office/drawing/2014/main" id="{882B8DF6-35C0-4988-A3DB-64CBF06A92B2}"/>
                  </a:ext>
                </a:extLst>
              </p:cNvPr>
              <p:cNvSpPr txBox="1"/>
              <p:nvPr/>
            </p:nvSpPr>
            <p:spPr>
              <a:xfrm rot="16200000">
                <a:off x="4297126" y="3086911"/>
                <a:ext cx="518091" cy="369332"/>
              </a:xfrm>
              <a:prstGeom prst="rect">
                <a:avLst/>
              </a:prstGeom>
              <a:noFill/>
            </p:spPr>
            <p:txBody>
              <a:bodyPr wrap="none" rtlCol="0">
                <a:spAutoFit/>
              </a:bodyPr>
              <a:lstStyle/>
              <a:p>
                <a:r>
                  <a:rPr lang="en-GB" sz="1800" b="1">
                    <a:solidFill>
                      <a:srgbClr val="FFFFFF"/>
                    </a:solidFill>
                  </a:rPr>
                  <a:t>1m</a:t>
                </a:r>
              </a:p>
            </p:txBody>
          </p:sp>
          <p:cxnSp>
            <p:nvCxnSpPr>
              <p:cNvPr id="8" name="Straight Arrow Connector 7">
                <a:extLst>
                  <a:ext uri="{FF2B5EF4-FFF2-40B4-BE49-F238E27FC236}">
                    <a16:creationId xmlns:a16="http://schemas.microsoft.com/office/drawing/2014/main" id="{D0755157-0726-FCE9-F40C-758D51E1FF9A}"/>
                  </a:ext>
                </a:extLst>
              </p:cNvPr>
              <p:cNvCxnSpPr/>
              <p:nvPr/>
            </p:nvCxnSpPr>
            <p:spPr>
              <a:xfrm>
                <a:off x="4740837" y="2953943"/>
                <a:ext cx="0" cy="649803"/>
              </a:xfrm>
              <a:prstGeom prst="straightConnector1">
                <a:avLst/>
              </a:prstGeom>
              <a:ln w="38100">
                <a:solidFill>
                  <a:srgbClr val="FFFF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0503E2-135C-94AA-650C-221CF77C06BC}"/>
                  </a:ext>
                </a:extLst>
              </p:cNvPr>
              <p:cNvSpPr txBox="1"/>
              <p:nvPr/>
            </p:nvSpPr>
            <p:spPr>
              <a:xfrm>
                <a:off x="3419977" y="1569242"/>
                <a:ext cx="2528897" cy="292388"/>
              </a:xfrm>
              <a:prstGeom prst="rect">
                <a:avLst/>
              </a:prstGeom>
            </p:spPr>
            <p:txBody>
              <a:bodyPr wrap="none" lIns="0" tIns="0" rtlCol="0">
                <a:spAutoFit/>
              </a:bodyPr>
              <a:lstStyle/>
              <a:p>
                <a:pPr algn="ctr"/>
                <a:r>
                  <a:rPr lang="en-GB" sz="1600"/>
                  <a:t>Seismically Not Detectable</a:t>
                </a:r>
              </a:p>
            </p:txBody>
          </p:sp>
          <p:grpSp>
            <p:nvGrpSpPr>
              <p:cNvPr id="63" name="Group 62">
                <a:extLst>
                  <a:ext uri="{FF2B5EF4-FFF2-40B4-BE49-F238E27FC236}">
                    <a16:creationId xmlns:a16="http://schemas.microsoft.com/office/drawing/2014/main" id="{370BC440-ACE1-8882-05DC-A1F0CE83DD4C}"/>
                  </a:ext>
                </a:extLst>
              </p:cNvPr>
              <p:cNvGrpSpPr/>
              <p:nvPr/>
            </p:nvGrpSpPr>
            <p:grpSpPr>
              <a:xfrm>
                <a:off x="5752033" y="2192405"/>
                <a:ext cx="499559" cy="3115116"/>
                <a:chOff x="2839497" y="1403125"/>
                <a:chExt cx="499559" cy="3778520"/>
              </a:xfrm>
              <a:effectLst>
                <a:glow rad="63500">
                  <a:schemeClr val="accent2">
                    <a:satMod val="175000"/>
                    <a:alpha val="40000"/>
                  </a:schemeClr>
                </a:glow>
              </a:effectLst>
            </p:grpSpPr>
            <p:sp>
              <p:nvSpPr>
                <p:cNvPr id="64" name="Rectangle 63">
                  <a:extLst>
                    <a:ext uri="{FF2B5EF4-FFF2-40B4-BE49-F238E27FC236}">
                      <a16:creationId xmlns:a16="http://schemas.microsoft.com/office/drawing/2014/main" id="{A2FD7B77-6FED-319F-B789-4C6CE504A8F1}"/>
                    </a:ext>
                  </a:extLst>
                </p:cNvPr>
                <p:cNvSpPr/>
                <p:nvPr/>
              </p:nvSpPr>
              <p:spPr>
                <a:xfrm>
                  <a:off x="2839497" y="2236667"/>
                  <a:ext cx="153406" cy="6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4A173EDF-70F3-3DA7-CB28-BBFFFFAA721A}"/>
                    </a:ext>
                  </a:extLst>
                </p:cNvPr>
                <p:cNvCxnSpPr>
                  <a:cxnSpLocks/>
                  <a:stCxn id="64" idx="0"/>
                </p:cNvCxnSpPr>
                <p:nvPr/>
              </p:nvCxnSpPr>
              <p:spPr>
                <a:xfrm flipV="1">
                  <a:off x="2916200" y="1403125"/>
                  <a:ext cx="333616" cy="8335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543D43E-9BEF-0B5A-A7E0-261886035310}"/>
                    </a:ext>
                  </a:extLst>
                </p:cNvPr>
                <p:cNvCxnSpPr>
                  <a:cxnSpLocks/>
                  <a:stCxn id="64" idx="2"/>
                </p:cNvCxnSpPr>
                <p:nvPr/>
              </p:nvCxnSpPr>
              <p:spPr>
                <a:xfrm>
                  <a:off x="2916200" y="2297867"/>
                  <a:ext cx="422856" cy="28837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grpSp>
        <p:nvGrpSpPr>
          <p:cNvPr id="32" name="Group 31" descr="Core scale &lt;&lt;&lt; seismic scale">
            <a:extLst>
              <a:ext uri="{FF2B5EF4-FFF2-40B4-BE49-F238E27FC236}">
                <a16:creationId xmlns:a16="http://schemas.microsoft.com/office/drawing/2014/main" id="{D4298F7E-222B-8DAF-8B04-B947B8522B36}"/>
              </a:ext>
            </a:extLst>
          </p:cNvPr>
          <p:cNvGrpSpPr/>
          <p:nvPr/>
        </p:nvGrpSpPr>
        <p:grpSpPr>
          <a:xfrm>
            <a:off x="6130472" y="1536704"/>
            <a:ext cx="2958731" cy="4898825"/>
            <a:chOff x="6130472" y="1536704"/>
            <a:chExt cx="2958731" cy="4898825"/>
          </a:xfrm>
        </p:grpSpPr>
        <p:sp>
          <p:nvSpPr>
            <p:cNvPr id="36" name="Rectangle: Rounded Corners 35">
              <a:extLst>
                <a:ext uri="{FF2B5EF4-FFF2-40B4-BE49-F238E27FC236}">
                  <a16:creationId xmlns:a16="http://schemas.microsoft.com/office/drawing/2014/main" id="{FEC5E740-BAF4-2BC5-C9F9-B573909739C0}"/>
                </a:ext>
              </a:extLst>
            </p:cNvPr>
            <p:cNvSpPr/>
            <p:nvPr/>
          </p:nvSpPr>
          <p:spPr>
            <a:xfrm>
              <a:off x="6130472" y="1536704"/>
              <a:ext cx="2829705" cy="4898825"/>
            </a:xfrm>
            <a:prstGeom prst="roundRect">
              <a:avLst>
                <a:gd name="adj" fmla="val 459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descr="core scale">
              <a:extLst>
                <a:ext uri="{FF2B5EF4-FFF2-40B4-BE49-F238E27FC236}">
                  <a16:creationId xmlns:a16="http://schemas.microsoft.com/office/drawing/2014/main" id="{81FD9E86-760E-DE62-52C2-FD4EF7A6A5E6}"/>
                </a:ext>
              </a:extLst>
            </p:cNvPr>
            <p:cNvGrpSpPr/>
            <p:nvPr/>
          </p:nvGrpSpPr>
          <p:grpSpPr>
            <a:xfrm>
              <a:off x="6216381" y="1569242"/>
              <a:ext cx="2872822" cy="3753526"/>
              <a:chOff x="6216381" y="1569242"/>
              <a:chExt cx="2872822" cy="3753526"/>
            </a:xfrm>
          </p:grpSpPr>
          <p:grpSp>
            <p:nvGrpSpPr>
              <p:cNvPr id="26" name="Group 25" descr="Core scale">
                <a:extLst>
                  <a:ext uri="{FF2B5EF4-FFF2-40B4-BE49-F238E27FC236}">
                    <a16:creationId xmlns:a16="http://schemas.microsoft.com/office/drawing/2014/main" id="{BB0FB7E3-D192-C08A-4DC2-99D5235B23F0}"/>
                  </a:ext>
                </a:extLst>
              </p:cNvPr>
              <p:cNvGrpSpPr/>
              <p:nvPr/>
            </p:nvGrpSpPr>
            <p:grpSpPr>
              <a:xfrm>
                <a:off x="6216381" y="1569242"/>
                <a:ext cx="2872822" cy="3753526"/>
                <a:chOff x="6216381" y="1569242"/>
                <a:chExt cx="2872822" cy="3753526"/>
              </a:xfrm>
            </p:grpSpPr>
            <p:pic>
              <p:nvPicPr>
                <p:cNvPr id="4" name="Picture 3" descr="Text&#10;&#10;Description automatically generated">
                  <a:extLst>
                    <a:ext uri="{FF2B5EF4-FFF2-40B4-BE49-F238E27FC236}">
                      <a16:creationId xmlns:a16="http://schemas.microsoft.com/office/drawing/2014/main" id="{38C80122-906C-4D57-8597-DF6A2F47D487}"/>
                    </a:ext>
                  </a:extLst>
                </p:cNvPr>
                <p:cNvPicPr>
                  <a:picLocks noChangeAspect="1"/>
                </p:cNvPicPr>
                <p:nvPr/>
              </p:nvPicPr>
              <p:blipFill rotWithShape="1">
                <a:blip r:embed="rId5"/>
                <a:srcRect l="8273" t="1992" r="18257" b="20217"/>
                <a:stretch/>
              </p:blipFill>
              <p:spPr>
                <a:xfrm rot="5400000">
                  <a:off x="5868072" y="2287796"/>
                  <a:ext cx="3383281" cy="2686664"/>
                </a:xfrm>
                <a:prstGeom prst="rect">
                  <a:avLst/>
                </a:prstGeom>
              </p:spPr>
            </p:pic>
            <p:sp>
              <p:nvSpPr>
                <p:cNvPr id="22" name="TextBox 21">
                  <a:extLst>
                    <a:ext uri="{FF2B5EF4-FFF2-40B4-BE49-F238E27FC236}">
                      <a16:creationId xmlns:a16="http://schemas.microsoft.com/office/drawing/2014/main" id="{71CE984C-3890-40C5-9223-07BDF4894663}"/>
                    </a:ext>
                  </a:extLst>
                </p:cNvPr>
                <p:cNvSpPr txBox="1"/>
                <p:nvPr/>
              </p:nvSpPr>
              <p:spPr>
                <a:xfrm>
                  <a:off x="6720928" y="2087625"/>
                  <a:ext cx="1766830" cy="307777"/>
                </a:xfrm>
                <a:prstGeom prst="rect">
                  <a:avLst/>
                </a:prstGeom>
                <a:noFill/>
              </p:spPr>
              <p:txBody>
                <a:bodyPr wrap="none" rtlCol="0">
                  <a:spAutoFit/>
                </a:bodyPr>
                <a:lstStyle/>
                <a:p>
                  <a:r>
                    <a:rPr lang="en-GB" sz="1400"/>
                    <a:t>Oil-stained net sand</a:t>
                  </a:r>
                </a:p>
              </p:txBody>
            </p:sp>
            <p:sp>
              <p:nvSpPr>
                <p:cNvPr id="23" name="TextBox 22" descr="core scale">
                  <a:extLst>
                    <a:ext uri="{FF2B5EF4-FFF2-40B4-BE49-F238E27FC236}">
                      <a16:creationId xmlns:a16="http://schemas.microsoft.com/office/drawing/2014/main" id="{C96E4F7E-9CFA-4611-9EB9-3FD24007339C}"/>
                    </a:ext>
                  </a:extLst>
                </p:cNvPr>
                <p:cNvSpPr txBox="1"/>
                <p:nvPr/>
              </p:nvSpPr>
              <p:spPr>
                <a:xfrm>
                  <a:off x="6649343" y="3592989"/>
                  <a:ext cx="2015295" cy="307777"/>
                </a:xfrm>
                <a:prstGeom prst="rect">
                  <a:avLst/>
                </a:prstGeom>
                <a:noFill/>
              </p:spPr>
              <p:txBody>
                <a:bodyPr wrap="none" rtlCol="0">
                  <a:spAutoFit/>
                </a:bodyPr>
                <a:lstStyle/>
                <a:p>
                  <a:r>
                    <a:rPr lang="en-GB" sz="1400"/>
                    <a:t>Shale: No net reservoir</a:t>
                  </a:r>
                </a:p>
              </p:txBody>
            </p:sp>
            <p:sp>
              <p:nvSpPr>
                <p:cNvPr id="24" name="TextBox 23">
                  <a:extLst>
                    <a:ext uri="{FF2B5EF4-FFF2-40B4-BE49-F238E27FC236}">
                      <a16:creationId xmlns:a16="http://schemas.microsoft.com/office/drawing/2014/main" id="{EA0B8139-1194-459C-BF6F-A0C94F80DD4E}"/>
                    </a:ext>
                  </a:extLst>
                </p:cNvPr>
                <p:cNvSpPr txBox="1"/>
                <p:nvPr/>
              </p:nvSpPr>
              <p:spPr>
                <a:xfrm>
                  <a:off x="6657662" y="4682234"/>
                  <a:ext cx="1766830" cy="307777"/>
                </a:xfrm>
                <a:prstGeom prst="rect">
                  <a:avLst/>
                </a:prstGeom>
                <a:noFill/>
              </p:spPr>
              <p:txBody>
                <a:bodyPr wrap="none" rtlCol="0">
                  <a:spAutoFit/>
                </a:bodyPr>
                <a:lstStyle/>
                <a:p>
                  <a:r>
                    <a:rPr lang="en-GB" sz="1400"/>
                    <a:t>Oil-stained net sand</a:t>
                  </a:r>
                </a:p>
              </p:txBody>
            </p:sp>
            <p:sp>
              <p:nvSpPr>
                <p:cNvPr id="45" name="TextBox 44">
                  <a:extLst>
                    <a:ext uri="{FF2B5EF4-FFF2-40B4-BE49-F238E27FC236}">
                      <a16:creationId xmlns:a16="http://schemas.microsoft.com/office/drawing/2014/main" id="{C52A35DC-9D58-C72F-4AEE-2B52FD320CE8}"/>
                    </a:ext>
                  </a:extLst>
                </p:cNvPr>
                <p:cNvSpPr txBox="1"/>
                <p:nvPr/>
              </p:nvSpPr>
              <p:spPr>
                <a:xfrm>
                  <a:off x="7046025" y="1569242"/>
                  <a:ext cx="1105431" cy="292388"/>
                </a:xfrm>
                <a:prstGeom prst="rect">
                  <a:avLst/>
                </a:prstGeom>
              </p:spPr>
              <p:txBody>
                <a:bodyPr wrap="none" lIns="0" tIns="0" rtlCol="0">
                  <a:spAutoFit/>
                </a:bodyPr>
                <a:lstStyle/>
                <a:p>
                  <a:pPr algn="ctr"/>
                  <a:r>
                    <a:rPr lang="en-GB" sz="1600"/>
                    <a:t>Core Scale</a:t>
                  </a:r>
                </a:p>
              </p:txBody>
            </p:sp>
            <p:grpSp>
              <p:nvGrpSpPr>
                <p:cNvPr id="72" name="Group 71">
                  <a:extLst>
                    <a:ext uri="{FF2B5EF4-FFF2-40B4-BE49-F238E27FC236}">
                      <a16:creationId xmlns:a16="http://schemas.microsoft.com/office/drawing/2014/main" id="{5EDFD84E-598D-E33D-FE8C-AE96092BD09A}"/>
                    </a:ext>
                  </a:extLst>
                </p:cNvPr>
                <p:cNvGrpSpPr/>
                <p:nvPr/>
              </p:nvGrpSpPr>
              <p:grpSpPr>
                <a:xfrm>
                  <a:off x="8185063" y="1981083"/>
                  <a:ext cx="904140" cy="2965670"/>
                  <a:chOff x="2839497" y="1204623"/>
                  <a:chExt cx="606214" cy="2836455"/>
                </a:xfrm>
                <a:effectLst>
                  <a:glow rad="63500">
                    <a:schemeClr val="accent2">
                      <a:satMod val="175000"/>
                      <a:alpha val="40000"/>
                    </a:schemeClr>
                  </a:glow>
                </a:effectLst>
              </p:grpSpPr>
              <p:sp>
                <p:nvSpPr>
                  <p:cNvPr id="73" name="Rectangle 72">
                    <a:extLst>
                      <a:ext uri="{FF2B5EF4-FFF2-40B4-BE49-F238E27FC236}">
                        <a16:creationId xmlns:a16="http://schemas.microsoft.com/office/drawing/2014/main" id="{545F75EF-3034-5A69-0422-B23210EDDA77}"/>
                      </a:ext>
                    </a:extLst>
                  </p:cNvPr>
                  <p:cNvSpPr/>
                  <p:nvPr/>
                </p:nvSpPr>
                <p:spPr>
                  <a:xfrm>
                    <a:off x="2839497" y="2040250"/>
                    <a:ext cx="153406" cy="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D109C94E-E036-CE91-96DB-CFF9C5517AB5}"/>
                      </a:ext>
                    </a:extLst>
                  </p:cNvPr>
                  <p:cNvCxnSpPr>
                    <a:cxnSpLocks/>
                    <a:stCxn id="73" idx="0"/>
                  </p:cNvCxnSpPr>
                  <p:nvPr/>
                </p:nvCxnSpPr>
                <p:spPr>
                  <a:xfrm flipV="1">
                    <a:off x="2916200" y="1204623"/>
                    <a:ext cx="529511" cy="8356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94BA694-1491-FE44-29B4-FDD2446433EB}"/>
                      </a:ext>
                    </a:extLst>
                  </p:cNvPr>
                  <p:cNvCxnSpPr>
                    <a:cxnSpLocks/>
                    <a:stCxn id="73" idx="2"/>
                  </p:cNvCxnSpPr>
                  <p:nvPr/>
                </p:nvCxnSpPr>
                <p:spPr>
                  <a:xfrm>
                    <a:off x="2916200" y="2047450"/>
                    <a:ext cx="493073" cy="19936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6D63A7C2-BE6D-42D5-AF08-9CECEC49F534}"/>
                  </a:ext>
                </a:extLst>
              </p:cNvPr>
              <p:cNvSpPr txBox="1"/>
              <p:nvPr/>
            </p:nvSpPr>
            <p:spPr>
              <a:xfrm rot="16200000">
                <a:off x="6077372" y="2564352"/>
                <a:ext cx="774571" cy="369332"/>
              </a:xfrm>
              <a:prstGeom prst="rect">
                <a:avLst/>
              </a:prstGeom>
              <a:noFill/>
            </p:spPr>
            <p:txBody>
              <a:bodyPr wrap="none" rtlCol="0">
                <a:spAutoFit/>
              </a:bodyPr>
              <a:lstStyle/>
              <a:p>
                <a:r>
                  <a:rPr lang="en-GB" sz="1800" b="1">
                    <a:solidFill>
                      <a:srgbClr val="FFFFFF"/>
                    </a:solidFill>
                  </a:rPr>
                  <a:t>10cm</a:t>
                </a:r>
              </a:p>
            </p:txBody>
          </p:sp>
          <p:cxnSp>
            <p:nvCxnSpPr>
              <p:cNvPr id="42" name="Straight Arrow Connector 41">
                <a:extLst>
                  <a:ext uri="{FF2B5EF4-FFF2-40B4-BE49-F238E27FC236}">
                    <a16:creationId xmlns:a16="http://schemas.microsoft.com/office/drawing/2014/main" id="{1F978618-3EEA-FB3D-E17E-FD7497EB2E65}"/>
                  </a:ext>
                </a:extLst>
              </p:cNvPr>
              <p:cNvCxnSpPr>
                <a:cxnSpLocks/>
              </p:cNvCxnSpPr>
              <p:nvPr/>
            </p:nvCxnSpPr>
            <p:spPr>
              <a:xfrm rot="5400000" flipV="1">
                <a:off x="5590779" y="3102339"/>
                <a:ext cx="2143727" cy="0"/>
              </a:xfrm>
              <a:prstGeom prst="straightConnector1">
                <a:avLst/>
              </a:prstGeom>
              <a:ln w="38100">
                <a:solidFill>
                  <a:srgbClr val="FFFF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7A62E6C4-8F51-F00A-9D3E-FCE9219031FE}"/>
                </a:ext>
              </a:extLst>
            </p:cNvPr>
            <p:cNvSpPr txBox="1"/>
            <p:nvPr/>
          </p:nvSpPr>
          <p:spPr>
            <a:xfrm>
              <a:off x="6185264" y="5369150"/>
              <a:ext cx="2817229" cy="996033"/>
            </a:xfrm>
            <a:prstGeom prst="rect">
              <a:avLst/>
            </a:prstGeom>
            <a:noFill/>
          </p:spPr>
          <p:txBody>
            <a:bodyPr wrap="square" lIns="36000" tIns="36000" rIns="36000" bIns="36000" rtlCol="0">
              <a:spAutoFit/>
            </a:bodyPr>
            <a:lstStyle/>
            <a:p>
              <a:r>
                <a:rPr lang="en-GB" sz="1200"/>
                <a:t>Core recovered from wells allows an understanding of cm scale variations in geology.  These variations may directly affect the volumetrics and injectivity associated with a CS.</a:t>
              </a:r>
            </a:p>
          </p:txBody>
        </p:sp>
      </p:grpSp>
      <p:grpSp>
        <p:nvGrpSpPr>
          <p:cNvPr id="40" name="Group 39" descr="Microscopic pore scale">
            <a:extLst>
              <a:ext uri="{FF2B5EF4-FFF2-40B4-BE49-F238E27FC236}">
                <a16:creationId xmlns:a16="http://schemas.microsoft.com/office/drawing/2014/main" id="{7DFF2247-C8B8-371D-8061-7D8BB9058C47}"/>
              </a:ext>
            </a:extLst>
          </p:cNvPr>
          <p:cNvGrpSpPr/>
          <p:nvPr/>
        </p:nvGrpSpPr>
        <p:grpSpPr>
          <a:xfrm>
            <a:off x="9011127" y="1536704"/>
            <a:ext cx="2864418" cy="4910071"/>
            <a:chOff x="9011127" y="1536704"/>
            <a:chExt cx="2864418" cy="4910071"/>
          </a:xfrm>
        </p:grpSpPr>
        <p:sp>
          <p:nvSpPr>
            <p:cNvPr id="31" name="TextBox 30">
              <a:extLst>
                <a:ext uri="{FF2B5EF4-FFF2-40B4-BE49-F238E27FC236}">
                  <a16:creationId xmlns:a16="http://schemas.microsoft.com/office/drawing/2014/main" id="{C786766D-490E-E293-74D8-147D45D7F671}"/>
                </a:ext>
              </a:extLst>
            </p:cNvPr>
            <p:cNvSpPr txBox="1"/>
            <p:nvPr/>
          </p:nvSpPr>
          <p:spPr>
            <a:xfrm rot="16200000">
              <a:off x="8805171" y="4290770"/>
              <a:ext cx="1034969" cy="276999"/>
            </a:xfrm>
            <a:prstGeom prst="rect">
              <a:avLst/>
            </a:prstGeom>
            <a:solidFill>
              <a:srgbClr val="FFFFFF"/>
            </a:solidFill>
          </p:spPr>
          <p:txBody>
            <a:bodyPr wrap="square" rtlCol="0">
              <a:spAutoFit/>
            </a:bodyPr>
            <a:lstStyle/>
            <a:p>
              <a:r>
                <a:rPr lang="en-GB" sz="1200" b="1"/>
                <a:t>~0.03cm</a:t>
              </a:r>
            </a:p>
          </p:txBody>
        </p:sp>
        <p:sp>
          <p:nvSpPr>
            <p:cNvPr id="33" name="Rectangle: Rounded Corners 32">
              <a:extLst>
                <a:ext uri="{FF2B5EF4-FFF2-40B4-BE49-F238E27FC236}">
                  <a16:creationId xmlns:a16="http://schemas.microsoft.com/office/drawing/2014/main" id="{40DFF4F5-218A-EA34-3763-279DC829EDAA}"/>
                </a:ext>
                <a:ext uri="{C183D7F6-B498-43B3-948B-1728B52AA6E4}">
                  <adec:decorative xmlns:adec="http://schemas.microsoft.com/office/drawing/2017/decorative" val="1"/>
                </a:ext>
              </a:extLst>
            </p:cNvPr>
            <p:cNvSpPr/>
            <p:nvPr/>
          </p:nvSpPr>
          <p:spPr>
            <a:xfrm>
              <a:off x="9011127" y="1536704"/>
              <a:ext cx="2829705" cy="4910071"/>
            </a:xfrm>
            <a:prstGeom prst="roundRect">
              <a:avLst>
                <a:gd name="adj" fmla="val 459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9AAAB23E-7CE5-6EEB-C0B0-1CB9ED18727C}"/>
                </a:ext>
              </a:extLst>
            </p:cNvPr>
            <p:cNvSpPr txBox="1"/>
            <p:nvPr/>
          </p:nvSpPr>
          <p:spPr>
            <a:xfrm>
              <a:off x="9154219" y="5266076"/>
              <a:ext cx="2628862" cy="1180699"/>
            </a:xfrm>
            <a:prstGeom prst="rect">
              <a:avLst/>
            </a:prstGeom>
            <a:noFill/>
          </p:spPr>
          <p:txBody>
            <a:bodyPr wrap="square" lIns="36000" tIns="36000" rIns="36000" bIns="36000" rtlCol="0">
              <a:spAutoFit/>
            </a:bodyPr>
            <a:lstStyle/>
            <a:p>
              <a:r>
                <a:rPr lang="en-GB" sz="1200"/>
                <a:t>Thin-section analysis shows the mineralogy of the rock (recovered from core-plugs, SWCs or cuttings).  This allows an understanding of the porosity, permeability and chemical reactivity of the rock.</a:t>
              </a:r>
            </a:p>
          </p:txBody>
        </p:sp>
        <p:grpSp>
          <p:nvGrpSpPr>
            <p:cNvPr id="27" name="Group 26" descr="Pore scale">
              <a:extLst>
                <a:ext uri="{FF2B5EF4-FFF2-40B4-BE49-F238E27FC236}">
                  <a16:creationId xmlns:a16="http://schemas.microsoft.com/office/drawing/2014/main" id="{ADCB2400-AAEB-08D0-0749-4FF3FA485FBF}"/>
                </a:ext>
              </a:extLst>
            </p:cNvPr>
            <p:cNvGrpSpPr/>
            <p:nvPr/>
          </p:nvGrpSpPr>
          <p:grpSpPr>
            <a:xfrm>
              <a:off x="9034860" y="1569242"/>
              <a:ext cx="2840685" cy="3662038"/>
              <a:chOff x="9034860" y="1569242"/>
              <a:chExt cx="2840685" cy="3662038"/>
            </a:xfrm>
          </p:grpSpPr>
          <p:pic>
            <p:nvPicPr>
              <p:cNvPr id="9" name="Picture 8">
                <a:extLst>
                  <a:ext uri="{FF2B5EF4-FFF2-40B4-BE49-F238E27FC236}">
                    <a16:creationId xmlns:a16="http://schemas.microsoft.com/office/drawing/2014/main" id="{BE2F6A4C-A4CE-4C65-9FE8-DCF66509CF72}"/>
                  </a:ext>
                </a:extLst>
              </p:cNvPr>
              <p:cNvPicPr>
                <a:picLocks noChangeAspect="1"/>
              </p:cNvPicPr>
              <p:nvPr/>
            </p:nvPicPr>
            <p:blipFill rotWithShape="1">
              <a:blip r:embed="rId6"/>
              <a:srcRect l="8588" r="6758"/>
              <a:stretch/>
            </p:blipFill>
            <p:spPr>
              <a:xfrm rot="5400000">
                <a:off x="8932769" y="2096445"/>
                <a:ext cx="2952402" cy="2748219"/>
              </a:xfrm>
              <a:prstGeom prst="rect">
                <a:avLst/>
              </a:prstGeom>
            </p:spPr>
          </p:pic>
          <p:sp>
            <p:nvSpPr>
              <p:cNvPr id="46" name="TextBox 45">
                <a:extLst>
                  <a:ext uri="{FF2B5EF4-FFF2-40B4-BE49-F238E27FC236}">
                    <a16:creationId xmlns:a16="http://schemas.microsoft.com/office/drawing/2014/main" id="{7062CF25-CE5C-F2AE-D410-624518270C7F}"/>
                  </a:ext>
                </a:extLst>
              </p:cNvPr>
              <p:cNvSpPr txBox="1"/>
              <p:nvPr/>
            </p:nvSpPr>
            <p:spPr>
              <a:xfrm>
                <a:off x="9987299" y="1569242"/>
                <a:ext cx="1094209" cy="292388"/>
              </a:xfrm>
              <a:prstGeom prst="rect">
                <a:avLst/>
              </a:prstGeom>
            </p:spPr>
            <p:txBody>
              <a:bodyPr wrap="none" lIns="0" tIns="0" rtlCol="0">
                <a:spAutoFit/>
              </a:bodyPr>
              <a:lstStyle/>
              <a:p>
                <a:pPr algn="ctr"/>
                <a:r>
                  <a:rPr lang="en-GB" sz="1600"/>
                  <a:t>Pore Scale</a:t>
                </a:r>
              </a:p>
            </p:txBody>
          </p:sp>
          <p:sp>
            <p:nvSpPr>
              <p:cNvPr id="47" name="Speech Bubble: Rectangle 46">
                <a:extLst>
                  <a:ext uri="{FF2B5EF4-FFF2-40B4-BE49-F238E27FC236}">
                    <a16:creationId xmlns:a16="http://schemas.microsoft.com/office/drawing/2014/main" id="{B1077D13-439E-290C-9239-A5122D4AF8A5}"/>
                  </a:ext>
                </a:extLst>
              </p:cNvPr>
              <p:cNvSpPr/>
              <p:nvPr/>
            </p:nvSpPr>
            <p:spPr>
              <a:xfrm>
                <a:off x="10766643" y="1981083"/>
                <a:ext cx="988729" cy="612648"/>
              </a:xfrm>
              <a:prstGeom prst="wedgeRectCallout">
                <a:avLst>
                  <a:gd name="adj1" fmla="val -61678"/>
                  <a:gd name="adj2" fmla="val 98999"/>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a:t>Quartz is white</a:t>
                </a:r>
              </a:p>
              <a:p>
                <a:pPr algn="ctr"/>
                <a:r>
                  <a:rPr lang="en-GB" sz="1000"/>
                  <a:t>Pore space is blue.</a:t>
                </a:r>
              </a:p>
            </p:txBody>
          </p:sp>
          <p:sp>
            <p:nvSpPr>
              <p:cNvPr id="25" name="TextBox 24">
                <a:extLst>
                  <a:ext uri="{FF2B5EF4-FFF2-40B4-BE49-F238E27FC236}">
                    <a16:creationId xmlns:a16="http://schemas.microsoft.com/office/drawing/2014/main" id="{793E1FFD-777D-4B90-B9AC-5882CA642030}"/>
                  </a:ext>
                </a:extLst>
              </p:cNvPr>
              <p:cNvSpPr txBox="1"/>
              <p:nvPr/>
            </p:nvSpPr>
            <p:spPr>
              <a:xfrm>
                <a:off x="9089205" y="4954281"/>
                <a:ext cx="2786340" cy="276999"/>
              </a:xfrm>
              <a:prstGeom prst="rect">
                <a:avLst/>
              </a:prstGeom>
              <a:noFill/>
            </p:spPr>
            <p:txBody>
              <a:bodyPr wrap="none" rtlCol="0">
                <a:spAutoFit/>
              </a:bodyPr>
              <a:lstStyle/>
              <a:p>
                <a:r>
                  <a:rPr lang="en-GB" sz="1200" b="1"/>
                  <a:t>Good quality sandstone - Reservoir</a:t>
                </a:r>
              </a:p>
            </p:txBody>
          </p:sp>
          <p:sp>
            <p:nvSpPr>
              <p:cNvPr id="14" name="TextBox 13">
                <a:extLst>
                  <a:ext uri="{FF2B5EF4-FFF2-40B4-BE49-F238E27FC236}">
                    <a16:creationId xmlns:a16="http://schemas.microsoft.com/office/drawing/2014/main" id="{E91C4869-5299-3E8A-F0B8-00DA0A816B36}"/>
                  </a:ext>
                </a:extLst>
              </p:cNvPr>
              <p:cNvSpPr txBox="1"/>
              <p:nvPr/>
            </p:nvSpPr>
            <p:spPr>
              <a:xfrm>
                <a:off x="11054660" y="1670622"/>
                <a:ext cx="728420" cy="257369"/>
              </a:xfrm>
              <a:prstGeom prst="rect">
                <a:avLst/>
              </a:prstGeom>
              <a:solidFill>
                <a:schemeClr val="tx2">
                  <a:lumMod val="20000"/>
                  <a:lumOff val="80000"/>
                </a:schemeClr>
              </a:solidFill>
            </p:spPr>
            <p:txBody>
              <a:bodyPr wrap="square" lIns="36000" tIns="36000" rIns="36000" bIns="36000">
                <a:spAutoFit/>
              </a:bodyPr>
              <a:lstStyle/>
              <a:p>
                <a:r>
                  <a:rPr lang="en-GB" sz="1200" b="1" i="1">
                    <a:highlight>
                      <a:srgbClr val="FFFFFF"/>
                    </a:highlight>
                    <a:latin typeface="+mj-lt"/>
                  </a:rPr>
                  <a:t>(Ref. 3b)</a:t>
                </a:r>
                <a:endParaRPr lang="en-GB" sz="1200" b="1">
                  <a:highlight>
                    <a:srgbClr val="FFFFFF"/>
                  </a:highlight>
                </a:endParaRPr>
              </a:p>
            </p:txBody>
          </p:sp>
        </p:grpSp>
      </p:grpSp>
      <p:sp>
        <p:nvSpPr>
          <p:cNvPr id="3" name="Text Placeholder 2">
            <a:extLst>
              <a:ext uri="{FF2B5EF4-FFF2-40B4-BE49-F238E27FC236}">
                <a16:creationId xmlns:a16="http://schemas.microsoft.com/office/drawing/2014/main" id="{D243718C-65B2-3F01-6A02-9EEDE1C8F385}"/>
              </a:ext>
            </a:extLst>
          </p:cNvPr>
          <p:cNvSpPr>
            <a:spLocks noGrp="1"/>
          </p:cNvSpPr>
          <p:nvPr>
            <p:ph type="body" sz="quarter" idx="10"/>
          </p:nvPr>
        </p:nvSpPr>
        <p:spPr/>
        <p:txBody>
          <a:bodyPr/>
          <a:lstStyle/>
          <a:p>
            <a:r>
              <a:rPr lang="en-GB"/>
              <a:t>Most geological details in reservoirs are much smaller than seismic imaging can capture</a:t>
            </a:r>
          </a:p>
        </p:txBody>
      </p:sp>
    </p:spTree>
    <p:extLst>
      <p:ext uri="{BB962C8B-B14F-4D97-AF65-F5344CB8AC3E}">
        <p14:creationId xmlns:p14="http://schemas.microsoft.com/office/powerpoint/2010/main" val="1580333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D1A5-ED0D-16F7-DEEC-58940FCE9A4D}"/>
              </a:ext>
            </a:extLst>
          </p:cNvPr>
          <p:cNvSpPr>
            <a:spLocks noGrp="1"/>
          </p:cNvSpPr>
          <p:nvPr>
            <p:ph type="title"/>
          </p:nvPr>
        </p:nvSpPr>
        <p:spPr>
          <a:xfrm>
            <a:off x="357447" y="260351"/>
            <a:ext cx="8182396" cy="332154"/>
          </a:xfrm>
        </p:spPr>
        <p:txBody>
          <a:bodyPr/>
          <a:lstStyle/>
          <a:p>
            <a:r>
              <a:rPr lang="en-GB" sz="2600"/>
              <a:t>3.2 Depth of Investigation &amp; Seismic Resolution</a:t>
            </a:r>
          </a:p>
        </p:txBody>
      </p:sp>
      <p:sp>
        <p:nvSpPr>
          <p:cNvPr id="5" name="Slide Number Placeholder 7">
            <a:extLst>
              <a:ext uri="{FF2B5EF4-FFF2-40B4-BE49-F238E27FC236}">
                <a16:creationId xmlns:a16="http://schemas.microsoft.com/office/drawing/2014/main" id="{28607A09-BF78-F6CA-5DCD-BB22239BE518}"/>
              </a:ext>
            </a:extLst>
          </p:cNvPr>
          <p:cNvSpPr>
            <a:spLocks noGrp="1"/>
          </p:cNvSpPr>
          <p:nvPr>
            <p:ph type="sldNum" sz="quarter" idx="4"/>
          </p:nvPr>
        </p:nvSpPr>
        <p:spPr>
          <a:xfrm>
            <a:off x="11504815" y="3934847"/>
            <a:ext cx="669724" cy="434975"/>
          </a:xfrm>
        </p:spPr>
        <p:txBody>
          <a:bodyPr/>
          <a:lstStyle/>
          <a:p>
            <a:fld id="{DD0590FE-9BA6-45CB-BC76-38BB9AEE2E90}" type="slidenum">
              <a:rPr lang="en-GB" smtClean="0"/>
              <a:t>8</a:t>
            </a:fld>
            <a:endParaRPr lang="en-GB"/>
          </a:p>
        </p:txBody>
      </p:sp>
      <p:pic>
        <p:nvPicPr>
          <p:cNvPr id="39" name="Picture 38" descr="vertical resolution vs depth of investigation">
            <a:extLst>
              <a:ext uri="{FF2B5EF4-FFF2-40B4-BE49-F238E27FC236}">
                <a16:creationId xmlns:a16="http://schemas.microsoft.com/office/drawing/2014/main" id="{81987156-FBF0-FA51-3BBF-BABA5A84476D}"/>
              </a:ext>
            </a:extLst>
          </p:cNvPr>
          <p:cNvPicPr>
            <a:picLocks noChangeAspect="1"/>
          </p:cNvPicPr>
          <p:nvPr/>
        </p:nvPicPr>
        <p:blipFill>
          <a:blip r:embed="rId3"/>
          <a:stretch>
            <a:fillRect/>
          </a:stretch>
        </p:blipFill>
        <p:spPr>
          <a:xfrm>
            <a:off x="283337" y="929819"/>
            <a:ext cx="5227556" cy="3269297"/>
          </a:xfrm>
          <a:prstGeom prst="rect">
            <a:avLst/>
          </a:prstGeom>
        </p:spPr>
      </p:pic>
      <p:grpSp>
        <p:nvGrpSpPr>
          <p:cNvPr id="36" name="Group 35" descr="seismic resolution vs depth">
            <a:extLst>
              <a:ext uri="{FF2B5EF4-FFF2-40B4-BE49-F238E27FC236}">
                <a16:creationId xmlns:a16="http://schemas.microsoft.com/office/drawing/2014/main" id="{30F80E99-7695-5AE1-5BE7-F67D38D740D5}"/>
              </a:ext>
            </a:extLst>
          </p:cNvPr>
          <p:cNvGrpSpPr/>
          <p:nvPr/>
        </p:nvGrpSpPr>
        <p:grpSpPr>
          <a:xfrm>
            <a:off x="335335" y="879542"/>
            <a:ext cx="6128610" cy="5609128"/>
            <a:chOff x="335335" y="879542"/>
            <a:chExt cx="6128610" cy="5609128"/>
          </a:xfrm>
        </p:grpSpPr>
        <p:sp>
          <p:nvSpPr>
            <p:cNvPr id="4" name="Rectangle 3">
              <a:extLst>
                <a:ext uri="{FF2B5EF4-FFF2-40B4-BE49-F238E27FC236}">
                  <a16:creationId xmlns:a16="http://schemas.microsoft.com/office/drawing/2014/main" id="{864F82C5-FD7D-8C15-A942-EC2D491E114E}"/>
                </a:ext>
              </a:extLst>
            </p:cNvPr>
            <p:cNvSpPr/>
            <p:nvPr/>
          </p:nvSpPr>
          <p:spPr>
            <a:xfrm>
              <a:off x="335335" y="879542"/>
              <a:ext cx="6128610" cy="5609128"/>
            </a:xfrm>
            <a:prstGeom prst="rect">
              <a:avLst/>
            </a:prstGeom>
            <a:solidFill>
              <a:srgbClr val="B9E5FF">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descr="seismic  resolution with depth">
              <a:extLst>
                <a:ext uri="{FF2B5EF4-FFF2-40B4-BE49-F238E27FC236}">
                  <a16:creationId xmlns:a16="http://schemas.microsoft.com/office/drawing/2014/main" id="{66B2984F-491C-DB7C-AB8A-25B2A4644F09}"/>
                </a:ext>
              </a:extLst>
            </p:cNvPr>
            <p:cNvGrpSpPr/>
            <p:nvPr/>
          </p:nvGrpSpPr>
          <p:grpSpPr>
            <a:xfrm>
              <a:off x="539019" y="3317814"/>
              <a:ext cx="5633073" cy="2962020"/>
              <a:chOff x="539019" y="3317814"/>
              <a:chExt cx="5633073" cy="2962020"/>
            </a:xfrm>
          </p:grpSpPr>
          <p:grpSp>
            <p:nvGrpSpPr>
              <p:cNvPr id="33" name="Group 32">
                <a:extLst>
                  <a:ext uri="{FF2B5EF4-FFF2-40B4-BE49-F238E27FC236}">
                    <a16:creationId xmlns:a16="http://schemas.microsoft.com/office/drawing/2014/main" id="{9410F4D7-6052-5C73-C37E-8060A058D90C}"/>
                  </a:ext>
                </a:extLst>
              </p:cNvPr>
              <p:cNvGrpSpPr/>
              <p:nvPr/>
            </p:nvGrpSpPr>
            <p:grpSpPr>
              <a:xfrm>
                <a:off x="539019" y="4158044"/>
                <a:ext cx="5633073" cy="2121790"/>
                <a:chOff x="539019" y="4158044"/>
                <a:chExt cx="5633073" cy="2121790"/>
              </a:xfrm>
            </p:grpSpPr>
            <p:sp>
              <p:nvSpPr>
                <p:cNvPr id="11" name="TextBox 10">
                  <a:extLst>
                    <a:ext uri="{FF2B5EF4-FFF2-40B4-BE49-F238E27FC236}">
                      <a16:creationId xmlns:a16="http://schemas.microsoft.com/office/drawing/2014/main" id="{D2B60155-A599-D282-36A6-57E432BD5C46}"/>
                    </a:ext>
                  </a:extLst>
                </p:cNvPr>
                <p:cNvSpPr txBox="1"/>
                <p:nvPr/>
              </p:nvSpPr>
              <p:spPr>
                <a:xfrm>
                  <a:off x="1592470" y="4328005"/>
                  <a:ext cx="3398686" cy="307777"/>
                </a:xfrm>
                <a:prstGeom prst="rect">
                  <a:avLst/>
                </a:prstGeom>
                <a:noFill/>
              </p:spPr>
              <p:txBody>
                <a:bodyPr wrap="none" rtlCol="0">
                  <a:spAutoFit/>
                </a:bodyPr>
                <a:lstStyle/>
                <a:p>
                  <a:pPr algn="ctr"/>
                  <a:r>
                    <a:rPr lang="en-GB" sz="1400"/>
                    <a:t>Increasing Sampling rates &amp; frequencies</a:t>
                  </a:r>
                </a:p>
              </p:txBody>
            </p:sp>
            <p:sp>
              <p:nvSpPr>
                <p:cNvPr id="18" name="Isosceles Triangle 17">
                  <a:extLst>
                    <a:ext uri="{FF2B5EF4-FFF2-40B4-BE49-F238E27FC236}">
                      <a16:creationId xmlns:a16="http://schemas.microsoft.com/office/drawing/2014/main" id="{99342A88-66C3-213D-FF91-AD409C045781}"/>
                    </a:ext>
                  </a:extLst>
                </p:cNvPr>
                <p:cNvSpPr/>
                <p:nvPr/>
              </p:nvSpPr>
              <p:spPr>
                <a:xfrm rot="16200000">
                  <a:off x="3083452" y="2094636"/>
                  <a:ext cx="241983" cy="43688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a:extLst>
                    <a:ext uri="{FF2B5EF4-FFF2-40B4-BE49-F238E27FC236}">
                      <a16:creationId xmlns:a16="http://schemas.microsoft.com/office/drawing/2014/main" id="{5F70D6DF-79CA-4D4A-F282-E4D83FDC728B}"/>
                    </a:ext>
                  </a:extLst>
                </p:cNvPr>
                <p:cNvSpPr/>
                <p:nvPr/>
              </p:nvSpPr>
              <p:spPr>
                <a:xfrm rot="5400000">
                  <a:off x="3083451" y="2576311"/>
                  <a:ext cx="241983" cy="43688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9582CF0-9849-C026-86FC-64FAB6CC8FEF}"/>
                    </a:ext>
                  </a:extLst>
                </p:cNvPr>
                <p:cNvSpPr txBox="1"/>
                <p:nvPr/>
              </p:nvSpPr>
              <p:spPr>
                <a:xfrm>
                  <a:off x="967094" y="4877224"/>
                  <a:ext cx="4381072" cy="307777"/>
                </a:xfrm>
                <a:prstGeom prst="rect">
                  <a:avLst/>
                </a:prstGeom>
                <a:noFill/>
              </p:spPr>
              <p:txBody>
                <a:bodyPr wrap="none" rtlCol="0">
                  <a:spAutoFit/>
                </a:bodyPr>
                <a:lstStyle/>
                <a:p>
                  <a:pPr algn="ctr"/>
                  <a:r>
                    <a:rPr lang="en-GB" sz="1400"/>
                    <a:t>Seismic Spatial sampling (aka ‘bin’ sizes) Decreasing</a:t>
                  </a:r>
                </a:p>
              </p:txBody>
            </p:sp>
            <p:sp>
              <p:nvSpPr>
                <p:cNvPr id="21" name="Isosceles Triangle 20">
                  <a:extLst>
                    <a:ext uri="{FF2B5EF4-FFF2-40B4-BE49-F238E27FC236}">
                      <a16:creationId xmlns:a16="http://schemas.microsoft.com/office/drawing/2014/main" id="{50EC56A8-FCC2-89E4-DBD0-B28F8FACAF10}"/>
                    </a:ext>
                  </a:extLst>
                </p:cNvPr>
                <p:cNvSpPr/>
                <p:nvPr/>
              </p:nvSpPr>
              <p:spPr>
                <a:xfrm rot="5400000">
                  <a:off x="3083451" y="3070165"/>
                  <a:ext cx="241983" cy="43688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1FC0E48-202E-8A9B-27CF-01A45BC074B2}"/>
                    </a:ext>
                  </a:extLst>
                </p:cNvPr>
                <p:cNvSpPr txBox="1"/>
                <p:nvPr/>
              </p:nvSpPr>
              <p:spPr>
                <a:xfrm>
                  <a:off x="1641368" y="5375557"/>
                  <a:ext cx="3300904" cy="307777"/>
                </a:xfrm>
                <a:prstGeom prst="rect">
                  <a:avLst/>
                </a:prstGeom>
                <a:noFill/>
              </p:spPr>
              <p:txBody>
                <a:bodyPr wrap="none" rtlCol="0">
                  <a:spAutoFit/>
                </a:bodyPr>
                <a:lstStyle/>
                <a:p>
                  <a:pPr algn="ctr"/>
                  <a:r>
                    <a:rPr lang="en-GB" sz="1400"/>
                    <a:t>Overall Survey Dimensions Decreasing</a:t>
                  </a:r>
                </a:p>
              </p:txBody>
            </p:sp>
            <p:sp>
              <p:nvSpPr>
                <p:cNvPr id="25" name="TextBox 24">
                  <a:extLst>
                    <a:ext uri="{FF2B5EF4-FFF2-40B4-BE49-F238E27FC236}">
                      <a16:creationId xmlns:a16="http://schemas.microsoft.com/office/drawing/2014/main" id="{7E14592A-7138-A7AD-828D-B09AB79F46A0}"/>
                    </a:ext>
                  </a:extLst>
                </p:cNvPr>
                <p:cNvSpPr txBox="1"/>
                <p:nvPr/>
              </p:nvSpPr>
              <p:spPr>
                <a:xfrm>
                  <a:off x="539019" y="5011517"/>
                  <a:ext cx="537327" cy="553998"/>
                </a:xfrm>
                <a:prstGeom prst="rect">
                  <a:avLst/>
                </a:prstGeom>
                <a:noFill/>
              </p:spPr>
              <p:txBody>
                <a:bodyPr wrap="none" rtlCol="0">
                  <a:spAutoFit/>
                </a:bodyPr>
                <a:lstStyle/>
                <a:p>
                  <a:pPr algn="ctr"/>
                  <a:r>
                    <a:rPr lang="en-GB" sz="1000" b="1"/>
                    <a:t>‘00’s-</a:t>
                  </a:r>
                </a:p>
                <a:p>
                  <a:pPr algn="ctr"/>
                  <a:r>
                    <a:rPr lang="en-GB" sz="1000" b="1"/>
                    <a:t>000’s </a:t>
                  </a:r>
                </a:p>
                <a:p>
                  <a:pPr algn="ctr"/>
                  <a:r>
                    <a:rPr lang="en-GB" sz="1000" b="1"/>
                    <a:t>km²</a:t>
                  </a:r>
                </a:p>
              </p:txBody>
            </p:sp>
            <p:sp>
              <p:nvSpPr>
                <p:cNvPr id="26" name="TextBox 25">
                  <a:extLst>
                    <a:ext uri="{FF2B5EF4-FFF2-40B4-BE49-F238E27FC236}">
                      <a16:creationId xmlns:a16="http://schemas.microsoft.com/office/drawing/2014/main" id="{7BD000DB-7CC8-7F5F-51EC-98644695EE56}"/>
                    </a:ext>
                  </a:extLst>
                </p:cNvPr>
                <p:cNvSpPr txBox="1"/>
                <p:nvPr/>
              </p:nvSpPr>
              <p:spPr>
                <a:xfrm>
                  <a:off x="5221191" y="5088571"/>
                  <a:ext cx="950901" cy="400110"/>
                </a:xfrm>
                <a:prstGeom prst="rect">
                  <a:avLst/>
                </a:prstGeom>
                <a:noFill/>
              </p:spPr>
              <p:txBody>
                <a:bodyPr wrap="none" rtlCol="0">
                  <a:spAutoFit/>
                </a:bodyPr>
                <a:lstStyle/>
                <a:p>
                  <a:pPr algn="ctr"/>
                  <a:r>
                    <a:rPr lang="en-GB" sz="1000" b="1"/>
                    <a:t>‘00’s km² / </a:t>
                  </a:r>
                </a:p>
                <a:p>
                  <a:pPr algn="ctr"/>
                  <a:r>
                    <a:rPr lang="en-GB" sz="1000" b="1"/>
                    <a:t>00’s </a:t>
                  </a:r>
                  <a:r>
                    <a:rPr lang="en-GB" sz="1000" b="1" err="1"/>
                    <a:t>LKm</a:t>
                  </a:r>
                  <a:r>
                    <a:rPr lang="en-GB" sz="1000" b="1"/>
                    <a:t> 2D</a:t>
                  </a:r>
                </a:p>
              </p:txBody>
            </p:sp>
            <p:sp>
              <p:nvSpPr>
                <p:cNvPr id="28" name="TextBox 27">
                  <a:extLst>
                    <a:ext uri="{FF2B5EF4-FFF2-40B4-BE49-F238E27FC236}">
                      <a16:creationId xmlns:a16="http://schemas.microsoft.com/office/drawing/2014/main" id="{86D25577-1696-53F3-DE6A-2F3ACA174AD6}"/>
                    </a:ext>
                  </a:extLst>
                </p:cNvPr>
                <p:cNvSpPr txBox="1"/>
                <p:nvPr/>
              </p:nvSpPr>
              <p:spPr>
                <a:xfrm>
                  <a:off x="1142964" y="5972057"/>
                  <a:ext cx="4297715" cy="307777"/>
                </a:xfrm>
                <a:prstGeom prst="rect">
                  <a:avLst/>
                </a:prstGeom>
                <a:noFill/>
              </p:spPr>
              <p:txBody>
                <a:bodyPr wrap="none" rtlCol="0">
                  <a:spAutoFit/>
                </a:bodyPr>
                <a:lstStyle/>
                <a:p>
                  <a:pPr algn="ctr"/>
                  <a:r>
                    <a:rPr lang="en-GB" sz="1400"/>
                    <a:t>Planning, Acquisition, &amp; Processing time Decreasing</a:t>
                  </a:r>
                </a:p>
              </p:txBody>
            </p:sp>
            <p:sp>
              <p:nvSpPr>
                <p:cNvPr id="29" name="Isosceles Triangle 28">
                  <a:extLst>
                    <a:ext uri="{FF2B5EF4-FFF2-40B4-BE49-F238E27FC236}">
                      <a16:creationId xmlns:a16="http://schemas.microsoft.com/office/drawing/2014/main" id="{59884EC6-2720-5AE8-47D0-B3EEC29DF780}"/>
                    </a:ext>
                  </a:extLst>
                </p:cNvPr>
                <p:cNvSpPr/>
                <p:nvPr/>
              </p:nvSpPr>
              <p:spPr>
                <a:xfrm rot="5400000">
                  <a:off x="3083451" y="3647097"/>
                  <a:ext cx="241983" cy="43688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4DF79741-4CC3-B9CA-1604-4C2EFD737DB6}"/>
                    </a:ext>
                  </a:extLst>
                </p:cNvPr>
                <p:cNvSpPr txBox="1"/>
                <p:nvPr/>
              </p:nvSpPr>
              <p:spPr>
                <a:xfrm>
                  <a:off x="563635" y="5683334"/>
                  <a:ext cx="530915" cy="553998"/>
                </a:xfrm>
                <a:prstGeom prst="rect">
                  <a:avLst/>
                </a:prstGeom>
                <a:noFill/>
              </p:spPr>
              <p:txBody>
                <a:bodyPr wrap="none" rtlCol="0">
                  <a:spAutoFit/>
                </a:bodyPr>
                <a:lstStyle/>
                <a:p>
                  <a:pPr algn="ctr"/>
                  <a:r>
                    <a:rPr lang="en-GB" sz="1000" b="1"/>
                    <a:t>2 </a:t>
                  </a:r>
                </a:p>
                <a:p>
                  <a:pPr algn="ctr"/>
                  <a:r>
                    <a:rPr lang="en-GB" sz="1000" b="1"/>
                    <a:t>Years</a:t>
                  </a:r>
                </a:p>
                <a:p>
                  <a:pPr algn="ctr"/>
                  <a:endParaRPr lang="en-GB" sz="1000" b="1"/>
                </a:p>
              </p:txBody>
            </p:sp>
            <p:sp>
              <p:nvSpPr>
                <p:cNvPr id="31" name="TextBox 30">
                  <a:extLst>
                    <a:ext uri="{FF2B5EF4-FFF2-40B4-BE49-F238E27FC236}">
                      <a16:creationId xmlns:a16="http://schemas.microsoft.com/office/drawing/2014/main" id="{76DD2BD4-649B-2DB7-94E4-8DF484B0F440}"/>
                    </a:ext>
                  </a:extLst>
                </p:cNvPr>
                <p:cNvSpPr txBox="1"/>
                <p:nvPr/>
              </p:nvSpPr>
              <p:spPr>
                <a:xfrm>
                  <a:off x="5320653" y="5645853"/>
                  <a:ext cx="716863" cy="553998"/>
                </a:xfrm>
                <a:prstGeom prst="rect">
                  <a:avLst/>
                </a:prstGeom>
                <a:noFill/>
              </p:spPr>
              <p:txBody>
                <a:bodyPr wrap="none" rtlCol="0">
                  <a:spAutoFit/>
                </a:bodyPr>
                <a:lstStyle/>
                <a:p>
                  <a:pPr algn="ctr"/>
                  <a:r>
                    <a:rPr lang="en-GB" sz="1000" b="1"/>
                    <a:t>Weeks→</a:t>
                  </a:r>
                </a:p>
                <a:p>
                  <a:pPr algn="ctr"/>
                  <a:r>
                    <a:rPr lang="en-GB" sz="1000" b="1"/>
                    <a:t>Months</a:t>
                  </a:r>
                </a:p>
                <a:p>
                  <a:pPr algn="ctr"/>
                  <a:endParaRPr lang="en-GB" sz="1000" b="1"/>
                </a:p>
              </p:txBody>
            </p:sp>
            <p:sp>
              <p:nvSpPr>
                <p:cNvPr id="7" name="TextBox 6">
                  <a:extLst>
                    <a:ext uri="{FF2B5EF4-FFF2-40B4-BE49-F238E27FC236}">
                      <a16:creationId xmlns:a16="http://schemas.microsoft.com/office/drawing/2014/main" id="{CD6FDFEA-07D5-EFBD-F9ED-A31CA9AE8359}"/>
                    </a:ext>
                  </a:extLst>
                </p:cNvPr>
                <p:cNvSpPr txBox="1"/>
                <p:nvPr/>
              </p:nvSpPr>
              <p:spPr>
                <a:xfrm>
                  <a:off x="812964" y="4242263"/>
                  <a:ext cx="425116" cy="338554"/>
                </a:xfrm>
                <a:prstGeom prst="rect">
                  <a:avLst/>
                </a:prstGeom>
                <a:noFill/>
              </p:spPr>
              <p:txBody>
                <a:bodyPr wrap="none" rtlCol="0">
                  <a:spAutoFit/>
                </a:bodyPr>
                <a:lstStyle/>
                <a:p>
                  <a:pPr algn="ctr"/>
                  <a:r>
                    <a:rPr lang="en-GB" sz="800" i="1"/>
                    <a:t>2ms</a:t>
                  </a:r>
                </a:p>
                <a:p>
                  <a:pPr algn="ctr"/>
                  <a:r>
                    <a:rPr lang="en-GB" sz="800" i="1"/>
                    <a:t>20Hz</a:t>
                  </a:r>
                </a:p>
              </p:txBody>
            </p:sp>
            <p:sp>
              <p:nvSpPr>
                <p:cNvPr id="8" name="TextBox 7">
                  <a:extLst>
                    <a:ext uri="{FF2B5EF4-FFF2-40B4-BE49-F238E27FC236}">
                      <a16:creationId xmlns:a16="http://schemas.microsoft.com/office/drawing/2014/main" id="{32FEA848-0551-63D1-8724-30E3182BECEA}"/>
                    </a:ext>
                  </a:extLst>
                </p:cNvPr>
                <p:cNvSpPr txBox="1"/>
                <p:nvPr/>
              </p:nvSpPr>
              <p:spPr>
                <a:xfrm>
                  <a:off x="5129746" y="4256590"/>
                  <a:ext cx="522900" cy="461665"/>
                </a:xfrm>
                <a:prstGeom prst="rect">
                  <a:avLst/>
                </a:prstGeom>
                <a:noFill/>
              </p:spPr>
              <p:txBody>
                <a:bodyPr wrap="none" rtlCol="0">
                  <a:spAutoFit/>
                </a:bodyPr>
                <a:lstStyle/>
                <a:p>
                  <a:pPr algn="ctr"/>
                  <a:r>
                    <a:rPr lang="en-GB" sz="800" i="1"/>
                    <a:t>.</a:t>
                  </a:r>
                </a:p>
                <a:p>
                  <a:pPr algn="ctr"/>
                  <a:r>
                    <a:rPr lang="en-GB" sz="800" i="1"/>
                    <a:t>0.25ms</a:t>
                  </a:r>
                </a:p>
                <a:p>
                  <a:pPr algn="ctr"/>
                  <a:r>
                    <a:rPr lang="en-GB" sz="800" i="1"/>
                    <a:t>10khz</a:t>
                  </a:r>
                </a:p>
              </p:txBody>
            </p:sp>
            <p:sp>
              <p:nvSpPr>
                <p:cNvPr id="12" name="TextBox 11">
                  <a:extLst>
                    <a:ext uri="{FF2B5EF4-FFF2-40B4-BE49-F238E27FC236}">
                      <a16:creationId xmlns:a16="http://schemas.microsoft.com/office/drawing/2014/main" id="{08C76676-EBDA-62C7-19C3-2722B32A3DAE}"/>
                    </a:ext>
                  </a:extLst>
                </p:cNvPr>
                <p:cNvSpPr txBox="1"/>
                <p:nvPr/>
              </p:nvSpPr>
              <p:spPr>
                <a:xfrm>
                  <a:off x="778568" y="4696268"/>
                  <a:ext cx="471604" cy="338554"/>
                </a:xfrm>
                <a:prstGeom prst="rect">
                  <a:avLst/>
                </a:prstGeom>
                <a:noFill/>
              </p:spPr>
              <p:txBody>
                <a:bodyPr wrap="none" rtlCol="0">
                  <a:spAutoFit/>
                </a:bodyPr>
                <a:lstStyle/>
                <a:p>
                  <a:pPr algn="ctr"/>
                  <a:r>
                    <a:rPr lang="en-GB" sz="800" i="1"/>
                    <a:t>.</a:t>
                  </a:r>
                </a:p>
                <a:p>
                  <a:pPr algn="ctr"/>
                  <a:r>
                    <a:rPr lang="en-GB" sz="800" i="1"/>
                    <a:t>12.5m</a:t>
                  </a:r>
                </a:p>
              </p:txBody>
            </p:sp>
            <p:sp>
              <p:nvSpPr>
                <p:cNvPr id="17" name="TextBox 16">
                  <a:extLst>
                    <a:ext uri="{FF2B5EF4-FFF2-40B4-BE49-F238E27FC236}">
                      <a16:creationId xmlns:a16="http://schemas.microsoft.com/office/drawing/2014/main" id="{B1D18213-A0A2-2869-272B-159EECE5FFEF}"/>
                    </a:ext>
                  </a:extLst>
                </p:cNvPr>
                <p:cNvSpPr txBox="1"/>
                <p:nvPr/>
              </p:nvSpPr>
              <p:spPr>
                <a:xfrm>
                  <a:off x="5118036" y="4624236"/>
                  <a:ext cx="471604" cy="338554"/>
                </a:xfrm>
                <a:prstGeom prst="rect">
                  <a:avLst/>
                </a:prstGeom>
                <a:noFill/>
              </p:spPr>
              <p:txBody>
                <a:bodyPr wrap="none" rtlCol="0">
                  <a:spAutoFit/>
                </a:bodyPr>
                <a:lstStyle/>
                <a:p>
                  <a:pPr algn="ctr"/>
                  <a:r>
                    <a:rPr lang="en-GB" sz="800" i="1"/>
                    <a:t>.</a:t>
                  </a:r>
                </a:p>
                <a:p>
                  <a:pPr algn="ctr"/>
                  <a:r>
                    <a:rPr lang="en-GB" sz="800" i="1"/>
                    <a:t>0.06m</a:t>
                  </a:r>
                </a:p>
              </p:txBody>
            </p:sp>
          </p:grpSp>
          <p:grpSp>
            <p:nvGrpSpPr>
              <p:cNvPr id="16" name="Group 15">
                <a:extLst>
                  <a:ext uri="{FF2B5EF4-FFF2-40B4-BE49-F238E27FC236}">
                    <a16:creationId xmlns:a16="http://schemas.microsoft.com/office/drawing/2014/main" id="{6B215BAA-FFC0-1A87-5995-D50A92318E8B}"/>
                  </a:ext>
                </a:extLst>
              </p:cNvPr>
              <p:cNvGrpSpPr/>
              <p:nvPr/>
            </p:nvGrpSpPr>
            <p:grpSpPr>
              <a:xfrm>
                <a:off x="4033535" y="3317814"/>
                <a:ext cx="2085036" cy="314764"/>
                <a:chOff x="4057203" y="3254488"/>
                <a:chExt cx="2085036" cy="314764"/>
              </a:xfrm>
            </p:grpSpPr>
            <p:sp>
              <p:nvSpPr>
                <p:cNvPr id="27" name="TextBox 26">
                  <a:extLst>
                    <a:ext uri="{FF2B5EF4-FFF2-40B4-BE49-F238E27FC236}">
                      <a16:creationId xmlns:a16="http://schemas.microsoft.com/office/drawing/2014/main" id="{ED97A473-7E4A-E7C5-A42E-FFC40ACC286A}"/>
                    </a:ext>
                  </a:extLst>
                </p:cNvPr>
                <p:cNvSpPr txBox="1"/>
                <p:nvPr/>
              </p:nvSpPr>
              <p:spPr>
                <a:xfrm>
                  <a:off x="5440798" y="3311883"/>
                  <a:ext cx="701441" cy="257369"/>
                </a:xfrm>
                <a:prstGeom prst="rect">
                  <a:avLst/>
                </a:prstGeom>
                <a:solidFill>
                  <a:schemeClr val="tx2">
                    <a:lumMod val="20000"/>
                    <a:lumOff val="80000"/>
                  </a:schemeClr>
                </a:solidFill>
              </p:spPr>
              <p:txBody>
                <a:bodyPr wrap="square" lIns="36000" tIns="36000" rIns="36000" bIns="36000">
                  <a:spAutoFit/>
                </a:bodyPr>
                <a:lstStyle/>
                <a:p>
                  <a:r>
                    <a:rPr lang="en-GB" sz="1200" b="1" i="1">
                      <a:highlight>
                        <a:srgbClr val="FFFFFF"/>
                      </a:highlight>
                      <a:latin typeface="+mj-lt"/>
                    </a:rPr>
                    <a:t>(Ref. 3c)</a:t>
                  </a:r>
                  <a:endParaRPr lang="en-GB" sz="1200" b="1">
                    <a:highlight>
                      <a:srgbClr val="FFFFFF"/>
                    </a:highlight>
                  </a:endParaRPr>
                </a:p>
              </p:txBody>
            </p:sp>
            <p:pic>
              <p:nvPicPr>
                <p:cNvPr id="3074" name="Picture 2" descr="Fugro keeps focus on innovation with Atlassian cloud">
                  <a:extLst>
                    <a:ext uri="{FF2B5EF4-FFF2-40B4-BE49-F238E27FC236}">
                      <a16:creationId xmlns:a16="http://schemas.microsoft.com/office/drawing/2014/main" id="{52B01FD4-7DED-25A1-284F-5CF6AD01E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060" y="3254488"/>
                  <a:ext cx="459893" cy="2575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C3B481A-ACD6-B8D9-99CC-755CF2640792}"/>
                    </a:ext>
                  </a:extLst>
                </p:cNvPr>
                <p:cNvSpPr txBox="1"/>
                <p:nvPr/>
              </p:nvSpPr>
              <p:spPr>
                <a:xfrm>
                  <a:off x="4057203" y="3297828"/>
                  <a:ext cx="892232" cy="200055"/>
                </a:xfrm>
                <a:prstGeom prst="rect">
                  <a:avLst/>
                </a:prstGeom>
              </p:spPr>
              <p:txBody>
                <a:bodyPr wrap="none" lIns="0" tIns="0" rtlCol="0">
                  <a:spAutoFit/>
                </a:bodyPr>
                <a:lstStyle/>
                <a:p>
                  <a:pPr algn="l"/>
                  <a:r>
                    <a:rPr lang="en-GB" sz="1000"/>
                    <a:t>Adapted from:</a:t>
                  </a:r>
                </a:p>
              </p:txBody>
            </p:sp>
          </p:grpSp>
        </p:grpSp>
      </p:grpSp>
      <p:sp>
        <p:nvSpPr>
          <p:cNvPr id="32" name="Rectangle: Rounded Corners 31">
            <a:extLst>
              <a:ext uri="{FF2B5EF4-FFF2-40B4-BE49-F238E27FC236}">
                <a16:creationId xmlns:a16="http://schemas.microsoft.com/office/drawing/2014/main" id="{F105FF8D-1694-81CF-0765-869E3D689E07}"/>
              </a:ext>
            </a:extLst>
          </p:cNvPr>
          <p:cNvSpPr/>
          <p:nvPr/>
        </p:nvSpPr>
        <p:spPr>
          <a:xfrm>
            <a:off x="6508170" y="856072"/>
            <a:ext cx="5326383" cy="2647822"/>
          </a:xfrm>
          <a:prstGeom prst="roundRect">
            <a:avLst>
              <a:gd name="adj" fmla="val 692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72000"/>
            <a:r>
              <a:rPr lang="en-GB" sz="1400">
                <a:solidFill>
                  <a:schemeClr val="tx1"/>
                </a:solidFill>
                <a:latin typeface="+mj-lt"/>
              </a:rPr>
              <a:t>A seismic source emits a controlled pulse of sound into the subsurface.  This expanding wavefront interacts with the rock layers.  The different rock layers have differing acoustic properties (based on density and velocity parameters).</a:t>
            </a:r>
          </a:p>
          <a:p>
            <a:pPr marL="243450" indent="-171450">
              <a:buFont typeface="Arial" panose="020B0604020202020204" pitchFamily="34" charset="0"/>
              <a:buChar char="•"/>
            </a:pPr>
            <a:endParaRPr lang="en-GB" sz="1400">
              <a:solidFill>
                <a:schemeClr val="tx1"/>
              </a:solidFill>
              <a:latin typeface="+mj-lt"/>
            </a:endParaRPr>
          </a:p>
          <a:p>
            <a:pPr marL="243450" indent="-171450">
              <a:buFont typeface="Arial" panose="020B0604020202020204" pitchFamily="34" charset="0"/>
              <a:buChar char="•"/>
            </a:pPr>
            <a:r>
              <a:rPr lang="en-GB" sz="1400">
                <a:solidFill>
                  <a:schemeClr val="tx1"/>
                </a:solidFill>
                <a:latin typeface="+mj-lt"/>
              </a:rPr>
              <a:t>Seismic survey design is optimised against survey objectives:</a:t>
            </a:r>
          </a:p>
          <a:p>
            <a:pPr marL="853020" lvl="1" indent="-171450">
              <a:buFont typeface="Arial" panose="020B0604020202020204" pitchFamily="34" charset="0"/>
              <a:buChar char="•"/>
            </a:pPr>
            <a:r>
              <a:rPr lang="en-GB" sz="1400">
                <a:solidFill>
                  <a:schemeClr val="tx1"/>
                </a:solidFill>
                <a:latin typeface="+mj-lt"/>
              </a:rPr>
              <a:t>Depth of objective</a:t>
            </a:r>
          </a:p>
          <a:p>
            <a:pPr marL="853020" lvl="1" indent="-171450">
              <a:buFont typeface="Arial" panose="020B0604020202020204" pitchFamily="34" charset="0"/>
              <a:buChar char="•"/>
            </a:pPr>
            <a:r>
              <a:rPr lang="en-GB" sz="1400">
                <a:solidFill>
                  <a:schemeClr val="tx1"/>
                </a:solidFill>
                <a:latin typeface="+mj-lt"/>
              </a:rPr>
              <a:t>Required resolution</a:t>
            </a:r>
          </a:p>
          <a:p>
            <a:pPr marL="853020" lvl="1" indent="-171450">
              <a:buFont typeface="Arial" panose="020B0604020202020204" pitchFamily="34" charset="0"/>
              <a:buChar char="•"/>
            </a:pPr>
            <a:r>
              <a:rPr lang="en-GB" sz="1400">
                <a:solidFill>
                  <a:schemeClr val="tx1"/>
                </a:solidFill>
                <a:latin typeface="+mj-lt"/>
              </a:rPr>
              <a:t>Area of investigation</a:t>
            </a:r>
          </a:p>
          <a:p>
            <a:pPr marL="853020" lvl="1" indent="-171450">
              <a:buFont typeface="Arial" panose="020B0604020202020204" pitchFamily="34" charset="0"/>
              <a:buChar char="•"/>
            </a:pPr>
            <a:endParaRPr lang="en-GB" sz="1400">
              <a:solidFill>
                <a:schemeClr val="tx1"/>
              </a:solidFill>
              <a:latin typeface="+mj-lt"/>
            </a:endParaRPr>
          </a:p>
          <a:p>
            <a:pPr marL="243450" indent="-171450">
              <a:buFont typeface="Arial" panose="020B0604020202020204" pitchFamily="34" charset="0"/>
              <a:buChar char="•"/>
            </a:pPr>
            <a:r>
              <a:rPr lang="en-GB" sz="1400">
                <a:solidFill>
                  <a:schemeClr val="tx1"/>
                </a:solidFill>
                <a:latin typeface="+mj-lt"/>
              </a:rPr>
              <a:t>Increasing individual components generally leads to increasing cost associated with planning, acquisition and processing times.</a:t>
            </a:r>
          </a:p>
          <a:p>
            <a:pPr marL="853020" lvl="1" indent="-171450">
              <a:buFont typeface="Arial" panose="020B0604020202020204" pitchFamily="34" charset="0"/>
              <a:buChar char="•"/>
            </a:pPr>
            <a:endParaRPr lang="en-GB" sz="1400">
              <a:solidFill>
                <a:schemeClr val="tx1"/>
              </a:solidFill>
              <a:latin typeface="+mj-lt"/>
            </a:endParaRPr>
          </a:p>
        </p:txBody>
      </p:sp>
      <p:grpSp>
        <p:nvGrpSpPr>
          <p:cNvPr id="37" name="Group 36" descr="Comparing seismic image of High resolution, ultra high resolution  and Ultra-Ultra high resolution">
            <a:extLst>
              <a:ext uri="{FF2B5EF4-FFF2-40B4-BE49-F238E27FC236}">
                <a16:creationId xmlns:a16="http://schemas.microsoft.com/office/drawing/2014/main" id="{DAF85DFD-FEB2-F21E-3CAF-868B1756445C}"/>
              </a:ext>
            </a:extLst>
          </p:cNvPr>
          <p:cNvGrpSpPr/>
          <p:nvPr/>
        </p:nvGrpSpPr>
        <p:grpSpPr>
          <a:xfrm>
            <a:off x="6707606" y="3747631"/>
            <a:ext cx="5126947" cy="2698965"/>
            <a:chOff x="6707606" y="3747631"/>
            <a:chExt cx="5126947" cy="2698965"/>
          </a:xfrm>
        </p:grpSpPr>
        <p:sp>
          <p:nvSpPr>
            <p:cNvPr id="9" name="Rectangle 8">
              <a:extLst>
                <a:ext uri="{FF2B5EF4-FFF2-40B4-BE49-F238E27FC236}">
                  <a16:creationId xmlns:a16="http://schemas.microsoft.com/office/drawing/2014/main" id="{38AF4E60-B106-FCEB-FC78-694C772F2C2A}"/>
                </a:ext>
              </a:extLst>
            </p:cNvPr>
            <p:cNvSpPr/>
            <p:nvPr/>
          </p:nvSpPr>
          <p:spPr>
            <a:xfrm>
              <a:off x="6707606" y="3747631"/>
              <a:ext cx="5126947" cy="2698965"/>
            </a:xfrm>
            <a:prstGeom prst="rect">
              <a:avLst/>
            </a:prstGeom>
            <a:solidFill>
              <a:srgbClr val="B9E5FF">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descr="Compare HR, UHR &amp; UUHR seismic">
              <a:extLst>
                <a:ext uri="{FF2B5EF4-FFF2-40B4-BE49-F238E27FC236}">
                  <a16:creationId xmlns:a16="http://schemas.microsoft.com/office/drawing/2014/main" id="{95F4F9F1-C825-22EB-55E1-0D9746AC2812}"/>
                </a:ext>
              </a:extLst>
            </p:cNvPr>
            <p:cNvGrpSpPr/>
            <p:nvPr/>
          </p:nvGrpSpPr>
          <p:grpSpPr>
            <a:xfrm>
              <a:off x="7345367" y="3778639"/>
              <a:ext cx="3660311" cy="2625675"/>
              <a:chOff x="7345367" y="3778639"/>
              <a:chExt cx="3660311" cy="2625675"/>
            </a:xfrm>
          </p:grpSpPr>
          <p:pic>
            <p:nvPicPr>
              <p:cNvPr id="3" name="Picture 2">
                <a:extLst>
                  <a:ext uri="{FF2B5EF4-FFF2-40B4-BE49-F238E27FC236}">
                    <a16:creationId xmlns:a16="http://schemas.microsoft.com/office/drawing/2014/main" id="{C2B449DF-83CA-23DE-31CD-ED35A2F68F3C}"/>
                  </a:ext>
                </a:extLst>
              </p:cNvPr>
              <p:cNvPicPr>
                <a:picLocks noChangeAspect="1"/>
              </p:cNvPicPr>
              <p:nvPr/>
            </p:nvPicPr>
            <p:blipFill rotWithShape="1">
              <a:blip r:embed="rId5"/>
              <a:srcRect t="9960"/>
              <a:stretch/>
            </p:blipFill>
            <p:spPr>
              <a:xfrm>
                <a:off x="7345367" y="4024630"/>
                <a:ext cx="3660311" cy="2379684"/>
              </a:xfrm>
              <a:prstGeom prst="rect">
                <a:avLst/>
              </a:prstGeom>
            </p:spPr>
          </p:pic>
          <p:sp>
            <p:nvSpPr>
              <p:cNvPr id="13" name="TextBox 12">
                <a:extLst>
                  <a:ext uri="{FF2B5EF4-FFF2-40B4-BE49-F238E27FC236}">
                    <a16:creationId xmlns:a16="http://schemas.microsoft.com/office/drawing/2014/main" id="{6B56DB29-266A-0427-D125-848E06CB6D82}"/>
                  </a:ext>
                </a:extLst>
              </p:cNvPr>
              <p:cNvSpPr txBox="1"/>
              <p:nvPr/>
            </p:nvSpPr>
            <p:spPr>
              <a:xfrm>
                <a:off x="7446072" y="3778639"/>
                <a:ext cx="3529171" cy="261610"/>
              </a:xfrm>
              <a:prstGeom prst="rect">
                <a:avLst/>
              </a:prstGeom>
            </p:spPr>
            <p:txBody>
              <a:bodyPr wrap="none" lIns="0" tIns="0" rtlCol="0">
                <a:spAutoFit/>
              </a:bodyPr>
              <a:lstStyle/>
              <a:p>
                <a:pPr algn="l"/>
                <a:r>
                  <a:rPr lang="en-GB" sz="1400" b="1"/>
                  <a:t>Comparing HR, UHR and UUHR seismic</a:t>
                </a:r>
              </a:p>
            </p:txBody>
          </p:sp>
        </p:grpSp>
      </p:grpSp>
      <p:sp>
        <p:nvSpPr>
          <p:cNvPr id="10" name="Text Placeholder 9">
            <a:extLst>
              <a:ext uri="{FF2B5EF4-FFF2-40B4-BE49-F238E27FC236}">
                <a16:creationId xmlns:a16="http://schemas.microsoft.com/office/drawing/2014/main" id="{71F05558-88A0-0BED-00F1-771211565890}"/>
              </a:ext>
            </a:extLst>
          </p:cNvPr>
          <p:cNvSpPr>
            <a:spLocks noGrp="1"/>
          </p:cNvSpPr>
          <p:nvPr>
            <p:ph type="body" sz="quarter" idx="10"/>
          </p:nvPr>
        </p:nvSpPr>
        <p:spPr/>
        <p:txBody>
          <a:bodyPr/>
          <a:lstStyle/>
          <a:p>
            <a:r>
              <a:rPr lang="en-GB"/>
              <a:t>Comparative seismic techniques: resolution and depth of penetration</a:t>
            </a:r>
          </a:p>
        </p:txBody>
      </p:sp>
    </p:spTree>
    <p:extLst>
      <p:ext uri="{BB962C8B-B14F-4D97-AF65-F5344CB8AC3E}">
        <p14:creationId xmlns:p14="http://schemas.microsoft.com/office/powerpoint/2010/main" val="107152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8226F4-D4A3-EBF3-6622-DC7315EA92BD}"/>
              </a:ext>
            </a:extLst>
          </p:cNvPr>
          <p:cNvSpPr>
            <a:spLocks noGrp="1"/>
          </p:cNvSpPr>
          <p:nvPr>
            <p:ph type="title"/>
          </p:nvPr>
        </p:nvSpPr>
        <p:spPr/>
        <p:txBody>
          <a:bodyPr/>
          <a:lstStyle/>
          <a:p>
            <a:r>
              <a:rPr lang="en-GB"/>
              <a:t>3.3a Seismic: A history</a:t>
            </a:r>
          </a:p>
        </p:txBody>
      </p:sp>
      <p:sp>
        <p:nvSpPr>
          <p:cNvPr id="16" name="Slide Number Placeholder 7">
            <a:extLst>
              <a:ext uri="{FF2B5EF4-FFF2-40B4-BE49-F238E27FC236}">
                <a16:creationId xmlns:a16="http://schemas.microsoft.com/office/drawing/2014/main" id="{8ACBF25A-AACC-D4C8-B9A7-3ABFC6672A36}"/>
              </a:ext>
            </a:extLst>
          </p:cNvPr>
          <p:cNvSpPr>
            <a:spLocks noGrp="1"/>
          </p:cNvSpPr>
          <p:nvPr>
            <p:ph type="sldNum" sz="quarter" idx="4"/>
          </p:nvPr>
        </p:nvSpPr>
        <p:spPr>
          <a:xfrm>
            <a:off x="11504815" y="3934847"/>
            <a:ext cx="669724" cy="434975"/>
          </a:xfrm>
        </p:spPr>
        <p:txBody>
          <a:bodyPr/>
          <a:lstStyle/>
          <a:p>
            <a:fld id="{DD0590FE-9BA6-45CB-BC76-38BB9AEE2E90}" type="slidenum">
              <a:rPr lang="en-GB" smtClean="0"/>
              <a:t>9</a:t>
            </a:fld>
            <a:endParaRPr lang="en-GB"/>
          </a:p>
        </p:txBody>
      </p:sp>
      <p:sp>
        <p:nvSpPr>
          <p:cNvPr id="21" name="TextBox 20">
            <a:extLst>
              <a:ext uri="{FF2B5EF4-FFF2-40B4-BE49-F238E27FC236}">
                <a16:creationId xmlns:a16="http://schemas.microsoft.com/office/drawing/2014/main" id="{D0702B91-132E-85EE-0FC4-C9FCC65737B8}"/>
              </a:ext>
              <a:ext uri="{C183D7F6-B498-43B3-948B-1728B52AA6E4}">
                <adec:decorative xmlns:adec="http://schemas.microsoft.com/office/drawing/2017/decorative" val="0"/>
              </a:ext>
            </a:extLst>
          </p:cNvPr>
          <p:cNvSpPr txBox="1"/>
          <p:nvPr/>
        </p:nvSpPr>
        <p:spPr>
          <a:xfrm>
            <a:off x="357445" y="834210"/>
            <a:ext cx="11508435" cy="1015663"/>
          </a:xfrm>
          <a:prstGeom prst="rect">
            <a:avLst/>
          </a:prstGeom>
          <a:noFill/>
        </p:spPr>
        <p:txBody>
          <a:bodyPr wrap="square" rtlCol="0">
            <a:spAutoFit/>
          </a:bodyPr>
          <a:lstStyle/>
          <a:p>
            <a:r>
              <a:rPr lang="en-GB" sz="1200"/>
              <a:t>Modern seismic acquisition, processing and imaging is scarcely recognisable from its origins, although the fundamentals</a:t>
            </a:r>
            <a:r>
              <a:rPr lang="en-GB" sz="1200">
                <a:solidFill>
                  <a:srgbClr val="000000"/>
                </a:solidFill>
                <a:latin typeface="+mj-lt"/>
              </a:rPr>
              <a:t> of 1) acquisition involving towing seismic source(s) and receiver c</a:t>
            </a:r>
            <a:r>
              <a:rPr lang="en-GB" sz="1200" b="0" i="0">
                <a:solidFill>
                  <a:srgbClr val="000000"/>
                </a:solidFill>
                <a:effectLst/>
                <a:latin typeface="+mj-lt"/>
              </a:rPr>
              <a:t>able(s)/streamer(s) at &lt;5 knots from the aft of a diesel-powered vessel on a designated track, and 2) processing the raw data</a:t>
            </a:r>
            <a:r>
              <a:rPr lang="en-GB" sz="1200">
                <a:solidFill>
                  <a:srgbClr val="000000"/>
                </a:solidFill>
                <a:latin typeface="+mj-lt"/>
              </a:rPr>
              <a:t> to maximise accuracy &amp; fidelity of the final interpreter's image.  </a:t>
            </a:r>
            <a:r>
              <a:rPr lang="en-GB" sz="1200" b="0" i="0">
                <a:solidFill>
                  <a:srgbClr val="000000"/>
                </a:solidFill>
                <a:effectLst/>
                <a:latin typeface="+mj-lt"/>
              </a:rPr>
              <a:t>The technology has grown significantly in density, detail</a:t>
            </a:r>
            <a:r>
              <a:rPr lang="en-GB" sz="1200">
                <a:solidFill>
                  <a:srgbClr val="000000"/>
                </a:solidFill>
                <a:latin typeface="+mj-lt"/>
              </a:rPr>
              <a:t> and accuracy.</a:t>
            </a:r>
          </a:p>
          <a:p>
            <a:endParaRPr lang="en-GB" sz="1200">
              <a:latin typeface="+mj-lt"/>
            </a:endParaRPr>
          </a:p>
          <a:p>
            <a:endParaRPr lang="en-GB" sz="1200">
              <a:latin typeface="+mj-lt"/>
            </a:endParaRPr>
          </a:p>
        </p:txBody>
      </p:sp>
      <p:sp>
        <p:nvSpPr>
          <p:cNvPr id="4" name="TextBox 3">
            <a:extLst>
              <a:ext uri="{FF2B5EF4-FFF2-40B4-BE49-F238E27FC236}">
                <a16:creationId xmlns:a16="http://schemas.microsoft.com/office/drawing/2014/main" id="{833A39B2-FB0D-D878-EE3D-5AAC7074A774}"/>
              </a:ext>
              <a:ext uri="{C183D7F6-B498-43B3-948B-1728B52AA6E4}">
                <adec:decorative xmlns:adec="http://schemas.microsoft.com/office/drawing/2017/decorative" val="0"/>
              </a:ext>
            </a:extLst>
          </p:cNvPr>
          <p:cNvSpPr txBox="1"/>
          <p:nvPr/>
        </p:nvSpPr>
        <p:spPr>
          <a:xfrm>
            <a:off x="365819" y="1534147"/>
            <a:ext cx="6421392" cy="2677656"/>
          </a:xfrm>
          <a:prstGeom prst="rect">
            <a:avLst/>
          </a:prstGeom>
          <a:noFill/>
        </p:spPr>
        <p:txBody>
          <a:bodyPr wrap="square" lIns="91440" tIns="45720" rIns="91440" bIns="45720" rtlCol="0" anchor="t">
            <a:spAutoFit/>
          </a:bodyPr>
          <a:lstStyle/>
          <a:p>
            <a:endParaRPr lang="en-GB" sz="1200">
              <a:latin typeface="+mj-lt"/>
            </a:endParaRPr>
          </a:p>
          <a:p>
            <a:r>
              <a:rPr lang="en-GB" sz="1200" b="1" u="sng" dirty="0">
                <a:latin typeface="+mj-lt"/>
              </a:rPr>
              <a:t>Acquisition</a:t>
            </a:r>
            <a:endParaRPr lang="en-GB" sz="1200" b="1" u="sng" dirty="0">
              <a:latin typeface="+mj-lt"/>
              <a:cs typeface="Arial"/>
            </a:endParaRPr>
          </a:p>
          <a:p>
            <a:pPr marL="285750" indent="-285750">
              <a:buFont typeface="Arial" panose="020B0604020202020204" pitchFamily="34" charset="0"/>
              <a:buChar char="•"/>
            </a:pPr>
            <a:r>
              <a:rPr lang="en-GB" sz="1200" dirty="0">
                <a:latin typeface="+mj-lt"/>
              </a:rPr>
              <a:t>2D data – 1970/1980s; single recording streamer.</a:t>
            </a:r>
            <a:endParaRPr lang="en-GB" sz="1200" dirty="0">
              <a:latin typeface="+mj-lt"/>
              <a:cs typeface="Arial"/>
            </a:endParaRPr>
          </a:p>
          <a:p>
            <a:pPr marL="285750" indent="-285750">
              <a:buFont typeface="Arial" panose="020B0604020202020204" pitchFamily="34" charset="0"/>
              <a:buChar char="•"/>
            </a:pPr>
            <a:r>
              <a:rPr lang="en-GB" sz="1200" dirty="0">
                <a:latin typeface="+mj-lt"/>
              </a:rPr>
              <a:t>3D data – 1980’s to Present; Large multiple (~16) streamers and optimise depth in water for signal and noise. Navigation improves with GPS data advancements.  Multi–azimuth, Wide Azimuth &amp; multiple smaller seismic sources.</a:t>
            </a:r>
            <a:endParaRPr lang="en-GB" sz="1200" dirty="0">
              <a:latin typeface="+mj-lt"/>
              <a:cs typeface="Arial"/>
            </a:endParaRPr>
          </a:p>
          <a:p>
            <a:pPr marL="285750" indent="-285750">
              <a:buFont typeface="Arial" panose="020B0604020202020204" pitchFamily="34" charset="0"/>
              <a:buChar char="•"/>
            </a:pPr>
            <a:r>
              <a:rPr lang="en-GB" sz="1200" dirty="0">
                <a:latin typeface="+mj-lt"/>
              </a:rPr>
              <a:t>4C data – 2000’s to Present; includes Shear Component  acquisition through geophones coupled to seabed. (OBC, OBN) or via multi-component streamers.</a:t>
            </a:r>
            <a:endParaRPr lang="en-GB" sz="1200" dirty="0">
              <a:latin typeface="+mj-lt"/>
              <a:cs typeface="Arial"/>
            </a:endParaRPr>
          </a:p>
          <a:p>
            <a:pPr marL="285750" indent="-285750">
              <a:buFont typeface="Arial" panose="020B0604020202020204" pitchFamily="34" charset="0"/>
              <a:buChar char="•"/>
            </a:pPr>
            <a:r>
              <a:rPr lang="en-GB" sz="1200" dirty="0">
                <a:latin typeface="+mj-lt"/>
              </a:rPr>
              <a:t>4D data – 3D+Time; Repeatability to image changes in subsurface. Usually, streamer but can also be seabed seismic at extra cost &amp; complexity</a:t>
            </a:r>
            <a:endParaRPr lang="en-GB" sz="1200" dirty="0">
              <a:latin typeface="+mj-lt"/>
              <a:cs typeface="Arial"/>
            </a:endParaRPr>
          </a:p>
          <a:p>
            <a:pPr marL="285750" indent="-285750">
              <a:buFont typeface="Arial" panose="020B0604020202020204" pitchFamily="34" charset="0"/>
              <a:buChar char="•"/>
            </a:pPr>
            <a:r>
              <a:rPr lang="en-GB" sz="1200" dirty="0">
                <a:latin typeface="+mj-lt"/>
              </a:rPr>
              <a:t>Modern HR/ UHR 2D or 3D seismic using increasingly dense spatial and temporal sampling, usually with smaller sources and shorter cables for O&amp;G High Resolution Site Surveys / Shallow Gas Hazard surveys.</a:t>
            </a:r>
            <a:endParaRPr lang="en-GB" sz="1200" dirty="0">
              <a:latin typeface="+mj-lt"/>
              <a:cs typeface="Arial"/>
            </a:endParaRPr>
          </a:p>
          <a:p>
            <a:endParaRPr lang="en-GB" sz="1200">
              <a:latin typeface="+mj-lt"/>
            </a:endParaRPr>
          </a:p>
        </p:txBody>
      </p:sp>
      <p:grpSp>
        <p:nvGrpSpPr>
          <p:cNvPr id="23" name="Group 22" descr="3D seismic vessel equipment schematic">
            <a:extLst>
              <a:ext uri="{FF2B5EF4-FFF2-40B4-BE49-F238E27FC236}">
                <a16:creationId xmlns:a16="http://schemas.microsoft.com/office/drawing/2014/main" id="{587FFEC9-40B6-92B3-37F3-9A4A6213A5E1}"/>
              </a:ext>
            </a:extLst>
          </p:cNvPr>
          <p:cNvGrpSpPr/>
          <p:nvPr/>
        </p:nvGrpSpPr>
        <p:grpSpPr>
          <a:xfrm>
            <a:off x="6804836" y="1733107"/>
            <a:ext cx="5029717" cy="3707917"/>
            <a:chOff x="6804836" y="1733107"/>
            <a:chExt cx="5029717" cy="3707917"/>
          </a:xfrm>
        </p:grpSpPr>
        <p:sp>
          <p:nvSpPr>
            <p:cNvPr id="13" name="Rectangle: Rounded Corners 12">
              <a:extLst>
                <a:ext uri="{FF2B5EF4-FFF2-40B4-BE49-F238E27FC236}">
                  <a16:creationId xmlns:a16="http://schemas.microsoft.com/office/drawing/2014/main" id="{24C8E1BB-17B0-F641-09DE-C193F88E3C08}"/>
                </a:ext>
              </a:extLst>
            </p:cNvPr>
            <p:cNvSpPr/>
            <p:nvPr/>
          </p:nvSpPr>
          <p:spPr>
            <a:xfrm>
              <a:off x="6804836" y="1733107"/>
              <a:ext cx="5029717" cy="3707917"/>
            </a:xfrm>
            <a:prstGeom prst="roundRect">
              <a:avLst>
                <a:gd name="adj" fmla="val 410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descr="3D seismic vessel schematic">
              <a:extLst>
                <a:ext uri="{FF2B5EF4-FFF2-40B4-BE49-F238E27FC236}">
                  <a16:creationId xmlns:a16="http://schemas.microsoft.com/office/drawing/2014/main" id="{9CA958B0-98C0-2E2F-C1AB-945C427B78E6}"/>
                </a:ext>
                <a:ext uri="{C183D7F6-B498-43B3-948B-1728B52AA6E4}">
                  <adec:decorative xmlns:adec="http://schemas.microsoft.com/office/drawing/2017/decorative" val="0"/>
                </a:ext>
              </a:extLst>
            </p:cNvPr>
            <p:cNvGrpSpPr/>
            <p:nvPr/>
          </p:nvGrpSpPr>
          <p:grpSpPr>
            <a:xfrm>
              <a:off x="6912271" y="1758444"/>
              <a:ext cx="4819009" cy="3520280"/>
              <a:chOff x="6912271" y="1758444"/>
              <a:chExt cx="4819009" cy="3520280"/>
            </a:xfrm>
          </p:grpSpPr>
          <p:grpSp>
            <p:nvGrpSpPr>
              <p:cNvPr id="12" name="Group 11" descr="3D seismic equipment schematic">
                <a:extLst>
                  <a:ext uri="{FF2B5EF4-FFF2-40B4-BE49-F238E27FC236}">
                    <a16:creationId xmlns:a16="http://schemas.microsoft.com/office/drawing/2014/main" id="{6B4B6213-5AE0-4C7A-DC4F-8AC53659A0D4}"/>
                  </a:ext>
                </a:extLst>
              </p:cNvPr>
              <p:cNvGrpSpPr/>
              <p:nvPr/>
            </p:nvGrpSpPr>
            <p:grpSpPr>
              <a:xfrm>
                <a:off x="6912271" y="1758444"/>
                <a:ext cx="4819009" cy="3478747"/>
                <a:chOff x="6912271" y="1758444"/>
                <a:chExt cx="4819009" cy="3478747"/>
              </a:xfrm>
            </p:grpSpPr>
            <p:pic>
              <p:nvPicPr>
                <p:cNvPr id="2" name="Picture 1">
                  <a:extLst>
                    <a:ext uri="{FF2B5EF4-FFF2-40B4-BE49-F238E27FC236}">
                      <a16:creationId xmlns:a16="http://schemas.microsoft.com/office/drawing/2014/main" id="{7F8EBEDD-5E5B-EF58-F356-20FCED449211}"/>
                    </a:ext>
                  </a:extLst>
                </p:cNvPr>
                <p:cNvPicPr>
                  <a:picLocks noChangeAspect="1"/>
                </p:cNvPicPr>
                <p:nvPr/>
              </p:nvPicPr>
              <p:blipFill>
                <a:blip r:embed="rId3"/>
                <a:stretch>
                  <a:fillRect/>
                </a:stretch>
              </p:blipFill>
              <p:spPr>
                <a:xfrm>
                  <a:off x="6912271" y="1995570"/>
                  <a:ext cx="4704900" cy="3241621"/>
                </a:xfrm>
                <a:prstGeom prst="rect">
                  <a:avLst/>
                </a:prstGeom>
              </p:spPr>
            </p:pic>
            <p:sp>
              <p:nvSpPr>
                <p:cNvPr id="3" name="TextBox 2">
                  <a:extLst>
                    <a:ext uri="{FF2B5EF4-FFF2-40B4-BE49-F238E27FC236}">
                      <a16:creationId xmlns:a16="http://schemas.microsoft.com/office/drawing/2014/main" id="{339F6117-8216-5D71-4B56-E92BE01DDF14}"/>
                    </a:ext>
                  </a:extLst>
                </p:cNvPr>
                <p:cNvSpPr txBox="1"/>
                <p:nvPr/>
              </p:nvSpPr>
              <p:spPr>
                <a:xfrm>
                  <a:off x="7476203" y="1758444"/>
                  <a:ext cx="4045025" cy="307777"/>
                </a:xfrm>
                <a:prstGeom prst="rect">
                  <a:avLst/>
                </a:prstGeom>
                <a:noFill/>
              </p:spPr>
              <p:txBody>
                <a:bodyPr wrap="square" rtlCol="0">
                  <a:spAutoFit/>
                </a:bodyPr>
                <a:lstStyle/>
                <a:p>
                  <a:r>
                    <a:rPr lang="en-GB" sz="1400" b="1">
                      <a:latin typeface="+mj-lt"/>
                    </a:rPr>
                    <a:t>3D seismic vessel equipment schematic</a:t>
                  </a:r>
                  <a:endParaRPr lang="en-GB" sz="1100" b="1">
                    <a:latin typeface="+mj-lt"/>
                  </a:endParaRPr>
                </a:p>
              </p:txBody>
            </p:sp>
            <p:pic>
              <p:nvPicPr>
                <p:cNvPr id="5" name="Picture 4">
                  <a:extLst>
                    <a:ext uri="{FF2B5EF4-FFF2-40B4-BE49-F238E27FC236}">
                      <a16:creationId xmlns:a16="http://schemas.microsoft.com/office/drawing/2014/main" id="{71CA1F2A-0F94-E929-555E-E798E2C1C325}"/>
                    </a:ext>
                  </a:extLst>
                </p:cNvPr>
                <p:cNvPicPr>
                  <a:picLocks noChangeAspect="1"/>
                </p:cNvPicPr>
                <p:nvPr/>
              </p:nvPicPr>
              <p:blipFill>
                <a:blip r:embed="rId4"/>
                <a:stretch>
                  <a:fillRect/>
                </a:stretch>
              </p:blipFill>
              <p:spPr>
                <a:xfrm>
                  <a:off x="11354990" y="1924932"/>
                  <a:ext cx="376290" cy="476317"/>
                </a:xfrm>
                <a:prstGeom prst="rect">
                  <a:avLst/>
                </a:prstGeom>
              </p:spPr>
            </p:pic>
          </p:grpSp>
          <p:sp>
            <p:nvSpPr>
              <p:cNvPr id="10" name="TextBox 9">
                <a:extLst>
                  <a:ext uri="{FF2B5EF4-FFF2-40B4-BE49-F238E27FC236}">
                    <a16:creationId xmlns:a16="http://schemas.microsoft.com/office/drawing/2014/main" id="{9734AE78-4524-E411-B4EA-09520E5F4D3C}"/>
                  </a:ext>
                </a:extLst>
              </p:cNvPr>
              <p:cNvSpPr txBox="1"/>
              <p:nvPr/>
            </p:nvSpPr>
            <p:spPr>
              <a:xfrm>
                <a:off x="10175838" y="2453981"/>
                <a:ext cx="1367297" cy="600164"/>
              </a:xfrm>
              <a:prstGeom prst="rect">
                <a:avLst/>
              </a:prstGeom>
            </p:spPr>
            <p:txBody>
              <a:bodyPr wrap="none" lIns="0" tIns="0" rtlCol="0">
                <a:spAutoFit/>
              </a:bodyPr>
              <a:lstStyle/>
              <a:p>
                <a:pPr algn="ctr"/>
                <a:r>
                  <a:rPr lang="en-GB" sz="1200">
                    <a:solidFill>
                      <a:schemeClr val="accent4">
                        <a:lumMod val="60000"/>
                        <a:lumOff val="40000"/>
                      </a:schemeClr>
                    </a:solidFill>
                  </a:rPr>
                  <a:t>Sources of sound</a:t>
                </a:r>
              </a:p>
              <a:p>
                <a:pPr algn="ctr"/>
                <a:r>
                  <a:rPr lang="en-GB" sz="1200">
                    <a:solidFill>
                      <a:schemeClr val="accent4">
                        <a:lumMod val="60000"/>
                        <a:lumOff val="40000"/>
                      </a:schemeClr>
                    </a:solidFill>
                  </a:rPr>
                  <a:t>Towed ~6m below </a:t>
                </a:r>
              </a:p>
              <a:p>
                <a:pPr algn="ctr"/>
                <a:r>
                  <a:rPr lang="en-GB" sz="1200">
                    <a:solidFill>
                      <a:schemeClr val="accent4">
                        <a:lumMod val="60000"/>
                        <a:lumOff val="40000"/>
                      </a:schemeClr>
                    </a:solidFill>
                  </a:rPr>
                  <a:t>sea surface</a:t>
                </a:r>
              </a:p>
            </p:txBody>
          </p:sp>
          <p:sp>
            <p:nvSpPr>
              <p:cNvPr id="11" name="TextBox 10">
                <a:extLst>
                  <a:ext uri="{FF2B5EF4-FFF2-40B4-BE49-F238E27FC236}">
                    <a16:creationId xmlns:a16="http://schemas.microsoft.com/office/drawing/2014/main" id="{26D81274-7ECC-FDCD-14B9-BCBFF3C7771D}"/>
                  </a:ext>
                </a:extLst>
              </p:cNvPr>
              <p:cNvSpPr txBox="1"/>
              <p:nvPr/>
            </p:nvSpPr>
            <p:spPr>
              <a:xfrm>
                <a:off x="6912271" y="2054636"/>
                <a:ext cx="1452257" cy="600164"/>
              </a:xfrm>
              <a:prstGeom prst="rect">
                <a:avLst/>
              </a:prstGeom>
            </p:spPr>
            <p:txBody>
              <a:bodyPr wrap="none" lIns="0" tIns="0" rtlCol="0">
                <a:spAutoFit/>
              </a:bodyPr>
              <a:lstStyle/>
              <a:p>
                <a:pPr algn="ctr"/>
                <a:r>
                  <a:rPr lang="en-GB" sz="1200">
                    <a:solidFill>
                      <a:schemeClr val="accent4">
                        <a:lumMod val="60000"/>
                        <a:lumOff val="40000"/>
                      </a:schemeClr>
                    </a:solidFill>
                  </a:rPr>
                  <a:t>Front of streamers</a:t>
                </a:r>
              </a:p>
              <a:p>
                <a:pPr algn="ctr"/>
                <a:r>
                  <a:rPr lang="en-GB" sz="1200">
                    <a:solidFill>
                      <a:schemeClr val="accent4">
                        <a:lumMod val="60000"/>
                        <a:lumOff val="40000"/>
                      </a:schemeClr>
                    </a:solidFill>
                  </a:rPr>
                  <a:t>Towed ~10m below </a:t>
                </a:r>
              </a:p>
              <a:p>
                <a:pPr algn="ctr"/>
                <a:r>
                  <a:rPr lang="en-GB" sz="1200">
                    <a:solidFill>
                      <a:schemeClr val="accent4">
                        <a:lumMod val="60000"/>
                        <a:lumOff val="40000"/>
                      </a:schemeClr>
                    </a:solidFill>
                  </a:rPr>
                  <a:t>sea surface</a:t>
                </a:r>
              </a:p>
            </p:txBody>
          </p:sp>
          <p:cxnSp>
            <p:nvCxnSpPr>
              <p:cNvPr id="15" name="Straight Arrow Connector 14">
                <a:extLst>
                  <a:ext uri="{FF2B5EF4-FFF2-40B4-BE49-F238E27FC236}">
                    <a16:creationId xmlns:a16="http://schemas.microsoft.com/office/drawing/2014/main" id="{CC9DF1DD-BEC9-3DAA-3F8D-70FF05EA9338}"/>
                  </a:ext>
                </a:extLst>
              </p:cNvPr>
              <p:cNvCxnSpPr/>
              <p:nvPr/>
            </p:nvCxnSpPr>
            <p:spPr>
              <a:xfrm flipH="1">
                <a:off x="9701784" y="2710946"/>
                <a:ext cx="448056"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C8BE13D-F22C-5606-A0F1-0F9C3409721F}"/>
                  </a:ext>
                </a:extLst>
              </p:cNvPr>
              <p:cNvGrpSpPr/>
              <p:nvPr/>
            </p:nvGrpSpPr>
            <p:grpSpPr>
              <a:xfrm>
                <a:off x="10582163" y="4278217"/>
                <a:ext cx="1021233" cy="959212"/>
                <a:chOff x="10572927" y="4278217"/>
                <a:chExt cx="1021233" cy="959212"/>
              </a:xfrm>
            </p:grpSpPr>
            <p:sp>
              <p:nvSpPr>
                <p:cNvPr id="8" name="Rectangle 7">
                  <a:extLst>
                    <a:ext uri="{FF2B5EF4-FFF2-40B4-BE49-F238E27FC236}">
                      <a16:creationId xmlns:a16="http://schemas.microsoft.com/office/drawing/2014/main" id="{7FF52046-C224-1461-378B-58DC615772E9}"/>
                    </a:ext>
                  </a:extLst>
                </p:cNvPr>
                <p:cNvSpPr/>
                <p:nvPr/>
              </p:nvSpPr>
              <p:spPr>
                <a:xfrm>
                  <a:off x="10572927" y="4278217"/>
                  <a:ext cx="426097" cy="95447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476E471A-6B17-4FD1-5ED7-B28F13F88703}"/>
                    </a:ext>
                  </a:extLst>
                </p:cNvPr>
                <p:cNvGrpSpPr/>
                <p:nvPr/>
              </p:nvGrpSpPr>
              <p:grpSpPr>
                <a:xfrm>
                  <a:off x="10798937" y="4282954"/>
                  <a:ext cx="795223" cy="954475"/>
                  <a:chOff x="10798937" y="4282954"/>
                  <a:chExt cx="795223" cy="954475"/>
                </a:xfrm>
              </p:grpSpPr>
              <p:sp>
                <p:nvSpPr>
                  <p:cNvPr id="14" name="Rectangle 13">
                    <a:extLst>
                      <a:ext uri="{FF2B5EF4-FFF2-40B4-BE49-F238E27FC236}">
                        <a16:creationId xmlns:a16="http://schemas.microsoft.com/office/drawing/2014/main" id="{E510DB18-DE22-1483-5010-1BEE8680B7DF}"/>
                      </a:ext>
                    </a:extLst>
                  </p:cNvPr>
                  <p:cNvSpPr/>
                  <p:nvPr/>
                </p:nvSpPr>
                <p:spPr>
                  <a:xfrm>
                    <a:off x="11168063" y="4282954"/>
                    <a:ext cx="426097" cy="95447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F45A09A-3775-DEF5-C19E-61F83F64C3E8}"/>
                      </a:ext>
                    </a:extLst>
                  </p:cNvPr>
                  <p:cNvSpPr/>
                  <p:nvPr/>
                </p:nvSpPr>
                <p:spPr>
                  <a:xfrm>
                    <a:off x="10798937" y="4282954"/>
                    <a:ext cx="426097" cy="95447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8" name="TextBox 17">
                <a:extLst>
                  <a:ext uri="{FF2B5EF4-FFF2-40B4-BE49-F238E27FC236}">
                    <a16:creationId xmlns:a16="http://schemas.microsoft.com/office/drawing/2014/main" id="{630639F2-95BC-FA9A-ACA4-BEEFDDB68DE7}"/>
                  </a:ext>
                </a:extLst>
              </p:cNvPr>
              <p:cNvSpPr txBox="1"/>
              <p:nvPr/>
            </p:nvSpPr>
            <p:spPr>
              <a:xfrm>
                <a:off x="7111168" y="5017114"/>
                <a:ext cx="3990836" cy="261610"/>
              </a:xfrm>
              <a:prstGeom prst="rect">
                <a:avLst/>
              </a:prstGeom>
            </p:spPr>
            <p:txBody>
              <a:bodyPr wrap="none" lIns="0" tIns="0" rtlCol="0">
                <a:spAutoFit/>
              </a:bodyPr>
              <a:lstStyle/>
              <a:p>
                <a:pPr algn="l"/>
                <a:r>
                  <a:rPr lang="en-GB" sz="1400">
                    <a:solidFill>
                      <a:schemeClr val="accent4">
                        <a:lumMod val="60000"/>
                        <a:lumOff val="40000"/>
                      </a:schemeClr>
                    </a:solidFill>
                  </a:rPr>
                  <a:t>Wide and long towed array of in-water equipment</a:t>
                </a:r>
              </a:p>
            </p:txBody>
          </p:sp>
        </p:grpSp>
      </p:grpSp>
      <p:sp>
        <p:nvSpPr>
          <p:cNvPr id="9" name="TextBox 8">
            <a:extLst>
              <a:ext uri="{FF2B5EF4-FFF2-40B4-BE49-F238E27FC236}">
                <a16:creationId xmlns:a16="http://schemas.microsoft.com/office/drawing/2014/main" id="{90352C42-A462-D99A-6DD0-FFE1E67DB421}"/>
              </a:ext>
              <a:ext uri="{C183D7F6-B498-43B3-948B-1728B52AA6E4}">
                <adec:decorative xmlns:adec="http://schemas.microsoft.com/office/drawing/2017/decorative" val="0"/>
              </a:ext>
            </a:extLst>
          </p:cNvPr>
          <p:cNvSpPr txBox="1"/>
          <p:nvPr/>
        </p:nvSpPr>
        <p:spPr>
          <a:xfrm>
            <a:off x="469615" y="4154805"/>
            <a:ext cx="11508436" cy="2123658"/>
          </a:xfrm>
          <a:prstGeom prst="rect">
            <a:avLst/>
          </a:prstGeom>
          <a:noFill/>
        </p:spPr>
        <p:txBody>
          <a:bodyPr wrap="square" lIns="91440" tIns="45720" rIns="91440" bIns="45720" rtlCol="0" anchor="t">
            <a:spAutoFit/>
          </a:bodyPr>
          <a:lstStyle/>
          <a:p>
            <a:r>
              <a:rPr lang="en-GB" sz="1200" b="1" u="sng" dirty="0">
                <a:latin typeface="+mj-lt"/>
              </a:rPr>
              <a:t>Processing:</a:t>
            </a:r>
            <a:endParaRPr lang="en-GB" sz="1200" b="1" u="sng" dirty="0"/>
          </a:p>
          <a:p>
            <a:pPr marL="285750" indent="-285750">
              <a:buFont typeface="Arial" panose="020B0604020202020204" pitchFamily="34" charset="0"/>
              <a:buChar char="•"/>
            </a:pPr>
            <a:r>
              <a:rPr lang="en-GB" sz="1200" dirty="0"/>
              <a:t>Semi-Manual unmigrated Processing (1970s).</a:t>
            </a:r>
            <a:endParaRPr lang="en-GB" sz="1200" dirty="0">
              <a:cs typeface="Arial"/>
            </a:endParaRPr>
          </a:p>
          <a:p>
            <a:pPr marL="285750" indent="-285750">
              <a:buFont typeface="Arial" panose="020B0604020202020204" pitchFamily="34" charset="0"/>
              <a:buChar char="•"/>
            </a:pPr>
            <a:r>
              <a:rPr lang="en-GB" sz="1200" dirty="0"/>
              <a:t>Post-stack (1980s) or Pre-stack time (late 1990s) on pcs.</a:t>
            </a:r>
            <a:endParaRPr lang="en-GB" sz="1200" dirty="0">
              <a:cs typeface="Arial"/>
            </a:endParaRPr>
          </a:p>
          <a:p>
            <a:pPr marL="894715" lvl="1" indent="-285750">
              <a:buFont typeface="Arial" panose="020B0604020202020204" pitchFamily="34" charset="0"/>
              <a:buChar char="•"/>
            </a:pPr>
            <a:r>
              <a:rPr lang="en-GB" sz="1200" dirty="0"/>
              <a:t>Fluid and lithology prediction/ AVO analysis.</a:t>
            </a:r>
            <a:endParaRPr lang="en-GB" sz="1200" dirty="0">
              <a:cs typeface="Arial"/>
            </a:endParaRPr>
          </a:p>
          <a:p>
            <a:pPr marL="285750" indent="-285750">
              <a:buFont typeface="Arial" panose="020B0604020202020204" pitchFamily="34" charset="0"/>
              <a:buChar char="•"/>
            </a:pPr>
            <a:r>
              <a:rPr lang="en-GB" sz="1200" dirty="0"/>
              <a:t>Increasingly highly complex, computer intensive (1990s+) on clusters </a:t>
            </a:r>
            <a:endParaRPr lang="en-GB" sz="1200" dirty="0">
              <a:cs typeface="Arial"/>
            </a:endParaRPr>
          </a:p>
          <a:p>
            <a:pPr marL="894715" lvl="1" indent="-285750">
              <a:buFont typeface="Arial" panose="020B0604020202020204" pitchFamily="34" charset="0"/>
              <a:buChar char="•"/>
            </a:pPr>
            <a:r>
              <a:rPr lang="en-GB" sz="1200" dirty="0"/>
              <a:t>Pre-stack depth migration and inversion.</a:t>
            </a:r>
            <a:endParaRPr lang="en-GB" sz="1200" dirty="0">
              <a:cs typeface="Arial"/>
            </a:endParaRPr>
          </a:p>
          <a:p>
            <a:pPr marL="894715" lvl="1" indent="-285750">
              <a:buFont typeface="Arial" panose="020B0604020202020204" pitchFamily="34" charset="0"/>
              <a:buChar char="•"/>
            </a:pPr>
            <a:r>
              <a:rPr lang="en-GB" sz="1200" dirty="0">
                <a:latin typeface="+mj-lt"/>
              </a:rPr>
              <a:t>Pre stack 4D survey matching.</a:t>
            </a:r>
            <a:endParaRPr lang="en-GB" sz="1200" dirty="0">
              <a:latin typeface="+mj-lt"/>
              <a:cs typeface="Arial"/>
            </a:endParaRPr>
          </a:p>
          <a:p>
            <a:pPr marL="608965" lvl="1"/>
            <a:endParaRPr lang="en-GB" sz="1200">
              <a:latin typeface="+mj-lt"/>
              <a:cs typeface="Arial" panose="020B0604020202020204"/>
            </a:endParaRPr>
          </a:p>
          <a:p>
            <a:r>
              <a:rPr lang="en-GB" sz="1200" b="1" dirty="0">
                <a:latin typeface="+mj-lt"/>
              </a:rPr>
              <a:t>Future Direction: </a:t>
            </a:r>
            <a:r>
              <a:rPr lang="en-GB" sz="1200" dirty="0">
                <a:latin typeface="+mj-lt"/>
              </a:rPr>
              <a:t>Autonomous vessels or nodes acquisition with increasingly shared space and noise budgets.  Processing/Imaging geared towards generating comprehensive synthetic models of rock layers accurately matched to the observed full seismic wavefield (rather than just reflections), and more targeted, lower effort geophysical monitoring of carbon stores.</a:t>
            </a:r>
            <a:endParaRPr lang="en-GB" sz="1200" dirty="0">
              <a:latin typeface="+mj-lt"/>
              <a:cs typeface="Arial"/>
            </a:endParaRPr>
          </a:p>
        </p:txBody>
      </p:sp>
      <p:sp>
        <p:nvSpPr>
          <p:cNvPr id="7" name="Text Placeholder 6">
            <a:extLst>
              <a:ext uri="{FF2B5EF4-FFF2-40B4-BE49-F238E27FC236}">
                <a16:creationId xmlns:a16="http://schemas.microsoft.com/office/drawing/2014/main" id="{CA3833C0-6D35-0EB8-E237-1EE3ABD2B39D}"/>
              </a:ext>
              <a:ext uri="{C183D7F6-B498-43B3-948B-1728B52AA6E4}">
                <adec:decorative xmlns:adec="http://schemas.microsoft.com/office/drawing/2017/decorative" val="0"/>
              </a:ext>
            </a:extLst>
          </p:cNvPr>
          <p:cNvSpPr>
            <a:spLocks noGrp="1"/>
          </p:cNvSpPr>
          <p:nvPr>
            <p:ph type="body" sz="quarter" idx="10"/>
          </p:nvPr>
        </p:nvSpPr>
        <p:spPr/>
        <p:txBody>
          <a:bodyPr/>
          <a:lstStyle/>
          <a:p>
            <a:r>
              <a:rPr lang="en-GB"/>
              <a:t>Overview of seismic acquisition and processing  development</a:t>
            </a:r>
          </a:p>
        </p:txBody>
      </p:sp>
    </p:spTree>
    <p:extLst>
      <p:ext uri="{BB962C8B-B14F-4D97-AF65-F5344CB8AC3E}">
        <p14:creationId xmlns:p14="http://schemas.microsoft.com/office/powerpoint/2010/main" val="2765031406"/>
      </p:ext>
    </p:extLst>
  </p:cSld>
  <p:clrMapOvr>
    <a:masterClrMapping/>
  </p:clrMapOvr>
</p:sld>
</file>

<file path=ppt/theme/theme1.xml><?xml version="1.0" encoding="utf-8"?>
<a:theme xmlns:a="http://schemas.openxmlformats.org/drawingml/2006/main" name="OGA_Master_template_16:9">
  <a:themeElements>
    <a:clrScheme name="Custom 1">
      <a:dk1>
        <a:srgbClr val="000000"/>
      </a:dk1>
      <a:lt1>
        <a:srgbClr val="002060"/>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089BB93D6B654EA48F89A420961127" ma:contentTypeVersion="23" ma:contentTypeDescription="Create a new document." ma:contentTypeScope="" ma:versionID="bc7e8c9110198157954e47d19cbf7f9d">
  <xsd:schema xmlns:xsd="http://www.w3.org/2001/XMLSchema" xmlns:xs="http://www.w3.org/2001/XMLSchema" xmlns:p="http://schemas.microsoft.com/office/2006/metadata/properties" xmlns:ns2="8a3aba93-0c3a-41b3-b0a6-b775b6994134" xmlns:ns3="4a04cb5a-1551-4010-ba0b-ae7d43aef29e" targetNamespace="http://schemas.microsoft.com/office/2006/metadata/properties" ma:root="true" ma:fieldsID="6145befecdb77be773b5d49353a38573" ns2:_="" ns3:_="">
    <xsd:import namespace="8a3aba93-0c3a-41b3-b0a6-b775b6994134"/>
    <xsd:import namespace="4a04cb5a-1551-4010-ba0b-ae7d43aef29e"/>
    <xsd:element name="properties">
      <xsd:complexType>
        <xsd:sequence>
          <xsd:element name="documentManagement">
            <xsd:complexType>
              <xsd:all>
                <xsd:element ref="ns2:i61ecd2b080b442aabaaa833dc311616" minOccurs="0"/>
                <xsd:element ref="ns3:TaxCatchAll" minOccurs="0"/>
                <xsd:element ref="ns2:b7dc78410a7540e49c12e1acd4dc62bf" minOccurs="0"/>
                <xsd:element ref="ns2:m72f212e0be14809899ac2bae7461b32"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2:Lit_x002e_Review"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3aba93-0c3a-41b3-b0a6-b775b6994134" elementFormDefault="qualified">
    <xsd:import namespace="http://schemas.microsoft.com/office/2006/documentManagement/types"/>
    <xsd:import namespace="http://schemas.microsoft.com/office/infopath/2007/PartnerControls"/>
    <xsd:element name="i61ecd2b080b442aabaaa833dc311616" ma:index="9" nillable="true" ma:taxonomy="true" ma:internalName="i61ecd2b080b442aabaaa833dc311616" ma:taxonomyFieldName="Category" ma:displayName="Category" ma:default="" ma:fieldId="{261ecd2b-080b-442a-abaa-a833dc311616}" ma:sspId="3110710f-af1f-4457-9596-69bff0e43749" ma:termSetId="c36859b1-3060-4d7b-a721-45fa07310045" ma:anchorId="00000000-0000-0000-0000-000000000000" ma:open="true" ma:isKeyword="false">
      <xsd:complexType>
        <xsd:sequence>
          <xsd:element ref="pc:Terms" minOccurs="0" maxOccurs="1"/>
        </xsd:sequence>
      </xsd:complexType>
    </xsd:element>
    <xsd:element name="b7dc78410a7540e49c12e1acd4dc62bf" ma:index="12" nillable="true" ma:taxonomy="true" ma:internalName="b7dc78410a7540e49c12e1acd4dc62bf" ma:taxonomyFieldName="Sub_x0020_Category" ma:displayName="Sub Category" ma:default="" ma:fieldId="{b7dc7841-0a75-40e4-9c12-e1acd4dc62bf}" ma:sspId="3110710f-af1f-4457-9596-69bff0e43749" ma:termSetId="3338aff5-5745-43de-8632-257b3fbb3599" ma:anchorId="00000000-0000-0000-0000-000000000000" ma:open="true" ma:isKeyword="false">
      <xsd:complexType>
        <xsd:sequence>
          <xsd:element ref="pc:Terms" minOccurs="0" maxOccurs="1"/>
        </xsd:sequence>
      </xsd:complexType>
    </xsd:element>
    <xsd:element name="m72f212e0be14809899ac2bae7461b32" ma:index="14" nillable="true" ma:taxonomy="true" ma:internalName="m72f212e0be14809899ac2bae7461b32" ma:taxonomyFieldName="Tertiary_x0020_Category" ma:displayName="Tertiary Category" ma:default="" ma:fieldId="{672f212e-0be1-4809-899a-c2bae7461b32}" ma:sspId="3110710f-af1f-4457-9596-69bff0e43749" ma:termSetId="71e89792-4bd8-44d5-a4a4-d3d9a098b13b" ma:anchorId="00000000-0000-0000-0000-000000000000" ma:open="tru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3110710f-af1f-4457-9596-69bff0e43749" ma:termSetId="09814cd3-568e-fe90-9814-8d621ff8fb84" ma:anchorId="fba54fb3-c3e1-fe81-a776-ca4b69148c4d" ma:open="true" ma:isKeyword="false">
      <xsd:complexType>
        <xsd:sequence>
          <xsd:element ref="pc:Terms" minOccurs="0" maxOccurs="1"/>
        </xsd:sequence>
      </xsd:complexType>
    </xsd:element>
    <xsd:element name="Lit_x002e_Review" ma:index="28" nillable="true" ma:displayName="Lit. Review" ma:format="Dropdown" ma:internalName="Lit_x002e_Review">
      <xsd:complexType>
        <xsd:complexContent>
          <xsd:extension base="dms:MultiChoice">
            <xsd:sequence>
              <xsd:element name="Value" maxOccurs="unbounded" minOccurs="0" nillable="true">
                <xsd:simpleType>
                  <xsd:restriction base="dms:Choice">
                    <xsd:enumeration value="Research Incentives"/>
                    <xsd:enumeration value="Wind Characteristics"/>
                    <xsd:enumeration value="Loading/Response"/>
                    <xsd:enumeration value="Seismic Observations"/>
                    <xsd:enumeration value="Onshore vs Offshore"/>
                    <xsd:enumeration value="Predicting Seismic Response"/>
                    <xsd:enumeration value="Other"/>
                  </xsd:restriction>
                </xsd:simpleType>
              </xsd:element>
            </xsd:sequence>
          </xsd:extension>
        </xsd:complexContent>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4cb5a-1551-4010-ba0b-ae7d43aef29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b4126b9-591c-42d1-8be8-f5ae3dacf296}" ma:internalName="TaxCatchAll" ma:showField="CatchAllData" ma:web="4a04cb5a-1551-4010-ba0b-ae7d43aef29e">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a04cb5a-1551-4010-ba0b-ae7d43aef29e">
      <UserInfo>
        <DisplayName>Barbara Kopydlowska (North Sea Transition Authority)</DisplayName>
        <AccountId>313</AccountId>
        <AccountType/>
      </UserInfo>
      <UserInfo>
        <DisplayName>Nick Richardson (North Sea Transition Authority)</DisplayName>
        <AccountId>27</AccountId>
        <AccountType/>
      </UserInfo>
      <UserInfo>
        <DisplayName>Jo Bagguley (North Sea Transition Authority)</DisplayName>
        <AccountId>29</AccountId>
        <AccountType/>
      </UserInfo>
      <UserInfo>
        <DisplayName>Rachel Gibson (North Sea Transition Authority)</DisplayName>
        <AccountId>905</AccountId>
        <AccountType/>
      </UserInfo>
    </SharedWithUsers>
    <Lit_x002e_Review xmlns="8a3aba93-0c3a-41b3-b0a6-b775b6994134" xsi:nil="true"/>
    <TaxCatchAll xmlns="4a04cb5a-1551-4010-ba0b-ae7d43aef29e" xsi:nil="true"/>
    <b7dc78410a7540e49c12e1acd4dc62bf xmlns="8a3aba93-0c3a-41b3-b0a6-b775b6994134">
      <Terms xmlns="http://schemas.microsoft.com/office/infopath/2007/PartnerControls"/>
    </b7dc78410a7540e49c12e1acd4dc62bf>
    <m72f212e0be14809899ac2bae7461b32 xmlns="8a3aba93-0c3a-41b3-b0a6-b775b6994134">
      <Terms xmlns="http://schemas.microsoft.com/office/infopath/2007/PartnerControls"/>
    </m72f212e0be14809899ac2bae7461b32>
    <i61ecd2b080b442aabaaa833dc311616 xmlns="8a3aba93-0c3a-41b3-b0a6-b775b6994134">
      <Terms xmlns="http://schemas.microsoft.com/office/infopath/2007/PartnerControls"/>
    </i61ecd2b080b442aabaaa833dc311616>
    <lcf76f155ced4ddcb4097134ff3c332f xmlns="8a3aba93-0c3a-41b3-b0a6-b775b699413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52B60F-C45A-45C5-A694-AEB3335B5EEF}">
  <ds:schemaRefs>
    <ds:schemaRef ds:uri="4a04cb5a-1551-4010-ba0b-ae7d43aef29e"/>
    <ds:schemaRef ds:uri="8a3aba93-0c3a-41b3-b0a6-b775b69941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9F38FF8-A9D9-484C-AF4C-9F76ACA449FC}">
  <ds:schemaRefs>
    <ds:schemaRef ds:uri="http://schemas.microsoft.com/sharepoint/v3/contenttype/forms"/>
  </ds:schemaRefs>
</ds:datastoreItem>
</file>

<file path=customXml/itemProps3.xml><?xml version="1.0" encoding="utf-8"?>
<ds:datastoreItem xmlns:ds="http://schemas.openxmlformats.org/officeDocument/2006/customXml" ds:itemID="{F7F37655-D062-4C28-936D-15121D0744BD}">
  <ds:schemaRefs>
    <ds:schemaRef ds:uri="http://purl.org/dc/elements/1.1/"/>
    <ds:schemaRef ds:uri="http://purl.org/dc/terms/"/>
    <ds:schemaRef ds:uri="http://schemas.microsoft.com/office/2006/metadata/properties"/>
    <ds:schemaRef ds:uri="http://purl.org/dc/dcmitype/"/>
    <ds:schemaRef ds:uri="http://schemas.microsoft.com/office/infopath/2007/PartnerControls"/>
    <ds:schemaRef ds:uri="8a3aba93-0c3a-41b3-b0a6-b775b6994134"/>
    <ds:schemaRef ds:uri="http://schemas.microsoft.com/office/2006/documentManagement/types"/>
    <ds:schemaRef ds:uri="http://schemas.openxmlformats.org/package/2006/metadata/core-properties"/>
    <ds:schemaRef ds:uri="4a04cb5a-1551-4010-ba0b-ae7d43aef29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100</TotalTime>
  <Words>4268</Words>
  <Application>Microsoft Office PowerPoint</Application>
  <PresentationFormat>Widescreen</PresentationFormat>
  <Paragraphs>437</Paragraphs>
  <Slides>21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Black</vt:lpstr>
      <vt:lpstr>Arial Nova</vt:lpstr>
      <vt:lpstr>Calibri</vt:lpstr>
      <vt:lpstr>Trade Gothic LT Std Cn</vt:lpstr>
      <vt:lpstr>OGA_Master_template_16:9</vt:lpstr>
      <vt:lpstr>Seismic Imaging within the UKCS Energy Transition Environment Part A (Subsurface Foundations)</vt:lpstr>
      <vt:lpstr>Part A Subsurface Foundations: Preview</vt:lpstr>
      <vt:lpstr>2.4 CO2 Storage dimensions analogue</vt:lpstr>
      <vt:lpstr>2.5 UK Offshore Current Co-location areas</vt:lpstr>
      <vt:lpstr>3.1a Introduction: Vertical scale</vt:lpstr>
      <vt:lpstr>3.1b Range of UKCS Carbon Storage sites </vt:lpstr>
      <vt:lpstr>3.1c Seismic resolution and detection</vt:lpstr>
      <vt:lpstr>3.2 Depth of Investigation &amp; Seismic Resolution</vt:lpstr>
      <vt:lpstr>3.3a Seismic: A history</vt:lpstr>
      <vt:lpstr>3.3b Comparison of surface and OBN seismic</vt:lpstr>
      <vt:lpstr>3.5a Reservoir vs Site Survey Scales</vt:lpstr>
      <vt:lpstr>3.5b Comparative seismic scales</vt:lpstr>
      <vt:lpstr>3.6a Useful  NSTA Links</vt:lpstr>
      <vt:lpstr>3.6d Useful links Crown Estates</vt:lpstr>
      <vt:lpstr>3.6e  1st Carbon storage licence round awards</vt:lpstr>
      <vt:lpstr>4.1a SNS Geology and Seismic Overview</vt:lpstr>
      <vt:lpstr>4.2 Potential CCS Bunter &amp; Leman reservoirs</vt:lpstr>
      <vt:lpstr>12.1 4D seismic monitoring summary</vt:lpstr>
      <vt:lpstr>Part A Review</vt:lpstr>
      <vt:lpstr>15. References   Part A Only</vt:lpstr>
      <vt:lpstr>References: Part A Only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2 Spatial Coordination Project</dc:title>
  <dc:creator>Ronnie Parr (North Sea Transition Authority);Richard Hodgkinson (North Sea Transition Authority)</dc:creator>
  <cp:keywords>Phase 2 Spatial Coordination Project Backup</cp:keywords>
  <cp:lastModifiedBy>Mark Lammey (North Sea Transition Authority)</cp:lastModifiedBy>
  <cp:revision>17</cp:revision>
  <cp:lastPrinted>2023-09-06T06:34:14Z</cp:lastPrinted>
  <dcterms:created xsi:type="dcterms:W3CDTF">2016-10-17T11:59:42Z</dcterms:created>
  <dcterms:modified xsi:type="dcterms:W3CDTF">2023-10-11T09:07:19Z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2016-10-16T23:00:00Z</vt:filetime>
  </property>
  <property fmtid="{D5CDD505-2E9C-101B-9397-08002B2CF9AE}" pid="3" name="Creator">
    <vt:lpwstr>Adobe InDesign CC 2015 (Macintosh)</vt:lpwstr>
  </property>
  <property fmtid="{D5CDD505-2E9C-101B-9397-08002B2CF9AE}" pid="4" name="LastSaved">
    <vt:filetime>2016-10-16T23:00:00Z</vt:filetime>
  </property>
  <property fmtid="{D5CDD505-2E9C-101B-9397-08002B2CF9AE}" pid="5" name="Category">
    <vt:lpwstr/>
  </property>
  <property fmtid="{D5CDD505-2E9C-101B-9397-08002B2CF9AE}" pid="6" name="_dlc_DocIdItemGuid">
    <vt:lpwstr>0af1a297-ddc1-4dd1-816e-b22803648b0a</vt:lpwstr>
  </property>
  <property fmtid="{D5CDD505-2E9C-101B-9397-08002B2CF9AE}" pid="7" name="Sub_x0020_Category">
    <vt:lpwstr/>
  </property>
  <property fmtid="{D5CDD505-2E9C-101B-9397-08002B2CF9AE}" pid="8" name="Tertiary_x0020_Category">
    <vt:lpwstr/>
  </property>
  <property fmtid="{D5CDD505-2E9C-101B-9397-08002B2CF9AE}" pid="9" name="Tertiary Category">
    <vt:lpwstr/>
  </property>
  <property fmtid="{D5CDD505-2E9C-101B-9397-08002B2CF9AE}" pid="10" name="Sub Category">
    <vt:lpwstr/>
  </property>
  <property fmtid="{D5CDD505-2E9C-101B-9397-08002B2CF9AE}" pid="11" name="MediaServiceImageTags">
    <vt:lpwstr/>
  </property>
  <property fmtid="{D5CDD505-2E9C-101B-9397-08002B2CF9AE}" pid="12" name="ContentTypeId">
    <vt:lpwstr>0x0101004B089BB93D6B654EA48F89A420961127</vt:lpwstr>
  </property>
</Properties>
</file>